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0" r:id="rId9"/>
    <p:sldId id="261" r:id="rId10"/>
    <p:sldId id="262" r:id="rId11"/>
    <p:sldId id="263"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134898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414565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882CC-0443-4CBB-BC62-1FD8D311733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340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136278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882CC-0443-4CBB-BC62-1FD8D311733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44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205354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227135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89380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93615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EA676-3DAA-45F3-B90C-C8A8D251C914}" type="datetimeFigureOut">
              <a:rPr lang="en-IN" smtClean="0"/>
              <a:t>02-04-2015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295478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121459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2EA676-3DAA-45F3-B90C-C8A8D251C914}" type="datetimeFigureOut">
              <a:rPr lang="en-IN" smtClean="0"/>
              <a:t>02-04-2015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180627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2EA676-3DAA-45F3-B90C-C8A8D251C914}" type="datetimeFigureOut">
              <a:rPr lang="en-IN" smtClean="0"/>
              <a:t>02-04-2015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46511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EA676-3DAA-45F3-B90C-C8A8D251C914}" type="datetimeFigureOut">
              <a:rPr lang="en-IN" smtClean="0"/>
              <a:t>02-04-2015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151934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270453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EA676-3DAA-45F3-B90C-C8A8D251C914}" type="datetimeFigureOut">
              <a:rPr lang="en-IN" smtClean="0"/>
              <a:t>02-04-2015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882CC-0443-4CBB-BC62-1FD8D3117332}" type="slidenum">
              <a:rPr lang="en-IN" smtClean="0"/>
              <a:t>‹#›</a:t>
            </a:fld>
            <a:endParaRPr lang="en-IN"/>
          </a:p>
        </p:txBody>
      </p:sp>
    </p:spTree>
    <p:extLst>
      <p:ext uri="{BB962C8B-B14F-4D97-AF65-F5344CB8AC3E}">
        <p14:creationId xmlns:p14="http://schemas.microsoft.com/office/powerpoint/2010/main" val="404773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2EA676-3DAA-45F3-B90C-C8A8D251C914}" type="datetimeFigureOut">
              <a:rPr lang="en-IN" smtClean="0"/>
              <a:t>02-04-2015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882CC-0443-4CBB-BC62-1FD8D3117332}" type="slidenum">
              <a:rPr lang="en-IN" smtClean="0"/>
              <a:t>‹#›</a:t>
            </a:fld>
            <a:endParaRPr lang="en-IN"/>
          </a:p>
        </p:txBody>
      </p:sp>
    </p:spTree>
    <p:extLst>
      <p:ext uri="{BB962C8B-B14F-4D97-AF65-F5344CB8AC3E}">
        <p14:creationId xmlns:p14="http://schemas.microsoft.com/office/powerpoint/2010/main" val="2135358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Glucose_oxidase" TargetMode="External"/><Relationship Id="rId2" Type="http://schemas.openxmlformats.org/officeDocument/2006/relationships/hyperlink" Target="http://en.wikipedia.org/wiki/Blood_glucose"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Analy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n.wikipedia.org/wiki/Image:Cholera_Toxin.png"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55283" cy="6858000"/>
          </a:xfrm>
          <a:prstGeom prst="rect">
            <a:avLst/>
          </a:prstGeom>
        </p:spPr>
      </p:pic>
      <p:sp>
        <p:nvSpPr>
          <p:cNvPr id="2" name="Title 1"/>
          <p:cNvSpPr>
            <a:spLocks noGrp="1"/>
          </p:cNvSpPr>
          <p:nvPr>
            <p:ph type="ctrTitle"/>
          </p:nvPr>
        </p:nvSpPr>
        <p:spPr>
          <a:xfrm flipH="1">
            <a:off x="379843" y="647758"/>
            <a:ext cx="45719" cy="2262781"/>
          </a:xfrm>
        </p:spPr>
        <p:txBody>
          <a:bodyPr>
            <a:normAutofit/>
          </a:bodyPr>
          <a:lstStyle/>
          <a:p>
            <a:endParaRPr lang="en-IN" sz="6600" b="1" i="1" u="sng" dirty="0">
              <a:latin typeface="AR DARLING" panose="02000000000000000000" pitchFamily="2" charset="0"/>
            </a:endParaRPr>
          </a:p>
        </p:txBody>
      </p:sp>
      <p:sp>
        <p:nvSpPr>
          <p:cNvPr id="3" name="Subtitle 2"/>
          <p:cNvSpPr>
            <a:spLocks noGrp="1"/>
          </p:cNvSpPr>
          <p:nvPr>
            <p:ph type="subTitle" idx="1"/>
          </p:nvPr>
        </p:nvSpPr>
        <p:spPr>
          <a:xfrm>
            <a:off x="3949701" y="3667835"/>
            <a:ext cx="8205582" cy="2263065"/>
          </a:xfrm>
        </p:spPr>
        <p:txBody>
          <a:bodyPr>
            <a:noAutofit/>
          </a:bodyPr>
          <a:lstStyle/>
          <a:p>
            <a:r>
              <a:rPr lang="en-IN" sz="2000" dirty="0" smtClean="0">
                <a:solidFill>
                  <a:srgbClr val="00B0F0"/>
                </a:solidFill>
                <a:latin typeface="Algerian" panose="04020705040A02060702" pitchFamily="82" charset="0"/>
              </a:rPr>
              <a:t>PRESENTED BY- </a:t>
            </a:r>
            <a:r>
              <a:rPr lang="en-IN" dirty="0" smtClean="0">
                <a:solidFill>
                  <a:srgbClr val="C00000"/>
                </a:solidFill>
                <a:latin typeface="Stencil" panose="040409050D0802020404" pitchFamily="82" charset="0"/>
              </a:rPr>
              <a:t>NEHA SHARMA (a2305314039)</a:t>
            </a:r>
          </a:p>
          <a:p>
            <a:r>
              <a:rPr lang="en-IN" dirty="0">
                <a:solidFill>
                  <a:srgbClr val="C00000"/>
                </a:solidFill>
                <a:latin typeface="Stencil" panose="040409050D0802020404" pitchFamily="82" charset="0"/>
              </a:rPr>
              <a:t> </a:t>
            </a:r>
            <a:r>
              <a:rPr lang="en-IN" dirty="0" smtClean="0">
                <a:solidFill>
                  <a:srgbClr val="C00000"/>
                </a:solidFill>
                <a:latin typeface="Stencil" panose="040409050D0802020404" pitchFamily="82" charset="0"/>
              </a:rPr>
              <a:t>                             SHUBHAM lekhwar (a2305314040)</a:t>
            </a:r>
          </a:p>
          <a:p>
            <a:r>
              <a:rPr lang="en-IN" dirty="0">
                <a:solidFill>
                  <a:srgbClr val="C00000"/>
                </a:solidFill>
                <a:latin typeface="Stencil" panose="040409050D0802020404" pitchFamily="82" charset="0"/>
              </a:rPr>
              <a:t> </a:t>
            </a:r>
            <a:r>
              <a:rPr lang="en-IN" dirty="0" smtClean="0">
                <a:solidFill>
                  <a:srgbClr val="C00000"/>
                </a:solidFill>
                <a:latin typeface="Stencil" panose="040409050D0802020404" pitchFamily="82" charset="0"/>
              </a:rPr>
              <a:t>                             DEEPANSHI singla (a2305314041)</a:t>
            </a:r>
          </a:p>
          <a:p>
            <a:r>
              <a:rPr lang="en-IN" dirty="0">
                <a:solidFill>
                  <a:srgbClr val="C00000"/>
                </a:solidFill>
                <a:latin typeface="Stencil" panose="040409050D0802020404" pitchFamily="82" charset="0"/>
              </a:rPr>
              <a:t> </a:t>
            </a:r>
            <a:r>
              <a:rPr lang="en-IN" dirty="0" smtClean="0">
                <a:solidFill>
                  <a:srgbClr val="C00000"/>
                </a:solidFill>
                <a:latin typeface="Stencil" panose="040409050D0802020404" pitchFamily="82" charset="0"/>
              </a:rPr>
              <a:t>                             BHUMIKA thareja (a2305314042)</a:t>
            </a:r>
          </a:p>
          <a:p>
            <a:r>
              <a:rPr lang="en-IN" dirty="0">
                <a:solidFill>
                  <a:srgbClr val="C00000"/>
                </a:solidFill>
                <a:latin typeface="Stencil" panose="040409050D0802020404" pitchFamily="82" charset="0"/>
              </a:rPr>
              <a:t> </a:t>
            </a:r>
            <a:r>
              <a:rPr lang="en-IN" dirty="0" smtClean="0">
                <a:solidFill>
                  <a:srgbClr val="C00000"/>
                </a:solidFill>
                <a:latin typeface="Stencil" panose="040409050D0802020404" pitchFamily="82" charset="0"/>
              </a:rPr>
              <a:t>                             SUBANSHU Jindal (a2305314043)</a:t>
            </a:r>
          </a:p>
          <a:p>
            <a:r>
              <a:rPr lang="en-IN" dirty="0" smtClean="0">
                <a:solidFill>
                  <a:srgbClr val="C00000"/>
                </a:solidFill>
                <a:latin typeface="Stencil" panose="040409050D0802020404" pitchFamily="82" charset="0"/>
              </a:rPr>
              <a:t>                               chiranjiv </a:t>
            </a:r>
            <a:r>
              <a:rPr lang="en-IN" dirty="0" err="1" smtClean="0">
                <a:solidFill>
                  <a:srgbClr val="C00000"/>
                </a:solidFill>
                <a:latin typeface="Stencil" panose="040409050D0802020404" pitchFamily="82" charset="0"/>
              </a:rPr>
              <a:t>ravi</a:t>
            </a:r>
            <a:r>
              <a:rPr lang="en-IN" dirty="0" smtClean="0">
                <a:solidFill>
                  <a:srgbClr val="C00000"/>
                </a:solidFill>
                <a:latin typeface="Stencil" panose="040409050D0802020404" pitchFamily="82" charset="0"/>
              </a:rPr>
              <a:t> </a:t>
            </a:r>
            <a:r>
              <a:rPr lang="en-IN" dirty="0">
                <a:solidFill>
                  <a:srgbClr val="C00000"/>
                </a:solidFill>
                <a:latin typeface="Stencil" panose="040409050D0802020404" pitchFamily="82" charset="0"/>
              </a:rPr>
              <a:t>s</a:t>
            </a:r>
            <a:r>
              <a:rPr lang="en-IN" dirty="0" smtClean="0">
                <a:solidFill>
                  <a:srgbClr val="C00000"/>
                </a:solidFill>
                <a:latin typeface="Stencil" panose="040409050D0802020404" pitchFamily="82" charset="0"/>
              </a:rPr>
              <a:t>hah (a2305314046)</a:t>
            </a:r>
          </a:p>
          <a:p>
            <a:r>
              <a:rPr lang="en-IN" dirty="0">
                <a:solidFill>
                  <a:srgbClr val="C00000"/>
                </a:solidFill>
                <a:latin typeface="Stencil" panose="040409050D0802020404" pitchFamily="82" charset="0"/>
              </a:rPr>
              <a:t> </a:t>
            </a:r>
            <a:r>
              <a:rPr lang="en-IN" dirty="0" smtClean="0">
                <a:solidFill>
                  <a:srgbClr val="C00000"/>
                </a:solidFill>
                <a:latin typeface="Stencil" panose="040409050D0802020404" pitchFamily="82" charset="0"/>
              </a:rPr>
              <a:t>                              shashank  bijlwan   (a2305314047)</a:t>
            </a:r>
            <a:endParaRPr lang="en-IN"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692462034"/>
      </p:ext>
    </p:ext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0"/>
            <a:ext cx="8911687" cy="1280890"/>
          </a:xfrm>
        </p:spPr>
        <p:txBody>
          <a:bodyPr/>
          <a:lstStyle/>
          <a:p>
            <a:r>
              <a:rPr lang="en-IN" dirty="0" smtClean="0">
                <a:latin typeface="Aharoni" panose="02010803020104030203" pitchFamily="2" charset="-79"/>
                <a:cs typeface="Aharoni" panose="02010803020104030203" pitchFamily="2" charset="-79"/>
              </a:rPr>
              <a:t>CONTI.</a:t>
            </a:r>
            <a:endParaRPr lang="en-IN"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41668" y="1184856"/>
            <a:ext cx="6168980" cy="5673144"/>
          </a:xfrm>
        </p:spPr>
        <p:txBody>
          <a:bodyPr/>
          <a:lstStyle/>
          <a:p>
            <a:r>
              <a:rPr lang="en-US" sz="2400" b="1" dirty="0">
                <a:solidFill>
                  <a:srgbClr val="00B0F0"/>
                </a:solidFill>
                <a:latin typeface="Aharoni" panose="02010803020104030203" pitchFamily="2" charset="-79"/>
                <a:cs typeface="Aharoni" panose="02010803020104030203" pitchFamily="2" charset="-79"/>
              </a:rPr>
              <a:t>At-line</a:t>
            </a:r>
            <a:r>
              <a:rPr lang="en-US" sz="2400" dirty="0">
                <a:solidFill>
                  <a:srgbClr val="00B0F0"/>
                </a:solidFill>
                <a:latin typeface="Aharoni" panose="02010803020104030203" pitchFamily="2" charset="-79"/>
                <a:cs typeface="Aharoni" panose="02010803020104030203" pitchFamily="2" charset="-79"/>
              </a:rPr>
              <a:t>: An at-line biosensor is used in a production line where a sample can be taken, tested, and a decision can be made whether or not the continuation of the production should occur.</a:t>
            </a:r>
            <a:endParaRPr lang="en-IN" sz="2400" dirty="0">
              <a:solidFill>
                <a:srgbClr val="00B0F0"/>
              </a:solidFill>
              <a:latin typeface="Aharoni" panose="02010803020104030203" pitchFamily="2" charset="-79"/>
              <a:cs typeface="Aharoni" panose="02010803020104030203" pitchFamily="2" charset="-79"/>
            </a:endParaRPr>
          </a:p>
          <a:p>
            <a:r>
              <a:rPr lang="en-US" sz="2400" b="1" dirty="0">
                <a:solidFill>
                  <a:srgbClr val="00B0F0"/>
                </a:solidFill>
                <a:latin typeface="Aharoni" panose="02010803020104030203" pitchFamily="2" charset="-79"/>
                <a:cs typeface="Aharoni" panose="02010803020104030203" pitchFamily="2" charset="-79"/>
              </a:rPr>
              <a:t>In line</a:t>
            </a:r>
            <a:r>
              <a:rPr lang="en-US" sz="2400" dirty="0">
                <a:solidFill>
                  <a:srgbClr val="00B0F0"/>
                </a:solidFill>
                <a:latin typeface="Aharoni" panose="02010803020104030203" pitchFamily="2" charset="-79"/>
                <a:cs typeface="Aharoni" panose="02010803020104030203" pitchFamily="2" charset="-79"/>
              </a:rPr>
              <a:t>: The biosensor can be placed within a production line to monitor a variable with continuous production and can be automated.</a:t>
            </a:r>
          </a:p>
          <a:p>
            <a:r>
              <a:rPr lang="en-US" sz="2400" dirty="0">
                <a:latin typeface="Aharoni" panose="02010803020104030203" pitchFamily="2" charset="-79"/>
                <a:cs typeface="Aharoni" panose="02010803020104030203" pitchFamily="2" charset="-79"/>
              </a:rPr>
              <a:t>Point-of-concern: There is a challenge to create a biosensor that can be taken straight to the “point of concern”, that is the location where the test is needed.</a:t>
            </a:r>
            <a:endParaRPr lang="en-IN" sz="2400" dirty="0">
              <a:latin typeface="Aharoni" panose="02010803020104030203" pitchFamily="2" charset="-79"/>
              <a:cs typeface="Aharoni" panose="02010803020104030203" pitchFamily="2" charset="-79"/>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700" y="0"/>
            <a:ext cx="5067300" cy="2724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700" y="2884588"/>
            <a:ext cx="5067300" cy="3973412"/>
          </a:xfrm>
          <a:prstGeom prst="rect">
            <a:avLst/>
          </a:prstGeom>
        </p:spPr>
      </p:pic>
    </p:spTree>
    <p:extLst>
      <p:ext uri="{BB962C8B-B14F-4D97-AF65-F5344CB8AC3E}">
        <p14:creationId xmlns:p14="http://schemas.microsoft.com/office/powerpoint/2010/main" val="179884064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ircle(in)">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9" y="94023"/>
            <a:ext cx="8911687" cy="1280890"/>
          </a:xfrm>
        </p:spPr>
        <p:txBody>
          <a:bodyPr/>
          <a:lstStyle/>
          <a:p>
            <a:r>
              <a:rPr lang="en-IN" b="1" dirty="0" smtClean="0">
                <a:latin typeface="Tw Cen MT Condensed Extra Bold" panose="020B0803020202020204" pitchFamily="34" charset="0"/>
              </a:rPr>
              <a:t>TYPES OF BIOSENSORS</a:t>
            </a:r>
            <a:br>
              <a:rPr lang="en-IN" b="1" dirty="0" smtClean="0">
                <a:latin typeface="Tw Cen MT Condensed Extra Bold" panose="020B0803020202020204" pitchFamily="34" charset="0"/>
              </a:rPr>
            </a:br>
            <a:r>
              <a:rPr lang="en-IN" b="1" dirty="0" smtClean="0">
                <a:latin typeface="Tw Cen MT Condensed Extra Bold" panose="020B0803020202020204" pitchFamily="34" charset="0"/>
              </a:rPr>
              <a:t> </a:t>
            </a:r>
            <a:endParaRPr lang="en-IN" b="1" dirty="0">
              <a:latin typeface="Tw Cen MT Condensed Extra Bold" panose="020B0803020202020204" pitchFamily="34" charset="0"/>
            </a:endParaRPr>
          </a:p>
        </p:txBody>
      </p:sp>
      <p:sp>
        <p:nvSpPr>
          <p:cNvPr id="3" name="Content Placeholder 2"/>
          <p:cNvSpPr>
            <a:spLocks noGrp="1"/>
          </p:cNvSpPr>
          <p:nvPr>
            <p:ph idx="1"/>
          </p:nvPr>
        </p:nvSpPr>
        <p:spPr>
          <a:xfrm>
            <a:off x="181028" y="1152938"/>
            <a:ext cx="11414623" cy="5705061"/>
          </a:xfrm>
        </p:spPr>
        <p:txBody>
          <a:bodyPr>
            <a:normAutofit fontScale="47500" lnSpcReduction="20000"/>
          </a:bodyPr>
          <a:lstStyle/>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Calorimetric/Thermal Detection Biosensors.</a:t>
            </a: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Optical Biosensors.</a:t>
            </a: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Resonant Biosensors.</a:t>
            </a: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Piezoelectric Biosensors.</a:t>
            </a: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Ion Sensitive Biosensors.</a:t>
            </a:r>
          </a:p>
          <a:p>
            <a:pPr>
              <a:buFont typeface="Wingdings" pitchFamily="2" charset="2"/>
              <a:buChar char="Ø"/>
            </a:pPr>
            <a:r>
              <a:rPr lang="en-US" sz="7000" dirty="0">
                <a:solidFill>
                  <a:schemeClr val="accent1">
                    <a:lumMod val="60000"/>
                    <a:lumOff val="40000"/>
                  </a:schemeClr>
                </a:solidFill>
                <a:latin typeface="Stencil" panose="040409050D0802020404" pitchFamily="82" charset="0"/>
                <a:cs typeface="Times New Roman" pitchFamily="18" charset="0"/>
              </a:rPr>
              <a:t>Electrochemical Biosensors.</a:t>
            </a:r>
          </a:p>
          <a:p>
            <a:pPr algn="ctr">
              <a:buFont typeface="Wingdings" pitchFamily="2" charset="2"/>
              <a:buChar char="§"/>
            </a:pPr>
            <a:r>
              <a:rPr lang="en-US" sz="7000" dirty="0" err="1">
                <a:solidFill>
                  <a:schemeClr val="accent1">
                    <a:lumMod val="60000"/>
                    <a:lumOff val="40000"/>
                  </a:schemeClr>
                </a:solidFill>
                <a:latin typeface="Stencil" panose="040409050D0802020404" pitchFamily="82" charset="0"/>
                <a:cs typeface="Times New Roman" pitchFamily="18" charset="0"/>
              </a:rPr>
              <a:t>Conductimetric</a:t>
            </a:r>
            <a:r>
              <a:rPr lang="en-US" sz="7000" dirty="0">
                <a:solidFill>
                  <a:schemeClr val="accent1">
                    <a:lumMod val="60000"/>
                    <a:lumOff val="40000"/>
                  </a:schemeClr>
                </a:solidFill>
                <a:latin typeface="Stencil" panose="040409050D0802020404" pitchFamily="82" charset="0"/>
                <a:cs typeface="Times New Roman" pitchFamily="18" charset="0"/>
              </a:rPr>
              <a:t> Sensors.</a:t>
            </a:r>
          </a:p>
          <a:p>
            <a:pPr algn="ctr">
              <a:buFont typeface="Wingdings" pitchFamily="2" charset="2"/>
              <a:buChar char="§"/>
            </a:pPr>
            <a:r>
              <a:rPr lang="en-US" sz="7000" dirty="0" err="1">
                <a:solidFill>
                  <a:schemeClr val="accent1">
                    <a:lumMod val="60000"/>
                    <a:lumOff val="40000"/>
                  </a:schemeClr>
                </a:solidFill>
                <a:latin typeface="Stencil" panose="040409050D0802020404" pitchFamily="82" charset="0"/>
                <a:cs typeface="Times New Roman" pitchFamily="18" charset="0"/>
              </a:rPr>
              <a:t>Amperometric</a:t>
            </a:r>
            <a:r>
              <a:rPr lang="en-US" sz="7000" dirty="0">
                <a:solidFill>
                  <a:schemeClr val="accent1">
                    <a:lumMod val="60000"/>
                    <a:lumOff val="40000"/>
                  </a:schemeClr>
                </a:solidFill>
                <a:latin typeface="Stencil" panose="040409050D0802020404" pitchFamily="82" charset="0"/>
                <a:cs typeface="Times New Roman" pitchFamily="18" charset="0"/>
              </a:rPr>
              <a:t>   Sensors.</a:t>
            </a:r>
          </a:p>
          <a:p>
            <a:pPr algn="ctr">
              <a:buFont typeface="Wingdings" pitchFamily="2" charset="2"/>
              <a:buChar char="§"/>
            </a:pPr>
            <a:r>
              <a:rPr lang="en-US" sz="7000" dirty="0">
                <a:solidFill>
                  <a:schemeClr val="accent1">
                    <a:lumMod val="60000"/>
                    <a:lumOff val="40000"/>
                  </a:schemeClr>
                </a:solidFill>
                <a:latin typeface="Stencil" panose="040409050D0802020404" pitchFamily="82" charset="0"/>
                <a:cs typeface="Times New Roman" pitchFamily="18" charset="0"/>
              </a:rPr>
              <a:t>Potentiometric   Sensors.</a:t>
            </a:r>
          </a:p>
          <a:p>
            <a:endParaRPr lang="en-IN" sz="8000" dirty="0">
              <a:solidFill>
                <a:schemeClr val="accent1">
                  <a:lumMod val="60000"/>
                  <a:lumOff val="40000"/>
                </a:schemeClr>
              </a:solidFill>
              <a:latin typeface="Stencil" panose="040409050D0802020404" pitchFamily="82" charset="0"/>
            </a:endParaRPr>
          </a:p>
        </p:txBody>
      </p:sp>
    </p:spTree>
    <p:extLst>
      <p:ext uri="{BB962C8B-B14F-4D97-AF65-F5344CB8AC3E}">
        <p14:creationId xmlns:p14="http://schemas.microsoft.com/office/powerpoint/2010/main" val="1627615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76" y="134712"/>
            <a:ext cx="12140506" cy="2788792"/>
          </a:xfrm>
        </p:spPr>
        <p:txBody>
          <a:bodyPr>
            <a:normAutofit fontScale="90000"/>
          </a:bodyPr>
          <a:lstStyle/>
          <a:p>
            <a:pPr lvl="1"/>
            <a:r>
              <a:rPr lang="en-US" sz="4000" b="1" dirty="0" smtClean="0">
                <a:solidFill>
                  <a:srgbClr val="660066"/>
                </a:solidFill>
                <a:latin typeface="Tw Cen MT Condensed Extra Bold" panose="020B0803020202020204" pitchFamily="34" charset="0"/>
              </a:rPr>
              <a:t>Calorimetric Biosensors-                                       </a:t>
            </a:r>
            <a:br>
              <a:rPr lang="en-US" sz="4000" b="1" dirty="0" smtClean="0">
                <a:solidFill>
                  <a:srgbClr val="660066"/>
                </a:solidFill>
                <a:latin typeface="Tw Cen MT Condensed Extra Bold" panose="020B0803020202020204" pitchFamily="34" charset="0"/>
              </a:rPr>
            </a:br>
            <a:r>
              <a:rPr lang="en-US" sz="4000" b="1" dirty="0" smtClean="0">
                <a:solidFill>
                  <a:srgbClr val="660066"/>
                </a:solidFill>
                <a:latin typeface="Tw Cen MT Condensed Extra Bold" panose="020B0803020202020204" pitchFamily="34" charset="0"/>
              </a:rPr>
              <a:t/>
            </a:r>
            <a:br>
              <a:rPr lang="en-US" sz="4000" b="1" dirty="0" smtClean="0">
                <a:solidFill>
                  <a:srgbClr val="660066"/>
                </a:solidFill>
                <a:latin typeface="Tw Cen MT Condensed Extra Bold" panose="020B0803020202020204" pitchFamily="34" charset="0"/>
              </a:rPr>
            </a:br>
            <a:r>
              <a:rPr lang="en-US" sz="2200" b="1" dirty="0" smtClean="0">
                <a:solidFill>
                  <a:srgbClr val="660066"/>
                </a:solidFill>
              </a:rPr>
              <a:t/>
            </a:r>
            <a:br>
              <a:rPr lang="en-US" sz="2200" b="1" dirty="0" smtClean="0">
                <a:solidFill>
                  <a:srgbClr val="660066"/>
                </a:solidFill>
              </a:rPr>
            </a:br>
            <a:r>
              <a:rPr lang="en-US" altLang="en-US" sz="2700" b="1" dirty="0" smtClean="0">
                <a:solidFill>
                  <a:schemeClr val="tx2">
                    <a:lumMod val="50000"/>
                  </a:schemeClr>
                </a:solidFill>
                <a:latin typeface="Aharoni" panose="02010803020104030203" pitchFamily="2" charset="-79"/>
                <a:cs typeface="Aharoni" panose="02010803020104030203" pitchFamily="2" charset="-79"/>
              </a:rPr>
              <a:t>If the enzyme catalyzed reaction is exothermic,  two thermistors may be used to </a:t>
            </a:r>
            <a:br>
              <a:rPr lang="en-US" altLang="en-US" sz="2700" b="1" dirty="0" smtClean="0">
                <a:solidFill>
                  <a:schemeClr val="tx2">
                    <a:lumMod val="50000"/>
                  </a:schemeClr>
                </a:solidFill>
                <a:latin typeface="Aharoni" panose="02010803020104030203" pitchFamily="2" charset="-79"/>
                <a:cs typeface="Aharoni" panose="02010803020104030203" pitchFamily="2" charset="-79"/>
              </a:rPr>
            </a:br>
            <a:r>
              <a:rPr lang="en-US" altLang="en-US" sz="2700" b="1" dirty="0" smtClean="0">
                <a:solidFill>
                  <a:schemeClr val="tx2">
                    <a:lumMod val="50000"/>
                  </a:schemeClr>
                </a:solidFill>
                <a:latin typeface="Aharoni" panose="02010803020104030203" pitchFamily="2" charset="-79"/>
                <a:cs typeface="Aharoni" panose="02010803020104030203" pitchFamily="2" charset="-79"/>
              </a:rPr>
              <a:t>measure the difference in resistance</a:t>
            </a:r>
            <a:r>
              <a:rPr lang="en-US" altLang="en-US" sz="2700" b="1" dirty="0">
                <a:solidFill>
                  <a:schemeClr val="tx2">
                    <a:lumMod val="50000"/>
                  </a:schemeClr>
                </a:solidFill>
                <a:latin typeface="Aharoni" panose="02010803020104030203" pitchFamily="2" charset="-79"/>
                <a:cs typeface="Aharoni" panose="02010803020104030203" pitchFamily="2" charset="-79"/>
              </a:rPr>
              <a:t> </a:t>
            </a:r>
            <a:r>
              <a:rPr lang="en-US" altLang="en-US" sz="2700" b="1" dirty="0" smtClean="0">
                <a:solidFill>
                  <a:schemeClr val="tx2">
                    <a:lumMod val="50000"/>
                  </a:schemeClr>
                </a:solidFill>
                <a:latin typeface="Aharoni" panose="02010803020104030203" pitchFamily="2" charset="-79"/>
                <a:cs typeface="Aharoni" panose="02010803020104030203" pitchFamily="2" charset="-79"/>
              </a:rPr>
              <a:t>between reactant and product and, hence,</a:t>
            </a:r>
            <a:br>
              <a:rPr lang="en-US" altLang="en-US" sz="2700" b="1" dirty="0" smtClean="0">
                <a:solidFill>
                  <a:schemeClr val="tx2">
                    <a:lumMod val="50000"/>
                  </a:schemeClr>
                </a:solidFill>
                <a:latin typeface="Aharoni" panose="02010803020104030203" pitchFamily="2" charset="-79"/>
                <a:cs typeface="Aharoni" panose="02010803020104030203" pitchFamily="2" charset="-79"/>
              </a:rPr>
            </a:br>
            <a:r>
              <a:rPr lang="en-US" altLang="en-US" sz="2700" b="1" dirty="0" smtClean="0">
                <a:solidFill>
                  <a:schemeClr val="tx2">
                    <a:lumMod val="50000"/>
                  </a:schemeClr>
                </a:solidFill>
                <a:latin typeface="Aharoni" panose="02010803020104030203" pitchFamily="2" charset="-79"/>
                <a:cs typeface="Aharoni" panose="02010803020104030203" pitchFamily="2" charset="-79"/>
              </a:rPr>
              <a:t> the analyte concentration. </a:t>
            </a:r>
            <a:r>
              <a:rPr lang="en-US" altLang="en-US" sz="2700" b="1" dirty="0" smtClean="0">
                <a:solidFill>
                  <a:srgbClr val="CC3300"/>
                </a:solidFill>
                <a:latin typeface="Aharoni" panose="02010803020104030203" pitchFamily="2" charset="-79"/>
                <a:cs typeface="Aharoni" panose="02010803020104030203" pitchFamily="2" charset="-79"/>
              </a:rPr>
              <a:t/>
            </a:r>
            <a:br>
              <a:rPr lang="en-US" altLang="en-US" sz="2700" b="1" dirty="0" smtClean="0">
                <a:solidFill>
                  <a:srgbClr val="CC3300"/>
                </a:solidFill>
                <a:latin typeface="Aharoni" panose="02010803020104030203" pitchFamily="2" charset="-79"/>
                <a:cs typeface="Aharoni" panose="02010803020104030203" pitchFamily="2" charset="-79"/>
              </a:rPr>
            </a:br>
            <a:r>
              <a:rPr lang="en-US" sz="2700" b="1" dirty="0" smtClean="0">
                <a:solidFill>
                  <a:srgbClr val="660066"/>
                </a:solidFill>
              </a:rPr>
              <a:t/>
            </a:r>
            <a:br>
              <a:rPr lang="en-US" sz="2700" b="1" dirty="0" smtClean="0">
                <a:solidFill>
                  <a:srgbClr val="660066"/>
                </a:solidFill>
              </a:rPr>
            </a:br>
            <a:endParaRPr lang="en-IN" sz="2700" dirty="0"/>
          </a:p>
        </p:txBody>
      </p:sp>
      <p:sp>
        <p:nvSpPr>
          <p:cNvPr id="3" name="Content Placeholder 2"/>
          <p:cNvSpPr>
            <a:spLocks noGrp="1"/>
          </p:cNvSpPr>
          <p:nvPr>
            <p:ph idx="1"/>
          </p:nvPr>
        </p:nvSpPr>
        <p:spPr>
          <a:xfrm>
            <a:off x="90710" y="3202546"/>
            <a:ext cx="8915400" cy="3777622"/>
          </a:xfrm>
        </p:spPr>
        <p:txBody>
          <a:bodyPr>
            <a:normAutofit fontScale="92500" lnSpcReduction="10000"/>
          </a:bodyPr>
          <a:lstStyle/>
          <a:p>
            <a:r>
              <a:rPr lang="en-US" sz="3600" b="1" dirty="0">
                <a:solidFill>
                  <a:srgbClr val="660066"/>
                </a:solidFill>
                <a:latin typeface="Tw Cen MT Condensed Extra Bold" panose="020B0803020202020204" pitchFamily="34" charset="0"/>
              </a:rPr>
              <a:t>Optical Biosensors</a:t>
            </a:r>
          </a:p>
          <a:p>
            <a:pPr lvl="1">
              <a:buFontTx/>
              <a:buChar char="•"/>
            </a:pPr>
            <a:r>
              <a:rPr lang="en-US" altLang="en-US" sz="2300" b="1" u="sng" dirty="0">
                <a:solidFill>
                  <a:srgbClr val="660066"/>
                </a:solidFill>
              </a:rPr>
              <a:t>Colorimetric for color</a:t>
            </a:r>
            <a:endParaRPr lang="en-US" altLang="en-US" sz="2300" b="1" u="sng" dirty="0"/>
          </a:p>
          <a:p>
            <a:pPr lvl="1"/>
            <a:r>
              <a:rPr lang="en-US" altLang="en-US" sz="2300" b="1" dirty="0"/>
              <a:t> </a:t>
            </a:r>
            <a:r>
              <a:rPr lang="en-US" altLang="en-US" sz="2300" b="1" dirty="0">
                <a:solidFill>
                  <a:srgbClr val="CC3300"/>
                </a:solidFill>
              </a:rPr>
              <a:t>Measure change in light adsorption  </a:t>
            </a:r>
          </a:p>
          <a:p>
            <a:pPr lvl="1"/>
            <a:endParaRPr lang="en-US" altLang="en-US" sz="2300" b="1" dirty="0">
              <a:solidFill>
                <a:srgbClr val="CC3300"/>
              </a:solidFill>
            </a:endParaRPr>
          </a:p>
          <a:p>
            <a:pPr lvl="1"/>
            <a:endParaRPr lang="en-US" altLang="en-US" sz="2300" b="1" dirty="0">
              <a:solidFill>
                <a:srgbClr val="CC3300"/>
              </a:solidFill>
            </a:endParaRPr>
          </a:p>
          <a:p>
            <a:pPr lvl="1">
              <a:buFontTx/>
              <a:buChar char="•"/>
            </a:pPr>
            <a:r>
              <a:rPr lang="en-US" altLang="en-US" sz="2300" b="1" u="sng" dirty="0">
                <a:solidFill>
                  <a:srgbClr val="660066"/>
                </a:solidFill>
              </a:rPr>
              <a:t>Photometric for light intensity</a:t>
            </a:r>
          </a:p>
          <a:p>
            <a:pPr lvl="1"/>
            <a:r>
              <a:rPr lang="en-US" altLang="en-US" sz="2300" b="1" dirty="0">
                <a:solidFill>
                  <a:srgbClr val="CC3300"/>
                </a:solidFill>
              </a:rPr>
              <a:t>Photon output for a luminescent or fluorescent process can be detected with photomultiplier tubes or photodiode systems.</a:t>
            </a:r>
          </a:p>
          <a:p>
            <a:endParaRPr lang="en-IN" sz="31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168656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6" y="250622"/>
            <a:ext cx="8911687" cy="1280890"/>
          </a:xfrm>
        </p:spPr>
        <p:txBody>
          <a:bodyPr>
            <a:normAutofit fontScale="90000"/>
          </a:bodyPr>
          <a:lstStyle/>
          <a:p>
            <a:pPr lvl="3" algn="l" defTabSz="457200" rtl="0">
              <a:spcBef>
                <a:spcPct val="0"/>
              </a:spcBef>
            </a:pPr>
            <a:r>
              <a:rPr lang="en-US" altLang="en-US" sz="3200" dirty="0">
                <a:solidFill>
                  <a:srgbClr val="660066"/>
                </a:solidFill>
                <a:latin typeface="Tw Cen MT Condensed Extra Bold" panose="020B0803020202020204" pitchFamily="34" charset="0"/>
              </a:rPr>
              <a:t>Potentiometric </a:t>
            </a:r>
            <a:r>
              <a:rPr lang="en-US" altLang="en-US" sz="3200" dirty="0" smtClean="0">
                <a:solidFill>
                  <a:srgbClr val="660066"/>
                </a:solidFill>
                <a:latin typeface="Tw Cen MT Condensed Extra Bold" panose="020B0803020202020204" pitchFamily="34" charset="0"/>
              </a:rPr>
              <a:t>Biosensor</a:t>
            </a:r>
            <a:br>
              <a:rPr lang="en-US" altLang="en-US" sz="3200" dirty="0" smtClean="0">
                <a:solidFill>
                  <a:srgbClr val="660066"/>
                </a:solidFill>
                <a:latin typeface="Tw Cen MT Condensed Extra Bold" panose="020B0803020202020204" pitchFamily="34" charset="0"/>
              </a:rPr>
            </a:br>
            <a:r>
              <a:rPr lang="en-US" altLang="en-US" dirty="0" smtClean="0">
                <a:solidFill>
                  <a:srgbClr val="660066"/>
                </a:solidFill>
                <a:latin typeface="Tw Cen MT Condensed Extra Bold" panose="020B0803020202020204" pitchFamily="34" charset="0"/>
              </a:rPr>
              <a:t/>
            </a:r>
            <a:br>
              <a:rPr lang="en-US" altLang="en-US" dirty="0" smtClean="0">
                <a:solidFill>
                  <a:srgbClr val="660066"/>
                </a:solidFill>
                <a:latin typeface="Tw Cen MT Condensed Extra Bold" panose="020B0803020202020204" pitchFamily="34" charset="0"/>
              </a:rPr>
            </a:br>
            <a:r>
              <a:rPr lang="en-US" sz="2200" b="1" dirty="0">
                <a:solidFill>
                  <a:srgbClr val="CC3300"/>
                </a:solidFill>
              </a:rPr>
              <a:t>For voltage: Change in distribution of charge is detected using ion-selective electrodes, such as pH-meters.  </a:t>
            </a:r>
            <a:r>
              <a:rPr lang="en-US" b="1" dirty="0">
                <a:solidFill>
                  <a:srgbClr val="CC3300"/>
                </a:solidFill>
              </a:rPr>
              <a:t/>
            </a:r>
            <a:br>
              <a:rPr lang="en-US" b="1" dirty="0">
                <a:solidFill>
                  <a:srgbClr val="CC3300"/>
                </a:solidFill>
              </a:rPr>
            </a:br>
            <a:endParaRPr lang="en-IN" dirty="0">
              <a:latin typeface="Tw Cen MT Condensed Extra Bold" panose="020B0803020202020204" pitchFamily="34" charset="0"/>
            </a:endParaRPr>
          </a:p>
        </p:txBody>
      </p:sp>
      <p:sp>
        <p:nvSpPr>
          <p:cNvPr id="3" name="Content Placeholder 2"/>
          <p:cNvSpPr>
            <a:spLocks noGrp="1"/>
          </p:cNvSpPr>
          <p:nvPr>
            <p:ph idx="1"/>
          </p:nvPr>
        </p:nvSpPr>
        <p:spPr>
          <a:xfrm>
            <a:off x="1661933" y="1927538"/>
            <a:ext cx="8915400" cy="3777622"/>
          </a:xfrm>
        </p:spPr>
        <p:txBody>
          <a:bodyPr>
            <a:normAutofit fontScale="92500"/>
          </a:bodyPr>
          <a:lstStyle/>
          <a:p>
            <a:r>
              <a:rPr lang="en-US" sz="3200" b="1" dirty="0">
                <a:solidFill>
                  <a:srgbClr val="660066"/>
                </a:solidFill>
                <a:latin typeface="Tw Cen MT Condensed Extra Bold" panose="020B0803020202020204" pitchFamily="34" charset="0"/>
              </a:rPr>
              <a:t>Electrochemical </a:t>
            </a:r>
            <a:r>
              <a:rPr lang="en-US" sz="3200" b="1" dirty="0" smtClean="0">
                <a:solidFill>
                  <a:srgbClr val="660066"/>
                </a:solidFill>
                <a:latin typeface="Tw Cen MT Condensed Extra Bold" panose="020B0803020202020204" pitchFamily="34" charset="0"/>
              </a:rPr>
              <a:t>Biosensors</a:t>
            </a:r>
          </a:p>
          <a:p>
            <a:pPr marL="342900" lvl="1" indent="-342900"/>
            <a:r>
              <a:rPr lang="en-US" altLang="en-US" sz="2200" b="1" dirty="0">
                <a:solidFill>
                  <a:srgbClr val="CC3300"/>
                </a:solidFill>
              </a:rPr>
              <a:t>For applied current: Movement of e- in redox reactions detected when a potential is applied between two electrodes</a:t>
            </a:r>
            <a:r>
              <a:rPr lang="en-US" altLang="en-US" sz="2200" b="1" dirty="0" smtClean="0">
                <a:solidFill>
                  <a:srgbClr val="CC3300"/>
                </a:solidFill>
              </a:rPr>
              <a:t>.</a:t>
            </a:r>
          </a:p>
          <a:p>
            <a:pPr marL="342900" lvl="1" indent="-342900"/>
            <a:endParaRPr lang="en-US" altLang="en-US" sz="2000" b="1" dirty="0">
              <a:solidFill>
                <a:srgbClr val="CC3300"/>
              </a:solidFill>
            </a:endParaRPr>
          </a:p>
          <a:p>
            <a:r>
              <a:rPr lang="en-US" sz="3200" b="1" dirty="0">
                <a:solidFill>
                  <a:srgbClr val="660066"/>
                </a:solidFill>
                <a:latin typeface="Tw Cen MT Condensed Extra Bold" panose="020B0803020202020204" pitchFamily="34" charset="0"/>
              </a:rPr>
              <a:t>Piezo-Electric </a:t>
            </a:r>
            <a:r>
              <a:rPr lang="en-US" sz="3200" b="1" dirty="0" smtClean="0">
                <a:solidFill>
                  <a:srgbClr val="660066"/>
                </a:solidFill>
                <a:latin typeface="Tw Cen MT Condensed Extra Bold" panose="020B0803020202020204" pitchFamily="34" charset="0"/>
              </a:rPr>
              <a:t>Biosensors</a:t>
            </a:r>
          </a:p>
          <a:p>
            <a:r>
              <a:rPr lang="en-US" altLang="en-US" sz="2400" b="1" dirty="0">
                <a:solidFill>
                  <a:srgbClr val="CC3300"/>
                </a:solidFill>
              </a:rPr>
              <a:t>Piezo-electric devices use gold to detect the specific angle at which electron waves are emitted when the substance is exposed to laser light or crystals, such as quartz, which vibrate under the influence of an electric field.</a:t>
            </a:r>
            <a:r>
              <a:rPr lang="en-US" altLang="en-US" sz="2400" b="1" dirty="0">
                <a:solidFill>
                  <a:srgbClr val="CC00FF"/>
                </a:solidFill>
              </a:rPr>
              <a:t> </a:t>
            </a:r>
          </a:p>
          <a:p>
            <a:endParaRPr lang="en-US" sz="3200" b="1" dirty="0">
              <a:solidFill>
                <a:srgbClr val="660066"/>
              </a:solidFill>
              <a:latin typeface="Tw Cen MT Condensed Extra Bold" panose="020B0803020202020204" pitchFamily="34" charset="0"/>
            </a:endParaRPr>
          </a:p>
          <a:p>
            <a:endParaRPr lang="en-US" sz="3200" b="1" dirty="0">
              <a:solidFill>
                <a:srgbClr val="660066"/>
              </a:solidFill>
              <a:latin typeface="Tw Cen MT Condensed Extra Bold" panose="020B0803020202020204" pitchFamily="34" charset="0"/>
            </a:endParaRPr>
          </a:p>
          <a:p>
            <a:endParaRPr lang="en-IN" dirty="0"/>
          </a:p>
        </p:txBody>
      </p:sp>
    </p:spTree>
    <p:extLst>
      <p:ext uri="{BB962C8B-B14F-4D97-AF65-F5344CB8AC3E}">
        <p14:creationId xmlns:p14="http://schemas.microsoft.com/office/powerpoint/2010/main" val="215122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18" y="0"/>
            <a:ext cx="8911687" cy="1280890"/>
          </a:xfrm>
        </p:spPr>
        <p:txBody>
          <a:bodyPr/>
          <a:lstStyle/>
          <a:p>
            <a:r>
              <a:rPr lang="en-US" b="1" dirty="0">
                <a:latin typeface="Algerian" panose="04020705040A02060702" pitchFamily="82" charset="0"/>
                <a:cs typeface="Times New Roman" pitchFamily="18" charset="0"/>
              </a:rPr>
              <a:t>BASIC CHARACTERESTICS </a:t>
            </a:r>
            <a:endParaRPr lang="en-IN" dirty="0">
              <a:latin typeface="Algerian" panose="04020705040A02060702" pitchFamily="82" charset="0"/>
            </a:endParaRPr>
          </a:p>
        </p:txBody>
      </p:sp>
      <p:sp>
        <p:nvSpPr>
          <p:cNvPr id="3" name="Content Placeholder 2"/>
          <p:cNvSpPr>
            <a:spLocks noGrp="1"/>
          </p:cNvSpPr>
          <p:nvPr>
            <p:ph idx="1"/>
          </p:nvPr>
        </p:nvSpPr>
        <p:spPr>
          <a:xfrm>
            <a:off x="155104" y="1280890"/>
            <a:ext cx="12036895" cy="3777622"/>
          </a:xfrm>
        </p:spPr>
        <p:txBody>
          <a:bodyPr/>
          <a:lstStyle/>
          <a:p>
            <a:pPr>
              <a:buFont typeface="Wingdings" pitchFamily="2" charset="2"/>
              <a:buChar char="Ø"/>
            </a:pPr>
            <a:r>
              <a:rPr lang="en-US" sz="2400" u="sng" dirty="0">
                <a:solidFill>
                  <a:srgbClr val="C00000"/>
                </a:solidFill>
                <a:latin typeface="Sitka Small" panose="02000505000000020004" pitchFamily="2" charset="0"/>
                <a:cs typeface="Times New Roman" pitchFamily="18" charset="0"/>
              </a:rPr>
              <a:t>LINEARITY</a:t>
            </a:r>
            <a:r>
              <a:rPr lang="en-US" sz="2400" dirty="0">
                <a:solidFill>
                  <a:srgbClr val="C00000"/>
                </a:solidFill>
                <a:latin typeface="Sitka Small" panose="02000505000000020004" pitchFamily="2" charset="0"/>
                <a:cs typeface="Times New Roman" pitchFamily="18" charset="0"/>
              </a:rPr>
              <a:t>          - Should be High – For the 	detection of High Substrate Concentration.</a:t>
            </a:r>
          </a:p>
          <a:p>
            <a:pPr>
              <a:buFont typeface="Wingdings" pitchFamily="2" charset="2"/>
              <a:buChar char="Ø"/>
            </a:pPr>
            <a:r>
              <a:rPr lang="en-US" sz="2400" u="sng" dirty="0">
                <a:solidFill>
                  <a:srgbClr val="C00000"/>
                </a:solidFill>
                <a:latin typeface="Sitka Small" panose="02000505000000020004" pitchFamily="2" charset="0"/>
                <a:cs typeface="Times New Roman" pitchFamily="18" charset="0"/>
              </a:rPr>
              <a:t>SENSITIVITY</a:t>
            </a:r>
            <a:r>
              <a:rPr lang="en-US" sz="2400" dirty="0">
                <a:solidFill>
                  <a:srgbClr val="C00000"/>
                </a:solidFill>
                <a:latin typeface="Sitka Small" panose="02000505000000020004" pitchFamily="2" charset="0"/>
                <a:cs typeface="Times New Roman" pitchFamily="18" charset="0"/>
              </a:rPr>
              <a:t>       - Value of Electrode Response 	per Substrate Concentration.</a:t>
            </a:r>
          </a:p>
          <a:p>
            <a:pPr>
              <a:buFont typeface="Wingdings" pitchFamily="2" charset="2"/>
              <a:buChar char="Ø"/>
            </a:pPr>
            <a:r>
              <a:rPr lang="en-US" sz="2400" u="sng" dirty="0">
                <a:solidFill>
                  <a:srgbClr val="C00000"/>
                </a:solidFill>
                <a:latin typeface="Sitka Small" panose="02000505000000020004" pitchFamily="2" charset="0"/>
                <a:cs typeface="Times New Roman" pitchFamily="18" charset="0"/>
              </a:rPr>
              <a:t>SELECTIVITY</a:t>
            </a:r>
            <a:r>
              <a:rPr lang="en-US" sz="2400" dirty="0">
                <a:solidFill>
                  <a:srgbClr val="C00000"/>
                </a:solidFill>
                <a:latin typeface="Sitka Small" panose="02000505000000020004" pitchFamily="2" charset="0"/>
                <a:cs typeface="Times New Roman" pitchFamily="18" charset="0"/>
              </a:rPr>
              <a:t>      - Chemical Interference must be 	</a:t>
            </a:r>
            <a:r>
              <a:rPr lang="en-US" sz="2400" dirty="0" err="1">
                <a:solidFill>
                  <a:srgbClr val="C00000"/>
                </a:solidFill>
                <a:latin typeface="Sitka Small" panose="02000505000000020004" pitchFamily="2" charset="0"/>
                <a:cs typeface="Times New Roman" pitchFamily="18" charset="0"/>
              </a:rPr>
              <a:t>minimised</a:t>
            </a:r>
            <a:r>
              <a:rPr lang="en-US" sz="2400" dirty="0">
                <a:solidFill>
                  <a:srgbClr val="C00000"/>
                </a:solidFill>
                <a:latin typeface="Sitka Small" panose="02000505000000020004" pitchFamily="2" charset="0"/>
                <a:cs typeface="Times New Roman" pitchFamily="18" charset="0"/>
              </a:rPr>
              <a:t> for obtaining Correct Result.</a:t>
            </a:r>
          </a:p>
          <a:p>
            <a:pPr>
              <a:buFont typeface="Wingdings" pitchFamily="2" charset="2"/>
              <a:buChar char="Ø"/>
            </a:pPr>
            <a:r>
              <a:rPr lang="en-US" sz="2400" u="sng" dirty="0">
                <a:solidFill>
                  <a:srgbClr val="C00000"/>
                </a:solidFill>
                <a:latin typeface="Sitka Small" panose="02000505000000020004" pitchFamily="2" charset="0"/>
                <a:cs typeface="Times New Roman" pitchFamily="18" charset="0"/>
              </a:rPr>
              <a:t>RESPONSE TIME </a:t>
            </a:r>
            <a:r>
              <a:rPr lang="en-US" sz="2400" dirty="0">
                <a:solidFill>
                  <a:srgbClr val="C00000"/>
                </a:solidFill>
                <a:latin typeface="Sitka Small" panose="02000505000000020004" pitchFamily="2" charset="0"/>
                <a:cs typeface="Times New Roman" pitchFamily="18" charset="0"/>
              </a:rPr>
              <a:t>– Time necessary for having 	95% of the Response.</a:t>
            </a:r>
            <a:endParaRPr lang="en-IN" sz="2400" dirty="0">
              <a:solidFill>
                <a:srgbClr val="C00000"/>
              </a:solidFill>
              <a:latin typeface="Sitka Small" panose="02000505000000020004" pitchFamily="2" charset="0"/>
              <a:cs typeface="Times New Roman" pitchFamily="18" charset="0"/>
            </a:endParaRPr>
          </a:p>
          <a:p>
            <a:endParaRPr lang="en-IN" dirty="0"/>
          </a:p>
        </p:txBody>
      </p:sp>
    </p:spTree>
    <p:extLst>
      <p:ext uri="{BB962C8B-B14F-4D97-AF65-F5344CB8AC3E}">
        <p14:creationId xmlns:p14="http://schemas.microsoft.com/office/powerpoint/2010/main" val="3114321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76" y="0"/>
            <a:ext cx="8911687" cy="1280890"/>
          </a:xfrm>
        </p:spPr>
        <p:txBody>
          <a:bodyPr/>
          <a:lstStyle/>
          <a:p>
            <a:r>
              <a:rPr lang="en-US" b="1" dirty="0">
                <a:solidFill>
                  <a:srgbClr val="572314"/>
                </a:solidFill>
                <a:latin typeface="Stencil" panose="040409050D0802020404" pitchFamily="82" charset="0"/>
                <a:cs typeface="Times New Roman" pitchFamily="18" charset="0"/>
              </a:rPr>
              <a:t>ADVANTAGES</a:t>
            </a:r>
            <a:endParaRPr lang="en-IN" dirty="0">
              <a:latin typeface="Stencil" panose="040409050D0802020404" pitchFamily="82" charset="0"/>
            </a:endParaRPr>
          </a:p>
        </p:txBody>
      </p:sp>
      <p:sp>
        <p:nvSpPr>
          <p:cNvPr id="3" name="Content Placeholder 2"/>
          <p:cNvSpPr>
            <a:spLocks noGrp="1"/>
          </p:cNvSpPr>
          <p:nvPr>
            <p:ph idx="1"/>
          </p:nvPr>
        </p:nvSpPr>
        <p:spPr>
          <a:xfrm>
            <a:off x="180863" y="1302355"/>
            <a:ext cx="8915400" cy="3777622"/>
          </a:xfrm>
        </p:spPr>
        <p:txBody>
          <a:bodyPr/>
          <a:lstStyle/>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Highly Specific.</a:t>
            </a:r>
          </a:p>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Independent of Factors like stirring, pH, etc.</a:t>
            </a:r>
          </a:p>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Linear response, Tiny &amp; Biocompatible.</a:t>
            </a:r>
          </a:p>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Easy to Use, Durable.</a:t>
            </a:r>
          </a:p>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Require only Small Sample Volume.</a:t>
            </a:r>
          </a:p>
          <a:p>
            <a:pPr>
              <a:buClr>
                <a:srgbClr val="00B0F0"/>
              </a:buClr>
              <a:buBlip>
                <a:blip r:embed="rId2"/>
              </a:buBlip>
            </a:pPr>
            <a:r>
              <a:rPr lang="en-US" sz="2800" dirty="0">
                <a:solidFill>
                  <a:srgbClr val="FF0000"/>
                </a:solidFill>
                <a:latin typeface="Aharoni" panose="02010803020104030203" pitchFamily="2" charset="-79"/>
                <a:cs typeface="Aharoni" panose="02010803020104030203" pitchFamily="2" charset="-79"/>
              </a:rPr>
              <a:t>Rapid, Accurate, Stable &amp; </a:t>
            </a:r>
            <a:r>
              <a:rPr lang="en-US" sz="2800" dirty="0" err="1">
                <a:solidFill>
                  <a:srgbClr val="FF0000"/>
                </a:solidFill>
                <a:latin typeface="Aharoni" panose="02010803020104030203" pitchFamily="2" charset="-79"/>
                <a:cs typeface="Aharoni" panose="02010803020104030203" pitchFamily="2" charset="-79"/>
              </a:rPr>
              <a:t>Sterilizable</a:t>
            </a:r>
            <a:r>
              <a:rPr lang="en-US" sz="2800" dirty="0">
                <a:solidFill>
                  <a:srgbClr val="FF0000"/>
                </a:solidFill>
                <a:latin typeface="Aharoni" panose="02010803020104030203" pitchFamily="2" charset="-79"/>
                <a:cs typeface="Aharoni" panose="02010803020104030203" pitchFamily="2" charset="-79"/>
              </a:rPr>
              <a:t>.</a:t>
            </a:r>
            <a:endParaRPr lang="en-IN" sz="2800" dirty="0">
              <a:solidFill>
                <a:srgbClr val="FF0000"/>
              </a:solidFill>
              <a:latin typeface="Aharoni" panose="02010803020104030203" pitchFamily="2" charset="-79"/>
              <a:cs typeface="Aharoni" panose="02010803020104030203" pitchFamily="2" charset="-79"/>
            </a:endParaRPr>
          </a:p>
          <a:p>
            <a:endParaRPr lang="en-IN" dirty="0"/>
          </a:p>
        </p:txBody>
      </p:sp>
    </p:spTree>
    <p:extLst>
      <p:ext uri="{BB962C8B-B14F-4D97-AF65-F5344CB8AC3E}">
        <p14:creationId xmlns:p14="http://schemas.microsoft.com/office/powerpoint/2010/main" val="1224840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IO3.png"/>
          <p:cNvPicPr>
            <a:picLocks noGrp="1" noChangeAspect="1"/>
          </p:cNvPicPr>
          <p:nvPr>
            <p:ph idx="1"/>
          </p:nvPr>
        </p:nvPicPr>
        <p:blipFill>
          <a:blip r:embed="rId2" cstate="print"/>
          <a:stretch>
            <a:fillRect/>
          </a:stretch>
        </p:blipFill>
        <p:spPr>
          <a:xfrm>
            <a:off x="847598" y="1275007"/>
            <a:ext cx="10297144" cy="5492839"/>
          </a:xfrm>
        </p:spPr>
      </p:pic>
      <p:sp>
        <p:nvSpPr>
          <p:cNvPr id="2" name="Title 1"/>
          <p:cNvSpPr>
            <a:spLocks noGrp="1"/>
          </p:cNvSpPr>
          <p:nvPr>
            <p:ph type="title"/>
          </p:nvPr>
        </p:nvSpPr>
        <p:spPr>
          <a:xfrm>
            <a:off x="2247130" y="294279"/>
            <a:ext cx="7498080" cy="980728"/>
          </a:xfrm>
        </p:spPr>
        <p:txBody>
          <a:bodyPr>
            <a:normAutofit/>
          </a:bodyPr>
          <a:lstStyle/>
          <a:p>
            <a:pPr algn="ctr"/>
            <a:r>
              <a:rPr lang="en-US" sz="4800" b="1" dirty="0" smtClean="0">
                <a:latin typeface="Stencil" panose="040409050D0802020404" pitchFamily="82" charset="0"/>
                <a:cs typeface="Times New Roman" pitchFamily="18" charset="0"/>
              </a:rPr>
              <a:t>APPLICATIONS</a:t>
            </a:r>
            <a:endParaRPr lang="en-IN" sz="4800" b="1" dirty="0">
              <a:latin typeface="Stencil" panose="040409050D0802020404" pitchFamily="82" charset="0"/>
              <a:cs typeface="Times New Roman" pitchFamily="18" charset="0"/>
            </a:endParaRPr>
          </a:p>
        </p:txBody>
      </p:sp>
    </p:spTree>
    <p:extLst>
      <p:ext uri="{BB962C8B-B14F-4D97-AF65-F5344CB8AC3E}">
        <p14:creationId xmlns:p14="http://schemas.microsoft.com/office/powerpoint/2010/main" val="313990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75" y="96076"/>
            <a:ext cx="8911687" cy="1280890"/>
          </a:xfrm>
        </p:spPr>
        <p:txBody>
          <a:bodyPr>
            <a:normAutofit/>
          </a:bodyPr>
          <a:lstStyle/>
          <a:p>
            <a:r>
              <a:rPr lang="en-IN" sz="4000" dirty="0" smtClean="0">
                <a:latin typeface="Stencil" panose="040409050D0802020404" pitchFamily="82" charset="0"/>
                <a:cs typeface="Aharoni" panose="02010803020104030203" pitchFamily="2" charset="-79"/>
              </a:rPr>
              <a:t>APPLICATIONS </a:t>
            </a:r>
            <a:endParaRPr lang="en-IN" sz="4000" dirty="0">
              <a:latin typeface="Stencil" panose="040409050D0802020404" pitchFamily="82" charset="0"/>
              <a:cs typeface="Aharoni" panose="02010803020104030203" pitchFamily="2" charset="-79"/>
            </a:endParaRPr>
          </a:p>
        </p:txBody>
      </p:sp>
      <p:sp>
        <p:nvSpPr>
          <p:cNvPr id="3" name="Content Placeholder 2"/>
          <p:cNvSpPr>
            <a:spLocks noGrp="1"/>
          </p:cNvSpPr>
          <p:nvPr>
            <p:ph idx="1"/>
          </p:nvPr>
        </p:nvSpPr>
        <p:spPr>
          <a:xfrm>
            <a:off x="180862" y="1283594"/>
            <a:ext cx="8915400" cy="4563414"/>
          </a:xfrm>
        </p:spPr>
        <p:txBody>
          <a:bodyPr>
            <a:noAutofit/>
          </a:bodyPr>
          <a:lstStyle/>
          <a:p>
            <a:pPr>
              <a:buBlip>
                <a:blip r:embed="rId2"/>
              </a:buBlip>
            </a:pPr>
            <a:r>
              <a:rPr lang="en-US" sz="2000" dirty="0">
                <a:solidFill>
                  <a:srgbClr val="572314"/>
                </a:solidFill>
                <a:latin typeface="Aharoni" panose="02010803020104030203" pitchFamily="2" charset="-79"/>
                <a:cs typeface="Aharoni" panose="02010803020104030203" pitchFamily="2" charset="-79"/>
              </a:rPr>
              <a:t>Food Analysis.</a:t>
            </a:r>
          </a:p>
          <a:p>
            <a:pPr>
              <a:buBlip>
                <a:blip r:embed="rId2"/>
              </a:buBlip>
            </a:pPr>
            <a:r>
              <a:rPr lang="en-US" sz="2000" dirty="0">
                <a:solidFill>
                  <a:srgbClr val="572314"/>
                </a:solidFill>
                <a:latin typeface="Aharoni" panose="02010803020104030203" pitchFamily="2" charset="-79"/>
                <a:cs typeface="Aharoni" panose="02010803020104030203" pitchFamily="2" charset="-79"/>
              </a:rPr>
              <a:t>Study of Biomolecules &amp; their Interaction.</a:t>
            </a:r>
          </a:p>
          <a:p>
            <a:pPr>
              <a:buBlip>
                <a:blip r:embed="rId2"/>
              </a:buBlip>
            </a:pPr>
            <a:r>
              <a:rPr lang="en-US" sz="2000" dirty="0">
                <a:solidFill>
                  <a:srgbClr val="572314"/>
                </a:solidFill>
                <a:latin typeface="Aharoni" panose="02010803020104030203" pitchFamily="2" charset="-79"/>
                <a:cs typeface="Aharoni" panose="02010803020104030203" pitchFamily="2" charset="-79"/>
              </a:rPr>
              <a:t>Drug Development.</a:t>
            </a:r>
          </a:p>
          <a:p>
            <a:pPr>
              <a:buBlip>
                <a:blip r:embed="rId2"/>
              </a:buBlip>
            </a:pPr>
            <a:r>
              <a:rPr lang="en-US" sz="2000" dirty="0">
                <a:solidFill>
                  <a:srgbClr val="572314"/>
                </a:solidFill>
                <a:latin typeface="Aharoni" panose="02010803020104030203" pitchFamily="2" charset="-79"/>
                <a:cs typeface="Aharoni" panose="02010803020104030203" pitchFamily="2" charset="-79"/>
              </a:rPr>
              <a:t>Crime Detection.</a:t>
            </a:r>
          </a:p>
          <a:p>
            <a:pPr>
              <a:buBlip>
                <a:blip r:embed="rId2"/>
              </a:buBlip>
            </a:pPr>
            <a:r>
              <a:rPr lang="en-US" sz="2000" dirty="0">
                <a:solidFill>
                  <a:srgbClr val="572314"/>
                </a:solidFill>
                <a:latin typeface="Aharoni" panose="02010803020104030203" pitchFamily="2" charset="-79"/>
                <a:cs typeface="Aharoni" panose="02010803020104030203" pitchFamily="2" charset="-79"/>
              </a:rPr>
              <a:t>Medical Diagnosis (</a:t>
            </a:r>
            <a:r>
              <a:rPr lang="en-US" sz="2000" dirty="0" err="1">
                <a:solidFill>
                  <a:srgbClr val="572314"/>
                </a:solidFill>
                <a:latin typeface="Aharoni" panose="02010803020104030203" pitchFamily="2" charset="-79"/>
                <a:cs typeface="Aharoni" panose="02010803020104030203" pitchFamily="2" charset="-79"/>
              </a:rPr>
              <a:t>Clin&amp;Lab</a:t>
            </a:r>
            <a:r>
              <a:rPr lang="en-US" sz="2000" dirty="0">
                <a:solidFill>
                  <a:srgbClr val="572314"/>
                </a:solidFill>
                <a:latin typeface="Aharoni" panose="02010803020104030203" pitchFamily="2" charset="-79"/>
                <a:cs typeface="Aharoni" panose="02010803020104030203" pitchFamily="2" charset="-79"/>
              </a:rPr>
              <a:t>).</a:t>
            </a:r>
          </a:p>
          <a:p>
            <a:pPr>
              <a:buBlip>
                <a:blip r:embed="rId2"/>
              </a:buBlip>
            </a:pPr>
            <a:r>
              <a:rPr lang="en-US" sz="2000" dirty="0">
                <a:solidFill>
                  <a:srgbClr val="572314"/>
                </a:solidFill>
                <a:latin typeface="Aharoni" panose="02010803020104030203" pitchFamily="2" charset="-79"/>
                <a:cs typeface="Aharoni" panose="02010803020104030203" pitchFamily="2" charset="-79"/>
              </a:rPr>
              <a:t>Environmental Field Monitoring.</a:t>
            </a:r>
          </a:p>
          <a:p>
            <a:pPr>
              <a:buBlip>
                <a:blip r:embed="rId2"/>
              </a:buBlip>
            </a:pPr>
            <a:r>
              <a:rPr lang="en-US" sz="2000" dirty="0">
                <a:solidFill>
                  <a:srgbClr val="572314"/>
                </a:solidFill>
                <a:latin typeface="Aharoni" panose="02010803020104030203" pitchFamily="2" charset="-79"/>
                <a:cs typeface="Aharoni" panose="02010803020104030203" pitchFamily="2" charset="-79"/>
              </a:rPr>
              <a:t>Quality Control.</a:t>
            </a:r>
          </a:p>
          <a:p>
            <a:pPr>
              <a:buBlip>
                <a:blip r:embed="rId2"/>
              </a:buBlip>
            </a:pPr>
            <a:r>
              <a:rPr lang="en-US" sz="2000" dirty="0">
                <a:solidFill>
                  <a:srgbClr val="572314"/>
                </a:solidFill>
                <a:latin typeface="Aharoni" panose="02010803020104030203" pitchFamily="2" charset="-79"/>
                <a:cs typeface="Aharoni" panose="02010803020104030203" pitchFamily="2" charset="-79"/>
              </a:rPr>
              <a:t>Industrial Process Control.</a:t>
            </a:r>
          </a:p>
          <a:p>
            <a:pPr>
              <a:buBlip>
                <a:blip r:embed="rId2"/>
              </a:buBlip>
            </a:pPr>
            <a:r>
              <a:rPr lang="en-US" sz="2000" dirty="0">
                <a:solidFill>
                  <a:srgbClr val="572314"/>
                </a:solidFill>
                <a:latin typeface="Aharoni" panose="02010803020104030203" pitchFamily="2" charset="-79"/>
                <a:cs typeface="Aharoni" panose="02010803020104030203" pitchFamily="2" charset="-79"/>
              </a:rPr>
              <a:t>Detection Systems for Biological Warfare Agents.</a:t>
            </a:r>
          </a:p>
          <a:p>
            <a:pPr>
              <a:buBlip>
                <a:blip r:embed="rId2"/>
              </a:buBlip>
            </a:pPr>
            <a:r>
              <a:rPr lang="en-US" sz="2000" dirty="0" err="1">
                <a:solidFill>
                  <a:srgbClr val="572314"/>
                </a:solidFill>
                <a:latin typeface="Aharoni" panose="02010803020104030203" pitchFamily="2" charset="-79"/>
                <a:cs typeface="Aharoni" panose="02010803020104030203" pitchFamily="2" charset="-79"/>
              </a:rPr>
              <a:t>Manf</a:t>
            </a:r>
            <a:r>
              <a:rPr lang="en-US" sz="2000" dirty="0">
                <a:solidFill>
                  <a:srgbClr val="572314"/>
                </a:solidFill>
                <a:latin typeface="Aharoni" panose="02010803020104030203" pitchFamily="2" charset="-79"/>
                <a:cs typeface="Aharoni" panose="02010803020104030203" pitchFamily="2" charset="-79"/>
              </a:rPr>
              <a:t>. Of Pharmaceuticals &amp; Replacement </a:t>
            </a:r>
            <a:r>
              <a:rPr lang="en-US" sz="2000" dirty="0" smtClean="0">
                <a:solidFill>
                  <a:srgbClr val="572314"/>
                </a:solidFill>
                <a:latin typeface="Aharoni" panose="02010803020104030203" pitchFamily="2" charset="-79"/>
                <a:cs typeface="Aharoni" panose="02010803020104030203" pitchFamily="2" charset="-79"/>
              </a:rPr>
              <a:t>organs</a:t>
            </a:r>
          </a:p>
          <a:p>
            <a:pPr>
              <a:buBlip>
                <a:blip r:embed="rId2"/>
              </a:buBlip>
            </a:pPr>
            <a:r>
              <a:rPr lang="en-US" sz="2000" dirty="0">
                <a:solidFill>
                  <a:schemeClr val="accent1">
                    <a:lumMod val="50000"/>
                  </a:schemeClr>
                </a:solidFill>
                <a:latin typeface="Aharoni" panose="02010803020104030203" pitchFamily="2" charset="-79"/>
                <a:cs typeface="Aharoni" panose="02010803020104030203" pitchFamily="2" charset="-79"/>
              </a:rPr>
              <a:t>FOR AGRICULTURAL &amp; FOOD INDUSTRY.</a:t>
            </a:r>
            <a:endParaRPr lang="en-IN" sz="2000" dirty="0">
              <a:solidFill>
                <a:schemeClr val="accent1">
                  <a:lumMod val="50000"/>
                </a:schemeClr>
              </a:solidFill>
              <a:latin typeface="Aharoni" panose="02010803020104030203" pitchFamily="2" charset="-79"/>
              <a:cs typeface="Aharoni" panose="02010803020104030203" pitchFamily="2" charset="-79"/>
            </a:endParaRPr>
          </a:p>
        </p:txBody>
      </p:sp>
      <p:pic>
        <p:nvPicPr>
          <p:cNvPr id="4" name="Picture 4"/>
          <p:cNvPicPr>
            <a:picLocks noChangeAspect="1" noChangeArrowheads="1"/>
          </p:cNvPicPr>
          <p:nvPr/>
        </p:nvPicPr>
        <p:blipFill>
          <a:blip r:embed="rId3" cstate="print"/>
          <a:srcRect/>
          <a:stretch>
            <a:fillRect/>
          </a:stretch>
        </p:blipFill>
        <p:spPr bwMode="auto">
          <a:xfrm>
            <a:off x="8057882" y="16470"/>
            <a:ext cx="4134118" cy="6841529"/>
          </a:xfrm>
          <a:prstGeom prst="rect">
            <a:avLst/>
          </a:prstGeom>
          <a:noFill/>
        </p:spPr>
      </p:pic>
    </p:spTree>
    <p:extLst>
      <p:ext uri="{BB962C8B-B14F-4D97-AF65-F5344CB8AC3E}">
        <p14:creationId xmlns:p14="http://schemas.microsoft.com/office/powerpoint/2010/main" val="2357083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circle(in)">
                                      <p:cBhvr>
                                        <p:cTn id="6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3"/>
          <p:cNvSpPr/>
          <p:nvPr/>
        </p:nvSpPr>
        <p:spPr>
          <a:xfrm>
            <a:off x="150254" y="4508606"/>
            <a:ext cx="2438958" cy="1631216"/>
          </a:xfrm>
          <a:prstGeom prst="rect">
            <a:avLst/>
          </a:prstGeom>
        </p:spPr>
        <p:txBody>
          <a:bodyPr wrap="square">
            <a:spAutoFit/>
          </a:bodyPr>
          <a:lstStyle/>
          <a:p>
            <a:r>
              <a:rPr lang="en-US" sz="2000" b="1" dirty="0">
                <a:solidFill>
                  <a:srgbClr val="00B0F0"/>
                </a:solidFill>
                <a:latin typeface="Aharoni" panose="02010803020104030203" pitchFamily="2" charset="-79"/>
                <a:cs typeface="Aharoni" panose="02010803020104030203" pitchFamily="2" charset="-79"/>
              </a:rPr>
              <a:t>The DNA capture element instrument- for hereditary diseases</a:t>
            </a:r>
            <a:endParaRPr lang="en-IN" sz="2000" dirty="0">
              <a:solidFill>
                <a:srgbClr val="00B0F0"/>
              </a:solidFill>
              <a:latin typeface="Aharoni" panose="02010803020104030203" pitchFamily="2" charset="-79"/>
              <a:cs typeface="Aharoni" panose="02010803020104030203" pitchFamily="2" charset="-79"/>
            </a:endParaRPr>
          </a:p>
        </p:txBody>
      </p:sp>
      <p:pic>
        <p:nvPicPr>
          <p:cNvPr id="5" name="Content Placeholder 3" descr="Picture1.png"/>
          <p:cNvPicPr>
            <a:picLocks noChangeAspect="1"/>
          </p:cNvPicPr>
          <p:nvPr/>
        </p:nvPicPr>
        <p:blipFill>
          <a:blip r:embed="rId2" cstate="print"/>
          <a:stretch>
            <a:fillRect/>
          </a:stretch>
        </p:blipFill>
        <p:spPr>
          <a:xfrm>
            <a:off x="150254" y="0"/>
            <a:ext cx="2567188" cy="4409107"/>
          </a:xfrm>
          <a:prstGeom prst="rect">
            <a:avLst/>
          </a:prstGeom>
        </p:spPr>
      </p:pic>
      <p:pic>
        <p:nvPicPr>
          <p:cNvPr id="6" name="Content Placeholder 5"/>
          <p:cNvPicPr>
            <a:picLocks noGrp="1" noChangeAspect="1" noChangeArrowheads="1"/>
          </p:cNvPicPr>
          <p:nvPr>
            <p:ph idx="1"/>
          </p:nvPr>
        </p:nvPicPr>
        <p:blipFill>
          <a:blip r:embed="rId3" cstate="print"/>
          <a:srcRect/>
          <a:stretch>
            <a:fillRect/>
          </a:stretch>
        </p:blipFill>
        <p:spPr bwMode="auto">
          <a:xfrm>
            <a:off x="2886794" y="0"/>
            <a:ext cx="3000375" cy="4275786"/>
          </a:xfrm>
          <a:prstGeom prst="rect">
            <a:avLst/>
          </a:prstGeom>
          <a:noFill/>
        </p:spPr>
      </p:pic>
      <p:sp>
        <p:nvSpPr>
          <p:cNvPr id="7" name="Rectangle 6"/>
          <p:cNvSpPr/>
          <p:nvPr/>
        </p:nvSpPr>
        <p:spPr>
          <a:xfrm>
            <a:off x="2886794" y="4544414"/>
            <a:ext cx="2805668" cy="1144929"/>
          </a:xfrm>
          <a:prstGeom prst="rect">
            <a:avLst/>
          </a:prstGeom>
        </p:spPr>
        <p:txBody>
          <a:bodyPr wrap="square">
            <a:spAutoFit/>
          </a:bodyPr>
          <a:lstStyle/>
          <a:p>
            <a:pPr>
              <a:lnSpc>
                <a:spcPct val="95000"/>
              </a:lnSpc>
              <a:spcBef>
                <a:spcPct val="0"/>
              </a:spcBef>
            </a:pPr>
            <a:r>
              <a:rPr lang="en-US" sz="2400" b="1" dirty="0">
                <a:solidFill>
                  <a:srgbClr val="572314"/>
                </a:solidFill>
                <a:latin typeface="Times New Roman" pitchFamily="18" charset="0"/>
                <a:cs typeface="Times New Roman" pitchFamily="18" charset="0"/>
              </a:rPr>
              <a:t>Glucometer- for measurement of glucose in blood. </a:t>
            </a:r>
          </a:p>
        </p:txBody>
      </p:sp>
      <p:pic>
        <p:nvPicPr>
          <p:cNvPr id="8" name="Picture 21" descr="Aimstick"/>
          <p:cNvPicPr>
            <a:picLocks noChangeAspect="1" noChangeArrowheads="1"/>
          </p:cNvPicPr>
          <p:nvPr/>
        </p:nvPicPr>
        <p:blipFill>
          <a:blip r:embed="rId4" cstate="print"/>
          <a:srcRect/>
          <a:stretch>
            <a:fillRect/>
          </a:stretch>
        </p:blipFill>
        <p:spPr bwMode="auto">
          <a:xfrm>
            <a:off x="5637654" y="252721"/>
            <a:ext cx="2901660" cy="4087457"/>
          </a:xfrm>
          <a:prstGeom prst="rect">
            <a:avLst/>
          </a:prstGeom>
          <a:noFill/>
          <a:ln w="9525">
            <a:noFill/>
            <a:miter lim="800000"/>
            <a:headEnd/>
            <a:tailEnd/>
          </a:ln>
        </p:spPr>
      </p:pic>
      <p:sp>
        <p:nvSpPr>
          <p:cNvPr id="9" name="Rectangle 8"/>
          <p:cNvSpPr/>
          <p:nvPr/>
        </p:nvSpPr>
        <p:spPr>
          <a:xfrm>
            <a:off x="5637654" y="4314423"/>
            <a:ext cx="2901660" cy="1938992"/>
          </a:xfrm>
          <a:prstGeom prst="rect">
            <a:avLst/>
          </a:prstGeom>
        </p:spPr>
        <p:txBody>
          <a:bodyPr wrap="square">
            <a:spAutoFit/>
          </a:bodyPr>
          <a:lstStyle/>
          <a:p>
            <a:r>
              <a:rPr lang="en-US" sz="2000" u="sng" dirty="0">
                <a:solidFill>
                  <a:srgbClr val="FF0000"/>
                </a:solidFill>
                <a:latin typeface="Times New Roman" pitchFamily="18" charset="0"/>
                <a:cs typeface="Times New Roman" pitchFamily="18" charset="0"/>
              </a:rPr>
              <a:t>Pregnancy Test.</a:t>
            </a:r>
          </a:p>
          <a:p>
            <a:pPr>
              <a:buFont typeface="Arial" pitchFamily="34" charset="0"/>
              <a:buChar char="•"/>
            </a:pPr>
            <a:r>
              <a:rPr lang="sv-SE" sz="2000" b="1" i="1" dirty="0">
                <a:solidFill>
                  <a:srgbClr val="FF0000"/>
                </a:solidFill>
                <a:latin typeface="Calibri" pitchFamily="34" charset="0"/>
              </a:rPr>
              <a:t>Detects the hCG protein in urine.</a:t>
            </a:r>
          </a:p>
          <a:p>
            <a:pPr>
              <a:buFont typeface="Arial" pitchFamily="34" charset="0"/>
              <a:buChar char="•"/>
            </a:pPr>
            <a:r>
              <a:rPr lang="sv-SE" sz="2000" b="1" i="1" dirty="0">
                <a:solidFill>
                  <a:srgbClr val="FF0000"/>
                </a:solidFill>
                <a:latin typeface="Calibri" pitchFamily="34" charset="0"/>
              </a:rPr>
              <a:t> Interpretation and data analysis performed by the user.</a:t>
            </a:r>
            <a:endParaRPr lang="en-US" sz="2000" b="1" i="1" dirty="0">
              <a:solidFill>
                <a:srgbClr val="FF0000"/>
              </a:solidFill>
              <a:latin typeface="Calibri" pitchFamily="34" charset="0"/>
            </a:endParaRPr>
          </a:p>
        </p:txBody>
      </p:sp>
      <p:pic>
        <p:nvPicPr>
          <p:cNvPr id="10" name="Picture 18" descr="sampler%20small"/>
          <p:cNvPicPr>
            <a:picLocks noGrp="1" noChangeAspect="1" noChangeArrowheads="1"/>
          </p:cNvPicPr>
          <p:nvPr>
            <p:ph sz="half" idx="2"/>
          </p:nvPr>
        </p:nvPicPr>
        <p:blipFill>
          <a:blip r:embed="rId5" cstate="print"/>
          <a:srcRect/>
          <a:stretch>
            <a:fillRect/>
          </a:stretch>
        </p:blipFill>
        <p:spPr bwMode="auto">
          <a:xfrm>
            <a:off x="9128774" y="250976"/>
            <a:ext cx="2448494" cy="3907154"/>
          </a:xfrm>
          <a:prstGeom prst="rect">
            <a:avLst/>
          </a:prstGeom>
          <a:noFill/>
          <a:ln w="9525">
            <a:noFill/>
            <a:miter lim="800000"/>
            <a:headEnd/>
            <a:tailEnd/>
          </a:ln>
        </p:spPr>
      </p:pic>
      <p:sp>
        <p:nvSpPr>
          <p:cNvPr id="11" name="Rectangle 10"/>
          <p:cNvSpPr/>
          <p:nvPr/>
        </p:nvSpPr>
        <p:spPr>
          <a:xfrm>
            <a:off x="8612674" y="4365904"/>
            <a:ext cx="3764924" cy="1323439"/>
          </a:xfrm>
          <a:prstGeom prst="rect">
            <a:avLst/>
          </a:prstGeom>
        </p:spPr>
        <p:txBody>
          <a:bodyPr wrap="square">
            <a:spAutoFit/>
          </a:bodyPr>
          <a:lstStyle/>
          <a:p>
            <a:r>
              <a:rPr lang="en-US" sz="2000" u="sng" dirty="0">
                <a:solidFill>
                  <a:srgbClr val="00B050"/>
                </a:solidFill>
                <a:latin typeface="Aharoni" panose="02010803020104030203" pitchFamily="2" charset="-79"/>
                <a:cs typeface="Aharoni" panose="02010803020104030203" pitchFamily="2" charset="-79"/>
              </a:rPr>
              <a:t>Infectious Disease Biosensor.</a:t>
            </a:r>
          </a:p>
          <a:p>
            <a:pPr>
              <a:buFont typeface="Arial" pitchFamily="34" charset="0"/>
              <a:buChar char="•"/>
            </a:pPr>
            <a:r>
              <a:rPr lang="sv-SE" sz="2000" b="1" i="1" dirty="0">
                <a:solidFill>
                  <a:srgbClr val="00B050"/>
                </a:solidFill>
                <a:latin typeface="Aharoni" panose="02010803020104030203" pitchFamily="2" charset="-79"/>
                <a:cs typeface="Aharoni" panose="02010803020104030203" pitchFamily="2" charset="-79"/>
              </a:rPr>
              <a:t>Data analysis and interpretation performed by a microprocessor.</a:t>
            </a:r>
            <a:endParaRPr lang="en-US" sz="2000" b="1" i="1" dirty="0">
              <a:solidFill>
                <a:srgbClr val="00B05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65119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18" y="0"/>
            <a:ext cx="8911687" cy="1280890"/>
          </a:xfrm>
        </p:spPr>
        <p:txBody>
          <a:bodyPr>
            <a:normAutofit/>
          </a:bodyPr>
          <a:lstStyle/>
          <a:p>
            <a:r>
              <a:rPr lang="en-IN" sz="3200" dirty="0" smtClean="0">
                <a:solidFill>
                  <a:schemeClr val="tx1">
                    <a:lumMod val="95000"/>
                    <a:lumOff val="5000"/>
                  </a:schemeClr>
                </a:solidFill>
                <a:latin typeface="Aharoni" panose="02010803020104030203" pitchFamily="2" charset="-79"/>
                <a:cs typeface="Aharoni" panose="02010803020104030203" pitchFamily="2" charset="-79"/>
              </a:rPr>
              <a:t>WORKING OF GLUCOSE METER </a:t>
            </a:r>
            <a:endParaRPr lang="en-IN" sz="32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55104" y="1280889"/>
            <a:ext cx="9091927" cy="4604755"/>
          </a:xfrm>
        </p:spPr>
        <p:txBody>
          <a:bodyPr>
            <a:normAutofit lnSpcReduction="10000"/>
          </a:bodyPr>
          <a:lstStyle/>
          <a:p>
            <a:r>
              <a:rPr lang="en-US" sz="2800" dirty="0">
                <a:solidFill>
                  <a:srgbClr val="7030A0"/>
                </a:solidFill>
                <a:latin typeface="Aharoni" panose="02010803020104030203" pitchFamily="2" charset="-79"/>
                <a:cs typeface="Aharoni" panose="02010803020104030203" pitchFamily="2" charset="-79"/>
              </a:rPr>
              <a:t>A common example of a commercial biosensor is the </a:t>
            </a:r>
            <a:r>
              <a:rPr lang="en-US" sz="2800" dirty="0">
                <a:solidFill>
                  <a:srgbClr val="7030A0"/>
                </a:solidFill>
                <a:latin typeface="Aharoni" panose="02010803020104030203" pitchFamily="2" charset="-79"/>
                <a:cs typeface="Aharoni" panose="02010803020104030203" pitchFamily="2" charset="-79"/>
                <a:hlinkClick r:id="rId2" tooltip="Blood glucose"/>
              </a:rPr>
              <a:t>blood glucose</a:t>
            </a:r>
            <a:r>
              <a:rPr lang="en-US" sz="2800" dirty="0">
                <a:solidFill>
                  <a:srgbClr val="7030A0"/>
                </a:solidFill>
                <a:latin typeface="Aharoni" panose="02010803020104030203" pitchFamily="2" charset="-79"/>
                <a:cs typeface="Aharoni" panose="02010803020104030203" pitchFamily="2" charset="-79"/>
              </a:rPr>
              <a:t> biosensor, which uses the enzyme </a:t>
            </a:r>
            <a:r>
              <a:rPr lang="en-US" sz="2800" dirty="0">
                <a:solidFill>
                  <a:srgbClr val="7030A0"/>
                </a:solidFill>
                <a:latin typeface="Aharoni" panose="02010803020104030203" pitchFamily="2" charset="-79"/>
                <a:cs typeface="Aharoni" panose="02010803020104030203" pitchFamily="2" charset="-79"/>
                <a:hlinkClick r:id="rId3" tooltip="Glucose oxidase"/>
              </a:rPr>
              <a:t>glucose oxidase</a:t>
            </a:r>
            <a:r>
              <a:rPr lang="en-US" sz="2800" dirty="0">
                <a:solidFill>
                  <a:srgbClr val="7030A0"/>
                </a:solidFill>
                <a:latin typeface="Aharoni" panose="02010803020104030203" pitchFamily="2" charset="-79"/>
                <a:cs typeface="Aharoni" panose="02010803020104030203" pitchFamily="2" charset="-79"/>
              </a:rPr>
              <a:t> to break blood glucose down. In doing so it first oxidizes glucose and uses two electrons to reduce the FAD (a component of the enzyme) to FADH2. This in turn is oxidized by the electrode in a number of steps. The resulting current is a measure of the concentration of glucose. In this case, the electrode is the transducer and the enzyme is the biologically active component.</a:t>
            </a:r>
            <a:endParaRPr lang="en-IN" sz="2800" dirty="0">
              <a:solidFill>
                <a:srgbClr val="7030A0"/>
              </a:solidFill>
              <a:latin typeface="Aharoni" panose="02010803020104030203" pitchFamily="2" charset="-79"/>
              <a:cs typeface="Aharoni" panose="02010803020104030203" pitchFamily="2" charset="-79"/>
            </a:endParaRPr>
          </a:p>
          <a:p>
            <a:endParaRPr lang="en-IN" dirty="0"/>
          </a:p>
        </p:txBody>
      </p:sp>
      <p:pic>
        <p:nvPicPr>
          <p:cNvPr id="4" name="Picture 3" descr="C:\Users\acl-35.ACL-SERVER-2\Desktop\index.jpg"/>
          <p:cNvPicPr/>
          <p:nvPr/>
        </p:nvPicPr>
        <p:blipFill>
          <a:blip r:embed="rId4" cstate="print"/>
          <a:srcRect/>
          <a:stretch>
            <a:fillRect/>
          </a:stretch>
        </p:blipFill>
        <p:spPr bwMode="auto">
          <a:xfrm>
            <a:off x="9530366" y="1280889"/>
            <a:ext cx="2661634" cy="4038086"/>
          </a:xfrm>
          <a:prstGeom prst="rect">
            <a:avLst/>
          </a:prstGeom>
          <a:noFill/>
          <a:ln w="9525">
            <a:noFill/>
            <a:miter lim="800000"/>
            <a:headEnd/>
            <a:tailEnd/>
          </a:ln>
        </p:spPr>
      </p:pic>
    </p:spTree>
    <p:extLst>
      <p:ext uri="{BB962C8B-B14F-4D97-AF65-F5344CB8AC3E}">
        <p14:creationId xmlns:p14="http://schemas.microsoft.com/office/powerpoint/2010/main" val="46286010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2750" fill="hold"/>
                                        <p:tgtEl>
                                          <p:spTgt spid="3">
                                            <p:txEl>
                                              <p:pRg st="0" end="0"/>
                                            </p:txEl>
                                          </p:spTgt>
                                        </p:tgtEl>
                                        <p:attrNameLst>
                                          <p:attrName>style.color</p:attrName>
                                        </p:attrNameLst>
                                      </p:cBhvr>
                                      <p:to>
                                        <p:clrVal>
                                          <a:schemeClr val="accent2"/>
                                        </p:clrVal>
                                      </p:to>
                                    </p:set>
                                    <p:set>
                                      <p:cBhvr>
                                        <p:cTn id="7" dur="2750" fill="hold"/>
                                        <p:tgtEl>
                                          <p:spTgt spid="3">
                                            <p:txEl>
                                              <p:pRg st="0" end="0"/>
                                            </p:txEl>
                                          </p:spTgt>
                                        </p:tgtEl>
                                        <p:attrNameLst>
                                          <p:attrName>fillcolor</p:attrName>
                                        </p:attrNameLst>
                                      </p:cBhvr>
                                      <p:to>
                                        <p:clrVal>
                                          <a:schemeClr val="accent2"/>
                                        </p:clrVal>
                                      </p:to>
                                    </p:set>
                                    <p:set>
                                      <p:cBhvr>
                                        <p:cTn id="8" dur="275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1935" y="4420673"/>
            <a:ext cx="8915399" cy="2262781"/>
          </a:xfrm>
        </p:spPr>
        <p:txBody>
          <a:bodyPr>
            <a:normAutofit fontScale="90000"/>
          </a:bodyPr>
          <a:lstStyle/>
          <a:p>
            <a:r>
              <a:rPr lang="en-IN" sz="3600" b="1" i="1" u="heavy" dirty="0" smtClean="0">
                <a:latin typeface="Broadway" panose="04040905080B02020502" pitchFamily="82" charset="0"/>
              </a:rPr>
              <a:t>Content-</a:t>
            </a:r>
            <a:r>
              <a:rPr lang="en-IN" sz="3600" b="1" i="1" u="heavy" dirty="0" smtClean="0"/>
              <a:t/>
            </a:r>
            <a:br>
              <a:rPr lang="en-IN" sz="3600" b="1" i="1" u="heavy" dirty="0" smtClean="0"/>
            </a:br>
            <a:r>
              <a:rPr lang="en-IN" sz="3600" dirty="0"/>
              <a:t/>
            </a:r>
            <a:br>
              <a:rPr lang="en-IN" sz="3600" dirty="0"/>
            </a:br>
            <a:r>
              <a:rPr lang="en-IN" sz="3600" dirty="0" smtClean="0"/>
              <a:t>-</a:t>
            </a:r>
            <a:r>
              <a:rPr lang="en-IN" sz="3600" b="1" i="1" dirty="0" smtClean="0">
                <a:latin typeface="Aharoni" panose="02010803020104030203" pitchFamily="2" charset="-79"/>
                <a:cs typeface="Aharoni" panose="02010803020104030203" pitchFamily="2" charset="-79"/>
              </a:rPr>
              <a:t>What </a:t>
            </a:r>
            <a:r>
              <a:rPr lang="en-IN" sz="3600" b="1" i="1" dirty="0">
                <a:latin typeface="Aharoni" panose="02010803020104030203" pitchFamily="2" charset="-79"/>
                <a:cs typeface="Aharoni" panose="02010803020104030203" pitchFamily="2" charset="-79"/>
              </a:rPr>
              <a:t>are biosensors</a:t>
            </a:r>
            <a:r>
              <a:rPr lang="en-IN" sz="3600" b="1" i="1" dirty="0" smtClean="0">
                <a:latin typeface="Aharoni" panose="02010803020104030203" pitchFamily="2" charset="-79"/>
                <a:cs typeface="Aharoni" panose="02010803020104030203" pitchFamily="2" charset="-79"/>
              </a:rPr>
              <a:t>?</a:t>
            </a:r>
            <a:r>
              <a:rPr lang="en-IN" sz="3600" b="1" u="heavy" dirty="0" smtClean="0">
                <a:latin typeface="Aharoni" panose="02010803020104030203" pitchFamily="2" charset="-79"/>
                <a:cs typeface="Aharoni" panose="02010803020104030203" pitchFamily="2" charset="-79"/>
              </a:rPr>
              <a:t> </a:t>
            </a:r>
            <a:r>
              <a:rPr lang="en-IN" sz="3600" b="1" dirty="0">
                <a:latin typeface="Aharoni" panose="02010803020104030203" pitchFamily="2" charset="-79"/>
                <a:cs typeface="Aharoni" panose="02010803020104030203" pitchFamily="2" charset="-79"/>
              </a:rPr>
              <a:t/>
            </a:r>
            <a:br>
              <a:rPr lang="en-IN" sz="3600" b="1" dirty="0">
                <a:latin typeface="Aharoni" panose="02010803020104030203" pitchFamily="2" charset="-79"/>
                <a:cs typeface="Aharoni" panose="02010803020104030203" pitchFamily="2" charset="-79"/>
              </a:rPr>
            </a:br>
            <a:r>
              <a:rPr lang="en-IN" sz="3600" b="1" dirty="0" smtClean="0">
                <a:latin typeface="Aharoni" panose="02010803020104030203" pitchFamily="2" charset="-79"/>
                <a:cs typeface="Aharoni" panose="02010803020104030203" pitchFamily="2" charset="-79"/>
              </a:rPr>
              <a:t>-Working </a:t>
            </a:r>
            <a:r>
              <a:rPr lang="en-IN" sz="3600" b="1" dirty="0">
                <a:latin typeface="Aharoni" panose="02010803020104030203" pitchFamily="2" charset="-79"/>
                <a:cs typeface="Aharoni" panose="02010803020104030203" pitchFamily="2" charset="-79"/>
              </a:rPr>
              <a:t>process of </a:t>
            </a:r>
            <a:r>
              <a:rPr lang="en-IN" sz="3600" b="1" dirty="0" smtClean="0">
                <a:latin typeface="Aharoni" panose="02010803020104030203" pitchFamily="2" charset="-79"/>
                <a:cs typeface="Aharoni" panose="02010803020104030203" pitchFamily="2" charset="-79"/>
              </a:rPr>
              <a:t>biosensors or Biosensors system.</a:t>
            </a:r>
            <a:br>
              <a:rPr lang="en-IN" sz="3600" b="1" dirty="0" smtClean="0">
                <a:latin typeface="Aharoni" panose="02010803020104030203" pitchFamily="2" charset="-79"/>
                <a:cs typeface="Aharoni" panose="02010803020104030203" pitchFamily="2" charset="-79"/>
              </a:rPr>
            </a:br>
            <a:r>
              <a:rPr lang="en-IN" sz="3600" b="1" dirty="0" smtClean="0">
                <a:latin typeface="Aharoni" panose="02010803020104030203" pitchFamily="2" charset="-79"/>
                <a:cs typeface="Aharoni" panose="02010803020104030203" pitchFamily="2" charset="-79"/>
              </a:rPr>
              <a:t>-Placements of biosensors.</a:t>
            </a:r>
            <a:br>
              <a:rPr lang="en-IN" sz="3600" b="1" dirty="0" smtClean="0">
                <a:latin typeface="Aharoni" panose="02010803020104030203" pitchFamily="2" charset="-79"/>
                <a:cs typeface="Aharoni" panose="02010803020104030203" pitchFamily="2" charset="-79"/>
              </a:rPr>
            </a:br>
            <a:r>
              <a:rPr lang="en-IN" sz="3600" b="1" dirty="0" smtClean="0">
                <a:latin typeface="Aharoni" panose="02010803020104030203" pitchFamily="2" charset="-79"/>
                <a:cs typeface="Aharoni" panose="02010803020104030203" pitchFamily="2" charset="-79"/>
              </a:rPr>
              <a:t>- Types of biosensors.</a:t>
            </a:r>
            <a:r>
              <a:rPr lang="en-IN" sz="3600" b="1" dirty="0">
                <a:latin typeface="Aharoni" panose="02010803020104030203" pitchFamily="2" charset="-79"/>
                <a:cs typeface="Aharoni" panose="02010803020104030203" pitchFamily="2" charset="-79"/>
              </a:rPr>
              <a:t/>
            </a:r>
            <a:br>
              <a:rPr lang="en-IN" sz="3600" b="1" dirty="0">
                <a:latin typeface="Aharoni" panose="02010803020104030203" pitchFamily="2" charset="-79"/>
                <a:cs typeface="Aharoni" panose="02010803020104030203" pitchFamily="2" charset="-79"/>
              </a:rPr>
            </a:br>
            <a:r>
              <a:rPr lang="en-IN" sz="3600" b="1" dirty="0" smtClean="0">
                <a:latin typeface="Aharoni" panose="02010803020104030203" pitchFamily="2" charset="-79"/>
                <a:cs typeface="Aharoni" panose="02010803020104030203" pitchFamily="2" charset="-79"/>
              </a:rPr>
              <a:t>-Examples </a:t>
            </a:r>
            <a:r>
              <a:rPr lang="en-IN" sz="3600" b="1" dirty="0">
                <a:latin typeface="Aharoni" panose="02010803020104030203" pitchFamily="2" charset="-79"/>
                <a:cs typeface="Aharoni" panose="02010803020104030203" pitchFamily="2" charset="-79"/>
              </a:rPr>
              <a:t>of biosensors.</a:t>
            </a:r>
            <a:br>
              <a:rPr lang="en-IN" sz="3600" b="1" dirty="0">
                <a:latin typeface="Aharoni" panose="02010803020104030203" pitchFamily="2" charset="-79"/>
                <a:cs typeface="Aharoni" panose="02010803020104030203" pitchFamily="2" charset="-79"/>
              </a:rPr>
            </a:br>
            <a:r>
              <a:rPr lang="en-IN" sz="3600" b="1" dirty="0" smtClean="0">
                <a:latin typeface="Aharoni" panose="02010803020104030203" pitchFamily="2" charset="-79"/>
                <a:cs typeface="Aharoni" panose="02010803020104030203" pitchFamily="2" charset="-79"/>
              </a:rPr>
              <a:t>-Advantages </a:t>
            </a:r>
            <a:r>
              <a:rPr lang="en-IN" sz="3600" b="1" dirty="0">
                <a:latin typeface="Aharoni" panose="02010803020104030203" pitchFamily="2" charset="-79"/>
                <a:cs typeface="Aharoni" panose="02010803020104030203" pitchFamily="2" charset="-79"/>
              </a:rPr>
              <a:t>and applications of biosensors.</a:t>
            </a:r>
            <a:br>
              <a:rPr lang="en-IN" sz="3600" b="1" dirty="0">
                <a:latin typeface="Aharoni" panose="02010803020104030203" pitchFamily="2" charset="-79"/>
                <a:cs typeface="Aharoni" panose="02010803020104030203" pitchFamily="2" charset="-79"/>
              </a:rPr>
            </a:br>
            <a:r>
              <a:rPr lang="en-IN" sz="3600" b="1" dirty="0">
                <a:latin typeface="Aharoni" panose="02010803020104030203" pitchFamily="2" charset="-79"/>
                <a:cs typeface="Aharoni" panose="02010803020104030203" pitchFamily="2" charset="-79"/>
              </a:rPr>
              <a:t>The end.</a:t>
            </a:r>
            <a:r>
              <a:rPr lang="en-IN" dirty="0"/>
              <a:t/>
            </a:r>
            <a:br>
              <a:rPr lang="en-IN" dirty="0"/>
            </a:br>
            <a:r>
              <a:rPr lang="en-IN" b="1" i="1" dirty="0"/>
              <a:t> </a:t>
            </a:r>
            <a:r>
              <a:rPr lang="en-IN" dirty="0"/>
              <a:t/>
            </a:r>
            <a:br>
              <a:rPr lang="en-IN" dirty="0"/>
            </a:br>
            <a:endParaRPr lang="en-IN" dirty="0"/>
          </a:p>
        </p:txBody>
      </p:sp>
      <p:sp>
        <p:nvSpPr>
          <p:cNvPr id="3" name="Subtitle 2"/>
          <p:cNvSpPr>
            <a:spLocks noGrp="1"/>
          </p:cNvSpPr>
          <p:nvPr>
            <p:ph type="subTitle" idx="1"/>
          </p:nvPr>
        </p:nvSpPr>
        <p:spPr>
          <a:xfrm>
            <a:off x="2589213" y="5318292"/>
            <a:ext cx="8915399" cy="1126283"/>
          </a:xfrm>
        </p:spPr>
        <p:txBody>
          <a:bodyPr/>
          <a:lstStyle/>
          <a:p>
            <a:endParaRPr lang="en-IN" dirty="0"/>
          </a:p>
        </p:txBody>
      </p:sp>
    </p:spTree>
    <p:extLst>
      <p:ext uri="{BB962C8B-B14F-4D97-AF65-F5344CB8AC3E}">
        <p14:creationId xmlns:p14="http://schemas.microsoft.com/office/powerpoint/2010/main" val="422114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500"/>
                                  </p:stCondLst>
                                  <p:iterate type="lt">
                                    <p:tmPct val="4000"/>
                                  </p:iterate>
                                  <p:childTnLst>
                                    <p:set>
                                      <p:cBhvr override="childStyle">
                                        <p:cTn id="6" dur="2500" fill="hold"/>
                                        <p:tgtEl>
                                          <p:spTgt spid="2"/>
                                        </p:tgtEl>
                                        <p:attrNameLst>
                                          <p:attrName>style.color</p:attrName>
                                        </p:attrNameLst>
                                      </p:cBhvr>
                                      <p:to>
                                        <p:clrVal>
                                          <a:schemeClr val="accent2"/>
                                        </p:clrVal>
                                      </p:to>
                                    </p:set>
                                    <p:set>
                                      <p:cBhvr>
                                        <p:cTn id="7" dur="2500" fill="hold"/>
                                        <p:tgtEl>
                                          <p:spTgt spid="2"/>
                                        </p:tgtEl>
                                        <p:attrNameLst>
                                          <p:attrName>fillcolor</p:attrName>
                                        </p:attrNameLst>
                                      </p:cBhvr>
                                      <p:to>
                                        <p:clrVal>
                                          <a:schemeClr val="accent2"/>
                                        </p:clrVal>
                                      </p:to>
                                    </p:set>
                                    <p:set>
                                      <p:cBhvr>
                                        <p:cTn id="8" dur="2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33" y="160470"/>
            <a:ext cx="8911687" cy="1280890"/>
          </a:xfrm>
        </p:spPr>
        <p:txBody>
          <a:bodyPr>
            <a:normAutofit/>
          </a:bodyPr>
          <a:lstStyle/>
          <a:p>
            <a:r>
              <a:rPr lang="en-IN" sz="4000" dirty="0" smtClean="0">
                <a:latin typeface="Aharoni" panose="02010803020104030203" pitchFamily="2" charset="-79"/>
                <a:cs typeface="Aharoni" panose="02010803020104030203" pitchFamily="2" charset="-79"/>
              </a:rPr>
              <a:t>CONCLUSION.</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10332" y="1335109"/>
            <a:ext cx="11981667" cy="5645239"/>
          </a:xfrm>
        </p:spPr>
        <p:txBody>
          <a:bodyPr>
            <a:normAutofit/>
          </a:bodyPr>
          <a:lstStyle/>
          <a:p>
            <a:r>
              <a:rPr lang="en-IN" sz="3200" dirty="0">
                <a:solidFill>
                  <a:srgbClr val="C00000"/>
                </a:solidFill>
                <a:latin typeface="AR BERKLEY" panose="02000000000000000000" pitchFamily="2" charset="0"/>
              </a:rPr>
              <a:t>The trends in biosensor technology over the past 30 years have taken this equipment from simple and cheap components to the integration of several sensor systems into one unit including multiple analyses, making these systems smaller and tailored for mass production. The vision for the biosensor industry is to create micro scale technology that will be suitable for performing sample preparation, analysis and diagnosis all with one chip. </a:t>
            </a:r>
          </a:p>
          <a:p>
            <a:r>
              <a:rPr lang="en-IN" dirty="0" smtClean="0"/>
              <a:t>                                                  </a:t>
            </a:r>
            <a:r>
              <a:rPr lang="en-IN" sz="5400" b="1" i="1" u="sng" dirty="0" smtClean="0">
                <a:latin typeface="Algerian" panose="04020705040A02060702" pitchFamily="82" charset="0"/>
              </a:rPr>
              <a:t>THANKYOU  </a:t>
            </a:r>
          </a:p>
          <a:p>
            <a:pPr marL="0" indent="0">
              <a:buNone/>
            </a:pPr>
            <a:r>
              <a:rPr lang="en-IN" sz="5400" b="1" i="1" u="sng" dirty="0">
                <a:latin typeface="Algerian" panose="04020705040A02060702" pitchFamily="82" charset="0"/>
              </a:rPr>
              <a:t> </a:t>
            </a:r>
            <a:r>
              <a:rPr lang="en-IN" sz="5400" b="1" i="1" u="sng" dirty="0" smtClean="0">
                <a:latin typeface="Algerian" panose="04020705040A02060702" pitchFamily="82" charset="0"/>
              </a:rPr>
              <a:t>                     THE END.</a:t>
            </a:r>
            <a:endParaRPr lang="en-IN" sz="5400" b="1" i="1" u="sng" dirty="0">
              <a:latin typeface="Algerian" panose="04020705040A02060702" pitchFamily="82" charset="0"/>
            </a:endParaRPr>
          </a:p>
        </p:txBody>
      </p:sp>
    </p:spTree>
    <p:extLst>
      <p:ext uri="{BB962C8B-B14F-4D97-AF65-F5344CB8AC3E}">
        <p14:creationId xmlns:p14="http://schemas.microsoft.com/office/powerpoint/2010/main" val="2416465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u="dbl" dirty="0"/>
              <a:t>What are biosensors?</a:t>
            </a:r>
            <a:r>
              <a:rPr lang="en-IN" dirty="0"/>
              <a:t/>
            </a:r>
            <a:br>
              <a:rPr lang="en-IN" dirty="0"/>
            </a:br>
            <a:r>
              <a:rPr lang="en-IN" b="1" i="1" dirty="0"/>
              <a:t> ‘’These are devices which uses a living organism or biological molecules, especially enzymes or antibodies, to detect the presence of chemicals</a:t>
            </a:r>
            <a:r>
              <a:rPr lang="en-IN" dirty="0"/>
              <a:t>.</a:t>
            </a:r>
            <a:r>
              <a:rPr lang="en-IN" b="1" i="1" dirty="0"/>
              <a:t>’’ </a:t>
            </a:r>
            <a:endParaRPr lang="en-IN" dirty="0"/>
          </a:p>
        </p:txBody>
      </p:sp>
      <p:sp>
        <p:nvSpPr>
          <p:cNvPr id="3" name="Content Placeholder 2"/>
          <p:cNvSpPr>
            <a:spLocks noGrp="1"/>
          </p:cNvSpPr>
          <p:nvPr>
            <p:ph idx="1"/>
          </p:nvPr>
        </p:nvSpPr>
        <p:spPr>
          <a:xfrm>
            <a:off x="2473303" y="3080378"/>
            <a:ext cx="8915400" cy="3777622"/>
          </a:xfrm>
        </p:spPr>
        <p:txBody>
          <a:bodyPr/>
          <a:lstStyle/>
          <a:p>
            <a:r>
              <a:rPr lang="en-IN" sz="2800" b="1" i="1" dirty="0" smtClean="0">
                <a:latin typeface="Aharoni" panose="02010803020104030203" pitchFamily="2" charset="-79"/>
                <a:cs typeface="Aharoni" panose="02010803020104030203" pitchFamily="2" charset="-79"/>
              </a:rPr>
              <a:t>OR </a:t>
            </a:r>
          </a:p>
          <a:p>
            <a:r>
              <a:rPr lang="en-US" sz="2800" b="1" i="1" dirty="0">
                <a:latin typeface="Aharoni" panose="02010803020104030203" pitchFamily="2" charset="-79"/>
                <a:cs typeface="Aharoni" panose="02010803020104030203" pitchFamily="2" charset="-79"/>
              </a:rPr>
              <a:t>A biosensor is an analytical device, used for the detection of an </a:t>
            </a:r>
            <a:r>
              <a:rPr lang="en-US" sz="2800" b="1" i="1" dirty="0">
                <a:latin typeface="Aharoni" panose="02010803020104030203" pitchFamily="2" charset="-79"/>
                <a:cs typeface="Aharoni" panose="02010803020104030203" pitchFamily="2" charset="-79"/>
                <a:hlinkClick r:id="rId2" tooltip="Analyte"/>
              </a:rPr>
              <a:t>analyte</a:t>
            </a:r>
            <a:r>
              <a:rPr lang="en-US" sz="2800" b="1" i="1" dirty="0">
                <a:latin typeface="Aharoni" panose="02010803020104030203" pitchFamily="2" charset="-79"/>
                <a:cs typeface="Aharoni" panose="02010803020104030203" pitchFamily="2" charset="-79"/>
              </a:rPr>
              <a:t>, that combines a biological component with a physicochemical detector.</a:t>
            </a:r>
            <a:endParaRPr lang="en-IN" sz="2800" b="1" i="1" dirty="0">
              <a:latin typeface="Aharoni" panose="02010803020104030203" pitchFamily="2" charset="-79"/>
              <a:cs typeface="Aharoni" panose="02010803020104030203" pitchFamily="2" charset="-79"/>
            </a:endParaRPr>
          </a:p>
          <a:p>
            <a:endParaRPr lang="en-IN" dirty="0"/>
          </a:p>
        </p:txBody>
      </p:sp>
    </p:spTree>
    <p:extLst>
      <p:ext uri="{BB962C8B-B14F-4D97-AF65-F5344CB8AC3E}">
        <p14:creationId xmlns:p14="http://schemas.microsoft.com/office/powerpoint/2010/main" val="28161099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3">
                                            <p:txEl>
                                              <p:pRg st="0" end="0"/>
                                            </p:txEl>
                                          </p:spTgt>
                                        </p:tgtEl>
                                        <p:attrNameLst>
                                          <p:attrName>style.color</p:attrName>
                                        </p:attrNameLst>
                                      </p:cBhvr>
                                      <p:to>
                                        <p:clrVal>
                                          <a:schemeClr val="accent2"/>
                                        </p:clrVal>
                                      </p:to>
                                    </p:set>
                                    <p:set>
                                      <p:cBhvr>
                                        <p:cTn id="11" dur="500" fill="hold"/>
                                        <p:tgtEl>
                                          <p:spTgt spid="3">
                                            <p:txEl>
                                              <p:pRg st="0" end="0"/>
                                            </p:txEl>
                                          </p:spTgt>
                                        </p:tgtEl>
                                        <p:attrNameLst>
                                          <p:attrName>fillcolor</p:attrName>
                                        </p:attrNameLst>
                                      </p:cBhvr>
                                      <p:to>
                                        <p:clrVal>
                                          <a:schemeClr val="accent2"/>
                                        </p:clrVal>
                                      </p:to>
                                    </p:set>
                                    <p:set>
                                      <p:cBhvr>
                                        <p:cTn id="12" dur="500" fill="hold"/>
                                        <p:tgtEl>
                                          <p:spTgt spid="3">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3">
                                            <p:txEl>
                                              <p:pRg st="1" end="1"/>
                                            </p:txEl>
                                          </p:spTgt>
                                        </p:tgtEl>
                                        <p:attrNameLst>
                                          <p:attrName>style.color</p:attrName>
                                        </p:attrNameLst>
                                      </p:cBhvr>
                                      <p:to>
                                        <p:clrVal>
                                          <a:schemeClr val="accent2"/>
                                        </p:clrVal>
                                      </p:to>
                                    </p:set>
                                    <p:set>
                                      <p:cBhvr>
                                        <p:cTn id="17" dur="500" fill="hold"/>
                                        <p:tgtEl>
                                          <p:spTgt spid="3">
                                            <p:txEl>
                                              <p:pRg st="1" end="1"/>
                                            </p:txEl>
                                          </p:spTgt>
                                        </p:tgtEl>
                                        <p:attrNameLst>
                                          <p:attrName>fillcolor</p:attrName>
                                        </p:attrNameLst>
                                      </p:cBhvr>
                                      <p:to>
                                        <p:clrVal>
                                          <a:schemeClr val="accent2"/>
                                        </p:clrVal>
                                      </p:to>
                                    </p:set>
                                    <p:set>
                                      <p:cBhvr>
                                        <p:cTn id="18"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3" y="4494727"/>
            <a:ext cx="12050367" cy="2363274"/>
          </a:xfrm>
          <a:prstGeom prst="rect">
            <a:avLst/>
          </a:prstGeom>
        </p:spPr>
      </p:pic>
      <p:sp>
        <p:nvSpPr>
          <p:cNvPr id="2" name="Title 1"/>
          <p:cNvSpPr>
            <a:spLocks noGrp="1"/>
          </p:cNvSpPr>
          <p:nvPr>
            <p:ph type="title"/>
          </p:nvPr>
        </p:nvSpPr>
        <p:spPr>
          <a:xfrm>
            <a:off x="802761" y="0"/>
            <a:ext cx="8911687" cy="1280890"/>
          </a:xfrm>
        </p:spPr>
        <p:txBody>
          <a:bodyPr>
            <a:normAutofit/>
          </a:bodyPr>
          <a:lstStyle/>
          <a:p>
            <a:r>
              <a:rPr lang="en-IN" sz="4400" b="1" i="1" u="sng" dirty="0" smtClean="0">
                <a:latin typeface="AR DARLING" panose="02000000000000000000" pitchFamily="2" charset="0"/>
              </a:rPr>
              <a:t>THE BIOSENSORS SYSTEM</a:t>
            </a:r>
            <a:endParaRPr lang="en-IN" sz="4400" b="1" i="1" u="sng" dirty="0">
              <a:latin typeface="AR DARLING" panose="02000000000000000000" pitchFamily="2" charset="0"/>
            </a:endParaRPr>
          </a:p>
        </p:txBody>
      </p:sp>
      <p:sp>
        <p:nvSpPr>
          <p:cNvPr id="3" name="Content Placeholder 2"/>
          <p:cNvSpPr>
            <a:spLocks noGrp="1"/>
          </p:cNvSpPr>
          <p:nvPr>
            <p:ph idx="1"/>
          </p:nvPr>
        </p:nvSpPr>
        <p:spPr>
          <a:xfrm>
            <a:off x="141634" y="819955"/>
            <a:ext cx="12050366" cy="3777622"/>
          </a:xfrm>
        </p:spPr>
        <p:txBody>
          <a:bodyPr>
            <a:noAutofit/>
          </a:bodyPr>
          <a:lstStyle/>
          <a:p>
            <a:r>
              <a:rPr lang="en-US" sz="2800" dirty="0">
                <a:solidFill>
                  <a:srgbClr val="572314"/>
                </a:solidFill>
                <a:latin typeface="Tw Cen MT Condensed Extra Bold" panose="020B0803020202020204" pitchFamily="34" charset="0"/>
                <a:cs typeface="Times New Roman" pitchFamily="18" charset="0"/>
              </a:rPr>
              <a:t>Analyte  diffuses from the solution to the surface of the </a:t>
            </a:r>
            <a:r>
              <a:rPr lang="en-US" sz="2800" dirty="0" smtClean="0">
                <a:solidFill>
                  <a:srgbClr val="572314"/>
                </a:solidFill>
                <a:latin typeface="Tw Cen MT Condensed Extra Bold" panose="020B0803020202020204" pitchFamily="34" charset="0"/>
                <a:cs typeface="Times New Roman" pitchFamily="18" charset="0"/>
              </a:rPr>
              <a:t>Biosensor</a:t>
            </a:r>
          </a:p>
          <a:p>
            <a:pPr>
              <a:buBlip>
                <a:blip r:embed="rId3"/>
              </a:buBlip>
            </a:pPr>
            <a:r>
              <a:rPr lang="en-US" sz="2800" dirty="0">
                <a:solidFill>
                  <a:srgbClr val="572314"/>
                </a:solidFill>
                <a:latin typeface="Tw Cen MT Condensed Extra Bold" panose="020B0803020202020204" pitchFamily="34" charset="0"/>
                <a:cs typeface="Times New Roman" pitchFamily="18" charset="0"/>
              </a:rPr>
              <a:t>Analyte reacts specifically &amp; efficiently with the Biological Component of the Biosensor.</a:t>
            </a:r>
          </a:p>
          <a:p>
            <a:pPr>
              <a:buBlip>
                <a:blip r:embed="rId3"/>
              </a:buBlip>
            </a:pPr>
            <a:r>
              <a:rPr lang="en-US" sz="2800" dirty="0">
                <a:solidFill>
                  <a:srgbClr val="572314"/>
                </a:solidFill>
                <a:latin typeface="Tw Cen MT Condensed Extra Bold" panose="020B0803020202020204" pitchFamily="34" charset="0"/>
                <a:cs typeface="Times New Roman" pitchFamily="18" charset="0"/>
              </a:rPr>
              <a:t>This reaction changes the </a:t>
            </a:r>
            <a:r>
              <a:rPr lang="en-US" sz="2800" dirty="0" err="1">
                <a:solidFill>
                  <a:srgbClr val="572314"/>
                </a:solidFill>
                <a:latin typeface="Tw Cen MT Condensed Extra Bold" panose="020B0803020202020204" pitchFamily="34" charset="0"/>
                <a:cs typeface="Times New Roman" pitchFamily="18" charset="0"/>
              </a:rPr>
              <a:t>physicochmical</a:t>
            </a:r>
            <a:r>
              <a:rPr lang="en-US" sz="2800" dirty="0">
                <a:solidFill>
                  <a:srgbClr val="572314"/>
                </a:solidFill>
                <a:latin typeface="Tw Cen MT Condensed Extra Bold" panose="020B0803020202020204" pitchFamily="34" charset="0"/>
                <a:cs typeface="Times New Roman" pitchFamily="18" charset="0"/>
              </a:rPr>
              <a:t> properties of the Transducer surface.</a:t>
            </a:r>
          </a:p>
          <a:p>
            <a:pPr>
              <a:buBlip>
                <a:blip r:embed="rId3"/>
              </a:buBlip>
            </a:pPr>
            <a:r>
              <a:rPr lang="en-US" sz="2800" dirty="0">
                <a:solidFill>
                  <a:srgbClr val="572314"/>
                </a:solidFill>
                <a:latin typeface="Tw Cen MT Condensed Extra Bold" panose="020B0803020202020204" pitchFamily="34" charset="0"/>
                <a:cs typeface="Times New Roman" pitchFamily="18" charset="0"/>
              </a:rPr>
              <a:t>This leads to a change in the optical/electronic properties of the Transducer Surface.</a:t>
            </a:r>
          </a:p>
          <a:p>
            <a:pPr>
              <a:buBlip>
                <a:blip r:embed="rId3"/>
              </a:buBlip>
            </a:pPr>
            <a:r>
              <a:rPr lang="en-US" sz="2800" dirty="0">
                <a:solidFill>
                  <a:srgbClr val="572314"/>
                </a:solidFill>
                <a:latin typeface="Tw Cen MT Condensed Extra Bold" panose="020B0803020202020204" pitchFamily="34" charset="0"/>
                <a:cs typeface="Times New Roman" pitchFamily="18" charset="0"/>
              </a:rPr>
              <a:t>The change in the optical/electronic properties is measured/converted into electrical signal, which is detected.</a:t>
            </a:r>
            <a:endParaRPr lang="en-IN" sz="2800" dirty="0">
              <a:solidFill>
                <a:srgbClr val="572314"/>
              </a:solidFill>
              <a:latin typeface="Tw Cen MT Condensed Extra Bold" panose="020B0803020202020204" pitchFamily="34" charset="0"/>
              <a:cs typeface="Times New Roman" pitchFamily="18" charset="0"/>
            </a:endParaRPr>
          </a:p>
          <a:p>
            <a:endParaRPr lang="en-IN" sz="2400" dirty="0">
              <a:solidFill>
                <a:schemeClr val="accent6">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325476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97" y="12879"/>
            <a:ext cx="8911687" cy="1280890"/>
          </a:xfrm>
        </p:spPr>
        <p:txBody>
          <a:bodyPr>
            <a:normAutofit fontScale="90000"/>
          </a:bodyPr>
          <a:lstStyle/>
          <a:p>
            <a:pPr>
              <a:buFont typeface="Arial" charset="0"/>
              <a:buChar char="•"/>
            </a:pPr>
            <a:r>
              <a:rPr lang="en-US" b="1" dirty="0">
                <a:latin typeface="Times New Roman" pitchFamily="18" charset="0"/>
                <a:cs typeface="Times New Roman" pitchFamily="18" charset="0"/>
              </a:rPr>
              <a:t>THE ANALYTE</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sz="2700" dirty="0">
                <a:latin typeface="Times New Roman" pitchFamily="18" charset="0"/>
                <a:cs typeface="Times New Roman" pitchFamily="18" charset="0"/>
              </a:rPr>
              <a:t>(What do you want to detect?)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sz="3100" dirty="0">
                <a:latin typeface="Times New Roman" pitchFamily="18" charset="0"/>
                <a:cs typeface="Times New Roman" pitchFamily="18" charset="0"/>
              </a:rPr>
              <a:t>        </a:t>
            </a:r>
            <a:r>
              <a:rPr lang="nb-NO" sz="3100" u="sng" dirty="0">
                <a:latin typeface="Times New Roman" pitchFamily="18" charset="0"/>
                <a:cs typeface="Times New Roman" pitchFamily="18" charset="0"/>
              </a:rPr>
              <a:t>Molecule</a:t>
            </a:r>
            <a:r>
              <a:rPr lang="nb-NO" sz="3100" dirty="0">
                <a:latin typeface="Times New Roman" pitchFamily="18" charset="0"/>
                <a:cs typeface="Times New Roman" pitchFamily="18" charset="0"/>
              </a:rPr>
              <a:t/>
            </a:r>
            <a:br>
              <a:rPr lang="nb-NO" sz="3100" dirty="0">
                <a:latin typeface="Times New Roman" pitchFamily="18" charset="0"/>
                <a:cs typeface="Times New Roman" pitchFamily="18" charset="0"/>
              </a:rPr>
            </a:br>
            <a:r>
              <a:rPr lang="nb-NO" sz="3100" dirty="0">
                <a:solidFill>
                  <a:srgbClr val="572314"/>
                </a:solidFill>
                <a:latin typeface="Times New Roman" pitchFamily="18" charset="0"/>
                <a:cs typeface="Times New Roman" pitchFamily="18" charset="0"/>
              </a:rPr>
              <a:t>Protein, toxin, peptide, vitamin, sugar, metal </a:t>
            </a:r>
            <a:r>
              <a:rPr lang="nb-NO" sz="3100" dirty="0" smtClean="0">
                <a:solidFill>
                  <a:srgbClr val="572314"/>
                </a:solidFill>
                <a:latin typeface="Times New Roman" pitchFamily="18" charset="0"/>
                <a:cs typeface="Times New Roman" pitchFamily="18" charset="0"/>
              </a:rPr>
              <a:t>ion</a:t>
            </a:r>
            <a:br>
              <a:rPr lang="nb-NO" sz="3100" dirty="0" smtClean="0">
                <a:solidFill>
                  <a:srgbClr val="572314"/>
                </a:solidFill>
                <a:latin typeface="Times New Roman" pitchFamily="18" charset="0"/>
                <a:cs typeface="Times New Roman" pitchFamily="18" charset="0"/>
              </a:rPr>
            </a:br>
            <a:r>
              <a:rPr lang="nb-NO" sz="3100" dirty="0">
                <a:solidFill>
                  <a:srgbClr val="572314"/>
                </a:solidFill>
                <a:latin typeface="Times New Roman" pitchFamily="18" charset="0"/>
                <a:cs typeface="Times New Roman" pitchFamily="18" charset="0"/>
              </a:rPr>
              <a:t/>
            </a:r>
            <a:br>
              <a:rPr lang="nb-NO" sz="3100" dirty="0">
                <a:solidFill>
                  <a:srgbClr val="572314"/>
                </a:solidFill>
                <a:latin typeface="Times New Roman" pitchFamily="18" charset="0"/>
                <a:cs typeface="Times New Roman" pitchFamily="18" charset="0"/>
              </a:rPr>
            </a:br>
            <a:r>
              <a:rPr lang="nb-NO" sz="3100" dirty="0" smtClean="0">
                <a:solidFill>
                  <a:srgbClr val="572314"/>
                </a:solidFill>
                <a:latin typeface="Times New Roman" pitchFamily="18" charset="0"/>
                <a:cs typeface="Times New Roman" pitchFamily="18" charset="0"/>
              </a:rPr>
              <a:t/>
            </a:r>
            <a:br>
              <a:rPr lang="nb-NO" sz="3100" dirty="0" smtClean="0">
                <a:solidFill>
                  <a:srgbClr val="572314"/>
                </a:solidFill>
                <a:latin typeface="Times New Roman" pitchFamily="18" charset="0"/>
                <a:cs typeface="Times New Roman" pitchFamily="18" charset="0"/>
              </a:rPr>
            </a:br>
            <a:r>
              <a:rPr lang="nb-NO" dirty="0" smtClean="0">
                <a:solidFill>
                  <a:srgbClr val="572314"/>
                </a:solidFill>
                <a:latin typeface="Times New Roman" pitchFamily="18" charset="0"/>
                <a:cs typeface="Times New Roman" pitchFamily="18" charset="0"/>
              </a:rPr>
              <a:t/>
            </a:r>
            <a:br>
              <a:rPr lang="nb-NO" dirty="0" smtClean="0">
                <a:solidFill>
                  <a:srgbClr val="572314"/>
                </a:solidFill>
                <a:latin typeface="Times New Roman" pitchFamily="18" charset="0"/>
                <a:cs typeface="Times New Roman" pitchFamily="18" charset="0"/>
              </a:rPr>
            </a:br>
            <a:r>
              <a:rPr lang="nb-NO" dirty="0">
                <a:solidFill>
                  <a:srgbClr val="572314"/>
                </a:solidFill>
                <a:latin typeface="Times New Roman" pitchFamily="18" charset="0"/>
                <a:cs typeface="Times New Roman" pitchFamily="18" charset="0"/>
              </a:rPr>
              <a:t/>
            </a:r>
            <a:br>
              <a:rPr lang="nb-NO" dirty="0">
                <a:solidFill>
                  <a:srgbClr val="572314"/>
                </a:solidFill>
                <a:latin typeface="Times New Roman" pitchFamily="18" charset="0"/>
                <a:cs typeface="Times New Roman" pitchFamily="18" charset="0"/>
              </a:rPr>
            </a:br>
            <a:r>
              <a:rPr lang="en-US" b="1" dirty="0">
                <a:latin typeface="Times New Roman" pitchFamily="18" charset="0"/>
                <a:cs typeface="Times New Roman" pitchFamily="18" charset="0"/>
              </a:rPr>
              <a:t>SAMPLE HANDLING</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sz="2700" dirty="0">
                <a:latin typeface="Times New Roman" pitchFamily="18" charset="0"/>
                <a:cs typeface="Times New Roman" pitchFamily="18" charset="0"/>
              </a:rPr>
              <a:t>(How to deliver the Analyte to the Sensitive Region</a:t>
            </a:r>
            <a:r>
              <a:rPr lang="en-US" sz="2700" dirty="0" smtClean="0">
                <a:latin typeface="Times New Roman" pitchFamily="18" charset="0"/>
                <a:cs typeface="Times New Roman" pitchFamily="18" charset="0"/>
              </a:rPr>
              <a:t>?)</a:t>
            </a:r>
            <a:br>
              <a:rPr lang="en-US" sz="2700" dirty="0" smtClean="0">
                <a:latin typeface="Times New Roman" pitchFamily="18" charset="0"/>
                <a:cs typeface="Times New Roman" pitchFamily="18" charset="0"/>
              </a:rPr>
            </a:br>
            <a:r>
              <a:rPr lang="nb-NO" sz="2700" dirty="0">
                <a:solidFill>
                  <a:srgbClr val="572314"/>
                </a:solidFill>
                <a:latin typeface="Times New Roman" pitchFamily="18" charset="0"/>
                <a:cs typeface="Times New Roman" pitchFamily="18" charset="0"/>
              </a:rPr>
              <a:t>(Micro) fluidics</a:t>
            </a:r>
            <a:br>
              <a:rPr lang="nb-NO" sz="2700" dirty="0">
                <a:solidFill>
                  <a:srgbClr val="572314"/>
                </a:solidFill>
                <a:latin typeface="Times New Roman" pitchFamily="18" charset="0"/>
                <a:cs typeface="Times New Roman" pitchFamily="18" charset="0"/>
              </a:rPr>
            </a:br>
            <a:r>
              <a:rPr lang="nb-NO" sz="2700" dirty="0">
                <a:solidFill>
                  <a:srgbClr val="572314"/>
                </a:solidFill>
                <a:latin typeface="Times New Roman" pitchFamily="18" charset="0"/>
                <a:cs typeface="Times New Roman" pitchFamily="18" charset="0"/>
              </a:rPr>
              <a:t>Concentration (increase/decrease)</a:t>
            </a:r>
            <a:br>
              <a:rPr lang="nb-NO" sz="2700" dirty="0">
                <a:solidFill>
                  <a:srgbClr val="572314"/>
                </a:solidFill>
                <a:latin typeface="Times New Roman" pitchFamily="18" charset="0"/>
                <a:cs typeface="Times New Roman" pitchFamily="18" charset="0"/>
              </a:rPr>
            </a:br>
            <a:r>
              <a:rPr lang="nb-NO" sz="2700" dirty="0">
                <a:solidFill>
                  <a:srgbClr val="572314"/>
                </a:solidFill>
                <a:latin typeface="Times New Roman" pitchFamily="18" charset="0"/>
                <a:cs typeface="Times New Roman" pitchFamily="18" charset="0"/>
              </a:rPr>
              <a:t>Filtration/selection</a:t>
            </a:r>
            <a:r>
              <a:rPr lang="en-US" sz="2700" dirty="0">
                <a:solidFill>
                  <a:srgbClr val="572314"/>
                </a:solidFill>
                <a:latin typeface="Times New Roman" pitchFamily="18" charset="0"/>
                <a:cs typeface="Times New Roman" pitchFamily="18" charset="0"/>
              </a:rPr>
              <a:t/>
            </a:r>
            <a:br>
              <a:rPr lang="en-US" sz="2700" dirty="0">
                <a:solidFill>
                  <a:srgbClr val="572314"/>
                </a:solidFill>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dirty="0">
                <a:solidFill>
                  <a:srgbClr val="572314"/>
                </a:solidFill>
                <a:latin typeface="Times New Roman" pitchFamily="18" charset="0"/>
                <a:cs typeface="Times New Roman" pitchFamily="18" charset="0"/>
              </a:rPr>
              <a:t/>
            </a:r>
            <a:br>
              <a:rPr lang="en-US" dirty="0">
                <a:solidFill>
                  <a:srgbClr val="572314"/>
                </a:solidFill>
                <a:latin typeface="Times New Roman" pitchFamily="18" charset="0"/>
                <a:cs typeface="Times New Roman" pitchFamily="18" charset="0"/>
              </a:rPr>
            </a:br>
            <a:endParaRPr lang="en-IN" dirty="0"/>
          </a:p>
        </p:txBody>
      </p:sp>
      <p:pic>
        <p:nvPicPr>
          <p:cNvPr id="4" name="Picture 2" descr="Cholera toxin.  the A subunit is red and orange; the B subunit is blue.  A portion of the B subunit complex has been rendered partially transparent to show the bound tail of the A2 chain.">
            <a:hlinkClick r:id="rId2" tooltip="Cholera toxin.  the A subunit is red and orange; the B subunit is blue.  A portion of the B subunit complex has been rendered partially transparent to show the bound tail of the A2 chain."/>
          </p:cNvPr>
          <p:cNvPicPr>
            <a:picLocks noGrp="1" noChangeAspect="1" noChangeArrowheads="1"/>
          </p:cNvPicPr>
          <p:nvPr>
            <p:ph idx="1"/>
          </p:nvPr>
        </p:nvPicPr>
        <p:blipFill>
          <a:blip r:embed="rId3" cstate="print"/>
          <a:srcRect/>
          <a:stretch>
            <a:fillRect/>
          </a:stretch>
        </p:blipFill>
        <p:spPr bwMode="auto">
          <a:xfrm>
            <a:off x="7364399" y="379345"/>
            <a:ext cx="2429539" cy="2814744"/>
          </a:xfrm>
          <a:prstGeom prst="rect">
            <a:avLst/>
          </a:prstGeom>
          <a:noFill/>
          <a:ln w="9525">
            <a:solidFill>
              <a:schemeClr val="tx1"/>
            </a:solidFill>
            <a:miter lim="800000"/>
            <a:headEnd/>
            <a:tailEnd/>
          </a:ln>
        </p:spPr>
      </p:pic>
      <p:sp>
        <p:nvSpPr>
          <p:cNvPr id="5" name="Rectangle 4"/>
          <p:cNvSpPr/>
          <p:nvPr/>
        </p:nvSpPr>
        <p:spPr>
          <a:xfrm>
            <a:off x="7669635" y="-28135"/>
            <a:ext cx="1537600" cy="369332"/>
          </a:xfrm>
          <a:prstGeom prst="rect">
            <a:avLst/>
          </a:prstGeom>
        </p:spPr>
        <p:txBody>
          <a:bodyPr wrap="none">
            <a:spAutoFit/>
          </a:bodyPr>
          <a:lstStyle/>
          <a:p>
            <a:r>
              <a:rPr lang="nb-NO" b="1" dirty="0">
                <a:latin typeface="Times New Roman" pitchFamily="18" charset="0"/>
                <a:cs typeface="Times New Roman" pitchFamily="18" charset="0"/>
              </a:rPr>
              <a:t>Cholera toxin</a:t>
            </a:r>
            <a:endParaRPr lang="en-US" b="1" dirty="0">
              <a:latin typeface="Times New Roman" pitchFamily="18" charset="0"/>
              <a:cs typeface="Times New Roman" pitchFamily="18" charset="0"/>
            </a:endParaRPr>
          </a:p>
        </p:txBody>
      </p:sp>
      <p:pic>
        <p:nvPicPr>
          <p:cNvPr id="6" name="Picture 4" descr="Screenshot of JMol Showing 3D Structure of Glucose"/>
          <p:cNvPicPr>
            <a:picLocks noChangeAspect="1" noChangeArrowheads="1"/>
          </p:cNvPicPr>
          <p:nvPr/>
        </p:nvPicPr>
        <p:blipFill>
          <a:blip r:embed="rId4" cstate="print"/>
          <a:srcRect/>
          <a:stretch>
            <a:fillRect/>
          </a:stretch>
        </p:blipFill>
        <p:spPr bwMode="auto">
          <a:xfrm>
            <a:off x="9806153" y="341197"/>
            <a:ext cx="2365421" cy="2852892"/>
          </a:xfrm>
          <a:prstGeom prst="rect">
            <a:avLst/>
          </a:prstGeom>
          <a:noFill/>
          <a:ln w="9525">
            <a:noFill/>
            <a:miter lim="800000"/>
            <a:headEnd/>
            <a:tailEnd/>
          </a:ln>
        </p:spPr>
      </p:pic>
      <p:sp>
        <p:nvSpPr>
          <p:cNvPr id="7" name="Rectangle 6"/>
          <p:cNvSpPr/>
          <p:nvPr/>
        </p:nvSpPr>
        <p:spPr>
          <a:xfrm>
            <a:off x="10395422" y="-28135"/>
            <a:ext cx="1024639" cy="369332"/>
          </a:xfrm>
          <a:prstGeom prst="rect">
            <a:avLst/>
          </a:prstGeom>
        </p:spPr>
        <p:txBody>
          <a:bodyPr wrap="none">
            <a:spAutoFit/>
          </a:bodyPr>
          <a:lstStyle/>
          <a:p>
            <a:r>
              <a:rPr lang="nb-NO" b="1" dirty="0">
                <a:latin typeface="Times New Roman" pitchFamily="18" charset="0"/>
                <a:cs typeface="Times New Roman" pitchFamily="18" charset="0"/>
              </a:rPr>
              <a:t> Glucose</a:t>
            </a:r>
            <a:endParaRPr lang="en-IN" dirty="0"/>
          </a:p>
        </p:txBody>
      </p:sp>
      <p:grpSp>
        <p:nvGrpSpPr>
          <p:cNvPr id="8" name="Group 19"/>
          <p:cNvGrpSpPr>
            <a:grpSpLocks/>
          </p:cNvGrpSpPr>
          <p:nvPr/>
        </p:nvGrpSpPr>
        <p:grpSpPr bwMode="auto">
          <a:xfrm>
            <a:off x="7397040" y="3377107"/>
            <a:ext cx="2082791" cy="3229754"/>
            <a:chOff x="2643174" y="1696130"/>
            <a:chExt cx="1785950" cy="2518688"/>
          </a:xfrm>
        </p:grpSpPr>
        <p:sp>
          <p:nvSpPr>
            <p:cNvPr id="9" name="Teardrop 8"/>
            <p:cNvSpPr/>
            <p:nvPr/>
          </p:nvSpPr>
          <p:spPr>
            <a:xfrm rot="18900000">
              <a:off x="2816212" y="3105453"/>
              <a:ext cx="174626" cy="149185"/>
            </a:xfrm>
            <a:prstGeom prst="teardrop">
              <a:avLst>
                <a:gd name="adj" fmla="val 152941"/>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643174" y="3429216"/>
              <a:ext cx="1785950" cy="7856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786050" y="3572053"/>
              <a:ext cx="214314" cy="2142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 name="Straight Connector 11"/>
            <p:cNvCxnSpPr/>
            <p:nvPr/>
          </p:nvCxnSpPr>
          <p:spPr>
            <a:xfrm flipV="1">
              <a:off x="3011477" y="3668864"/>
              <a:ext cx="1119195" cy="6348"/>
            </a:xfrm>
            <a:prstGeom prst="line">
              <a:avLst/>
            </a:prstGeom>
            <a:ln w="508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052884" y="3576814"/>
              <a:ext cx="214314" cy="21425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4" name="Picture 2" descr="http://www.fronine.com.au/images/pipe_eptip_lge.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flipH="1">
              <a:off x="2838231" y="1696130"/>
              <a:ext cx="304362" cy="1315521"/>
            </a:xfrm>
            <a:prstGeom prst="rect">
              <a:avLst/>
            </a:prstGeom>
            <a:noFill/>
            <a:ln w="9525">
              <a:noFill/>
              <a:miter lim="800000"/>
              <a:headEnd/>
              <a:tailEnd/>
            </a:ln>
          </p:spPr>
        </p:pic>
      </p:grpSp>
      <p:pic>
        <p:nvPicPr>
          <p:cNvPr id="15" name="Picture 2" descr="http://www.biosensor.se/img/layout/technology/technology_2.gif"/>
          <p:cNvPicPr>
            <a:picLocks noChangeAspect="1" noChangeArrowheads="1"/>
          </p:cNvPicPr>
          <p:nvPr/>
        </p:nvPicPr>
        <p:blipFill>
          <a:blip r:embed="rId6" cstate="print"/>
          <a:srcRect r="35074"/>
          <a:stretch>
            <a:fillRect/>
          </a:stretch>
        </p:blipFill>
        <p:spPr bwMode="auto">
          <a:xfrm>
            <a:off x="9623484" y="3414098"/>
            <a:ext cx="2568516" cy="3192764"/>
          </a:xfrm>
          <a:prstGeom prst="rect">
            <a:avLst/>
          </a:prstGeom>
          <a:noFill/>
          <a:ln w="9525">
            <a:noFill/>
            <a:miter lim="800000"/>
            <a:headEnd/>
            <a:tailEnd/>
          </a:ln>
        </p:spPr>
      </p:pic>
    </p:spTree>
    <p:extLst>
      <p:ext uri="{BB962C8B-B14F-4D97-AF65-F5344CB8AC3E}">
        <p14:creationId xmlns:p14="http://schemas.microsoft.com/office/powerpoint/2010/main" val="1224593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Stencil" panose="040409050D0802020404" pitchFamily="82" charset="0"/>
                <a:cs typeface="Times New Roman" pitchFamily="18" charset="0"/>
              </a:rPr>
              <a:t>DETECTION/RECOGNITION.</a:t>
            </a:r>
            <a:endParaRPr lang="en-IN" sz="4400" dirty="0">
              <a:latin typeface="Stencil" panose="040409050D0802020404" pitchFamily="82" charset="0"/>
              <a:cs typeface="Times New Roman" pitchFamily="18" charset="0"/>
            </a:endParaRPr>
          </a:p>
        </p:txBody>
      </p:sp>
      <p:sp>
        <p:nvSpPr>
          <p:cNvPr id="3" name="Content Placeholder 2"/>
          <p:cNvSpPr>
            <a:spLocks noGrp="1"/>
          </p:cNvSpPr>
          <p:nvPr>
            <p:ph idx="1"/>
          </p:nvPr>
        </p:nvSpPr>
        <p:spPr>
          <a:xfrm>
            <a:off x="2711624" y="1196752"/>
            <a:ext cx="7746064" cy="5661248"/>
          </a:xfrm>
        </p:spPr>
        <p:txBody>
          <a:bodyPr>
            <a:normAutofit/>
          </a:bodyPr>
          <a:lstStyle/>
          <a:p>
            <a:pPr algn="ctr">
              <a:buNone/>
            </a:pPr>
            <a:r>
              <a:rPr lang="en-US" sz="2700" dirty="0">
                <a:latin typeface="Times New Roman" pitchFamily="18" charset="0"/>
                <a:cs typeface="Times New Roman" pitchFamily="18" charset="0"/>
              </a:rPr>
              <a:t>(How do you specifically </a:t>
            </a:r>
            <a:r>
              <a:rPr lang="en-US" sz="2700" dirty="0" err="1">
                <a:latin typeface="Times New Roman" pitchFamily="18" charset="0"/>
                <a:cs typeface="Times New Roman" pitchFamily="18" charset="0"/>
              </a:rPr>
              <a:t>recognise</a:t>
            </a:r>
            <a:r>
              <a:rPr lang="en-US" sz="2700" dirty="0">
                <a:latin typeface="Times New Roman" pitchFamily="18" charset="0"/>
                <a:cs typeface="Times New Roman" pitchFamily="18" charset="0"/>
              </a:rPr>
              <a:t> the analyte?)</a:t>
            </a:r>
          </a:p>
          <a:p>
            <a:pPr>
              <a:buNone/>
            </a:pPr>
            <a:endParaRPr lang="en-IN" sz="2700" dirty="0">
              <a:latin typeface="Times New Roman" pitchFamily="18" charset="0"/>
              <a:cs typeface="Times New Roman" pitchFamily="18" charset="0"/>
            </a:endParaRPr>
          </a:p>
        </p:txBody>
      </p:sp>
      <p:grpSp>
        <p:nvGrpSpPr>
          <p:cNvPr id="4" name="Group 6"/>
          <p:cNvGrpSpPr>
            <a:grpSpLocks/>
          </p:cNvGrpSpPr>
          <p:nvPr/>
        </p:nvGrpSpPr>
        <p:grpSpPr bwMode="auto">
          <a:xfrm>
            <a:off x="2782888" y="2501900"/>
            <a:ext cx="969962" cy="1970088"/>
            <a:chOff x="1879032" y="2386503"/>
            <a:chExt cx="970045" cy="1970032"/>
          </a:xfrm>
        </p:grpSpPr>
        <p:sp>
          <p:nvSpPr>
            <p:cNvPr id="5" name="L-Shape 4"/>
            <p:cNvSpPr/>
            <p:nvPr/>
          </p:nvSpPr>
          <p:spPr>
            <a:xfrm rot="18845434">
              <a:off x="1877499" y="2388036"/>
              <a:ext cx="973110" cy="970045"/>
            </a:xfrm>
            <a:prstGeom prst="corner">
              <a:avLst>
                <a:gd name="adj1" fmla="val 33074"/>
                <a:gd name="adj2" fmla="val 33852"/>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16200000">
              <a:off x="1881469" y="3668351"/>
              <a:ext cx="987397" cy="388970"/>
            </a:xfrm>
            <a:prstGeom prst="rect">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TextBox 7"/>
          <p:cNvSpPr txBox="1">
            <a:spLocks noChangeArrowheads="1"/>
          </p:cNvSpPr>
          <p:nvPr/>
        </p:nvSpPr>
        <p:spPr bwMode="auto">
          <a:xfrm>
            <a:off x="2763838" y="4803775"/>
            <a:ext cx="1060996" cy="369332"/>
          </a:xfrm>
          <a:prstGeom prst="rect">
            <a:avLst/>
          </a:prstGeom>
          <a:noFill/>
          <a:ln w="9525">
            <a:noFill/>
            <a:miter lim="800000"/>
            <a:headEnd/>
            <a:tailEnd/>
          </a:ln>
        </p:spPr>
        <p:txBody>
          <a:bodyPr wrap="none">
            <a:spAutoFit/>
          </a:bodyPr>
          <a:lstStyle/>
          <a:p>
            <a:r>
              <a:rPr lang="nb-NO" b="1" dirty="0">
                <a:solidFill>
                  <a:srgbClr val="572314"/>
                </a:solidFill>
                <a:latin typeface="Calibri" charset="0"/>
              </a:rPr>
              <a:t>Antibody</a:t>
            </a:r>
            <a:endParaRPr lang="en-US" b="1" dirty="0">
              <a:solidFill>
                <a:srgbClr val="572314"/>
              </a:solidFill>
              <a:latin typeface="Calibri" charset="0"/>
            </a:endParaRPr>
          </a:p>
        </p:txBody>
      </p:sp>
      <p:sp>
        <p:nvSpPr>
          <p:cNvPr id="8" name="Pie 7"/>
          <p:cNvSpPr/>
          <p:nvPr/>
        </p:nvSpPr>
        <p:spPr>
          <a:xfrm rot="20277885">
            <a:off x="4246564" y="3611563"/>
            <a:ext cx="1654175" cy="730250"/>
          </a:xfrm>
          <a:prstGeom prst="pie">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9" name="TextBox 12"/>
          <p:cNvSpPr txBox="1">
            <a:spLocks noChangeArrowheads="1"/>
          </p:cNvSpPr>
          <p:nvPr/>
        </p:nvSpPr>
        <p:spPr bwMode="auto">
          <a:xfrm>
            <a:off x="4356101" y="4808538"/>
            <a:ext cx="979755" cy="369332"/>
          </a:xfrm>
          <a:prstGeom prst="rect">
            <a:avLst/>
          </a:prstGeom>
          <a:noFill/>
          <a:ln w="9525">
            <a:noFill/>
            <a:miter lim="800000"/>
            <a:headEnd/>
            <a:tailEnd/>
          </a:ln>
        </p:spPr>
        <p:txBody>
          <a:bodyPr wrap="none">
            <a:spAutoFit/>
          </a:bodyPr>
          <a:lstStyle/>
          <a:p>
            <a:r>
              <a:rPr lang="nb-NO" b="1" dirty="0">
                <a:solidFill>
                  <a:srgbClr val="572314"/>
                </a:solidFill>
                <a:latin typeface="Times New Roman" pitchFamily="18" charset="0"/>
                <a:cs typeface="Times New Roman" pitchFamily="18" charset="0"/>
              </a:rPr>
              <a:t>Enzyme</a:t>
            </a:r>
            <a:endParaRPr lang="en-US" b="1" dirty="0">
              <a:solidFill>
                <a:srgbClr val="572314"/>
              </a:solidFill>
              <a:latin typeface="Times New Roman" pitchFamily="18" charset="0"/>
              <a:cs typeface="Times New Roman" pitchFamily="18" charset="0"/>
            </a:endParaRPr>
          </a:p>
        </p:txBody>
      </p:sp>
      <p:sp>
        <p:nvSpPr>
          <p:cNvPr id="10" name="TextBox 13"/>
          <p:cNvSpPr txBox="1">
            <a:spLocks noChangeArrowheads="1"/>
          </p:cNvSpPr>
          <p:nvPr/>
        </p:nvSpPr>
        <p:spPr bwMode="auto">
          <a:xfrm>
            <a:off x="4483100" y="2601913"/>
            <a:ext cx="1178528" cy="369332"/>
          </a:xfrm>
          <a:prstGeom prst="rect">
            <a:avLst/>
          </a:prstGeom>
          <a:noFill/>
          <a:ln w="9525">
            <a:noFill/>
            <a:miter lim="800000"/>
            <a:headEnd/>
            <a:tailEnd/>
          </a:ln>
        </p:spPr>
        <p:txBody>
          <a:bodyPr wrap="none">
            <a:spAutoFit/>
          </a:bodyPr>
          <a:lstStyle/>
          <a:p>
            <a:r>
              <a:rPr lang="nb-NO" dirty="0">
                <a:solidFill>
                  <a:srgbClr val="572314"/>
                </a:solidFill>
                <a:latin typeface="Times New Roman" pitchFamily="18" charset="0"/>
                <a:cs typeface="Times New Roman" pitchFamily="18" charset="0"/>
              </a:rPr>
              <a:t>Active site</a:t>
            </a:r>
            <a:endParaRPr lang="en-US" dirty="0">
              <a:solidFill>
                <a:srgbClr val="572314"/>
              </a:solidFill>
              <a:latin typeface="Times New Roman" pitchFamily="18" charset="0"/>
              <a:cs typeface="Times New Roman" pitchFamily="18" charset="0"/>
            </a:endParaRPr>
          </a:p>
        </p:txBody>
      </p:sp>
      <p:cxnSp>
        <p:nvCxnSpPr>
          <p:cNvPr id="11" name="Straight Arrow Connector 10"/>
          <p:cNvCxnSpPr/>
          <p:nvPr/>
        </p:nvCxnSpPr>
        <p:spPr>
          <a:xfrm rot="16200000" flipH="1">
            <a:off x="4792663" y="3268663"/>
            <a:ext cx="757238" cy="252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11626" y="2060849"/>
            <a:ext cx="360039" cy="894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71665" y="2060851"/>
            <a:ext cx="774849" cy="641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a:spLocks noChangeArrowheads="1"/>
          </p:cNvSpPr>
          <p:nvPr/>
        </p:nvSpPr>
        <p:spPr bwMode="auto">
          <a:xfrm>
            <a:off x="2423592" y="4365104"/>
            <a:ext cx="415498" cy="369332"/>
          </a:xfrm>
          <a:prstGeom prst="rect">
            <a:avLst/>
          </a:prstGeom>
          <a:noFill/>
          <a:ln w="9525">
            <a:noFill/>
            <a:miter lim="800000"/>
            <a:headEnd/>
            <a:tailEnd/>
          </a:ln>
        </p:spPr>
        <p:txBody>
          <a:bodyPr wrap="none">
            <a:spAutoFit/>
          </a:bodyPr>
          <a:lstStyle/>
          <a:p>
            <a:r>
              <a:rPr lang="nb-NO" dirty="0">
                <a:solidFill>
                  <a:srgbClr val="572314"/>
                </a:solidFill>
                <a:latin typeface="Times New Roman" pitchFamily="18" charset="0"/>
                <a:cs typeface="Times New Roman" pitchFamily="18" charset="0"/>
              </a:rPr>
              <a:t>Fc</a:t>
            </a:r>
            <a:endParaRPr lang="en-US" dirty="0">
              <a:solidFill>
                <a:srgbClr val="572314"/>
              </a:solidFill>
              <a:latin typeface="Times New Roman" pitchFamily="18" charset="0"/>
              <a:cs typeface="Times New Roman" pitchFamily="18" charset="0"/>
            </a:endParaRPr>
          </a:p>
        </p:txBody>
      </p:sp>
      <p:cxnSp>
        <p:nvCxnSpPr>
          <p:cNvPr id="15" name="Straight Arrow Connector 14"/>
          <p:cNvCxnSpPr/>
          <p:nvPr/>
        </p:nvCxnSpPr>
        <p:spPr>
          <a:xfrm flipV="1">
            <a:off x="2711624" y="4293097"/>
            <a:ext cx="400050"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159500" y="3468688"/>
            <a:ext cx="2038350" cy="1135062"/>
          </a:xfrm>
          <a:prstGeom prst="ellipse">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6569075" y="4041776"/>
            <a:ext cx="509588" cy="277813"/>
          </a:xfrm>
          <a:prstGeom prst="ellipse">
            <a:avLst/>
          </a:prstGeom>
          <a:gradFill flip="none" rotWithShape="1">
            <a:gsLst>
              <a:gs pos="0">
                <a:srgbClr val="D6B19C"/>
              </a:gs>
              <a:gs pos="30000">
                <a:srgbClr val="D49E6C"/>
              </a:gs>
              <a:gs pos="70000">
                <a:srgbClr val="A65528"/>
              </a:gs>
              <a:gs pos="100000">
                <a:srgbClr val="66301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30"/>
          <p:cNvSpPr txBox="1">
            <a:spLocks noChangeArrowheads="1"/>
          </p:cNvSpPr>
          <p:nvPr/>
        </p:nvSpPr>
        <p:spPr bwMode="auto">
          <a:xfrm>
            <a:off x="6528049" y="4869160"/>
            <a:ext cx="582211" cy="369332"/>
          </a:xfrm>
          <a:prstGeom prst="rect">
            <a:avLst/>
          </a:prstGeom>
          <a:noFill/>
          <a:ln w="9525">
            <a:noFill/>
            <a:miter lim="800000"/>
            <a:headEnd/>
            <a:tailEnd/>
          </a:ln>
        </p:spPr>
        <p:txBody>
          <a:bodyPr wrap="none">
            <a:spAutoFit/>
          </a:bodyPr>
          <a:lstStyle/>
          <a:p>
            <a:r>
              <a:rPr lang="nb-NO" b="1" dirty="0">
                <a:solidFill>
                  <a:srgbClr val="572314"/>
                </a:solidFill>
                <a:latin typeface="Times New Roman" pitchFamily="18" charset="0"/>
                <a:cs typeface="Times New Roman" pitchFamily="18" charset="0"/>
              </a:rPr>
              <a:t>Cell</a:t>
            </a:r>
            <a:endParaRPr lang="en-US" b="1" dirty="0">
              <a:solidFill>
                <a:srgbClr val="572314"/>
              </a:solidFill>
              <a:latin typeface="Times New Roman" pitchFamily="18" charset="0"/>
              <a:cs typeface="Times New Roman" pitchFamily="18" charset="0"/>
            </a:endParaRPr>
          </a:p>
        </p:txBody>
      </p:sp>
      <p:sp>
        <p:nvSpPr>
          <p:cNvPr id="19" name="L-Shape 18"/>
          <p:cNvSpPr/>
          <p:nvPr/>
        </p:nvSpPr>
        <p:spPr>
          <a:xfrm rot="10800000">
            <a:off x="7189789" y="3363913"/>
            <a:ext cx="160337" cy="196850"/>
          </a:xfrm>
          <a:prstGeom prst="corner">
            <a:avLst>
              <a:gd name="adj1" fmla="val 33074"/>
              <a:gd name="adj2" fmla="val 33852"/>
            </a:avLst>
          </a:prstGeom>
          <a:gradFill flip="none" rotWithShape="1">
            <a:gsLst>
              <a:gs pos="0">
                <a:srgbClr val="000082"/>
              </a:gs>
              <a:gs pos="30000">
                <a:srgbClr val="66008F"/>
              </a:gs>
              <a:gs pos="64999">
                <a:srgbClr val="BA0066"/>
              </a:gs>
              <a:gs pos="89999">
                <a:srgbClr val="FF0000"/>
              </a:gs>
              <a:gs pos="100000">
                <a:srgbClr val="FF820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L-Shape 19"/>
          <p:cNvSpPr/>
          <p:nvPr/>
        </p:nvSpPr>
        <p:spPr>
          <a:xfrm rot="10800000" flipH="1">
            <a:off x="7394575" y="3368675"/>
            <a:ext cx="160338" cy="196850"/>
          </a:xfrm>
          <a:prstGeom prst="corner">
            <a:avLst>
              <a:gd name="adj1" fmla="val 33074"/>
              <a:gd name="adj2" fmla="val 33852"/>
            </a:avLst>
          </a:prstGeom>
          <a:gradFill flip="none" rotWithShape="1">
            <a:gsLst>
              <a:gs pos="0">
                <a:srgbClr val="000082"/>
              </a:gs>
              <a:gs pos="30000">
                <a:srgbClr val="66008F"/>
              </a:gs>
              <a:gs pos="64999">
                <a:srgbClr val="BA0066"/>
              </a:gs>
              <a:gs pos="89999">
                <a:srgbClr val="FF0000"/>
              </a:gs>
              <a:gs pos="100000">
                <a:srgbClr val="FF820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37"/>
          <p:cNvSpPr txBox="1">
            <a:spLocks noChangeArrowheads="1"/>
          </p:cNvSpPr>
          <p:nvPr/>
        </p:nvSpPr>
        <p:spPr bwMode="auto">
          <a:xfrm>
            <a:off x="6189664" y="2681288"/>
            <a:ext cx="2168525" cy="368300"/>
          </a:xfrm>
          <a:prstGeom prst="rect">
            <a:avLst/>
          </a:prstGeom>
          <a:noFill/>
          <a:ln w="9525">
            <a:noFill/>
            <a:miter lim="800000"/>
            <a:headEnd/>
            <a:tailEnd/>
          </a:ln>
        </p:spPr>
        <p:txBody>
          <a:bodyPr wrap="none">
            <a:spAutoFit/>
          </a:bodyPr>
          <a:lstStyle/>
          <a:p>
            <a:r>
              <a:rPr lang="nb-NO" dirty="0">
                <a:solidFill>
                  <a:srgbClr val="572314"/>
                </a:solidFill>
                <a:latin typeface="Times New Roman" pitchFamily="18" charset="0"/>
                <a:cs typeface="Times New Roman" pitchFamily="18" charset="0"/>
              </a:rPr>
              <a:t>Membrane receptors</a:t>
            </a:r>
            <a:endParaRPr lang="en-US" dirty="0">
              <a:solidFill>
                <a:srgbClr val="572314"/>
              </a:solidFill>
              <a:latin typeface="Times New Roman" pitchFamily="18" charset="0"/>
              <a:cs typeface="Times New Roman" pitchFamily="18" charset="0"/>
            </a:endParaRPr>
          </a:p>
        </p:txBody>
      </p:sp>
      <p:cxnSp>
        <p:nvCxnSpPr>
          <p:cNvPr id="22" name="Straight Arrow Connector 21"/>
          <p:cNvCxnSpPr>
            <a:stCxn id="21" idx="2"/>
          </p:cNvCxnSpPr>
          <p:nvPr/>
        </p:nvCxnSpPr>
        <p:spPr>
          <a:xfrm rot="16200000" flipH="1">
            <a:off x="7185025" y="3138488"/>
            <a:ext cx="266700" cy="88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Wave 22"/>
          <p:cNvSpPr/>
          <p:nvPr/>
        </p:nvSpPr>
        <p:spPr>
          <a:xfrm rot="16200000">
            <a:off x="8828088" y="3489326"/>
            <a:ext cx="1177925" cy="1346200"/>
          </a:xfrm>
          <a:prstGeom prst="wave">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TextBox 42"/>
          <p:cNvSpPr txBox="1">
            <a:spLocks noChangeArrowheads="1"/>
          </p:cNvSpPr>
          <p:nvPr/>
        </p:nvSpPr>
        <p:spPr bwMode="auto">
          <a:xfrm>
            <a:off x="8539163" y="4840288"/>
            <a:ext cx="2001510" cy="369332"/>
          </a:xfrm>
          <a:prstGeom prst="rect">
            <a:avLst/>
          </a:prstGeom>
          <a:noFill/>
          <a:ln w="9525">
            <a:noFill/>
            <a:miter lim="800000"/>
            <a:headEnd/>
            <a:tailEnd/>
          </a:ln>
        </p:spPr>
        <p:txBody>
          <a:bodyPr wrap="none">
            <a:spAutoFit/>
          </a:bodyPr>
          <a:lstStyle/>
          <a:p>
            <a:r>
              <a:rPr lang="nb-NO" b="1" dirty="0">
                <a:solidFill>
                  <a:srgbClr val="572314"/>
                </a:solidFill>
                <a:latin typeface="Times New Roman" pitchFamily="18" charset="0"/>
                <a:cs typeface="Times New Roman" pitchFamily="18" charset="0"/>
              </a:rPr>
              <a:t>Polymer/Hydrogel</a:t>
            </a:r>
            <a:endParaRPr lang="en-US" b="1" dirty="0">
              <a:solidFill>
                <a:srgbClr val="572314"/>
              </a:solidFill>
              <a:latin typeface="Times New Roman" pitchFamily="18" charset="0"/>
              <a:cs typeface="Times New Roman" pitchFamily="18" charset="0"/>
            </a:endParaRPr>
          </a:p>
        </p:txBody>
      </p:sp>
      <p:cxnSp>
        <p:nvCxnSpPr>
          <p:cNvPr id="25" name="Straight Arrow Connector 24"/>
          <p:cNvCxnSpPr>
            <a:stCxn id="26" idx="2"/>
          </p:cNvCxnSpPr>
          <p:nvPr/>
        </p:nvCxnSpPr>
        <p:spPr>
          <a:xfrm rot="5400000">
            <a:off x="8848726" y="3691485"/>
            <a:ext cx="917575" cy="268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45"/>
          <p:cNvSpPr txBox="1">
            <a:spLocks noChangeArrowheads="1"/>
          </p:cNvSpPr>
          <p:nvPr/>
        </p:nvSpPr>
        <p:spPr bwMode="auto">
          <a:xfrm>
            <a:off x="8400256" y="2996952"/>
            <a:ext cx="2082800" cy="369888"/>
          </a:xfrm>
          <a:prstGeom prst="rect">
            <a:avLst/>
          </a:prstGeom>
          <a:noFill/>
          <a:ln w="9525">
            <a:noFill/>
            <a:miter lim="800000"/>
            <a:headEnd/>
            <a:tailEnd/>
          </a:ln>
        </p:spPr>
        <p:txBody>
          <a:bodyPr wrap="none">
            <a:spAutoFit/>
          </a:bodyPr>
          <a:lstStyle/>
          <a:p>
            <a:r>
              <a:rPr lang="nb-NO" dirty="0">
                <a:solidFill>
                  <a:srgbClr val="572314"/>
                </a:solidFill>
                <a:latin typeface="Times New Roman" pitchFamily="18" charset="0"/>
                <a:cs typeface="Times New Roman" pitchFamily="18" charset="0"/>
              </a:rPr>
              <a:t>Competitive binding</a:t>
            </a:r>
            <a:endParaRPr lang="en-US" dirty="0">
              <a:solidFill>
                <a:srgbClr val="572314"/>
              </a:solidFill>
              <a:latin typeface="Times New Roman" pitchFamily="18" charset="0"/>
              <a:cs typeface="Times New Roman" pitchFamily="18" charset="0"/>
            </a:endParaRPr>
          </a:p>
        </p:txBody>
      </p:sp>
      <p:sp>
        <p:nvSpPr>
          <p:cNvPr id="29" name="Rectangle 28"/>
          <p:cNvSpPr/>
          <p:nvPr/>
        </p:nvSpPr>
        <p:spPr>
          <a:xfrm>
            <a:off x="2783633" y="1700808"/>
            <a:ext cx="530915" cy="369332"/>
          </a:xfrm>
          <a:prstGeom prst="rect">
            <a:avLst/>
          </a:prstGeom>
        </p:spPr>
        <p:txBody>
          <a:bodyPr wrap="none">
            <a:spAutoFit/>
          </a:bodyPr>
          <a:lstStyle/>
          <a:p>
            <a:r>
              <a:rPr lang="nb-NO" dirty="0">
                <a:solidFill>
                  <a:srgbClr val="572314"/>
                </a:solidFill>
                <a:latin typeface="Times New Roman" pitchFamily="18" charset="0"/>
                <a:cs typeface="Times New Roman" pitchFamily="18" charset="0"/>
              </a:rPr>
              <a:t>Fab</a:t>
            </a:r>
            <a:endParaRPr lang="en-US" dirty="0">
              <a:solidFill>
                <a:srgbClr val="572314"/>
              </a:solidFill>
              <a:latin typeface="Times New Roman" pitchFamily="18" charset="0"/>
              <a:cs typeface="Times New Roman" pitchFamily="18" charset="0"/>
            </a:endParaRPr>
          </a:p>
        </p:txBody>
      </p:sp>
    </p:spTree>
    <p:extLst>
      <p:ext uri="{BB962C8B-B14F-4D97-AF65-F5344CB8AC3E}">
        <p14:creationId xmlns:p14="http://schemas.microsoft.com/office/powerpoint/2010/main" val="4015391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9"/>
                                        </p:tgtEl>
                                        <p:attrNameLst>
                                          <p:attrName>ppt_x</p:attrName>
                                          <p:attrName>ppt_y</p:attrName>
                                        </p:attrNameLst>
                                      </p:cBhvr>
                                    </p:animMotion>
                                    <p:animRot by="1500000">
                                      <p:cBhvr>
                                        <p:cTn id="11" dur="125" fill="hold">
                                          <p:stCondLst>
                                            <p:cond delay="0"/>
                                          </p:stCondLst>
                                        </p:cTn>
                                        <p:tgtEl>
                                          <p:spTgt spid="29"/>
                                        </p:tgtEl>
                                        <p:attrNameLst>
                                          <p:attrName>r</p:attrName>
                                        </p:attrNameLst>
                                      </p:cBhvr>
                                    </p:animRot>
                                    <p:animRot by="-1500000">
                                      <p:cBhvr>
                                        <p:cTn id="12" dur="125" fill="hold">
                                          <p:stCondLst>
                                            <p:cond delay="125"/>
                                          </p:stCondLst>
                                        </p:cTn>
                                        <p:tgtEl>
                                          <p:spTgt spid="29"/>
                                        </p:tgtEl>
                                        <p:attrNameLst>
                                          <p:attrName>r</p:attrName>
                                        </p:attrNameLst>
                                      </p:cBhvr>
                                    </p:animRot>
                                    <p:animRot by="-1500000">
                                      <p:cBhvr>
                                        <p:cTn id="13" dur="125" fill="hold">
                                          <p:stCondLst>
                                            <p:cond delay="250"/>
                                          </p:stCondLst>
                                        </p:cTn>
                                        <p:tgtEl>
                                          <p:spTgt spid="29"/>
                                        </p:tgtEl>
                                        <p:attrNameLst>
                                          <p:attrName>r</p:attrName>
                                        </p:attrNameLst>
                                      </p:cBhvr>
                                    </p:animRot>
                                    <p:animRot by="1500000">
                                      <p:cBhvr>
                                        <p:cTn id="14" dur="125" fill="hold">
                                          <p:stCondLst>
                                            <p:cond delay="375"/>
                                          </p:stCondLst>
                                        </p:cTn>
                                        <p:tgtEl>
                                          <p:spTgt spid="2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0" presetClass="emph" presetSubtype="0" fill="hold" grpId="0" nodeType="clickEffect">
                                  <p:stCondLst>
                                    <p:cond delay="0"/>
                                  </p:stCondLst>
                                  <p:childTnLst>
                                    <p:anim calcmode="discrete" valueType="str">
                                      <p:cBhvr override="childStyle">
                                        <p:cTn id="18" dur="2000" fill="hold"/>
                                        <p:tgtEl>
                                          <p:spTgt spid="1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rctx="PPT">
                                        <p:cTn id="22" dur="indefinite"/>
                                        <p:tgtEl>
                                          <p:spTgt spid="10"/>
                                        </p:tgtEl>
                                        <p:attrNameLst>
                                          <p:attrName>style.opacity</p:attrName>
                                        </p:attrNameLst>
                                      </p:cBhvr>
                                      <p:to>
                                        <p:strVal val="0.5"/>
                                      </p:to>
                                    </p:set>
                                    <p:animEffect filter="image" prLst="opacity: 0.5">
                                      <p:cBhvr rctx="IE">
                                        <p:cTn id="23" dur="indefinite"/>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21"/>
                                        </p:tgtEl>
                                        <p:attrNameLst>
                                          <p:attrName>r</p:attrName>
                                        </p:attrNameLst>
                                      </p:cBhvr>
                                    </p:animRot>
                                    <p:animRot by="-240000">
                                      <p:cBhvr>
                                        <p:cTn id="28" dur="200" fill="hold">
                                          <p:stCondLst>
                                            <p:cond delay="200"/>
                                          </p:stCondLst>
                                        </p:cTn>
                                        <p:tgtEl>
                                          <p:spTgt spid="21"/>
                                        </p:tgtEl>
                                        <p:attrNameLst>
                                          <p:attrName>r</p:attrName>
                                        </p:attrNameLst>
                                      </p:cBhvr>
                                    </p:animRot>
                                    <p:animRot by="240000">
                                      <p:cBhvr>
                                        <p:cTn id="29" dur="200" fill="hold">
                                          <p:stCondLst>
                                            <p:cond delay="400"/>
                                          </p:stCondLst>
                                        </p:cTn>
                                        <p:tgtEl>
                                          <p:spTgt spid="21"/>
                                        </p:tgtEl>
                                        <p:attrNameLst>
                                          <p:attrName>r</p:attrName>
                                        </p:attrNameLst>
                                      </p:cBhvr>
                                    </p:animRot>
                                    <p:animRot by="-240000">
                                      <p:cBhvr>
                                        <p:cTn id="30" dur="200" fill="hold">
                                          <p:stCondLst>
                                            <p:cond delay="600"/>
                                          </p:stCondLst>
                                        </p:cTn>
                                        <p:tgtEl>
                                          <p:spTgt spid="21"/>
                                        </p:tgtEl>
                                        <p:attrNameLst>
                                          <p:attrName>r</p:attrName>
                                        </p:attrNameLst>
                                      </p:cBhvr>
                                    </p:animRot>
                                    <p:animRot by="120000">
                                      <p:cBhvr>
                                        <p:cTn id="31" dur="200" fill="hold">
                                          <p:stCondLst>
                                            <p:cond delay="800"/>
                                          </p:stCondLst>
                                        </p:cTn>
                                        <p:tgtEl>
                                          <p:spTgt spid="21"/>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26"/>
                                        </p:tgtEl>
                                        <p:attrNameLst>
                                          <p:attrName>r</p:attrName>
                                        </p:attrNameLst>
                                      </p:cBhvr>
                                    </p:animRot>
                                    <p:animRot by="-240000">
                                      <p:cBhvr>
                                        <p:cTn id="36" dur="200" fill="hold">
                                          <p:stCondLst>
                                            <p:cond delay="200"/>
                                          </p:stCondLst>
                                        </p:cTn>
                                        <p:tgtEl>
                                          <p:spTgt spid="26"/>
                                        </p:tgtEl>
                                        <p:attrNameLst>
                                          <p:attrName>r</p:attrName>
                                        </p:attrNameLst>
                                      </p:cBhvr>
                                    </p:animRot>
                                    <p:animRot by="240000">
                                      <p:cBhvr>
                                        <p:cTn id="37" dur="200" fill="hold">
                                          <p:stCondLst>
                                            <p:cond delay="400"/>
                                          </p:stCondLst>
                                        </p:cTn>
                                        <p:tgtEl>
                                          <p:spTgt spid="26"/>
                                        </p:tgtEl>
                                        <p:attrNameLst>
                                          <p:attrName>r</p:attrName>
                                        </p:attrNameLst>
                                      </p:cBhvr>
                                    </p:animRot>
                                    <p:animRot by="-240000">
                                      <p:cBhvr>
                                        <p:cTn id="38" dur="200" fill="hold">
                                          <p:stCondLst>
                                            <p:cond delay="600"/>
                                          </p:stCondLst>
                                        </p:cTn>
                                        <p:tgtEl>
                                          <p:spTgt spid="26"/>
                                        </p:tgtEl>
                                        <p:attrNameLst>
                                          <p:attrName>r</p:attrName>
                                        </p:attrNameLst>
                                      </p:cBhvr>
                                    </p:animRot>
                                    <p:animRot by="120000">
                                      <p:cBhvr>
                                        <p:cTn id="39"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P spid="21" grpId="0"/>
      <p:bldP spid="26"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itchFamily="18" charset="0"/>
                <a:cs typeface="Times New Roman" pitchFamily="18" charset="0"/>
              </a:rPr>
              <a:t>			</a:t>
            </a:r>
            <a:r>
              <a:rPr lang="en-US" sz="4400" dirty="0">
                <a:latin typeface="Stencil" panose="040409050D0802020404" pitchFamily="82" charset="0"/>
                <a:cs typeface="Times New Roman" pitchFamily="18" charset="0"/>
              </a:rPr>
              <a:t>SIGNAL</a:t>
            </a:r>
            <a:endParaRPr lang="en-IN" sz="4400" dirty="0">
              <a:latin typeface="Stencil" panose="040409050D0802020404" pitchFamily="82" charset="0"/>
              <a:cs typeface="Times New Roman" pitchFamily="18" charset="0"/>
            </a:endParaRPr>
          </a:p>
        </p:txBody>
      </p:sp>
      <p:sp>
        <p:nvSpPr>
          <p:cNvPr id="3" name="Content Placeholder 2"/>
          <p:cNvSpPr>
            <a:spLocks noGrp="1"/>
          </p:cNvSpPr>
          <p:nvPr>
            <p:ph idx="1"/>
          </p:nvPr>
        </p:nvSpPr>
        <p:spPr>
          <a:xfrm>
            <a:off x="2567608" y="1124744"/>
            <a:ext cx="8100392" cy="5733256"/>
          </a:xfrm>
        </p:spPr>
        <p:txBody>
          <a:bodyPr>
            <a:normAutofit fontScale="92500"/>
          </a:bodyPr>
          <a:lstStyle/>
          <a:p>
            <a:pPr algn="ctr">
              <a:buNone/>
            </a:pPr>
            <a:r>
              <a:rPr lang="en-US" sz="2700" dirty="0">
                <a:latin typeface="Times New Roman" pitchFamily="18" charset="0"/>
                <a:cs typeface="Times New Roman" pitchFamily="18" charset="0"/>
              </a:rPr>
              <a:t>(How do you know there was a detection?)</a:t>
            </a:r>
          </a:p>
          <a:p>
            <a:pPr algn="r">
              <a:buNone/>
            </a:pPr>
            <a:r>
              <a:rPr lang="en-US" sz="2000" dirty="0">
                <a:latin typeface="Times New Roman" pitchFamily="18" charset="0"/>
                <a:cs typeface="Times New Roman" pitchFamily="18" charset="0"/>
              </a:rPr>
              <a:t>                                                                      </a:t>
            </a:r>
          </a:p>
          <a:p>
            <a:pPr algn="ctr">
              <a:buNone/>
            </a:pP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Common </a:t>
            </a:r>
            <a:r>
              <a:rPr lang="en-US" sz="2000" u="sng" dirty="0" err="1">
                <a:latin typeface="Times New Roman" pitchFamily="18" charset="0"/>
                <a:cs typeface="Times New Roman" pitchFamily="18" charset="0"/>
              </a:rPr>
              <a:t>Signalling</a:t>
            </a:r>
            <a:r>
              <a:rPr lang="en-US" sz="2000" u="sng" dirty="0">
                <a:latin typeface="Times New Roman" pitchFamily="18" charset="0"/>
                <a:cs typeface="Times New Roman" pitchFamily="18" charset="0"/>
              </a:rPr>
              <a:t> Principles  </a:t>
            </a:r>
          </a:p>
          <a:p>
            <a:pPr marL="539496" indent="-457200" algn="ctr">
              <a:buNone/>
            </a:pPr>
            <a:r>
              <a:rPr lang="en-US" sz="2000" dirty="0">
                <a:latin typeface="Times New Roman" pitchFamily="18" charset="0"/>
                <a:cs typeface="Times New Roman" pitchFamily="18" charset="0"/>
              </a:rPr>
              <a:t>		        ● Optical(SPR,ELM,IR).</a:t>
            </a:r>
          </a:p>
          <a:p>
            <a:pPr algn="ctr">
              <a:buNone/>
            </a:pPr>
            <a:r>
              <a:rPr lang="en-US" sz="2000" dirty="0">
                <a:latin typeface="Times New Roman" pitchFamily="18" charset="0"/>
                <a:cs typeface="Times New Roman" pitchFamily="18" charset="0"/>
              </a:rPr>
              <a:t>                       		 ●  Electrical(</a:t>
            </a:r>
            <a:r>
              <a:rPr lang="en-US" sz="2000" dirty="0" err="1">
                <a:latin typeface="Times New Roman" pitchFamily="18" charset="0"/>
                <a:cs typeface="Times New Roman" pitchFamily="18" charset="0"/>
              </a:rPr>
              <a:t>Voltametry,Potentiometry</a:t>
            </a:r>
            <a:r>
              <a:rPr lang="en-US" sz="2000" dirty="0">
                <a:latin typeface="Times New Roman" pitchFamily="18" charset="0"/>
                <a:cs typeface="Times New Roman" pitchFamily="18" charset="0"/>
              </a:rPr>
              <a:t>,</a:t>
            </a:r>
          </a:p>
          <a:p>
            <a:pPr algn="ctr">
              <a:buNone/>
            </a:pPr>
            <a:r>
              <a:rPr lang="en-US" sz="2000" dirty="0">
                <a:latin typeface="Times New Roman" pitchFamily="18" charset="0"/>
                <a:cs typeface="Times New Roman" pitchFamily="18" charset="0"/>
              </a:rPr>
              <a:t>		Conductivity).</a:t>
            </a:r>
          </a:p>
          <a:p>
            <a:pPr algn="ctr">
              <a:buNone/>
            </a:pPr>
            <a:r>
              <a:rPr lang="en-US" sz="2000" dirty="0">
                <a:latin typeface="Times New Roman" pitchFamily="18" charset="0"/>
                <a:cs typeface="Times New Roman" pitchFamily="18" charset="0"/>
              </a:rPr>
              <a:t>                           ● Electromechanical(QCM).</a:t>
            </a:r>
          </a:p>
          <a:p>
            <a:pPr algn="ctr">
              <a:buNone/>
            </a:pPr>
            <a:r>
              <a:rPr lang="en-US" sz="2000" dirty="0">
                <a:latin typeface="Times New Roman" pitchFamily="18" charset="0"/>
                <a:cs typeface="Times New Roman" pitchFamily="18" charset="0"/>
              </a:rPr>
              <a:t>● Thermal.</a:t>
            </a:r>
          </a:p>
          <a:p>
            <a:pPr algn="ctr">
              <a:buNone/>
            </a:pPr>
            <a:r>
              <a:rPr lang="en-US" sz="2000" dirty="0">
                <a:latin typeface="Times New Roman" pitchFamily="18" charset="0"/>
                <a:cs typeface="Times New Roman" pitchFamily="18" charset="0"/>
              </a:rPr>
              <a:t>  ● Magnetic.</a:t>
            </a:r>
          </a:p>
          <a:p>
            <a:pPr algn="ctr">
              <a:buNone/>
            </a:pPr>
            <a:r>
              <a:rPr lang="en-US" sz="2000" dirty="0">
                <a:latin typeface="Times New Roman" pitchFamily="18" charset="0"/>
                <a:cs typeface="Times New Roman" pitchFamily="18" charset="0"/>
              </a:rPr>
              <a:t> ● Pressure.</a:t>
            </a:r>
          </a:p>
          <a:p>
            <a:pPr>
              <a:buNone/>
            </a:pPr>
            <a:endParaRPr lang="en-US" sz="2700" dirty="0">
              <a:latin typeface="Times New Roman" pitchFamily="18" charset="0"/>
              <a:cs typeface="Times New Roman" pitchFamily="18" charset="0"/>
            </a:endParaRPr>
          </a:p>
          <a:p>
            <a:pPr>
              <a:buNone/>
            </a:pPr>
            <a:r>
              <a:rPr lang="en-US" sz="2700" dirty="0">
                <a:latin typeface="Times New Roman" pitchFamily="18" charset="0"/>
                <a:cs typeface="Times New Roman" pitchFamily="18" charset="0"/>
              </a:rPr>
              <a:t> </a:t>
            </a:r>
            <a:r>
              <a:rPr lang="nb-NO" sz="2000" b="1" dirty="0">
                <a:solidFill>
                  <a:srgbClr val="572314"/>
                </a:solidFill>
                <a:latin typeface="Times New Roman" pitchFamily="18" charset="0"/>
                <a:cs typeface="Times New Roman" pitchFamily="18" charset="0"/>
              </a:rPr>
              <a:t>Often the detector is immobilized on a solid support/sensor.</a:t>
            </a:r>
          </a:p>
          <a:p>
            <a:pPr>
              <a:buNone/>
            </a:pPr>
            <a:r>
              <a:rPr lang="nb-NO" sz="2000" b="1" dirty="0">
                <a:solidFill>
                  <a:srgbClr val="572314"/>
                </a:solidFill>
                <a:latin typeface="Times New Roman" pitchFamily="18" charset="0"/>
                <a:cs typeface="Times New Roman" pitchFamily="18" charset="0"/>
              </a:rPr>
              <a:t>(The immobilisation permits repeated use of the costly Biological Molecule.)</a:t>
            </a:r>
            <a:endParaRPr lang="en-US" sz="2000" b="1" dirty="0">
              <a:solidFill>
                <a:srgbClr val="572314"/>
              </a:solidFill>
              <a:latin typeface="Times New Roman" pitchFamily="18" charset="0"/>
              <a:cs typeface="Times New Roman" pitchFamily="18" charset="0"/>
            </a:endParaRPr>
          </a:p>
          <a:p>
            <a:pPr>
              <a:buNone/>
            </a:pPr>
            <a:endParaRPr lang="en-US" sz="2700" dirty="0">
              <a:latin typeface="Times New Roman" pitchFamily="18" charset="0"/>
              <a:cs typeface="Times New Roman" pitchFamily="18" charset="0"/>
            </a:endParaRPr>
          </a:p>
        </p:txBody>
      </p:sp>
      <p:grpSp>
        <p:nvGrpSpPr>
          <p:cNvPr id="4" name="Group 4"/>
          <p:cNvGrpSpPr>
            <a:grpSpLocks/>
          </p:cNvGrpSpPr>
          <p:nvPr/>
        </p:nvGrpSpPr>
        <p:grpSpPr bwMode="auto">
          <a:xfrm>
            <a:off x="3287688" y="2780928"/>
            <a:ext cx="1041970" cy="2428106"/>
            <a:chOff x="1879031" y="2386504"/>
            <a:chExt cx="970045" cy="1991331"/>
          </a:xfrm>
        </p:grpSpPr>
        <p:sp>
          <p:nvSpPr>
            <p:cNvPr id="5" name="L-Shape 4"/>
            <p:cNvSpPr/>
            <p:nvPr/>
          </p:nvSpPr>
          <p:spPr>
            <a:xfrm rot="18845434">
              <a:off x="1877499" y="2388036"/>
              <a:ext cx="973110" cy="970045"/>
            </a:xfrm>
            <a:prstGeom prst="corner">
              <a:avLst>
                <a:gd name="adj1" fmla="val 33074"/>
                <a:gd name="adj2" fmla="val 33852"/>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16200000">
              <a:off x="1825068" y="3653496"/>
              <a:ext cx="1046452" cy="402225"/>
            </a:xfrm>
            <a:prstGeom prst="rect">
              <a:avLst/>
            </a:prstGeom>
            <a:gradFill flip="none" rotWithShape="1">
              <a:gsLst>
                <a:gs pos="0">
                  <a:srgbClr val="DDEBCF"/>
                </a:gs>
                <a:gs pos="50000">
                  <a:srgbClr val="9CB86E"/>
                </a:gs>
                <a:gs pos="100000">
                  <a:srgbClr val="156B13"/>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rot="18983336">
            <a:off x="4402295" y="2993923"/>
            <a:ext cx="285752" cy="214314"/>
          </a:xfrm>
          <a:prstGeom prst="rect">
            <a:avLst/>
          </a:prstGeom>
          <a:gradFill flip="none" rotWithShape="1">
            <a:gsLst>
              <a:gs pos="0">
                <a:srgbClr val="FF3399"/>
              </a:gs>
              <a:gs pos="25000">
                <a:srgbClr val="FF6633"/>
              </a:gs>
              <a:gs pos="50000">
                <a:srgbClr val="FFFF00"/>
              </a:gs>
              <a:gs pos="75000">
                <a:srgbClr val="01A78F"/>
              </a:gs>
              <a:gs pos="100000">
                <a:srgbClr val="3366FF"/>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639616" y="5157192"/>
            <a:ext cx="2763838" cy="17938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rot="16200000" flipH="1">
            <a:off x="3709418" y="2287192"/>
            <a:ext cx="714375" cy="693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639616" y="1844824"/>
            <a:ext cx="2153154" cy="369332"/>
          </a:xfrm>
          <a:prstGeom prst="rect">
            <a:avLst/>
          </a:prstGeom>
        </p:spPr>
        <p:txBody>
          <a:bodyPr wrap="none">
            <a:spAutoFit/>
          </a:bodyPr>
          <a:lstStyle/>
          <a:p>
            <a:r>
              <a:rPr lang="nb-NO" dirty="0">
                <a:solidFill>
                  <a:srgbClr val="572314"/>
                </a:solidFill>
                <a:latin typeface="Times New Roman" pitchFamily="18" charset="0"/>
                <a:cs typeface="Times New Roman" pitchFamily="18" charset="0"/>
              </a:rPr>
              <a:t>Specific recognition?</a:t>
            </a:r>
            <a:endParaRPr lang="en-US" dirty="0">
              <a:solidFill>
                <a:srgbClr val="572314"/>
              </a:solidFill>
              <a:latin typeface="Times New Roman" pitchFamily="18" charset="0"/>
              <a:cs typeface="Times New Roman" pitchFamily="18" charset="0"/>
            </a:endParaRPr>
          </a:p>
        </p:txBody>
      </p:sp>
    </p:spTree>
    <p:extLst>
      <p:ext uri="{BB962C8B-B14F-4D97-AF65-F5344CB8AC3E}">
        <p14:creationId xmlns:p14="http://schemas.microsoft.com/office/powerpoint/2010/main" val="1770047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80">
                                          <p:stCondLst>
                                            <p:cond delay="0"/>
                                          </p:stCondLst>
                                        </p:cTn>
                                        <p:tgtEl>
                                          <p:spTgt spid="9"/>
                                        </p:tgtEl>
                                      </p:cBhvr>
                                    </p:animEffect>
                                    <p:anim calcmode="lin" valueType="num">
                                      <p:cBhvr>
                                        <p:cTn id="1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4" dur="26">
                                          <p:stCondLst>
                                            <p:cond delay="650"/>
                                          </p:stCondLst>
                                        </p:cTn>
                                        <p:tgtEl>
                                          <p:spTgt spid="9"/>
                                        </p:tgtEl>
                                      </p:cBhvr>
                                      <p:to x="100000" y="60000"/>
                                    </p:animScale>
                                    <p:animScale>
                                      <p:cBhvr>
                                        <p:cTn id="25" dur="166" decel="50000">
                                          <p:stCondLst>
                                            <p:cond delay="676"/>
                                          </p:stCondLst>
                                        </p:cTn>
                                        <p:tgtEl>
                                          <p:spTgt spid="9"/>
                                        </p:tgtEl>
                                      </p:cBhvr>
                                      <p:to x="100000" y="100000"/>
                                    </p:animScale>
                                    <p:animScale>
                                      <p:cBhvr>
                                        <p:cTn id="26" dur="26">
                                          <p:stCondLst>
                                            <p:cond delay="1312"/>
                                          </p:stCondLst>
                                        </p:cTn>
                                        <p:tgtEl>
                                          <p:spTgt spid="9"/>
                                        </p:tgtEl>
                                      </p:cBhvr>
                                      <p:to x="100000" y="80000"/>
                                    </p:animScale>
                                    <p:animScale>
                                      <p:cBhvr>
                                        <p:cTn id="27" dur="166" decel="50000">
                                          <p:stCondLst>
                                            <p:cond delay="1338"/>
                                          </p:stCondLst>
                                        </p:cTn>
                                        <p:tgtEl>
                                          <p:spTgt spid="9"/>
                                        </p:tgtEl>
                                      </p:cBhvr>
                                      <p:to x="100000" y="100000"/>
                                    </p:animScale>
                                    <p:animScale>
                                      <p:cBhvr>
                                        <p:cTn id="28" dur="26">
                                          <p:stCondLst>
                                            <p:cond delay="1642"/>
                                          </p:stCondLst>
                                        </p:cTn>
                                        <p:tgtEl>
                                          <p:spTgt spid="9"/>
                                        </p:tgtEl>
                                      </p:cBhvr>
                                      <p:to x="100000" y="90000"/>
                                    </p:animScale>
                                    <p:animScale>
                                      <p:cBhvr>
                                        <p:cTn id="29" dur="166" decel="50000">
                                          <p:stCondLst>
                                            <p:cond delay="1668"/>
                                          </p:stCondLst>
                                        </p:cTn>
                                        <p:tgtEl>
                                          <p:spTgt spid="9"/>
                                        </p:tgtEl>
                                      </p:cBhvr>
                                      <p:to x="100000" y="100000"/>
                                    </p:animScale>
                                    <p:animScale>
                                      <p:cBhvr>
                                        <p:cTn id="30" dur="26">
                                          <p:stCondLst>
                                            <p:cond delay="1808"/>
                                          </p:stCondLst>
                                        </p:cTn>
                                        <p:tgtEl>
                                          <p:spTgt spid="9"/>
                                        </p:tgtEl>
                                      </p:cBhvr>
                                      <p:to x="100000" y="95000"/>
                                    </p:animScale>
                                    <p:animScale>
                                      <p:cBhvr>
                                        <p:cTn id="31"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0"/>
            <a:ext cx="11848564" cy="1280890"/>
          </a:xfrm>
        </p:spPr>
        <p:txBody>
          <a:bodyPr>
            <a:normAutofit fontScale="90000"/>
          </a:bodyPr>
          <a:lstStyle/>
          <a:p>
            <a:r>
              <a:rPr lang="en-IN" b="1" dirty="0">
                <a:solidFill>
                  <a:srgbClr val="7030A0"/>
                </a:solidFill>
                <a:latin typeface="Aharoni" panose="02010803020104030203" pitchFamily="2" charset="-79"/>
                <a:cs typeface="Aharoni" panose="02010803020104030203" pitchFamily="2" charset="-79"/>
              </a:rPr>
              <a:t>Figure below --</a:t>
            </a:r>
            <a:r>
              <a:rPr lang="en-IN" dirty="0">
                <a:solidFill>
                  <a:srgbClr val="7030A0"/>
                </a:solidFill>
                <a:latin typeface="Aharoni" panose="02010803020104030203" pitchFamily="2" charset="-79"/>
                <a:cs typeface="Aharoni" panose="02010803020104030203" pitchFamily="2" charset="-79"/>
              </a:rPr>
              <a:t> Schematic diagram showing the main components of a biosensor. The biocatalyst (a) converts the substrate to product. This reaction is determined by the transducer (b) which converts it to an electrical signal. The output from the transducer is amplified (c), processed (d) and displayed (e).</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01" y="3208202"/>
            <a:ext cx="11878099" cy="3501690"/>
          </a:xfrm>
        </p:spPr>
      </p:pic>
    </p:spTree>
    <p:extLst>
      <p:ext uri="{BB962C8B-B14F-4D97-AF65-F5344CB8AC3E}">
        <p14:creationId xmlns:p14="http://schemas.microsoft.com/office/powerpoint/2010/main" val="145786631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2"/>
                                        </p:tgtEl>
                                        <p:attrNameLst>
                                          <p:attrName>ppt_x</p:attrName>
                                          <p:attrName>ppt_y</p:attrName>
                                        </p:attrNameLst>
                                      </p:cBhvr>
                                    </p:animMotion>
                                    <p:animRot by="1500000">
                                      <p:cBhvr>
                                        <p:cTn id="14" dur="125" fill="hold">
                                          <p:stCondLst>
                                            <p:cond delay="0"/>
                                          </p:stCondLst>
                                        </p:cTn>
                                        <p:tgtEl>
                                          <p:spTgt spid="2"/>
                                        </p:tgtEl>
                                        <p:attrNameLst>
                                          <p:attrName>r</p:attrName>
                                        </p:attrNameLst>
                                      </p:cBhvr>
                                    </p:animRot>
                                    <p:animRot by="-1500000">
                                      <p:cBhvr>
                                        <p:cTn id="15" dur="125" fill="hold">
                                          <p:stCondLst>
                                            <p:cond delay="125"/>
                                          </p:stCondLst>
                                        </p:cTn>
                                        <p:tgtEl>
                                          <p:spTgt spid="2"/>
                                        </p:tgtEl>
                                        <p:attrNameLst>
                                          <p:attrName>r</p:attrName>
                                        </p:attrNameLst>
                                      </p:cBhvr>
                                    </p:animRot>
                                    <p:animRot by="-1500000">
                                      <p:cBhvr>
                                        <p:cTn id="16" dur="125" fill="hold">
                                          <p:stCondLst>
                                            <p:cond delay="250"/>
                                          </p:stCondLst>
                                        </p:cTn>
                                        <p:tgtEl>
                                          <p:spTgt spid="2"/>
                                        </p:tgtEl>
                                        <p:attrNameLst>
                                          <p:attrName>r</p:attrName>
                                        </p:attrNameLst>
                                      </p:cBhvr>
                                    </p:animRot>
                                    <p:animRot by="1500000">
                                      <p:cBhvr>
                                        <p:cTn id="17"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76" y="0"/>
            <a:ext cx="8911687" cy="1280890"/>
          </a:xfrm>
        </p:spPr>
        <p:txBody>
          <a:bodyPr>
            <a:normAutofit fontScale="90000"/>
          </a:bodyPr>
          <a:lstStyle/>
          <a:p>
            <a:r>
              <a:rPr lang="en-US" sz="4800" b="1" dirty="0">
                <a:latin typeface="AR DARLING" panose="02000000000000000000" pitchFamily="2" charset="0"/>
              </a:rPr>
              <a:t>Placement of Biosensors</a:t>
            </a:r>
            <a:r>
              <a:rPr lang="en-IN" b="1" dirty="0"/>
              <a:t/>
            </a:r>
            <a:br>
              <a:rPr lang="en-IN" b="1" dirty="0"/>
            </a:br>
            <a:endParaRPr lang="en-IN" dirty="0"/>
          </a:p>
        </p:txBody>
      </p:sp>
      <p:sp>
        <p:nvSpPr>
          <p:cNvPr id="3" name="Content Placeholder 2"/>
          <p:cNvSpPr>
            <a:spLocks noGrp="1"/>
          </p:cNvSpPr>
          <p:nvPr>
            <p:ph idx="1"/>
          </p:nvPr>
        </p:nvSpPr>
        <p:spPr>
          <a:xfrm>
            <a:off x="184576" y="1280890"/>
            <a:ext cx="6177587" cy="5480518"/>
          </a:xfrm>
        </p:spPr>
        <p:txBody>
          <a:bodyPr>
            <a:normAutofit/>
          </a:bodyPr>
          <a:lstStyle/>
          <a:p>
            <a:r>
              <a:rPr lang="en-US" sz="2800" b="1" dirty="0">
                <a:latin typeface="Aharoni" panose="02010803020104030203" pitchFamily="2" charset="-79"/>
                <a:cs typeface="Aharoni" panose="02010803020104030203" pitchFamily="2" charset="-79"/>
              </a:rPr>
              <a:t>In-vivo</a:t>
            </a:r>
            <a:r>
              <a:rPr lang="en-US" sz="2800" dirty="0">
                <a:latin typeface="Aharoni" panose="02010803020104030203" pitchFamily="2" charset="-79"/>
                <a:cs typeface="Aharoni" panose="02010803020104030203" pitchFamily="2" charset="-79"/>
              </a:rPr>
              <a:t>: An in-vivo biosensor is one that functions inside the body. Biocompatibility concerns follow with the creation of an in-vivo biosensor</a:t>
            </a:r>
            <a:r>
              <a:rPr lang="en-US" sz="2800" dirty="0" smtClean="0">
                <a:latin typeface="Aharoni" panose="02010803020104030203" pitchFamily="2" charset="-79"/>
                <a:cs typeface="Aharoni" panose="02010803020104030203" pitchFamily="2" charset="-79"/>
              </a:rPr>
              <a:t>.</a:t>
            </a:r>
          </a:p>
          <a:p>
            <a:endParaRPr lang="en-US" sz="2800" dirty="0" smtClean="0">
              <a:latin typeface="Aharoni" panose="02010803020104030203" pitchFamily="2" charset="-79"/>
              <a:cs typeface="Aharoni" panose="02010803020104030203" pitchFamily="2" charset="-79"/>
            </a:endParaRPr>
          </a:p>
          <a:p>
            <a:endParaRPr lang="en-US" sz="2800" dirty="0" smtClean="0">
              <a:latin typeface="Aharoni" panose="02010803020104030203" pitchFamily="2" charset="-79"/>
              <a:cs typeface="Aharoni" panose="02010803020104030203" pitchFamily="2" charset="-79"/>
            </a:endParaRPr>
          </a:p>
          <a:p>
            <a:r>
              <a:rPr lang="en-US" sz="2800" b="1" dirty="0">
                <a:latin typeface="Aharoni" panose="02010803020104030203" pitchFamily="2" charset="-79"/>
                <a:cs typeface="Aharoni" panose="02010803020104030203" pitchFamily="2" charset="-79"/>
              </a:rPr>
              <a:t>In-vitro</a:t>
            </a:r>
            <a:r>
              <a:rPr lang="en-US" sz="2800" dirty="0">
                <a:latin typeface="Aharoni" panose="02010803020104030203" pitchFamily="2" charset="-79"/>
                <a:cs typeface="Aharoni" panose="02010803020104030203" pitchFamily="2" charset="-79"/>
              </a:rPr>
              <a:t>: An in-vitro biosensor is a sensor that takes place in a test  tube, culture dish, or elsewhere outside a living </a:t>
            </a:r>
            <a:r>
              <a:rPr lang="en-US" sz="2800" dirty="0" smtClean="0">
                <a:latin typeface="Aharoni" panose="02010803020104030203" pitchFamily="2" charset="-79"/>
                <a:cs typeface="Aharoni" panose="02010803020104030203" pitchFamily="2" charset="-79"/>
              </a:rPr>
              <a:t>organism.</a:t>
            </a:r>
          </a:p>
          <a:p>
            <a:pPr marL="0" indent="0">
              <a:buNone/>
            </a:pPr>
            <a:endParaRPr lang="en-IN" sz="2800" dirty="0">
              <a:solidFill>
                <a:srgbClr val="00B0F0"/>
              </a:solidFill>
              <a:latin typeface="Aharoni" panose="02010803020104030203" pitchFamily="2" charset="-79"/>
              <a:cs typeface="Aharoni" panose="02010803020104030203" pitchFamily="2" charset="-79"/>
            </a:endParaRPr>
          </a:p>
          <a:p>
            <a:endParaRPr lang="en-IN" sz="2800" dirty="0">
              <a:latin typeface="Aharoni" panose="02010803020104030203" pitchFamily="2" charset="-79"/>
              <a:cs typeface="Aharoni" panose="02010803020104030203" pitchFamily="2" charset="-79"/>
            </a:endParaRP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93" y="3825024"/>
            <a:ext cx="5482107" cy="3032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2" y="0"/>
            <a:ext cx="5482107" cy="3825024"/>
          </a:xfrm>
          <a:prstGeom prst="rect">
            <a:avLst/>
          </a:prstGeom>
        </p:spPr>
      </p:pic>
    </p:spTree>
    <p:extLst>
      <p:ext uri="{BB962C8B-B14F-4D97-AF65-F5344CB8AC3E}">
        <p14:creationId xmlns:p14="http://schemas.microsoft.com/office/powerpoint/2010/main" val="3742710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504</TotalTime>
  <Words>801</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Aharoni</vt:lpstr>
      <vt:lpstr>Algerian</vt:lpstr>
      <vt:lpstr>AR BERKLEY</vt:lpstr>
      <vt:lpstr>AR DARLING</vt:lpstr>
      <vt:lpstr>Arial</vt:lpstr>
      <vt:lpstr>Broadway</vt:lpstr>
      <vt:lpstr>Calibri</vt:lpstr>
      <vt:lpstr>Century Gothic</vt:lpstr>
      <vt:lpstr>Sitka Small</vt:lpstr>
      <vt:lpstr>Stencil</vt:lpstr>
      <vt:lpstr>Times New Roman</vt:lpstr>
      <vt:lpstr>Tw Cen MT Condensed Extra Bold</vt:lpstr>
      <vt:lpstr>Wingdings</vt:lpstr>
      <vt:lpstr>Wingdings 3</vt:lpstr>
      <vt:lpstr>Wisp</vt:lpstr>
      <vt:lpstr>PowerPoint Presentation</vt:lpstr>
      <vt:lpstr>Content-  -What are biosensors?  -Working process of biosensors or Biosensors system. -Placements of biosensors. - Types of biosensors. -Examples of biosensors. -Advantages and applications of biosensors. The end.   </vt:lpstr>
      <vt:lpstr>What are biosensors?  ‘’These are devices which uses a living organism or biological molecules, especially enzymes or antibodies, to detect the presence of chemicals.’’ </vt:lpstr>
      <vt:lpstr>THE BIOSENSORS SYSTEM</vt:lpstr>
      <vt:lpstr>THE ANALYTE. (What do you want to detect?)         Molecule Protein, toxin, peptide, vitamin, sugar, metal ion     SAMPLE HANDLING. (How to deliver the Analyte to the Sensitive Region?) (Micro) fluidics Concentration (increase/decrease) Filtration/selection   </vt:lpstr>
      <vt:lpstr>DETECTION/RECOGNITION.</vt:lpstr>
      <vt:lpstr>   SIGNAL</vt:lpstr>
      <vt:lpstr>Figure below -- Schematic diagram showing the main components of a biosensor. The biocatalyst (a) converts the substrate to product. This reaction is determined by the transducer (b) which converts it to an electrical signal. The output from the transducer is amplified (c), processed (d) and displayed (e). </vt:lpstr>
      <vt:lpstr>Placement of Biosensors </vt:lpstr>
      <vt:lpstr>CONTI.</vt:lpstr>
      <vt:lpstr>TYPES OF BIOSENSORS  </vt:lpstr>
      <vt:lpstr>Calorimetric Biosensors-                                          If the enzyme catalyzed reaction is exothermic,  two thermistors may be used to  measure the difference in resistance between reactant and product and, hence,  the analyte concentration.   </vt:lpstr>
      <vt:lpstr>Potentiometric Biosensor  For voltage: Change in distribution of charge is detected using ion-selective electrodes, such as pH-meters.   </vt:lpstr>
      <vt:lpstr>BASIC CHARACTERESTICS </vt:lpstr>
      <vt:lpstr>ADVANTAGES</vt:lpstr>
      <vt:lpstr>APPLICATIONS</vt:lpstr>
      <vt:lpstr>APPLICATIONS </vt:lpstr>
      <vt:lpstr>PowerPoint Presentation</vt:lpstr>
      <vt:lpstr>WORKING OF GLUCOSE METER </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BIOSENSORS</dc:title>
  <dc:creator>Nikhil Sharma</dc:creator>
  <cp:lastModifiedBy>Nikhil Sharma</cp:lastModifiedBy>
  <cp:revision>34</cp:revision>
  <dcterms:created xsi:type="dcterms:W3CDTF">2015-03-31T17:46:17Z</dcterms:created>
  <dcterms:modified xsi:type="dcterms:W3CDTF">2015-04-02T13:24:46Z</dcterms:modified>
</cp:coreProperties>
</file>