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2" r:id="rId1"/>
  </p:sldMasterIdLst>
  <p:notesMasterIdLst>
    <p:notesMasterId r:id="rId67"/>
  </p:notesMasterIdLst>
  <p:handoutMasterIdLst>
    <p:handoutMasterId r:id="rId68"/>
  </p:handoutMasterIdLst>
  <p:sldIdLst>
    <p:sldId id="386" r:id="rId2"/>
    <p:sldId id="347" r:id="rId3"/>
    <p:sldId id="256" r:id="rId4"/>
    <p:sldId id="409" r:id="rId5"/>
    <p:sldId id="277" r:id="rId6"/>
    <p:sldId id="362" r:id="rId7"/>
    <p:sldId id="311" r:id="rId8"/>
    <p:sldId id="406" r:id="rId9"/>
    <p:sldId id="363" r:id="rId10"/>
    <p:sldId id="407" r:id="rId11"/>
    <p:sldId id="335" r:id="rId12"/>
    <p:sldId id="318" r:id="rId13"/>
    <p:sldId id="313" r:id="rId14"/>
    <p:sldId id="410" r:id="rId15"/>
    <p:sldId id="319" r:id="rId16"/>
    <p:sldId id="395" r:id="rId17"/>
    <p:sldId id="399" r:id="rId18"/>
    <p:sldId id="402" r:id="rId19"/>
    <p:sldId id="403" r:id="rId20"/>
    <p:sldId id="408" r:id="rId21"/>
    <p:sldId id="321" r:id="rId22"/>
    <p:sldId id="314" r:id="rId23"/>
    <p:sldId id="411" r:id="rId24"/>
    <p:sldId id="323" r:id="rId25"/>
    <p:sldId id="361" r:id="rId26"/>
    <p:sldId id="396" r:id="rId27"/>
    <p:sldId id="400" r:id="rId28"/>
    <p:sldId id="404" r:id="rId29"/>
    <p:sldId id="388" r:id="rId30"/>
    <p:sldId id="389" r:id="rId31"/>
    <p:sldId id="390" r:id="rId32"/>
    <p:sldId id="391" r:id="rId33"/>
    <p:sldId id="392" r:id="rId34"/>
    <p:sldId id="393" r:id="rId35"/>
    <p:sldId id="397" r:id="rId36"/>
    <p:sldId id="401" r:id="rId37"/>
    <p:sldId id="398" r:id="rId38"/>
    <p:sldId id="376" r:id="rId39"/>
    <p:sldId id="377" r:id="rId40"/>
    <p:sldId id="378" r:id="rId41"/>
    <p:sldId id="365" r:id="rId42"/>
    <p:sldId id="315" r:id="rId43"/>
    <p:sldId id="325" r:id="rId44"/>
    <p:sldId id="326" r:id="rId45"/>
    <p:sldId id="327" r:id="rId46"/>
    <p:sldId id="328" r:id="rId47"/>
    <p:sldId id="350" r:id="rId48"/>
    <p:sldId id="343" r:id="rId49"/>
    <p:sldId id="366" r:id="rId50"/>
    <p:sldId id="367" r:id="rId51"/>
    <p:sldId id="368" r:id="rId52"/>
    <p:sldId id="369" r:id="rId53"/>
    <p:sldId id="370" r:id="rId54"/>
    <p:sldId id="372" r:id="rId55"/>
    <p:sldId id="371" r:id="rId56"/>
    <p:sldId id="379" r:id="rId57"/>
    <p:sldId id="381" r:id="rId58"/>
    <p:sldId id="382" r:id="rId59"/>
    <p:sldId id="383" r:id="rId60"/>
    <p:sldId id="373" r:id="rId61"/>
    <p:sldId id="355" r:id="rId62"/>
    <p:sldId id="375" r:id="rId63"/>
    <p:sldId id="374" r:id="rId64"/>
    <p:sldId id="380" r:id="rId65"/>
    <p:sldId id="309" r:id="rId6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488BC"/>
    <a:srgbClr val="6B70AF"/>
    <a:srgbClr val="6065AA"/>
    <a:srgbClr val="B2B2B2"/>
    <a:srgbClr val="EAEAEA"/>
    <a:srgbClr val="00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94617" autoAdjust="0"/>
  </p:normalViewPr>
  <p:slideViewPr>
    <p:cSldViewPr snapToGrid="0">
      <p:cViewPr varScale="1">
        <p:scale>
          <a:sx n="189" d="100"/>
          <a:sy n="189" d="100"/>
        </p:scale>
        <p:origin x="-131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7" d="100"/>
          <a:sy n="107" d="100"/>
        </p:scale>
        <p:origin x="-2442" y="-96"/>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168650" cy="477838"/>
          </a:xfrm>
          <a:prstGeom prst="rect">
            <a:avLst/>
          </a:prstGeom>
          <a:noFill/>
          <a:ln w="9525">
            <a:noFill/>
            <a:miter lim="800000"/>
            <a:headEnd/>
            <a:tailEnd/>
          </a:ln>
          <a:effectLst/>
        </p:spPr>
        <p:txBody>
          <a:bodyPr vert="horz" wrap="square" lIns="97002" tIns="48501" rIns="97002" bIns="48501" numCol="1" anchor="t" anchorCtr="0" compatLnSpc="1">
            <a:prstTxWarp prst="textNoShape">
              <a:avLst/>
            </a:prstTxWarp>
          </a:bodyPr>
          <a:lstStyle>
            <a:lvl1pPr defTabSz="971550">
              <a:defRPr sz="1300"/>
            </a:lvl1pPr>
          </a:lstStyle>
          <a:p>
            <a:endParaRPr lang="en-US" altLang="en-US"/>
          </a:p>
        </p:txBody>
      </p:sp>
      <p:sp>
        <p:nvSpPr>
          <p:cNvPr id="13315" name="Rectangle 3"/>
          <p:cNvSpPr>
            <a:spLocks noGrp="1" noChangeArrowheads="1"/>
          </p:cNvSpPr>
          <p:nvPr>
            <p:ph type="dt" sz="quarter" idx="1"/>
          </p:nvPr>
        </p:nvSpPr>
        <p:spPr bwMode="auto">
          <a:xfrm>
            <a:off x="4146550" y="0"/>
            <a:ext cx="3168650" cy="477838"/>
          </a:xfrm>
          <a:prstGeom prst="rect">
            <a:avLst/>
          </a:prstGeom>
          <a:noFill/>
          <a:ln w="9525">
            <a:noFill/>
            <a:miter lim="800000"/>
            <a:headEnd/>
            <a:tailEnd/>
          </a:ln>
          <a:effectLst/>
        </p:spPr>
        <p:txBody>
          <a:bodyPr vert="horz" wrap="square" lIns="97002" tIns="48501" rIns="97002" bIns="48501" numCol="1" anchor="t" anchorCtr="0" compatLnSpc="1">
            <a:prstTxWarp prst="textNoShape">
              <a:avLst/>
            </a:prstTxWarp>
          </a:bodyPr>
          <a:lstStyle>
            <a:lvl1pPr algn="r" defTabSz="971550">
              <a:defRPr sz="1300"/>
            </a:lvl1pPr>
          </a:lstStyle>
          <a:p>
            <a:fld id="{04F02A6D-AB58-475D-B823-2D9EB7A2A402}" type="datetime1">
              <a:rPr lang="en-US" altLang="en-US"/>
              <a:pPr/>
              <a:t>4/11/2012</a:t>
            </a:fld>
            <a:endParaRPr lang="en-US" altLang="en-US"/>
          </a:p>
        </p:txBody>
      </p:sp>
      <p:sp>
        <p:nvSpPr>
          <p:cNvPr id="13316" name="Rectangle 4"/>
          <p:cNvSpPr>
            <a:spLocks noGrp="1" noChangeArrowheads="1"/>
          </p:cNvSpPr>
          <p:nvPr>
            <p:ph type="ftr" sz="quarter" idx="2"/>
          </p:nvPr>
        </p:nvSpPr>
        <p:spPr bwMode="auto">
          <a:xfrm>
            <a:off x="0" y="9123363"/>
            <a:ext cx="3168650" cy="477837"/>
          </a:xfrm>
          <a:prstGeom prst="rect">
            <a:avLst/>
          </a:prstGeom>
          <a:noFill/>
          <a:ln w="9525">
            <a:noFill/>
            <a:miter lim="800000"/>
            <a:headEnd/>
            <a:tailEnd/>
          </a:ln>
          <a:effectLst/>
        </p:spPr>
        <p:txBody>
          <a:bodyPr vert="horz" wrap="square" lIns="97002" tIns="48501" rIns="97002" bIns="48501" numCol="1" anchor="b" anchorCtr="0" compatLnSpc="1">
            <a:prstTxWarp prst="textNoShape">
              <a:avLst/>
            </a:prstTxWarp>
          </a:bodyPr>
          <a:lstStyle>
            <a:lvl1pPr defTabSz="971550">
              <a:defRPr sz="1300"/>
            </a:lvl1pPr>
          </a:lstStyle>
          <a:p>
            <a:r>
              <a:rPr lang="en-US" altLang="en-US"/>
              <a:t>Session #, Speaker Name</a:t>
            </a:r>
          </a:p>
        </p:txBody>
      </p:sp>
      <p:sp>
        <p:nvSpPr>
          <p:cNvPr id="13317" name="Rectangle 5"/>
          <p:cNvSpPr>
            <a:spLocks noGrp="1" noChangeArrowheads="1"/>
          </p:cNvSpPr>
          <p:nvPr>
            <p:ph type="sldNum" sz="quarter" idx="3"/>
          </p:nvPr>
        </p:nvSpPr>
        <p:spPr bwMode="auto">
          <a:xfrm>
            <a:off x="4146550" y="9123363"/>
            <a:ext cx="3168650" cy="477837"/>
          </a:xfrm>
          <a:prstGeom prst="rect">
            <a:avLst/>
          </a:prstGeom>
          <a:noFill/>
          <a:ln w="9525">
            <a:noFill/>
            <a:miter lim="800000"/>
            <a:headEnd/>
            <a:tailEnd/>
          </a:ln>
          <a:effectLst/>
        </p:spPr>
        <p:txBody>
          <a:bodyPr vert="horz" wrap="square" lIns="97002" tIns="48501" rIns="97002" bIns="48501" numCol="1" anchor="b" anchorCtr="0" compatLnSpc="1">
            <a:prstTxWarp prst="textNoShape">
              <a:avLst/>
            </a:prstTxWarp>
          </a:bodyPr>
          <a:lstStyle>
            <a:lvl1pPr algn="r" defTabSz="971550">
              <a:defRPr sz="1300"/>
            </a:lvl1pPr>
          </a:lstStyle>
          <a:p>
            <a:fld id="{5BF100CC-993E-4C46-83A0-6134EADD3DDB}" type="slidenum">
              <a:rPr lang="en-US" altLang="en-US"/>
              <a:pPr/>
              <a:t>‹#›</a:t>
            </a:fld>
            <a:endParaRPr lang="en-US" altLang="en-US"/>
          </a:p>
        </p:txBody>
      </p:sp>
    </p:spTree>
    <p:extLst>
      <p:ext uri="{BB962C8B-B14F-4D97-AF65-F5344CB8AC3E}">
        <p14:creationId xmlns:p14="http://schemas.microsoft.com/office/powerpoint/2010/main" val="4047331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dt" idx="1"/>
          </p:nvPr>
        </p:nvSpPr>
        <p:spPr bwMode="auto">
          <a:xfrm>
            <a:off x="0" y="9123363"/>
            <a:ext cx="3168650" cy="477837"/>
          </a:xfrm>
          <a:prstGeom prst="rect">
            <a:avLst/>
          </a:prstGeom>
          <a:noFill/>
          <a:ln w="9525">
            <a:noFill/>
            <a:miter lim="800000"/>
            <a:headEnd/>
            <a:tailEnd/>
          </a:ln>
          <a:effectLst/>
        </p:spPr>
        <p:txBody>
          <a:bodyPr vert="horz" wrap="square" lIns="97002" tIns="48501" rIns="97002" bIns="48501" numCol="1" anchor="b" anchorCtr="0" compatLnSpc="1">
            <a:prstTxWarp prst="textNoShape">
              <a:avLst/>
            </a:prstTxWarp>
          </a:bodyPr>
          <a:lstStyle>
            <a:lvl1pPr defTabSz="971550">
              <a:defRPr sz="1000">
                <a:latin typeface="Arial" charset="0"/>
              </a:defRPr>
            </a:lvl1pPr>
          </a:lstStyle>
          <a:p>
            <a:fld id="{CD19E11E-AC65-4FEF-8B3F-F595376F2630}" type="datetime1">
              <a:rPr lang="en-US"/>
              <a:pPr/>
              <a:t>4/11/2012</a:t>
            </a:fld>
            <a:endParaRPr lang="en-US" altLang="en-US"/>
          </a:p>
        </p:txBody>
      </p:sp>
      <p:sp>
        <p:nvSpPr>
          <p:cNvPr id="12292" name="Rectangle 4"/>
          <p:cNvSpPr>
            <a:spLocks noGrp="1" noRot="1" noChangeAspect="1" noChangeArrowheads="1" noTextEdit="1"/>
          </p:cNvSpPr>
          <p:nvPr>
            <p:ph type="sldImg" idx="2"/>
          </p:nvPr>
        </p:nvSpPr>
        <p:spPr bwMode="auto">
          <a:xfrm>
            <a:off x="563563" y="568325"/>
            <a:ext cx="6184900" cy="4638675"/>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568325" y="5291138"/>
            <a:ext cx="6178550" cy="4067175"/>
          </a:xfrm>
          <a:prstGeom prst="rect">
            <a:avLst/>
          </a:prstGeom>
          <a:noFill/>
          <a:ln w="9525">
            <a:noFill/>
            <a:miter lim="800000"/>
            <a:headEnd/>
            <a:tailEnd/>
          </a:ln>
          <a:effectLst/>
        </p:spPr>
        <p:txBody>
          <a:bodyPr vert="horz" wrap="square" lIns="97002" tIns="48501" rIns="97002" bIns="48501" numCol="1" anchor="t" anchorCtr="0" compatLnSpc="1">
            <a:prstTxWarp prst="textNoShape">
              <a:avLst/>
            </a:prstTxWarp>
          </a:bodyPr>
          <a:lstStyle/>
          <a:p>
            <a:pPr lvl="0"/>
            <a:r>
              <a:rPr lang="en-US" altLang="en-US" smtClean="0"/>
              <a:t>Click to edit Master text styles</a:t>
            </a:r>
          </a:p>
          <a:p>
            <a:pPr lvl="0"/>
            <a:r>
              <a:rPr lang="en-US" altLang="en-US" smtClean="0"/>
              <a:t>Second level</a:t>
            </a:r>
          </a:p>
          <a:p>
            <a:pPr lvl="0"/>
            <a:r>
              <a:rPr lang="en-US" altLang="en-US" smtClean="0"/>
              <a:t>Third level</a:t>
            </a:r>
          </a:p>
          <a:p>
            <a:pPr lvl="0"/>
            <a:r>
              <a:rPr lang="en-US" altLang="en-US" smtClean="0"/>
              <a:t>Fourth level</a:t>
            </a:r>
          </a:p>
          <a:p>
            <a:pPr lvl="0"/>
            <a:r>
              <a:rPr lang="en-US" altLang="en-US" smtClean="0"/>
              <a:t>Fifth level</a:t>
            </a:r>
          </a:p>
        </p:txBody>
      </p:sp>
      <p:sp>
        <p:nvSpPr>
          <p:cNvPr id="12294" name="Rectangle 6"/>
          <p:cNvSpPr>
            <a:spLocks noGrp="1" noChangeArrowheads="1"/>
          </p:cNvSpPr>
          <p:nvPr>
            <p:ph type="ftr" sz="quarter" idx="4"/>
          </p:nvPr>
        </p:nvSpPr>
        <p:spPr bwMode="auto">
          <a:xfrm>
            <a:off x="0" y="0"/>
            <a:ext cx="3168650" cy="477838"/>
          </a:xfrm>
          <a:prstGeom prst="rect">
            <a:avLst/>
          </a:prstGeom>
          <a:noFill/>
          <a:ln w="9525">
            <a:noFill/>
            <a:miter lim="800000"/>
            <a:headEnd/>
            <a:tailEnd/>
          </a:ln>
          <a:effectLst/>
        </p:spPr>
        <p:txBody>
          <a:bodyPr vert="horz" wrap="square" lIns="97002" tIns="48501" rIns="97002" bIns="48501" numCol="1" anchor="t" anchorCtr="0" compatLnSpc="1">
            <a:prstTxWarp prst="textNoShape">
              <a:avLst/>
            </a:prstTxWarp>
          </a:bodyPr>
          <a:lstStyle>
            <a:lvl1pPr defTabSz="971550">
              <a:defRPr sz="1000">
                <a:latin typeface="Arial" charset="0"/>
              </a:defRPr>
            </a:lvl1pPr>
          </a:lstStyle>
          <a:p>
            <a:r>
              <a:rPr lang="en-US" altLang="en-US"/>
              <a:t>Session #, Speaker Name</a:t>
            </a:r>
          </a:p>
        </p:txBody>
      </p:sp>
      <p:sp>
        <p:nvSpPr>
          <p:cNvPr id="12295" name="Rectangle 7"/>
          <p:cNvSpPr>
            <a:spLocks noGrp="1" noChangeArrowheads="1"/>
          </p:cNvSpPr>
          <p:nvPr>
            <p:ph type="sldNum" sz="quarter" idx="5"/>
          </p:nvPr>
        </p:nvSpPr>
        <p:spPr bwMode="auto">
          <a:xfrm>
            <a:off x="4146550" y="9123363"/>
            <a:ext cx="3168650" cy="477837"/>
          </a:xfrm>
          <a:prstGeom prst="rect">
            <a:avLst/>
          </a:prstGeom>
          <a:noFill/>
          <a:ln w="9525">
            <a:noFill/>
            <a:miter lim="800000"/>
            <a:headEnd/>
            <a:tailEnd/>
          </a:ln>
          <a:effectLst/>
        </p:spPr>
        <p:txBody>
          <a:bodyPr vert="horz" wrap="square" lIns="97002" tIns="48501" rIns="97002" bIns="48501" numCol="1" anchor="b" anchorCtr="0" compatLnSpc="1">
            <a:prstTxWarp prst="textNoShape">
              <a:avLst/>
            </a:prstTxWarp>
          </a:bodyPr>
          <a:lstStyle>
            <a:lvl1pPr algn="r" defTabSz="971550">
              <a:defRPr sz="1000">
                <a:latin typeface="Arial" charset="0"/>
              </a:defRPr>
            </a:lvl1pPr>
          </a:lstStyle>
          <a:p>
            <a:fld id="{5BA2567D-0B62-4715-8ED6-26496C648F25}" type="slidenum">
              <a:rPr lang="en-US" altLang="en-US"/>
              <a:pPr/>
              <a:t>‹#›</a:t>
            </a:fld>
            <a:endParaRPr lang="en-US" altLang="en-US"/>
          </a:p>
        </p:txBody>
      </p:sp>
    </p:spTree>
    <p:extLst>
      <p:ext uri="{BB962C8B-B14F-4D97-AF65-F5344CB8AC3E}">
        <p14:creationId xmlns:p14="http://schemas.microsoft.com/office/powerpoint/2010/main" val="1681093662"/>
      </p:ext>
    </p:extLst>
  </p:cSld>
  <p:clrMap bg1="lt1" tx1="dk1" bg2="lt2" tx2="dk2" accent1="accent1" accent2="accent2" accent3="accent3" accent4="accent4" accent5="accent5" accent6="accent6" hlink="hlink" folHlink="folHlink"/>
  <p:notesStyle>
    <a:lvl1pPr marL="163513" indent="-163513" algn="l" rtl="0" eaLnBrk="0" fontAlgn="base" hangingPunct="0">
      <a:spcBef>
        <a:spcPct val="30000"/>
      </a:spcBef>
      <a:spcAft>
        <a:spcPct val="0"/>
      </a:spcAft>
      <a:buChar char="•"/>
      <a:defRPr sz="1200" b="1" kern="1200">
        <a:solidFill>
          <a:schemeClr val="tx1"/>
        </a:solidFill>
        <a:latin typeface="Arial" charset="0"/>
        <a:ea typeface="+mn-ea"/>
        <a:cs typeface="+mn-cs"/>
      </a:defRPr>
    </a:lvl1pPr>
    <a:lvl2pPr marL="403225" indent="-125413"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035050" indent="-120650" algn="l" rtl="0" eaLnBrk="0" fontAlgn="base" hangingPunct="0">
      <a:spcBef>
        <a:spcPct val="30000"/>
      </a:spcBef>
      <a:spcAft>
        <a:spcPct val="0"/>
      </a:spcAft>
      <a:buChar char="•"/>
      <a:defRPr sz="1200" kern="1200">
        <a:solidFill>
          <a:schemeClr val="tx1"/>
        </a:solidFill>
        <a:latin typeface="Arial" charset="0"/>
        <a:ea typeface="+mn-ea"/>
        <a:cs typeface="+mn-cs"/>
      </a:defRPr>
    </a:lvl3pPr>
    <a:lvl4pPr marL="1477963" indent="-106363" algn="l" rtl="0" eaLnBrk="0" fontAlgn="base" hangingPunct="0">
      <a:spcBef>
        <a:spcPct val="30000"/>
      </a:spcBef>
      <a:spcAft>
        <a:spcPct val="0"/>
      </a:spcAft>
      <a:buChar char="•"/>
      <a:defRPr sz="1200" kern="1200">
        <a:solidFill>
          <a:schemeClr val="tx1"/>
        </a:solidFill>
        <a:latin typeface="Arial" charset="0"/>
        <a:ea typeface="+mn-ea"/>
        <a:cs typeface="+mn-cs"/>
      </a:defRPr>
    </a:lvl4pPr>
    <a:lvl5pPr marL="1938338" indent="-109538" algn="l" rtl="0" eaLnBrk="0" fontAlgn="base" hangingPunct="0">
      <a:spcBef>
        <a:spcPct val="30000"/>
      </a:spcBef>
      <a:spcAft>
        <a:spcPct val="0"/>
      </a:spcAft>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F461138E-B707-4DB9-BA1D-6F05960DFA7D}" type="slidenum">
              <a:rPr lang="en-US" altLang="en-US"/>
              <a:pPr/>
              <a:t>3</a:t>
            </a:fld>
            <a:endParaRPr lang="en-US" alt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pPr marL="0" indent="0" defTabSz="971550">
              <a:spcBef>
                <a:spcPct val="0"/>
              </a:spcBef>
              <a:buFontTx/>
              <a:buNone/>
            </a:pPr>
            <a:endParaRPr lang="en-US" altLang="en-US" sz="2500" b="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Footer Placeholder 3"/>
          <p:cNvSpPr>
            <a:spLocks noGrp="1"/>
          </p:cNvSpPr>
          <p:nvPr>
            <p:ph type="ftr" sz="quarter" idx="10"/>
          </p:nvPr>
        </p:nvSpPr>
        <p:spPr/>
        <p:txBody>
          <a:bodyPr/>
          <a:lstStyle/>
          <a:p>
            <a:pPr>
              <a:defRPr/>
            </a:pPr>
            <a:r>
              <a:rPr lang="en-US" smtClean="0"/>
              <a:t>Web Applications</a:t>
            </a:r>
            <a:endParaRPr lang="en-US"/>
          </a:p>
        </p:txBody>
      </p:sp>
      <p:sp>
        <p:nvSpPr>
          <p:cNvPr id="5" name="Slide Number Placeholder 4"/>
          <p:cNvSpPr>
            <a:spLocks noGrp="1"/>
          </p:cNvSpPr>
          <p:nvPr>
            <p:ph type="sldNum" sz="quarter" idx="11"/>
          </p:nvPr>
        </p:nvSpPr>
        <p:spPr/>
        <p:txBody>
          <a:bodyPr/>
          <a:lstStyle/>
          <a:p>
            <a:pPr>
              <a:defRPr/>
            </a:pPr>
            <a:fld id="{58AC89BB-8FDE-4846-BBC6-C8AC79028E6E}"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descr="Title-Background"/>
          <p:cNvPicPr>
            <a:picLocks noChangeAspect="1" noChangeArrowheads="1"/>
          </p:cNvPicPr>
          <p:nvPr/>
        </p:nvPicPr>
        <p:blipFill>
          <a:blip r:embed="rId2" cstate="print"/>
          <a:srcRect/>
          <a:stretch>
            <a:fillRect/>
          </a:stretch>
        </p:blipFill>
        <p:spPr bwMode="auto">
          <a:xfrm>
            <a:off x="-61913" y="-47625"/>
            <a:ext cx="9267826" cy="6953250"/>
          </a:xfrm>
          <a:prstGeom prst="rect">
            <a:avLst/>
          </a:prstGeom>
          <a:noFill/>
          <a:ln w="9525">
            <a:noFill/>
            <a:miter lim="800000"/>
            <a:headEnd/>
            <a:tailEnd/>
          </a:ln>
        </p:spPr>
      </p:pic>
      <p:pic>
        <p:nvPicPr>
          <p:cNvPr id="4" name="Picture 5" descr="CSAJSP2-Cover-Bridge"/>
          <p:cNvPicPr>
            <a:picLocks noChangeAspect="1" noChangeArrowheads="1"/>
          </p:cNvPicPr>
          <p:nvPr/>
        </p:nvPicPr>
        <p:blipFill>
          <a:blip r:embed="rId3" cstate="print"/>
          <a:srcRect/>
          <a:stretch>
            <a:fillRect/>
          </a:stretch>
        </p:blipFill>
        <p:spPr bwMode="auto">
          <a:xfrm>
            <a:off x="3200400" y="425450"/>
            <a:ext cx="3587750" cy="2840038"/>
          </a:xfrm>
          <a:prstGeom prst="rect">
            <a:avLst/>
          </a:prstGeom>
          <a:noFill/>
          <a:ln w="9525">
            <a:noFill/>
            <a:miter lim="800000"/>
            <a:headEnd/>
            <a:tailEnd/>
          </a:ln>
        </p:spPr>
      </p:pic>
      <p:sp>
        <p:nvSpPr>
          <p:cNvPr id="5" name="Text Box 6"/>
          <p:cNvSpPr txBox="1">
            <a:spLocks noChangeArrowheads="1"/>
          </p:cNvSpPr>
          <p:nvPr/>
        </p:nvSpPr>
        <p:spPr bwMode="auto">
          <a:xfrm>
            <a:off x="6934200" y="0"/>
            <a:ext cx="2209800" cy="274638"/>
          </a:xfrm>
          <a:prstGeom prst="rect">
            <a:avLst/>
          </a:prstGeom>
          <a:noFill/>
          <a:ln w="9525">
            <a:noFill/>
            <a:miter lim="800000"/>
            <a:headEnd/>
            <a:tailEnd/>
          </a:ln>
          <a:effectLst/>
        </p:spPr>
        <p:txBody>
          <a:bodyPr>
            <a:spAutoFit/>
          </a:bodyPr>
          <a:lstStyle/>
          <a:p>
            <a:pPr algn="r">
              <a:spcBef>
                <a:spcPct val="50000"/>
              </a:spcBef>
              <a:defRPr/>
            </a:pPr>
            <a:r>
              <a:rPr lang="en-US" sz="1200" b="1" dirty="0">
                <a:latin typeface="Times New Roman" pitchFamily="18" charset="0"/>
              </a:rPr>
              <a:t>© </a:t>
            </a:r>
            <a:r>
              <a:rPr lang="en-US" sz="1200" b="1" dirty="0" smtClean="0">
                <a:latin typeface="Times New Roman" pitchFamily="18" charset="0"/>
              </a:rPr>
              <a:t>2012 </a:t>
            </a:r>
            <a:r>
              <a:rPr lang="en-US" sz="1200" b="1" dirty="0">
                <a:latin typeface="Times New Roman" pitchFamily="18" charset="0"/>
              </a:rPr>
              <a:t>Marty Hall</a:t>
            </a:r>
          </a:p>
        </p:txBody>
      </p:sp>
      <p:sp>
        <p:nvSpPr>
          <p:cNvPr id="6" name="Text Box 7"/>
          <p:cNvSpPr txBox="1">
            <a:spLocks noChangeArrowheads="1"/>
          </p:cNvSpPr>
          <p:nvPr/>
        </p:nvSpPr>
        <p:spPr bwMode="auto">
          <a:xfrm>
            <a:off x="1295400" y="6096000"/>
            <a:ext cx="7848600" cy="800219"/>
          </a:xfrm>
          <a:prstGeom prst="rect">
            <a:avLst/>
          </a:prstGeom>
          <a:noFill/>
          <a:ln w="9525">
            <a:noFill/>
            <a:miter lim="800000"/>
            <a:headEnd/>
            <a:tailEnd/>
          </a:ln>
          <a:effectLst/>
        </p:spPr>
        <p:txBody>
          <a:bodyPr>
            <a:spAutoFit/>
          </a:bodyPr>
          <a:lstStyle/>
          <a:p>
            <a:pPr algn="ctr">
              <a:defRPr/>
            </a:pPr>
            <a:r>
              <a:rPr lang="en-US" sz="1600" b="1" dirty="0">
                <a:latin typeface="Times New Roman" pitchFamily="18" charset="0"/>
              </a:rPr>
              <a:t>Customized Java EE Training: http://courses.coreservlets.com/</a:t>
            </a:r>
          </a:p>
          <a:p>
            <a:pPr algn="ctr">
              <a:defRPr/>
            </a:pPr>
            <a:r>
              <a:rPr lang="en-US" sz="1400" baseline="0" dirty="0" smtClean="0">
                <a:latin typeface="Times New Roman" pitchFamily="18" charset="0"/>
              </a:rPr>
              <a:t>Java 6 or 7, JSF 2.0, PrimeFaces, </a:t>
            </a:r>
            <a:r>
              <a:rPr lang="en-US" sz="1400" dirty="0" smtClean="0">
                <a:latin typeface="Times New Roman" pitchFamily="18" charset="0"/>
              </a:rPr>
              <a:t>Servlets, JSP, Ajax,</a:t>
            </a:r>
            <a:r>
              <a:rPr lang="en-US" sz="1400" baseline="0" dirty="0" smtClean="0">
                <a:latin typeface="Times New Roman" pitchFamily="18" charset="0"/>
              </a:rPr>
              <a:t> </a:t>
            </a:r>
            <a:r>
              <a:rPr lang="en-US" sz="1400" dirty="0" smtClean="0">
                <a:latin typeface="Times New Roman" pitchFamily="18" charset="0"/>
              </a:rPr>
              <a:t>Spring,</a:t>
            </a:r>
            <a:r>
              <a:rPr lang="en-US" sz="1400" baseline="0" dirty="0" smtClean="0">
                <a:latin typeface="Times New Roman" pitchFamily="18" charset="0"/>
              </a:rPr>
              <a:t> Hibernate, RESTful Web Services, </a:t>
            </a:r>
            <a:r>
              <a:rPr lang="en-US" sz="1400" dirty="0" smtClean="0">
                <a:latin typeface="Times New Roman" pitchFamily="18" charset="0"/>
              </a:rPr>
              <a:t>Android. </a:t>
            </a:r>
            <a:r>
              <a:rPr lang="en-US" sz="1400" dirty="0">
                <a:latin typeface="Times New Roman" pitchFamily="18" charset="0"/>
              </a:rPr>
              <a:t/>
            </a:r>
            <a:br>
              <a:rPr lang="en-US" sz="1400" dirty="0">
                <a:latin typeface="Times New Roman" pitchFamily="18" charset="0"/>
              </a:rPr>
            </a:br>
            <a:r>
              <a:rPr lang="en-US" sz="1400" dirty="0">
                <a:latin typeface="Times New Roman" pitchFamily="18" charset="0"/>
              </a:rPr>
              <a:t>Developed and taught by well-known author and developer. At public venues or onsite at </a:t>
            </a:r>
            <a:r>
              <a:rPr lang="en-US" sz="1400" i="1" dirty="0">
                <a:latin typeface="Times New Roman" pitchFamily="18" charset="0"/>
              </a:rPr>
              <a:t>your</a:t>
            </a:r>
            <a:r>
              <a:rPr lang="en-US" sz="1400" dirty="0">
                <a:latin typeface="Times New Roman" pitchFamily="18" charset="0"/>
              </a:rPr>
              <a:t> location.</a:t>
            </a:r>
            <a:r>
              <a:rPr lang="en-US" sz="1600" dirty="0">
                <a:latin typeface="Times New Roman" pitchFamily="18" charset="0"/>
              </a:rPr>
              <a:t> </a:t>
            </a:r>
          </a:p>
        </p:txBody>
      </p:sp>
      <p:sp>
        <p:nvSpPr>
          <p:cNvPr id="1338371" name="Rectangle 3"/>
          <p:cNvSpPr>
            <a:spLocks noGrp="1" noChangeArrowheads="1"/>
          </p:cNvSpPr>
          <p:nvPr>
            <p:ph type="ctrTitle"/>
          </p:nvPr>
        </p:nvSpPr>
        <p:spPr>
          <a:xfrm>
            <a:off x="1066800" y="3276600"/>
            <a:ext cx="8077200" cy="1905000"/>
          </a:xfrm>
        </p:spPr>
        <p:txBody>
          <a:bodyPr/>
          <a:lstStyle>
            <a:lvl1pPr algn="ctr">
              <a:defRPr sz="5400"/>
            </a:lvl1pPr>
          </a:lstStyle>
          <a:p>
            <a:r>
              <a:rPr lang="en-US" altLang="en-US" smtClean="0"/>
              <a:t>Click to edit Master title style</a:t>
            </a:r>
            <a:endParaRPr lang="en-US" altLang="en-US"/>
          </a:p>
        </p:txBody>
      </p:sp>
      <p:sp>
        <p:nvSpPr>
          <p:cNvPr id="7" name="Rectangle 4"/>
          <p:cNvSpPr>
            <a:spLocks noGrp="1" noChangeArrowheads="1"/>
          </p:cNvSpPr>
          <p:nvPr>
            <p:ph type="sldNum" sz="quarter" idx="10"/>
          </p:nvPr>
        </p:nvSpPr>
        <p:spPr/>
        <p:txBody>
          <a:bodyPr/>
          <a:lstStyle>
            <a:lvl1pPr>
              <a:defRPr smtClean="0">
                <a:solidFill>
                  <a:schemeClr val="accent2"/>
                </a:solidFill>
              </a:defRPr>
            </a:lvl1pPr>
          </a:lstStyle>
          <a:p>
            <a:fld id="{DF3ACA88-E765-4DF1-9EE5-9AAB270D1D70}"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4252C485-566F-4F16-93FE-C09125CF590F}" type="slidenum">
              <a:rPr lang="en-US" altLang="en-US" smtClean="0"/>
              <a:pPr/>
              <a:t>‹#›</a:t>
            </a:fld>
            <a:endParaRPr lang="en-US" altLang="en-US">
              <a:solidFill>
                <a:schemeClr val="accent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1350" y="152400"/>
            <a:ext cx="215265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52400"/>
            <a:ext cx="630555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04B0040C-610B-4D44-AFCA-A7340E4D55CD}" type="slidenum">
              <a:rPr lang="en-US" altLang="en-US" smtClean="0"/>
              <a:pPr/>
              <a:t>‹#›</a:t>
            </a:fld>
            <a:endParaRPr lang="en-US" altLang="en-US">
              <a:solidFill>
                <a:schemeClr val="accent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458200" cy="12192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5AC06FBF-B82B-4737-92EC-B80292E2F9F8}" type="slidenum">
              <a:rPr lang="en-US" altLang="en-US" smtClean="0"/>
              <a:pPr/>
              <a:t>‹#›</a:t>
            </a:fld>
            <a:endParaRPr lang="en-US" altLang="en-US">
              <a:solidFill>
                <a:schemeClr val="accent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1F7E7547-AE5A-4505-9860-947810F433AA}" type="slidenum">
              <a:rPr lang="en-US" altLang="en-US" smtClean="0"/>
              <a:pPr/>
              <a:t>‹#›</a:t>
            </a:fld>
            <a:endParaRPr lang="en-US" altLang="en-US">
              <a:solidFill>
                <a:schemeClr val="accent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4229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447800"/>
            <a:ext cx="4229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37EED05B-E003-4138-8A44-5EA6FEF54BA9}" type="slidenum">
              <a:rPr lang="en-US" altLang="en-US" smtClean="0"/>
              <a:pPr/>
              <a:t>‹#›</a:t>
            </a:fld>
            <a:endParaRPr lang="en-US" altLang="en-US">
              <a:solidFill>
                <a:schemeClr val="accent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fld id="{F7AEBD6E-432C-411C-BFF0-2894A7689CCB}" type="slidenum">
              <a:rPr lang="en-US" altLang="en-US" smtClean="0"/>
              <a:pPr/>
              <a:t>‹#›</a:t>
            </a:fld>
            <a:endParaRPr lang="en-US" altLang="en-US">
              <a:solidFill>
                <a:schemeClr val="accent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305800" cy="1219200"/>
          </a:xfrm>
        </p:spPr>
        <p:txBody>
          <a:bodyPr/>
          <a:lstStyle/>
          <a:p>
            <a:r>
              <a:rPr lang="en-US" smtClean="0"/>
              <a:t>Click to edit Master title style</a:t>
            </a:r>
            <a:endParaRPr lang="en-US" dirty="0"/>
          </a:p>
        </p:txBody>
      </p:sp>
      <p:sp>
        <p:nvSpPr>
          <p:cNvPr id="3" name="Rectangle 5"/>
          <p:cNvSpPr>
            <a:spLocks noGrp="1" noChangeArrowheads="1"/>
          </p:cNvSpPr>
          <p:nvPr>
            <p:ph type="sldNum" sz="quarter" idx="10"/>
          </p:nvPr>
        </p:nvSpPr>
        <p:spPr>
          <a:ln/>
        </p:spPr>
        <p:txBody>
          <a:bodyPr/>
          <a:lstStyle>
            <a:lvl1pPr>
              <a:defRPr/>
            </a:lvl1pPr>
          </a:lstStyle>
          <a:p>
            <a:fld id="{9DF2C459-5297-4A96-B966-E38AED4BFA4E}" type="slidenum">
              <a:rPr lang="en-US" altLang="en-US" smtClean="0"/>
              <a:pPr/>
              <a:t>‹#›</a:t>
            </a:fld>
            <a:endParaRPr lang="en-US" altLang="en-US">
              <a:solidFill>
                <a:schemeClr val="accent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841CDAC5-D7BF-48E1-B1E5-E0187097B30E}" type="slidenum">
              <a:rPr lang="en-US" altLang="en-US" smtClean="0"/>
              <a:pPr/>
              <a:t>‹#›</a:t>
            </a:fld>
            <a:endParaRPr lang="en-US" altLang="en-US">
              <a:solidFill>
                <a:schemeClr val="accent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9B1A8306-D175-4699-B2C0-6369493C12F0}" type="slidenum">
              <a:rPr lang="en-US" altLang="en-US" smtClean="0"/>
              <a:pPr/>
              <a:t>‹#›</a:t>
            </a:fld>
            <a:endParaRPr lang="en-US" altLang="en-US">
              <a:solidFill>
                <a:schemeClr val="accent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6E98208A-91F8-4EB5-8F16-7512FFE9B9DF}" type="slidenum">
              <a:rPr lang="en-US" altLang="en-US" smtClean="0"/>
              <a:pPr/>
              <a:t>‹#›</a:t>
            </a:fld>
            <a:endParaRPr lang="en-US" altLang="en-US">
              <a:solidFill>
                <a:schemeClr val="accent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Viewgraph-Background"/>
          <p:cNvPicPr>
            <a:picLocks noChangeAspect="1" noChangeArrowheads="1"/>
          </p:cNvPicPr>
          <p:nvPr/>
        </p:nvPicPr>
        <p:blipFill>
          <a:blip r:embed="rId13" cstate="print"/>
          <a:srcRect/>
          <a:stretch>
            <a:fillRect/>
          </a:stretch>
        </p:blipFill>
        <p:spPr bwMode="auto">
          <a:xfrm>
            <a:off x="-61913" y="-47625"/>
            <a:ext cx="9267826" cy="69532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152400"/>
            <a:ext cx="8305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533400" y="1447800"/>
            <a:ext cx="8610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337349" name="Rectangle 5"/>
          <p:cNvSpPr>
            <a:spLocks noGrp="1" noChangeArrowheads="1"/>
          </p:cNvSpPr>
          <p:nvPr>
            <p:ph type="sldNum" sz="quarter" idx="4"/>
          </p:nvPr>
        </p:nvSpPr>
        <p:spPr bwMode="auto">
          <a:xfrm>
            <a:off x="0" y="6629400"/>
            <a:ext cx="83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solidFill>
                  <a:schemeClr val="bg1"/>
                </a:solidFill>
                <a:latin typeface="+mn-lt"/>
              </a:defRPr>
            </a:lvl1pPr>
          </a:lstStyle>
          <a:p>
            <a:fld id="{E30C792F-47DB-4441-802D-7F0D42EAAEA8}" type="slidenum">
              <a:rPr lang="en-US" altLang="en-US" smtClean="0"/>
              <a:pPr/>
              <a:t>‹#›</a:t>
            </a:fld>
            <a:endParaRPr lang="en-US" altLang="en-US">
              <a:solidFill>
                <a:schemeClr val="accent2"/>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fontAlgn="base" hangingPunct="1">
        <a:lnSpc>
          <a:spcPct val="85000"/>
        </a:lnSpc>
        <a:spcBef>
          <a:spcPct val="0"/>
        </a:spcBef>
        <a:spcAft>
          <a:spcPct val="0"/>
        </a:spcAft>
        <a:defRPr sz="4200" b="1">
          <a:solidFill>
            <a:srgbClr val="CC0000"/>
          </a:solidFill>
          <a:latin typeface="+mj-lt"/>
          <a:ea typeface="+mj-ea"/>
          <a:cs typeface="+mj-cs"/>
        </a:defRPr>
      </a:lvl1pPr>
      <a:lvl2pPr algn="l" rtl="0" eaLnBrk="1" fontAlgn="base" hangingPunct="1">
        <a:lnSpc>
          <a:spcPct val="85000"/>
        </a:lnSpc>
        <a:spcBef>
          <a:spcPct val="0"/>
        </a:spcBef>
        <a:spcAft>
          <a:spcPct val="0"/>
        </a:spcAft>
        <a:defRPr sz="4200" b="1">
          <a:solidFill>
            <a:srgbClr val="CC0000"/>
          </a:solidFill>
          <a:latin typeface="Arial" charset="0"/>
        </a:defRPr>
      </a:lvl2pPr>
      <a:lvl3pPr algn="l" rtl="0" eaLnBrk="1" fontAlgn="base" hangingPunct="1">
        <a:lnSpc>
          <a:spcPct val="85000"/>
        </a:lnSpc>
        <a:spcBef>
          <a:spcPct val="0"/>
        </a:spcBef>
        <a:spcAft>
          <a:spcPct val="0"/>
        </a:spcAft>
        <a:defRPr sz="4200" b="1">
          <a:solidFill>
            <a:srgbClr val="CC0000"/>
          </a:solidFill>
          <a:latin typeface="Arial" charset="0"/>
        </a:defRPr>
      </a:lvl3pPr>
      <a:lvl4pPr algn="l" rtl="0" eaLnBrk="1" fontAlgn="base" hangingPunct="1">
        <a:lnSpc>
          <a:spcPct val="85000"/>
        </a:lnSpc>
        <a:spcBef>
          <a:spcPct val="0"/>
        </a:spcBef>
        <a:spcAft>
          <a:spcPct val="0"/>
        </a:spcAft>
        <a:defRPr sz="4200" b="1">
          <a:solidFill>
            <a:srgbClr val="CC0000"/>
          </a:solidFill>
          <a:latin typeface="Arial" charset="0"/>
        </a:defRPr>
      </a:lvl4pPr>
      <a:lvl5pPr algn="l" rtl="0" eaLnBrk="1" fontAlgn="base" hangingPunct="1">
        <a:lnSpc>
          <a:spcPct val="85000"/>
        </a:lnSpc>
        <a:spcBef>
          <a:spcPct val="0"/>
        </a:spcBef>
        <a:spcAft>
          <a:spcPct val="0"/>
        </a:spcAft>
        <a:defRPr sz="4200" b="1">
          <a:solidFill>
            <a:srgbClr val="CC0000"/>
          </a:solidFill>
          <a:latin typeface="Arial" charset="0"/>
        </a:defRPr>
      </a:lvl5pPr>
      <a:lvl6pPr marL="457200" algn="l" rtl="0" eaLnBrk="1" fontAlgn="base" hangingPunct="1">
        <a:lnSpc>
          <a:spcPct val="85000"/>
        </a:lnSpc>
        <a:spcBef>
          <a:spcPct val="0"/>
        </a:spcBef>
        <a:spcAft>
          <a:spcPct val="0"/>
        </a:spcAft>
        <a:defRPr sz="4200" b="1">
          <a:solidFill>
            <a:srgbClr val="CC0000"/>
          </a:solidFill>
          <a:latin typeface="Arial" charset="0"/>
        </a:defRPr>
      </a:lvl6pPr>
      <a:lvl7pPr marL="914400" algn="l" rtl="0" eaLnBrk="1" fontAlgn="base" hangingPunct="1">
        <a:lnSpc>
          <a:spcPct val="85000"/>
        </a:lnSpc>
        <a:spcBef>
          <a:spcPct val="0"/>
        </a:spcBef>
        <a:spcAft>
          <a:spcPct val="0"/>
        </a:spcAft>
        <a:defRPr sz="4200" b="1">
          <a:solidFill>
            <a:srgbClr val="CC0000"/>
          </a:solidFill>
          <a:latin typeface="Arial" charset="0"/>
        </a:defRPr>
      </a:lvl7pPr>
      <a:lvl8pPr marL="1371600" algn="l" rtl="0" eaLnBrk="1" fontAlgn="base" hangingPunct="1">
        <a:lnSpc>
          <a:spcPct val="85000"/>
        </a:lnSpc>
        <a:spcBef>
          <a:spcPct val="0"/>
        </a:spcBef>
        <a:spcAft>
          <a:spcPct val="0"/>
        </a:spcAft>
        <a:defRPr sz="4200" b="1">
          <a:solidFill>
            <a:srgbClr val="CC0000"/>
          </a:solidFill>
          <a:latin typeface="Arial" charset="0"/>
        </a:defRPr>
      </a:lvl8pPr>
      <a:lvl9pPr marL="1828800" algn="l" rtl="0" eaLnBrk="1" fontAlgn="base" hangingPunct="1">
        <a:lnSpc>
          <a:spcPct val="85000"/>
        </a:lnSpc>
        <a:spcBef>
          <a:spcPct val="0"/>
        </a:spcBef>
        <a:spcAft>
          <a:spcPct val="0"/>
        </a:spcAft>
        <a:defRPr sz="4200" b="1">
          <a:solidFill>
            <a:srgbClr val="CC0000"/>
          </a:solidFill>
          <a:latin typeface="Arial" charset="0"/>
        </a:defRPr>
      </a:lvl9pPr>
    </p:titleStyle>
    <p:bodyStyle>
      <a:lvl1pPr marL="342900" indent="-342900" algn="l" rtl="0" eaLnBrk="1" fontAlgn="base" hangingPunct="1">
        <a:lnSpc>
          <a:spcPct val="90000"/>
        </a:lnSpc>
        <a:spcBef>
          <a:spcPct val="15000"/>
        </a:spcBef>
        <a:spcAft>
          <a:spcPct val="0"/>
        </a:spcAft>
        <a:buClr>
          <a:srgbClr val="CC0000"/>
        </a:buClr>
        <a:buChar char="•"/>
        <a:defRPr sz="3000" b="1">
          <a:solidFill>
            <a:schemeClr val="tx1"/>
          </a:solidFill>
          <a:latin typeface="+mn-lt"/>
          <a:ea typeface="+mn-ea"/>
          <a:cs typeface="+mn-cs"/>
        </a:defRPr>
      </a:lvl1pPr>
      <a:lvl2pPr marL="742950" indent="-285750" algn="l" rtl="0" eaLnBrk="1" fontAlgn="base" hangingPunct="1">
        <a:lnSpc>
          <a:spcPct val="90000"/>
        </a:lnSpc>
        <a:spcBef>
          <a:spcPct val="15000"/>
        </a:spcBef>
        <a:spcAft>
          <a:spcPct val="0"/>
        </a:spcAft>
        <a:buClr>
          <a:srgbClr val="CC0000"/>
        </a:buClr>
        <a:buChar char="–"/>
        <a:defRPr sz="2600">
          <a:solidFill>
            <a:schemeClr val="tx1"/>
          </a:solidFill>
          <a:latin typeface="Times New Roman" pitchFamily="18" charset="0"/>
        </a:defRPr>
      </a:lvl2pPr>
      <a:lvl3pPr marL="1143000" indent="-228600" algn="l" rtl="0" eaLnBrk="1" fontAlgn="base" hangingPunct="1">
        <a:lnSpc>
          <a:spcPct val="90000"/>
        </a:lnSpc>
        <a:spcBef>
          <a:spcPct val="15000"/>
        </a:spcBef>
        <a:spcAft>
          <a:spcPct val="0"/>
        </a:spcAft>
        <a:buClr>
          <a:srgbClr val="CC0000"/>
        </a:buClr>
        <a:buChar char="•"/>
        <a:defRPr sz="2200">
          <a:solidFill>
            <a:schemeClr val="tx1"/>
          </a:solidFill>
          <a:latin typeface="+mn-lt"/>
        </a:defRPr>
      </a:lvl3pPr>
      <a:lvl4pPr marL="1600200" indent="-228600" algn="l" rtl="0" eaLnBrk="1" fontAlgn="base" hangingPunct="1">
        <a:lnSpc>
          <a:spcPct val="90000"/>
        </a:lnSpc>
        <a:spcBef>
          <a:spcPct val="30000"/>
        </a:spcBef>
        <a:spcAft>
          <a:spcPct val="0"/>
        </a:spcAft>
        <a:buClr>
          <a:srgbClr val="CC0000"/>
        </a:buClr>
        <a:buChar char="–"/>
        <a:defRPr>
          <a:solidFill>
            <a:schemeClr val="tx1"/>
          </a:solidFill>
          <a:latin typeface="+mn-lt"/>
        </a:defRPr>
      </a:lvl4pPr>
      <a:lvl5pPr marL="2057400" indent="-228600" algn="l" rtl="0" eaLnBrk="1" fontAlgn="base" hangingPunct="1">
        <a:lnSpc>
          <a:spcPct val="90000"/>
        </a:lnSpc>
        <a:spcBef>
          <a:spcPct val="30000"/>
        </a:spcBef>
        <a:spcAft>
          <a:spcPct val="0"/>
        </a:spcAft>
        <a:buClr>
          <a:srgbClr val="CC0000"/>
        </a:buClr>
        <a:buChar char="»"/>
        <a:defRPr sz="1400">
          <a:solidFill>
            <a:schemeClr val="tx1"/>
          </a:solidFill>
          <a:latin typeface="+mn-lt"/>
        </a:defRPr>
      </a:lvl5pPr>
      <a:lvl6pPr marL="2514600" indent="-228600" algn="l" rtl="0" eaLnBrk="1" fontAlgn="base" hangingPunct="1">
        <a:lnSpc>
          <a:spcPct val="90000"/>
        </a:lnSpc>
        <a:spcBef>
          <a:spcPct val="30000"/>
        </a:spcBef>
        <a:spcAft>
          <a:spcPct val="0"/>
        </a:spcAft>
        <a:buClr>
          <a:srgbClr val="CC0000"/>
        </a:buClr>
        <a:buChar char="»"/>
        <a:defRPr sz="1400">
          <a:solidFill>
            <a:schemeClr val="tx1"/>
          </a:solidFill>
          <a:latin typeface="+mn-lt"/>
        </a:defRPr>
      </a:lvl6pPr>
      <a:lvl7pPr marL="2971800" indent="-228600" algn="l" rtl="0" eaLnBrk="1" fontAlgn="base" hangingPunct="1">
        <a:lnSpc>
          <a:spcPct val="90000"/>
        </a:lnSpc>
        <a:spcBef>
          <a:spcPct val="30000"/>
        </a:spcBef>
        <a:spcAft>
          <a:spcPct val="0"/>
        </a:spcAft>
        <a:buClr>
          <a:srgbClr val="CC0000"/>
        </a:buClr>
        <a:buChar char="»"/>
        <a:defRPr sz="1400">
          <a:solidFill>
            <a:schemeClr val="tx1"/>
          </a:solidFill>
          <a:latin typeface="+mn-lt"/>
        </a:defRPr>
      </a:lvl7pPr>
      <a:lvl8pPr marL="3429000" indent="-228600" algn="l" rtl="0" eaLnBrk="1" fontAlgn="base" hangingPunct="1">
        <a:lnSpc>
          <a:spcPct val="90000"/>
        </a:lnSpc>
        <a:spcBef>
          <a:spcPct val="30000"/>
        </a:spcBef>
        <a:spcAft>
          <a:spcPct val="0"/>
        </a:spcAft>
        <a:buClr>
          <a:srgbClr val="CC0000"/>
        </a:buClr>
        <a:buChar char="»"/>
        <a:defRPr sz="1400">
          <a:solidFill>
            <a:schemeClr val="tx1"/>
          </a:solidFill>
          <a:latin typeface="+mn-lt"/>
        </a:defRPr>
      </a:lvl8pPr>
      <a:lvl9pPr marL="3886200" indent="-228600" algn="l" rtl="0" eaLnBrk="1" fontAlgn="base" hangingPunct="1">
        <a:lnSpc>
          <a:spcPct val="90000"/>
        </a:lnSpc>
        <a:spcBef>
          <a:spcPct val="30000"/>
        </a:spcBef>
        <a:spcAft>
          <a:spcPct val="0"/>
        </a:spcAft>
        <a:buClr>
          <a:srgbClr val="CC0000"/>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Split lecture after synchronized</a:t>
            </a:r>
          </a:p>
          <a:p>
            <a:pPr lvl="1"/>
            <a:r>
              <a:rPr lang="en-US" dirty="0" smtClean="0"/>
              <a:t>And add </a:t>
            </a:r>
            <a:r>
              <a:rPr lang="en-US" dirty="0" err="1" smtClean="0"/>
              <a:t>ScheduledThreadPool</a:t>
            </a:r>
            <a:r>
              <a:rPr lang="en-US" dirty="0" smtClean="0"/>
              <a:t> in second half</a:t>
            </a:r>
          </a:p>
          <a:p>
            <a:pPr lvl="1"/>
            <a:r>
              <a:rPr lang="en-US" dirty="0" smtClean="0"/>
              <a:t>Also atomic and </a:t>
            </a:r>
            <a:r>
              <a:rPr lang="en-US" dirty="0" err="1" smtClean="0"/>
              <a:t>AtomicBoolean</a:t>
            </a:r>
            <a:r>
              <a:rPr lang="en-US" dirty="0" smtClean="0"/>
              <a:t> et al.</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1</a:t>
            </a:fld>
            <a:endParaRPr lang="en-US" altLang="en-US">
              <a:solidFill>
                <a:schemeClr val="accent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9" name="Rectangle 5"/>
          <p:cNvSpPr>
            <a:spLocks noGrp="1" noChangeArrowheads="1"/>
          </p:cNvSpPr>
          <p:nvPr>
            <p:ph type="title"/>
          </p:nvPr>
        </p:nvSpPr>
        <p:spPr/>
        <p:txBody>
          <a:bodyPr/>
          <a:lstStyle/>
          <a:p>
            <a:r>
              <a:rPr lang="en-US" dirty="0"/>
              <a:t>Thread Mechanism One:</a:t>
            </a:r>
            <a:br>
              <a:rPr lang="en-US" dirty="0"/>
            </a:br>
            <a:r>
              <a:rPr lang="en-US" dirty="0" smtClean="0"/>
              <a:t>Separate Runnable Class</a:t>
            </a:r>
            <a:endParaRPr lang="en-US" dirty="0"/>
          </a:p>
        </p:txBody>
      </p:sp>
      <p:sp>
        <p:nvSpPr>
          <p:cNvPr id="282630" name="Rectangle 6"/>
          <p:cNvSpPr>
            <a:spLocks noGrp="1" noChangeArrowheads="1"/>
          </p:cNvSpPr>
          <p:nvPr>
            <p:ph idx="1"/>
          </p:nvPr>
        </p:nvSpPr>
        <p:spPr/>
        <p:txBody>
          <a:bodyPr>
            <a:normAutofit/>
          </a:bodyPr>
          <a:lstStyle/>
          <a:p>
            <a:r>
              <a:rPr lang="en-US" dirty="0" smtClean="0"/>
              <a:t>Make class that implements Runnable</a:t>
            </a:r>
            <a:endParaRPr lang="en-US" dirty="0"/>
          </a:p>
          <a:p>
            <a:pPr lvl="1"/>
            <a:r>
              <a:rPr lang="en-US" dirty="0"/>
              <a:t>No import statements needed: </a:t>
            </a:r>
            <a:r>
              <a:rPr lang="en-US" dirty="0" smtClean="0"/>
              <a:t>Runnable is </a:t>
            </a:r>
            <a:r>
              <a:rPr lang="en-US" dirty="0"/>
              <a:t>in </a:t>
            </a:r>
            <a:r>
              <a:rPr lang="en-US" dirty="0" err="1"/>
              <a:t>java.lang</a:t>
            </a:r>
            <a:endParaRPr lang="en-US" dirty="0"/>
          </a:p>
          <a:p>
            <a:r>
              <a:rPr lang="en-US" dirty="0"/>
              <a:t>Put </a:t>
            </a:r>
            <a:r>
              <a:rPr lang="en-US" dirty="0" smtClean="0"/>
              <a:t>actions </a:t>
            </a:r>
            <a:r>
              <a:rPr lang="en-US" dirty="0"/>
              <a:t>to be performed in </a:t>
            </a:r>
            <a:r>
              <a:rPr lang="en-US" dirty="0" smtClean="0"/>
              <a:t>run method</a:t>
            </a:r>
            <a:endParaRPr lang="en-US" dirty="0"/>
          </a:p>
          <a:p>
            <a:pPr lvl="1">
              <a:lnSpc>
                <a:spcPct val="100000"/>
              </a:lnSpc>
            </a:pPr>
            <a:r>
              <a:rPr lang="en-US" dirty="0" smtClean="0">
                <a:solidFill>
                  <a:srgbClr val="FF0000"/>
                </a:solidFill>
              </a:rPr>
              <a:t>public class </a:t>
            </a:r>
            <a:r>
              <a:rPr lang="en-US" dirty="0" err="1" smtClean="0">
                <a:solidFill>
                  <a:srgbClr val="FF0000"/>
                </a:solidFill>
              </a:rPr>
              <a:t>MyRunnableClass</a:t>
            </a:r>
            <a:r>
              <a:rPr lang="en-US" dirty="0" smtClean="0">
                <a:solidFill>
                  <a:srgbClr val="FF0000"/>
                </a:solidFill>
              </a:rPr>
              <a:t> implements Runnable {</a:t>
            </a:r>
            <a:br>
              <a:rPr lang="en-US" dirty="0" smtClean="0">
                <a:solidFill>
                  <a:srgbClr val="FF0000"/>
                </a:solidFill>
              </a:rPr>
            </a:br>
            <a:r>
              <a:rPr lang="en-US" dirty="0" smtClean="0">
                <a:solidFill>
                  <a:srgbClr val="FF0000"/>
                </a:solidFill>
              </a:rPr>
              <a:t>    public </a:t>
            </a:r>
            <a:r>
              <a:rPr lang="en-US" dirty="0">
                <a:solidFill>
                  <a:srgbClr val="FF0000"/>
                </a:solidFill>
              </a:rPr>
              <a:t>void run() { … </a:t>
            </a:r>
            <a:r>
              <a:rPr lang="en-US" dirty="0" smtClean="0">
                <a:solidFill>
                  <a:srgbClr val="FF0000"/>
                </a:solidFill>
              </a:rPr>
              <a:t>}</a:t>
            </a:r>
            <a:br>
              <a:rPr lang="en-US" dirty="0" smtClean="0">
                <a:solidFill>
                  <a:srgbClr val="FF0000"/>
                </a:solidFill>
              </a:rPr>
            </a:br>
            <a:r>
              <a:rPr lang="en-US" dirty="0" smtClean="0">
                <a:solidFill>
                  <a:srgbClr val="FF0000"/>
                </a:solidFill>
              </a:rPr>
              <a:t>}</a:t>
            </a:r>
            <a:endParaRPr lang="en-US" dirty="0">
              <a:solidFill>
                <a:srgbClr val="FF0000"/>
              </a:solidFill>
            </a:endParaRPr>
          </a:p>
          <a:p>
            <a:r>
              <a:rPr lang="en-US" dirty="0"/>
              <a:t>Create </a:t>
            </a:r>
            <a:r>
              <a:rPr lang="en-US" dirty="0" smtClean="0"/>
              <a:t>instance </a:t>
            </a:r>
            <a:r>
              <a:rPr lang="en-US" dirty="0"/>
              <a:t>of your </a:t>
            </a:r>
            <a:r>
              <a:rPr lang="en-US" dirty="0" smtClean="0"/>
              <a:t>class</a:t>
            </a:r>
            <a:endParaRPr lang="en-US" dirty="0"/>
          </a:p>
          <a:p>
            <a:pPr lvl="1"/>
            <a:r>
              <a:rPr lang="en-US" dirty="0"/>
              <a:t>Or lots of instances if you want lots of </a:t>
            </a:r>
            <a:r>
              <a:rPr lang="en-US" dirty="0" smtClean="0"/>
              <a:t>threads</a:t>
            </a:r>
          </a:p>
          <a:p>
            <a:r>
              <a:rPr lang="en-US" dirty="0" smtClean="0"/>
              <a:t>Pass instance to </a:t>
            </a:r>
            <a:r>
              <a:rPr lang="en-US" dirty="0" err="1" smtClean="0"/>
              <a:t>ExecutorService.execute</a:t>
            </a:r>
            <a:endParaRPr lang="en-US" dirty="0"/>
          </a:p>
          <a:p>
            <a:pPr lvl="1"/>
            <a:r>
              <a:rPr lang="en-US" dirty="0" err="1" smtClean="0">
                <a:solidFill>
                  <a:srgbClr val="FF0000"/>
                </a:solidFill>
              </a:rPr>
              <a:t>taskList.execute</a:t>
            </a:r>
            <a:r>
              <a:rPr lang="en-US" dirty="0" smtClean="0">
                <a:solidFill>
                  <a:srgbClr val="FF0000"/>
                </a:solidFill>
              </a:rPr>
              <a:t>(new </a:t>
            </a:r>
            <a:r>
              <a:rPr lang="en-US" dirty="0" err="1" smtClean="0">
                <a:solidFill>
                  <a:srgbClr val="FF0000"/>
                </a:solidFill>
              </a:rPr>
              <a:t>MyRunnableClass</a:t>
            </a:r>
            <a:r>
              <a:rPr lang="en-US" dirty="0" smtClean="0">
                <a:solidFill>
                  <a:srgbClr val="FF0000"/>
                </a:solidFill>
              </a:rPr>
              <a:t>(…));</a:t>
            </a:r>
          </a:p>
          <a:p>
            <a:pPr lvl="2"/>
            <a:r>
              <a:rPr lang="en-US" dirty="0" smtClean="0"/>
              <a:t>The number of simultaneous threads won’t exceed the maximum size of the pool. </a:t>
            </a:r>
            <a:endParaRPr lang="en-US" dirty="0"/>
          </a:p>
        </p:txBody>
      </p:sp>
      <p:sp>
        <p:nvSpPr>
          <p:cNvPr id="4" name="Slide Number Placeholder 3"/>
          <p:cNvSpPr>
            <a:spLocks noGrp="1"/>
          </p:cNvSpPr>
          <p:nvPr>
            <p:ph type="sldNum" sz="quarter" idx="10"/>
          </p:nvPr>
        </p:nvSpPr>
        <p:spPr/>
        <p:txBody>
          <a:bodyPr/>
          <a:lstStyle/>
          <a:p>
            <a:fld id="{FC0FCEB3-3691-4681-BD99-4B9E03F7BFF5}" type="slidenum">
              <a:rPr lang="en-US" altLang="en-US"/>
              <a:pPr/>
              <a:t>10</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dirty="0" smtClean="0"/>
              <a:t>Separate Runnable Class: Template Code</a:t>
            </a:r>
            <a:endParaRPr lang="en-US" dirty="0"/>
          </a:p>
        </p:txBody>
      </p:sp>
      <p:sp>
        <p:nvSpPr>
          <p:cNvPr id="306179" name="Rectangle 3"/>
          <p:cNvSpPr>
            <a:spLocks noGrp="1" noChangeArrowheads="1"/>
          </p:cNvSpPr>
          <p:nvPr>
            <p:ph idx="1"/>
          </p:nvPr>
        </p:nvSpPr>
        <p:spPr/>
        <p:txBody>
          <a:bodyPr/>
          <a:lstStyle/>
          <a:p>
            <a:pPr>
              <a:buFontTx/>
              <a:buNone/>
            </a:pPr>
            <a:r>
              <a:rPr lang="en-US" sz="2000" dirty="0">
                <a:latin typeface="Courier New" pitchFamily="49" charset="0"/>
              </a:rPr>
              <a:t>    public class </a:t>
            </a:r>
            <a:r>
              <a:rPr lang="en-US" sz="2000" dirty="0" err="1" smtClean="0">
                <a:latin typeface="Courier New" pitchFamily="49" charset="0"/>
              </a:rPr>
              <a:t>MainClass</a:t>
            </a:r>
            <a:r>
              <a:rPr lang="en-US" sz="2000" dirty="0" smtClean="0">
                <a:latin typeface="Courier New" pitchFamily="49" charset="0"/>
              </a:rPr>
              <a:t> </a:t>
            </a:r>
            <a:r>
              <a:rPr lang="en-US" sz="2000" dirty="0">
                <a:latin typeface="Courier New" pitchFamily="49" charset="0"/>
              </a:rPr>
              <a:t>extends </a:t>
            </a:r>
            <a:r>
              <a:rPr lang="en-US" sz="2000" dirty="0" err="1">
                <a:latin typeface="Courier New" pitchFamily="49" charset="0"/>
              </a:rPr>
              <a:t>SomeClass</a:t>
            </a:r>
            <a:r>
              <a:rPr lang="en-US" sz="2000" dirty="0">
                <a:latin typeface="Courier New" pitchFamily="49" charset="0"/>
              </a:rPr>
              <a:t> {</a:t>
            </a:r>
          </a:p>
          <a:p>
            <a:pPr>
              <a:buFontTx/>
              <a:buNone/>
            </a:pPr>
            <a:r>
              <a:rPr lang="en-US" sz="2000" dirty="0">
                <a:latin typeface="Courier New" pitchFamily="49" charset="0"/>
              </a:rPr>
              <a:t>      ...</a:t>
            </a:r>
          </a:p>
          <a:p>
            <a:pPr>
              <a:buFontTx/>
              <a:buNone/>
            </a:pPr>
            <a:r>
              <a:rPr lang="en-US" sz="2000" dirty="0">
                <a:latin typeface="Courier New" pitchFamily="49" charset="0"/>
              </a:rPr>
              <a:t>      public void </a:t>
            </a:r>
            <a:r>
              <a:rPr lang="en-US" sz="2000" dirty="0" err="1" smtClean="0">
                <a:latin typeface="Courier New" pitchFamily="49" charset="0"/>
              </a:rPr>
              <a:t>startThreads</a:t>
            </a:r>
            <a:r>
              <a:rPr lang="en-US" sz="2000" dirty="0" smtClean="0">
                <a:latin typeface="Courier New" pitchFamily="49" charset="0"/>
              </a:rPr>
              <a:t>() </a:t>
            </a:r>
            <a:r>
              <a:rPr lang="en-US" sz="2000" dirty="0">
                <a:latin typeface="Courier New" pitchFamily="49" charset="0"/>
              </a:rPr>
              <a:t>{</a:t>
            </a:r>
          </a:p>
          <a:p>
            <a:pPr>
              <a:buFontTx/>
              <a:buNone/>
            </a:pPr>
            <a:r>
              <a:rPr lang="en-US" sz="2000" dirty="0" smtClean="0">
                <a:latin typeface="Courier New" pitchFamily="49" charset="0"/>
              </a:rPr>
              <a:t>        int </a:t>
            </a:r>
            <a:r>
              <a:rPr lang="en-US" sz="2000" dirty="0" err="1" smtClean="0">
                <a:latin typeface="Courier New" pitchFamily="49" charset="0"/>
              </a:rPr>
              <a:t>poolSize</a:t>
            </a:r>
            <a:r>
              <a:rPr lang="en-US" sz="2000" dirty="0" smtClean="0">
                <a:latin typeface="Courier New" pitchFamily="49" charset="0"/>
              </a:rPr>
              <a:t> = ...;</a:t>
            </a:r>
          </a:p>
          <a:p>
            <a:pPr>
              <a:buFontTx/>
              <a:buNone/>
            </a:pPr>
            <a:r>
              <a:rPr lang="en-US" sz="2000" dirty="0" smtClean="0">
                <a:latin typeface="Courier New" pitchFamily="49" charset="0"/>
              </a:rPr>
              <a:t>        </a:t>
            </a:r>
            <a:r>
              <a:rPr lang="en-US" sz="2000" dirty="0" smtClean="0">
                <a:solidFill>
                  <a:srgbClr val="FF0000"/>
                </a:solidFill>
                <a:latin typeface="Courier New" pitchFamily="49" charset="0"/>
              </a:rPr>
              <a:t>ExecutorService </a:t>
            </a:r>
            <a:r>
              <a:rPr lang="en-US" sz="2000" dirty="0" err="1" smtClean="0">
                <a:solidFill>
                  <a:srgbClr val="FF0000"/>
                </a:solidFill>
                <a:latin typeface="Courier New" pitchFamily="49" charset="0"/>
              </a:rPr>
              <a:t>taskList</a:t>
            </a:r>
            <a:r>
              <a:rPr lang="en-US" sz="2000" dirty="0" smtClean="0">
                <a:solidFill>
                  <a:srgbClr val="FF0000"/>
                </a:solidFill>
                <a:latin typeface="Courier New" pitchFamily="49" charset="0"/>
              </a:rPr>
              <a:t> = </a:t>
            </a:r>
          </a:p>
          <a:p>
            <a:pPr>
              <a:buFontTx/>
              <a:buNone/>
            </a:pP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Executors.newFixedThreadPool</a:t>
            </a: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poolSize</a:t>
            </a:r>
            <a:r>
              <a:rPr lang="en-US" sz="2000" dirty="0" smtClean="0">
                <a:solidFill>
                  <a:srgbClr val="FF0000"/>
                </a:solidFill>
                <a:latin typeface="Courier New" pitchFamily="49" charset="0"/>
              </a:rPr>
              <a:t>);</a:t>
            </a:r>
          </a:p>
          <a:p>
            <a:pPr>
              <a:buFontTx/>
              <a:buNone/>
            </a:pPr>
            <a:r>
              <a:rPr lang="en-US" sz="2000" dirty="0" smtClean="0">
                <a:latin typeface="Courier New" pitchFamily="49" charset="0"/>
              </a:rPr>
              <a:t>        for(int i=0; i&lt;something; i++) {</a:t>
            </a:r>
          </a:p>
          <a:p>
            <a:pPr>
              <a:buFontTx/>
              <a:buNone/>
            </a:pPr>
            <a:r>
              <a:rPr lang="en-US" sz="2000" dirty="0" smtClean="0">
                <a:latin typeface="Courier New" pitchFamily="49" charset="0"/>
              </a:rPr>
              <a:t>          </a:t>
            </a:r>
            <a:r>
              <a:rPr lang="en-US" sz="2000" dirty="0" err="1" smtClean="0">
                <a:solidFill>
                  <a:srgbClr val="FF0000"/>
                </a:solidFill>
                <a:latin typeface="Courier New" pitchFamily="49" charset="0"/>
              </a:rPr>
              <a:t>taskList.execute</a:t>
            </a:r>
            <a:r>
              <a:rPr lang="en-US" sz="2000" dirty="0" smtClean="0">
                <a:solidFill>
                  <a:srgbClr val="FF0000"/>
                </a:solidFill>
                <a:latin typeface="Courier New" pitchFamily="49" charset="0"/>
              </a:rPr>
              <a:t>(new </a:t>
            </a:r>
            <a:r>
              <a:rPr lang="en-US" sz="2000" dirty="0" err="1" smtClean="0">
                <a:solidFill>
                  <a:srgbClr val="FF0000"/>
                </a:solidFill>
                <a:latin typeface="Courier New" pitchFamily="49" charset="0"/>
              </a:rPr>
              <a:t>SomeTask</a:t>
            </a:r>
            <a:r>
              <a:rPr lang="en-US" sz="2000" dirty="0" smtClean="0">
                <a:solidFill>
                  <a:srgbClr val="FF0000"/>
                </a:solidFill>
                <a:latin typeface="Courier New" pitchFamily="49" charset="0"/>
              </a:rPr>
              <a:t>(...));</a:t>
            </a:r>
          </a:p>
          <a:p>
            <a:pPr>
              <a:buFontTx/>
              <a:buNone/>
            </a:pPr>
            <a:r>
              <a:rPr lang="en-US" sz="2000" dirty="0" smtClean="0">
                <a:latin typeface="Courier New" pitchFamily="49" charset="0"/>
              </a:rPr>
              <a:t>        }</a:t>
            </a:r>
          </a:p>
          <a:p>
            <a:pPr>
              <a:buFontTx/>
              <a:buNone/>
            </a:pPr>
            <a:r>
              <a:rPr lang="en-US" sz="2000" dirty="0" smtClean="0">
                <a:latin typeface="Courier New" pitchFamily="49" charset="0"/>
              </a:rPr>
              <a:t>      }</a:t>
            </a:r>
          </a:p>
          <a:p>
            <a:pPr>
              <a:buFontTx/>
              <a:buNone/>
            </a:pPr>
            <a:r>
              <a:rPr lang="en-US" sz="2000" dirty="0" smtClean="0">
                <a:latin typeface="Courier New" pitchFamily="49" charset="0"/>
              </a:rPr>
              <a:t>    }</a:t>
            </a:r>
            <a:endParaRPr lang="en-US" sz="2000" dirty="0">
              <a:latin typeface="Courier New" pitchFamily="49" charset="0"/>
            </a:endParaRPr>
          </a:p>
          <a:p>
            <a:pPr>
              <a:buFontTx/>
              <a:buNone/>
            </a:pPr>
            <a:endParaRPr lang="en-US" sz="2000" dirty="0">
              <a:latin typeface="Courier New" pitchFamily="49" charset="0"/>
            </a:endParaRPr>
          </a:p>
          <a:p>
            <a:pPr>
              <a:buFontTx/>
              <a:buNone/>
            </a:pPr>
            <a:r>
              <a:rPr lang="en-US" sz="2000" dirty="0">
                <a:latin typeface="Courier New" pitchFamily="49" charset="0"/>
              </a:rPr>
              <a:t>    public class </a:t>
            </a:r>
            <a:r>
              <a:rPr lang="en-US" sz="2000" dirty="0" err="1" smtClean="0">
                <a:latin typeface="Courier New" pitchFamily="49" charset="0"/>
              </a:rPr>
              <a:t>SomeTask</a:t>
            </a:r>
            <a:r>
              <a:rPr lang="en-US" sz="2000" dirty="0" smtClean="0">
                <a:latin typeface="Courier New" pitchFamily="49" charset="0"/>
              </a:rPr>
              <a:t> </a:t>
            </a:r>
            <a:r>
              <a:rPr lang="en-US" sz="2000" dirty="0" smtClean="0">
                <a:solidFill>
                  <a:srgbClr val="FF0000"/>
                </a:solidFill>
                <a:latin typeface="Courier New" pitchFamily="49" charset="0"/>
              </a:rPr>
              <a:t>implements Runnable </a:t>
            </a:r>
            <a:r>
              <a:rPr lang="en-US" sz="2000" dirty="0" smtClean="0">
                <a:latin typeface="Courier New" pitchFamily="49" charset="0"/>
              </a:rPr>
              <a:t>{</a:t>
            </a:r>
            <a:endParaRPr lang="en-US" sz="2000" dirty="0">
              <a:latin typeface="Courier New" pitchFamily="49" charset="0"/>
            </a:endParaRPr>
          </a:p>
          <a:p>
            <a:pPr>
              <a:buFontTx/>
              <a:buNone/>
            </a:pPr>
            <a:r>
              <a:rPr lang="en-US" sz="2000" dirty="0">
                <a:latin typeface="Courier New" pitchFamily="49" charset="0"/>
              </a:rPr>
              <a:t>      </a:t>
            </a:r>
            <a:r>
              <a:rPr lang="en-US" sz="2000" dirty="0">
                <a:solidFill>
                  <a:srgbClr val="FF0000"/>
                </a:solidFill>
                <a:latin typeface="Courier New" pitchFamily="49" charset="0"/>
              </a:rPr>
              <a:t>public void run()</a:t>
            </a:r>
            <a:r>
              <a:rPr lang="en-US" sz="2000" dirty="0">
                <a:latin typeface="Courier New" pitchFamily="49" charset="0"/>
              </a:rPr>
              <a:t> {</a:t>
            </a:r>
          </a:p>
          <a:p>
            <a:pPr>
              <a:buFontTx/>
              <a:buNone/>
            </a:pPr>
            <a:r>
              <a:rPr lang="en-US" sz="2000" dirty="0">
                <a:latin typeface="Courier New" pitchFamily="49" charset="0"/>
              </a:rPr>
              <a:t>        // </a:t>
            </a:r>
            <a:r>
              <a:rPr lang="en-US" sz="2000" dirty="0" smtClean="0">
                <a:latin typeface="Courier New" pitchFamily="49" charset="0"/>
              </a:rPr>
              <a:t>Code to run in the background</a:t>
            </a:r>
            <a:endParaRPr lang="en-US" sz="2000" dirty="0">
              <a:latin typeface="Courier New" pitchFamily="49" charset="0"/>
            </a:endParaRPr>
          </a:p>
          <a:p>
            <a:pPr>
              <a:buFontTx/>
              <a:buNone/>
            </a:pPr>
            <a:r>
              <a:rPr lang="en-US" sz="2000" dirty="0">
                <a:latin typeface="Courier New" pitchFamily="49" charset="0"/>
              </a:rPr>
              <a:t>      }</a:t>
            </a:r>
          </a:p>
          <a:p>
            <a:pPr>
              <a:buFontTx/>
              <a:buNone/>
            </a:pPr>
            <a:r>
              <a:rPr lang="en-US" sz="2000" dirty="0">
                <a:latin typeface="Courier New" pitchFamily="49" charset="0"/>
              </a:rPr>
              <a:t>    }</a:t>
            </a:r>
          </a:p>
        </p:txBody>
      </p:sp>
      <p:sp>
        <p:nvSpPr>
          <p:cNvPr id="5" name="Slide Number Placeholder 3"/>
          <p:cNvSpPr>
            <a:spLocks noGrp="1"/>
          </p:cNvSpPr>
          <p:nvPr>
            <p:ph type="sldNum" sz="quarter" idx="10"/>
          </p:nvPr>
        </p:nvSpPr>
        <p:spPr/>
        <p:txBody>
          <a:bodyPr/>
          <a:lstStyle/>
          <a:p>
            <a:fld id="{579A3A58-6292-4653-B8C0-63D3369E67E0}" type="slidenum">
              <a:rPr lang="en-US" altLang="en-US"/>
              <a:pPr/>
              <a:t>11</a:t>
            </a:fld>
            <a:endParaRPr lang="en-US" altLang="en-US">
              <a:solidFill>
                <a:schemeClr val="accent2"/>
              </a:solidFill>
            </a:endParaRPr>
          </a:p>
        </p:txBody>
      </p:sp>
      <p:sp>
        <p:nvSpPr>
          <p:cNvPr id="306180" name="Line 4"/>
          <p:cNvSpPr>
            <a:spLocks noChangeShapeType="1"/>
          </p:cNvSpPr>
          <p:nvPr/>
        </p:nvSpPr>
        <p:spPr bwMode="auto">
          <a:xfrm>
            <a:off x="765517" y="5199184"/>
            <a:ext cx="71628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Thread Mechanism One: Example (Continued)</a:t>
            </a:r>
          </a:p>
        </p:txBody>
      </p:sp>
      <p:sp>
        <p:nvSpPr>
          <p:cNvPr id="288771" name="Rectangle 3"/>
          <p:cNvSpPr>
            <a:spLocks noGrp="1" noChangeArrowheads="1"/>
          </p:cNvSpPr>
          <p:nvPr>
            <p:ph idx="1"/>
          </p:nvPr>
        </p:nvSpPr>
        <p:spPr>
          <a:xfrm>
            <a:off x="533400" y="1550988"/>
            <a:ext cx="8610600" cy="5307012"/>
          </a:xfrm>
        </p:spPr>
        <p:txBody>
          <a:bodyPr/>
          <a:lstStyle/>
          <a:p>
            <a:pPr>
              <a:buFontTx/>
              <a:buNone/>
            </a:pPr>
            <a:r>
              <a:rPr lang="en-US" sz="1800" dirty="0">
                <a:latin typeface="Courier New" pitchFamily="49" charset="0"/>
              </a:rPr>
              <a:t>import </a:t>
            </a:r>
            <a:r>
              <a:rPr lang="en-US" sz="1800" dirty="0" err="1">
                <a:latin typeface="Courier New" pitchFamily="49" charset="0"/>
              </a:rPr>
              <a:t>java.util.concurrent</a:t>
            </a:r>
            <a:r>
              <a:rPr lang="en-US" sz="1800" dirty="0">
                <a:latin typeface="Courier New" pitchFamily="49" charset="0"/>
              </a:rPr>
              <a:t>.*;</a:t>
            </a:r>
          </a:p>
          <a:p>
            <a:pPr>
              <a:buFontTx/>
              <a:buNone/>
            </a:pPr>
            <a:endParaRPr lang="en-US" sz="1800" dirty="0">
              <a:latin typeface="Courier New" pitchFamily="49" charset="0"/>
            </a:endParaRPr>
          </a:p>
          <a:p>
            <a:pPr>
              <a:buFontTx/>
              <a:buNone/>
            </a:pPr>
            <a:r>
              <a:rPr lang="en-US" sz="1800" dirty="0">
                <a:latin typeface="Courier New" pitchFamily="49" charset="0"/>
              </a:rPr>
              <a:t>public class App1 extends </a:t>
            </a:r>
            <a:r>
              <a:rPr lang="en-US" sz="1800" dirty="0" err="1">
                <a:latin typeface="Courier New" pitchFamily="49" charset="0"/>
              </a:rPr>
              <a:t>SomeClass</a:t>
            </a:r>
            <a:r>
              <a:rPr lang="en-US" sz="1800" dirty="0">
                <a:latin typeface="Courier New" pitchFamily="49" charset="0"/>
              </a:rPr>
              <a:t> {</a:t>
            </a:r>
          </a:p>
          <a:p>
            <a:pPr>
              <a:buFontTx/>
              <a:buNone/>
            </a:pPr>
            <a:r>
              <a:rPr lang="en-US" sz="1800" dirty="0">
                <a:latin typeface="Courier New" pitchFamily="49" charset="0"/>
              </a:rPr>
              <a:t>  public App1() {</a:t>
            </a:r>
          </a:p>
          <a:p>
            <a:pPr>
              <a:buFontTx/>
              <a:buNone/>
            </a:pPr>
            <a:r>
              <a:rPr lang="en-US" sz="1800" dirty="0">
                <a:solidFill>
                  <a:srgbClr val="FF0000"/>
                </a:solidFill>
                <a:latin typeface="Courier New" pitchFamily="49" charset="0"/>
              </a:rPr>
              <a:t>    </a:t>
            </a:r>
            <a:r>
              <a:rPr lang="en-US" sz="1800" dirty="0" err="1">
                <a:solidFill>
                  <a:srgbClr val="FF0000"/>
                </a:solidFill>
                <a:latin typeface="Courier New" pitchFamily="49" charset="0"/>
              </a:rPr>
              <a:t>ExecutorService</a:t>
            </a:r>
            <a:r>
              <a:rPr lang="en-US" sz="1800" dirty="0">
                <a:solidFill>
                  <a:srgbClr val="FF0000"/>
                </a:solidFill>
                <a:latin typeface="Courier New" pitchFamily="49" charset="0"/>
              </a:rPr>
              <a:t> </a:t>
            </a:r>
            <a:r>
              <a:rPr lang="en-US" sz="1800" dirty="0" err="1">
                <a:solidFill>
                  <a:srgbClr val="FF0000"/>
                </a:solidFill>
                <a:latin typeface="Courier New" pitchFamily="49" charset="0"/>
              </a:rPr>
              <a:t>taskList</a:t>
            </a:r>
            <a:r>
              <a:rPr lang="en-US" sz="1800" dirty="0">
                <a:solidFill>
                  <a:srgbClr val="FF0000"/>
                </a:solidFill>
                <a:latin typeface="Courier New" pitchFamily="49" charset="0"/>
              </a:rPr>
              <a:t> = </a:t>
            </a:r>
            <a:endParaRPr lang="en-US" sz="1800" dirty="0" smtClean="0">
              <a:solidFill>
                <a:srgbClr val="FF0000"/>
              </a:solidFill>
              <a:latin typeface="Courier New" pitchFamily="49" charset="0"/>
            </a:endParaRPr>
          </a:p>
          <a:p>
            <a:pPr>
              <a:buFontTx/>
              <a:buNone/>
            </a:pPr>
            <a:r>
              <a:rPr lang="en-US" sz="1800" dirty="0">
                <a:solidFill>
                  <a:srgbClr val="FF0000"/>
                </a:solidFill>
                <a:latin typeface="Courier New" pitchFamily="49" charset="0"/>
              </a:rPr>
              <a:t> </a:t>
            </a:r>
            <a:r>
              <a:rPr lang="en-US" sz="1800" dirty="0" smtClean="0">
                <a:solidFill>
                  <a:srgbClr val="FF0000"/>
                </a:solidFill>
                <a:latin typeface="Courier New" pitchFamily="49" charset="0"/>
              </a:rPr>
              <a:t>     </a:t>
            </a:r>
            <a:r>
              <a:rPr lang="en-US" sz="1800" dirty="0" err="1" smtClean="0">
                <a:solidFill>
                  <a:srgbClr val="FF0000"/>
                </a:solidFill>
                <a:latin typeface="Courier New" pitchFamily="49" charset="0"/>
              </a:rPr>
              <a:t>Executors.newFixedThreadPool</a:t>
            </a:r>
            <a:r>
              <a:rPr lang="en-US" sz="1800" dirty="0" smtClean="0">
                <a:solidFill>
                  <a:srgbClr val="FF0000"/>
                </a:solidFill>
                <a:latin typeface="Courier New" pitchFamily="49" charset="0"/>
              </a:rPr>
              <a:t>(100</a:t>
            </a:r>
            <a:r>
              <a:rPr lang="en-US" sz="1800" dirty="0">
                <a:solidFill>
                  <a:srgbClr val="FF0000"/>
                </a:solidFill>
                <a:latin typeface="Courier New" pitchFamily="49" charset="0"/>
              </a:rPr>
              <a:t>);</a:t>
            </a:r>
          </a:p>
          <a:p>
            <a:pPr>
              <a:buFontTx/>
              <a:buNone/>
            </a:pPr>
            <a:r>
              <a:rPr lang="en-US" sz="1800" dirty="0">
                <a:solidFill>
                  <a:srgbClr val="FF0000"/>
                </a:solidFill>
                <a:latin typeface="Courier New" pitchFamily="49" charset="0"/>
              </a:rPr>
              <a:t>    </a:t>
            </a:r>
            <a:r>
              <a:rPr lang="en-US" sz="1800" dirty="0" err="1">
                <a:solidFill>
                  <a:srgbClr val="FF0000"/>
                </a:solidFill>
                <a:latin typeface="Courier New" pitchFamily="49" charset="0"/>
              </a:rPr>
              <a:t>taskList.execute</a:t>
            </a:r>
            <a:r>
              <a:rPr lang="en-US" sz="1800" dirty="0">
                <a:solidFill>
                  <a:srgbClr val="FF0000"/>
                </a:solidFill>
                <a:latin typeface="Courier New" pitchFamily="49" charset="0"/>
              </a:rPr>
              <a:t>(new Counter(this, 6));</a:t>
            </a:r>
          </a:p>
          <a:p>
            <a:pPr>
              <a:buFontTx/>
              <a:buNone/>
            </a:pPr>
            <a:r>
              <a:rPr lang="en-US" sz="1800" dirty="0">
                <a:solidFill>
                  <a:srgbClr val="FF0000"/>
                </a:solidFill>
                <a:latin typeface="Courier New" pitchFamily="49" charset="0"/>
              </a:rPr>
              <a:t>    </a:t>
            </a:r>
            <a:r>
              <a:rPr lang="en-US" sz="1800" dirty="0" err="1">
                <a:solidFill>
                  <a:srgbClr val="FF0000"/>
                </a:solidFill>
                <a:latin typeface="Courier New" pitchFamily="49" charset="0"/>
              </a:rPr>
              <a:t>taskList.execute</a:t>
            </a:r>
            <a:r>
              <a:rPr lang="en-US" sz="1800" dirty="0">
                <a:solidFill>
                  <a:srgbClr val="FF0000"/>
                </a:solidFill>
                <a:latin typeface="Courier New" pitchFamily="49" charset="0"/>
              </a:rPr>
              <a:t>(new Counter(this, 5));</a:t>
            </a:r>
          </a:p>
          <a:p>
            <a:pPr>
              <a:buFontTx/>
              <a:buNone/>
            </a:pPr>
            <a:r>
              <a:rPr lang="en-US" sz="1800" dirty="0">
                <a:solidFill>
                  <a:srgbClr val="FF0000"/>
                </a:solidFill>
                <a:latin typeface="Courier New" pitchFamily="49" charset="0"/>
              </a:rPr>
              <a:t>    </a:t>
            </a:r>
            <a:r>
              <a:rPr lang="en-US" sz="1800" dirty="0" err="1">
                <a:solidFill>
                  <a:srgbClr val="FF0000"/>
                </a:solidFill>
                <a:latin typeface="Courier New" pitchFamily="49" charset="0"/>
              </a:rPr>
              <a:t>taskList.execute</a:t>
            </a:r>
            <a:r>
              <a:rPr lang="en-US" sz="1800" dirty="0">
                <a:solidFill>
                  <a:srgbClr val="FF0000"/>
                </a:solidFill>
                <a:latin typeface="Courier New" pitchFamily="49" charset="0"/>
              </a:rPr>
              <a:t>(new Counter(this, 4));</a:t>
            </a:r>
          </a:p>
          <a:p>
            <a:pPr>
              <a:buFontTx/>
              <a:buNone/>
            </a:pPr>
            <a:r>
              <a:rPr lang="en-US" sz="1800" dirty="0">
                <a:latin typeface="Courier New" pitchFamily="49" charset="0"/>
              </a:rPr>
              <a:t>    </a:t>
            </a:r>
            <a:r>
              <a:rPr lang="en-US" sz="1800" dirty="0" err="1">
                <a:latin typeface="Courier New" pitchFamily="49" charset="0"/>
              </a:rPr>
              <a:t>taskList.shutdown</a:t>
            </a:r>
            <a:r>
              <a:rPr lang="en-US" sz="1800" dirty="0">
                <a:latin typeface="Courier New" pitchFamily="49" charset="0"/>
              </a:rPr>
              <a:t>();</a:t>
            </a:r>
          </a:p>
          <a:p>
            <a:pPr>
              <a:buFontTx/>
              <a:buNone/>
            </a:pPr>
            <a:r>
              <a:rPr lang="en-US" sz="1800" dirty="0">
                <a:latin typeface="Courier New" pitchFamily="49" charset="0"/>
              </a:rPr>
              <a:t>  }</a:t>
            </a:r>
          </a:p>
          <a:p>
            <a:pPr>
              <a:buFontTx/>
              <a:buNone/>
            </a:pPr>
            <a:endParaRPr lang="en-US" sz="1800" dirty="0">
              <a:latin typeface="Courier New" pitchFamily="49" charset="0"/>
            </a:endParaRPr>
          </a:p>
          <a:p>
            <a:pPr>
              <a:buFontTx/>
              <a:buNone/>
            </a:pPr>
            <a:r>
              <a:rPr lang="en-US" sz="1800" dirty="0">
                <a:latin typeface="Courier New" pitchFamily="49" charset="0"/>
              </a:rPr>
              <a:t>  </a:t>
            </a:r>
            <a:r>
              <a:rPr lang="en-US" sz="1800" dirty="0">
                <a:solidFill>
                  <a:srgbClr val="FF0000"/>
                </a:solidFill>
                <a:latin typeface="Courier New" pitchFamily="49" charset="0"/>
              </a:rPr>
              <a:t>public</a:t>
            </a:r>
            <a:r>
              <a:rPr lang="en-US" sz="1800" dirty="0">
                <a:latin typeface="Courier New" pitchFamily="49" charset="0"/>
              </a:rPr>
              <a:t> void pause(double seconds) {</a:t>
            </a:r>
          </a:p>
          <a:p>
            <a:pPr>
              <a:buFontTx/>
              <a:buNone/>
            </a:pPr>
            <a:r>
              <a:rPr lang="en-US" sz="1800" dirty="0">
                <a:latin typeface="Courier New" pitchFamily="49" charset="0"/>
              </a:rPr>
              <a:t>    try {</a:t>
            </a:r>
          </a:p>
          <a:p>
            <a:pPr>
              <a:buFontTx/>
              <a:buNone/>
            </a:pPr>
            <a:r>
              <a:rPr lang="en-US" sz="1800" dirty="0">
                <a:latin typeface="Courier New" pitchFamily="49" charset="0"/>
              </a:rPr>
              <a:t>      </a:t>
            </a:r>
            <a:r>
              <a:rPr lang="en-US" sz="1800" dirty="0" err="1">
                <a:latin typeface="Courier New" pitchFamily="49" charset="0"/>
              </a:rPr>
              <a:t>Thread.sleep</a:t>
            </a:r>
            <a:r>
              <a:rPr lang="en-US" sz="1800" dirty="0">
                <a:latin typeface="Courier New" pitchFamily="49" charset="0"/>
              </a:rPr>
              <a:t>(</a:t>
            </a:r>
            <a:r>
              <a:rPr lang="en-US" sz="1800" dirty="0" err="1">
                <a:latin typeface="Courier New" pitchFamily="49" charset="0"/>
              </a:rPr>
              <a:t>Math.round</a:t>
            </a:r>
            <a:r>
              <a:rPr lang="en-US" sz="1800" dirty="0">
                <a:latin typeface="Courier New" pitchFamily="49" charset="0"/>
              </a:rPr>
              <a:t>(1000.0 * seconds));</a:t>
            </a:r>
          </a:p>
          <a:p>
            <a:pPr>
              <a:buFontTx/>
              <a:buNone/>
            </a:pPr>
            <a:r>
              <a:rPr lang="en-US" sz="1800" dirty="0">
                <a:latin typeface="Courier New" pitchFamily="49" charset="0"/>
              </a:rPr>
              <a:t>    } catch (</a:t>
            </a:r>
            <a:r>
              <a:rPr lang="en-US" sz="1800" dirty="0" err="1">
                <a:latin typeface="Courier New" pitchFamily="49" charset="0"/>
              </a:rPr>
              <a:t>InterruptedException</a:t>
            </a:r>
            <a:r>
              <a:rPr lang="en-US" sz="1800" dirty="0">
                <a:latin typeface="Courier New" pitchFamily="49" charset="0"/>
              </a:rPr>
              <a:t> </a:t>
            </a:r>
            <a:r>
              <a:rPr lang="en-US" sz="1800" dirty="0" err="1">
                <a:latin typeface="Courier New" pitchFamily="49" charset="0"/>
              </a:rPr>
              <a:t>ie</a:t>
            </a:r>
            <a:r>
              <a:rPr lang="en-US" sz="1800" dirty="0">
                <a:latin typeface="Courier New" pitchFamily="49" charset="0"/>
              </a:rPr>
              <a:t>) { }</a:t>
            </a:r>
          </a:p>
          <a:p>
            <a:pPr>
              <a:buFontTx/>
              <a:buNone/>
            </a:pPr>
            <a:r>
              <a:rPr lang="en-US" sz="1800" dirty="0">
                <a:latin typeface="Courier New" pitchFamily="49" charset="0"/>
              </a:rPr>
              <a:t>  }</a:t>
            </a:r>
          </a:p>
          <a:p>
            <a:pPr>
              <a:buFontTx/>
              <a:buNone/>
            </a:pPr>
            <a:r>
              <a:rPr lang="en-US" sz="1800" dirty="0">
                <a:latin typeface="Courier New" pitchFamily="49" charset="0"/>
              </a:rPr>
              <a:t>}</a:t>
            </a:r>
            <a:endParaRPr lang="en-US" sz="1800" dirty="0">
              <a:latin typeface="Courier New" pitchFamily="49" charset="0"/>
            </a:endParaRPr>
          </a:p>
        </p:txBody>
      </p:sp>
      <p:sp>
        <p:nvSpPr>
          <p:cNvPr id="4" name="Slide Number Placeholder 3"/>
          <p:cNvSpPr>
            <a:spLocks noGrp="1"/>
          </p:cNvSpPr>
          <p:nvPr>
            <p:ph type="sldNum" sz="quarter" idx="10"/>
          </p:nvPr>
        </p:nvSpPr>
        <p:spPr/>
        <p:txBody>
          <a:bodyPr/>
          <a:lstStyle/>
          <a:p>
            <a:fld id="{D5D1A8D6-C7A5-47E6-9DAF-F97326F6F7E3}" type="slidenum">
              <a:rPr lang="en-US" altLang="en-US"/>
              <a:pPr/>
              <a:t>12</a:t>
            </a:fld>
            <a:endParaRPr lang="en-US" altLang="en-US">
              <a:solidFill>
                <a:schemeClr val="accent2"/>
              </a:solidFill>
            </a:endParaRPr>
          </a:p>
        </p:txBody>
      </p:sp>
      <p:sp>
        <p:nvSpPr>
          <p:cNvPr id="5" name="Text Box 6"/>
          <p:cNvSpPr txBox="1">
            <a:spLocks noChangeArrowheads="1"/>
          </p:cNvSpPr>
          <p:nvPr/>
        </p:nvSpPr>
        <p:spPr bwMode="ltGray">
          <a:xfrm>
            <a:off x="6981772" y="3667705"/>
            <a:ext cx="2162227" cy="1323439"/>
          </a:xfrm>
          <a:prstGeom prst="rect">
            <a:avLst/>
          </a:prstGeom>
          <a:noFill/>
          <a:ln w="9525">
            <a:noFill/>
            <a:miter lim="800000"/>
            <a:headEnd/>
            <a:tailEnd/>
          </a:ln>
          <a:effectLst/>
        </p:spPr>
        <p:txBody>
          <a:bodyPr wrap="square">
            <a:spAutoFit/>
          </a:bodyPr>
          <a:lstStyle/>
          <a:p>
            <a:r>
              <a:rPr lang="en-US" sz="800" dirty="0" smtClean="0">
                <a:solidFill>
                  <a:srgbClr val="0000FF"/>
                </a:solidFill>
                <a:latin typeface="Arial Narrow" pitchFamily="34" charset="0"/>
              </a:rPr>
              <a:t>The shutdown method means that the task list will no longer accept new tasks (via execute). Tasks already in the queue will still run. It is </a:t>
            </a:r>
            <a:r>
              <a:rPr lang="en-US" sz="800" i="1" dirty="0" smtClean="0">
                <a:solidFill>
                  <a:srgbClr val="0000FF"/>
                </a:solidFill>
                <a:latin typeface="Arial Narrow" pitchFamily="34" charset="0"/>
              </a:rPr>
              <a:t>not</a:t>
            </a:r>
            <a:r>
              <a:rPr lang="en-US" sz="800" dirty="0" smtClean="0">
                <a:solidFill>
                  <a:srgbClr val="0000FF"/>
                </a:solidFill>
                <a:latin typeface="Arial Narrow" pitchFamily="34" charset="0"/>
              </a:rPr>
              <a:t> usually necessary to call shutdown, but in this case, you want the program to exit after the tasks are completed. If you didn’t call shutdown here, you would have to kill the process with Control-C (command line) or clicking the red button (Eclipse), because a background thread will still be running, waiting for new tasks to be added to the queue.</a:t>
            </a:r>
            <a:endParaRPr lang="en-US" sz="8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Thread Mechanism One: Example</a:t>
            </a:r>
          </a:p>
        </p:txBody>
      </p:sp>
      <p:sp>
        <p:nvSpPr>
          <p:cNvPr id="283651" name="Rectangle 3"/>
          <p:cNvSpPr>
            <a:spLocks noGrp="1" noChangeArrowheads="1"/>
          </p:cNvSpPr>
          <p:nvPr>
            <p:ph idx="1"/>
          </p:nvPr>
        </p:nvSpPr>
        <p:spPr/>
        <p:txBody>
          <a:bodyPr/>
          <a:lstStyle/>
          <a:p>
            <a:pPr>
              <a:buFontTx/>
              <a:buNone/>
            </a:pPr>
            <a:r>
              <a:rPr lang="en-US" sz="1800" dirty="0">
                <a:latin typeface="Courier New" pitchFamily="49" charset="0"/>
              </a:rPr>
              <a:t>public class Counter </a:t>
            </a:r>
            <a:r>
              <a:rPr lang="en-US" sz="1800" dirty="0">
                <a:solidFill>
                  <a:srgbClr val="FF0000"/>
                </a:solidFill>
                <a:latin typeface="Courier New" pitchFamily="49" charset="0"/>
              </a:rPr>
              <a:t>implements Runnable </a:t>
            </a:r>
            <a:r>
              <a:rPr lang="en-US" sz="1800" dirty="0">
                <a:latin typeface="Courier New" pitchFamily="49" charset="0"/>
              </a:rPr>
              <a:t>{</a:t>
            </a:r>
          </a:p>
          <a:p>
            <a:pPr>
              <a:buFontTx/>
              <a:buNone/>
            </a:pPr>
            <a:r>
              <a:rPr lang="en-US" sz="1800" dirty="0">
                <a:latin typeface="Courier New" pitchFamily="49" charset="0"/>
              </a:rPr>
              <a:t>  private final App1 </a:t>
            </a:r>
            <a:r>
              <a:rPr lang="en-US" sz="1800" dirty="0" err="1">
                <a:latin typeface="Courier New" pitchFamily="49" charset="0"/>
              </a:rPr>
              <a:t>mainApp</a:t>
            </a:r>
            <a:r>
              <a:rPr lang="en-US" sz="1800" dirty="0">
                <a:latin typeface="Courier New" pitchFamily="49" charset="0"/>
              </a:rPr>
              <a:t>;</a:t>
            </a:r>
          </a:p>
          <a:p>
            <a:pPr>
              <a:buFontTx/>
              <a:buNone/>
            </a:pPr>
            <a:r>
              <a:rPr lang="en-US" sz="1800" dirty="0">
                <a:latin typeface="Courier New" pitchFamily="49" charset="0"/>
              </a:rPr>
              <a:t>  private final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loopLimit</a:t>
            </a:r>
            <a:r>
              <a:rPr lang="en-US" sz="1800" dirty="0">
                <a:latin typeface="Courier New" pitchFamily="49" charset="0"/>
              </a:rPr>
              <a:t>;</a:t>
            </a:r>
          </a:p>
          <a:p>
            <a:pPr>
              <a:buFontTx/>
              <a:buNone/>
            </a:pPr>
            <a:endParaRPr lang="en-US" sz="1800" dirty="0">
              <a:latin typeface="Courier New" pitchFamily="49" charset="0"/>
            </a:endParaRPr>
          </a:p>
          <a:p>
            <a:pPr>
              <a:buFontTx/>
              <a:buNone/>
            </a:pPr>
            <a:r>
              <a:rPr lang="en-US" sz="1800" dirty="0">
                <a:latin typeface="Courier New" pitchFamily="49" charset="0"/>
              </a:rPr>
              <a:t>  public Counter(App1 </a:t>
            </a:r>
            <a:r>
              <a:rPr lang="en-US" sz="1800" dirty="0" err="1">
                <a:latin typeface="Courier New" pitchFamily="49" charset="0"/>
              </a:rPr>
              <a:t>mainApp</a:t>
            </a: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loopLimit</a:t>
            </a:r>
            <a:r>
              <a:rPr lang="en-US" sz="1800" dirty="0">
                <a:latin typeface="Courier New" pitchFamily="49" charset="0"/>
              </a:rPr>
              <a:t>) {</a:t>
            </a:r>
          </a:p>
          <a:p>
            <a:pPr>
              <a:buFontTx/>
              <a:buNone/>
            </a:pPr>
            <a:r>
              <a:rPr lang="en-US" sz="1800" dirty="0">
                <a:latin typeface="Courier New" pitchFamily="49" charset="0"/>
              </a:rPr>
              <a:t>    </a:t>
            </a:r>
            <a:r>
              <a:rPr lang="en-US" sz="1800" dirty="0" err="1">
                <a:latin typeface="Courier New" pitchFamily="49" charset="0"/>
              </a:rPr>
              <a:t>this.mainApp</a:t>
            </a:r>
            <a:r>
              <a:rPr lang="en-US" sz="1800" dirty="0">
                <a:latin typeface="Courier New" pitchFamily="49" charset="0"/>
              </a:rPr>
              <a:t> = </a:t>
            </a:r>
            <a:r>
              <a:rPr lang="en-US" sz="1800" dirty="0" err="1">
                <a:latin typeface="Courier New" pitchFamily="49" charset="0"/>
              </a:rPr>
              <a:t>mainApp</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this.loopLimit</a:t>
            </a:r>
            <a:r>
              <a:rPr lang="en-US" sz="1800" dirty="0">
                <a:latin typeface="Courier New" pitchFamily="49" charset="0"/>
              </a:rPr>
              <a:t> = </a:t>
            </a:r>
            <a:r>
              <a:rPr lang="en-US" sz="1800" dirty="0" err="1">
                <a:latin typeface="Courier New" pitchFamily="49" charset="0"/>
              </a:rPr>
              <a:t>loopLimit</a:t>
            </a:r>
            <a:r>
              <a:rPr lang="en-US" sz="1800" dirty="0">
                <a:latin typeface="Courier New" pitchFamily="49" charset="0"/>
              </a:rPr>
              <a:t>;</a:t>
            </a:r>
          </a:p>
          <a:p>
            <a:pPr>
              <a:buFontTx/>
              <a:buNone/>
            </a:pPr>
            <a:r>
              <a:rPr lang="en-US" sz="1800" dirty="0">
                <a:latin typeface="Courier New" pitchFamily="49" charset="0"/>
              </a:rPr>
              <a:t>  }</a:t>
            </a:r>
          </a:p>
          <a:p>
            <a:pPr>
              <a:buFontTx/>
              <a:buNone/>
            </a:pPr>
            <a:endParaRPr lang="en-US" sz="1800" dirty="0">
              <a:latin typeface="Courier New" pitchFamily="49" charset="0"/>
            </a:endParaRPr>
          </a:p>
          <a:p>
            <a:pPr>
              <a:buFontTx/>
              <a:buNone/>
            </a:pPr>
            <a:r>
              <a:rPr lang="en-US" sz="1800" dirty="0">
                <a:latin typeface="Courier New" pitchFamily="49" charset="0"/>
              </a:rPr>
              <a:t>  </a:t>
            </a:r>
            <a:r>
              <a:rPr lang="en-US" sz="1800" dirty="0">
                <a:solidFill>
                  <a:srgbClr val="FF0000"/>
                </a:solidFill>
                <a:latin typeface="Courier New" pitchFamily="49" charset="0"/>
              </a:rPr>
              <a:t>public void run() </a:t>
            </a:r>
            <a:r>
              <a:rPr lang="en-US" sz="1800" dirty="0">
                <a:latin typeface="Courier New" pitchFamily="49" charset="0"/>
              </a:rPr>
              <a:t>{</a:t>
            </a:r>
          </a:p>
          <a:p>
            <a:pPr>
              <a:buFontTx/>
              <a:buNone/>
            </a:pPr>
            <a:r>
              <a:rPr lang="en-US" sz="1800" dirty="0">
                <a:latin typeface="Courier New" pitchFamily="49" charset="0"/>
              </a:rPr>
              <a:t>    for(</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a:t>
            </a:r>
            <a:r>
              <a:rPr lang="en-US" sz="1800" dirty="0" err="1">
                <a:latin typeface="Courier New" pitchFamily="49" charset="0"/>
              </a:rPr>
              <a:t>loopLimit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p>
          <a:p>
            <a:pPr>
              <a:buFontTx/>
              <a:buNone/>
            </a:pPr>
            <a:r>
              <a:rPr lang="en-US" sz="1800" dirty="0">
                <a:latin typeface="Courier New" pitchFamily="49" charset="0"/>
              </a:rPr>
              <a:t>      String </a:t>
            </a:r>
            <a:r>
              <a:rPr lang="en-US" sz="1800" dirty="0" err="1">
                <a:latin typeface="Courier New" pitchFamily="49" charset="0"/>
              </a:rPr>
              <a:t>threadName</a:t>
            </a:r>
            <a:r>
              <a:rPr lang="en-US" sz="1800" dirty="0">
                <a:latin typeface="Courier New" pitchFamily="49" charset="0"/>
              </a:rPr>
              <a:t> = </a:t>
            </a:r>
            <a:r>
              <a:rPr lang="en-US" sz="1800" dirty="0" err="1">
                <a:latin typeface="Courier New" pitchFamily="49" charset="0"/>
              </a:rPr>
              <a:t>Thread.currentThread</a:t>
            </a:r>
            <a:r>
              <a:rPr lang="en-US" sz="1800" dirty="0">
                <a:latin typeface="Courier New" pitchFamily="49" charset="0"/>
              </a:rPr>
              <a:t>().</a:t>
            </a:r>
            <a:r>
              <a:rPr lang="en-US" sz="1800" dirty="0" err="1">
                <a:latin typeface="Courier New" pitchFamily="49" charset="0"/>
              </a:rPr>
              <a:t>getName</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System.out.printf</a:t>
            </a:r>
            <a:r>
              <a:rPr lang="en-US" sz="1800" dirty="0">
                <a:latin typeface="Courier New" pitchFamily="49" charset="0"/>
              </a:rPr>
              <a:t>("%s: %</a:t>
            </a:r>
            <a:r>
              <a:rPr lang="en-US" sz="1800" dirty="0" err="1">
                <a:latin typeface="Courier New" pitchFamily="49" charset="0"/>
              </a:rPr>
              <a:t>s%n</a:t>
            </a:r>
            <a:r>
              <a:rPr lang="en-US" sz="1800" dirty="0">
                <a:latin typeface="Courier New" pitchFamily="49" charset="0"/>
              </a:rPr>
              <a:t>", </a:t>
            </a:r>
            <a:r>
              <a:rPr lang="en-US" sz="1800" dirty="0" err="1">
                <a:latin typeface="Courier New" pitchFamily="49" charset="0"/>
              </a:rPr>
              <a:t>threadName</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mainApp.pause</a:t>
            </a:r>
            <a:r>
              <a:rPr lang="en-US" sz="1800" dirty="0">
                <a:latin typeface="Courier New" pitchFamily="49" charset="0"/>
              </a:rPr>
              <a:t>(</a:t>
            </a:r>
            <a:r>
              <a:rPr lang="en-US" sz="1800" dirty="0" err="1">
                <a:latin typeface="Courier New" pitchFamily="49" charset="0"/>
              </a:rPr>
              <a:t>Math.random</a:t>
            </a:r>
            <a:r>
              <a:rPr lang="en-US" sz="1800" dirty="0">
                <a:latin typeface="Courier New" pitchFamily="49" charset="0"/>
              </a:rPr>
              <a:t>()); </a:t>
            </a:r>
          </a:p>
          <a:p>
            <a:pPr>
              <a:buFontTx/>
              <a:buNone/>
            </a:pPr>
            <a:r>
              <a:rPr lang="en-US" sz="1800" dirty="0">
                <a:latin typeface="Courier New" pitchFamily="49" charset="0"/>
              </a:rPr>
              <a:t>    }</a:t>
            </a:r>
          </a:p>
          <a:p>
            <a:pPr>
              <a:buFontTx/>
              <a:buNone/>
            </a:pPr>
            <a:r>
              <a:rPr lang="en-US" sz="1800" dirty="0">
                <a:latin typeface="Courier New" pitchFamily="49" charset="0"/>
              </a:rPr>
              <a:t>  }</a:t>
            </a:r>
          </a:p>
          <a:p>
            <a:pPr>
              <a:buFontTx/>
              <a:buNone/>
            </a:pPr>
            <a:r>
              <a:rPr lang="en-US" sz="1800" dirty="0">
                <a:latin typeface="Courier New" pitchFamily="49" charset="0"/>
              </a:rPr>
              <a:t>}</a:t>
            </a:r>
            <a:endParaRPr lang="en-US" sz="1800" dirty="0">
              <a:latin typeface="Courier New" pitchFamily="49" charset="0"/>
            </a:endParaRPr>
          </a:p>
        </p:txBody>
      </p:sp>
      <p:sp>
        <p:nvSpPr>
          <p:cNvPr id="4" name="Slide Number Placeholder 3"/>
          <p:cNvSpPr>
            <a:spLocks noGrp="1"/>
          </p:cNvSpPr>
          <p:nvPr>
            <p:ph type="sldNum" sz="quarter" idx="10"/>
          </p:nvPr>
        </p:nvSpPr>
        <p:spPr/>
        <p:txBody>
          <a:bodyPr/>
          <a:lstStyle/>
          <a:p>
            <a:fld id="{1ACBBDEC-1986-4464-94B3-26AB45B6C51D}" type="slidenum">
              <a:rPr lang="en-US" altLang="en-US"/>
              <a:pPr/>
              <a:t>13</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Thread Mechanism One: Example (Continued)</a:t>
            </a:r>
          </a:p>
        </p:txBody>
      </p:sp>
      <p:sp>
        <p:nvSpPr>
          <p:cNvPr id="288771" name="Rectangle 3"/>
          <p:cNvSpPr>
            <a:spLocks noGrp="1" noChangeArrowheads="1"/>
          </p:cNvSpPr>
          <p:nvPr>
            <p:ph idx="1"/>
          </p:nvPr>
        </p:nvSpPr>
        <p:spPr>
          <a:xfrm>
            <a:off x="533400" y="1550988"/>
            <a:ext cx="8610600" cy="5307012"/>
          </a:xfrm>
        </p:spPr>
        <p:txBody>
          <a:bodyPr/>
          <a:lstStyle/>
          <a:p>
            <a:pPr>
              <a:buFontTx/>
              <a:buNone/>
            </a:pPr>
            <a:r>
              <a:rPr lang="en-US" sz="2200" dirty="0">
                <a:latin typeface="Courier New" pitchFamily="49" charset="0"/>
              </a:rPr>
              <a:t>public class App1Test {</a:t>
            </a:r>
          </a:p>
          <a:p>
            <a:pPr>
              <a:buFontTx/>
              <a:buNone/>
            </a:pPr>
            <a:r>
              <a:rPr lang="en-US" sz="2200" dirty="0">
                <a:latin typeface="Courier New" pitchFamily="49" charset="0"/>
              </a:rPr>
              <a:t>  public static void main(String[] </a:t>
            </a:r>
            <a:r>
              <a:rPr lang="en-US" sz="2200" dirty="0" err="1">
                <a:latin typeface="Courier New" pitchFamily="49" charset="0"/>
              </a:rPr>
              <a:t>args</a:t>
            </a:r>
            <a:r>
              <a:rPr lang="en-US" sz="2200" dirty="0">
                <a:latin typeface="Courier New" pitchFamily="49" charset="0"/>
              </a:rPr>
              <a:t>) {</a:t>
            </a:r>
          </a:p>
          <a:p>
            <a:pPr>
              <a:buFontTx/>
              <a:buNone/>
            </a:pPr>
            <a:r>
              <a:rPr lang="en-US" sz="2200" dirty="0">
                <a:latin typeface="Courier New" pitchFamily="49" charset="0"/>
              </a:rPr>
              <a:t>    new App1();</a:t>
            </a:r>
          </a:p>
          <a:p>
            <a:pPr>
              <a:buFontTx/>
              <a:buNone/>
            </a:pPr>
            <a:r>
              <a:rPr lang="en-US" sz="2200" dirty="0">
                <a:latin typeface="Courier New" pitchFamily="49" charset="0"/>
              </a:rPr>
              <a:t>  }</a:t>
            </a:r>
          </a:p>
          <a:p>
            <a:pPr>
              <a:buFontTx/>
              <a:buNone/>
            </a:pPr>
            <a:r>
              <a:rPr lang="en-US" sz="2200" dirty="0">
                <a:latin typeface="Courier New" pitchFamily="49" charset="0"/>
              </a:rPr>
              <a:t>}</a:t>
            </a:r>
            <a:endParaRPr lang="en-US" sz="2200" dirty="0">
              <a:latin typeface="Courier New" pitchFamily="49" charset="0"/>
            </a:endParaRPr>
          </a:p>
        </p:txBody>
      </p:sp>
      <p:sp>
        <p:nvSpPr>
          <p:cNvPr id="4" name="Slide Number Placeholder 3"/>
          <p:cNvSpPr>
            <a:spLocks noGrp="1"/>
          </p:cNvSpPr>
          <p:nvPr>
            <p:ph type="sldNum" sz="quarter" idx="10"/>
          </p:nvPr>
        </p:nvSpPr>
        <p:spPr/>
        <p:txBody>
          <a:bodyPr/>
          <a:lstStyle/>
          <a:p>
            <a:fld id="{D5D1A8D6-C7A5-47E6-9DAF-F97326F6F7E3}" type="slidenum">
              <a:rPr lang="en-US" altLang="en-US"/>
              <a:pPr/>
              <a:t>14</a:t>
            </a:fld>
            <a:endParaRPr lang="en-US" altLang="en-US">
              <a:solidFill>
                <a:schemeClr val="accent2"/>
              </a:solidFill>
            </a:endParaRPr>
          </a:p>
        </p:txBody>
      </p:sp>
    </p:spTree>
    <p:extLst>
      <p:ext uri="{BB962C8B-B14F-4D97-AF65-F5344CB8AC3E}">
        <p14:creationId xmlns:p14="http://schemas.microsoft.com/office/powerpoint/2010/main" val="3251503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1026"/>
          <p:cNvSpPr>
            <a:spLocks noGrp="1" noChangeArrowheads="1"/>
          </p:cNvSpPr>
          <p:nvPr>
            <p:ph type="title"/>
          </p:nvPr>
        </p:nvSpPr>
        <p:spPr/>
        <p:txBody>
          <a:bodyPr/>
          <a:lstStyle/>
          <a:p>
            <a:r>
              <a:rPr lang="en-US" dirty="0"/>
              <a:t>Thread Mechanism One: </a:t>
            </a:r>
            <a:r>
              <a:rPr lang="en-US" dirty="0" smtClean="0"/>
              <a:t>Results</a:t>
            </a:r>
            <a:endParaRPr lang="en-US" dirty="0"/>
          </a:p>
        </p:txBody>
      </p:sp>
      <p:sp>
        <p:nvSpPr>
          <p:cNvPr id="289795" name="Rectangle 1027"/>
          <p:cNvSpPr>
            <a:spLocks noGrp="1" noChangeArrowheads="1"/>
          </p:cNvSpPr>
          <p:nvPr>
            <p:ph idx="1"/>
          </p:nvPr>
        </p:nvSpPr>
        <p:spPr/>
        <p:txBody>
          <a:bodyPr/>
          <a:lstStyle/>
          <a:p>
            <a:pPr>
              <a:buFontTx/>
              <a:buNone/>
            </a:pPr>
            <a:r>
              <a:rPr lang="en-US" sz="2100" dirty="0" smtClean="0">
                <a:latin typeface="Courier New" pitchFamily="49" charset="0"/>
              </a:rPr>
              <a:t>pool-1-thread-1: 0</a:t>
            </a:r>
          </a:p>
          <a:p>
            <a:pPr>
              <a:buFontTx/>
              <a:buNone/>
            </a:pPr>
            <a:r>
              <a:rPr lang="en-US" sz="2100" dirty="0" smtClean="0">
                <a:solidFill>
                  <a:srgbClr val="00B0F0"/>
                </a:solidFill>
                <a:latin typeface="Courier New" pitchFamily="49" charset="0"/>
              </a:rPr>
              <a:t>pool-1-thread-2: 0</a:t>
            </a:r>
          </a:p>
          <a:p>
            <a:pPr>
              <a:buFontTx/>
              <a:buNone/>
            </a:pPr>
            <a:r>
              <a:rPr lang="en-US" sz="2100" dirty="0" smtClean="0">
                <a:solidFill>
                  <a:srgbClr val="C00000"/>
                </a:solidFill>
                <a:latin typeface="Courier New" pitchFamily="49" charset="0"/>
              </a:rPr>
              <a:t>pool-1-thread-3: 0</a:t>
            </a:r>
          </a:p>
          <a:p>
            <a:pPr>
              <a:buFontTx/>
              <a:buNone/>
            </a:pPr>
            <a:r>
              <a:rPr lang="en-US" sz="2100" dirty="0" smtClean="0">
                <a:solidFill>
                  <a:srgbClr val="00B0F0"/>
                </a:solidFill>
                <a:latin typeface="Courier New" pitchFamily="49" charset="0"/>
              </a:rPr>
              <a:t>pool-1-thread-2: 1</a:t>
            </a:r>
          </a:p>
          <a:p>
            <a:pPr>
              <a:buFontTx/>
              <a:buNone/>
            </a:pPr>
            <a:r>
              <a:rPr lang="en-US" sz="2100" dirty="0" smtClean="0">
                <a:solidFill>
                  <a:srgbClr val="00B0F0"/>
                </a:solidFill>
                <a:latin typeface="Courier New" pitchFamily="49" charset="0"/>
              </a:rPr>
              <a:t>pool-1-thread-2: 2</a:t>
            </a:r>
          </a:p>
          <a:p>
            <a:pPr>
              <a:buFontTx/>
              <a:buNone/>
            </a:pPr>
            <a:r>
              <a:rPr lang="en-US" sz="2100" dirty="0" smtClean="0">
                <a:latin typeface="Courier New" pitchFamily="49" charset="0"/>
              </a:rPr>
              <a:t>pool-1-thread-1: 1</a:t>
            </a:r>
          </a:p>
          <a:p>
            <a:pPr>
              <a:buFontTx/>
              <a:buNone/>
            </a:pPr>
            <a:r>
              <a:rPr lang="en-US" sz="2100" dirty="0" smtClean="0">
                <a:solidFill>
                  <a:srgbClr val="C00000"/>
                </a:solidFill>
                <a:latin typeface="Courier New" pitchFamily="49" charset="0"/>
              </a:rPr>
              <a:t>pool-1-thread-3: 1</a:t>
            </a:r>
          </a:p>
          <a:p>
            <a:pPr>
              <a:buFontTx/>
              <a:buNone/>
            </a:pPr>
            <a:r>
              <a:rPr lang="en-US" sz="2100" dirty="0" smtClean="0">
                <a:solidFill>
                  <a:srgbClr val="00B0F0"/>
                </a:solidFill>
                <a:latin typeface="Courier New" pitchFamily="49" charset="0"/>
              </a:rPr>
              <a:t>pool-1-thread-2: 3</a:t>
            </a:r>
          </a:p>
          <a:p>
            <a:pPr>
              <a:buFontTx/>
              <a:buNone/>
            </a:pPr>
            <a:r>
              <a:rPr lang="en-US" sz="2100" dirty="0" smtClean="0">
                <a:solidFill>
                  <a:srgbClr val="C00000"/>
                </a:solidFill>
                <a:latin typeface="Courier New" pitchFamily="49" charset="0"/>
              </a:rPr>
              <a:t>pool-1-thread-3: 2</a:t>
            </a:r>
          </a:p>
          <a:p>
            <a:pPr>
              <a:buFontTx/>
              <a:buNone/>
            </a:pPr>
            <a:r>
              <a:rPr lang="en-US" sz="2100" dirty="0" smtClean="0">
                <a:latin typeface="Courier New" pitchFamily="49" charset="0"/>
              </a:rPr>
              <a:t>pool-1-thread-1: 2</a:t>
            </a:r>
          </a:p>
          <a:p>
            <a:pPr>
              <a:buFontTx/>
              <a:buNone/>
            </a:pPr>
            <a:r>
              <a:rPr lang="en-US" sz="2100" dirty="0" smtClean="0">
                <a:latin typeface="Courier New" pitchFamily="49" charset="0"/>
              </a:rPr>
              <a:t>pool-1-thread-1: 3</a:t>
            </a:r>
          </a:p>
          <a:p>
            <a:pPr>
              <a:buFontTx/>
              <a:buNone/>
            </a:pPr>
            <a:r>
              <a:rPr lang="en-US" sz="2100" dirty="0" smtClean="0">
                <a:latin typeface="Courier New" pitchFamily="49" charset="0"/>
              </a:rPr>
              <a:t>pool-1-thread-1: 4</a:t>
            </a:r>
          </a:p>
          <a:p>
            <a:pPr>
              <a:buFontTx/>
              <a:buNone/>
            </a:pPr>
            <a:r>
              <a:rPr lang="en-US" sz="2100" dirty="0" smtClean="0">
                <a:solidFill>
                  <a:srgbClr val="C00000"/>
                </a:solidFill>
                <a:latin typeface="Courier New" pitchFamily="49" charset="0"/>
              </a:rPr>
              <a:t>pool-1-thread-3: 3</a:t>
            </a:r>
          </a:p>
          <a:p>
            <a:pPr>
              <a:buFontTx/>
              <a:buNone/>
            </a:pPr>
            <a:r>
              <a:rPr lang="en-US" sz="2100" dirty="0" smtClean="0">
                <a:solidFill>
                  <a:srgbClr val="00B0F0"/>
                </a:solidFill>
                <a:latin typeface="Courier New" pitchFamily="49" charset="0"/>
              </a:rPr>
              <a:t>pool-1-thread-2: 4</a:t>
            </a:r>
          </a:p>
          <a:p>
            <a:pPr>
              <a:buFontTx/>
              <a:buNone/>
            </a:pPr>
            <a:r>
              <a:rPr lang="en-US" sz="2100" dirty="0" smtClean="0">
                <a:latin typeface="Courier New" pitchFamily="49" charset="0"/>
              </a:rPr>
              <a:t>pool-1-thread-1: 5</a:t>
            </a:r>
            <a:endParaRPr lang="en-US" sz="2100" dirty="0">
              <a:solidFill>
                <a:srgbClr val="FF0000"/>
              </a:solidFill>
              <a:latin typeface="Courier New" pitchFamily="49" charset="0"/>
            </a:endParaRPr>
          </a:p>
        </p:txBody>
      </p:sp>
      <p:sp>
        <p:nvSpPr>
          <p:cNvPr id="4" name="Slide Number Placeholder 3"/>
          <p:cNvSpPr>
            <a:spLocks noGrp="1"/>
          </p:cNvSpPr>
          <p:nvPr>
            <p:ph type="sldNum" sz="quarter" idx="10"/>
          </p:nvPr>
        </p:nvSpPr>
        <p:spPr/>
        <p:txBody>
          <a:bodyPr/>
          <a:lstStyle/>
          <a:p>
            <a:fld id="{F851BDB7-3F7F-4EBE-AF74-0BA4C6EB05A9}" type="slidenum">
              <a:rPr lang="en-US" altLang="en-US"/>
              <a:pPr/>
              <a:t>15</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smtClean="0"/>
              <a:t/>
            </a:r>
            <a:br>
              <a:rPr lang="en-US" dirty="0" smtClean="0"/>
            </a:br>
            <a:r>
              <a:rPr lang="en-US" dirty="0" smtClean="0"/>
              <a:t>Separate-Class Approach</a:t>
            </a:r>
            <a:endParaRPr lang="en-US" dirty="0"/>
          </a:p>
        </p:txBody>
      </p:sp>
      <p:sp>
        <p:nvSpPr>
          <p:cNvPr id="3" name="Content Placeholder 2"/>
          <p:cNvSpPr>
            <a:spLocks noGrp="1"/>
          </p:cNvSpPr>
          <p:nvPr>
            <p:ph idx="1"/>
          </p:nvPr>
        </p:nvSpPr>
        <p:spPr/>
        <p:txBody>
          <a:bodyPr>
            <a:normAutofit fontScale="85000" lnSpcReduction="20000"/>
          </a:bodyPr>
          <a:lstStyle/>
          <a:p>
            <a:pPr>
              <a:lnSpc>
                <a:spcPct val="113000"/>
              </a:lnSpc>
            </a:pPr>
            <a:r>
              <a:rPr lang="en-US" dirty="0" smtClean="0"/>
              <a:t>Advantages</a:t>
            </a:r>
          </a:p>
          <a:p>
            <a:pPr lvl="1">
              <a:lnSpc>
                <a:spcPct val="113000"/>
              </a:lnSpc>
            </a:pPr>
            <a:r>
              <a:rPr lang="en-US" dirty="0" smtClean="0"/>
              <a:t>Loose coupling</a:t>
            </a:r>
          </a:p>
          <a:p>
            <a:pPr lvl="2">
              <a:lnSpc>
                <a:spcPct val="113000"/>
              </a:lnSpc>
            </a:pPr>
            <a:r>
              <a:rPr lang="en-US" dirty="0" smtClean="0"/>
              <a:t>Can change pieces independently</a:t>
            </a:r>
          </a:p>
          <a:p>
            <a:pPr lvl="2">
              <a:lnSpc>
                <a:spcPct val="113000"/>
              </a:lnSpc>
            </a:pPr>
            <a:r>
              <a:rPr lang="en-US" dirty="0" smtClean="0"/>
              <a:t>Can reuse Runnable class in more than one application</a:t>
            </a:r>
          </a:p>
          <a:p>
            <a:pPr lvl="1">
              <a:lnSpc>
                <a:spcPct val="113000"/>
              </a:lnSpc>
            </a:pPr>
            <a:r>
              <a:rPr lang="en-US" dirty="0" smtClean="0"/>
              <a:t>Passing arguments</a:t>
            </a:r>
          </a:p>
          <a:p>
            <a:pPr lvl="2">
              <a:lnSpc>
                <a:spcPct val="113000"/>
              </a:lnSpc>
            </a:pPr>
            <a:r>
              <a:rPr lang="en-US" dirty="0" smtClean="0"/>
              <a:t>If you want different threads to do different things, you pass args to constructor, which stores them in instance variables that run method uses</a:t>
            </a:r>
          </a:p>
          <a:p>
            <a:pPr lvl="1">
              <a:lnSpc>
                <a:spcPct val="113000"/>
              </a:lnSpc>
            </a:pPr>
            <a:r>
              <a:rPr lang="en-US" dirty="0" smtClean="0"/>
              <a:t>Little danger of race conditions</a:t>
            </a:r>
          </a:p>
          <a:p>
            <a:pPr lvl="2">
              <a:lnSpc>
                <a:spcPct val="113000"/>
              </a:lnSpc>
            </a:pPr>
            <a:r>
              <a:rPr lang="en-US" dirty="0" smtClean="0"/>
              <a:t>You usually use this approach when there is no data shared among threads, so no need to synchronize.</a:t>
            </a:r>
          </a:p>
          <a:p>
            <a:pPr>
              <a:lnSpc>
                <a:spcPct val="113000"/>
              </a:lnSpc>
            </a:pPr>
            <a:r>
              <a:rPr lang="en-US" dirty="0" smtClean="0"/>
              <a:t>Disadvantages</a:t>
            </a:r>
          </a:p>
          <a:p>
            <a:pPr lvl="1">
              <a:lnSpc>
                <a:spcPct val="113000"/>
              </a:lnSpc>
            </a:pPr>
            <a:r>
              <a:rPr lang="en-US" dirty="0" smtClean="0"/>
              <a:t>Hard to access main app.</a:t>
            </a:r>
          </a:p>
          <a:p>
            <a:pPr lvl="2">
              <a:lnSpc>
                <a:spcPct val="113000"/>
              </a:lnSpc>
            </a:pPr>
            <a:r>
              <a:rPr lang="en-US" dirty="0" smtClean="0"/>
              <a:t>If you want to call methods in main app, you must</a:t>
            </a:r>
          </a:p>
          <a:p>
            <a:pPr lvl="3">
              <a:lnSpc>
                <a:spcPct val="113000"/>
              </a:lnSpc>
            </a:pPr>
            <a:r>
              <a:rPr lang="en-US" dirty="0" smtClean="0"/>
              <a:t>Pass reference to main app to constructor, which stores it</a:t>
            </a:r>
          </a:p>
          <a:p>
            <a:pPr lvl="3">
              <a:lnSpc>
                <a:spcPct val="113000"/>
              </a:lnSpc>
            </a:pPr>
            <a:r>
              <a:rPr lang="en-US" dirty="0" smtClean="0"/>
              <a:t>Make methods in main app be public</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16</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3276600"/>
            <a:ext cx="8077200" cy="2195732"/>
          </a:xfrm>
        </p:spPr>
        <p:txBody>
          <a:bodyPr/>
          <a:lstStyle/>
          <a:p>
            <a:r>
              <a:rPr lang="en-US" dirty="0" smtClean="0"/>
              <a:t>Approach Two: Main App Implements Runnable</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17</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Interfaces: Syntax</a:t>
            </a:r>
            <a:endParaRPr lang="en-US" dirty="0"/>
          </a:p>
        </p:txBody>
      </p:sp>
      <p:sp>
        <p:nvSpPr>
          <p:cNvPr id="3" name="Content Placeholder 2"/>
          <p:cNvSpPr>
            <a:spLocks noGrp="1"/>
          </p:cNvSpPr>
          <p:nvPr>
            <p:ph idx="1"/>
          </p:nvPr>
        </p:nvSpPr>
        <p:spPr/>
        <p:txBody>
          <a:bodyPr/>
          <a:lstStyle/>
          <a:p>
            <a:r>
              <a:rPr lang="en-US" dirty="0" smtClean="0"/>
              <a:t>Shape interface</a:t>
            </a:r>
          </a:p>
          <a:p>
            <a:pPr lvl="1">
              <a:buNone/>
            </a:pPr>
            <a:r>
              <a:rPr lang="en-US" dirty="0" smtClean="0"/>
              <a:t>public interface Shape { </a:t>
            </a:r>
          </a:p>
          <a:p>
            <a:pPr lvl="1">
              <a:buNone/>
            </a:pPr>
            <a:r>
              <a:rPr lang="en-US" dirty="0" smtClean="0"/>
              <a:t>    public double </a:t>
            </a:r>
            <a:r>
              <a:rPr lang="en-US" dirty="0" err="1" smtClean="0"/>
              <a:t>getArea</a:t>
            </a:r>
            <a:r>
              <a:rPr lang="en-US" dirty="0" smtClean="0"/>
              <a:t>();   </a:t>
            </a:r>
            <a:r>
              <a:rPr lang="en-US" i="1" dirty="0" smtClean="0"/>
              <a:t>// No body, just specification</a:t>
            </a:r>
          </a:p>
          <a:p>
            <a:pPr lvl="1">
              <a:buNone/>
            </a:pPr>
            <a:r>
              <a:rPr lang="en-US" dirty="0" smtClean="0"/>
              <a:t>}</a:t>
            </a:r>
          </a:p>
          <a:p>
            <a:r>
              <a:rPr lang="en-US" dirty="0" smtClean="0"/>
              <a:t>Circle class</a:t>
            </a:r>
          </a:p>
          <a:p>
            <a:pPr lvl="1">
              <a:buNone/>
            </a:pPr>
            <a:r>
              <a:rPr lang="en-US" dirty="0" smtClean="0"/>
              <a:t>public class Circle implements Shape {</a:t>
            </a:r>
          </a:p>
          <a:p>
            <a:pPr lvl="1">
              <a:buNone/>
            </a:pPr>
            <a:r>
              <a:rPr lang="en-US" dirty="0" smtClean="0"/>
              <a:t>    public double </a:t>
            </a:r>
            <a:r>
              <a:rPr lang="en-US" dirty="0" err="1" smtClean="0"/>
              <a:t>getArea</a:t>
            </a:r>
            <a:r>
              <a:rPr lang="en-US" dirty="0" smtClean="0"/>
              <a:t>() {  </a:t>
            </a:r>
            <a:r>
              <a:rPr lang="en-US" i="1" dirty="0" smtClean="0"/>
              <a:t>some real code </a:t>
            </a:r>
            <a:r>
              <a:rPr lang="en-US" dirty="0" smtClean="0"/>
              <a:t>}</a:t>
            </a:r>
          </a:p>
          <a:p>
            <a:pPr lvl="1">
              <a:buNone/>
            </a:pPr>
            <a:r>
              <a:rPr lang="en-US" dirty="0" smtClean="0"/>
              <a:t>}</a:t>
            </a:r>
          </a:p>
          <a:p>
            <a:r>
              <a:rPr lang="en-US" dirty="0" smtClean="0"/>
              <a:t>Note</a:t>
            </a:r>
          </a:p>
          <a:p>
            <a:pPr lvl="1"/>
            <a:r>
              <a:rPr lang="en-US" dirty="0" smtClean="0"/>
              <a:t>You can implement many interfaces</a:t>
            </a:r>
          </a:p>
          <a:p>
            <a:pPr lvl="2"/>
            <a:r>
              <a:rPr lang="en-US" dirty="0" smtClean="0"/>
              <a:t>public class </a:t>
            </a:r>
            <a:r>
              <a:rPr lang="en-US" dirty="0" err="1" smtClean="0"/>
              <a:t>MyClass</a:t>
            </a:r>
            <a:r>
              <a:rPr lang="en-US" dirty="0" smtClean="0"/>
              <a:t> implements Foo, Bar, </a:t>
            </a:r>
            <a:r>
              <a:rPr lang="en-US" dirty="0" err="1" smtClean="0"/>
              <a:t>Baz</a:t>
            </a:r>
            <a:r>
              <a:rPr lang="en-US" dirty="0" smtClean="0"/>
              <a:t> { … }</a:t>
            </a:r>
            <a:endParaRPr lang="en-US" dirty="0"/>
          </a:p>
        </p:txBody>
      </p:sp>
      <p:sp>
        <p:nvSpPr>
          <p:cNvPr id="4" name="Slide Number Placeholder 3"/>
          <p:cNvSpPr>
            <a:spLocks noGrp="1"/>
          </p:cNvSpPr>
          <p:nvPr>
            <p:ph type="sldNum" sz="quarter" idx="10"/>
          </p:nvPr>
        </p:nvSpPr>
        <p:spPr/>
        <p:txBody>
          <a:bodyPr/>
          <a:lstStyle/>
          <a:p>
            <a:fld id="{50B26CC2-F596-48A9-8A8E-56992BAAC01A}" type="slidenum">
              <a:rPr lang="en-US" altLang="en-US" smtClean="0"/>
              <a:pPr/>
              <a:t>18</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Interfaces: Benefits</a:t>
            </a:r>
            <a:endParaRPr lang="en-US" dirty="0"/>
          </a:p>
        </p:txBody>
      </p:sp>
      <p:sp>
        <p:nvSpPr>
          <p:cNvPr id="3" name="Content Placeholder 2"/>
          <p:cNvSpPr>
            <a:spLocks noGrp="1"/>
          </p:cNvSpPr>
          <p:nvPr>
            <p:ph idx="1"/>
          </p:nvPr>
        </p:nvSpPr>
        <p:spPr/>
        <p:txBody>
          <a:bodyPr/>
          <a:lstStyle/>
          <a:p>
            <a:r>
              <a:rPr lang="en-US" dirty="0" smtClean="0"/>
              <a:t>Class can be treated as interface type</a:t>
            </a:r>
          </a:p>
          <a:p>
            <a:pPr lvl="1"/>
            <a:r>
              <a:rPr lang="en-US" dirty="0" smtClean="0"/>
              <a:t>public interface Shape {</a:t>
            </a:r>
            <a:br>
              <a:rPr lang="en-US" dirty="0" smtClean="0"/>
            </a:br>
            <a:r>
              <a:rPr lang="en-US" dirty="0" smtClean="0"/>
              <a:t>     public double </a:t>
            </a:r>
            <a:r>
              <a:rPr lang="en-US" dirty="0" err="1" smtClean="0"/>
              <a:t>getArea</a:t>
            </a:r>
            <a:r>
              <a:rPr lang="en-US" dirty="0" smtClean="0"/>
              <a:t>();</a:t>
            </a:r>
            <a:br>
              <a:rPr lang="en-US" dirty="0" smtClean="0"/>
            </a:br>
            <a:r>
              <a:rPr lang="en-US" dirty="0" smtClean="0"/>
              <a:t>}</a:t>
            </a:r>
          </a:p>
          <a:p>
            <a:pPr lvl="1"/>
            <a:r>
              <a:rPr lang="en-US" dirty="0" smtClean="0"/>
              <a:t>public class Circle implements Shape { … }</a:t>
            </a:r>
          </a:p>
          <a:p>
            <a:pPr lvl="1"/>
            <a:r>
              <a:rPr lang="en-US" dirty="0" smtClean="0"/>
              <a:t>public class Rectangle implements Shape { … }</a:t>
            </a:r>
          </a:p>
          <a:p>
            <a:pPr lvl="1"/>
            <a:endParaRPr lang="en-US" dirty="0" smtClean="0"/>
          </a:p>
          <a:p>
            <a:pPr lvl="2">
              <a:buNone/>
            </a:pPr>
            <a:r>
              <a:rPr lang="en-US" dirty="0" smtClean="0"/>
              <a:t>Shape[] shapes = </a:t>
            </a:r>
          </a:p>
          <a:p>
            <a:pPr lvl="2">
              <a:buNone/>
            </a:pPr>
            <a:r>
              <a:rPr lang="en-US" dirty="0" smtClean="0"/>
              <a:t>    { new Circle(…), new Rectangle(…) … };</a:t>
            </a:r>
          </a:p>
          <a:p>
            <a:pPr lvl="2">
              <a:buNone/>
            </a:pPr>
            <a:r>
              <a:rPr lang="en-US" dirty="0" smtClean="0"/>
              <a:t>double sum = 0;</a:t>
            </a:r>
          </a:p>
          <a:p>
            <a:pPr lvl="2">
              <a:buNone/>
            </a:pPr>
            <a:r>
              <a:rPr lang="en-US" dirty="0" smtClean="0"/>
              <a:t>for(Shape s: shapes) {</a:t>
            </a:r>
          </a:p>
          <a:p>
            <a:pPr lvl="2">
              <a:buNone/>
            </a:pPr>
            <a:r>
              <a:rPr lang="en-US" dirty="0" smtClean="0"/>
              <a:t>   </a:t>
            </a:r>
            <a:r>
              <a:rPr lang="en-US" dirty="0" smtClean="0">
                <a:solidFill>
                  <a:srgbClr val="FF0000"/>
                </a:solidFill>
              </a:rPr>
              <a:t>sum = sum + </a:t>
            </a:r>
            <a:r>
              <a:rPr lang="en-US" dirty="0" err="1" smtClean="0">
                <a:solidFill>
                  <a:srgbClr val="FF0000"/>
                </a:solidFill>
              </a:rPr>
              <a:t>s.getArea</a:t>
            </a:r>
            <a:r>
              <a:rPr lang="en-US" dirty="0" smtClean="0">
                <a:solidFill>
                  <a:srgbClr val="FF0000"/>
                </a:solidFill>
              </a:rPr>
              <a:t>();  </a:t>
            </a:r>
            <a:r>
              <a:rPr lang="en-US" dirty="0" smtClean="0"/>
              <a:t>// All Shapes have </a:t>
            </a:r>
            <a:r>
              <a:rPr lang="en-US" dirty="0" err="1" smtClean="0"/>
              <a:t>getArea</a:t>
            </a:r>
            <a:endParaRPr lang="en-US" dirty="0" smtClean="0"/>
          </a:p>
          <a:p>
            <a:pPr lvl="2">
              <a:buNone/>
            </a:pPr>
            <a:r>
              <a:rPr lang="en-US" dirty="0" smtClean="0"/>
              <a:t>}</a:t>
            </a:r>
          </a:p>
        </p:txBody>
      </p:sp>
      <p:sp>
        <p:nvSpPr>
          <p:cNvPr id="4" name="Slide Number Placeholder 3"/>
          <p:cNvSpPr>
            <a:spLocks noGrp="1"/>
          </p:cNvSpPr>
          <p:nvPr>
            <p:ph type="sldNum" sz="quarter" idx="10"/>
          </p:nvPr>
        </p:nvSpPr>
        <p:spPr/>
        <p:txBody>
          <a:bodyPr/>
          <a:lstStyle/>
          <a:p>
            <a:fld id="{50B26CC2-F596-48A9-8A8E-56992BAAC01A}" type="slidenum">
              <a:rPr lang="en-US" altLang="en-US" smtClean="0"/>
              <a:pPr/>
              <a:t>19</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Course Material Usage Rules</a:t>
            </a:r>
          </a:p>
        </p:txBody>
      </p:sp>
      <p:sp>
        <p:nvSpPr>
          <p:cNvPr id="327683" name="Rectangle 3"/>
          <p:cNvSpPr>
            <a:spLocks noGrp="1" noChangeArrowheads="1"/>
          </p:cNvSpPr>
          <p:nvPr>
            <p:ph idx="1"/>
          </p:nvPr>
        </p:nvSpPr>
        <p:spPr/>
        <p:txBody>
          <a:bodyPr/>
          <a:lstStyle/>
          <a:p>
            <a:pPr>
              <a:lnSpc>
                <a:spcPct val="75000"/>
              </a:lnSpc>
            </a:pPr>
            <a:r>
              <a:rPr lang="en-US" dirty="0"/>
              <a:t>PowerPoint slides for use only in </a:t>
            </a:r>
            <a:br>
              <a:rPr lang="en-US" dirty="0"/>
            </a:br>
            <a:r>
              <a:rPr lang="en-US" dirty="0"/>
              <a:t>full-semester, for-credit courses at </a:t>
            </a:r>
            <a:br>
              <a:rPr lang="en-US" dirty="0"/>
            </a:br>
            <a:r>
              <a:rPr lang="en-US" dirty="0"/>
              <a:t>degree-granting institutions</a:t>
            </a:r>
          </a:p>
          <a:p>
            <a:pPr lvl="1">
              <a:lnSpc>
                <a:spcPct val="80000"/>
              </a:lnSpc>
            </a:pPr>
            <a:r>
              <a:rPr lang="en-US" dirty="0"/>
              <a:t>Slides </a:t>
            </a:r>
            <a:r>
              <a:rPr lang="en-US" i="1" dirty="0"/>
              <a:t>not</a:t>
            </a:r>
            <a:r>
              <a:rPr lang="en-US" dirty="0"/>
              <a:t> permitted for use in commercial training courses except when taught by coreservlets.com </a:t>
            </a:r>
            <a:br>
              <a:rPr lang="en-US" dirty="0"/>
            </a:br>
            <a:r>
              <a:rPr lang="en-US" dirty="0"/>
              <a:t>(</a:t>
            </a:r>
            <a:r>
              <a:rPr lang="en-US" dirty="0">
                <a:solidFill>
                  <a:srgbClr val="FF0000"/>
                </a:solidFill>
              </a:rPr>
              <a:t>see http://courses.coreservlets.com</a:t>
            </a:r>
            <a:r>
              <a:rPr lang="en-US" dirty="0"/>
              <a:t>).</a:t>
            </a:r>
          </a:p>
          <a:p>
            <a:pPr>
              <a:lnSpc>
                <a:spcPct val="75000"/>
              </a:lnSpc>
            </a:pPr>
            <a:r>
              <a:rPr lang="en-US" dirty="0"/>
              <a:t>Slides can be modified by instructor </a:t>
            </a:r>
          </a:p>
          <a:p>
            <a:pPr lvl="1">
              <a:lnSpc>
                <a:spcPct val="80000"/>
              </a:lnSpc>
            </a:pPr>
            <a:r>
              <a:rPr lang="en-US" dirty="0"/>
              <a:t>Please retain this notice and attribution to coreservlets.com</a:t>
            </a:r>
          </a:p>
          <a:p>
            <a:pPr>
              <a:lnSpc>
                <a:spcPct val="75000"/>
              </a:lnSpc>
            </a:pPr>
            <a:r>
              <a:rPr lang="en-US" dirty="0"/>
              <a:t>Instructor can give PDF or hardcopy to students, but should protect PowerPoint files</a:t>
            </a:r>
            <a:br>
              <a:rPr lang="en-US" dirty="0"/>
            </a:br>
            <a:endParaRPr lang="en-US" dirty="0"/>
          </a:p>
          <a:p>
            <a:pPr lvl="1">
              <a:lnSpc>
                <a:spcPct val="80000"/>
              </a:lnSpc>
            </a:pPr>
            <a:r>
              <a:rPr lang="en-US" i="1" dirty="0"/>
              <a:t>This slide is suppressed in Slide Show mode</a:t>
            </a:r>
          </a:p>
        </p:txBody>
      </p:sp>
      <p:sp>
        <p:nvSpPr>
          <p:cNvPr id="4" name="Slide Number Placeholder 3"/>
          <p:cNvSpPr>
            <a:spLocks noGrp="1"/>
          </p:cNvSpPr>
          <p:nvPr>
            <p:ph type="sldNum" sz="quarter" idx="10"/>
          </p:nvPr>
        </p:nvSpPr>
        <p:spPr/>
        <p:txBody>
          <a:bodyPr/>
          <a:lstStyle/>
          <a:p>
            <a:fld id="{FF548F9C-AFCA-4165-951B-83D51F272349}" type="slidenum">
              <a:rPr lang="en-US" altLang="en-US"/>
              <a:pPr/>
              <a:t>2</a:t>
            </a:fld>
            <a:endParaRPr lang="en-US" altLang="en-US">
              <a:solidFill>
                <a:schemeClr val="accent2"/>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p:cNvSpPr>
            <a:spLocks noGrp="1" noChangeArrowheads="1"/>
          </p:cNvSpPr>
          <p:nvPr>
            <p:ph type="title"/>
          </p:nvPr>
        </p:nvSpPr>
        <p:spPr/>
        <p:txBody>
          <a:bodyPr/>
          <a:lstStyle/>
          <a:p>
            <a:r>
              <a:rPr lang="en-US" dirty="0"/>
              <a:t>Thread Mechanism Two:</a:t>
            </a:r>
            <a:br>
              <a:rPr lang="en-US" dirty="0"/>
            </a:br>
            <a:r>
              <a:rPr lang="en-US" dirty="0" smtClean="0"/>
              <a:t>Main App Implements Runnable</a:t>
            </a:r>
            <a:endParaRPr lang="en-US" dirty="0"/>
          </a:p>
        </p:txBody>
      </p:sp>
      <p:sp>
        <p:nvSpPr>
          <p:cNvPr id="290822" name="Rectangle 6"/>
          <p:cNvSpPr>
            <a:spLocks noGrp="1" noChangeArrowheads="1"/>
          </p:cNvSpPr>
          <p:nvPr>
            <p:ph idx="1"/>
          </p:nvPr>
        </p:nvSpPr>
        <p:spPr/>
        <p:txBody>
          <a:bodyPr>
            <a:normAutofit fontScale="92500"/>
          </a:bodyPr>
          <a:lstStyle/>
          <a:p>
            <a:r>
              <a:rPr lang="en-US" dirty="0" smtClean="0"/>
              <a:t>Have main class </a:t>
            </a:r>
            <a:r>
              <a:rPr lang="en-US" dirty="0"/>
              <a:t>implement </a:t>
            </a:r>
            <a:r>
              <a:rPr lang="en-US" dirty="0" smtClean="0"/>
              <a:t>Runnable</a:t>
            </a:r>
          </a:p>
          <a:p>
            <a:pPr lvl="1"/>
            <a:r>
              <a:rPr lang="en-US" dirty="0" smtClean="0"/>
              <a:t>Put actions in run method of existing class</a:t>
            </a:r>
          </a:p>
          <a:p>
            <a:pPr lvl="2"/>
            <a:r>
              <a:rPr lang="en-US" dirty="0" smtClean="0"/>
              <a:t>public class </a:t>
            </a:r>
            <a:r>
              <a:rPr lang="en-US" dirty="0" err="1" smtClean="0"/>
              <a:t>MyClass</a:t>
            </a:r>
            <a:r>
              <a:rPr lang="en-US" dirty="0" smtClean="0"/>
              <a:t> extends Something </a:t>
            </a:r>
            <a:r>
              <a:rPr lang="en-US" dirty="0" smtClean="0">
                <a:solidFill>
                  <a:srgbClr val="FF0000"/>
                </a:solidFill>
              </a:rPr>
              <a:t>implements Runnable </a:t>
            </a:r>
            <a:r>
              <a:rPr lang="en-US" dirty="0" smtClean="0"/>
              <a:t>{</a:t>
            </a:r>
            <a:br>
              <a:rPr lang="en-US" dirty="0" smtClean="0"/>
            </a:br>
            <a:r>
              <a:rPr lang="en-US" dirty="0" smtClean="0"/>
              <a:t>    …</a:t>
            </a:r>
            <a:br>
              <a:rPr lang="en-US" dirty="0" smtClean="0"/>
            </a:br>
            <a:r>
              <a:rPr lang="en-US" dirty="0" smtClean="0"/>
              <a:t>    </a:t>
            </a:r>
            <a:r>
              <a:rPr lang="en-US" dirty="0" smtClean="0">
                <a:solidFill>
                  <a:srgbClr val="FF0000"/>
                </a:solidFill>
              </a:rPr>
              <a:t>public void run() { … }</a:t>
            </a:r>
            <a:r>
              <a:rPr lang="en-US" dirty="0" smtClean="0"/>
              <a:t/>
            </a:r>
            <a:br>
              <a:rPr lang="en-US" dirty="0" smtClean="0"/>
            </a:br>
            <a:r>
              <a:rPr lang="en-US" dirty="0" smtClean="0"/>
              <a:t>}</a:t>
            </a:r>
            <a:endParaRPr lang="en-US" dirty="0"/>
          </a:p>
          <a:p>
            <a:r>
              <a:rPr lang="en-US" dirty="0" smtClean="0"/>
              <a:t>Pass the instance of main class to execute</a:t>
            </a:r>
            <a:endParaRPr lang="en-US" dirty="0"/>
          </a:p>
          <a:p>
            <a:pPr lvl="1"/>
            <a:r>
              <a:rPr lang="en-US" dirty="0" err="1" smtClean="0"/>
              <a:t>taskList.execute</a:t>
            </a:r>
            <a:r>
              <a:rPr lang="en-US" dirty="0" smtClean="0"/>
              <a:t>(</a:t>
            </a:r>
            <a:r>
              <a:rPr lang="en-US" dirty="0" smtClean="0">
                <a:solidFill>
                  <a:srgbClr val="FF0000"/>
                </a:solidFill>
              </a:rPr>
              <a:t>this</a:t>
            </a:r>
            <a:r>
              <a:rPr lang="en-US" dirty="0" smtClean="0"/>
              <a:t>);</a:t>
            </a:r>
            <a:endParaRPr lang="en-US" dirty="0"/>
          </a:p>
          <a:p>
            <a:r>
              <a:rPr lang="en-US" dirty="0" smtClean="0"/>
              <a:t>Main differences from previous approach</a:t>
            </a:r>
            <a:endParaRPr lang="en-US" dirty="0"/>
          </a:p>
          <a:p>
            <a:pPr lvl="1"/>
            <a:r>
              <a:rPr lang="en-US" dirty="0" smtClean="0"/>
              <a:t>Good</a:t>
            </a:r>
          </a:p>
          <a:p>
            <a:pPr lvl="2"/>
            <a:r>
              <a:rPr lang="en-US" dirty="0" smtClean="0"/>
              <a:t>run can easily call methods in main class, since it is </a:t>
            </a:r>
            <a:r>
              <a:rPr lang="en-US" i="1" dirty="0" smtClean="0"/>
              <a:t>in</a:t>
            </a:r>
            <a:r>
              <a:rPr lang="en-US" dirty="0" smtClean="0"/>
              <a:t> that class</a:t>
            </a:r>
          </a:p>
          <a:p>
            <a:pPr lvl="1"/>
            <a:r>
              <a:rPr lang="en-US" dirty="0" smtClean="0"/>
              <a:t>Bad</a:t>
            </a:r>
          </a:p>
          <a:p>
            <a:pPr lvl="2"/>
            <a:r>
              <a:rPr lang="en-US" dirty="0" smtClean="0"/>
              <a:t>If run accesses any shared data (instance variables), you have to worry about conflicts (race conditions)</a:t>
            </a:r>
          </a:p>
          <a:p>
            <a:pPr lvl="2"/>
            <a:r>
              <a:rPr lang="en-US" dirty="0" smtClean="0"/>
              <a:t>Very hard to pass arguments, so each task starts off the same</a:t>
            </a:r>
            <a:endParaRPr lang="en-US" dirty="0"/>
          </a:p>
          <a:p>
            <a:endParaRPr lang="en-US" dirty="0"/>
          </a:p>
        </p:txBody>
      </p:sp>
      <p:sp>
        <p:nvSpPr>
          <p:cNvPr id="4" name="Slide Number Placeholder 3"/>
          <p:cNvSpPr>
            <a:spLocks noGrp="1"/>
          </p:cNvSpPr>
          <p:nvPr>
            <p:ph type="sldNum" sz="quarter" idx="10"/>
          </p:nvPr>
        </p:nvSpPr>
        <p:spPr/>
        <p:txBody>
          <a:bodyPr/>
          <a:lstStyle/>
          <a:p>
            <a:fld id="{F4FB7BE5-992A-4EBA-ABB3-85E4F5E02A53}" type="slidenum">
              <a:rPr lang="en-US" altLang="en-US"/>
              <a:pPr/>
              <a:t>20</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dirty="0" smtClean="0"/>
              <a:t>Main App Implements Runnable: Template Code</a:t>
            </a:r>
            <a:endParaRPr lang="en-US" dirty="0"/>
          </a:p>
        </p:txBody>
      </p:sp>
      <p:sp>
        <p:nvSpPr>
          <p:cNvPr id="291843" name="Rectangle 3"/>
          <p:cNvSpPr>
            <a:spLocks noGrp="1" noChangeArrowheads="1"/>
          </p:cNvSpPr>
          <p:nvPr>
            <p:ph idx="1"/>
          </p:nvPr>
        </p:nvSpPr>
        <p:spPr>
          <a:xfrm>
            <a:off x="127000" y="1447800"/>
            <a:ext cx="9017000" cy="5410200"/>
          </a:xfrm>
        </p:spPr>
        <p:txBody>
          <a:bodyPr/>
          <a:lstStyle/>
          <a:p>
            <a:pPr>
              <a:lnSpc>
                <a:spcPct val="93000"/>
              </a:lnSpc>
              <a:buFontTx/>
              <a:buNone/>
            </a:pPr>
            <a:r>
              <a:rPr lang="en-US" sz="2000" dirty="0">
                <a:latin typeface="Courier New" pitchFamily="49" charset="0"/>
              </a:rPr>
              <a:t>    public class </a:t>
            </a:r>
            <a:r>
              <a:rPr lang="en-US" sz="2000" dirty="0" err="1">
                <a:latin typeface="Courier New" pitchFamily="49" charset="0"/>
              </a:rPr>
              <a:t>ThreadedClass</a:t>
            </a:r>
            <a:r>
              <a:rPr lang="en-US" sz="2000" dirty="0">
                <a:latin typeface="Courier New" pitchFamily="49" charset="0"/>
              </a:rPr>
              <a:t> extends </a:t>
            </a:r>
            <a:r>
              <a:rPr lang="en-US" sz="2000" dirty="0" err="1">
                <a:latin typeface="Courier New" pitchFamily="49" charset="0"/>
              </a:rPr>
              <a:t>AnyClass</a:t>
            </a:r>
            <a:endParaRPr lang="en-US" sz="2000" dirty="0">
              <a:latin typeface="Courier New" pitchFamily="49" charset="0"/>
            </a:endParaRPr>
          </a:p>
          <a:p>
            <a:pPr>
              <a:lnSpc>
                <a:spcPct val="93000"/>
              </a:lnSpc>
              <a:buFontTx/>
              <a:buNone/>
            </a:pPr>
            <a:r>
              <a:rPr lang="en-US" sz="2000" dirty="0">
                <a:latin typeface="Courier New" pitchFamily="49" charset="0"/>
              </a:rPr>
              <a:t>                               </a:t>
            </a:r>
            <a:r>
              <a:rPr lang="en-US" sz="2000" dirty="0">
                <a:solidFill>
                  <a:srgbClr val="FF0000"/>
                </a:solidFill>
                <a:latin typeface="Courier New" pitchFamily="49" charset="0"/>
              </a:rPr>
              <a:t>implements Runnable</a:t>
            </a:r>
            <a:r>
              <a:rPr lang="en-US" sz="2000" dirty="0">
                <a:latin typeface="Courier New" pitchFamily="49" charset="0"/>
              </a:rPr>
              <a:t> {</a:t>
            </a:r>
          </a:p>
          <a:p>
            <a:pPr>
              <a:lnSpc>
                <a:spcPct val="93000"/>
              </a:lnSpc>
              <a:buFontTx/>
              <a:buNone/>
            </a:pPr>
            <a:r>
              <a:rPr lang="en-US" sz="2000" dirty="0">
                <a:latin typeface="Courier New" pitchFamily="49" charset="0"/>
              </a:rPr>
              <a:t>      </a:t>
            </a:r>
            <a:r>
              <a:rPr lang="en-US" sz="2000" dirty="0">
                <a:solidFill>
                  <a:srgbClr val="FF0000"/>
                </a:solidFill>
                <a:latin typeface="Courier New" pitchFamily="49" charset="0"/>
              </a:rPr>
              <a:t>public void run()</a:t>
            </a:r>
            <a:r>
              <a:rPr lang="en-US" sz="2000" dirty="0">
                <a:latin typeface="Courier New" pitchFamily="49" charset="0"/>
              </a:rPr>
              <a:t> {</a:t>
            </a:r>
          </a:p>
          <a:p>
            <a:pPr>
              <a:lnSpc>
                <a:spcPct val="93000"/>
              </a:lnSpc>
              <a:buFontTx/>
              <a:buNone/>
            </a:pPr>
            <a:r>
              <a:rPr lang="en-US" sz="2000" dirty="0">
                <a:latin typeface="Courier New" pitchFamily="49" charset="0"/>
              </a:rPr>
              <a:t>        // </a:t>
            </a:r>
            <a:r>
              <a:rPr lang="en-US" sz="2000" dirty="0" smtClean="0">
                <a:latin typeface="Courier New" pitchFamily="49" charset="0"/>
              </a:rPr>
              <a:t>Code to run in background</a:t>
            </a:r>
            <a:endParaRPr lang="en-US" sz="2000" dirty="0">
              <a:latin typeface="Courier New" pitchFamily="49" charset="0"/>
            </a:endParaRPr>
          </a:p>
          <a:p>
            <a:pPr>
              <a:lnSpc>
                <a:spcPct val="93000"/>
              </a:lnSpc>
              <a:buFontTx/>
              <a:buNone/>
            </a:pPr>
            <a:r>
              <a:rPr lang="en-US" sz="2000" dirty="0" smtClean="0">
                <a:latin typeface="Courier New" pitchFamily="49" charset="0"/>
              </a:rPr>
              <a:t>      }</a:t>
            </a:r>
            <a:endParaRPr lang="en-US" sz="2000" dirty="0">
              <a:latin typeface="Courier New" pitchFamily="49" charset="0"/>
            </a:endParaRPr>
          </a:p>
          <a:p>
            <a:pPr>
              <a:lnSpc>
                <a:spcPct val="93000"/>
              </a:lnSpc>
              <a:buFontTx/>
              <a:buNone/>
            </a:pPr>
            <a:endParaRPr lang="en-US" sz="2000" dirty="0">
              <a:latin typeface="Courier New" pitchFamily="49" charset="0"/>
            </a:endParaRPr>
          </a:p>
          <a:p>
            <a:pPr>
              <a:lnSpc>
                <a:spcPct val="93000"/>
              </a:lnSpc>
              <a:buFontTx/>
              <a:buNone/>
            </a:pPr>
            <a:r>
              <a:rPr lang="en-US" sz="2000" dirty="0">
                <a:latin typeface="Courier New" pitchFamily="49" charset="0"/>
              </a:rPr>
              <a:t>      public void </a:t>
            </a:r>
            <a:r>
              <a:rPr lang="en-US" sz="2000" dirty="0" err="1" smtClean="0">
                <a:latin typeface="Courier New" pitchFamily="49" charset="0"/>
              </a:rPr>
              <a:t>startThreads</a:t>
            </a:r>
            <a:r>
              <a:rPr lang="en-US" sz="2000" dirty="0" smtClean="0">
                <a:latin typeface="Courier New" pitchFamily="49" charset="0"/>
              </a:rPr>
              <a:t>() </a:t>
            </a:r>
            <a:r>
              <a:rPr lang="en-US" sz="2000" dirty="0">
                <a:latin typeface="Courier New" pitchFamily="49" charset="0"/>
              </a:rPr>
              <a:t>{</a:t>
            </a:r>
          </a:p>
          <a:p>
            <a:pPr>
              <a:lnSpc>
                <a:spcPct val="93000"/>
              </a:lnSpc>
              <a:buFontTx/>
              <a:buNone/>
            </a:pPr>
            <a:r>
              <a:rPr lang="en-US" sz="2000" dirty="0" smtClean="0">
                <a:latin typeface="Courier New" pitchFamily="49" charset="0"/>
              </a:rPr>
              <a:t>        int </a:t>
            </a:r>
            <a:r>
              <a:rPr lang="en-US" sz="2000" dirty="0" err="1" smtClean="0">
                <a:latin typeface="Courier New" pitchFamily="49" charset="0"/>
              </a:rPr>
              <a:t>poolSize</a:t>
            </a:r>
            <a:r>
              <a:rPr lang="en-US" sz="2000" dirty="0" smtClean="0">
                <a:latin typeface="Courier New" pitchFamily="49" charset="0"/>
              </a:rPr>
              <a:t> = ...;</a:t>
            </a:r>
          </a:p>
          <a:p>
            <a:pPr>
              <a:lnSpc>
                <a:spcPct val="93000"/>
              </a:lnSpc>
              <a:buFontTx/>
              <a:buNone/>
            </a:pPr>
            <a:r>
              <a:rPr lang="en-US" sz="2000" dirty="0" smtClean="0">
                <a:latin typeface="Courier New" pitchFamily="49" charset="0"/>
              </a:rPr>
              <a:t>        </a:t>
            </a:r>
            <a:r>
              <a:rPr lang="en-US" sz="2000" dirty="0" smtClean="0">
                <a:solidFill>
                  <a:srgbClr val="FF0000"/>
                </a:solidFill>
                <a:latin typeface="Courier New" pitchFamily="49" charset="0"/>
              </a:rPr>
              <a:t>ExecutorService </a:t>
            </a:r>
            <a:r>
              <a:rPr lang="en-US" sz="2000" dirty="0" err="1" smtClean="0">
                <a:solidFill>
                  <a:srgbClr val="FF0000"/>
                </a:solidFill>
                <a:latin typeface="Courier New" pitchFamily="49" charset="0"/>
              </a:rPr>
              <a:t>taskList</a:t>
            </a:r>
            <a:r>
              <a:rPr lang="en-US" sz="2000" dirty="0" smtClean="0">
                <a:solidFill>
                  <a:srgbClr val="FF0000"/>
                </a:solidFill>
                <a:latin typeface="Courier New" pitchFamily="49" charset="0"/>
              </a:rPr>
              <a:t> = </a:t>
            </a:r>
          </a:p>
          <a:p>
            <a:pPr>
              <a:lnSpc>
                <a:spcPct val="93000"/>
              </a:lnSpc>
              <a:buFontTx/>
              <a:buNone/>
            </a:pP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Executors.newFixedThreadPool</a:t>
            </a: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poolSize</a:t>
            </a:r>
            <a:r>
              <a:rPr lang="en-US" sz="2000" dirty="0" smtClean="0">
                <a:solidFill>
                  <a:srgbClr val="FF0000"/>
                </a:solidFill>
                <a:latin typeface="Courier New" pitchFamily="49" charset="0"/>
              </a:rPr>
              <a:t>);</a:t>
            </a:r>
          </a:p>
          <a:p>
            <a:pPr>
              <a:lnSpc>
                <a:spcPct val="93000"/>
              </a:lnSpc>
              <a:buFontTx/>
              <a:buNone/>
            </a:pPr>
            <a:r>
              <a:rPr lang="en-US" sz="2000" dirty="0" smtClean="0">
                <a:latin typeface="Courier New" pitchFamily="49" charset="0"/>
              </a:rPr>
              <a:t>        for(int i=0; i&lt;</a:t>
            </a:r>
            <a:r>
              <a:rPr lang="en-US" sz="2000" dirty="0" err="1" smtClean="0">
                <a:latin typeface="Courier New" pitchFamily="49" charset="0"/>
              </a:rPr>
              <a:t>someSize</a:t>
            </a:r>
            <a:r>
              <a:rPr lang="en-US" sz="2000" dirty="0" smtClean="0">
                <a:latin typeface="Courier New" pitchFamily="49" charset="0"/>
              </a:rPr>
              <a:t>; i++) {</a:t>
            </a:r>
          </a:p>
          <a:p>
            <a:pPr>
              <a:lnSpc>
                <a:spcPct val="93000"/>
              </a:lnSpc>
              <a:buFontTx/>
              <a:buNone/>
            </a:pPr>
            <a:r>
              <a:rPr lang="en-US" sz="2000" dirty="0" smtClean="0">
                <a:latin typeface="Courier New" pitchFamily="49" charset="0"/>
              </a:rPr>
              <a:t>          </a:t>
            </a:r>
            <a:r>
              <a:rPr lang="en-US" sz="2000" dirty="0" err="1" smtClean="0">
                <a:solidFill>
                  <a:srgbClr val="FF0000"/>
                </a:solidFill>
                <a:latin typeface="Courier New" pitchFamily="49" charset="0"/>
              </a:rPr>
              <a:t>taskList.execute</a:t>
            </a:r>
            <a:r>
              <a:rPr lang="en-US" sz="2000" dirty="0" smtClean="0">
                <a:solidFill>
                  <a:srgbClr val="FF0000"/>
                </a:solidFill>
                <a:latin typeface="Courier New" pitchFamily="49" charset="0"/>
              </a:rPr>
              <a:t>(</a:t>
            </a:r>
            <a:r>
              <a:rPr lang="en-US" sz="2000" dirty="0" smtClean="0">
                <a:solidFill>
                  <a:srgbClr val="0070C0"/>
                </a:solidFill>
                <a:latin typeface="Courier New" pitchFamily="49" charset="0"/>
              </a:rPr>
              <a:t>this</a:t>
            </a:r>
            <a:r>
              <a:rPr lang="en-US" sz="2000" dirty="0" smtClean="0">
                <a:solidFill>
                  <a:srgbClr val="FF0000"/>
                </a:solidFill>
                <a:latin typeface="Courier New" pitchFamily="49" charset="0"/>
              </a:rPr>
              <a:t>);</a:t>
            </a:r>
          </a:p>
          <a:p>
            <a:pPr>
              <a:lnSpc>
                <a:spcPct val="93000"/>
              </a:lnSpc>
              <a:buFontTx/>
              <a:buNone/>
            </a:pPr>
            <a:r>
              <a:rPr lang="en-US" sz="2000" dirty="0" smtClean="0">
                <a:latin typeface="Courier New" pitchFamily="49" charset="0"/>
              </a:rPr>
              <a:t>        }</a:t>
            </a:r>
          </a:p>
          <a:p>
            <a:pPr>
              <a:lnSpc>
                <a:spcPct val="93000"/>
              </a:lnSpc>
              <a:buFontTx/>
              <a:buNone/>
            </a:pPr>
            <a:r>
              <a:rPr lang="en-US" sz="2000" dirty="0" smtClean="0">
                <a:latin typeface="Courier New" pitchFamily="49" charset="0"/>
              </a:rPr>
              <a:t>      </a:t>
            </a:r>
            <a:r>
              <a:rPr lang="en-US" sz="2000" dirty="0">
                <a:latin typeface="Courier New" pitchFamily="49" charset="0"/>
              </a:rPr>
              <a:t>}</a:t>
            </a:r>
          </a:p>
          <a:p>
            <a:pPr>
              <a:lnSpc>
                <a:spcPct val="93000"/>
              </a:lnSpc>
              <a:buFontTx/>
              <a:buNone/>
            </a:pPr>
            <a:r>
              <a:rPr lang="en-US" sz="2000" dirty="0">
                <a:latin typeface="Courier New" pitchFamily="49" charset="0"/>
              </a:rPr>
              <a:t>      ...</a:t>
            </a:r>
          </a:p>
          <a:p>
            <a:pPr>
              <a:lnSpc>
                <a:spcPct val="93000"/>
              </a:lnSpc>
              <a:buFontTx/>
              <a:buNone/>
            </a:pPr>
            <a:r>
              <a:rPr lang="en-US" sz="2000" dirty="0">
                <a:latin typeface="Courier New" pitchFamily="49" charset="0"/>
              </a:rPr>
              <a:t>    }</a:t>
            </a:r>
            <a:endParaRPr lang="en-US" sz="1800" dirty="0">
              <a:latin typeface="Courier New" pitchFamily="49" charset="0"/>
            </a:endParaRPr>
          </a:p>
        </p:txBody>
      </p:sp>
      <p:sp>
        <p:nvSpPr>
          <p:cNvPr id="4" name="Slide Number Placeholder 3"/>
          <p:cNvSpPr>
            <a:spLocks noGrp="1"/>
          </p:cNvSpPr>
          <p:nvPr>
            <p:ph type="sldNum" sz="quarter" idx="10"/>
          </p:nvPr>
        </p:nvSpPr>
        <p:spPr/>
        <p:txBody>
          <a:bodyPr/>
          <a:lstStyle/>
          <a:p>
            <a:fld id="{EB106FEB-AE79-46D2-937C-568A7A905AA2}" type="slidenum">
              <a:rPr lang="en-US" altLang="en-US"/>
              <a:pPr/>
              <a:t>21</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Thread Mechanism Two: Example</a:t>
            </a:r>
          </a:p>
        </p:txBody>
      </p:sp>
      <p:sp>
        <p:nvSpPr>
          <p:cNvPr id="284675" name="Rectangle 3"/>
          <p:cNvSpPr>
            <a:spLocks noGrp="1" noChangeArrowheads="1"/>
          </p:cNvSpPr>
          <p:nvPr>
            <p:ph idx="1"/>
          </p:nvPr>
        </p:nvSpPr>
        <p:spPr>
          <a:xfrm>
            <a:off x="387350" y="1447800"/>
            <a:ext cx="8756650" cy="5410200"/>
          </a:xfrm>
        </p:spPr>
        <p:txBody>
          <a:bodyPr/>
          <a:lstStyle/>
          <a:p>
            <a:pPr>
              <a:buFontTx/>
              <a:buNone/>
            </a:pPr>
            <a:r>
              <a:rPr lang="en-US" sz="1700" dirty="0">
                <a:latin typeface="Courier New" pitchFamily="49" charset="0"/>
              </a:rPr>
              <a:t>public class App2 extends </a:t>
            </a:r>
            <a:r>
              <a:rPr lang="en-US" sz="1700" dirty="0" err="1">
                <a:latin typeface="Courier New" pitchFamily="49" charset="0"/>
              </a:rPr>
              <a:t>SomeClass</a:t>
            </a:r>
            <a:r>
              <a:rPr lang="en-US" sz="1700" dirty="0">
                <a:latin typeface="Courier New" pitchFamily="49" charset="0"/>
              </a:rPr>
              <a:t> </a:t>
            </a:r>
            <a:r>
              <a:rPr lang="en-US" sz="1700" dirty="0">
                <a:solidFill>
                  <a:srgbClr val="FF0000"/>
                </a:solidFill>
                <a:latin typeface="Courier New" pitchFamily="49" charset="0"/>
              </a:rPr>
              <a:t>implements Runnable</a:t>
            </a:r>
            <a:r>
              <a:rPr lang="en-US" sz="1700" dirty="0">
                <a:latin typeface="Courier New" pitchFamily="49" charset="0"/>
              </a:rPr>
              <a:t> {</a:t>
            </a:r>
          </a:p>
          <a:p>
            <a:pPr>
              <a:buFontTx/>
              <a:buNone/>
            </a:pPr>
            <a:r>
              <a:rPr lang="en-US" sz="1700" dirty="0">
                <a:latin typeface="Courier New" pitchFamily="49" charset="0"/>
              </a:rPr>
              <a:t>  private final </a:t>
            </a:r>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loopLimit</a:t>
            </a:r>
            <a:r>
              <a:rPr lang="en-US" sz="1700" dirty="0">
                <a:latin typeface="Courier New" pitchFamily="49" charset="0"/>
              </a:rPr>
              <a:t>;</a:t>
            </a:r>
          </a:p>
          <a:p>
            <a:pPr>
              <a:buFontTx/>
              <a:buNone/>
            </a:pPr>
            <a:endParaRPr lang="en-US" sz="1700" dirty="0">
              <a:latin typeface="Courier New" pitchFamily="49" charset="0"/>
            </a:endParaRPr>
          </a:p>
          <a:p>
            <a:pPr>
              <a:buFontTx/>
              <a:buNone/>
            </a:pPr>
            <a:r>
              <a:rPr lang="en-US" sz="1700" dirty="0">
                <a:latin typeface="Courier New" pitchFamily="49" charset="0"/>
              </a:rPr>
              <a:t>  public App2(</a:t>
            </a:r>
            <a:r>
              <a:rPr lang="en-US" sz="1700" dirty="0" err="1">
                <a:latin typeface="Courier New" pitchFamily="49" charset="0"/>
              </a:rPr>
              <a:t>int</a:t>
            </a:r>
            <a:r>
              <a:rPr lang="en-US" sz="1700" dirty="0">
                <a:latin typeface="Courier New" pitchFamily="49" charset="0"/>
              </a:rPr>
              <a:t> </a:t>
            </a:r>
            <a:r>
              <a:rPr lang="en-US" sz="1700" dirty="0" err="1">
                <a:latin typeface="Courier New" pitchFamily="49" charset="0"/>
              </a:rPr>
              <a:t>loopLimit</a:t>
            </a:r>
            <a:r>
              <a:rPr lang="en-US" sz="1700" dirty="0">
                <a:latin typeface="Courier New" pitchFamily="49" charset="0"/>
              </a:rPr>
              <a:t>) {</a:t>
            </a:r>
          </a:p>
          <a:p>
            <a:pPr>
              <a:buFontTx/>
              <a:buNone/>
            </a:pPr>
            <a:r>
              <a:rPr lang="en-US" sz="1700" dirty="0">
                <a:latin typeface="Courier New" pitchFamily="49" charset="0"/>
              </a:rPr>
              <a:t>    </a:t>
            </a:r>
            <a:r>
              <a:rPr lang="en-US" sz="1700" dirty="0" err="1">
                <a:latin typeface="Courier New" pitchFamily="49" charset="0"/>
              </a:rPr>
              <a:t>this.loopLimit</a:t>
            </a:r>
            <a:r>
              <a:rPr lang="en-US" sz="1700" dirty="0">
                <a:latin typeface="Courier New" pitchFamily="49" charset="0"/>
              </a:rPr>
              <a:t> = </a:t>
            </a:r>
            <a:r>
              <a:rPr lang="en-US" sz="1700" dirty="0" err="1">
                <a:latin typeface="Courier New" pitchFamily="49" charset="0"/>
              </a:rPr>
              <a:t>loopLimit</a:t>
            </a:r>
            <a:r>
              <a:rPr lang="en-US" sz="1700" dirty="0">
                <a:latin typeface="Courier New" pitchFamily="49" charset="0"/>
              </a:rPr>
              <a:t>;</a:t>
            </a:r>
          </a:p>
          <a:p>
            <a:pPr>
              <a:buFontTx/>
              <a:buNone/>
            </a:pPr>
            <a:r>
              <a:rPr lang="en-US" sz="1700" dirty="0">
                <a:latin typeface="Courier New" pitchFamily="49" charset="0"/>
              </a:rPr>
              <a:t>    </a:t>
            </a:r>
            <a:r>
              <a:rPr lang="en-US" sz="1700" dirty="0" err="1">
                <a:latin typeface="Courier New" pitchFamily="49" charset="0"/>
              </a:rPr>
              <a:t>ExecutorService</a:t>
            </a:r>
            <a:r>
              <a:rPr lang="en-US" sz="1700" dirty="0">
                <a:latin typeface="Courier New" pitchFamily="49" charset="0"/>
              </a:rPr>
              <a:t> </a:t>
            </a:r>
            <a:r>
              <a:rPr lang="en-US" sz="1700" dirty="0" err="1">
                <a:latin typeface="Courier New" pitchFamily="49" charset="0"/>
              </a:rPr>
              <a:t>taskList</a:t>
            </a:r>
            <a:r>
              <a:rPr lang="en-US" sz="1700" dirty="0">
                <a:latin typeface="Courier New" pitchFamily="49" charset="0"/>
              </a:rPr>
              <a:t> = </a:t>
            </a:r>
          </a:p>
          <a:p>
            <a:pPr>
              <a:buFontTx/>
              <a:buNone/>
            </a:pPr>
            <a:r>
              <a:rPr lang="en-US" sz="1700" dirty="0">
                <a:latin typeface="Courier New" pitchFamily="49" charset="0"/>
              </a:rPr>
              <a:t>      </a:t>
            </a:r>
            <a:r>
              <a:rPr lang="en-US" sz="1700" dirty="0" err="1">
                <a:latin typeface="Courier New" pitchFamily="49" charset="0"/>
              </a:rPr>
              <a:t>Executors.newFixedThreadPool</a:t>
            </a:r>
            <a:r>
              <a:rPr lang="en-US" sz="1700" dirty="0">
                <a:latin typeface="Courier New" pitchFamily="49" charset="0"/>
              </a:rPr>
              <a:t>(100);</a:t>
            </a:r>
          </a:p>
          <a:p>
            <a:pPr>
              <a:buFontTx/>
              <a:buNone/>
            </a:pPr>
            <a:r>
              <a:rPr lang="en-US" sz="1700" dirty="0">
                <a:latin typeface="Courier New" pitchFamily="49" charset="0"/>
              </a:rPr>
              <a:t>    </a:t>
            </a:r>
            <a:r>
              <a:rPr lang="en-US" sz="1700" dirty="0" err="1">
                <a:solidFill>
                  <a:srgbClr val="FF0000"/>
                </a:solidFill>
                <a:latin typeface="Courier New" pitchFamily="49" charset="0"/>
              </a:rPr>
              <a:t>taskList.execute</a:t>
            </a:r>
            <a:r>
              <a:rPr lang="en-US" sz="1700" dirty="0">
                <a:solidFill>
                  <a:srgbClr val="FF0000"/>
                </a:solidFill>
                <a:latin typeface="Courier New" pitchFamily="49" charset="0"/>
              </a:rPr>
              <a:t>(</a:t>
            </a:r>
            <a:r>
              <a:rPr lang="en-US" sz="1700" dirty="0">
                <a:solidFill>
                  <a:srgbClr val="00B0F0"/>
                </a:solidFill>
                <a:latin typeface="Courier New" pitchFamily="49" charset="0"/>
              </a:rPr>
              <a:t>this</a:t>
            </a:r>
            <a:r>
              <a:rPr lang="en-US" sz="1700" dirty="0">
                <a:solidFill>
                  <a:srgbClr val="FF0000"/>
                </a:solidFill>
                <a:latin typeface="Courier New" pitchFamily="49" charset="0"/>
              </a:rPr>
              <a:t>);</a:t>
            </a:r>
          </a:p>
          <a:p>
            <a:pPr>
              <a:buFontTx/>
              <a:buNone/>
            </a:pPr>
            <a:r>
              <a:rPr lang="en-US" sz="1700" dirty="0">
                <a:solidFill>
                  <a:srgbClr val="FF0000"/>
                </a:solidFill>
                <a:latin typeface="Courier New" pitchFamily="49" charset="0"/>
              </a:rPr>
              <a:t>    </a:t>
            </a:r>
            <a:r>
              <a:rPr lang="en-US" sz="1700" dirty="0" err="1">
                <a:solidFill>
                  <a:srgbClr val="FF0000"/>
                </a:solidFill>
                <a:latin typeface="Courier New" pitchFamily="49" charset="0"/>
              </a:rPr>
              <a:t>taskList.execute</a:t>
            </a:r>
            <a:r>
              <a:rPr lang="en-US" sz="1700" dirty="0">
                <a:solidFill>
                  <a:srgbClr val="FF0000"/>
                </a:solidFill>
                <a:latin typeface="Courier New" pitchFamily="49" charset="0"/>
              </a:rPr>
              <a:t>(</a:t>
            </a:r>
            <a:r>
              <a:rPr lang="en-US" sz="1700" dirty="0">
                <a:solidFill>
                  <a:srgbClr val="00B0F0"/>
                </a:solidFill>
                <a:latin typeface="Courier New" pitchFamily="49" charset="0"/>
              </a:rPr>
              <a:t>this</a:t>
            </a:r>
            <a:r>
              <a:rPr lang="en-US" sz="1700" dirty="0">
                <a:solidFill>
                  <a:srgbClr val="FF0000"/>
                </a:solidFill>
                <a:latin typeface="Courier New" pitchFamily="49" charset="0"/>
              </a:rPr>
              <a:t>);</a:t>
            </a:r>
          </a:p>
          <a:p>
            <a:pPr>
              <a:buFontTx/>
              <a:buNone/>
            </a:pPr>
            <a:r>
              <a:rPr lang="en-US" sz="1700" dirty="0">
                <a:solidFill>
                  <a:srgbClr val="FF0000"/>
                </a:solidFill>
                <a:latin typeface="Courier New" pitchFamily="49" charset="0"/>
              </a:rPr>
              <a:t>    </a:t>
            </a:r>
            <a:r>
              <a:rPr lang="en-US" sz="1700" dirty="0" err="1">
                <a:solidFill>
                  <a:srgbClr val="FF0000"/>
                </a:solidFill>
                <a:latin typeface="Courier New" pitchFamily="49" charset="0"/>
              </a:rPr>
              <a:t>taskList.execute</a:t>
            </a:r>
            <a:r>
              <a:rPr lang="en-US" sz="1700" dirty="0">
                <a:solidFill>
                  <a:srgbClr val="FF0000"/>
                </a:solidFill>
                <a:latin typeface="Courier New" pitchFamily="49" charset="0"/>
              </a:rPr>
              <a:t>(</a:t>
            </a:r>
            <a:r>
              <a:rPr lang="en-US" sz="1700" dirty="0">
                <a:solidFill>
                  <a:srgbClr val="00B0F0"/>
                </a:solidFill>
                <a:latin typeface="Courier New" pitchFamily="49" charset="0"/>
              </a:rPr>
              <a:t>this</a:t>
            </a:r>
            <a:r>
              <a:rPr lang="en-US" sz="1700" dirty="0">
                <a:solidFill>
                  <a:srgbClr val="FF0000"/>
                </a:solidFill>
                <a:latin typeface="Courier New" pitchFamily="49" charset="0"/>
              </a:rPr>
              <a:t>);</a:t>
            </a:r>
          </a:p>
          <a:p>
            <a:pPr>
              <a:buFontTx/>
              <a:buNone/>
            </a:pPr>
            <a:r>
              <a:rPr lang="en-US" sz="1700" dirty="0">
                <a:latin typeface="Courier New" pitchFamily="49" charset="0"/>
              </a:rPr>
              <a:t>    </a:t>
            </a:r>
            <a:r>
              <a:rPr lang="en-US" sz="1700" dirty="0" err="1">
                <a:latin typeface="Courier New" pitchFamily="49" charset="0"/>
              </a:rPr>
              <a:t>taskList.shutdown</a:t>
            </a:r>
            <a:r>
              <a:rPr lang="en-US" sz="1700" dirty="0">
                <a:latin typeface="Courier New" pitchFamily="49" charset="0"/>
              </a:rPr>
              <a:t>();</a:t>
            </a:r>
          </a:p>
          <a:p>
            <a:pPr>
              <a:buFontTx/>
              <a:buNone/>
            </a:pPr>
            <a:r>
              <a:rPr lang="en-US" sz="1700" dirty="0">
                <a:latin typeface="Courier New" pitchFamily="49" charset="0"/>
              </a:rPr>
              <a:t>  }</a:t>
            </a:r>
          </a:p>
          <a:p>
            <a:pPr>
              <a:buFontTx/>
              <a:buNone/>
            </a:pPr>
            <a:r>
              <a:rPr lang="en-US" sz="1700" dirty="0">
                <a:latin typeface="Courier New" pitchFamily="49" charset="0"/>
              </a:rPr>
              <a:t>  </a:t>
            </a:r>
          </a:p>
          <a:p>
            <a:pPr>
              <a:buFontTx/>
              <a:buNone/>
            </a:pPr>
            <a:r>
              <a:rPr lang="en-US" sz="1700" dirty="0">
                <a:latin typeface="Courier New" pitchFamily="49" charset="0"/>
              </a:rPr>
              <a:t>  </a:t>
            </a:r>
            <a:r>
              <a:rPr lang="en-US" sz="1700" dirty="0">
                <a:solidFill>
                  <a:srgbClr val="FF0000"/>
                </a:solidFill>
                <a:latin typeface="Courier New" pitchFamily="49" charset="0"/>
              </a:rPr>
              <a:t>private</a:t>
            </a:r>
            <a:r>
              <a:rPr lang="en-US" sz="1700" dirty="0">
                <a:latin typeface="Courier New" pitchFamily="49" charset="0"/>
              </a:rPr>
              <a:t> void pause(double seconds) {</a:t>
            </a:r>
          </a:p>
          <a:p>
            <a:pPr>
              <a:buFontTx/>
              <a:buNone/>
            </a:pPr>
            <a:r>
              <a:rPr lang="en-US" sz="1700" dirty="0">
                <a:latin typeface="Courier New" pitchFamily="49" charset="0"/>
              </a:rPr>
              <a:t>    try {</a:t>
            </a:r>
          </a:p>
          <a:p>
            <a:pPr>
              <a:buFontTx/>
              <a:buNone/>
            </a:pPr>
            <a:r>
              <a:rPr lang="en-US" sz="1700" dirty="0">
                <a:latin typeface="Courier New" pitchFamily="49" charset="0"/>
              </a:rPr>
              <a:t>      </a:t>
            </a:r>
            <a:r>
              <a:rPr lang="en-US" sz="1700" dirty="0" err="1">
                <a:latin typeface="Courier New" pitchFamily="49" charset="0"/>
              </a:rPr>
              <a:t>Thread.sleep</a:t>
            </a:r>
            <a:r>
              <a:rPr lang="en-US" sz="1700" dirty="0">
                <a:latin typeface="Courier New" pitchFamily="49" charset="0"/>
              </a:rPr>
              <a:t>(</a:t>
            </a:r>
            <a:r>
              <a:rPr lang="en-US" sz="1700" dirty="0" err="1">
                <a:latin typeface="Courier New" pitchFamily="49" charset="0"/>
              </a:rPr>
              <a:t>Math.round</a:t>
            </a:r>
            <a:r>
              <a:rPr lang="en-US" sz="1700" dirty="0">
                <a:latin typeface="Courier New" pitchFamily="49" charset="0"/>
              </a:rPr>
              <a:t>(1000.0 * seconds));</a:t>
            </a:r>
          </a:p>
          <a:p>
            <a:pPr>
              <a:buFontTx/>
              <a:buNone/>
            </a:pPr>
            <a:r>
              <a:rPr lang="en-US" sz="1700" dirty="0">
                <a:latin typeface="Courier New" pitchFamily="49" charset="0"/>
              </a:rPr>
              <a:t>    } catch (</a:t>
            </a:r>
            <a:r>
              <a:rPr lang="en-US" sz="1700" dirty="0" err="1">
                <a:latin typeface="Courier New" pitchFamily="49" charset="0"/>
              </a:rPr>
              <a:t>InterruptedException</a:t>
            </a:r>
            <a:r>
              <a:rPr lang="en-US" sz="1700" dirty="0">
                <a:latin typeface="Courier New" pitchFamily="49" charset="0"/>
              </a:rPr>
              <a:t> </a:t>
            </a:r>
            <a:r>
              <a:rPr lang="en-US" sz="1700" dirty="0" err="1">
                <a:latin typeface="Courier New" pitchFamily="49" charset="0"/>
              </a:rPr>
              <a:t>ie</a:t>
            </a:r>
            <a:r>
              <a:rPr lang="en-US" sz="1700" dirty="0">
                <a:latin typeface="Courier New" pitchFamily="49" charset="0"/>
              </a:rPr>
              <a:t>) { }</a:t>
            </a:r>
          </a:p>
          <a:p>
            <a:pPr>
              <a:buFontTx/>
              <a:buNone/>
            </a:pPr>
            <a:r>
              <a:rPr lang="en-US" sz="1700" dirty="0">
                <a:latin typeface="Courier New" pitchFamily="49" charset="0"/>
              </a:rPr>
              <a:t>  }</a:t>
            </a:r>
            <a:endParaRPr lang="en-US" sz="1700" dirty="0">
              <a:latin typeface="Courier New" pitchFamily="49" charset="0"/>
            </a:endParaRPr>
          </a:p>
        </p:txBody>
      </p:sp>
      <p:sp>
        <p:nvSpPr>
          <p:cNvPr id="4" name="Slide Number Placeholder 3"/>
          <p:cNvSpPr>
            <a:spLocks noGrp="1"/>
          </p:cNvSpPr>
          <p:nvPr>
            <p:ph type="sldNum" sz="quarter" idx="10"/>
          </p:nvPr>
        </p:nvSpPr>
        <p:spPr/>
        <p:txBody>
          <a:bodyPr/>
          <a:lstStyle/>
          <a:p>
            <a:fld id="{A47CC271-2C0D-4062-ADDD-40B365C66CC3}" type="slidenum">
              <a:rPr lang="en-US" altLang="en-US"/>
              <a:pPr/>
              <a:t>22</a:t>
            </a:fld>
            <a:endParaRPr lang="en-US" altLang="en-US">
              <a:solidFill>
                <a:schemeClr val="accent2"/>
              </a:solidFill>
            </a:endParaRPr>
          </a:p>
        </p:txBody>
      </p:sp>
      <p:sp>
        <p:nvSpPr>
          <p:cNvPr id="5" name="Text Box 6"/>
          <p:cNvSpPr txBox="1">
            <a:spLocks noChangeArrowheads="1"/>
          </p:cNvSpPr>
          <p:nvPr/>
        </p:nvSpPr>
        <p:spPr bwMode="ltGray">
          <a:xfrm>
            <a:off x="6658448" y="6390697"/>
            <a:ext cx="2162227" cy="307777"/>
          </a:xfrm>
          <a:prstGeom prst="rect">
            <a:avLst/>
          </a:prstGeom>
          <a:noFill/>
          <a:ln w="9525">
            <a:noFill/>
            <a:miter lim="800000"/>
            <a:headEnd/>
            <a:tailEnd/>
          </a:ln>
          <a:effectLst/>
        </p:spPr>
        <p:txBody>
          <a:bodyPr wrap="square">
            <a:spAutoFit/>
          </a:bodyPr>
          <a:lstStyle/>
          <a:p>
            <a:r>
              <a:rPr lang="en-US" sz="1400" dirty="0" smtClean="0">
                <a:solidFill>
                  <a:srgbClr val="0000FF"/>
                </a:solidFill>
                <a:latin typeface="Arial Narrow" pitchFamily="34" charset="0"/>
              </a:rPr>
              <a:t>Class continued on next slide</a:t>
            </a:r>
            <a:endParaRPr lang="en-US" sz="14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Thread Mechanism Two: Example (Continued)</a:t>
            </a:r>
          </a:p>
        </p:txBody>
      </p:sp>
      <p:sp>
        <p:nvSpPr>
          <p:cNvPr id="293891" name="Rectangle 3"/>
          <p:cNvSpPr>
            <a:spLocks noGrp="1" noChangeArrowheads="1"/>
          </p:cNvSpPr>
          <p:nvPr>
            <p:ph idx="1"/>
          </p:nvPr>
        </p:nvSpPr>
        <p:spPr/>
        <p:txBody>
          <a:bodyPr/>
          <a:lstStyle/>
          <a:p>
            <a:pPr>
              <a:buFontTx/>
              <a:buNone/>
            </a:pPr>
            <a:endParaRPr lang="en-US" sz="1800" dirty="0">
              <a:latin typeface="Courier New" pitchFamily="49" charset="0"/>
            </a:endParaRPr>
          </a:p>
          <a:p>
            <a:pPr>
              <a:buFontTx/>
              <a:buNone/>
            </a:pPr>
            <a:r>
              <a:rPr lang="en-US" sz="1800" dirty="0">
                <a:latin typeface="Courier New" pitchFamily="49" charset="0"/>
              </a:rPr>
              <a:t> </a:t>
            </a:r>
            <a:r>
              <a:rPr lang="en-US" sz="1800" dirty="0" smtClean="0">
                <a:latin typeface="Courier New" pitchFamily="49" charset="0"/>
              </a:rPr>
              <a:t> public </a:t>
            </a:r>
            <a:r>
              <a:rPr lang="en-US" sz="1800" dirty="0">
                <a:latin typeface="Courier New" pitchFamily="49" charset="0"/>
              </a:rPr>
              <a:t>void run() {</a:t>
            </a:r>
          </a:p>
          <a:p>
            <a:pPr>
              <a:buFontTx/>
              <a:buNone/>
            </a:pPr>
            <a:r>
              <a:rPr lang="en-US" sz="1800" dirty="0">
                <a:latin typeface="Courier New" pitchFamily="49" charset="0"/>
              </a:rPr>
              <a:t>    for(</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=0; </a:t>
            </a:r>
            <a:r>
              <a:rPr lang="en-US" sz="1800" dirty="0" err="1">
                <a:latin typeface="Courier New" pitchFamily="49" charset="0"/>
              </a:rPr>
              <a:t>i</a:t>
            </a:r>
            <a:r>
              <a:rPr lang="en-US" sz="1800" dirty="0">
                <a:latin typeface="Courier New" pitchFamily="49" charset="0"/>
              </a:rPr>
              <a:t>&lt;</a:t>
            </a:r>
            <a:r>
              <a:rPr lang="en-US" sz="1800" dirty="0" err="1">
                <a:latin typeface="Courier New" pitchFamily="49" charset="0"/>
              </a:rPr>
              <a:t>loopLimit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a:t>
            </a:r>
          </a:p>
          <a:p>
            <a:pPr>
              <a:buFontTx/>
              <a:buNone/>
            </a:pPr>
            <a:r>
              <a:rPr lang="en-US" sz="1800" dirty="0">
                <a:latin typeface="Courier New" pitchFamily="49" charset="0"/>
              </a:rPr>
              <a:t>      String </a:t>
            </a:r>
            <a:r>
              <a:rPr lang="en-US" sz="1800" dirty="0" err="1">
                <a:latin typeface="Courier New" pitchFamily="49" charset="0"/>
              </a:rPr>
              <a:t>threadName</a:t>
            </a:r>
            <a:r>
              <a:rPr lang="en-US" sz="1800" dirty="0">
                <a:latin typeface="Courier New" pitchFamily="49" charset="0"/>
              </a:rPr>
              <a:t> = </a:t>
            </a:r>
            <a:r>
              <a:rPr lang="en-US" sz="1800" dirty="0" err="1">
                <a:latin typeface="Courier New" pitchFamily="49" charset="0"/>
              </a:rPr>
              <a:t>Thread.currentThread</a:t>
            </a:r>
            <a:r>
              <a:rPr lang="en-US" sz="1800" dirty="0">
                <a:latin typeface="Courier New" pitchFamily="49" charset="0"/>
              </a:rPr>
              <a:t>().</a:t>
            </a:r>
            <a:r>
              <a:rPr lang="en-US" sz="1800" dirty="0" err="1">
                <a:latin typeface="Courier New" pitchFamily="49" charset="0"/>
              </a:rPr>
              <a:t>getName</a:t>
            </a:r>
            <a:r>
              <a:rPr lang="en-US" sz="1800" dirty="0">
                <a:latin typeface="Courier New" pitchFamily="49" charset="0"/>
              </a:rPr>
              <a:t>();</a:t>
            </a:r>
          </a:p>
          <a:p>
            <a:pPr>
              <a:buFontTx/>
              <a:buNone/>
            </a:pPr>
            <a:r>
              <a:rPr lang="en-US" sz="1800" dirty="0">
                <a:latin typeface="Courier New" pitchFamily="49" charset="0"/>
              </a:rPr>
              <a:t>      </a:t>
            </a:r>
            <a:r>
              <a:rPr lang="en-US" sz="1800" dirty="0" err="1">
                <a:latin typeface="Courier New" pitchFamily="49" charset="0"/>
              </a:rPr>
              <a:t>System.out.printf</a:t>
            </a:r>
            <a:r>
              <a:rPr lang="en-US" sz="1800" dirty="0">
                <a:latin typeface="Courier New" pitchFamily="49" charset="0"/>
              </a:rPr>
              <a:t>("%s: %</a:t>
            </a:r>
            <a:r>
              <a:rPr lang="en-US" sz="1800" dirty="0" err="1">
                <a:latin typeface="Courier New" pitchFamily="49" charset="0"/>
              </a:rPr>
              <a:t>s%n</a:t>
            </a:r>
            <a:r>
              <a:rPr lang="en-US" sz="1800" dirty="0">
                <a:latin typeface="Courier New" pitchFamily="49" charset="0"/>
              </a:rPr>
              <a:t>", </a:t>
            </a:r>
            <a:r>
              <a:rPr lang="en-US" sz="1800" dirty="0" err="1">
                <a:latin typeface="Courier New" pitchFamily="49" charset="0"/>
              </a:rPr>
              <a:t>threadName</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a:t>
            </a:r>
          </a:p>
          <a:p>
            <a:pPr>
              <a:buFontTx/>
              <a:buNone/>
            </a:pPr>
            <a:r>
              <a:rPr lang="en-US" sz="1800" dirty="0">
                <a:latin typeface="Courier New" pitchFamily="49" charset="0"/>
              </a:rPr>
              <a:t>      </a:t>
            </a:r>
            <a:r>
              <a:rPr lang="en-US" sz="1800" dirty="0">
                <a:solidFill>
                  <a:srgbClr val="FF0000"/>
                </a:solidFill>
                <a:latin typeface="Courier New" pitchFamily="49" charset="0"/>
              </a:rPr>
              <a:t>pause(</a:t>
            </a:r>
            <a:r>
              <a:rPr lang="en-US" sz="1800" dirty="0" err="1">
                <a:solidFill>
                  <a:srgbClr val="FF0000"/>
                </a:solidFill>
                <a:latin typeface="Courier New" pitchFamily="49" charset="0"/>
              </a:rPr>
              <a:t>Math.random</a:t>
            </a:r>
            <a:r>
              <a:rPr lang="en-US" sz="1800" dirty="0">
                <a:solidFill>
                  <a:srgbClr val="FF0000"/>
                </a:solidFill>
                <a:latin typeface="Courier New" pitchFamily="49" charset="0"/>
              </a:rPr>
              <a:t>()); </a:t>
            </a:r>
            <a:endParaRPr lang="en-US" sz="1800" dirty="0">
              <a:latin typeface="Courier New" pitchFamily="49" charset="0"/>
            </a:endParaRPr>
          </a:p>
          <a:p>
            <a:pPr>
              <a:buFontTx/>
              <a:buNone/>
            </a:pPr>
            <a:r>
              <a:rPr lang="en-US" sz="1800" dirty="0">
                <a:latin typeface="Courier New" pitchFamily="49" charset="0"/>
              </a:rPr>
              <a:t>    }</a:t>
            </a:r>
          </a:p>
          <a:p>
            <a:pPr>
              <a:buFontTx/>
              <a:buNone/>
            </a:pPr>
            <a:r>
              <a:rPr lang="en-US" sz="1800" dirty="0">
                <a:latin typeface="Courier New" pitchFamily="49" charset="0"/>
              </a:rPr>
              <a:t>  }</a:t>
            </a:r>
          </a:p>
          <a:p>
            <a:pPr>
              <a:buFontTx/>
              <a:buNone/>
            </a:pPr>
            <a:r>
              <a:rPr lang="en-US" sz="1800" dirty="0">
                <a:latin typeface="Courier New" pitchFamily="49" charset="0"/>
              </a:rPr>
              <a:t>}</a:t>
            </a:r>
            <a:endParaRPr lang="en-US" sz="1800" dirty="0">
              <a:latin typeface="Courier New" pitchFamily="49" charset="0"/>
            </a:endParaRPr>
          </a:p>
        </p:txBody>
      </p:sp>
      <p:sp>
        <p:nvSpPr>
          <p:cNvPr id="4" name="Slide Number Placeholder 3"/>
          <p:cNvSpPr>
            <a:spLocks noGrp="1"/>
          </p:cNvSpPr>
          <p:nvPr>
            <p:ph type="sldNum" sz="quarter" idx="10"/>
          </p:nvPr>
        </p:nvSpPr>
        <p:spPr/>
        <p:txBody>
          <a:bodyPr/>
          <a:lstStyle/>
          <a:p>
            <a:fld id="{AE004982-6114-468D-A2B0-E20D06A181F0}" type="slidenum">
              <a:rPr lang="en-US" altLang="en-US"/>
              <a:pPr/>
              <a:t>23</a:t>
            </a:fld>
            <a:endParaRPr lang="en-US" altLang="en-US">
              <a:solidFill>
                <a:schemeClr val="accent2"/>
              </a:solidFill>
            </a:endParaRPr>
          </a:p>
        </p:txBody>
      </p:sp>
    </p:spTree>
    <p:extLst>
      <p:ext uri="{BB962C8B-B14F-4D97-AF65-F5344CB8AC3E}">
        <p14:creationId xmlns:p14="http://schemas.microsoft.com/office/powerpoint/2010/main" val="3389694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Thread Mechanism Two: Example (Continued)</a:t>
            </a:r>
          </a:p>
        </p:txBody>
      </p:sp>
      <p:sp>
        <p:nvSpPr>
          <p:cNvPr id="293891" name="Rectangle 3"/>
          <p:cNvSpPr>
            <a:spLocks noGrp="1" noChangeArrowheads="1"/>
          </p:cNvSpPr>
          <p:nvPr>
            <p:ph idx="1"/>
          </p:nvPr>
        </p:nvSpPr>
        <p:spPr/>
        <p:txBody>
          <a:bodyPr/>
          <a:lstStyle/>
          <a:p>
            <a:pPr>
              <a:buFontTx/>
              <a:buNone/>
            </a:pPr>
            <a:endParaRPr lang="en-US" sz="1800" dirty="0">
              <a:latin typeface="Courier New" pitchFamily="49" charset="0"/>
            </a:endParaRPr>
          </a:p>
          <a:p>
            <a:pPr>
              <a:buFontTx/>
              <a:buNone/>
            </a:pPr>
            <a:r>
              <a:rPr lang="en-US" sz="2200" dirty="0" smtClean="0">
                <a:latin typeface="Courier New" pitchFamily="49" charset="0"/>
              </a:rPr>
              <a:t>public class App2Test {</a:t>
            </a:r>
          </a:p>
          <a:p>
            <a:pPr>
              <a:buFontTx/>
              <a:buNone/>
            </a:pPr>
            <a:r>
              <a:rPr lang="en-US" sz="2200" dirty="0" smtClean="0">
                <a:latin typeface="Courier New" pitchFamily="49" charset="0"/>
              </a:rPr>
              <a:t>  public static void main(String[] args) {</a:t>
            </a:r>
          </a:p>
          <a:p>
            <a:pPr>
              <a:buFontTx/>
              <a:buNone/>
            </a:pPr>
            <a:r>
              <a:rPr lang="en-US" sz="2200" dirty="0" smtClean="0">
                <a:latin typeface="Courier New" pitchFamily="49" charset="0"/>
              </a:rPr>
              <a:t>    new App2(5);</a:t>
            </a:r>
          </a:p>
          <a:p>
            <a:pPr>
              <a:buFontTx/>
              <a:buNone/>
            </a:pPr>
            <a:r>
              <a:rPr lang="en-US" sz="2200" dirty="0" smtClean="0">
                <a:latin typeface="Courier New" pitchFamily="49" charset="0"/>
              </a:rPr>
              <a:t>  }</a:t>
            </a:r>
          </a:p>
          <a:p>
            <a:pPr>
              <a:buFontTx/>
              <a:buNone/>
            </a:pPr>
            <a:r>
              <a:rPr lang="en-US" sz="2200" dirty="0" smtClean="0">
                <a:latin typeface="Courier New" pitchFamily="49" charset="0"/>
              </a:rPr>
              <a:t>}</a:t>
            </a:r>
            <a:endParaRPr lang="en-US" sz="2200" dirty="0">
              <a:latin typeface="Courier New" pitchFamily="49" charset="0"/>
            </a:endParaRPr>
          </a:p>
        </p:txBody>
      </p:sp>
      <p:sp>
        <p:nvSpPr>
          <p:cNvPr id="4" name="Slide Number Placeholder 3"/>
          <p:cNvSpPr>
            <a:spLocks noGrp="1"/>
          </p:cNvSpPr>
          <p:nvPr>
            <p:ph type="sldNum" sz="quarter" idx="10"/>
          </p:nvPr>
        </p:nvSpPr>
        <p:spPr/>
        <p:txBody>
          <a:bodyPr/>
          <a:lstStyle/>
          <a:p>
            <a:fld id="{AE004982-6114-468D-A2B0-E20D06A181F0}" type="slidenum">
              <a:rPr lang="en-US" altLang="en-US"/>
              <a:pPr/>
              <a:t>24</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1026"/>
          <p:cNvSpPr>
            <a:spLocks noGrp="1" noChangeArrowheads="1"/>
          </p:cNvSpPr>
          <p:nvPr>
            <p:ph type="title"/>
          </p:nvPr>
        </p:nvSpPr>
        <p:spPr/>
        <p:txBody>
          <a:bodyPr/>
          <a:lstStyle/>
          <a:p>
            <a:r>
              <a:rPr lang="en-US" dirty="0"/>
              <a:t>Thread Mechanism </a:t>
            </a:r>
            <a:r>
              <a:rPr lang="en-US" dirty="0" smtClean="0"/>
              <a:t>Two: Results</a:t>
            </a:r>
            <a:endParaRPr lang="en-US" dirty="0"/>
          </a:p>
        </p:txBody>
      </p:sp>
      <p:sp>
        <p:nvSpPr>
          <p:cNvPr id="289795" name="Rectangle 1027"/>
          <p:cNvSpPr>
            <a:spLocks noGrp="1" noChangeArrowheads="1"/>
          </p:cNvSpPr>
          <p:nvPr>
            <p:ph idx="1"/>
          </p:nvPr>
        </p:nvSpPr>
        <p:spPr/>
        <p:txBody>
          <a:bodyPr/>
          <a:lstStyle/>
          <a:p>
            <a:pPr>
              <a:buFontTx/>
              <a:buNone/>
            </a:pPr>
            <a:r>
              <a:rPr lang="en-US" sz="2100" dirty="0" smtClean="0">
                <a:solidFill>
                  <a:srgbClr val="C00000"/>
                </a:solidFill>
                <a:latin typeface="Courier New" pitchFamily="49" charset="0"/>
              </a:rPr>
              <a:t>pool-1-thread-3: 0</a:t>
            </a:r>
          </a:p>
          <a:p>
            <a:pPr>
              <a:buFontTx/>
              <a:buNone/>
            </a:pPr>
            <a:r>
              <a:rPr lang="en-US" sz="2100" dirty="0" smtClean="0">
                <a:latin typeface="Courier New" pitchFamily="49" charset="0"/>
              </a:rPr>
              <a:t>pool-1-thread-1: 0</a:t>
            </a:r>
          </a:p>
          <a:p>
            <a:pPr>
              <a:buFontTx/>
              <a:buNone/>
            </a:pPr>
            <a:r>
              <a:rPr lang="en-US" sz="2100" dirty="0" smtClean="0">
                <a:solidFill>
                  <a:srgbClr val="00B0F0"/>
                </a:solidFill>
                <a:latin typeface="Courier New" pitchFamily="49" charset="0"/>
              </a:rPr>
              <a:t>pool-1-thread-2: 0</a:t>
            </a:r>
          </a:p>
          <a:p>
            <a:pPr>
              <a:buFontTx/>
              <a:buNone/>
            </a:pPr>
            <a:r>
              <a:rPr lang="en-US" sz="2100" dirty="0" smtClean="0">
                <a:solidFill>
                  <a:srgbClr val="00B0F0"/>
                </a:solidFill>
                <a:latin typeface="Courier New" pitchFamily="49" charset="0"/>
              </a:rPr>
              <a:t>pool-1-thread-2: 1</a:t>
            </a:r>
          </a:p>
          <a:p>
            <a:pPr>
              <a:buFontTx/>
              <a:buNone/>
            </a:pPr>
            <a:r>
              <a:rPr lang="en-US" sz="2100" dirty="0" smtClean="0">
                <a:solidFill>
                  <a:srgbClr val="C00000"/>
                </a:solidFill>
                <a:latin typeface="Courier New" pitchFamily="49" charset="0"/>
              </a:rPr>
              <a:t>pool-1-thread-3: 1</a:t>
            </a:r>
          </a:p>
          <a:p>
            <a:pPr>
              <a:buFontTx/>
              <a:buNone/>
            </a:pPr>
            <a:r>
              <a:rPr lang="en-US" sz="2100" dirty="0" smtClean="0">
                <a:solidFill>
                  <a:srgbClr val="C00000"/>
                </a:solidFill>
                <a:latin typeface="Courier New" pitchFamily="49" charset="0"/>
              </a:rPr>
              <a:t>pool-1-thread-3: 2</a:t>
            </a:r>
          </a:p>
          <a:p>
            <a:pPr>
              <a:buFontTx/>
              <a:buNone/>
            </a:pPr>
            <a:r>
              <a:rPr lang="en-US" sz="2100" dirty="0" smtClean="0">
                <a:latin typeface="Courier New" pitchFamily="49" charset="0"/>
              </a:rPr>
              <a:t>pool-1-thread-1: 1</a:t>
            </a:r>
          </a:p>
          <a:p>
            <a:pPr>
              <a:buFontTx/>
              <a:buNone/>
            </a:pPr>
            <a:r>
              <a:rPr lang="en-US" sz="2100" dirty="0" smtClean="0">
                <a:solidFill>
                  <a:srgbClr val="00B0F0"/>
                </a:solidFill>
                <a:latin typeface="Courier New" pitchFamily="49" charset="0"/>
              </a:rPr>
              <a:t>pool-1-thread-2: 2</a:t>
            </a:r>
          </a:p>
          <a:p>
            <a:pPr>
              <a:buFontTx/>
              <a:buNone/>
            </a:pPr>
            <a:r>
              <a:rPr lang="en-US" sz="2100" dirty="0" smtClean="0">
                <a:solidFill>
                  <a:srgbClr val="C00000"/>
                </a:solidFill>
                <a:latin typeface="Courier New" pitchFamily="49" charset="0"/>
              </a:rPr>
              <a:t>pool-1-thread-3: 3</a:t>
            </a:r>
          </a:p>
          <a:p>
            <a:pPr>
              <a:buFontTx/>
              <a:buNone/>
            </a:pPr>
            <a:r>
              <a:rPr lang="en-US" sz="2100" dirty="0" smtClean="0">
                <a:solidFill>
                  <a:srgbClr val="00B0F0"/>
                </a:solidFill>
                <a:latin typeface="Courier New" pitchFamily="49" charset="0"/>
              </a:rPr>
              <a:t>pool-1-thread-2: 3</a:t>
            </a:r>
          </a:p>
          <a:p>
            <a:pPr>
              <a:buFontTx/>
              <a:buNone/>
            </a:pPr>
            <a:r>
              <a:rPr lang="en-US" sz="2100" dirty="0" smtClean="0">
                <a:latin typeface="Courier New" pitchFamily="49" charset="0"/>
              </a:rPr>
              <a:t>pool-1-thread-1: 2</a:t>
            </a:r>
          </a:p>
          <a:p>
            <a:pPr>
              <a:buFontTx/>
              <a:buNone/>
            </a:pPr>
            <a:r>
              <a:rPr lang="en-US" sz="2100" dirty="0" smtClean="0">
                <a:solidFill>
                  <a:srgbClr val="C00000"/>
                </a:solidFill>
                <a:latin typeface="Courier New" pitchFamily="49" charset="0"/>
              </a:rPr>
              <a:t>pool-1-thread-3: 4</a:t>
            </a:r>
          </a:p>
          <a:p>
            <a:pPr>
              <a:buFontTx/>
              <a:buNone/>
            </a:pPr>
            <a:r>
              <a:rPr lang="en-US" sz="2100" dirty="0" smtClean="0">
                <a:latin typeface="Courier New" pitchFamily="49" charset="0"/>
              </a:rPr>
              <a:t>pool-1-thread-1: 3</a:t>
            </a:r>
          </a:p>
          <a:p>
            <a:pPr>
              <a:buFontTx/>
              <a:buNone/>
            </a:pPr>
            <a:r>
              <a:rPr lang="en-US" sz="2100" dirty="0" smtClean="0">
                <a:solidFill>
                  <a:srgbClr val="00B0F0"/>
                </a:solidFill>
                <a:latin typeface="Courier New" pitchFamily="49" charset="0"/>
              </a:rPr>
              <a:t>pool-1-thread-2: 4</a:t>
            </a:r>
          </a:p>
          <a:p>
            <a:pPr>
              <a:buFontTx/>
              <a:buNone/>
            </a:pPr>
            <a:r>
              <a:rPr lang="en-US" sz="2100" dirty="0" smtClean="0">
                <a:latin typeface="Courier New" pitchFamily="49" charset="0"/>
              </a:rPr>
              <a:t>pool-1-thread-1: 4</a:t>
            </a:r>
            <a:endParaRPr lang="en-US" sz="2100" dirty="0">
              <a:solidFill>
                <a:srgbClr val="FF0000"/>
              </a:solidFill>
              <a:latin typeface="Courier New" pitchFamily="49" charset="0"/>
            </a:endParaRPr>
          </a:p>
        </p:txBody>
      </p:sp>
      <p:sp>
        <p:nvSpPr>
          <p:cNvPr id="4" name="Slide Number Placeholder 3"/>
          <p:cNvSpPr>
            <a:spLocks noGrp="1"/>
          </p:cNvSpPr>
          <p:nvPr>
            <p:ph type="sldNum" sz="quarter" idx="10"/>
          </p:nvPr>
        </p:nvSpPr>
        <p:spPr/>
        <p:txBody>
          <a:bodyPr/>
          <a:lstStyle/>
          <a:p>
            <a:fld id="{F851BDB7-3F7F-4EBE-AF74-0BA4C6EB05A9}" type="slidenum">
              <a:rPr lang="en-US" altLang="en-US"/>
              <a:pPr/>
              <a:t>25</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Approach</a:t>
            </a:r>
            <a:endParaRPr lang="en-US" dirty="0"/>
          </a:p>
        </p:txBody>
      </p:sp>
      <p:sp>
        <p:nvSpPr>
          <p:cNvPr id="3" name="Content Placeholder 2"/>
          <p:cNvSpPr>
            <a:spLocks noGrp="1"/>
          </p:cNvSpPr>
          <p:nvPr>
            <p:ph idx="1"/>
          </p:nvPr>
        </p:nvSpPr>
        <p:spPr/>
        <p:txBody>
          <a:bodyPr>
            <a:normAutofit/>
          </a:bodyPr>
          <a:lstStyle/>
          <a:p>
            <a:r>
              <a:rPr lang="en-US" dirty="0" smtClean="0"/>
              <a:t>Advantages</a:t>
            </a:r>
          </a:p>
          <a:p>
            <a:pPr lvl="1"/>
            <a:r>
              <a:rPr lang="en-US" dirty="0" smtClean="0"/>
              <a:t>Easy to access main app.</a:t>
            </a:r>
          </a:p>
          <a:p>
            <a:pPr lvl="2"/>
            <a:r>
              <a:rPr lang="en-US" dirty="0" smtClean="0"/>
              <a:t>run is already inside main app. Can access any public or private methods or instance variables.</a:t>
            </a:r>
          </a:p>
          <a:p>
            <a:r>
              <a:rPr lang="en-US" dirty="0" smtClean="0"/>
              <a:t>Disadvantages</a:t>
            </a:r>
          </a:p>
          <a:p>
            <a:pPr lvl="1"/>
            <a:r>
              <a:rPr lang="en-US" dirty="0" smtClean="0"/>
              <a:t>Tight coupling</a:t>
            </a:r>
          </a:p>
          <a:p>
            <a:pPr lvl="2"/>
            <a:r>
              <a:rPr lang="en-US" dirty="0" smtClean="0"/>
              <a:t>run method tied closely to this application</a:t>
            </a:r>
          </a:p>
          <a:p>
            <a:pPr lvl="1"/>
            <a:r>
              <a:rPr lang="en-US" dirty="0" smtClean="0"/>
              <a:t>Cannot pass arguments to run</a:t>
            </a:r>
          </a:p>
          <a:p>
            <a:pPr lvl="2"/>
            <a:r>
              <a:rPr lang="en-US" dirty="0" smtClean="0"/>
              <a:t>So, you either start a single thread only (quite common), or all the threads do very similar tasks</a:t>
            </a:r>
          </a:p>
          <a:p>
            <a:pPr lvl="1"/>
            <a:r>
              <a:rPr lang="en-US" dirty="0" smtClean="0"/>
              <a:t>Danger of race conditions</a:t>
            </a:r>
          </a:p>
          <a:p>
            <a:pPr lvl="2"/>
            <a:r>
              <a:rPr lang="en-US" dirty="0" smtClean="0"/>
              <a:t>You usually use this approach specifically because you want to access data in main application. So, if run modifies some shared data, you must synchronize.</a:t>
            </a: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26</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3276600"/>
            <a:ext cx="8077200" cy="2195732"/>
          </a:xfrm>
        </p:spPr>
        <p:txBody>
          <a:bodyPr/>
          <a:lstStyle/>
          <a:p>
            <a:r>
              <a:rPr lang="en-US" smtClean="0"/>
              <a:t>Approach Three: </a:t>
            </a:r>
            <a:r>
              <a:rPr lang="en-US" dirty="0" smtClean="0"/>
              <a:t>Inner Class that Implements Runnable</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27</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Inner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 can be defined inside another class</a:t>
            </a:r>
          </a:p>
          <a:p>
            <a:pPr lvl="1">
              <a:lnSpc>
                <a:spcPct val="105000"/>
              </a:lnSpc>
            </a:pPr>
            <a:r>
              <a:rPr lang="en-US" dirty="0" smtClean="0"/>
              <a:t>Methods in the inner class can access all methods and instance variables of surrounding class</a:t>
            </a:r>
          </a:p>
          <a:p>
            <a:pPr lvl="2"/>
            <a:r>
              <a:rPr lang="en-US" dirty="0" smtClean="0"/>
              <a:t>Even private methods and variables</a:t>
            </a:r>
          </a:p>
          <a:p>
            <a:r>
              <a:rPr lang="en-US" dirty="0" smtClean="0"/>
              <a:t>Example</a:t>
            </a:r>
          </a:p>
          <a:p>
            <a:pPr lvl="2">
              <a:buNone/>
            </a:pPr>
            <a:r>
              <a:rPr lang="en-US" dirty="0" smtClean="0"/>
              <a:t>public class </a:t>
            </a:r>
            <a:r>
              <a:rPr lang="en-US" dirty="0" err="1" smtClean="0"/>
              <a:t>OuterClass</a:t>
            </a:r>
            <a:r>
              <a:rPr lang="en-US" dirty="0" smtClean="0"/>
              <a:t> {</a:t>
            </a:r>
          </a:p>
          <a:p>
            <a:pPr lvl="2">
              <a:buNone/>
            </a:pPr>
            <a:r>
              <a:rPr lang="en-US" dirty="0" smtClean="0"/>
              <a:t>   </a:t>
            </a:r>
            <a:r>
              <a:rPr lang="en-US" dirty="0" smtClean="0">
                <a:solidFill>
                  <a:srgbClr val="FF0000"/>
                </a:solidFill>
              </a:rPr>
              <a:t>private</a:t>
            </a:r>
            <a:r>
              <a:rPr lang="en-US" dirty="0" smtClean="0"/>
              <a:t> int count = …;</a:t>
            </a:r>
          </a:p>
          <a:p>
            <a:pPr lvl="2">
              <a:buNone/>
            </a:pPr>
            <a:endParaRPr lang="en-US" dirty="0" smtClean="0"/>
          </a:p>
          <a:p>
            <a:pPr lvl="2">
              <a:buNone/>
            </a:pPr>
            <a:r>
              <a:rPr lang="en-US" dirty="0" smtClean="0"/>
              <a:t>   public void foo(…) { </a:t>
            </a:r>
          </a:p>
          <a:p>
            <a:pPr lvl="2">
              <a:buNone/>
            </a:pPr>
            <a:r>
              <a:rPr lang="en-US" dirty="0" smtClean="0"/>
              <a:t>       </a:t>
            </a:r>
            <a:r>
              <a:rPr lang="en-US" dirty="0" err="1" smtClean="0"/>
              <a:t>InnerClass</a:t>
            </a:r>
            <a:r>
              <a:rPr lang="en-US" dirty="0" smtClean="0"/>
              <a:t> inner = new </a:t>
            </a:r>
            <a:r>
              <a:rPr lang="en-US" dirty="0" err="1" smtClean="0"/>
              <a:t>InnerClass</a:t>
            </a:r>
            <a:r>
              <a:rPr lang="en-US" dirty="0" smtClean="0"/>
              <a:t>();</a:t>
            </a:r>
          </a:p>
          <a:p>
            <a:pPr lvl="2">
              <a:buNone/>
            </a:pPr>
            <a:r>
              <a:rPr lang="en-US" dirty="0" smtClean="0"/>
              <a:t>       inner.bar();</a:t>
            </a:r>
          </a:p>
          <a:p>
            <a:pPr lvl="2">
              <a:buNone/>
            </a:pPr>
            <a:r>
              <a:rPr lang="en-US" dirty="0" smtClean="0"/>
              <a:t>   }</a:t>
            </a:r>
          </a:p>
          <a:p>
            <a:pPr lvl="2">
              <a:buNone/>
            </a:pPr>
            <a:endParaRPr lang="en-US" dirty="0" smtClean="0"/>
          </a:p>
          <a:p>
            <a:pPr lvl="2">
              <a:buNone/>
            </a:pPr>
            <a:r>
              <a:rPr lang="en-US" dirty="0" smtClean="0"/>
              <a:t>   private class </a:t>
            </a:r>
            <a:r>
              <a:rPr lang="en-US" dirty="0" err="1" smtClean="0"/>
              <a:t>InnerClass</a:t>
            </a:r>
            <a:r>
              <a:rPr lang="en-US" dirty="0" smtClean="0"/>
              <a:t> {</a:t>
            </a:r>
          </a:p>
          <a:p>
            <a:pPr lvl="2">
              <a:buNone/>
            </a:pPr>
            <a:r>
              <a:rPr lang="en-US" dirty="0" smtClean="0"/>
              <a:t>      public void bar() {</a:t>
            </a:r>
          </a:p>
          <a:p>
            <a:pPr lvl="2">
              <a:buNone/>
            </a:pPr>
            <a:r>
              <a:rPr lang="en-US" dirty="0" smtClean="0"/>
              <a:t>          </a:t>
            </a:r>
            <a:r>
              <a:rPr lang="en-US" dirty="0" smtClean="0">
                <a:solidFill>
                  <a:srgbClr val="FF0000"/>
                </a:solidFill>
              </a:rPr>
              <a:t>doSomethingWith(count);</a:t>
            </a:r>
          </a:p>
          <a:p>
            <a:pPr lvl="2">
              <a:buNone/>
            </a:pPr>
            <a:r>
              <a:rPr lang="en-US" dirty="0" smtClean="0"/>
              <a:t>      }</a:t>
            </a:r>
          </a:p>
          <a:p>
            <a:pPr lvl="2">
              <a:buNone/>
            </a:pPr>
            <a:r>
              <a:rPr lang="en-US" dirty="0" smtClean="0"/>
              <a:t>    }</a:t>
            </a:r>
          </a:p>
          <a:p>
            <a:pPr lvl="2">
              <a:buNone/>
            </a:pPr>
            <a:r>
              <a:rPr lang="en-US" dirty="0" smtClean="0"/>
              <a:t>}</a:t>
            </a:r>
            <a:endParaRPr lang="en-US" dirty="0"/>
          </a:p>
        </p:txBody>
      </p:sp>
      <p:sp>
        <p:nvSpPr>
          <p:cNvPr id="4" name="Slide Number Placeholder 3"/>
          <p:cNvSpPr>
            <a:spLocks noGrp="1"/>
          </p:cNvSpPr>
          <p:nvPr>
            <p:ph type="sldNum" sz="quarter" idx="10"/>
          </p:nvPr>
        </p:nvSpPr>
        <p:spPr/>
        <p:txBody>
          <a:bodyPr/>
          <a:lstStyle/>
          <a:p>
            <a:fld id="{50B26CC2-F596-48A9-8A8E-56992BAAC01A}" type="slidenum">
              <a:rPr lang="en-US" altLang="en-US" smtClean="0"/>
              <a:pPr/>
              <a:t>28</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1" name="Rectangle 5"/>
          <p:cNvSpPr>
            <a:spLocks noGrp="1" noChangeArrowheads="1"/>
          </p:cNvSpPr>
          <p:nvPr>
            <p:ph type="title"/>
          </p:nvPr>
        </p:nvSpPr>
        <p:spPr/>
        <p:txBody>
          <a:bodyPr/>
          <a:lstStyle/>
          <a:p>
            <a:r>
              <a:rPr lang="en-US" dirty="0"/>
              <a:t>Thread Mechanism </a:t>
            </a:r>
            <a:r>
              <a:rPr lang="en-US" dirty="0" smtClean="0"/>
              <a:t>Three:</a:t>
            </a:r>
            <a:r>
              <a:rPr lang="en-US" dirty="0"/>
              <a:t/>
            </a:r>
            <a:br>
              <a:rPr lang="en-US" dirty="0"/>
            </a:br>
            <a:r>
              <a:rPr lang="en-US" dirty="0" smtClean="0"/>
              <a:t>Runnable Inner Class</a:t>
            </a:r>
            <a:endParaRPr lang="en-US" dirty="0"/>
          </a:p>
        </p:txBody>
      </p:sp>
      <p:sp>
        <p:nvSpPr>
          <p:cNvPr id="290822" name="Rectangle 6"/>
          <p:cNvSpPr>
            <a:spLocks noGrp="1" noChangeArrowheads="1"/>
          </p:cNvSpPr>
          <p:nvPr>
            <p:ph idx="1"/>
          </p:nvPr>
        </p:nvSpPr>
        <p:spPr/>
        <p:txBody>
          <a:bodyPr/>
          <a:lstStyle/>
          <a:p>
            <a:r>
              <a:rPr lang="en-US" dirty="0" smtClean="0"/>
              <a:t>Have inner class </a:t>
            </a:r>
            <a:r>
              <a:rPr lang="en-US" dirty="0"/>
              <a:t>implement </a:t>
            </a:r>
            <a:r>
              <a:rPr lang="en-US" dirty="0" smtClean="0"/>
              <a:t>Runnable</a:t>
            </a:r>
          </a:p>
          <a:p>
            <a:pPr lvl="1"/>
            <a:r>
              <a:rPr lang="en-US" dirty="0" smtClean="0"/>
              <a:t>Put actions in run method of inner class</a:t>
            </a:r>
          </a:p>
          <a:p>
            <a:pPr lvl="2"/>
            <a:r>
              <a:rPr lang="en-US" dirty="0" smtClean="0"/>
              <a:t>public class </a:t>
            </a:r>
            <a:r>
              <a:rPr lang="en-US" dirty="0" err="1" smtClean="0"/>
              <a:t>MyClass</a:t>
            </a:r>
            <a:r>
              <a:rPr lang="en-US" dirty="0" smtClean="0"/>
              <a:t> extends Whatever {</a:t>
            </a:r>
            <a:br>
              <a:rPr lang="en-US" dirty="0" smtClean="0"/>
            </a:br>
            <a:r>
              <a:rPr lang="en-US" dirty="0" smtClean="0"/>
              <a:t>    …</a:t>
            </a:r>
            <a:br>
              <a:rPr lang="en-US" dirty="0" smtClean="0"/>
            </a:br>
            <a:r>
              <a:rPr lang="en-US" dirty="0" smtClean="0">
                <a:solidFill>
                  <a:srgbClr val="FF0000"/>
                </a:solidFill>
              </a:rPr>
              <a:t>    private class </a:t>
            </a:r>
            <a:r>
              <a:rPr lang="en-US" dirty="0" err="1" smtClean="0">
                <a:solidFill>
                  <a:srgbClr val="FF0000"/>
                </a:solidFill>
              </a:rPr>
              <a:t>SomeInnerClass</a:t>
            </a:r>
            <a:r>
              <a:rPr lang="en-US" dirty="0" smtClean="0">
                <a:solidFill>
                  <a:srgbClr val="FF0000"/>
                </a:solidFill>
              </a:rPr>
              <a:t> implements Runnable {</a:t>
            </a:r>
            <a:br>
              <a:rPr lang="en-US" dirty="0" smtClean="0">
                <a:solidFill>
                  <a:srgbClr val="FF0000"/>
                </a:solidFill>
              </a:rPr>
            </a:br>
            <a:r>
              <a:rPr lang="en-US" dirty="0" smtClean="0">
                <a:solidFill>
                  <a:srgbClr val="FF0000"/>
                </a:solidFill>
              </a:rPr>
              <a:t>      public void run() { … }</a:t>
            </a:r>
            <a:br>
              <a:rPr lang="en-US" dirty="0" smtClean="0">
                <a:solidFill>
                  <a:srgbClr val="FF0000"/>
                </a:solidFill>
              </a:rPr>
            </a:br>
            <a:r>
              <a:rPr lang="en-US" dirty="0" smtClean="0">
                <a:solidFill>
                  <a:srgbClr val="FF0000"/>
                </a:solidFill>
              </a:rPr>
              <a:t>    }</a:t>
            </a:r>
            <a:r>
              <a:rPr lang="en-US" dirty="0" smtClean="0"/>
              <a:t/>
            </a:r>
            <a:br>
              <a:rPr lang="en-US" dirty="0" smtClean="0"/>
            </a:br>
            <a:r>
              <a:rPr lang="en-US" dirty="0" smtClean="0"/>
              <a:t>}</a:t>
            </a:r>
            <a:endParaRPr lang="en-US" dirty="0"/>
          </a:p>
          <a:p>
            <a:r>
              <a:rPr lang="en-US" dirty="0" smtClean="0"/>
              <a:t>Pass instances of inner class to execute</a:t>
            </a:r>
            <a:endParaRPr lang="en-US" dirty="0"/>
          </a:p>
          <a:p>
            <a:pPr lvl="1"/>
            <a:r>
              <a:rPr lang="en-US" dirty="0" err="1" smtClean="0"/>
              <a:t>taskList.execute</a:t>
            </a:r>
            <a:r>
              <a:rPr lang="en-US" dirty="0" smtClean="0"/>
              <a:t>(</a:t>
            </a:r>
            <a:r>
              <a:rPr lang="en-US" dirty="0" smtClean="0">
                <a:solidFill>
                  <a:srgbClr val="FF0000"/>
                </a:solidFill>
              </a:rPr>
              <a:t>new </a:t>
            </a:r>
            <a:r>
              <a:rPr lang="en-US" dirty="0" err="1" smtClean="0">
                <a:solidFill>
                  <a:srgbClr val="FF0000"/>
                </a:solidFill>
              </a:rPr>
              <a:t>SomeInnerClass</a:t>
            </a:r>
            <a:r>
              <a:rPr lang="en-US" dirty="0" smtClean="0">
                <a:solidFill>
                  <a:srgbClr val="FF0000"/>
                </a:solidFill>
              </a:rPr>
              <a:t>(…)</a:t>
            </a:r>
            <a:r>
              <a:rPr lang="en-US" dirty="0" smtClean="0"/>
              <a:t>);</a:t>
            </a:r>
            <a:endParaRPr lang="en-US" dirty="0"/>
          </a:p>
        </p:txBody>
      </p:sp>
      <p:sp>
        <p:nvSpPr>
          <p:cNvPr id="4" name="Slide Number Placeholder 3"/>
          <p:cNvSpPr>
            <a:spLocks noGrp="1"/>
          </p:cNvSpPr>
          <p:nvPr>
            <p:ph type="sldNum" sz="quarter" idx="10"/>
          </p:nvPr>
        </p:nvSpPr>
        <p:spPr/>
        <p:txBody>
          <a:bodyPr/>
          <a:lstStyle/>
          <a:p>
            <a:fld id="{F4FB7BE5-992A-4EBA-ABB3-85E4F5E02A53}" type="slidenum">
              <a:rPr lang="en-US" altLang="en-US"/>
              <a:pPr/>
              <a:t>29</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11"/>
          <p:cNvSpPr>
            <a:spLocks noGrp="1" noChangeArrowheads="1"/>
          </p:cNvSpPr>
          <p:nvPr>
            <p:ph type="ctrTitle"/>
          </p:nvPr>
        </p:nvSpPr>
        <p:spPr>
          <a:xfrm>
            <a:off x="914400" y="2971800"/>
            <a:ext cx="7924800" cy="2209800"/>
          </a:xfrm>
        </p:spPr>
        <p:txBody>
          <a:bodyPr/>
          <a:lstStyle/>
          <a:p>
            <a:r>
              <a:rPr lang="en-US" dirty="0" smtClean="0"/>
              <a:t>Multithreaded </a:t>
            </a:r>
            <a:r>
              <a:rPr lang="en-US" dirty="0"/>
              <a:t>Programming in Java </a:t>
            </a:r>
            <a:endParaRPr lang="en-US" altLang="en-US" dirty="0"/>
          </a:p>
        </p:txBody>
      </p:sp>
      <p:sp>
        <p:nvSpPr>
          <p:cNvPr id="4" name="Rectangle 4"/>
          <p:cNvSpPr>
            <a:spLocks noGrp="1" noChangeArrowheads="1"/>
          </p:cNvSpPr>
          <p:nvPr>
            <p:ph type="sldNum" sz="quarter" idx="10"/>
          </p:nvPr>
        </p:nvSpPr>
        <p:spPr/>
        <p:txBody>
          <a:bodyPr/>
          <a:lstStyle/>
          <a:p>
            <a:fld id="{A5D6DCC5-DA5B-45DC-BD1C-173B8D26F956}" type="slidenum">
              <a:rPr lang="en-US" altLang="en-US"/>
              <a:pPr/>
              <a:t>3</a:t>
            </a:fld>
            <a:endParaRPr lang="en-US" altLang="en-US"/>
          </a:p>
        </p:txBody>
      </p:sp>
      <p:sp>
        <p:nvSpPr>
          <p:cNvPr id="3087" name="Text Box 15"/>
          <p:cNvSpPr txBox="1">
            <a:spLocks noChangeArrowheads="1"/>
          </p:cNvSpPr>
          <p:nvPr/>
        </p:nvSpPr>
        <p:spPr bwMode="auto">
          <a:xfrm>
            <a:off x="1676400" y="4660900"/>
            <a:ext cx="6843713" cy="830997"/>
          </a:xfrm>
          <a:prstGeom prst="rect">
            <a:avLst/>
          </a:prstGeom>
          <a:noFill/>
          <a:ln w="12700">
            <a:noFill/>
            <a:miter lim="800000"/>
            <a:headEnd type="none" w="sm" len="sm"/>
            <a:tailEnd type="none" w="sm" len="sm"/>
          </a:ln>
          <a:effectLst/>
        </p:spPr>
        <p:txBody>
          <a:bodyPr>
            <a:spAutoFit/>
          </a:bodyPr>
          <a:lstStyle/>
          <a:p>
            <a:pPr algn="ctr"/>
            <a:r>
              <a:rPr lang="en-US" dirty="0">
                <a:latin typeface="Arial Narrow" pitchFamily="34" charset="0"/>
              </a:rPr>
              <a:t>Originals of Slides and Source Code for Examples:</a:t>
            </a:r>
          </a:p>
          <a:p>
            <a:pPr algn="ctr"/>
            <a:r>
              <a:rPr lang="en-US" dirty="0">
                <a:latin typeface="Arial Narrow" pitchFamily="34" charset="0"/>
              </a:rPr>
              <a:t>http://</a:t>
            </a:r>
            <a:r>
              <a:rPr lang="en-US" dirty="0" smtClean="0">
                <a:latin typeface="Arial Narrow" pitchFamily="34" charset="0"/>
              </a:rPr>
              <a:t>courses.coreservlets.com/Course-Materials/java.html</a:t>
            </a:r>
            <a:endParaRPr lang="en-US" dirty="0">
              <a:latin typeface="Arial Narrow"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dirty="0" smtClean="0"/>
              <a:t>Inner Class Implements Runnable: Template Code</a:t>
            </a:r>
            <a:endParaRPr lang="en-US" dirty="0"/>
          </a:p>
        </p:txBody>
      </p:sp>
      <p:sp>
        <p:nvSpPr>
          <p:cNvPr id="291843" name="Rectangle 3"/>
          <p:cNvSpPr>
            <a:spLocks noGrp="1" noChangeArrowheads="1"/>
          </p:cNvSpPr>
          <p:nvPr>
            <p:ph idx="1"/>
          </p:nvPr>
        </p:nvSpPr>
        <p:spPr>
          <a:xfrm>
            <a:off x="127000" y="1447800"/>
            <a:ext cx="9017000" cy="5410200"/>
          </a:xfrm>
        </p:spPr>
        <p:txBody>
          <a:bodyPr/>
          <a:lstStyle/>
          <a:p>
            <a:pPr>
              <a:lnSpc>
                <a:spcPct val="93000"/>
              </a:lnSpc>
              <a:buFontTx/>
              <a:buNone/>
            </a:pPr>
            <a:r>
              <a:rPr lang="en-US" sz="2000" dirty="0">
                <a:latin typeface="Courier New" pitchFamily="49" charset="0"/>
              </a:rPr>
              <a:t>    public class </a:t>
            </a:r>
            <a:r>
              <a:rPr lang="en-US" sz="2000" dirty="0" err="1" smtClean="0">
                <a:latin typeface="Courier New" pitchFamily="49" charset="0"/>
              </a:rPr>
              <a:t>MainClass</a:t>
            </a:r>
            <a:r>
              <a:rPr lang="en-US" sz="2000" dirty="0" smtClean="0">
                <a:latin typeface="Courier New" pitchFamily="49" charset="0"/>
              </a:rPr>
              <a:t> extends </a:t>
            </a:r>
            <a:r>
              <a:rPr lang="en-US" sz="2000" dirty="0" err="1" smtClean="0">
                <a:latin typeface="Courier New" pitchFamily="49" charset="0"/>
              </a:rPr>
              <a:t>AnyClass</a:t>
            </a:r>
            <a:r>
              <a:rPr lang="en-US" sz="2000" dirty="0" smtClean="0">
                <a:latin typeface="Courier New" pitchFamily="49" charset="0"/>
              </a:rPr>
              <a:t> {</a:t>
            </a:r>
            <a:endParaRPr lang="en-US" sz="2000" dirty="0">
              <a:latin typeface="Courier New" pitchFamily="49" charset="0"/>
            </a:endParaRPr>
          </a:p>
          <a:p>
            <a:pPr>
              <a:lnSpc>
                <a:spcPct val="93000"/>
              </a:lnSpc>
              <a:buFontTx/>
              <a:buNone/>
            </a:pPr>
            <a:r>
              <a:rPr lang="en-US" sz="2000" dirty="0">
                <a:latin typeface="Courier New" pitchFamily="49" charset="0"/>
              </a:rPr>
              <a:t>      public void </a:t>
            </a:r>
            <a:r>
              <a:rPr lang="en-US" sz="2000" dirty="0" err="1" smtClean="0">
                <a:latin typeface="Courier New" pitchFamily="49" charset="0"/>
              </a:rPr>
              <a:t>startThreads</a:t>
            </a:r>
            <a:r>
              <a:rPr lang="en-US" sz="2000" dirty="0" smtClean="0">
                <a:latin typeface="Courier New" pitchFamily="49" charset="0"/>
              </a:rPr>
              <a:t>() </a:t>
            </a:r>
            <a:r>
              <a:rPr lang="en-US" sz="2000" dirty="0">
                <a:latin typeface="Courier New" pitchFamily="49" charset="0"/>
              </a:rPr>
              <a:t>{</a:t>
            </a:r>
          </a:p>
          <a:p>
            <a:pPr>
              <a:lnSpc>
                <a:spcPct val="93000"/>
              </a:lnSpc>
              <a:buFontTx/>
              <a:buNone/>
            </a:pPr>
            <a:r>
              <a:rPr lang="en-US" sz="2000" dirty="0" smtClean="0">
                <a:latin typeface="Courier New" pitchFamily="49" charset="0"/>
              </a:rPr>
              <a:t>        int </a:t>
            </a:r>
            <a:r>
              <a:rPr lang="en-US" sz="2000" dirty="0" err="1" smtClean="0">
                <a:latin typeface="Courier New" pitchFamily="49" charset="0"/>
              </a:rPr>
              <a:t>poolSize</a:t>
            </a:r>
            <a:r>
              <a:rPr lang="en-US" sz="2000" dirty="0" smtClean="0">
                <a:latin typeface="Courier New" pitchFamily="49" charset="0"/>
              </a:rPr>
              <a:t> = ...;</a:t>
            </a:r>
          </a:p>
          <a:p>
            <a:pPr>
              <a:lnSpc>
                <a:spcPct val="93000"/>
              </a:lnSpc>
              <a:buFontTx/>
              <a:buNone/>
            </a:pPr>
            <a:r>
              <a:rPr lang="en-US" sz="2000" dirty="0" smtClean="0">
                <a:latin typeface="Courier New" pitchFamily="49" charset="0"/>
              </a:rPr>
              <a:t>        </a:t>
            </a:r>
            <a:r>
              <a:rPr lang="en-US" sz="2000" dirty="0" smtClean="0">
                <a:solidFill>
                  <a:srgbClr val="FF0000"/>
                </a:solidFill>
                <a:latin typeface="Courier New" pitchFamily="49" charset="0"/>
              </a:rPr>
              <a:t>ExecutorService </a:t>
            </a:r>
            <a:r>
              <a:rPr lang="en-US" sz="2000" dirty="0" err="1" smtClean="0">
                <a:solidFill>
                  <a:srgbClr val="FF0000"/>
                </a:solidFill>
                <a:latin typeface="Courier New" pitchFamily="49" charset="0"/>
              </a:rPr>
              <a:t>taskList</a:t>
            </a:r>
            <a:r>
              <a:rPr lang="en-US" sz="2000" dirty="0" smtClean="0">
                <a:solidFill>
                  <a:srgbClr val="FF0000"/>
                </a:solidFill>
                <a:latin typeface="Courier New" pitchFamily="49" charset="0"/>
              </a:rPr>
              <a:t> = </a:t>
            </a:r>
          </a:p>
          <a:p>
            <a:pPr>
              <a:lnSpc>
                <a:spcPct val="93000"/>
              </a:lnSpc>
              <a:buFontTx/>
              <a:buNone/>
            </a:pPr>
            <a:r>
              <a:rPr lang="en-US" sz="2000" dirty="0" smtClean="0">
                <a:solidFill>
                  <a:srgbClr val="FF0000"/>
                </a:solidFill>
                <a:latin typeface="Courier New" pitchFamily="49" charset="0"/>
              </a:rPr>
              <a:t>          </a:t>
            </a:r>
            <a:r>
              <a:rPr lang="en-US" sz="2000" dirty="0" err="1" smtClean="0">
                <a:solidFill>
                  <a:srgbClr val="FF0000"/>
                </a:solidFill>
                <a:latin typeface="Courier New" pitchFamily="49" charset="0"/>
              </a:rPr>
              <a:t>Executors.newFixedThreadPool</a:t>
            </a:r>
            <a:r>
              <a:rPr lang="en-US" sz="2000" dirty="0" smtClean="0">
                <a:solidFill>
                  <a:srgbClr val="FF0000"/>
                </a:solidFill>
                <a:latin typeface="Courier New" pitchFamily="49" charset="0"/>
              </a:rPr>
              <a:t>(</a:t>
            </a:r>
            <a:r>
              <a:rPr lang="en-US" sz="2000" dirty="0" err="1" smtClean="0">
                <a:solidFill>
                  <a:srgbClr val="FF0000"/>
                </a:solidFill>
                <a:latin typeface="Courier New" pitchFamily="49" charset="0"/>
              </a:rPr>
              <a:t>poolSize</a:t>
            </a:r>
            <a:r>
              <a:rPr lang="en-US" sz="2000" dirty="0" smtClean="0">
                <a:solidFill>
                  <a:srgbClr val="FF0000"/>
                </a:solidFill>
                <a:latin typeface="Courier New" pitchFamily="49" charset="0"/>
              </a:rPr>
              <a:t>);</a:t>
            </a:r>
          </a:p>
          <a:p>
            <a:pPr>
              <a:lnSpc>
                <a:spcPct val="93000"/>
              </a:lnSpc>
              <a:buFontTx/>
              <a:buNone/>
            </a:pPr>
            <a:r>
              <a:rPr lang="en-US" sz="2000" dirty="0" smtClean="0">
                <a:latin typeface="Courier New" pitchFamily="49" charset="0"/>
              </a:rPr>
              <a:t>        for(int i=0; i&lt;</a:t>
            </a:r>
            <a:r>
              <a:rPr lang="en-US" sz="2000" dirty="0" err="1" smtClean="0">
                <a:latin typeface="Courier New" pitchFamily="49" charset="0"/>
              </a:rPr>
              <a:t>someSize</a:t>
            </a:r>
            <a:r>
              <a:rPr lang="en-US" sz="2000" dirty="0" smtClean="0">
                <a:latin typeface="Courier New" pitchFamily="49" charset="0"/>
              </a:rPr>
              <a:t>; i++) {</a:t>
            </a:r>
          </a:p>
          <a:p>
            <a:pPr>
              <a:lnSpc>
                <a:spcPct val="93000"/>
              </a:lnSpc>
              <a:buFontTx/>
              <a:buNone/>
            </a:pPr>
            <a:r>
              <a:rPr lang="en-US" sz="2000" dirty="0" smtClean="0">
                <a:latin typeface="Courier New" pitchFamily="49" charset="0"/>
              </a:rPr>
              <a:t>          </a:t>
            </a:r>
            <a:r>
              <a:rPr lang="en-US" sz="2000" dirty="0" err="1" smtClean="0">
                <a:solidFill>
                  <a:srgbClr val="FF0000"/>
                </a:solidFill>
                <a:latin typeface="Courier New" pitchFamily="49" charset="0"/>
              </a:rPr>
              <a:t>taskList.execute</a:t>
            </a:r>
            <a:r>
              <a:rPr lang="en-US" sz="2000" dirty="0" smtClean="0">
                <a:solidFill>
                  <a:srgbClr val="FF0000"/>
                </a:solidFill>
                <a:latin typeface="Courier New" pitchFamily="49" charset="0"/>
              </a:rPr>
              <a:t>(</a:t>
            </a:r>
            <a:r>
              <a:rPr lang="en-US" sz="2000" dirty="0" smtClean="0">
                <a:solidFill>
                  <a:srgbClr val="0070C0"/>
                </a:solidFill>
                <a:latin typeface="Courier New" pitchFamily="49" charset="0"/>
              </a:rPr>
              <a:t>new </a:t>
            </a:r>
            <a:r>
              <a:rPr lang="en-US" sz="2000" dirty="0" err="1" smtClean="0">
                <a:solidFill>
                  <a:srgbClr val="0070C0"/>
                </a:solidFill>
                <a:latin typeface="Courier New" pitchFamily="49" charset="0"/>
              </a:rPr>
              <a:t>RunnableClass</a:t>
            </a:r>
            <a:r>
              <a:rPr lang="en-US" sz="2000" dirty="0" smtClean="0">
                <a:solidFill>
                  <a:srgbClr val="0070C0"/>
                </a:solidFill>
                <a:latin typeface="Courier New" pitchFamily="49" charset="0"/>
              </a:rPr>
              <a:t>(...)</a:t>
            </a:r>
            <a:r>
              <a:rPr lang="en-US" sz="2000" dirty="0" smtClean="0">
                <a:solidFill>
                  <a:srgbClr val="FF0000"/>
                </a:solidFill>
                <a:latin typeface="Courier New" pitchFamily="49" charset="0"/>
              </a:rPr>
              <a:t>);</a:t>
            </a:r>
          </a:p>
          <a:p>
            <a:pPr>
              <a:lnSpc>
                <a:spcPct val="93000"/>
              </a:lnSpc>
              <a:buFontTx/>
              <a:buNone/>
            </a:pPr>
            <a:r>
              <a:rPr lang="en-US" sz="2000" dirty="0" smtClean="0">
                <a:latin typeface="Courier New" pitchFamily="49" charset="0"/>
              </a:rPr>
              <a:t>        }</a:t>
            </a:r>
          </a:p>
          <a:p>
            <a:pPr>
              <a:lnSpc>
                <a:spcPct val="93000"/>
              </a:lnSpc>
              <a:buFontTx/>
              <a:buNone/>
            </a:pPr>
            <a:r>
              <a:rPr lang="en-US" sz="2000" dirty="0" smtClean="0">
                <a:latin typeface="Courier New" pitchFamily="49" charset="0"/>
              </a:rPr>
              <a:t>      </a:t>
            </a:r>
            <a:r>
              <a:rPr lang="en-US" sz="2000" dirty="0">
                <a:latin typeface="Courier New" pitchFamily="49" charset="0"/>
              </a:rPr>
              <a:t>}</a:t>
            </a:r>
          </a:p>
          <a:p>
            <a:pPr>
              <a:lnSpc>
                <a:spcPct val="93000"/>
              </a:lnSpc>
              <a:buFontTx/>
              <a:buNone/>
            </a:pPr>
            <a:r>
              <a:rPr lang="en-US" sz="2000" dirty="0">
                <a:latin typeface="Courier New" pitchFamily="49" charset="0"/>
              </a:rPr>
              <a:t>      </a:t>
            </a:r>
            <a:r>
              <a:rPr lang="en-US" sz="2000" dirty="0" smtClean="0">
                <a:latin typeface="Courier New" pitchFamily="49" charset="0"/>
              </a:rPr>
              <a:t>...</a:t>
            </a:r>
          </a:p>
          <a:p>
            <a:pPr>
              <a:lnSpc>
                <a:spcPct val="93000"/>
              </a:lnSpc>
              <a:buFontTx/>
              <a:buNone/>
            </a:pPr>
            <a:r>
              <a:rPr lang="en-US" sz="2000" dirty="0" smtClean="0">
                <a:latin typeface="Courier New" pitchFamily="49" charset="0"/>
              </a:rPr>
              <a:t>      private class </a:t>
            </a:r>
            <a:r>
              <a:rPr lang="en-US" sz="2000" dirty="0" err="1" smtClean="0">
                <a:latin typeface="Courier New" pitchFamily="49" charset="0"/>
              </a:rPr>
              <a:t>RunnableClass</a:t>
            </a:r>
            <a:r>
              <a:rPr lang="en-US" sz="2000" dirty="0" smtClean="0">
                <a:latin typeface="Courier New" pitchFamily="49" charset="0"/>
              </a:rPr>
              <a:t> </a:t>
            </a:r>
            <a:r>
              <a:rPr lang="en-US" sz="2000" dirty="0" smtClean="0">
                <a:solidFill>
                  <a:srgbClr val="FF0000"/>
                </a:solidFill>
                <a:latin typeface="Courier New" pitchFamily="49" charset="0"/>
              </a:rPr>
              <a:t>implements Runnable </a:t>
            </a:r>
            <a:r>
              <a:rPr lang="en-US" sz="2000" dirty="0" smtClean="0">
                <a:latin typeface="Courier New" pitchFamily="49" charset="0"/>
              </a:rPr>
              <a:t>{</a:t>
            </a:r>
          </a:p>
          <a:p>
            <a:pPr>
              <a:lnSpc>
                <a:spcPct val="93000"/>
              </a:lnSpc>
              <a:buFontTx/>
              <a:buNone/>
            </a:pPr>
            <a:r>
              <a:rPr lang="en-US" sz="2000" dirty="0" smtClean="0">
                <a:latin typeface="Courier New" pitchFamily="49" charset="0"/>
              </a:rPr>
              <a:t>        public void run() {</a:t>
            </a:r>
          </a:p>
          <a:p>
            <a:pPr>
              <a:lnSpc>
                <a:spcPct val="93000"/>
              </a:lnSpc>
              <a:buFontTx/>
              <a:buNone/>
            </a:pPr>
            <a:r>
              <a:rPr lang="en-US" sz="2000" dirty="0" smtClean="0">
                <a:latin typeface="Courier New" pitchFamily="49" charset="0"/>
              </a:rPr>
              <a:t>          // Code to run in background</a:t>
            </a:r>
          </a:p>
          <a:p>
            <a:pPr>
              <a:lnSpc>
                <a:spcPct val="93000"/>
              </a:lnSpc>
              <a:buFontTx/>
              <a:buNone/>
            </a:pPr>
            <a:r>
              <a:rPr lang="en-US" sz="2000" dirty="0" smtClean="0">
                <a:latin typeface="Courier New" pitchFamily="49" charset="0"/>
              </a:rPr>
              <a:t>        }</a:t>
            </a:r>
          </a:p>
          <a:p>
            <a:pPr>
              <a:lnSpc>
                <a:spcPct val="93000"/>
              </a:lnSpc>
              <a:buFontTx/>
              <a:buNone/>
            </a:pPr>
            <a:r>
              <a:rPr lang="en-US" sz="2000" dirty="0" smtClean="0">
                <a:latin typeface="Courier New" pitchFamily="49" charset="0"/>
              </a:rPr>
              <a:t>      }</a:t>
            </a:r>
            <a:endParaRPr lang="en-US" sz="2000" dirty="0">
              <a:latin typeface="Courier New" pitchFamily="49" charset="0"/>
            </a:endParaRPr>
          </a:p>
          <a:p>
            <a:pPr>
              <a:lnSpc>
                <a:spcPct val="93000"/>
              </a:lnSpc>
              <a:buFontTx/>
              <a:buNone/>
            </a:pPr>
            <a:r>
              <a:rPr lang="en-US" sz="2000" dirty="0">
                <a:latin typeface="Courier New" pitchFamily="49" charset="0"/>
              </a:rPr>
              <a:t>    }</a:t>
            </a:r>
            <a:endParaRPr lang="en-US" sz="1800" dirty="0">
              <a:latin typeface="Courier New" pitchFamily="49" charset="0"/>
            </a:endParaRPr>
          </a:p>
        </p:txBody>
      </p:sp>
      <p:sp>
        <p:nvSpPr>
          <p:cNvPr id="4" name="Slide Number Placeholder 3"/>
          <p:cNvSpPr>
            <a:spLocks noGrp="1"/>
          </p:cNvSpPr>
          <p:nvPr>
            <p:ph type="sldNum" sz="quarter" idx="10"/>
          </p:nvPr>
        </p:nvSpPr>
        <p:spPr/>
        <p:txBody>
          <a:bodyPr/>
          <a:lstStyle/>
          <a:p>
            <a:fld id="{EB106FEB-AE79-46D2-937C-568A7A905AA2}" type="slidenum">
              <a:rPr lang="en-US" altLang="en-US"/>
              <a:pPr/>
              <a:t>30</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dirty="0"/>
              <a:t>Thread Mechanism </a:t>
            </a:r>
            <a:r>
              <a:rPr lang="en-US" dirty="0" smtClean="0"/>
              <a:t>Three: </a:t>
            </a:r>
            <a:r>
              <a:rPr lang="en-US" dirty="0"/>
              <a:t>Example</a:t>
            </a:r>
          </a:p>
        </p:txBody>
      </p:sp>
      <p:sp>
        <p:nvSpPr>
          <p:cNvPr id="284675" name="Rectangle 3"/>
          <p:cNvSpPr>
            <a:spLocks noGrp="1" noChangeArrowheads="1"/>
          </p:cNvSpPr>
          <p:nvPr>
            <p:ph idx="1"/>
          </p:nvPr>
        </p:nvSpPr>
        <p:spPr>
          <a:xfrm>
            <a:off x="387350" y="1447800"/>
            <a:ext cx="8756650" cy="5410200"/>
          </a:xfrm>
        </p:spPr>
        <p:txBody>
          <a:bodyPr/>
          <a:lstStyle/>
          <a:p>
            <a:pPr>
              <a:buFontTx/>
              <a:buNone/>
            </a:pPr>
            <a:r>
              <a:rPr lang="en-US" sz="1900" dirty="0">
                <a:latin typeface="Courier New" pitchFamily="49" charset="0"/>
              </a:rPr>
              <a:t>public class App3 extends </a:t>
            </a:r>
            <a:r>
              <a:rPr lang="en-US" sz="1900" dirty="0" err="1">
                <a:latin typeface="Courier New" pitchFamily="49" charset="0"/>
              </a:rPr>
              <a:t>SomeClass</a:t>
            </a:r>
            <a:r>
              <a:rPr lang="en-US" sz="1900" dirty="0">
                <a:latin typeface="Courier New" pitchFamily="49" charset="0"/>
              </a:rPr>
              <a:t> {</a:t>
            </a:r>
          </a:p>
          <a:p>
            <a:pPr>
              <a:buFontTx/>
              <a:buNone/>
            </a:pPr>
            <a:r>
              <a:rPr lang="en-US" sz="1900" dirty="0">
                <a:latin typeface="Courier New" pitchFamily="49" charset="0"/>
              </a:rPr>
              <a:t>  public App3() {</a:t>
            </a:r>
          </a:p>
          <a:p>
            <a:pPr>
              <a:buFontTx/>
              <a:buNone/>
            </a:pPr>
            <a:r>
              <a:rPr lang="en-US" sz="1900" dirty="0">
                <a:latin typeface="Courier New" pitchFamily="49" charset="0"/>
              </a:rPr>
              <a:t>    </a:t>
            </a:r>
            <a:r>
              <a:rPr lang="en-US" sz="1900" dirty="0" err="1">
                <a:latin typeface="Courier New" pitchFamily="49" charset="0"/>
              </a:rPr>
              <a:t>ExecutorService</a:t>
            </a:r>
            <a:r>
              <a:rPr lang="en-US" sz="1900" dirty="0">
                <a:latin typeface="Courier New" pitchFamily="49" charset="0"/>
              </a:rPr>
              <a:t> </a:t>
            </a:r>
            <a:r>
              <a:rPr lang="en-US" sz="1900" dirty="0" err="1">
                <a:latin typeface="Courier New" pitchFamily="49" charset="0"/>
              </a:rPr>
              <a:t>taskList</a:t>
            </a:r>
            <a:r>
              <a:rPr lang="en-US" sz="1900" dirty="0">
                <a:latin typeface="Courier New" pitchFamily="49" charset="0"/>
              </a:rPr>
              <a:t> =</a:t>
            </a:r>
          </a:p>
          <a:p>
            <a:pPr>
              <a:buFontTx/>
              <a:buNone/>
            </a:pPr>
            <a:r>
              <a:rPr lang="en-US" sz="1900" dirty="0">
                <a:latin typeface="Courier New" pitchFamily="49" charset="0"/>
              </a:rPr>
              <a:t>      </a:t>
            </a:r>
            <a:r>
              <a:rPr lang="en-US" sz="1900" dirty="0" err="1">
                <a:latin typeface="Courier New" pitchFamily="49" charset="0"/>
              </a:rPr>
              <a:t>Executors.newFixedThreadPool</a:t>
            </a:r>
            <a:r>
              <a:rPr lang="en-US" sz="1900" dirty="0">
                <a:latin typeface="Courier New" pitchFamily="49" charset="0"/>
              </a:rPr>
              <a:t>(100);</a:t>
            </a:r>
          </a:p>
          <a:p>
            <a:pPr>
              <a:buFontTx/>
              <a:buNone/>
            </a:pPr>
            <a:r>
              <a:rPr lang="en-US" sz="1900" dirty="0">
                <a:latin typeface="Courier New" pitchFamily="49" charset="0"/>
              </a:rPr>
              <a:t>    </a:t>
            </a:r>
            <a:r>
              <a:rPr lang="en-US" sz="1900" dirty="0" err="1">
                <a:latin typeface="Courier New" pitchFamily="49" charset="0"/>
              </a:rPr>
              <a:t>taskList.execute</a:t>
            </a:r>
            <a:r>
              <a:rPr lang="en-US" sz="1900" dirty="0">
                <a:latin typeface="Courier New" pitchFamily="49" charset="0"/>
              </a:rPr>
              <a:t>(new Counter(6));</a:t>
            </a:r>
          </a:p>
          <a:p>
            <a:pPr>
              <a:buFontTx/>
              <a:buNone/>
            </a:pPr>
            <a:r>
              <a:rPr lang="en-US" sz="1900" dirty="0">
                <a:latin typeface="Courier New" pitchFamily="49" charset="0"/>
              </a:rPr>
              <a:t>    </a:t>
            </a:r>
            <a:r>
              <a:rPr lang="en-US" sz="1900" dirty="0" err="1">
                <a:latin typeface="Courier New" pitchFamily="49" charset="0"/>
              </a:rPr>
              <a:t>taskList.execute</a:t>
            </a:r>
            <a:r>
              <a:rPr lang="en-US" sz="1900" dirty="0">
                <a:latin typeface="Courier New" pitchFamily="49" charset="0"/>
              </a:rPr>
              <a:t>(new Counter(5));</a:t>
            </a:r>
          </a:p>
          <a:p>
            <a:pPr>
              <a:buFontTx/>
              <a:buNone/>
            </a:pPr>
            <a:r>
              <a:rPr lang="en-US" sz="1900" dirty="0">
                <a:latin typeface="Courier New" pitchFamily="49" charset="0"/>
              </a:rPr>
              <a:t>    </a:t>
            </a:r>
            <a:r>
              <a:rPr lang="en-US" sz="1900" dirty="0" err="1">
                <a:latin typeface="Courier New" pitchFamily="49" charset="0"/>
              </a:rPr>
              <a:t>taskList.execute</a:t>
            </a:r>
            <a:r>
              <a:rPr lang="en-US" sz="1900" dirty="0">
                <a:latin typeface="Courier New" pitchFamily="49" charset="0"/>
              </a:rPr>
              <a:t>(new Counter(4));</a:t>
            </a:r>
          </a:p>
          <a:p>
            <a:pPr>
              <a:buFontTx/>
              <a:buNone/>
            </a:pPr>
            <a:r>
              <a:rPr lang="en-US" sz="1900" dirty="0">
                <a:latin typeface="Courier New" pitchFamily="49" charset="0"/>
              </a:rPr>
              <a:t>    </a:t>
            </a:r>
            <a:r>
              <a:rPr lang="en-US" sz="1900" dirty="0" err="1">
                <a:latin typeface="Courier New" pitchFamily="49" charset="0"/>
              </a:rPr>
              <a:t>taskList.shutdown</a:t>
            </a:r>
            <a:r>
              <a:rPr lang="en-US" sz="1900" dirty="0">
                <a:latin typeface="Courier New" pitchFamily="49" charset="0"/>
              </a:rPr>
              <a:t>();</a:t>
            </a:r>
          </a:p>
          <a:p>
            <a:pPr>
              <a:buFontTx/>
              <a:buNone/>
            </a:pPr>
            <a:r>
              <a:rPr lang="en-US" sz="1900" dirty="0">
                <a:latin typeface="Courier New" pitchFamily="49" charset="0"/>
              </a:rPr>
              <a:t>  }</a:t>
            </a:r>
          </a:p>
          <a:p>
            <a:pPr>
              <a:buFontTx/>
              <a:buNone/>
            </a:pPr>
            <a:r>
              <a:rPr lang="en-US" sz="1900" dirty="0">
                <a:latin typeface="Courier New" pitchFamily="49" charset="0"/>
              </a:rPr>
              <a:t>  </a:t>
            </a:r>
          </a:p>
          <a:p>
            <a:pPr>
              <a:buFontTx/>
              <a:buNone/>
            </a:pPr>
            <a:r>
              <a:rPr lang="en-US" sz="1900" dirty="0">
                <a:latin typeface="Courier New" pitchFamily="49" charset="0"/>
              </a:rPr>
              <a:t>  </a:t>
            </a:r>
            <a:r>
              <a:rPr lang="en-US" sz="1900" dirty="0">
                <a:solidFill>
                  <a:srgbClr val="FF0000"/>
                </a:solidFill>
                <a:latin typeface="Courier New" pitchFamily="49" charset="0"/>
              </a:rPr>
              <a:t>private</a:t>
            </a:r>
            <a:r>
              <a:rPr lang="en-US" sz="1900" dirty="0">
                <a:latin typeface="Courier New" pitchFamily="49" charset="0"/>
              </a:rPr>
              <a:t> void pause(double seconds) {</a:t>
            </a:r>
          </a:p>
          <a:p>
            <a:pPr>
              <a:buFontTx/>
              <a:buNone/>
            </a:pPr>
            <a:r>
              <a:rPr lang="en-US" sz="1900" dirty="0">
                <a:latin typeface="Courier New" pitchFamily="49" charset="0"/>
              </a:rPr>
              <a:t>    try {</a:t>
            </a:r>
          </a:p>
          <a:p>
            <a:pPr>
              <a:buFontTx/>
              <a:buNone/>
            </a:pPr>
            <a:r>
              <a:rPr lang="en-US" sz="1900" dirty="0">
                <a:latin typeface="Courier New" pitchFamily="49" charset="0"/>
              </a:rPr>
              <a:t>      </a:t>
            </a:r>
            <a:r>
              <a:rPr lang="en-US" sz="1900" dirty="0" err="1">
                <a:latin typeface="Courier New" pitchFamily="49" charset="0"/>
              </a:rPr>
              <a:t>Thread.sleep</a:t>
            </a:r>
            <a:r>
              <a:rPr lang="en-US" sz="1900" dirty="0">
                <a:latin typeface="Courier New" pitchFamily="49" charset="0"/>
              </a:rPr>
              <a:t>(</a:t>
            </a:r>
            <a:r>
              <a:rPr lang="en-US" sz="1900" dirty="0" err="1">
                <a:latin typeface="Courier New" pitchFamily="49" charset="0"/>
              </a:rPr>
              <a:t>Math.round</a:t>
            </a:r>
            <a:r>
              <a:rPr lang="en-US" sz="1900" dirty="0">
                <a:latin typeface="Courier New" pitchFamily="49" charset="0"/>
              </a:rPr>
              <a:t>(1000.0 * seconds));</a:t>
            </a:r>
          </a:p>
          <a:p>
            <a:pPr>
              <a:buFontTx/>
              <a:buNone/>
            </a:pPr>
            <a:r>
              <a:rPr lang="en-US" sz="1900" dirty="0">
                <a:latin typeface="Courier New" pitchFamily="49" charset="0"/>
              </a:rPr>
              <a:t>    } catch (</a:t>
            </a:r>
            <a:r>
              <a:rPr lang="en-US" sz="1900" dirty="0" err="1">
                <a:latin typeface="Courier New" pitchFamily="49" charset="0"/>
              </a:rPr>
              <a:t>InterruptedException</a:t>
            </a:r>
            <a:r>
              <a:rPr lang="en-US" sz="1900" dirty="0">
                <a:latin typeface="Courier New" pitchFamily="49" charset="0"/>
              </a:rPr>
              <a:t> </a:t>
            </a:r>
            <a:r>
              <a:rPr lang="en-US" sz="1900" dirty="0" err="1">
                <a:latin typeface="Courier New" pitchFamily="49" charset="0"/>
              </a:rPr>
              <a:t>ie</a:t>
            </a:r>
            <a:r>
              <a:rPr lang="en-US" sz="1900" dirty="0">
                <a:latin typeface="Courier New" pitchFamily="49" charset="0"/>
              </a:rPr>
              <a:t>) { }</a:t>
            </a:r>
          </a:p>
          <a:p>
            <a:pPr>
              <a:buFontTx/>
              <a:buNone/>
            </a:pPr>
            <a:r>
              <a:rPr lang="en-US" sz="1900" dirty="0">
                <a:latin typeface="Courier New" pitchFamily="49" charset="0"/>
              </a:rPr>
              <a:t>  }</a:t>
            </a:r>
            <a:endParaRPr lang="en-US" sz="1900" dirty="0">
              <a:latin typeface="Courier New" pitchFamily="49" charset="0"/>
            </a:endParaRPr>
          </a:p>
        </p:txBody>
      </p:sp>
      <p:sp>
        <p:nvSpPr>
          <p:cNvPr id="4" name="Slide Number Placeholder 3"/>
          <p:cNvSpPr>
            <a:spLocks noGrp="1"/>
          </p:cNvSpPr>
          <p:nvPr>
            <p:ph type="sldNum" sz="quarter" idx="10"/>
          </p:nvPr>
        </p:nvSpPr>
        <p:spPr/>
        <p:txBody>
          <a:bodyPr/>
          <a:lstStyle/>
          <a:p>
            <a:fld id="{A47CC271-2C0D-4062-ADDD-40B365C66CC3}" type="slidenum">
              <a:rPr lang="en-US" altLang="en-US"/>
              <a:pPr/>
              <a:t>31</a:t>
            </a:fld>
            <a:endParaRPr lang="en-US" altLang="en-US">
              <a:solidFill>
                <a:schemeClr val="accent2"/>
              </a:solidFill>
            </a:endParaRPr>
          </a:p>
        </p:txBody>
      </p:sp>
      <p:sp>
        <p:nvSpPr>
          <p:cNvPr id="5" name="Text Box 6"/>
          <p:cNvSpPr txBox="1">
            <a:spLocks noChangeArrowheads="1"/>
          </p:cNvSpPr>
          <p:nvPr/>
        </p:nvSpPr>
        <p:spPr bwMode="ltGray">
          <a:xfrm>
            <a:off x="6410903" y="6451320"/>
            <a:ext cx="2162227" cy="307777"/>
          </a:xfrm>
          <a:prstGeom prst="rect">
            <a:avLst/>
          </a:prstGeom>
          <a:noFill/>
          <a:ln w="9525">
            <a:noFill/>
            <a:miter lim="800000"/>
            <a:headEnd/>
            <a:tailEnd/>
          </a:ln>
          <a:effectLst/>
        </p:spPr>
        <p:txBody>
          <a:bodyPr wrap="square">
            <a:spAutoFit/>
          </a:bodyPr>
          <a:lstStyle/>
          <a:p>
            <a:r>
              <a:rPr lang="en-US" sz="1400" dirty="0" smtClean="0">
                <a:solidFill>
                  <a:srgbClr val="0000FF"/>
                </a:solidFill>
                <a:latin typeface="Arial Narrow" pitchFamily="34" charset="0"/>
              </a:rPr>
              <a:t>Class continued on next slide</a:t>
            </a:r>
            <a:endParaRPr lang="en-US" sz="14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dirty="0"/>
              <a:t>Thread Mechanism </a:t>
            </a:r>
            <a:r>
              <a:rPr lang="en-US" dirty="0" smtClean="0"/>
              <a:t>Three: </a:t>
            </a:r>
            <a:r>
              <a:rPr lang="en-US" dirty="0"/>
              <a:t>Example (Continued)</a:t>
            </a:r>
          </a:p>
        </p:txBody>
      </p:sp>
      <p:sp>
        <p:nvSpPr>
          <p:cNvPr id="292867" name="Rectangle 3"/>
          <p:cNvSpPr>
            <a:spLocks noGrp="1" noChangeArrowheads="1"/>
          </p:cNvSpPr>
          <p:nvPr>
            <p:ph idx="1"/>
          </p:nvPr>
        </p:nvSpPr>
        <p:spPr/>
        <p:txBody>
          <a:bodyPr/>
          <a:lstStyle/>
          <a:p>
            <a:pPr>
              <a:lnSpc>
                <a:spcPct val="89000"/>
              </a:lnSpc>
              <a:buFontTx/>
              <a:buNone/>
            </a:pPr>
            <a:r>
              <a:rPr lang="en-US" sz="1700" dirty="0" smtClean="0">
                <a:latin typeface="Courier New" pitchFamily="49" charset="0"/>
              </a:rPr>
              <a:t>  private class Counter </a:t>
            </a:r>
            <a:r>
              <a:rPr lang="en-US" sz="1700" dirty="0" smtClean="0">
                <a:solidFill>
                  <a:srgbClr val="FF0000"/>
                </a:solidFill>
                <a:latin typeface="Courier New" pitchFamily="49" charset="0"/>
              </a:rPr>
              <a:t>implements Runnable</a:t>
            </a:r>
            <a:r>
              <a:rPr lang="en-US" sz="1700" dirty="0" smtClean="0">
                <a:latin typeface="Courier New" pitchFamily="49" charset="0"/>
              </a:rPr>
              <a:t> {  // Inner class</a:t>
            </a:r>
          </a:p>
          <a:p>
            <a:pPr>
              <a:lnSpc>
                <a:spcPct val="89000"/>
              </a:lnSpc>
              <a:buFontTx/>
              <a:buNone/>
            </a:pPr>
            <a:r>
              <a:rPr lang="en-US" sz="1700" dirty="0" smtClean="0">
                <a:latin typeface="Courier New" pitchFamily="49" charset="0"/>
              </a:rPr>
              <a:t>    private final int </a:t>
            </a:r>
            <a:r>
              <a:rPr lang="en-US" sz="1700" dirty="0" err="1" smtClean="0">
                <a:latin typeface="Courier New" pitchFamily="49" charset="0"/>
              </a:rPr>
              <a:t>loopLimit</a:t>
            </a:r>
            <a:r>
              <a:rPr lang="en-US" sz="1700" dirty="0" smtClean="0">
                <a:latin typeface="Courier New" pitchFamily="49" charset="0"/>
              </a:rPr>
              <a:t>;</a:t>
            </a:r>
          </a:p>
          <a:p>
            <a:pPr>
              <a:lnSpc>
                <a:spcPct val="89000"/>
              </a:lnSpc>
              <a:buFontTx/>
              <a:buNone/>
            </a:pPr>
            <a:endParaRPr lang="en-US" sz="1700" dirty="0" smtClean="0">
              <a:latin typeface="Courier New" pitchFamily="49" charset="0"/>
            </a:endParaRPr>
          </a:p>
          <a:p>
            <a:pPr>
              <a:lnSpc>
                <a:spcPct val="89000"/>
              </a:lnSpc>
              <a:buFontTx/>
              <a:buNone/>
            </a:pPr>
            <a:r>
              <a:rPr lang="en-US" sz="1700" dirty="0" smtClean="0">
                <a:latin typeface="Courier New" pitchFamily="49" charset="0"/>
              </a:rPr>
              <a:t>    public Counter(int </a:t>
            </a:r>
            <a:r>
              <a:rPr lang="en-US" sz="1700" dirty="0" err="1" smtClean="0">
                <a:latin typeface="Courier New" pitchFamily="49" charset="0"/>
              </a:rPr>
              <a:t>loopLimit</a:t>
            </a:r>
            <a:r>
              <a:rPr lang="en-US" sz="1700" dirty="0" smtClean="0">
                <a:latin typeface="Courier New" pitchFamily="49" charset="0"/>
              </a:rPr>
              <a:t>) {</a:t>
            </a:r>
          </a:p>
          <a:p>
            <a:pPr>
              <a:lnSpc>
                <a:spcPct val="89000"/>
              </a:lnSpc>
              <a:buFontTx/>
              <a:buNone/>
            </a:pPr>
            <a:r>
              <a:rPr lang="en-US" sz="1700" dirty="0" smtClean="0">
                <a:latin typeface="Courier New" pitchFamily="49" charset="0"/>
              </a:rPr>
              <a:t>      </a:t>
            </a:r>
            <a:r>
              <a:rPr lang="en-US" sz="1700" dirty="0" err="1" smtClean="0">
                <a:latin typeface="Courier New" pitchFamily="49" charset="0"/>
              </a:rPr>
              <a:t>this.loopLimit</a:t>
            </a:r>
            <a:r>
              <a:rPr lang="en-US" sz="1700" dirty="0" smtClean="0">
                <a:latin typeface="Courier New" pitchFamily="49" charset="0"/>
              </a:rPr>
              <a:t> = </a:t>
            </a:r>
            <a:r>
              <a:rPr lang="en-US" sz="1700" dirty="0" err="1" smtClean="0">
                <a:latin typeface="Courier New" pitchFamily="49" charset="0"/>
              </a:rPr>
              <a:t>loopLimit</a:t>
            </a:r>
            <a:r>
              <a:rPr lang="en-US" sz="1700" dirty="0" smtClean="0">
                <a:latin typeface="Courier New" pitchFamily="49" charset="0"/>
              </a:rPr>
              <a:t>;</a:t>
            </a:r>
          </a:p>
          <a:p>
            <a:pPr>
              <a:lnSpc>
                <a:spcPct val="89000"/>
              </a:lnSpc>
              <a:buFontTx/>
              <a:buNone/>
            </a:pPr>
            <a:r>
              <a:rPr lang="en-US" sz="1700" dirty="0" smtClean="0">
                <a:latin typeface="Courier New" pitchFamily="49" charset="0"/>
              </a:rPr>
              <a:t>    }</a:t>
            </a:r>
          </a:p>
          <a:p>
            <a:pPr>
              <a:lnSpc>
                <a:spcPct val="89000"/>
              </a:lnSpc>
              <a:buFontTx/>
              <a:buNone/>
            </a:pPr>
            <a:endParaRPr lang="en-US" sz="1700" dirty="0" smtClean="0">
              <a:latin typeface="Courier New" pitchFamily="49" charset="0"/>
            </a:endParaRPr>
          </a:p>
          <a:p>
            <a:pPr>
              <a:lnSpc>
                <a:spcPct val="89000"/>
              </a:lnSpc>
              <a:buFontTx/>
              <a:buNone/>
            </a:pPr>
            <a:r>
              <a:rPr lang="en-US" sz="1700" dirty="0" smtClean="0">
                <a:latin typeface="Courier New" pitchFamily="49" charset="0"/>
              </a:rPr>
              <a:t>    public void run() {</a:t>
            </a:r>
          </a:p>
          <a:p>
            <a:pPr>
              <a:lnSpc>
                <a:spcPct val="89000"/>
              </a:lnSpc>
              <a:buFontTx/>
              <a:buNone/>
            </a:pPr>
            <a:r>
              <a:rPr lang="en-US" sz="1700" dirty="0" smtClean="0">
                <a:latin typeface="Courier New" pitchFamily="49" charset="0"/>
              </a:rPr>
              <a:t>      for(int i=0; i&lt;</a:t>
            </a:r>
            <a:r>
              <a:rPr lang="en-US" sz="1700" dirty="0" err="1" smtClean="0">
                <a:latin typeface="Courier New" pitchFamily="49" charset="0"/>
              </a:rPr>
              <a:t>loopLimit</a:t>
            </a:r>
            <a:r>
              <a:rPr lang="en-US" sz="1700" dirty="0" smtClean="0">
                <a:latin typeface="Courier New" pitchFamily="49" charset="0"/>
              </a:rPr>
              <a:t>; i++) {</a:t>
            </a:r>
          </a:p>
          <a:p>
            <a:pPr>
              <a:lnSpc>
                <a:spcPct val="89000"/>
              </a:lnSpc>
              <a:buFontTx/>
              <a:buNone/>
            </a:pPr>
            <a:r>
              <a:rPr lang="en-US" sz="1700" dirty="0" smtClean="0">
                <a:latin typeface="Courier New" pitchFamily="49" charset="0"/>
              </a:rPr>
              <a:t>        String </a:t>
            </a:r>
            <a:r>
              <a:rPr lang="en-US" sz="1700" dirty="0" err="1" smtClean="0">
                <a:latin typeface="Courier New" pitchFamily="49" charset="0"/>
              </a:rPr>
              <a:t>threadName</a:t>
            </a:r>
            <a:r>
              <a:rPr lang="en-US" sz="1700" dirty="0" smtClean="0">
                <a:latin typeface="Courier New" pitchFamily="49" charset="0"/>
              </a:rPr>
              <a:t> = </a:t>
            </a:r>
            <a:r>
              <a:rPr lang="en-US" sz="1700" dirty="0" err="1" smtClean="0">
                <a:latin typeface="Courier New" pitchFamily="49" charset="0"/>
              </a:rPr>
              <a:t>Thread.currentThread</a:t>
            </a:r>
            <a:r>
              <a:rPr lang="en-US" sz="1700" dirty="0" smtClean="0">
                <a:latin typeface="Courier New" pitchFamily="49" charset="0"/>
              </a:rPr>
              <a:t>().</a:t>
            </a:r>
            <a:r>
              <a:rPr lang="en-US" sz="1700" dirty="0" err="1" smtClean="0">
                <a:latin typeface="Courier New" pitchFamily="49" charset="0"/>
              </a:rPr>
              <a:t>getName</a:t>
            </a:r>
            <a:r>
              <a:rPr lang="en-US" sz="1700" dirty="0" smtClean="0">
                <a:latin typeface="Courier New" pitchFamily="49" charset="0"/>
              </a:rPr>
              <a:t>();</a:t>
            </a:r>
          </a:p>
          <a:p>
            <a:pPr>
              <a:lnSpc>
                <a:spcPct val="89000"/>
              </a:lnSpc>
              <a:buFontTx/>
              <a:buNone/>
            </a:pPr>
            <a:r>
              <a:rPr lang="en-US" sz="1700" dirty="0" smtClean="0">
                <a:latin typeface="Courier New" pitchFamily="49" charset="0"/>
              </a:rPr>
              <a:t>        System.out.printf("%s: %</a:t>
            </a:r>
            <a:r>
              <a:rPr lang="en-US" sz="1700" dirty="0" err="1" smtClean="0">
                <a:latin typeface="Courier New" pitchFamily="49" charset="0"/>
              </a:rPr>
              <a:t>s%n</a:t>
            </a:r>
            <a:r>
              <a:rPr lang="en-US" sz="1700" dirty="0" smtClean="0">
                <a:latin typeface="Courier New" pitchFamily="49" charset="0"/>
              </a:rPr>
              <a:t>", </a:t>
            </a:r>
            <a:r>
              <a:rPr lang="en-US" sz="1700" dirty="0" err="1" smtClean="0">
                <a:latin typeface="Courier New" pitchFamily="49" charset="0"/>
              </a:rPr>
              <a:t>threadName</a:t>
            </a:r>
            <a:r>
              <a:rPr lang="en-US" sz="1700" dirty="0" smtClean="0">
                <a:latin typeface="Courier New" pitchFamily="49" charset="0"/>
              </a:rPr>
              <a:t>, i);</a:t>
            </a:r>
          </a:p>
          <a:p>
            <a:pPr>
              <a:lnSpc>
                <a:spcPct val="89000"/>
              </a:lnSpc>
              <a:buFontTx/>
              <a:buNone/>
            </a:pPr>
            <a:r>
              <a:rPr lang="en-US" sz="1700" dirty="0" smtClean="0">
                <a:latin typeface="Courier New" pitchFamily="49" charset="0"/>
              </a:rPr>
              <a:t>        </a:t>
            </a:r>
            <a:r>
              <a:rPr lang="en-US" sz="1700" dirty="0" smtClean="0">
                <a:solidFill>
                  <a:srgbClr val="FF0000"/>
                </a:solidFill>
                <a:latin typeface="Courier New" pitchFamily="49" charset="0"/>
              </a:rPr>
              <a:t>pause(</a:t>
            </a:r>
            <a:r>
              <a:rPr lang="en-US" sz="1700" dirty="0" err="1" smtClean="0">
                <a:solidFill>
                  <a:srgbClr val="FF0000"/>
                </a:solidFill>
                <a:latin typeface="Courier New" pitchFamily="49" charset="0"/>
              </a:rPr>
              <a:t>Math.random</a:t>
            </a:r>
            <a:r>
              <a:rPr lang="en-US" sz="1700" dirty="0" smtClean="0">
                <a:solidFill>
                  <a:srgbClr val="FF0000"/>
                </a:solidFill>
                <a:latin typeface="Courier New" pitchFamily="49" charset="0"/>
              </a:rPr>
              <a:t>()); </a:t>
            </a:r>
          </a:p>
          <a:p>
            <a:pPr>
              <a:lnSpc>
                <a:spcPct val="89000"/>
              </a:lnSpc>
              <a:buFontTx/>
              <a:buNone/>
            </a:pPr>
            <a:r>
              <a:rPr lang="en-US" sz="1700" dirty="0" smtClean="0">
                <a:latin typeface="Courier New" pitchFamily="49" charset="0"/>
              </a:rPr>
              <a:t>      }</a:t>
            </a:r>
          </a:p>
          <a:p>
            <a:pPr>
              <a:lnSpc>
                <a:spcPct val="89000"/>
              </a:lnSpc>
              <a:buFontTx/>
              <a:buNone/>
            </a:pPr>
            <a:r>
              <a:rPr lang="en-US" sz="1700" dirty="0" smtClean="0">
                <a:latin typeface="Courier New" pitchFamily="49" charset="0"/>
              </a:rPr>
              <a:t>    }</a:t>
            </a:r>
          </a:p>
          <a:p>
            <a:pPr>
              <a:lnSpc>
                <a:spcPct val="89000"/>
              </a:lnSpc>
              <a:buFontTx/>
              <a:buNone/>
            </a:pPr>
            <a:r>
              <a:rPr lang="en-US" sz="1700" dirty="0" smtClean="0">
                <a:latin typeface="Courier New" pitchFamily="49" charset="0"/>
              </a:rPr>
              <a:t>  }</a:t>
            </a:r>
          </a:p>
          <a:p>
            <a:pPr>
              <a:lnSpc>
                <a:spcPct val="89000"/>
              </a:lnSpc>
              <a:buFontTx/>
              <a:buNone/>
            </a:pPr>
            <a:r>
              <a:rPr lang="en-US" sz="1700" dirty="0" smtClean="0">
                <a:latin typeface="Courier New" pitchFamily="49" charset="0"/>
              </a:rPr>
              <a:t>}</a:t>
            </a:r>
            <a:endParaRPr lang="en-US" sz="1700" dirty="0">
              <a:latin typeface="Courier New" pitchFamily="49" charset="0"/>
            </a:endParaRPr>
          </a:p>
        </p:txBody>
      </p:sp>
      <p:sp>
        <p:nvSpPr>
          <p:cNvPr id="4" name="Slide Number Placeholder 3"/>
          <p:cNvSpPr>
            <a:spLocks noGrp="1"/>
          </p:cNvSpPr>
          <p:nvPr>
            <p:ph type="sldNum" sz="quarter" idx="10"/>
          </p:nvPr>
        </p:nvSpPr>
        <p:spPr/>
        <p:txBody>
          <a:bodyPr/>
          <a:lstStyle/>
          <a:p>
            <a:fld id="{05F2311E-CF8F-4104-AD81-EC993C6CC83F}" type="slidenum">
              <a:rPr lang="en-US" altLang="en-US"/>
              <a:pPr/>
              <a:t>32</a:t>
            </a:fld>
            <a:endParaRPr lang="en-US" altLang="en-US">
              <a:solidFill>
                <a:schemeClr val="accent2"/>
              </a:solidFill>
            </a:endParaRPr>
          </a:p>
        </p:txBody>
      </p:sp>
      <p:sp>
        <p:nvSpPr>
          <p:cNvPr id="5" name="Text Box 11"/>
          <p:cNvSpPr txBox="1">
            <a:spLocks noChangeArrowheads="1"/>
          </p:cNvSpPr>
          <p:nvPr/>
        </p:nvSpPr>
        <p:spPr bwMode="ltGray">
          <a:xfrm>
            <a:off x="4621237" y="6457890"/>
            <a:ext cx="4522763" cy="400110"/>
          </a:xfrm>
          <a:prstGeom prst="rect">
            <a:avLst/>
          </a:prstGeom>
          <a:noFill/>
          <a:ln w="9525">
            <a:noFill/>
            <a:miter lim="800000"/>
            <a:headEnd/>
            <a:tailEnd/>
          </a:ln>
        </p:spPr>
        <p:txBody>
          <a:bodyPr wrap="square">
            <a:spAutoFit/>
          </a:bodyPr>
          <a:lstStyle/>
          <a:p>
            <a:r>
              <a:rPr lang="en-US" sz="1000" dirty="0" smtClean="0">
                <a:solidFill>
                  <a:srgbClr val="0000FF"/>
                </a:solidFill>
                <a:latin typeface="Arial Narrow" pitchFamily="34" charset="0"/>
              </a:rPr>
              <a:t>You can also use anonymous inner classes. This is not different enough to warrant a separate example here, especially since we showed examples in the section on event handling.</a:t>
            </a:r>
            <a:endParaRPr lang="en-US" sz="10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dirty="0"/>
              <a:t>Thread Mechanism </a:t>
            </a:r>
            <a:r>
              <a:rPr lang="en-US" dirty="0" smtClean="0"/>
              <a:t>Three: </a:t>
            </a:r>
            <a:r>
              <a:rPr lang="en-US" dirty="0"/>
              <a:t>Example (Continued)</a:t>
            </a:r>
          </a:p>
        </p:txBody>
      </p:sp>
      <p:sp>
        <p:nvSpPr>
          <p:cNvPr id="293891" name="Rectangle 3"/>
          <p:cNvSpPr>
            <a:spLocks noGrp="1" noChangeArrowheads="1"/>
          </p:cNvSpPr>
          <p:nvPr>
            <p:ph idx="1"/>
          </p:nvPr>
        </p:nvSpPr>
        <p:spPr/>
        <p:txBody>
          <a:bodyPr/>
          <a:lstStyle/>
          <a:p>
            <a:pPr>
              <a:buFontTx/>
              <a:buNone/>
            </a:pPr>
            <a:endParaRPr lang="en-US" sz="1800" dirty="0">
              <a:latin typeface="Courier New" pitchFamily="49" charset="0"/>
            </a:endParaRPr>
          </a:p>
          <a:p>
            <a:pPr>
              <a:buFontTx/>
              <a:buNone/>
            </a:pPr>
            <a:r>
              <a:rPr lang="en-US" sz="2200" dirty="0" smtClean="0">
                <a:latin typeface="Courier New" pitchFamily="49" charset="0"/>
              </a:rPr>
              <a:t>public class App3Test {</a:t>
            </a:r>
          </a:p>
          <a:p>
            <a:pPr>
              <a:buFontTx/>
              <a:buNone/>
            </a:pPr>
            <a:r>
              <a:rPr lang="en-US" sz="2200" dirty="0" smtClean="0">
                <a:latin typeface="Courier New" pitchFamily="49" charset="0"/>
              </a:rPr>
              <a:t>  public static void main(String[] args) {</a:t>
            </a:r>
          </a:p>
          <a:p>
            <a:pPr>
              <a:buFontTx/>
              <a:buNone/>
            </a:pPr>
            <a:r>
              <a:rPr lang="en-US" sz="2200" dirty="0" smtClean="0">
                <a:latin typeface="Courier New" pitchFamily="49" charset="0"/>
              </a:rPr>
              <a:t>    new App3();</a:t>
            </a:r>
          </a:p>
          <a:p>
            <a:pPr>
              <a:buFontTx/>
              <a:buNone/>
            </a:pPr>
            <a:r>
              <a:rPr lang="en-US" sz="2200" dirty="0" smtClean="0">
                <a:latin typeface="Courier New" pitchFamily="49" charset="0"/>
              </a:rPr>
              <a:t>  }</a:t>
            </a:r>
          </a:p>
          <a:p>
            <a:pPr>
              <a:buFontTx/>
              <a:buNone/>
            </a:pPr>
            <a:r>
              <a:rPr lang="en-US" sz="2200" dirty="0" smtClean="0">
                <a:latin typeface="Courier New" pitchFamily="49" charset="0"/>
              </a:rPr>
              <a:t>}</a:t>
            </a:r>
            <a:endParaRPr lang="en-US" sz="2200" dirty="0">
              <a:latin typeface="Courier New" pitchFamily="49" charset="0"/>
            </a:endParaRPr>
          </a:p>
        </p:txBody>
      </p:sp>
      <p:sp>
        <p:nvSpPr>
          <p:cNvPr id="4" name="Slide Number Placeholder 3"/>
          <p:cNvSpPr>
            <a:spLocks noGrp="1"/>
          </p:cNvSpPr>
          <p:nvPr>
            <p:ph type="sldNum" sz="quarter" idx="10"/>
          </p:nvPr>
        </p:nvSpPr>
        <p:spPr/>
        <p:txBody>
          <a:bodyPr/>
          <a:lstStyle/>
          <a:p>
            <a:fld id="{AE004982-6114-468D-A2B0-E20D06A181F0}" type="slidenum">
              <a:rPr lang="en-US" altLang="en-US"/>
              <a:pPr/>
              <a:t>33</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1026"/>
          <p:cNvSpPr>
            <a:spLocks noGrp="1" noChangeArrowheads="1"/>
          </p:cNvSpPr>
          <p:nvPr>
            <p:ph type="title"/>
          </p:nvPr>
        </p:nvSpPr>
        <p:spPr/>
        <p:txBody>
          <a:bodyPr/>
          <a:lstStyle/>
          <a:p>
            <a:r>
              <a:rPr lang="en-US" dirty="0"/>
              <a:t>Thread Mechanism </a:t>
            </a:r>
            <a:r>
              <a:rPr lang="en-US" dirty="0" smtClean="0"/>
              <a:t>Three: Results</a:t>
            </a:r>
            <a:endParaRPr lang="en-US" dirty="0"/>
          </a:p>
        </p:txBody>
      </p:sp>
      <p:sp>
        <p:nvSpPr>
          <p:cNvPr id="289795" name="Rectangle 1027"/>
          <p:cNvSpPr>
            <a:spLocks noGrp="1" noChangeArrowheads="1"/>
          </p:cNvSpPr>
          <p:nvPr>
            <p:ph idx="1"/>
          </p:nvPr>
        </p:nvSpPr>
        <p:spPr/>
        <p:txBody>
          <a:bodyPr/>
          <a:lstStyle/>
          <a:p>
            <a:pPr>
              <a:buFontTx/>
              <a:buNone/>
            </a:pPr>
            <a:r>
              <a:rPr lang="en-US" sz="2100" dirty="0" smtClean="0">
                <a:solidFill>
                  <a:srgbClr val="00B0F0"/>
                </a:solidFill>
                <a:latin typeface="Courier New" pitchFamily="49" charset="0"/>
              </a:rPr>
              <a:t>pool-1-thread-2: 0</a:t>
            </a:r>
          </a:p>
          <a:p>
            <a:pPr>
              <a:buFontTx/>
              <a:buNone/>
            </a:pPr>
            <a:r>
              <a:rPr lang="en-US" sz="2100" dirty="0" smtClean="0">
                <a:latin typeface="Courier New" pitchFamily="49" charset="0"/>
              </a:rPr>
              <a:t>pool-1-thread-1: 0</a:t>
            </a:r>
          </a:p>
          <a:p>
            <a:pPr>
              <a:buFontTx/>
              <a:buNone/>
            </a:pPr>
            <a:r>
              <a:rPr lang="en-US" sz="2100" dirty="0" smtClean="0">
                <a:solidFill>
                  <a:srgbClr val="C00000"/>
                </a:solidFill>
                <a:latin typeface="Courier New" pitchFamily="49" charset="0"/>
              </a:rPr>
              <a:t>pool-1-thread-3: 0</a:t>
            </a:r>
          </a:p>
          <a:p>
            <a:pPr>
              <a:buFontTx/>
              <a:buNone/>
            </a:pPr>
            <a:r>
              <a:rPr lang="en-US" sz="2100" dirty="0" smtClean="0">
                <a:solidFill>
                  <a:srgbClr val="C00000"/>
                </a:solidFill>
                <a:latin typeface="Courier New" pitchFamily="49" charset="0"/>
              </a:rPr>
              <a:t>pool-1-thread-3: 1</a:t>
            </a:r>
          </a:p>
          <a:p>
            <a:pPr>
              <a:buFontTx/>
              <a:buNone/>
            </a:pPr>
            <a:r>
              <a:rPr lang="en-US" sz="2100" dirty="0" smtClean="0">
                <a:latin typeface="Courier New" pitchFamily="49" charset="0"/>
              </a:rPr>
              <a:t>pool-1-thread-1: 1</a:t>
            </a:r>
          </a:p>
          <a:p>
            <a:pPr>
              <a:buFontTx/>
              <a:buNone/>
            </a:pPr>
            <a:r>
              <a:rPr lang="en-US" sz="2100" dirty="0" smtClean="0">
                <a:latin typeface="Courier New" pitchFamily="49" charset="0"/>
              </a:rPr>
              <a:t>pool-1-thread-1: 2</a:t>
            </a:r>
          </a:p>
          <a:p>
            <a:pPr>
              <a:buFontTx/>
              <a:buNone/>
            </a:pPr>
            <a:r>
              <a:rPr lang="en-US" sz="2100" dirty="0" smtClean="0">
                <a:solidFill>
                  <a:srgbClr val="00B0F0"/>
                </a:solidFill>
                <a:latin typeface="Courier New" pitchFamily="49" charset="0"/>
              </a:rPr>
              <a:t>pool-1-thread-2: 1</a:t>
            </a:r>
          </a:p>
          <a:p>
            <a:pPr>
              <a:buFontTx/>
              <a:buNone/>
            </a:pPr>
            <a:r>
              <a:rPr lang="en-US" sz="2100" dirty="0" smtClean="0">
                <a:solidFill>
                  <a:srgbClr val="C00000"/>
                </a:solidFill>
                <a:latin typeface="Courier New" pitchFamily="49" charset="0"/>
              </a:rPr>
              <a:t>pool-1-thread-3: 2</a:t>
            </a:r>
          </a:p>
          <a:p>
            <a:pPr>
              <a:buFontTx/>
              <a:buNone/>
            </a:pPr>
            <a:r>
              <a:rPr lang="en-US" sz="2100" dirty="0" smtClean="0">
                <a:solidFill>
                  <a:srgbClr val="C00000"/>
                </a:solidFill>
                <a:latin typeface="Courier New" pitchFamily="49" charset="0"/>
              </a:rPr>
              <a:t>pool-1-thread-3: 3</a:t>
            </a:r>
          </a:p>
          <a:p>
            <a:pPr>
              <a:buFontTx/>
              <a:buNone/>
            </a:pPr>
            <a:r>
              <a:rPr lang="en-US" sz="2100" dirty="0" smtClean="0">
                <a:latin typeface="Courier New" pitchFamily="49" charset="0"/>
              </a:rPr>
              <a:t>pool-1-thread-1: 3</a:t>
            </a:r>
          </a:p>
          <a:p>
            <a:pPr>
              <a:buFontTx/>
              <a:buNone/>
            </a:pPr>
            <a:r>
              <a:rPr lang="en-US" sz="2100" dirty="0" smtClean="0">
                <a:latin typeface="Courier New" pitchFamily="49" charset="0"/>
              </a:rPr>
              <a:t>pool-1-thread-1: 4</a:t>
            </a:r>
          </a:p>
          <a:p>
            <a:pPr>
              <a:buFontTx/>
              <a:buNone/>
            </a:pPr>
            <a:r>
              <a:rPr lang="en-US" sz="2100" dirty="0" smtClean="0">
                <a:latin typeface="Courier New" pitchFamily="49" charset="0"/>
              </a:rPr>
              <a:t>pool-1-thread-1: 5</a:t>
            </a:r>
          </a:p>
          <a:p>
            <a:pPr>
              <a:buFontTx/>
              <a:buNone/>
            </a:pPr>
            <a:r>
              <a:rPr lang="en-US" sz="2100" dirty="0" smtClean="0">
                <a:solidFill>
                  <a:srgbClr val="00B0F0"/>
                </a:solidFill>
                <a:latin typeface="Courier New" pitchFamily="49" charset="0"/>
              </a:rPr>
              <a:t>pool-1-thread-2: 2</a:t>
            </a:r>
          </a:p>
          <a:p>
            <a:pPr>
              <a:buFontTx/>
              <a:buNone/>
            </a:pPr>
            <a:r>
              <a:rPr lang="en-US" sz="2100" dirty="0" smtClean="0">
                <a:solidFill>
                  <a:srgbClr val="00B0F0"/>
                </a:solidFill>
                <a:latin typeface="Courier New" pitchFamily="49" charset="0"/>
              </a:rPr>
              <a:t>pool-1-thread-2: 3</a:t>
            </a:r>
          </a:p>
          <a:p>
            <a:pPr>
              <a:buFontTx/>
              <a:buNone/>
            </a:pPr>
            <a:r>
              <a:rPr lang="en-US" sz="2100" dirty="0" smtClean="0">
                <a:solidFill>
                  <a:srgbClr val="00B0F0"/>
                </a:solidFill>
                <a:latin typeface="Courier New" pitchFamily="49" charset="0"/>
              </a:rPr>
              <a:t>pool-1-thread-2: 4</a:t>
            </a:r>
            <a:endParaRPr lang="en-US" sz="2100" dirty="0">
              <a:solidFill>
                <a:srgbClr val="00B0F0"/>
              </a:solidFill>
              <a:latin typeface="Courier New" pitchFamily="49" charset="0"/>
            </a:endParaRPr>
          </a:p>
        </p:txBody>
      </p:sp>
      <p:sp>
        <p:nvSpPr>
          <p:cNvPr id="4" name="Slide Number Placeholder 3"/>
          <p:cNvSpPr>
            <a:spLocks noGrp="1"/>
          </p:cNvSpPr>
          <p:nvPr>
            <p:ph type="sldNum" sz="quarter" idx="10"/>
          </p:nvPr>
        </p:nvSpPr>
        <p:spPr/>
        <p:txBody>
          <a:bodyPr/>
          <a:lstStyle/>
          <a:p>
            <a:fld id="{F851BDB7-3F7F-4EBE-AF74-0BA4C6EB05A9}" type="slidenum">
              <a:rPr lang="en-US" altLang="en-US"/>
              <a:pPr/>
              <a:t>34</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Approach</a:t>
            </a:r>
            <a:endParaRPr lang="en-US" dirty="0"/>
          </a:p>
        </p:txBody>
      </p:sp>
      <p:sp>
        <p:nvSpPr>
          <p:cNvPr id="3" name="Content Placeholder 2"/>
          <p:cNvSpPr>
            <a:spLocks noGrp="1"/>
          </p:cNvSpPr>
          <p:nvPr>
            <p:ph idx="1"/>
          </p:nvPr>
        </p:nvSpPr>
        <p:spPr/>
        <p:txBody>
          <a:bodyPr>
            <a:normAutofit/>
          </a:bodyPr>
          <a:lstStyle/>
          <a:p>
            <a:r>
              <a:rPr lang="en-US" dirty="0" smtClean="0"/>
              <a:t>Advantages</a:t>
            </a:r>
          </a:p>
          <a:p>
            <a:pPr lvl="1"/>
            <a:r>
              <a:rPr lang="en-US" dirty="0" smtClean="0"/>
              <a:t>Easy to access main app.</a:t>
            </a:r>
          </a:p>
          <a:p>
            <a:pPr lvl="2"/>
            <a:r>
              <a:rPr lang="en-US" dirty="0" smtClean="0"/>
              <a:t>Methods in inner classes can access any public or private methods or instance variables of outer class.</a:t>
            </a:r>
          </a:p>
          <a:p>
            <a:pPr lvl="1"/>
            <a:r>
              <a:rPr lang="en-US" dirty="0" smtClean="0"/>
              <a:t>Can pass arguments to run</a:t>
            </a:r>
          </a:p>
          <a:p>
            <a:pPr lvl="2"/>
            <a:r>
              <a:rPr lang="en-US" dirty="0" smtClean="0"/>
              <a:t>As with separate classes, you pass args to constructor, which stores them in instance variables that run uses</a:t>
            </a:r>
          </a:p>
          <a:p>
            <a:r>
              <a:rPr lang="en-US" dirty="0" smtClean="0"/>
              <a:t>Disadvantages</a:t>
            </a:r>
          </a:p>
          <a:p>
            <a:pPr lvl="1"/>
            <a:r>
              <a:rPr lang="en-US" dirty="0" smtClean="0"/>
              <a:t>Tight coupling</a:t>
            </a:r>
          </a:p>
          <a:p>
            <a:pPr lvl="2"/>
            <a:r>
              <a:rPr lang="en-US" dirty="0" smtClean="0"/>
              <a:t>run method tied closely to this application</a:t>
            </a:r>
          </a:p>
          <a:p>
            <a:pPr lvl="1"/>
            <a:r>
              <a:rPr lang="en-US" dirty="0" smtClean="0"/>
              <a:t>Danger of race conditions</a:t>
            </a:r>
          </a:p>
          <a:p>
            <a:pPr lvl="2"/>
            <a:r>
              <a:rPr lang="en-US" dirty="0" smtClean="0"/>
              <a:t>You usually use this approach specifically because you want to access data in main application. So, if run modifies some shared data, you must synchronize.</a:t>
            </a: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35</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3276600"/>
            <a:ext cx="8077200" cy="2195732"/>
          </a:xfrm>
        </p:spPr>
        <p:txBody>
          <a:bodyPr/>
          <a:lstStyle/>
          <a:p>
            <a:r>
              <a:rPr lang="en-US" dirty="0" smtClean="0"/>
              <a:t>Summary of Approaches</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36</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lstStyle/>
          <a:p>
            <a:r>
              <a:rPr lang="en-US" dirty="0" smtClean="0"/>
              <a:t>Separate class that implements Runnable</a:t>
            </a:r>
          </a:p>
          <a:p>
            <a:pPr lvl="1"/>
            <a:r>
              <a:rPr lang="en-US" dirty="0" smtClean="0"/>
              <a:t>Can pass args to run</a:t>
            </a:r>
          </a:p>
          <a:p>
            <a:pPr lvl="1"/>
            <a:r>
              <a:rPr lang="en-US" dirty="0" smtClean="0"/>
              <a:t>Cannot easily access data in main </a:t>
            </a:r>
            <a:r>
              <a:rPr lang="en-US" dirty="0" smtClean="0"/>
              <a:t>class (and only public)</a:t>
            </a:r>
            <a:endParaRPr lang="en-US" dirty="0" smtClean="0"/>
          </a:p>
          <a:p>
            <a:pPr lvl="1"/>
            <a:r>
              <a:rPr lang="en-US" dirty="0" smtClean="0"/>
              <a:t>Usually no worry about race conditions</a:t>
            </a:r>
          </a:p>
          <a:p>
            <a:r>
              <a:rPr lang="en-US" dirty="0" smtClean="0"/>
              <a:t>Main class implements Runnable</a:t>
            </a:r>
          </a:p>
          <a:p>
            <a:pPr lvl="1"/>
            <a:r>
              <a:rPr lang="en-US" dirty="0" smtClean="0"/>
              <a:t>Can easily access data in main class</a:t>
            </a:r>
          </a:p>
          <a:p>
            <a:pPr lvl="1"/>
            <a:r>
              <a:rPr lang="en-US" dirty="0" smtClean="0"/>
              <a:t>Cannot pass args to run</a:t>
            </a:r>
          </a:p>
          <a:p>
            <a:pPr lvl="1"/>
            <a:r>
              <a:rPr lang="en-US" dirty="0" smtClean="0"/>
              <a:t>Must worry about race conditions</a:t>
            </a:r>
          </a:p>
          <a:p>
            <a:r>
              <a:rPr lang="en-US" dirty="0" smtClean="0"/>
              <a:t>Inner class implements Runnable</a:t>
            </a:r>
          </a:p>
          <a:p>
            <a:pPr lvl="1"/>
            <a:r>
              <a:rPr lang="en-US" dirty="0" smtClean="0"/>
              <a:t>Can easily access data in main class</a:t>
            </a:r>
          </a:p>
          <a:p>
            <a:pPr lvl="1"/>
            <a:r>
              <a:rPr lang="en-US" dirty="0" smtClean="0"/>
              <a:t>Can pass args to run</a:t>
            </a:r>
          </a:p>
          <a:p>
            <a:pPr lvl="1"/>
            <a:r>
              <a:rPr lang="en-US" dirty="0" smtClean="0"/>
              <a:t>Must worry about race conditions</a:t>
            </a:r>
          </a:p>
          <a:p>
            <a:pPr lvl="1"/>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37</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Template for a Multithreaded Network Server</a:t>
            </a:r>
            <a:endParaRPr lang="en-US" dirty="0"/>
          </a:p>
        </p:txBody>
      </p:sp>
      <p:sp>
        <p:nvSpPr>
          <p:cNvPr id="3" name="Content Placeholder 2"/>
          <p:cNvSpPr>
            <a:spLocks noGrp="1"/>
          </p:cNvSpPr>
          <p:nvPr>
            <p:ph idx="1"/>
          </p:nvPr>
        </p:nvSpPr>
        <p:spPr/>
        <p:txBody>
          <a:bodyPr/>
          <a:lstStyle/>
          <a:p>
            <a:pPr>
              <a:lnSpc>
                <a:spcPct val="100000"/>
              </a:lnSpc>
              <a:buNone/>
            </a:pPr>
            <a:r>
              <a:rPr lang="en-US" sz="2000" dirty="0" smtClean="0">
                <a:latin typeface="Courier New" pitchFamily="49" charset="0"/>
                <a:cs typeface="Courier New" pitchFamily="49" charset="0"/>
              </a:rPr>
              <a:t>import java.net.*;</a:t>
            </a:r>
          </a:p>
          <a:p>
            <a:pPr>
              <a:lnSpc>
                <a:spcPct val="100000"/>
              </a:lnSpc>
              <a:buNone/>
            </a:pPr>
            <a:r>
              <a:rPr lang="en-US" sz="2000" dirty="0" smtClean="0">
                <a:latin typeface="Courier New" pitchFamily="49" charset="0"/>
                <a:cs typeface="Courier New" pitchFamily="49" charset="0"/>
              </a:rPr>
              <a:t>import </a:t>
            </a:r>
            <a:r>
              <a:rPr lang="en-US" sz="2000" dirty="0" err="1" smtClean="0">
                <a:latin typeface="Courier New" pitchFamily="49" charset="0"/>
                <a:cs typeface="Courier New" pitchFamily="49" charset="0"/>
              </a:rPr>
              <a:t>java.util.concurrent</a:t>
            </a:r>
            <a:r>
              <a:rPr lang="en-US" sz="2000" dirty="0" smtClean="0">
                <a:latin typeface="Courier New" pitchFamily="49" charset="0"/>
                <a:cs typeface="Courier New" pitchFamily="49" charset="0"/>
              </a:rPr>
              <a:t>.*;</a:t>
            </a:r>
          </a:p>
          <a:p>
            <a:pPr>
              <a:lnSpc>
                <a:spcPct val="100000"/>
              </a:lnSpc>
              <a:buNone/>
            </a:pPr>
            <a:r>
              <a:rPr lang="en-US" sz="2000" dirty="0" smtClean="0">
                <a:latin typeface="Courier New" pitchFamily="49" charset="0"/>
                <a:cs typeface="Courier New" pitchFamily="49" charset="0"/>
              </a:rPr>
              <a:t>import java.io.*;</a:t>
            </a:r>
          </a:p>
          <a:p>
            <a:pPr>
              <a:lnSpc>
                <a:spcPct val="100000"/>
              </a:lnSpc>
              <a:buNone/>
            </a:pPr>
            <a:endParaRPr lang="en-US" sz="2000" dirty="0" smtClean="0">
              <a:latin typeface="Courier New" pitchFamily="49" charset="0"/>
              <a:cs typeface="Courier New" pitchFamily="49" charset="0"/>
            </a:endParaRPr>
          </a:p>
          <a:p>
            <a:pPr>
              <a:lnSpc>
                <a:spcPct val="100000"/>
              </a:lnSpc>
              <a:buNone/>
            </a:pPr>
            <a:r>
              <a:rPr lang="en-US" sz="2000" smtClean="0">
                <a:latin typeface="Courier New" pitchFamily="49" charset="0"/>
                <a:cs typeface="Courier New" pitchFamily="49" charset="0"/>
              </a:rPr>
              <a:t>public class </a:t>
            </a:r>
            <a:r>
              <a:rPr lang="en-US" sz="2000" dirty="0" err="1" smtClean="0">
                <a:latin typeface="Courier New" pitchFamily="49" charset="0"/>
                <a:cs typeface="Courier New" pitchFamily="49" charset="0"/>
              </a:rPr>
              <a:t>MultithreadedServer</a:t>
            </a:r>
            <a:r>
              <a:rPr lang="en-US" sz="2000" dirty="0" smtClean="0">
                <a:latin typeface="Courier New" pitchFamily="49" charset="0"/>
                <a:cs typeface="Courier New" pitchFamily="49" charset="0"/>
              </a:rPr>
              <a:t> {</a:t>
            </a:r>
          </a:p>
          <a:p>
            <a:pPr>
              <a:lnSpc>
                <a:spcPct val="100000"/>
              </a:lnSpc>
              <a:buNone/>
            </a:pPr>
            <a:r>
              <a:rPr lang="en-US" sz="2000" dirty="0" smtClean="0">
                <a:latin typeface="Courier New" pitchFamily="49" charset="0"/>
                <a:cs typeface="Courier New" pitchFamily="49" charset="0"/>
              </a:rPr>
              <a:t>  private int port;</a:t>
            </a:r>
          </a:p>
          <a:p>
            <a:pPr>
              <a:lnSpc>
                <a:spcPct val="100000"/>
              </a:lnSpc>
              <a:buNone/>
            </a:pPr>
            <a:endParaRPr lang="en-US" sz="2000" dirty="0" smtClean="0">
              <a:latin typeface="Courier New" pitchFamily="49" charset="0"/>
              <a:cs typeface="Courier New" pitchFamily="49" charset="0"/>
            </a:endParaRPr>
          </a:p>
          <a:p>
            <a:pPr>
              <a:lnSpc>
                <a:spcPct val="100000"/>
              </a:lnSpc>
              <a:buNone/>
            </a:pPr>
            <a:r>
              <a:rPr lang="en-US" sz="2000" dirty="0" smtClean="0">
                <a:latin typeface="Courier New" pitchFamily="49" charset="0"/>
                <a:cs typeface="Courier New" pitchFamily="49" charset="0"/>
              </a:rPr>
              <a:t>  public </a:t>
            </a:r>
            <a:r>
              <a:rPr lang="en-US" sz="2000" dirty="0" err="1" smtClean="0">
                <a:latin typeface="Courier New" pitchFamily="49" charset="0"/>
                <a:cs typeface="Courier New" pitchFamily="49" charset="0"/>
              </a:rPr>
              <a:t>MultithreadedServer</a:t>
            </a:r>
            <a:r>
              <a:rPr lang="en-US" sz="2000" dirty="0" smtClean="0">
                <a:latin typeface="Courier New" pitchFamily="49" charset="0"/>
                <a:cs typeface="Courier New" pitchFamily="49" charset="0"/>
              </a:rPr>
              <a:t>(int port) {</a:t>
            </a:r>
          </a:p>
          <a:p>
            <a:pPr>
              <a:lnSpc>
                <a:spcPct val="100000"/>
              </a:lnSpc>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this.port</a:t>
            </a:r>
            <a:r>
              <a:rPr lang="en-US" sz="2000" dirty="0" smtClean="0">
                <a:latin typeface="Courier New" pitchFamily="49" charset="0"/>
                <a:cs typeface="Courier New" pitchFamily="49" charset="0"/>
              </a:rPr>
              <a:t> = port;</a:t>
            </a:r>
          </a:p>
          <a:p>
            <a:pPr>
              <a:lnSpc>
                <a:spcPct val="100000"/>
              </a:lnSpc>
              <a:buNone/>
            </a:pPr>
            <a:r>
              <a:rPr lang="en-US" sz="2000" dirty="0" smtClean="0">
                <a:latin typeface="Courier New" pitchFamily="49" charset="0"/>
                <a:cs typeface="Courier New" pitchFamily="49" charset="0"/>
              </a:rPr>
              <a:t>  }</a:t>
            </a:r>
          </a:p>
          <a:p>
            <a:pPr>
              <a:lnSpc>
                <a:spcPct val="100000"/>
              </a:lnSpc>
              <a:buNone/>
            </a:pPr>
            <a:r>
              <a:rPr lang="en-US" sz="2000" dirty="0" smtClean="0">
                <a:latin typeface="Courier New" pitchFamily="49" charset="0"/>
                <a:cs typeface="Courier New" pitchFamily="49" charset="0"/>
              </a:rPr>
              <a:t>  </a:t>
            </a:r>
          </a:p>
          <a:p>
            <a:pPr>
              <a:lnSpc>
                <a:spcPct val="100000"/>
              </a:lnSpc>
              <a:buNone/>
            </a:pPr>
            <a:r>
              <a:rPr lang="en-US" sz="2000" dirty="0" smtClean="0">
                <a:latin typeface="Courier New" pitchFamily="49" charset="0"/>
                <a:cs typeface="Courier New" pitchFamily="49" charset="0"/>
              </a:rPr>
              <a:t>  public int </a:t>
            </a:r>
            <a:r>
              <a:rPr lang="en-US" sz="2000" dirty="0" err="1" smtClean="0">
                <a:latin typeface="Courier New" pitchFamily="49" charset="0"/>
                <a:cs typeface="Courier New" pitchFamily="49" charset="0"/>
              </a:rPr>
              <a:t>getPort</a:t>
            </a:r>
            <a:r>
              <a:rPr lang="en-US" sz="2000" dirty="0" smtClean="0">
                <a:latin typeface="Courier New" pitchFamily="49" charset="0"/>
                <a:cs typeface="Courier New" pitchFamily="49" charset="0"/>
              </a:rPr>
              <a:t>() {</a:t>
            </a:r>
          </a:p>
          <a:p>
            <a:pPr>
              <a:lnSpc>
                <a:spcPct val="100000"/>
              </a:lnSpc>
              <a:buNone/>
            </a:pPr>
            <a:r>
              <a:rPr lang="en-US" sz="2000" dirty="0" smtClean="0">
                <a:latin typeface="Courier New" pitchFamily="49" charset="0"/>
                <a:cs typeface="Courier New" pitchFamily="49" charset="0"/>
              </a:rPr>
              <a:t>    return(port);</a:t>
            </a:r>
          </a:p>
          <a:p>
            <a:pPr>
              <a:lnSpc>
                <a:spcPct val="100000"/>
              </a:lnSpc>
              <a:buNone/>
            </a:pPr>
            <a:r>
              <a:rPr lang="en-US" sz="2000" dirty="0" smtClean="0">
                <a:latin typeface="Courier New" pitchFamily="49" charset="0"/>
                <a:cs typeface="Courier New" pitchFamily="49" charset="0"/>
              </a:rPr>
              <a:t>  }</a:t>
            </a:r>
            <a:endParaRPr lang="en-US" sz="20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38</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MultithreadedServer.java (Continued)</a:t>
            </a:r>
            <a:endParaRPr lang="en-US" dirty="0"/>
          </a:p>
        </p:txBody>
      </p:sp>
      <p:sp>
        <p:nvSpPr>
          <p:cNvPr id="3" name="Content Placeholder 2"/>
          <p:cNvSpPr>
            <a:spLocks noGrp="1"/>
          </p:cNvSpPr>
          <p:nvPr>
            <p:ph idx="1"/>
          </p:nvPr>
        </p:nvSpPr>
        <p:spPr/>
        <p:txBody>
          <a:bodyPr/>
          <a:lstStyle/>
          <a:p>
            <a:pPr>
              <a:lnSpc>
                <a:spcPct val="100000"/>
              </a:lnSpc>
              <a:buNone/>
            </a:pPr>
            <a:r>
              <a:rPr lang="en-US" sz="1800" dirty="0" smtClean="0">
                <a:latin typeface="Courier New" pitchFamily="49" charset="0"/>
                <a:cs typeface="Courier New" pitchFamily="49" charset="0"/>
              </a:rPr>
              <a:t> public void listen() {</a:t>
            </a:r>
          </a:p>
          <a:p>
            <a:pPr>
              <a:lnSpc>
                <a:spcPct val="100000"/>
              </a:lnSpc>
              <a:buNone/>
            </a:pPr>
            <a:r>
              <a:rPr lang="en-US" sz="1800" dirty="0" smtClean="0">
                <a:latin typeface="Courier New" pitchFamily="49" charset="0"/>
                <a:cs typeface="Courier New" pitchFamily="49" charset="0"/>
              </a:rPr>
              <a:t>    </a:t>
            </a:r>
            <a:r>
              <a:rPr lang="en-US" sz="1800" dirty="0" smtClean="0">
                <a:solidFill>
                  <a:srgbClr val="FF0000"/>
                </a:solidFill>
                <a:latin typeface="Courier New" pitchFamily="49" charset="0"/>
                <a:cs typeface="Courier New" pitchFamily="49" charset="0"/>
              </a:rPr>
              <a:t>int </a:t>
            </a:r>
            <a:r>
              <a:rPr lang="en-US" sz="1800" dirty="0" err="1" smtClean="0">
                <a:solidFill>
                  <a:srgbClr val="FF0000"/>
                </a:solidFill>
                <a:latin typeface="Courier New" pitchFamily="49" charset="0"/>
                <a:cs typeface="Courier New" pitchFamily="49" charset="0"/>
              </a:rPr>
              <a:t>poolSize</a:t>
            </a:r>
            <a:r>
              <a:rPr lang="en-US" sz="1800" dirty="0" smtClean="0">
                <a:solidFill>
                  <a:srgbClr val="FF0000"/>
                </a:solidFill>
                <a:latin typeface="Courier New" pitchFamily="49" charset="0"/>
                <a:cs typeface="Courier New" pitchFamily="49" charset="0"/>
              </a:rPr>
              <a:t> = </a:t>
            </a:r>
          </a:p>
          <a:p>
            <a:pPr>
              <a:lnSpc>
                <a:spcPct val="100000"/>
              </a:lnSpc>
              <a:buNone/>
            </a:pPr>
            <a:r>
              <a:rPr lang="en-US" sz="1800" dirty="0" smtClean="0">
                <a:solidFill>
                  <a:srgbClr val="FF0000"/>
                </a:solidFill>
                <a:latin typeface="Courier New" pitchFamily="49" charset="0"/>
                <a:cs typeface="Courier New" pitchFamily="49" charset="0"/>
              </a:rPr>
              <a:t>      100 * Runtime.getRuntime().availableProcessors();</a:t>
            </a:r>
          </a:p>
          <a:p>
            <a:pPr>
              <a:lnSpc>
                <a:spcPct val="100000"/>
              </a:lnSpc>
              <a:buNone/>
            </a:pPr>
            <a:r>
              <a:rPr lang="en-US" sz="1800" dirty="0" smtClean="0">
                <a:solidFill>
                  <a:srgbClr val="FF0000"/>
                </a:solidFill>
                <a:latin typeface="Courier New" pitchFamily="49" charset="0"/>
                <a:cs typeface="Courier New" pitchFamily="49" charset="0"/>
              </a:rPr>
              <a:t>    ExecutorService </a:t>
            </a:r>
            <a:r>
              <a:rPr lang="en-US" sz="1800" dirty="0" err="1" smtClean="0">
                <a:solidFill>
                  <a:srgbClr val="FF0000"/>
                </a:solidFill>
                <a:latin typeface="Courier New" pitchFamily="49" charset="0"/>
                <a:cs typeface="Courier New" pitchFamily="49" charset="0"/>
              </a:rPr>
              <a:t>taskList</a:t>
            </a:r>
            <a:r>
              <a:rPr lang="en-US" sz="1800" dirty="0" smtClean="0">
                <a:solidFill>
                  <a:srgbClr val="FF0000"/>
                </a:solidFill>
                <a:latin typeface="Courier New" pitchFamily="49" charset="0"/>
                <a:cs typeface="Courier New" pitchFamily="49" charset="0"/>
              </a:rPr>
              <a:t> = </a:t>
            </a:r>
          </a:p>
          <a:p>
            <a:pPr>
              <a:lnSpc>
                <a:spcPct val="100000"/>
              </a:lnSpc>
              <a:buNone/>
            </a:pPr>
            <a:r>
              <a:rPr lang="en-US" sz="1800" dirty="0" smtClean="0">
                <a:solidFill>
                  <a:srgbClr val="FF0000"/>
                </a:solidFill>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Executors.newFixedThreadPool</a:t>
            </a:r>
            <a:r>
              <a:rPr lang="en-US" sz="1800" dirty="0" smtClean="0">
                <a:solidFill>
                  <a:srgbClr val="FF0000"/>
                </a:solidFill>
                <a:latin typeface="Courier New" pitchFamily="49" charset="0"/>
                <a:cs typeface="Courier New" pitchFamily="49" charset="0"/>
              </a:rPr>
              <a:t>(</a:t>
            </a:r>
            <a:r>
              <a:rPr lang="en-US" sz="1800" dirty="0" err="1" smtClean="0">
                <a:solidFill>
                  <a:srgbClr val="FF0000"/>
                </a:solidFill>
                <a:latin typeface="Courier New" pitchFamily="49" charset="0"/>
                <a:cs typeface="Courier New" pitchFamily="49" charset="0"/>
              </a:rPr>
              <a:t>poolSize</a:t>
            </a:r>
            <a:r>
              <a:rPr lang="en-US" sz="1800" dirty="0" smtClean="0">
                <a:solidFill>
                  <a:srgbClr val="FF0000"/>
                </a:solidFill>
                <a:latin typeface="Courier New" pitchFamily="49" charset="0"/>
                <a:cs typeface="Courier New" pitchFamily="49" charset="0"/>
              </a:rPr>
              <a:t>);</a:t>
            </a:r>
          </a:p>
          <a:p>
            <a:pPr>
              <a:lnSpc>
                <a:spcPct val="100000"/>
              </a:lnSpc>
              <a:buNone/>
            </a:pPr>
            <a:r>
              <a:rPr lang="en-US" sz="1800" dirty="0" smtClean="0">
                <a:latin typeface="Courier New" pitchFamily="49" charset="0"/>
                <a:cs typeface="Courier New" pitchFamily="49" charset="0"/>
              </a:rPr>
              <a:t>    try {</a:t>
            </a:r>
          </a:p>
          <a:p>
            <a:pPr>
              <a:lnSpc>
                <a:spcPct val="1000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ServerSocket</a:t>
            </a:r>
            <a:r>
              <a:rPr lang="en-US" sz="1800" dirty="0" smtClean="0">
                <a:latin typeface="Courier New" pitchFamily="49" charset="0"/>
                <a:cs typeface="Courier New" pitchFamily="49" charset="0"/>
              </a:rPr>
              <a:t> listener = new </a:t>
            </a:r>
            <a:r>
              <a:rPr lang="en-US" sz="1800" dirty="0" err="1" smtClean="0">
                <a:latin typeface="Courier New" pitchFamily="49" charset="0"/>
                <a:cs typeface="Courier New" pitchFamily="49" charset="0"/>
              </a:rPr>
              <a:t>ServerSocket</a:t>
            </a:r>
            <a:r>
              <a:rPr lang="en-US" sz="1800" dirty="0" smtClean="0">
                <a:latin typeface="Courier New" pitchFamily="49" charset="0"/>
                <a:cs typeface="Courier New" pitchFamily="49" charset="0"/>
              </a:rPr>
              <a:t>(port);</a:t>
            </a:r>
          </a:p>
          <a:p>
            <a:pPr>
              <a:lnSpc>
                <a:spcPct val="100000"/>
              </a:lnSpc>
              <a:buNone/>
            </a:pPr>
            <a:r>
              <a:rPr lang="en-US" sz="1800" dirty="0" smtClean="0">
                <a:latin typeface="Courier New" pitchFamily="49" charset="0"/>
                <a:cs typeface="Courier New" pitchFamily="49" charset="0"/>
              </a:rPr>
              <a:t>      Socket </a:t>
            </a:r>
            <a:r>
              <a:rPr lang="en-US" sz="1800" dirty="0" err="1" smtClean="0">
                <a:latin typeface="Courier New" pitchFamily="49" charset="0"/>
                <a:cs typeface="Courier New" pitchFamily="49" charset="0"/>
              </a:rPr>
              <a:t>socket</a:t>
            </a:r>
            <a:r>
              <a:rPr lang="en-US" sz="1800" dirty="0" smtClean="0">
                <a:latin typeface="Courier New" pitchFamily="49" charset="0"/>
                <a:cs typeface="Courier New" pitchFamily="49" charset="0"/>
              </a:rPr>
              <a:t>;</a:t>
            </a:r>
          </a:p>
          <a:p>
            <a:pPr>
              <a:lnSpc>
                <a:spcPct val="100000"/>
              </a:lnSpc>
              <a:buNone/>
            </a:pPr>
            <a:r>
              <a:rPr lang="en-US" sz="1800" dirty="0" smtClean="0">
                <a:latin typeface="Courier New" pitchFamily="49" charset="0"/>
                <a:cs typeface="Courier New" pitchFamily="49" charset="0"/>
              </a:rPr>
              <a:t>      while(true) {  // Run until killed</a:t>
            </a:r>
          </a:p>
          <a:p>
            <a:pPr>
              <a:lnSpc>
                <a:spcPct val="100000"/>
              </a:lnSpc>
              <a:buNone/>
            </a:pPr>
            <a:r>
              <a:rPr lang="en-US" sz="1800" dirty="0" smtClean="0">
                <a:latin typeface="Courier New" pitchFamily="49" charset="0"/>
                <a:cs typeface="Courier New" pitchFamily="49" charset="0"/>
              </a:rPr>
              <a:t>        socket = </a:t>
            </a:r>
            <a:r>
              <a:rPr lang="en-US" sz="1800" dirty="0" err="1" smtClean="0">
                <a:latin typeface="Courier New" pitchFamily="49" charset="0"/>
                <a:cs typeface="Courier New" pitchFamily="49" charset="0"/>
              </a:rPr>
              <a:t>listener.accept</a:t>
            </a:r>
            <a:r>
              <a:rPr lang="en-US" sz="1800" dirty="0" smtClean="0">
                <a:latin typeface="Courier New" pitchFamily="49" charset="0"/>
                <a:cs typeface="Courier New" pitchFamily="49" charset="0"/>
              </a:rPr>
              <a:t>();</a:t>
            </a:r>
          </a:p>
          <a:p>
            <a:pPr>
              <a:lnSpc>
                <a:spcPct val="100000"/>
              </a:lnSpc>
              <a:buNone/>
            </a:pPr>
            <a:r>
              <a:rPr lang="en-US" sz="1800" dirty="0" smtClean="0">
                <a:latin typeface="Courier New" pitchFamily="49" charset="0"/>
                <a:cs typeface="Courier New" pitchFamily="49" charset="0"/>
              </a:rPr>
              <a:t>        </a:t>
            </a:r>
            <a:r>
              <a:rPr lang="en-US" sz="1800" dirty="0" err="1" smtClean="0">
                <a:solidFill>
                  <a:srgbClr val="FF0000"/>
                </a:solidFill>
                <a:latin typeface="Courier New" pitchFamily="49" charset="0"/>
                <a:cs typeface="Courier New" pitchFamily="49" charset="0"/>
              </a:rPr>
              <a:t>taskList.execute</a:t>
            </a:r>
            <a:r>
              <a:rPr lang="en-US" sz="1800" dirty="0" smtClean="0">
                <a:solidFill>
                  <a:srgbClr val="FF0000"/>
                </a:solidFill>
                <a:latin typeface="Courier New" pitchFamily="49" charset="0"/>
                <a:cs typeface="Courier New" pitchFamily="49" charset="0"/>
              </a:rPr>
              <a:t>(new </a:t>
            </a:r>
            <a:r>
              <a:rPr lang="en-US" sz="1800" dirty="0" err="1" smtClean="0">
                <a:solidFill>
                  <a:srgbClr val="FF0000"/>
                </a:solidFill>
                <a:latin typeface="Courier New" pitchFamily="49" charset="0"/>
                <a:cs typeface="Courier New" pitchFamily="49" charset="0"/>
              </a:rPr>
              <a:t>ConnectionHandler</a:t>
            </a:r>
            <a:r>
              <a:rPr lang="en-US" sz="1800" dirty="0" smtClean="0">
                <a:solidFill>
                  <a:srgbClr val="FF0000"/>
                </a:solidFill>
                <a:latin typeface="Courier New" pitchFamily="49" charset="0"/>
                <a:cs typeface="Courier New" pitchFamily="49" charset="0"/>
              </a:rPr>
              <a:t>(socket));</a:t>
            </a:r>
          </a:p>
          <a:p>
            <a:pPr>
              <a:lnSpc>
                <a:spcPct val="100000"/>
              </a:lnSpc>
              <a:buNone/>
            </a:pPr>
            <a:r>
              <a:rPr lang="en-US" sz="1800" dirty="0" smtClean="0">
                <a:latin typeface="Courier New" pitchFamily="49" charset="0"/>
                <a:cs typeface="Courier New" pitchFamily="49" charset="0"/>
              </a:rPr>
              <a:t>      }</a:t>
            </a:r>
          </a:p>
          <a:p>
            <a:pPr>
              <a:lnSpc>
                <a:spcPct val="100000"/>
              </a:lnSpc>
              <a:buNone/>
            </a:pPr>
            <a:r>
              <a:rPr lang="en-US" sz="1800" dirty="0" smtClean="0">
                <a:latin typeface="Courier New" pitchFamily="49" charset="0"/>
                <a:cs typeface="Courier New" pitchFamily="49" charset="0"/>
              </a:rPr>
              <a:t>    } catch (IOException </a:t>
            </a:r>
            <a:r>
              <a:rPr lang="en-US" sz="1800" dirty="0" err="1" smtClean="0">
                <a:latin typeface="Courier New" pitchFamily="49" charset="0"/>
                <a:cs typeface="Courier New" pitchFamily="49" charset="0"/>
              </a:rPr>
              <a:t>ioe</a:t>
            </a:r>
            <a:r>
              <a:rPr lang="en-US" sz="1800" dirty="0" smtClean="0">
                <a:latin typeface="Courier New" pitchFamily="49" charset="0"/>
                <a:cs typeface="Courier New" pitchFamily="49" charset="0"/>
              </a:rPr>
              <a:t>) {</a:t>
            </a:r>
          </a:p>
          <a:p>
            <a:pPr>
              <a:lnSpc>
                <a:spcPct val="1000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System.err.println</a:t>
            </a:r>
            <a:r>
              <a:rPr lang="en-US" sz="1800" dirty="0" smtClean="0">
                <a:latin typeface="Courier New" pitchFamily="49" charset="0"/>
                <a:cs typeface="Courier New" pitchFamily="49" charset="0"/>
              </a:rPr>
              <a:t>("IOException: " + </a:t>
            </a:r>
            <a:r>
              <a:rPr lang="en-US" sz="1800" dirty="0" err="1" smtClean="0">
                <a:latin typeface="Courier New" pitchFamily="49" charset="0"/>
                <a:cs typeface="Courier New" pitchFamily="49" charset="0"/>
              </a:rPr>
              <a:t>ioe</a:t>
            </a:r>
            <a:r>
              <a:rPr lang="en-US" sz="1800" dirty="0" smtClean="0">
                <a:latin typeface="Courier New" pitchFamily="49" charset="0"/>
                <a:cs typeface="Courier New" pitchFamily="49" charset="0"/>
              </a:rPr>
              <a:t>);</a:t>
            </a:r>
          </a:p>
          <a:p>
            <a:pPr>
              <a:lnSpc>
                <a:spcPct val="100000"/>
              </a:lnSpc>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ioe.printStackTrace</a:t>
            </a:r>
            <a:r>
              <a:rPr lang="en-US" sz="1800" dirty="0" smtClean="0">
                <a:latin typeface="Courier New" pitchFamily="49" charset="0"/>
                <a:cs typeface="Courier New" pitchFamily="49" charset="0"/>
              </a:rPr>
              <a:t>();</a:t>
            </a:r>
          </a:p>
          <a:p>
            <a:pPr>
              <a:lnSpc>
                <a:spcPct val="100000"/>
              </a:lnSpc>
              <a:buNone/>
            </a:pPr>
            <a:r>
              <a:rPr lang="en-US" sz="1800" dirty="0" smtClean="0">
                <a:latin typeface="Courier New" pitchFamily="49" charset="0"/>
                <a:cs typeface="Courier New" pitchFamily="49" charset="0"/>
              </a:rPr>
              <a:t>    }</a:t>
            </a:r>
          </a:p>
          <a:p>
            <a:pPr>
              <a:lnSpc>
                <a:spcPct val="100000"/>
              </a:lnSpc>
              <a:buNone/>
            </a:pP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39</a:t>
            </a:fld>
            <a:endParaRPr lang="en-US" altLang="en-US">
              <a:solidFill>
                <a:schemeClr val="accent2"/>
              </a:solidFill>
            </a:endParaRPr>
          </a:p>
        </p:txBody>
      </p:sp>
      <p:sp>
        <p:nvSpPr>
          <p:cNvPr id="5" name="Text Box 11"/>
          <p:cNvSpPr txBox="1">
            <a:spLocks noChangeArrowheads="1"/>
          </p:cNvSpPr>
          <p:nvPr/>
        </p:nvSpPr>
        <p:spPr bwMode="ltGray">
          <a:xfrm>
            <a:off x="4809381" y="6150114"/>
            <a:ext cx="4334619" cy="707886"/>
          </a:xfrm>
          <a:prstGeom prst="rect">
            <a:avLst/>
          </a:prstGeom>
          <a:noFill/>
          <a:ln w="9525">
            <a:noFill/>
            <a:miter lim="800000"/>
            <a:headEnd/>
            <a:tailEnd/>
          </a:ln>
        </p:spPr>
        <p:txBody>
          <a:bodyPr wrap="square">
            <a:spAutoFit/>
          </a:bodyPr>
          <a:lstStyle/>
          <a:p>
            <a:r>
              <a:rPr lang="en-US" sz="1000" dirty="0" smtClean="0">
                <a:solidFill>
                  <a:srgbClr val="0000FF"/>
                </a:solidFill>
                <a:latin typeface="Arial Narrow" pitchFamily="34" charset="0"/>
              </a:rPr>
              <a:t>The later sections on network programming will give details on </a:t>
            </a:r>
            <a:r>
              <a:rPr lang="en-US" sz="1000" dirty="0" err="1" smtClean="0">
                <a:solidFill>
                  <a:srgbClr val="0000FF"/>
                </a:solidFill>
                <a:latin typeface="Arial Narrow" pitchFamily="34" charset="0"/>
              </a:rPr>
              <a:t>ServerSocket</a:t>
            </a:r>
            <a:r>
              <a:rPr lang="en-US" sz="1000" dirty="0" smtClean="0">
                <a:solidFill>
                  <a:srgbClr val="0000FF"/>
                </a:solidFill>
                <a:latin typeface="Arial Narrow" pitchFamily="34" charset="0"/>
              </a:rPr>
              <a:t> and Socket. But the basic idea is that the server accepts a connection and then puts it in the queue of tasks so that it can be handled in a background thread. The network servers section will give a specific example of this code applied to making an HTTP server.</a:t>
            </a:r>
            <a:endParaRPr lang="en-US" sz="10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838200" y="3200400"/>
            <a:ext cx="8305800" cy="2057400"/>
          </a:xfrm>
        </p:spPr>
        <p:txBody>
          <a:bodyPr/>
          <a:lstStyle/>
          <a:p>
            <a:r>
              <a:rPr lang="en-US" sz="2900" dirty="0" smtClean="0">
                <a:latin typeface="Arial Narrow" pitchFamily="34" charset="0"/>
              </a:rPr>
              <a:t>For live Java EE training, please see training courses </a:t>
            </a:r>
            <a:br>
              <a:rPr lang="en-US" sz="2900" dirty="0" smtClean="0">
                <a:latin typeface="Arial Narrow" pitchFamily="34" charset="0"/>
              </a:rPr>
            </a:br>
            <a:r>
              <a:rPr lang="en-US" sz="2900" dirty="0" smtClean="0">
                <a:latin typeface="Arial Narrow" pitchFamily="34" charset="0"/>
              </a:rPr>
              <a:t>at http://courses.coreservlets.com/. </a:t>
            </a:r>
            <a:br>
              <a:rPr lang="en-US" sz="2900" dirty="0" smtClean="0">
                <a:latin typeface="Arial Narrow" pitchFamily="34" charset="0"/>
              </a:rPr>
            </a:br>
            <a:r>
              <a:rPr lang="en-US" sz="2300" dirty="0" smtClean="0">
                <a:solidFill>
                  <a:schemeClr val="tx1"/>
                </a:solidFill>
                <a:latin typeface="Arial Narrow" pitchFamily="34" charset="0"/>
              </a:rPr>
              <a:t>JSF 2.0, PrimeFaces, Servlets, JSP, Ajax (with jQuery), GWT, </a:t>
            </a:r>
            <a:br>
              <a:rPr lang="en-US" sz="2300" dirty="0" smtClean="0">
                <a:solidFill>
                  <a:schemeClr val="tx1"/>
                </a:solidFill>
                <a:latin typeface="Arial Narrow" pitchFamily="34" charset="0"/>
              </a:rPr>
            </a:br>
            <a:r>
              <a:rPr lang="en-US" sz="2300" dirty="0" smtClean="0">
                <a:solidFill>
                  <a:schemeClr val="tx1"/>
                </a:solidFill>
                <a:latin typeface="Arial Narrow" pitchFamily="34" charset="0"/>
              </a:rPr>
              <a:t>Android development, Java 6 and 7 programming,</a:t>
            </a:r>
            <a:br>
              <a:rPr lang="en-US" sz="2300" dirty="0" smtClean="0">
                <a:solidFill>
                  <a:schemeClr val="tx1"/>
                </a:solidFill>
                <a:latin typeface="Arial Narrow" pitchFamily="34" charset="0"/>
              </a:rPr>
            </a:br>
            <a:r>
              <a:rPr lang="en-US" sz="2300" dirty="0" smtClean="0">
                <a:solidFill>
                  <a:schemeClr val="tx1"/>
                </a:solidFill>
                <a:latin typeface="Arial Narrow" pitchFamily="34" charset="0"/>
              </a:rPr>
              <a:t>SOAP-based and RESTful Web Services, Spring, Hibernate/JPA, </a:t>
            </a:r>
            <a:br>
              <a:rPr lang="en-US" sz="2300" dirty="0" smtClean="0">
                <a:solidFill>
                  <a:schemeClr val="tx1"/>
                </a:solidFill>
                <a:latin typeface="Arial Narrow" pitchFamily="34" charset="0"/>
              </a:rPr>
            </a:br>
            <a:r>
              <a:rPr lang="en-US" sz="2300" dirty="0" smtClean="0">
                <a:solidFill>
                  <a:schemeClr val="tx1"/>
                </a:solidFill>
                <a:latin typeface="Arial Narrow" pitchFamily="34" charset="0"/>
              </a:rPr>
              <a:t>XML, </a:t>
            </a:r>
            <a:r>
              <a:rPr lang="en-US" sz="2300" dirty="0" err="1" smtClean="0">
                <a:solidFill>
                  <a:schemeClr val="tx1"/>
                </a:solidFill>
                <a:latin typeface="Arial Narrow" pitchFamily="34" charset="0"/>
              </a:rPr>
              <a:t>Hadoop</a:t>
            </a:r>
            <a:r>
              <a:rPr lang="en-US" sz="2300" dirty="0" smtClean="0">
                <a:solidFill>
                  <a:schemeClr val="tx1"/>
                </a:solidFill>
                <a:latin typeface="Arial Narrow" pitchFamily="34" charset="0"/>
              </a:rPr>
              <a:t>, and customized combinations of topics. </a:t>
            </a:r>
          </a:p>
        </p:txBody>
      </p:sp>
      <p:sp>
        <p:nvSpPr>
          <p:cNvPr id="5123" name="Rectangle 3"/>
          <p:cNvSpPr>
            <a:spLocks noGrp="1" noChangeArrowheads="1"/>
          </p:cNvSpPr>
          <p:nvPr>
            <p:ph type="subTitle" idx="4294967295"/>
          </p:nvPr>
        </p:nvSpPr>
        <p:spPr>
          <a:xfrm>
            <a:off x="1524000" y="5334000"/>
            <a:ext cx="7620000" cy="1524000"/>
          </a:xfrm>
          <a:solidFill>
            <a:srgbClr val="FFFFFF"/>
          </a:solidFill>
          <a:ln>
            <a:solidFill>
              <a:srgbClr val="000000"/>
            </a:solidFill>
          </a:ln>
        </p:spPr>
        <p:txBody>
          <a:bodyPr/>
          <a:lstStyle/>
          <a:p>
            <a:pPr marL="0" indent="0" algn="ctr">
              <a:spcBef>
                <a:spcPct val="0"/>
              </a:spcBef>
              <a:buFontTx/>
              <a:buNone/>
            </a:pPr>
            <a:r>
              <a:rPr lang="en-US" sz="2500" dirty="0" smtClean="0">
                <a:latin typeface="Arial Narrow" pitchFamily="34" charset="0"/>
              </a:rPr>
              <a:t>Taught by the author of </a:t>
            </a:r>
            <a:r>
              <a:rPr lang="en-US" sz="2500" i="1" dirty="0" smtClean="0">
                <a:latin typeface="Arial Narrow" pitchFamily="34" charset="0"/>
              </a:rPr>
              <a:t>Core Servlets and JSP</a:t>
            </a:r>
            <a:r>
              <a:rPr lang="en-US" sz="2500" dirty="0" smtClean="0">
                <a:latin typeface="Arial Narrow" pitchFamily="34" charset="0"/>
              </a:rPr>
              <a:t>, </a:t>
            </a:r>
            <a:r>
              <a:rPr lang="en-US" sz="2500" i="1" dirty="0" smtClean="0">
                <a:latin typeface="Arial Narrow" pitchFamily="34" charset="0"/>
              </a:rPr>
              <a:t>More Servlets and JSP</a:t>
            </a:r>
            <a:r>
              <a:rPr lang="en-US" sz="2500" dirty="0" smtClean="0">
                <a:latin typeface="Arial Narrow" pitchFamily="34" charset="0"/>
              </a:rPr>
              <a:t>, and this tutorial. Available at public venues, or customized versions can be held on-site at </a:t>
            </a:r>
            <a:r>
              <a:rPr lang="en-US" sz="2500" u="sng" dirty="0" smtClean="0">
                <a:latin typeface="Arial Narrow" pitchFamily="34" charset="0"/>
              </a:rPr>
              <a:t>your</a:t>
            </a:r>
            <a:r>
              <a:rPr lang="en-US" sz="2500" dirty="0" smtClean="0">
                <a:latin typeface="Arial Narrow" pitchFamily="34" charset="0"/>
              </a:rPr>
              <a:t> organization. Contact hall@coreservlets.com for details.</a:t>
            </a:r>
          </a:p>
        </p:txBody>
      </p:sp>
      <p:pic>
        <p:nvPicPr>
          <p:cNvPr id="5124" name="Picture 4" descr="MSAJSP-Cover-356x475"/>
          <p:cNvPicPr>
            <a:picLocks noChangeAspect="1" noChangeArrowheads="1"/>
          </p:cNvPicPr>
          <p:nvPr/>
        </p:nvPicPr>
        <p:blipFill>
          <a:blip r:embed="rId3" cstate="print"/>
          <a:srcRect/>
          <a:stretch>
            <a:fillRect/>
          </a:stretch>
        </p:blipFill>
        <p:spPr bwMode="auto">
          <a:xfrm>
            <a:off x="152400" y="152400"/>
            <a:ext cx="1657350" cy="2209800"/>
          </a:xfrm>
          <a:prstGeom prst="rect">
            <a:avLst/>
          </a:prstGeom>
          <a:noFill/>
          <a:ln w="9525">
            <a:noFill/>
            <a:miter lim="800000"/>
            <a:headEnd/>
            <a:tailEnd/>
          </a:ln>
        </p:spPr>
      </p:pic>
      <p:pic>
        <p:nvPicPr>
          <p:cNvPr id="5125" name="Picture 5" descr="CSAJSP2-Cover-758x1011"/>
          <p:cNvPicPr>
            <a:picLocks noChangeAspect="1" noChangeArrowheads="1"/>
          </p:cNvPicPr>
          <p:nvPr/>
        </p:nvPicPr>
        <p:blipFill>
          <a:blip r:embed="rId4" cstate="print"/>
          <a:srcRect/>
          <a:stretch>
            <a:fillRect/>
          </a:stretch>
        </p:blipFill>
        <p:spPr bwMode="auto">
          <a:xfrm>
            <a:off x="990600" y="914400"/>
            <a:ext cx="1677988" cy="2238375"/>
          </a:xfrm>
          <a:prstGeom prst="rect">
            <a:avLst/>
          </a:prstGeom>
          <a:noFill/>
          <a:ln w="9525">
            <a:noFill/>
            <a:miter lim="800000"/>
            <a:headEnd/>
            <a:tailEnd/>
          </a:ln>
        </p:spPr>
      </p:pic>
      <p:pic>
        <p:nvPicPr>
          <p:cNvPr id="5126" name="Picture 6" descr="Marty-JHU3-Cropped"/>
          <p:cNvPicPr>
            <a:picLocks noChangeAspect="1" noChangeArrowheads="1"/>
          </p:cNvPicPr>
          <p:nvPr/>
        </p:nvPicPr>
        <p:blipFill>
          <a:blip r:embed="rId5" cstate="print"/>
          <a:srcRect/>
          <a:stretch>
            <a:fillRect/>
          </a:stretch>
        </p:blipFill>
        <p:spPr bwMode="auto">
          <a:xfrm>
            <a:off x="152400" y="5334000"/>
            <a:ext cx="1341438" cy="1570038"/>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ConnectionHandler.java</a:t>
            </a:r>
            <a:endParaRPr lang="en-US" dirty="0"/>
          </a:p>
        </p:txBody>
      </p:sp>
      <p:sp>
        <p:nvSpPr>
          <p:cNvPr id="3" name="Content Placeholder 2"/>
          <p:cNvSpPr>
            <a:spLocks noGrp="1"/>
          </p:cNvSpPr>
          <p:nvPr>
            <p:ph idx="1"/>
          </p:nvPr>
        </p:nvSpPr>
        <p:spPr/>
        <p:txBody>
          <a:bodyPr>
            <a:normAutofit fontScale="92500" lnSpcReduction="20000"/>
          </a:bodyPr>
          <a:lstStyle/>
          <a:p>
            <a:pPr>
              <a:lnSpc>
                <a:spcPct val="108000"/>
              </a:lnSpc>
              <a:buNone/>
            </a:pPr>
            <a:r>
              <a:rPr lang="en-US" sz="1700" dirty="0" smtClean="0">
                <a:latin typeface="Courier New" pitchFamily="49" charset="0"/>
                <a:cs typeface="Courier New" pitchFamily="49" charset="0"/>
              </a:rPr>
              <a:t>public class </a:t>
            </a:r>
            <a:r>
              <a:rPr lang="en-US" sz="1700" dirty="0" err="1" smtClean="0">
                <a:latin typeface="Courier New" pitchFamily="49" charset="0"/>
                <a:cs typeface="Courier New" pitchFamily="49" charset="0"/>
              </a:rPr>
              <a:t>ConnectionHandler</a:t>
            </a:r>
            <a:r>
              <a:rPr lang="en-US" sz="1700" dirty="0" smtClean="0">
                <a:latin typeface="Courier New" pitchFamily="49" charset="0"/>
                <a:cs typeface="Courier New" pitchFamily="49" charset="0"/>
              </a:rPr>
              <a:t> </a:t>
            </a:r>
            <a:r>
              <a:rPr lang="en-US" sz="1700" dirty="0" smtClean="0">
                <a:solidFill>
                  <a:srgbClr val="FF0000"/>
                </a:solidFill>
                <a:latin typeface="Courier New" pitchFamily="49" charset="0"/>
                <a:cs typeface="Courier New" pitchFamily="49" charset="0"/>
              </a:rPr>
              <a:t>implements Runnable </a:t>
            </a:r>
            <a:r>
              <a:rPr lang="en-US" sz="1700" dirty="0" smtClean="0">
                <a:latin typeface="Courier New" pitchFamily="49" charset="0"/>
                <a:cs typeface="Courier New" pitchFamily="49" charset="0"/>
              </a:rPr>
              <a:t>{</a:t>
            </a:r>
          </a:p>
          <a:p>
            <a:pPr>
              <a:lnSpc>
                <a:spcPct val="108000"/>
              </a:lnSpc>
              <a:buNone/>
            </a:pPr>
            <a:r>
              <a:rPr lang="en-US" sz="1700" dirty="0" smtClean="0">
                <a:latin typeface="Courier New" pitchFamily="49" charset="0"/>
                <a:cs typeface="Courier New" pitchFamily="49" charset="0"/>
              </a:rPr>
              <a:t>  private Socket </a:t>
            </a:r>
            <a:r>
              <a:rPr lang="en-US" sz="1700" dirty="0" err="1" smtClean="0">
                <a:latin typeface="Courier New" pitchFamily="49" charset="0"/>
                <a:cs typeface="Courier New" pitchFamily="49" charset="0"/>
              </a:rPr>
              <a:t>socket</a:t>
            </a:r>
            <a:r>
              <a:rPr lang="en-US" sz="1700" dirty="0" smtClean="0">
                <a:latin typeface="Courier New" pitchFamily="49" charset="0"/>
                <a:cs typeface="Courier New" pitchFamily="49" charset="0"/>
              </a:rPr>
              <a:t>;</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public </a:t>
            </a:r>
            <a:r>
              <a:rPr lang="en-US" sz="1700" dirty="0" err="1" smtClean="0">
                <a:latin typeface="Courier New" pitchFamily="49" charset="0"/>
                <a:cs typeface="Courier New" pitchFamily="49" charset="0"/>
              </a:rPr>
              <a:t>ConnectionHandler</a:t>
            </a:r>
            <a:r>
              <a:rPr lang="en-US" sz="1700" dirty="0" smtClean="0">
                <a:latin typeface="Courier New" pitchFamily="49" charset="0"/>
                <a:cs typeface="Courier New" pitchFamily="49" charset="0"/>
              </a:rPr>
              <a:t>(Socket </a:t>
            </a:r>
            <a:r>
              <a:rPr lang="en-US" sz="1700" dirty="0" err="1" smtClean="0">
                <a:latin typeface="Courier New" pitchFamily="49" charset="0"/>
                <a:cs typeface="Courier New" pitchFamily="49" charset="0"/>
              </a:rPr>
              <a:t>socket</a:t>
            </a: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this.socket</a:t>
            </a:r>
            <a:r>
              <a:rPr lang="en-US" sz="1700" dirty="0" smtClean="0">
                <a:latin typeface="Courier New" pitchFamily="49" charset="0"/>
                <a:cs typeface="Courier New" pitchFamily="49" charset="0"/>
              </a:rPr>
              <a:t> = socket;</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public void run() {</a:t>
            </a:r>
          </a:p>
          <a:p>
            <a:pPr>
              <a:lnSpc>
                <a:spcPct val="108000"/>
              </a:lnSpc>
              <a:buNone/>
            </a:pPr>
            <a:r>
              <a:rPr lang="en-US" sz="1700" dirty="0" smtClean="0">
                <a:latin typeface="Courier New" pitchFamily="49" charset="0"/>
                <a:cs typeface="Courier New" pitchFamily="49" charset="0"/>
              </a:rPr>
              <a:t>    try {</a:t>
            </a:r>
          </a:p>
          <a:p>
            <a:pPr>
              <a:lnSpc>
                <a:spcPct val="108000"/>
              </a:lnSpc>
              <a:buNone/>
            </a:pP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handleConnection</a:t>
            </a:r>
            <a:r>
              <a:rPr lang="en-US" sz="1700" dirty="0" smtClean="0">
                <a:latin typeface="Courier New" pitchFamily="49" charset="0"/>
                <a:cs typeface="Courier New" pitchFamily="49" charset="0"/>
              </a:rPr>
              <a:t>(socket);</a:t>
            </a:r>
          </a:p>
          <a:p>
            <a:pPr>
              <a:lnSpc>
                <a:spcPct val="108000"/>
              </a:lnSpc>
              <a:buNone/>
            </a:pPr>
            <a:r>
              <a:rPr lang="en-US" sz="1700" dirty="0" smtClean="0">
                <a:latin typeface="Courier New" pitchFamily="49" charset="0"/>
                <a:cs typeface="Courier New" pitchFamily="49" charset="0"/>
              </a:rPr>
              <a:t>    } catch(IOException </a:t>
            </a:r>
            <a:r>
              <a:rPr lang="en-US" sz="1700" dirty="0" err="1" smtClean="0">
                <a:latin typeface="Courier New" pitchFamily="49" charset="0"/>
                <a:cs typeface="Courier New" pitchFamily="49" charset="0"/>
              </a:rPr>
              <a:t>ioe</a:t>
            </a: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System.err.println</a:t>
            </a:r>
            <a:r>
              <a:rPr lang="en-US" sz="1700" dirty="0" smtClean="0">
                <a:latin typeface="Courier New" pitchFamily="49" charset="0"/>
                <a:cs typeface="Courier New" pitchFamily="49" charset="0"/>
              </a:rPr>
              <a:t>("IOException: " + </a:t>
            </a:r>
            <a:r>
              <a:rPr lang="en-US" sz="1700" dirty="0" err="1" smtClean="0">
                <a:latin typeface="Courier New" pitchFamily="49" charset="0"/>
                <a:cs typeface="Courier New" pitchFamily="49" charset="0"/>
              </a:rPr>
              <a:t>ioe</a:t>
            </a:r>
            <a:r>
              <a:rPr lang="en-US" sz="1700" dirty="0" smtClean="0">
                <a:latin typeface="Courier New" pitchFamily="49" charset="0"/>
                <a:cs typeface="Courier New" pitchFamily="49" charset="0"/>
              </a:rPr>
              <a:t>);</a:t>
            </a:r>
          </a:p>
          <a:p>
            <a:pPr>
              <a:lnSpc>
                <a:spcPct val="108000"/>
              </a:lnSpc>
              <a:buNone/>
            </a:pPr>
            <a:r>
              <a:rPr lang="en-US" sz="1700" dirty="0" smtClean="0">
                <a:latin typeface="Courier New" pitchFamily="49" charset="0"/>
                <a:cs typeface="Courier New" pitchFamily="49" charset="0"/>
              </a:rPr>
              <a:t>      </a:t>
            </a:r>
            <a:r>
              <a:rPr lang="en-US" sz="1700" dirty="0" err="1" smtClean="0">
                <a:latin typeface="Courier New" pitchFamily="49" charset="0"/>
                <a:cs typeface="Courier New" pitchFamily="49" charset="0"/>
              </a:rPr>
              <a:t>ioe.printStackTrace</a:t>
            </a:r>
            <a:r>
              <a:rPr lang="en-US" sz="1700" dirty="0" smtClean="0">
                <a:latin typeface="Courier New" pitchFamily="49" charset="0"/>
                <a:cs typeface="Courier New" pitchFamily="49" charset="0"/>
              </a:rPr>
              <a:t>();</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  public void </a:t>
            </a:r>
            <a:r>
              <a:rPr lang="en-US" sz="1700" dirty="0" err="1" smtClean="0">
                <a:latin typeface="Courier New" pitchFamily="49" charset="0"/>
                <a:cs typeface="Courier New" pitchFamily="49" charset="0"/>
              </a:rPr>
              <a:t>handleConnection</a:t>
            </a:r>
            <a:r>
              <a:rPr lang="en-US" sz="1700" dirty="0" smtClean="0">
                <a:latin typeface="Courier New" pitchFamily="49" charset="0"/>
                <a:cs typeface="Courier New" pitchFamily="49" charset="0"/>
              </a:rPr>
              <a:t>(Socket </a:t>
            </a:r>
            <a:r>
              <a:rPr lang="en-US" sz="1700" dirty="0" err="1" smtClean="0">
                <a:latin typeface="Courier New" pitchFamily="49" charset="0"/>
                <a:cs typeface="Courier New" pitchFamily="49" charset="0"/>
              </a:rPr>
              <a:t>socket</a:t>
            </a:r>
            <a:r>
              <a:rPr lang="en-US" sz="1700" dirty="0" smtClean="0">
                <a:latin typeface="Courier New" pitchFamily="49" charset="0"/>
                <a:cs typeface="Courier New" pitchFamily="49" charset="0"/>
              </a:rPr>
              <a:t>)</a:t>
            </a:r>
          </a:p>
          <a:p>
            <a:pPr>
              <a:lnSpc>
                <a:spcPct val="108000"/>
              </a:lnSpc>
              <a:buNone/>
            </a:pPr>
            <a:r>
              <a:rPr lang="en-US" sz="1700" dirty="0" smtClean="0">
                <a:latin typeface="Courier New" pitchFamily="49" charset="0"/>
                <a:cs typeface="Courier New" pitchFamily="49" charset="0"/>
              </a:rPr>
              <a:t>      throws IOException{</a:t>
            </a:r>
          </a:p>
          <a:p>
            <a:pPr>
              <a:lnSpc>
                <a:spcPct val="108000"/>
              </a:lnSpc>
              <a:buNone/>
            </a:pPr>
            <a:r>
              <a:rPr lang="en-US" sz="1700" dirty="0" smtClean="0">
                <a:latin typeface="Courier New" pitchFamily="49" charset="0"/>
                <a:cs typeface="Courier New" pitchFamily="49" charset="0"/>
              </a:rPr>
              <a:t>    // Do something with socket</a:t>
            </a:r>
          </a:p>
          <a:p>
            <a:pPr>
              <a:lnSpc>
                <a:spcPct val="108000"/>
              </a:lnSpc>
              <a:buNone/>
            </a:pPr>
            <a:r>
              <a:rPr lang="en-US" sz="1700" dirty="0" smtClean="0">
                <a:latin typeface="Courier New" pitchFamily="49" charset="0"/>
                <a:cs typeface="Courier New" pitchFamily="49" charset="0"/>
              </a:rPr>
              <a:t>  }</a:t>
            </a:r>
          </a:p>
          <a:p>
            <a:pPr>
              <a:lnSpc>
                <a:spcPct val="108000"/>
              </a:lnSpc>
              <a:buNone/>
            </a:pPr>
            <a:r>
              <a:rPr lang="en-US" sz="1700" dirty="0" smtClean="0">
                <a:latin typeface="Courier New" pitchFamily="49" charset="0"/>
                <a:cs typeface="Courier New" pitchFamily="49" charset="0"/>
              </a:rPr>
              <a:t>}</a:t>
            </a:r>
            <a:endParaRPr lang="en-US" sz="17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40</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Race Conditions and Synchronization</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41</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Race Conditions: Example</a:t>
            </a:r>
          </a:p>
        </p:txBody>
      </p:sp>
      <p:sp>
        <p:nvSpPr>
          <p:cNvPr id="285699" name="Rectangle 3"/>
          <p:cNvSpPr>
            <a:spLocks noGrp="1" noChangeArrowheads="1"/>
          </p:cNvSpPr>
          <p:nvPr>
            <p:ph idx="1"/>
          </p:nvPr>
        </p:nvSpPr>
        <p:spPr/>
        <p:txBody>
          <a:bodyPr/>
          <a:lstStyle/>
          <a:p>
            <a:pPr>
              <a:lnSpc>
                <a:spcPct val="80000"/>
              </a:lnSpc>
              <a:buFontTx/>
              <a:buNone/>
            </a:pPr>
            <a:r>
              <a:rPr lang="en-US" sz="2000" dirty="0">
                <a:latin typeface="Courier New" pitchFamily="49" charset="0"/>
              </a:rPr>
              <a:t>public class </a:t>
            </a:r>
            <a:r>
              <a:rPr lang="en-US" sz="2000" dirty="0" err="1">
                <a:latin typeface="Courier New" pitchFamily="49" charset="0"/>
              </a:rPr>
              <a:t>RaceConditionsApp</a:t>
            </a:r>
            <a:r>
              <a:rPr lang="en-US" sz="2000" dirty="0">
                <a:latin typeface="Courier New" pitchFamily="49" charset="0"/>
              </a:rPr>
              <a:t> implements Runnable {</a:t>
            </a:r>
          </a:p>
          <a:p>
            <a:pPr>
              <a:lnSpc>
                <a:spcPct val="80000"/>
              </a:lnSpc>
              <a:buFontTx/>
              <a:buNone/>
            </a:pPr>
            <a:r>
              <a:rPr lang="en-US" sz="2000" dirty="0">
                <a:latin typeface="Courier New" pitchFamily="49" charset="0"/>
              </a:rPr>
              <a:t>  private final static </a:t>
            </a:r>
            <a:r>
              <a:rPr lang="en-US" sz="2000" dirty="0" err="1">
                <a:latin typeface="Courier New" pitchFamily="49" charset="0"/>
              </a:rPr>
              <a:t>int</a:t>
            </a:r>
            <a:r>
              <a:rPr lang="en-US" sz="2000" dirty="0">
                <a:latin typeface="Courier New" pitchFamily="49" charset="0"/>
              </a:rPr>
              <a:t> LOOP_LIMIT = 5;</a:t>
            </a:r>
          </a:p>
          <a:p>
            <a:pPr>
              <a:lnSpc>
                <a:spcPct val="80000"/>
              </a:lnSpc>
              <a:buFontTx/>
              <a:buNone/>
            </a:pPr>
            <a:r>
              <a:rPr lang="en-US" sz="2000" dirty="0">
                <a:latin typeface="Courier New" pitchFamily="49" charset="0"/>
              </a:rPr>
              <a:t>  private final static </a:t>
            </a:r>
            <a:r>
              <a:rPr lang="en-US" sz="2000" dirty="0" err="1">
                <a:latin typeface="Courier New" pitchFamily="49" charset="0"/>
              </a:rPr>
              <a:t>int</a:t>
            </a:r>
            <a:r>
              <a:rPr lang="en-US" sz="2000" dirty="0">
                <a:latin typeface="Courier New" pitchFamily="49" charset="0"/>
              </a:rPr>
              <a:t> POOL_SIZE = 10;</a:t>
            </a:r>
          </a:p>
          <a:p>
            <a:pPr>
              <a:lnSpc>
                <a:spcPct val="80000"/>
              </a:lnSpc>
              <a:buFontTx/>
              <a:buNone/>
            </a:pPr>
            <a:r>
              <a:rPr lang="en-US" sz="2000" dirty="0">
                <a:latin typeface="Courier New" pitchFamily="49" charset="0"/>
              </a:rPr>
              <a:t>  private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latestThreadNum</a:t>
            </a:r>
            <a:r>
              <a:rPr lang="en-US" sz="2000" dirty="0">
                <a:latin typeface="Courier New" pitchFamily="49" charset="0"/>
              </a:rPr>
              <a:t> = 0;</a:t>
            </a:r>
          </a:p>
          <a:p>
            <a:pPr>
              <a:lnSpc>
                <a:spcPct val="80000"/>
              </a:lnSpc>
              <a:buFontTx/>
              <a:buNone/>
            </a:pPr>
            <a:r>
              <a:rPr lang="en-US" sz="2000" dirty="0">
                <a:latin typeface="Courier New" pitchFamily="49" charset="0"/>
              </a:rPr>
              <a:t>  </a:t>
            </a:r>
          </a:p>
          <a:p>
            <a:pPr>
              <a:lnSpc>
                <a:spcPct val="80000"/>
              </a:lnSpc>
              <a:buFontTx/>
              <a:buNone/>
            </a:pPr>
            <a:r>
              <a:rPr lang="en-US" sz="2000" dirty="0">
                <a:latin typeface="Courier New" pitchFamily="49" charset="0"/>
              </a:rPr>
              <a:t>  public </a:t>
            </a:r>
            <a:r>
              <a:rPr lang="en-US" sz="2000" dirty="0" err="1">
                <a:latin typeface="Courier New" pitchFamily="49" charset="0"/>
              </a:rPr>
              <a:t>RaceConditionsApp</a:t>
            </a:r>
            <a:r>
              <a:rPr lang="en-US" sz="2000" dirty="0">
                <a:latin typeface="Courier New" pitchFamily="49" charset="0"/>
              </a:rPr>
              <a:t>() {</a:t>
            </a:r>
          </a:p>
          <a:p>
            <a:pPr>
              <a:lnSpc>
                <a:spcPct val="80000"/>
              </a:lnSpc>
              <a:buFontTx/>
              <a:buNone/>
            </a:pPr>
            <a:r>
              <a:rPr lang="en-US" sz="2000" dirty="0">
                <a:latin typeface="Courier New" pitchFamily="49" charset="0"/>
              </a:rPr>
              <a:t>    </a:t>
            </a:r>
            <a:r>
              <a:rPr lang="en-US" sz="2000" dirty="0" err="1">
                <a:latin typeface="Courier New" pitchFamily="49" charset="0"/>
              </a:rPr>
              <a:t>ExecutorService</a:t>
            </a:r>
            <a:r>
              <a:rPr lang="en-US" sz="2000" dirty="0">
                <a:latin typeface="Courier New" pitchFamily="49" charset="0"/>
              </a:rPr>
              <a:t> </a:t>
            </a:r>
            <a:r>
              <a:rPr lang="en-US" sz="2000" dirty="0" err="1">
                <a:latin typeface="Courier New" pitchFamily="49" charset="0"/>
              </a:rPr>
              <a:t>taskList</a:t>
            </a:r>
            <a:r>
              <a:rPr lang="en-US" sz="2000" dirty="0">
                <a:latin typeface="Courier New" pitchFamily="49" charset="0"/>
              </a:rPr>
              <a:t>;</a:t>
            </a:r>
          </a:p>
          <a:p>
            <a:pPr>
              <a:lnSpc>
                <a:spcPct val="80000"/>
              </a:lnSpc>
              <a:buFontTx/>
              <a:buNone/>
            </a:pPr>
            <a:r>
              <a:rPr lang="en-US" sz="2000" dirty="0">
                <a:latin typeface="Courier New" pitchFamily="49" charset="0"/>
              </a:rPr>
              <a:t>    </a:t>
            </a:r>
            <a:r>
              <a:rPr lang="en-US" sz="2000" dirty="0" err="1">
                <a:latin typeface="Courier New" pitchFamily="49" charset="0"/>
              </a:rPr>
              <a:t>taskList</a:t>
            </a:r>
            <a:r>
              <a:rPr lang="en-US" sz="2000" dirty="0">
                <a:latin typeface="Courier New" pitchFamily="49" charset="0"/>
              </a:rPr>
              <a:t> = </a:t>
            </a:r>
            <a:r>
              <a:rPr lang="en-US" sz="2000" dirty="0" err="1">
                <a:latin typeface="Courier New" pitchFamily="49" charset="0"/>
              </a:rPr>
              <a:t>Executors.newFixedThreadPool</a:t>
            </a:r>
            <a:r>
              <a:rPr lang="en-US" sz="2000" dirty="0">
                <a:latin typeface="Courier New" pitchFamily="49" charset="0"/>
              </a:rPr>
              <a:t>(POOL_SIZE);</a:t>
            </a:r>
          </a:p>
          <a:p>
            <a:pPr>
              <a:lnSpc>
                <a:spcPct val="80000"/>
              </a:lnSpc>
              <a:buFontTx/>
              <a:buNone/>
            </a:pPr>
            <a:r>
              <a:rPr lang="en-US" sz="2000" dirty="0">
                <a:latin typeface="Courier New" pitchFamily="49" charset="0"/>
              </a:rPr>
              <a:t>    for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=0; </a:t>
            </a:r>
            <a:r>
              <a:rPr lang="en-US" sz="2000" dirty="0" err="1">
                <a:latin typeface="Courier New" pitchFamily="49" charset="0"/>
              </a:rPr>
              <a:t>i</a:t>
            </a:r>
            <a:r>
              <a:rPr lang="en-US" sz="2000" dirty="0">
                <a:latin typeface="Courier New" pitchFamily="49" charset="0"/>
              </a:rPr>
              <a:t>&lt;POOL_SIZE; </a:t>
            </a:r>
            <a:r>
              <a:rPr lang="en-US" sz="2000" dirty="0" err="1">
                <a:latin typeface="Courier New" pitchFamily="49" charset="0"/>
              </a:rPr>
              <a:t>i</a:t>
            </a:r>
            <a:r>
              <a:rPr lang="en-US" sz="2000" dirty="0">
                <a:latin typeface="Courier New" pitchFamily="49" charset="0"/>
              </a:rPr>
              <a:t>++) {</a:t>
            </a:r>
          </a:p>
          <a:p>
            <a:pPr>
              <a:lnSpc>
                <a:spcPct val="80000"/>
              </a:lnSpc>
              <a:buFontTx/>
              <a:buNone/>
            </a:pPr>
            <a:r>
              <a:rPr lang="en-US" sz="2000" dirty="0">
                <a:latin typeface="Courier New" pitchFamily="49" charset="0"/>
              </a:rPr>
              <a:t>      </a:t>
            </a:r>
            <a:r>
              <a:rPr lang="en-US" sz="2000" dirty="0" err="1">
                <a:solidFill>
                  <a:srgbClr val="FF0000"/>
                </a:solidFill>
                <a:latin typeface="Courier New" pitchFamily="49" charset="0"/>
              </a:rPr>
              <a:t>taskList.execute</a:t>
            </a:r>
            <a:r>
              <a:rPr lang="en-US" sz="2000" dirty="0">
                <a:solidFill>
                  <a:srgbClr val="FF0000"/>
                </a:solidFill>
                <a:latin typeface="Courier New" pitchFamily="49" charset="0"/>
              </a:rPr>
              <a:t>(this);</a:t>
            </a:r>
          </a:p>
          <a:p>
            <a:pPr>
              <a:lnSpc>
                <a:spcPct val="80000"/>
              </a:lnSpc>
              <a:buFontTx/>
              <a:buNone/>
            </a:pPr>
            <a:r>
              <a:rPr lang="en-US" sz="2000" dirty="0">
                <a:latin typeface="Courier New" pitchFamily="49" charset="0"/>
              </a:rPr>
              <a:t>    }</a:t>
            </a:r>
          </a:p>
          <a:p>
            <a:pPr>
              <a:lnSpc>
                <a:spcPct val="80000"/>
              </a:lnSpc>
              <a:buFontTx/>
              <a:buNone/>
            </a:pPr>
            <a:r>
              <a:rPr lang="en-US" sz="2000" dirty="0">
                <a:latin typeface="Courier New" pitchFamily="49" charset="0"/>
              </a:rPr>
              <a:t>  }</a:t>
            </a:r>
            <a:r>
              <a:rPr lang="en-US" sz="1800" dirty="0" smtClean="0">
                <a:latin typeface="Courier New" pitchFamily="49" charset="0"/>
              </a:rPr>
              <a:t> </a:t>
            </a:r>
            <a:endParaRPr lang="en-US" sz="1800" dirty="0">
              <a:latin typeface="Courier New" pitchFamily="49" charset="0"/>
            </a:endParaRPr>
          </a:p>
        </p:txBody>
      </p:sp>
      <p:sp>
        <p:nvSpPr>
          <p:cNvPr id="4" name="Slide Number Placeholder 3"/>
          <p:cNvSpPr>
            <a:spLocks noGrp="1"/>
          </p:cNvSpPr>
          <p:nvPr>
            <p:ph type="sldNum" sz="quarter" idx="10"/>
          </p:nvPr>
        </p:nvSpPr>
        <p:spPr/>
        <p:txBody>
          <a:bodyPr/>
          <a:lstStyle/>
          <a:p>
            <a:fld id="{7AC0DFA1-C030-4A33-88A6-FA245C78555F}" type="slidenum">
              <a:rPr lang="en-US" altLang="en-US"/>
              <a:pPr/>
              <a:t>42</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Race Conditions: Example (Continued)</a:t>
            </a:r>
          </a:p>
        </p:txBody>
      </p:sp>
      <p:sp>
        <p:nvSpPr>
          <p:cNvPr id="295939" name="Rectangle 3"/>
          <p:cNvSpPr>
            <a:spLocks noGrp="1" noChangeArrowheads="1"/>
          </p:cNvSpPr>
          <p:nvPr>
            <p:ph idx="1"/>
          </p:nvPr>
        </p:nvSpPr>
        <p:spPr/>
        <p:txBody>
          <a:bodyPr/>
          <a:lstStyle/>
          <a:p>
            <a:pPr>
              <a:buFontTx/>
              <a:buNone/>
            </a:pPr>
            <a:r>
              <a:rPr lang="en-US" sz="2000" dirty="0">
                <a:latin typeface="Courier New" pitchFamily="49" charset="0"/>
              </a:rPr>
              <a:t> </a:t>
            </a:r>
            <a:r>
              <a:rPr lang="en-US" sz="2000" dirty="0" smtClean="0">
                <a:latin typeface="Courier New" pitchFamily="49" charset="0"/>
              </a:rPr>
              <a:t>  public </a:t>
            </a:r>
            <a:r>
              <a:rPr lang="en-US" sz="2000" dirty="0">
                <a:latin typeface="Courier New" pitchFamily="49" charset="0"/>
              </a:rPr>
              <a:t>void run() {</a:t>
            </a:r>
          </a:p>
          <a:p>
            <a:pPr>
              <a:buFontTx/>
              <a:buNone/>
            </a:pPr>
            <a:r>
              <a:rPr lang="en-US" sz="2000" dirty="0">
                <a:solidFill>
                  <a:srgbClr val="FF0000"/>
                </a:solidFill>
                <a:latin typeface="Courier New" pitchFamily="49" charset="0"/>
              </a:rPr>
              <a:t>    </a:t>
            </a:r>
            <a:r>
              <a:rPr lang="en-US" sz="2000" dirty="0" err="1">
                <a:solidFill>
                  <a:srgbClr val="FF0000"/>
                </a:solidFill>
                <a:latin typeface="Courier New" pitchFamily="49" charset="0"/>
              </a:rPr>
              <a:t>int</a:t>
            </a:r>
            <a:r>
              <a:rPr lang="en-US" sz="2000" dirty="0">
                <a:solidFill>
                  <a:srgbClr val="FF0000"/>
                </a:solidFill>
                <a:latin typeface="Courier New" pitchFamily="49" charset="0"/>
              </a:rPr>
              <a:t> </a:t>
            </a:r>
            <a:r>
              <a:rPr lang="en-US" sz="2000" dirty="0" err="1">
                <a:solidFill>
                  <a:srgbClr val="FF0000"/>
                </a:solidFill>
                <a:latin typeface="Courier New" pitchFamily="49" charset="0"/>
              </a:rPr>
              <a:t>currentThreadNum</a:t>
            </a:r>
            <a:r>
              <a:rPr lang="en-US" sz="2000" dirty="0">
                <a:solidFill>
                  <a:srgbClr val="FF0000"/>
                </a:solidFill>
                <a:latin typeface="Courier New" pitchFamily="49" charset="0"/>
              </a:rPr>
              <a:t> = </a:t>
            </a:r>
            <a:r>
              <a:rPr lang="en-US" sz="2000" dirty="0" err="1">
                <a:solidFill>
                  <a:srgbClr val="FF0000"/>
                </a:solidFill>
                <a:latin typeface="Courier New" pitchFamily="49" charset="0"/>
              </a:rPr>
              <a:t>latestThreadNum</a:t>
            </a:r>
            <a:r>
              <a:rPr lang="en-US" sz="2000" dirty="0">
                <a:solidFill>
                  <a:srgbClr val="FF0000"/>
                </a:solidFill>
                <a:latin typeface="Courier New" pitchFamily="49" charset="0"/>
              </a:rPr>
              <a:t>;</a:t>
            </a:r>
          </a:p>
          <a:p>
            <a:pPr>
              <a:buFontTx/>
              <a:buNone/>
            </a:pPr>
            <a:r>
              <a:rPr lang="en-US" sz="2000" dirty="0">
                <a:solidFill>
                  <a:srgbClr val="FF0000"/>
                </a:solidFill>
                <a:latin typeface="Courier New" pitchFamily="49" charset="0"/>
              </a:rPr>
              <a:t>    </a:t>
            </a:r>
            <a:r>
              <a:rPr lang="en-US" sz="2000" dirty="0" err="1">
                <a:solidFill>
                  <a:srgbClr val="FF0000"/>
                </a:solidFill>
                <a:latin typeface="Courier New" pitchFamily="49" charset="0"/>
              </a:rPr>
              <a:t>System.out.println</a:t>
            </a:r>
            <a:r>
              <a:rPr lang="en-US" sz="2000" dirty="0">
                <a:solidFill>
                  <a:srgbClr val="FF0000"/>
                </a:solidFill>
                <a:latin typeface="Courier New" pitchFamily="49" charset="0"/>
              </a:rPr>
              <a:t>("Set </a:t>
            </a:r>
            <a:r>
              <a:rPr lang="en-US" sz="2000" dirty="0" err="1">
                <a:solidFill>
                  <a:srgbClr val="FF0000"/>
                </a:solidFill>
                <a:latin typeface="Courier New" pitchFamily="49" charset="0"/>
              </a:rPr>
              <a:t>currentThreadNum</a:t>
            </a:r>
            <a:r>
              <a:rPr lang="en-US" sz="2000" dirty="0">
                <a:solidFill>
                  <a:srgbClr val="FF0000"/>
                </a:solidFill>
                <a:latin typeface="Courier New" pitchFamily="49" charset="0"/>
              </a:rPr>
              <a:t> to " </a:t>
            </a:r>
            <a:endParaRPr lang="en-US" sz="2000" dirty="0" smtClean="0">
              <a:solidFill>
                <a:srgbClr val="FF0000"/>
              </a:solidFill>
              <a:latin typeface="Courier New" pitchFamily="49" charset="0"/>
            </a:endParaRPr>
          </a:p>
          <a:p>
            <a:pPr>
              <a:buFontTx/>
              <a:buNone/>
            </a:pPr>
            <a:r>
              <a:rPr lang="en-US" sz="2000" dirty="0">
                <a:solidFill>
                  <a:srgbClr val="FF0000"/>
                </a:solidFill>
                <a:latin typeface="Courier New" pitchFamily="49" charset="0"/>
              </a:rPr>
              <a:t> </a:t>
            </a:r>
            <a:r>
              <a:rPr lang="en-US" sz="2000" dirty="0" smtClean="0">
                <a:solidFill>
                  <a:srgbClr val="FF0000"/>
                </a:solidFill>
                <a:latin typeface="Courier New" pitchFamily="49" charset="0"/>
              </a:rPr>
              <a:t>                      + </a:t>
            </a:r>
            <a:r>
              <a:rPr lang="en-US" sz="2000" dirty="0" err="1">
                <a:solidFill>
                  <a:srgbClr val="FF0000"/>
                </a:solidFill>
                <a:latin typeface="Courier New" pitchFamily="49" charset="0"/>
              </a:rPr>
              <a:t>currentThreadNum</a:t>
            </a:r>
            <a:r>
              <a:rPr lang="en-US" sz="2000" dirty="0">
                <a:solidFill>
                  <a:srgbClr val="FF0000"/>
                </a:solidFill>
                <a:latin typeface="Courier New" pitchFamily="49" charset="0"/>
              </a:rPr>
              <a:t>);</a:t>
            </a:r>
          </a:p>
          <a:p>
            <a:pPr>
              <a:buFontTx/>
              <a:buNone/>
            </a:pPr>
            <a:r>
              <a:rPr lang="en-US" sz="2000" dirty="0">
                <a:solidFill>
                  <a:srgbClr val="FF0000"/>
                </a:solidFill>
                <a:latin typeface="Courier New" pitchFamily="49" charset="0"/>
              </a:rPr>
              <a:t>    </a:t>
            </a:r>
            <a:r>
              <a:rPr lang="en-US" sz="2000" dirty="0" err="1">
                <a:solidFill>
                  <a:srgbClr val="FF0000"/>
                </a:solidFill>
                <a:latin typeface="Courier New" pitchFamily="49" charset="0"/>
              </a:rPr>
              <a:t>latestThreadNum</a:t>
            </a:r>
            <a:r>
              <a:rPr lang="en-US" sz="2000" dirty="0">
                <a:solidFill>
                  <a:srgbClr val="FF0000"/>
                </a:solidFill>
                <a:latin typeface="Courier New" pitchFamily="49" charset="0"/>
              </a:rPr>
              <a:t> = </a:t>
            </a:r>
            <a:r>
              <a:rPr lang="en-US" sz="2000" dirty="0" err="1">
                <a:solidFill>
                  <a:srgbClr val="FF0000"/>
                </a:solidFill>
                <a:latin typeface="Courier New" pitchFamily="49" charset="0"/>
              </a:rPr>
              <a:t>latestThreadNum</a:t>
            </a:r>
            <a:r>
              <a:rPr lang="en-US" sz="2000" dirty="0">
                <a:solidFill>
                  <a:srgbClr val="FF0000"/>
                </a:solidFill>
                <a:latin typeface="Courier New" pitchFamily="49" charset="0"/>
              </a:rPr>
              <a:t> + 1;</a:t>
            </a:r>
          </a:p>
          <a:p>
            <a:pPr>
              <a:buFontTx/>
              <a:buNone/>
            </a:pPr>
            <a:r>
              <a:rPr lang="en-US" sz="2000" dirty="0">
                <a:latin typeface="Courier New" pitchFamily="49" charset="0"/>
              </a:rPr>
              <a:t>    for (</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=0; </a:t>
            </a:r>
            <a:r>
              <a:rPr lang="en-US" sz="2000" dirty="0" err="1">
                <a:latin typeface="Courier New" pitchFamily="49" charset="0"/>
              </a:rPr>
              <a:t>i</a:t>
            </a:r>
            <a:r>
              <a:rPr lang="en-US" sz="2000" dirty="0">
                <a:latin typeface="Courier New" pitchFamily="49" charset="0"/>
              </a:rPr>
              <a:t>&lt;LOOP_LIMIT; </a:t>
            </a:r>
            <a:r>
              <a:rPr lang="en-US" sz="2000" dirty="0" err="1">
                <a:latin typeface="Courier New" pitchFamily="49" charset="0"/>
              </a:rPr>
              <a:t>i</a:t>
            </a:r>
            <a:r>
              <a:rPr lang="en-US" sz="2000" dirty="0">
                <a:latin typeface="Courier New" pitchFamily="49" charset="0"/>
              </a:rPr>
              <a:t>++) {</a:t>
            </a:r>
          </a:p>
          <a:p>
            <a:pPr>
              <a:buFontTx/>
              <a:buNone/>
            </a:pPr>
            <a:r>
              <a:rPr lang="en-US" sz="2000" dirty="0">
                <a:latin typeface="Courier New" pitchFamily="49" charset="0"/>
              </a:rPr>
              <a:t>      </a:t>
            </a:r>
            <a:r>
              <a:rPr lang="en-US" sz="2000" dirty="0" err="1">
                <a:latin typeface="Courier New" pitchFamily="49" charset="0"/>
              </a:rPr>
              <a:t>doSomethingWith</a:t>
            </a:r>
            <a:r>
              <a:rPr lang="en-US" sz="2000" dirty="0">
                <a:latin typeface="Courier New" pitchFamily="49" charset="0"/>
              </a:rPr>
              <a:t>(</a:t>
            </a:r>
            <a:r>
              <a:rPr lang="en-US" sz="2000" dirty="0" err="1">
                <a:latin typeface="Courier New" pitchFamily="49" charset="0"/>
              </a:rPr>
              <a:t>currentThreadNum</a:t>
            </a:r>
            <a:r>
              <a:rPr lang="en-US" sz="2000" dirty="0">
                <a:latin typeface="Courier New" pitchFamily="49" charset="0"/>
              </a:rPr>
              <a:t>);</a:t>
            </a:r>
          </a:p>
          <a:p>
            <a:pPr>
              <a:buFontTx/>
              <a:buNone/>
            </a:pPr>
            <a:r>
              <a:rPr lang="en-US" sz="2000" dirty="0">
                <a:latin typeface="Courier New" pitchFamily="49" charset="0"/>
              </a:rPr>
              <a:t>    }</a:t>
            </a:r>
          </a:p>
          <a:p>
            <a:pPr>
              <a:buFontTx/>
              <a:buNone/>
            </a:pPr>
            <a:r>
              <a:rPr lang="en-US" sz="2000" dirty="0">
                <a:latin typeface="Courier New" pitchFamily="49" charset="0"/>
              </a:rPr>
              <a:t>  }</a:t>
            </a:r>
          </a:p>
          <a:p>
            <a:pPr>
              <a:buFontTx/>
              <a:buNone/>
            </a:pPr>
            <a:r>
              <a:rPr lang="en-US" sz="2000" dirty="0">
                <a:latin typeface="Courier New" pitchFamily="49" charset="0"/>
              </a:rPr>
              <a:t>  </a:t>
            </a:r>
          </a:p>
          <a:p>
            <a:pPr>
              <a:buFontTx/>
              <a:buNone/>
            </a:pPr>
            <a:r>
              <a:rPr lang="en-US" sz="2000" dirty="0">
                <a:latin typeface="Courier New" pitchFamily="49" charset="0"/>
              </a:rPr>
              <a:t>  private void </a:t>
            </a:r>
            <a:r>
              <a:rPr lang="en-US" sz="2000" dirty="0" err="1">
                <a:latin typeface="Courier New" pitchFamily="49" charset="0"/>
              </a:rPr>
              <a:t>doSomethingWith</a:t>
            </a: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a:t>
            </a:r>
            <a:r>
              <a:rPr lang="en-US" sz="2000" dirty="0" err="1">
                <a:latin typeface="Courier New" pitchFamily="49" charset="0"/>
              </a:rPr>
              <a:t>threadNumber</a:t>
            </a:r>
            <a:r>
              <a:rPr lang="en-US" sz="2000" dirty="0">
                <a:latin typeface="Courier New" pitchFamily="49" charset="0"/>
              </a:rPr>
              <a:t>) {</a:t>
            </a:r>
          </a:p>
          <a:p>
            <a:pPr>
              <a:buFontTx/>
              <a:buNone/>
            </a:pPr>
            <a:r>
              <a:rPr lang="en-US" sz="2000" dirty="0">
                <a:latin typeface="Courier New" pitchFamily="49" charset="0"/>
              </a:rPr>
              <a:t>    // Blah </a:t>
            </a:r>
            <a:r>
              <a:rPr lang="en-US" sz="2000" dirty="0" err="1">
                <a:latin typeface="Courier New" pitchFamily="49" charset="0"/>
              </a:rPr>
              <a:t>blah</a:t>
            </a:r>
            <a:endParaRPr lang="en-US" sz="2000" dirty="0">
              <a:latin typeface="Courier New" pitchFamily="49" charset="0"/>
            </a:endParaRPr>
          </a:p>
          <a:p>
            <a:pPr>
              <a:buFontTx/>
              <a:buNone/>
            </a:pPr>
            <a:r>
              <a:rPr lang="en-US" sz="2000" dirty="0">
                <a:latin typeface="Courier New" pitchFamily="49" charset="0"/>
              </a:rPr>
              <a:t>  </a:t>
            </a:r>
            <a:r>
              <a:rPr lang="en-US" sz="2000" dirty="0" smtClean="0">
                <a:latin typeface="Courier New" pitchFamily="49" charset="0"/>
              </a:rPr>
              <a:t>}</a:t>
            </a:r>
          </a:p>
          <a:p>
            <a:pPr>
              <a:buFontTx/>
              <a:buNone/>
            </a:pPr>
            <a:endParaRPr lang="en-US" sz="2000" dirty="0">
              <a:latin typeface="Courier New" pitchFamily="49" charset="0"/>
            </a:endParaRPr>
          </a:p>
          <a:p>
            <a:r>
              <a:rPr lang="en-US" sz="3900" dirty="0" smtClean="0"/>
              <a:t>What’s </a:t>
            </a:r>
            <a:r>
              <a:rPr lang="en-US" sz="3900" dirty="0"/>
              <a:t>wrong with this code?</a:t>
            </a:r>
            <a:endParaRPr lang="en-US" sz="2400" dirty="0">
              <a:latin typeface="Courier New" pitchFamily="49" charset="0"/>
            </a:endParaRPr>
          </a:p>
          <a:p>
            <a:pPr>
              <a:buFontTx/>
              <a:buNone/>
            </a:pPr>
            <a:endParaRPr lang="en-US" sz="2400" dirty="0">
              <a:latin typeface="Courier New" pitchFamily="49" charset="0"/>
            </a:endParaRPr>
          </a:p>
        </p:txBody>
      </p:sp>
      <p:sp>
        <p:nvSpPr>
          <p:cNvPr id="4" name="Slide Number Placeholder 3"/>
          <p:cNvSpPr>
            <a:spLocks noGrp="1"/>
          </p:cNvSpPr>
          <p:nvPr>
            <p:ph type="sldNum" sz="quarter" idx="10"/>
          </p:nvPr>
        </p:nvSpPr>
        <p:spPr/>
        <p:txBody>
          <a:bodyPr/>
          <a:lstStyle/>
          <a:p>
            <a:fld id="{D36A7901-5440-4080-83E9-6B051190A6F2}" type="slidenum">
              <a:rPr lang="en-US" altLang="en-US"/>
              <a:pPr/>
              <a:t>43</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Race Conditions: Result</a:t>
            </a:r>
          </a:p>
        </p:txBody>
      </p:sp>
      <p:sp>
        <p:nvSpPr>
          <p:cNvPr id="296963" name="Rectangle 3"/>
          <p:cNvSpPr>
            <a:spLocks noGrp="1" noChangeArrowheads="1"/>
          </p:cNvSpPr>
          <p:nvPr>
            <p:ph idx="1"/>
          </p:nvPr>
        </p:nvSpPr>
        <p:spPr>
          <a:xfrm>
            <a:off x="533400" y="1447800"/>
            <a:ext cx="3733800" cy="5410200"/>
          </a:xfrm>
        </p:spPr>
        <p:txBody>
          <a:bodyPr/>
          <a:lstStyle/>
          <a:p>
            <a:pPr>
              <a:lnSpc>
                <a:spcPct val="80000"/>
              </a:lnSpc>
            </a:pPr>
            <a:r>
              <a:rPr lang="en-US" sz="2600" dirty="0" smtClean="0"/>
              <a:t>Expected Output</a:t>
            </a:r>
            <a:endParaRPr lang="en-US" sz="2600" dirty="0"/>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0</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a:t>
            </a:r>
            <a:r>
              <a:rPr lang="en-US" sz="1800" dirty="0" smtClean="0">
                <a:latin typeface="Courier New" pitchFamily="49" charset="0"/>
              </a:rPr>
              <a:t>1</a:t>
            </a:r>
            <a:endParaRPr lang="en-US" sz="1800" dirty="0">
              <a:latin typeface="Courier New" pitchFamily="49" charset="0"/>
            </a:endParaRP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2</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3</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4</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5</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6</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7</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8</a:t>
            </a:r>
          </a:p>
          <a:p>
            <a:pPr>
              <a:lnSpc>
                <a:spcPct val="80000"/>
              </a:lnSpc>
              <a:buFontTx/>
              <a:buNone/>
            </a:pPr>
            <a:r>
              <a:rPr lang="en-US" sz="1800" dirty="0">
                <a:latin typeface="Courier New" pitchFamily="49" charset="0"/>
              </a:rPr>
              <a:t>Set </a:t>
            </a:r>
            <a:r>
              <a:rPr lang="en-US" sz="1800" dirty="0" err="1">
                <a:latin typeface="Courier New" pitchFamily="49" charset="0"/>
              </a:rPr>
              <a:t>currentThreadNum</a:t>
            </a:r>
            <a:r>
              <a:rPr lang="en-US" sz="1800" dirty="0">
                <a:latin typeface="Courier New" pitchFamily="49" charset="0"/>
              </a:rPr>
              <a:t> to 9</a:t>
            </a:r>
          </a:p>
        </p:txBody>
      </p:sp>
      <p:sp>
        <p:nvSpPr>
          <p:cNvPr id="5" name="Slide Number Placeholder 3"/>
          <p:cNvSpPr>
            <a:spLocks noGrp="1"/>
          </p:cNvSpPr>
          <p:nvPr>
            <p:ph type="sldNum" sz="quarter" idx="10"/>
          </p:nvPr>
        </p:nvSpPr>
        <p:spPr/>
        <p:txBody>
          <a:bodyPr/>
          <a:lstStyle/>
          <a:p>
            <a:fld id="{A8630625-7BB1-4688-BD10-BD61F65D7F17}" type="slidenum">
              <a:rPr lang="en-US" altLang="en-US"/>
              <a:pPr/>
              <a:t>44</a:t>
            </a:fld>
            <a:endParaRPr lang="en-US" altLang="en-US">
              <a:solidFill>
                <a:schemeClr val="accent2"/>
              </a:solidFill>
            </a:endParaRPr>
          </a:p>
        </p:txBody>
      </p:sp>
      <p:sp>
        <p:nvSpPr>
          <p:cNvPr id="296964" name="Rectangle 4"/>
          <p:cNvSpPr>
            <a:spLocks noChangeArrowheads="1"/>
          </p:cNvSpPr>
          <p:nvPr/>
        </p:nvSpPr>
        <p:spPr bwMode="auto">
          <a:xfrm>
            <a:off x="4800600" y="1447800"/>
            <a:ext cx="3733800" cy="5410200"/>
          </a:xfrm>
          <a:prstGeom prst="rect">
            <a:avLst/>
          </a:prstGeom>
          <a:noFill/>
          <a:ln w="9525">
            <a:noFill/>
            <a:miter lim="800000"/>
            <a:headEnd/>
            <a:tailEnd/>
          </a:ln>
          <a:effectLst/>
        </p:spPr>
        <p:txBody>
          <a:bodyPr/>
          <a:lstStyle/>
          <a:p>
            <a:pPr marL="342900" indent="-342900">
              <a:lnSpc>
                <a:spcPct val="65000"/>
              </a:lnSpc>
              <a:spcBef>
                <a:spcPct val="30000"/>
              </a:spcBef>
              <a:buClr>
                <a:srgbClr val="CC0000"/>
              </a:buClr>
              <a:buFontTx/>
              <a:buChar char="•"/>
            </a:pPr>
            <a:r>
              <a:rPr lang="en-US" sz="2600" b="1" dirty="0">
                <a:latin typeface="Arial" charset="0"/>
              </a:rPr>
              <a:t>Occasional Output</a:t>
            </a: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0</a:t>
            </a: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a:t>
            </a:r>
            <a:r>
              <a:rPr lang="en-US" sz="1800" b="1" dirty="0" smtClean="0">
                <a:latin typeface="Courier New" pitchFamily="49" charset="0"/>
              </a:rPr>
              <a:t>1</a:t>
            </a:r>
            <a:endParaRPr lang="en-US" sz="1800" b="1" dirty="0">
              <a:latin typeface="Courier New" pitchFamily="49" charset="0"/>
            </a:endParaRP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2</a:t>
            </a: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3</a:t>
            </a: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4</a:t>
            </a:r>
          </a:p>
          <a:p>
            <a:pPr marL="342900" indent="-342900">
              <a:lnSpc>
                <a:spcPct val="65000"/>
              </a:lnSpc>
              <a:spcBef>
                <a:spcPct val="30000"/>
              </a:spcBef>
              <a:buClr>
                <a:srgbClr val="CC0000"/>
              </a:buClr>
            </a:pPr>
            <a:r>
              <a:rPr lang="en-US" sz="1800" b="1" dirty="0">
                <a:solidFill>
                  <a:srgbClr val="FF0000"/>
                </a:solidFill>
                <a:latin typeface="Courier New" pitchFamily="49" charset="0"/>
              </a:rPr>
              <a:t>Set </a:t>
            </a:r>
            <a:r>
              <a:rPr lang="en-US" sz="1800" b="1" dirty="0" err="1">
                <a:solidFill>
                  <a:srgbClr val="FF0000"/>
                </a:solidFill>
                <a:latin typeface="Courier New" pitchFamily="49" charset="0"/>
              </a:rPr>
              <a:t>currentThreadNum</a:t>
            </a:r>
            <a:r>
              <a:rPr lang="en-US" sz="1800" b="1" dirty="0">
                <a:solidFill>
                  <a:srgbClr val="FF0000"/>
                </a:solidFill>
                <a:latin typeface="Courier New" pitchFamily="49" charset="0"/>
              </a:rPr>
              <a:t> to 5</a:t>
            </a:r>
          </a:p>
          <a:p>
            <a:pPr marL="342900" indent="-342900">
              <a:lnSpc>
                <a:spcPct val="65000"/>
              </a:lnSpc>
              <a:spcBef>
                <a:spcPct val="30000"/>
              </a:spcBef>
              <a:buClr>
                <a:srgbClr val="CC0000"/>
              </a:buClr>
            </a:pPr>
            <a:r>
              <a:rPr lang="en-US" sz="1800" b="1" dirty="0">
                <a:solidFill>
                  <a:srgbClr val="FF0000"/>
                </a:solidFill>
                <a:latin typeface="Courier New" pitchFamily="49" charset="0"/>
              </a:rPr>
              <a:t>Set </a:t>
            </a:r>
            <a:r>
              <a:rPr lang="en-US" sz="1800" b="1" dirty="0" err="1">
                <a:solidFill>
                  <a:srgbClr val="FF0000"/>
                </a:solidFill>
                <a:latin typeface="Courier New" pitchFamily="49" charset="0"/>
              </a:rPr>
              <a:t>currentThreadNum</a:t>
            </a:r>
            <a:r>
              <a:rPr lang="en-US" sz="1800" b="1" dirty="0">
                <a:solidFill>
                  <a:srgbClr val="FF0000"/>
                </a:solidFill>
                <a:latin typeface="Courier New" pitchFamily="49" charset="0"/>
              </a:rPr>
              <a:t> to </a:t>
            </a:r>
            <a:r>
              <a:rPr lang="en-US" sz="1800" b="1" dirty="0" smtClean="0">
                <a:solidFill>
                  <a:srgbClr val="FF0000"/>
                </a:solidFill>
                <a:latin typeface="Courier New" pitchFamily="49" charset="0"/>
              </a:rPr>
              <a:t>5</a:t>
            </a:r>
            <a:endParaRPr lang="en-US" sz="1800" b="1" dirty="0">
              <a:solidFill>
                <a:srgbClr val="FF0000"/>
              </a:solidFill>
              <a:latin typeface="Courier New" pitchFamily="49" charset="0"/>
            </a:endParaRP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7</a:t>
            </a: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8</a:t>
            </a:r>
          </a:p>
          <a:p>
            <a:pPr marL="342900" indent="-342900">
              <a:lnSpc>
                <a:spcPct val="65000"/>
              </a:lnSpc>
              <a:spcBef>
                <a:spcPct val="30000"/>
              </a:spcBef>
              <a:buClr>
                <a:srgbClr val="CC0000"/>
              </a:buClr>
            </a:pP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9</a:t>
            </a:r>
          </a:p>
        </p:txBody>
      </p:sp>
      <p:sp>
        <p:nvSpPr>
          <p:cNvPr id="6" name="Text Box 11"/>
          <p:cNvSpPr txBox="1">
            <a:spLocks noChangeArrowheads="1"/>
          </p:cNvSpPr>
          <p:nvPr/>
        </p:nvSpPr>
        <p:spPr bwMode="ltGray">
          <a:xfrm>
            <a:off x="4023361" y="6150114"/>
            <a:ext cx="4579034" cy="707886"/>
          </a:xfrm>
          <a:prstGeom prst="rect">
            <a:avLst/>
          </a:prstGeom>
          <a:noFill/>
          <a:ln w="9525">
            <a:noFill/>
            <a:miter lim="800000"/>
            <a:headEnd/>
            <a:tailEnd/>
          </a:ln>
        </p:spPr>
        <p:txBody>
          <a:bodyPr wrap="square">
            <a:spAutoFit/>
          </a:bodyPr>
          <a:lstStyle/>
          <a:p>
            <a:r>
              <a:rPr lang="en-US" sz="1000" dirty="0" smtClean="0">
                <a:solidFill>
                  <a:srgbClr val="0000FF"/>
                </a:solidFill>
                <a:latin typeface="Arial Narrow" pitchFamily="34" charset="0"/>
              </a:rPr>
              <a:t>In older Java versions, the error showed up rarely: only about 1 in 50 times. In newer Java versions (that give each thread a smaller time slice and where the underlying computer is faster), it happens often. There is another version of the code in the Eclipse project that even on new Java versions, manifests the problem only about 1 in 50 times.</a:t>
            </a:r>
            <a:endParaRPr lang="en-US" sz="10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Race Conditions: Solution?</a:t>
            </a:r>
          </a:p>
        </p:txBody>
      </p:sp>
      <p:sp>
        <p:nvSpPr>
          <p:cNvPr id="297987" name="Rectangle 3"/>
          <p:cNvSpPr>
            <a:spLocks noGrp="1" noChangeArrowheads="1"/>
          </p:cNvSpPr>
          <p:nvPr>
            <p:ph idx="1"/>
          </p:nvPr>
        </p:nvSpPr>
        <p:spPr/>
        <p:txBody>
          <a:bodyPr/>
          <a:lstStyle/>
          <a:p>
            <a:pPr>
              <a:spcBef>
                <a:spcPts val="1400"/>
              </a:spcBef>
              <a:spcAft>
                <a:spcPts val="300"/>
              </a:spcAft>
            </a:pPr>
            <a:r>
              <a:rPr lang="en-US" dirty="0"/>
              <a:t>Do things in a single step</a:t>
            </a:r>
          </a:p>
          <a:p>
            <a:pPr>
              <a:buFontTx/>
              <a:buNone/>
            </a:pPr>
            <a:endParaRPr lang="en-US" sz="1800" b="0" dirty="0">
              <a:latin typeface="Courier New" pitchFamily="49" charset="0"/>
            </a:endParaRPr>
          </a:p>
          <a:p>
            <a:pPr>
              <a:buFontTx/>
              <a:buNone/>
            </a:pPr>
            <a:r>
              <a:rPr lang="en-US" sz="2100" dirty="0">
                <a:latin typeface="Courier New" pitchFamily="49" charset="0"/>
              </a:rPr>
              <a:t> </a:t>
            </a:r>
            <a:r>
              <a:rPr lang="en-US" sz="2100" dirty="0" smtClean="0">
                <a:latin typeface="Courier New" pitchFamily="49" charset="0"/>
              </a:rPr>
              <a:t>  public </a:t>
            </a:r>
            <a:r>
              <a:rPr lang="en-US" sz="2100" dirty="0">
                <a:latin typeface="Courier New" pitchFamily="49" charset="0"/>
              </a:rPr>
              <a:t>void run() {</a:t>
            </a:r>
          </a:p>
          <a:p>
            <a:pPr>
              <a:buFontTx/>
              <a:buNone/>
            </a:pPr>
            <a:r>
              <a:rPr lang="en-US" sz="2100" dirty="0">
                <a:latin typeface="Courier New" pitchFamily="49" charset="0"/>
              </a:rPr>
              <a:t>    </a:t>
            </a:r>
            <a:r>
              <a:rPr lang="en-US" sz="2100" dirty="0" err="1">
                <a:solidFill>
                  <a:srgbClr val="FF0000"/>
                </a:solidFill>
                <a:latin typeface="Courier New" pitchFamily="49" charset="0"/>
              </a:rPr>
              <a:t>int</a:t>
            </a:r>
            <a:r>
              <a:rPr lang="en-US" sz="2100" dirty="0">
                <a:solidFill>
                  <a:srgbClr val="FF0000"/>
                </a:solidFill>
                <a:latin typeface="Courier New" pitchFamily="49" charset="0"/>
              </a:rPr>
              <a:t> </a:t>
            </a:r>
            <a:r>
              <a:rPr lang="en-US" sz="2100" dirty="0" err="1">
                <a:solidFill>
                  <a:srgbClr val="FF0000"/>
                </a:solidFill>
                <a:latin typeface="Courier New" pitchFamily="49" charset="0"/>
              </a:rPr>
              <a:t>currentThreadNum</a:t>
            </a:r>
            <a:r>
              <a:rPr lang="en-US" sz="2100" dirty="0">
                <a:solidFill>
                  <a:srgbClr val="FF0000"/>
                </a:solidFill>
                <a:latin typeface="Courier New" pitchFamily="49" charset="0"/>
              </a:rPr>
              <a:t> = </a:t>
            </a:r>
            <a:r>
              <a:rPr lang="en-US" sz="2100" dirty="0" err="1" smtClean="0">
                <a:solidFill>
                  <a:srgbClr val="FF0000"/>
                </a:solidFill>
                <a:latin typeface="Courier New" pitchFamily="49" charset="0"/>
              </a:rPr>
              <a:t>latestThreadNum</a:t>
            </a:r>
            <a:r>
              <a:rPr lang="en-US" sz="2100" dirty="0" smtClean="0">
                <a:solidFill>
                  <a:srgbClr val="FF0000"/>
                </a:solidFill>
                <a:latin typeface="Courier New" pitchFamily="49" charset="0"/>
              </a:rPr>
              <a:t>++;</a:t>
            </a:r>
            <a:endParaRPr lang="en-US" sz="2100" dirty="0">
              <a:solidFill>
                <a:srgbClr val="FF0000"/>
              </a:solidFill>
              <a:latin typeface="Courier New" pitchFamily="49" charset="0"/>
            </a:endParaRPr>
          </a:p>
          <a:p>
            <a:pPr>
              <a:buFontTx/>
              <a:buNone/>
            </a:pPr>
            <a:r>
              <a:rPr lang="en-US" sz="2100" dirty="0">
                <a:latin typeface="Courier New" pitchFamily="49" charset="0"/>
              </a:rPr>
              <a:t>    </a:t>
            </a:r>
            <a:r>
              <a:rPr lang="en-US" sz="2100" dirty="0" err="1">
                <a:latin typeface="Courier New" pitchFamily="49" charset="0"/>
              </a:rPr>
              <a:t>System.out.println</a:t>
            </a:r>
            <a:r>
              <a:rPr lang="en-US" sz="2100" dirty="0">
                <a:latin typeface="Courier New" pitchFamily="49" charset="0"/>
              </a:rPr>
              <a:t>("Set </a:t>
            </a:r>
            <a:r>
              <a:rPr lang="en-US" sz="2100" dirty="0" err="1">
                <a:latin typeface="Courier New" pitchFamily="49" charset="0"/>
              </a:rPr>
              <a:t>currentThreadNum</a:t>
            </a:r>
            <a:r>
              <a:rPr lang="en-US" sz="2100" dirty="0">
                <a:latin typeface="Courier New" pitchFamily="49" charset="0"/>
              </a:rPr>
              <a:t> to " </a:t>
            </a:r>
          </a:p>
          <a:p>
            <a:pPr>
              <a:buFontTx/>
              <a:buNone/>
            </a:pPr>
            <a:r>
              <a:rPr lang="en-US" sz="2100" dirty="0">
                <a:latin typeface="Courier New" pitchFamily="49" charset="0"/>
              </a:rPr>
              <a:t>                       + </a:t>
            </a:r>
            <a:r>
              <a:rPr lang="en-US" sz="2100" dirty="0" err="1">
                <a:latin typeface="Courier New" pitchFamily="49" charset="0"/>
              </a:rPr>
              <a:t>currentThreadNum</a:t>
            </a:r>
            <a:r>
              <a:rPr lang="en-US" sz="2100" dirty="0">
                <a:latin typeface="Courier New" pitchFamily="49" charset="0"/>
              </a:rPr>
              <a:t>);</a:t>
            </a:r>
          </a:p>
          <a:p>
            <a:pPr>
              <a:buFontTx/>
              <a:buNone/>
            </a:pPr>
            <a:r>
              <a:rPr lang="en-US" sz="2100" dirty="0" smtClean="0">
                <a:latin typeface="Courier New" pitchFamily="49" charset="0"/>
              </a:rPr>
              <a:t>    for </a:t>
            </a:r>
            <a:r>
              <a:rPr lang="en-US" sz="2100" dirty="0">
                <a:latin typeface="Courier New" pitchFamily="49" charset="0"/>
              </a:rPr>
              <a:t>(</a:t>
            </a:r>
            <a:r>
              <a:rPr lang="en-US" sz="2100" dirty="0" err="1">
                <a:latin typeface="Courier New" pitchFamily="49" charset="0"/>
              </a:rPr>
              <a:t>int</a:t>
            </a:r>
            <a:r>
              <a:rPr lang="en-US" sz="2100" dirty="0">
                <a:latin typeface="Courier New" pitchFamily="49" charset="0"/>
              </a:rPr>
              <a:t> </a:t>
            </a:r>
            <a:r>
              <a:rPr lang="en-US" sz="2100" dirty="0" err="1">
                <a:latin typeface="Courier New" pitchFamily="49" charset="0"/>
              </a:rPr>
              <a:t>i</a:t>
            </a:r>
            <a:r>
              <a:rPr lang="en-US" sz="2100" dirty="0">
                <a:latin typeface="Courier New" pitchFamily="49" charset="0"/>
              </a:rPr>
              <a:t>=0; </a:t>
            </a:r>
            <a:r>
              <a:rPr lang="en-US" sz="2100" dirty="0" err="1">
                <a:latin typeface="Courier New" pitchFamily="49" charset="0"/>
              </a:rPr>
              <a:t>i</a:t>
            </a:r>
            <a:r>
              <a:rPr lang="en-US" sz="2100" dirty="0">
                <a:latin typeface="Courier New" pitchFamily="49" charset="0"/>
              </a:rPr>
              <a:t>&lt;LOOP_LIMIT; </a:t>
            </a:r>
            <a:r>
              <a:rPr lang="en-US" sz="2100" dirty="0" err="1">
                <a:latin typeface="Courier New" pitchFamily="49" charset="0"/>
              </a:rPr>
              <a:t>i</a:t>
            </a:r>
            <a:r>
              <a:rPr lang="en-US" sz="2100" dirty="0">
                <a:latin typeface="Courier New" pitchFamily="49" charset="0"/>
              </a:rPr>
              <a:t>++) {</a:t>
            </a:r>
          </a:p>
          <a:p>
            <a:pPr>
              <a:buFontTx/>
              <a:buNone/>
            </a:pPr>
            <a:r>
              <a:rPr lang="en-US" sz="2100" dirty="0">
                <a:latin typeface="Courier New" pitchFamily="49" charset="0"/>
              </a:rPr>
              <a:t>      </a:t>
            </a:r>
            <a:r>
              <a:rPr lang="en-US" sz="2100" dirty="0" err="1">
                <a:latin typeface="Courier New" pitchFamily="49" charset="0"/>
              </a:rPr>
              <a:t>doSomethingWith</a:t>
            </a:r>
            <a:r>
              <a:rPr lang="en-US" sz="2100" dirty="0">
                <a:latin typeface="Courier New" pitchFamily="49" charset="0"/>
              </a:rPr>
              <a:t>(</a:t>
            </a:r>
            <a:r>
              <a:rPr lang="en-US" sz="2100" dirty="0" err="1">
                <a:latin typeface="Courier New" pitchFamily="49" charset="0"/>
              </a:rPr>
              <a:t>currentThreadNum</a:t>
            </a:r>
            <a:r>
              <a:rPr lang="en-US" sz="2100" dirty="0">
                <a:latin typeface="Courier New" pitchFamily="49" charset="0"/>
              </a:rPr>
              <a:t>);</a:t>
            </a:r>
          </a:p>
          <a:p>
            <a:pPr>
              <a:buFontTx/>
              <a:buNone/>
            </a:pPr>
            <a:r>
              <a:rPr lang="en-US" sz="2100" dirty="0">
                <a:latin typeface="Courier New" pitchFamily="49" charset="0"/>
              </a:rPr>
              <a:t>    }</a:t>
            </a:r>
          </a:p>
          <a:p>
            <a:pPr>
              <a:buFontTx/>
              <a:buNone/>
            </a:pPr>
            <a:r>
              <a:rPr lang="en-US" sz="2100" dirty="0">
                <a:latin typeface="Courier New" pitchFamily="49" charset="0"/>
              </a:rPr>
              <a:t>  }</a:t>
            </a:r>
          </a:p>
        </p:txBody>
      </p:sp>
      <p:sp>
        <p:nvSpPr>
          <p:cNvPr id="4" name="Slide Number Placeholder 3"/>
          <p:cNvSpPr>
            <a:spLocks noGrp="1"/>
          </p:cNvSpPr>
          <p:nvPr>
            <p:ph type="sldNum" sz="quarter" idx="10"/>
          </p:nvPr>
        </p:nvSpPr>
        <p:spPr/>
        <p:txBody>
          <a:bodyPr/>
          <a:lstStyle/>
          <a:p>
            <a:fld id="{BC4A2CDA-36E6-4CA9-A007-5CEB157EDFBB}" type="slidenum">
              <a:rPr lang="en-US" altLang="en-US"/>
              <a:pPr/>
              <a:t>45</a:t>
            </a:fld>
            <a:endParaRPr lang="en-US" altLang="en-US">
              <a:solidFill>
                <a:schemeClr val="accent2"/>
              </a:solidFill>
            </a:endParaRPr>
          </a:p>
        </p:txBody>
      </p:sp>
      <p:sp>
        <p:nvSpPr>
          <p:cNvPr id="5" name="Text Box 11"/>
          <p:cNvSpPr txBox="1">
            <a:spLocks noChangeArrowheads="1"/>
          </p:cNvSpPr>
          <p:nvPr/>
        </p:nvSpPr>
        <p:spPr bwMode="ltGray">
          <a:xfrm>
            <a:off x="4809381" y="6150114"/>
            <a:ext cx="3793013" cy="246221"/>
          </a:xfrm>
          <a:prstGeom prst="rect">
            <a:avLst/>
          </a:prstGeom>
          <a:noFill/>
          <a:ln w="9525">
            <a:noFill/>
            <a:miter lim="800000"/>
            <a:headEnd/>
            <a:tailEnd/>
          </a:ln>
        </p:spPr>
        <p:txBody>
          <a:bodyPr wrap="square">
            <a:spAutoFit/>
          </a:bodyPr>
          <a:lstStyle/>
          <a:p>
            <a:r>
              <a:rPr lang="en-US" sz="1000" dirty="0" smtClean="0">
                <a:solidFill>
                  <a:srgbClr val="0000FF"/>
                </a:solidFill>
                <a:latin typeface="Arial Narrow" pitchFamily="34" charset="0"/>
              </a:rPr>
              <a:t>This “solution” does </a:t>
            </a:r>
            <a:r>
              <a:rPr lang="en-US" sz="1000" u="sng" dirty="0" smtClean="0">
                <a:solidFill>
                  <a:srgbClr val="0000FF"/>
                </a:solidFill>
                <a:latin typeface="Arial Narrow" pitchFamily="34" charset="0"/>
              </a:rPr>
              <a:t>not</a:t>
            </a:r>
            <a:r>
              <a:rPr lang="en-US" sz="1000" dirty="0" smtClean="0">
                <a:solidFill>
                  <a:srgbClr val="0000FF"/>
                </a:solidFill>
                <a:latin typeface="Arial Narrow" pitchFamily="34" charset="0"/>
              </a:rPr>
              <a:t> fix the problem. In some ways, it makes it worse!</a:t>
            </a:r>
            <a:endParaRPr lang="en-US" sz="1000" dirty="0">
              <a:solidFill>
                <a:srgbClr val="0000FF"/>
              </a:solidFill>
              <a:latin typeface="Arial Narrow"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2" name="Rectangle 4"/>
          <p:cNvSpPr>
            <a:spLocks noGrp="1" noChangeArrowheads="1"/>
          </p:cNvSpPr>
          <p:nvPr>
            <p:ph type="title"/>
          </p:nvPr>
        </p:nvSpPr>
        <p:spPr/>
        <p:txBody>
          <a:bodyPr/>
          <a:lstStyle/>
          <a:p>
            <a:r>
              <a:rPr lang="en-US" dirty="0"/>
              <a:t>Arbitrating Contention for Shared </a:t>
            </a:r>
            <a:r>
              <a:rPr lang="en-US" dirty="0" smtClean="0"/>
              <a:t>Resources</a:t>
            </a:r>
            <a:endParaRPr lang="en-US" dirty="0"/>
          </a:p>
        </p:txBody>
      </p:sp>
      <p:sp>
        <p:nvSpPr>
          <p:cNvPr id="299013" name="Rectangle 5"/>
          <p:cNvSpPr>
            <a:spLocks noGrp="1" noChangeArrowheads="1"/>
          </p:cNvSpPr>
          <p:nvPr>
            <p:ph idx="1"/>
          </p:nvPr>
        </p:nvSpPr>
        <p:spPr/>
        <p:txBody>
          <a:bodyPr/>
          <a:lstStyle/>
          <a:p>
            <a:pPr>
              <a:lnSpc>
                <a:spcPct val="65000"/>
              </a:lnSpc>
            </a:pPr>
            <a:r>
              <a:rPr lang="en-US" sz="2800" dirty="0"/>
              <a:t>Synchronizing a section of </a:t>
            </a:r>
            <a:r>
              <a:rPr lang="en-US" sz="2800" dirty="0" smtClean="0"/>
              <a:t>code</a:t>
            </a:r>
            <a:endParaRPr lang="en-US" sz="2000" b="1" dirty="0">
              <a:solidFill>
                <a:srgbClr val="FF0000"/>
              </a:solidFill>
              <a:latin typeface="Courier New" pitchFamily="49" charset="0"/>
            </a:endParaRPr>
          </a:p>
          <a:p>
            <a:pPr lvl="1">
              <a:lnSpc>
                <a:spcPct val="100000"/>
              </a:lnSpc>
              <a:buFontTx/>
              <a:buNone/>
            </a:pPr>
            <a:r>
              <a:rPr lang="en-US" sz="2000" b="1" dirty="0">
                <a:solidFill>
                  <a:srgbClr val="FF0000"/>
                </a:solidFill>
                <a:latin typeface="Courier New" pitchFamily="49" charset="0"/>
              </a:rPr>
              <a:t>synchronized(</a:t>
            </a:r>
            <a:r>
              <a:rPr lang="en-US" sz="2000" b="1" dirty="0" err="1">
                <a:solidFill>
                  <a:srgbClr val="FF0000"/>
                </a:solidFill>
                <a:latin typeface="Courier New" pitchFamily="49" charset="0"/>
              </a:rPr>
              <a:t>someObject</a:t>
            </a:r>
            <a:r>
              <a:rPr lang="en-US" sz="2000" b="1" dirty="0">
                <a:solidFill>
                  <a:srgbClr val="FF0000"/>
                </a:solidFill>
                <a:latin typeface="Courier New" pitchFamily="49" charset="0"/>
              </a:rPr>
              <a:t>) {</a:t>
            </a:r>
          </a:p>
          <a:p>
            <a:pPr lvl="1">
              <a:lnSpc>
                <a:spcPct val="100000"/>
              </a:lnSpc>
              <a:buFontTx/>
              <a:buNone/>
            </a:pPr>
            <a:r>
              <a:rPr lang="en-US" sz="2000" b="1" dirty="0">
                <a:latin typeface="Courier New" pitchFamily="49" charset="0"/>
              </a:rPr>
              <a:t>  code</a:t>
            </a:r>
          </a:p>
          <a:p>
            <a:pPr lvl="1">
              <a:lnSpc>
                <a:spcPct val="100000"/>
              </a:lnSpc>
              <a:buFontTx/>
              <a:buNone/>
            </a:pPr>
            <a:r>
              <a:rPr lang="en-US" sz="2000" b="1" dirty="0" smtClean="0">
                <a:solidFill>
                  <a:srgbClr val="FF0000"/>
                </a:solidFill>
                <a:latin typeface="Courier New" pitchFamily="49" charset="0"/>
              </a:rPr>
              <a:t>}</a:t>
            </a:r>
          </a:p>
          <a:p>
            <a:pPr lvl="1">
              <a:lnSpc>
                <a:spcPct val="100000"/>
              </a:lnSpc>
              <a:buFontTx/>
              <a:buNone/>
            </a:pPr>
            <a:endParaRPr lang="en-US" sz="1200" b="1" dirty="0" smtClean="0">
              <a:solidFill>
                <a:srgbClr val="FF0000"/>
              </a:solidFill>
              <a:latin typeface="Courier New" pitchFamily="49" charset="0"/>
            </a:endParaRPr>
          </a:p>
          <a:p>
            <a:pPr>
              <a:lnSpc>
                <a:spcPct val="65000"/>
              </a:lnSpc>
            </a:pPr>
            <a:r>
              <a:rPr lang="en-US" sz="2800" dirty="0" smtClean="0"/>
              <a:t>Fixing </a:t>
            </a:r>
            <a:r>
              <a:rPr lang="en-US" sz="2800" dirty="0"/>
              <a:t>the previous race </a:t>
            </a:r>
            <a:r>
              <a:rPr lang="en-US" sz="2800" dirty="0" smtClean="0"/>
              <a:t>condition</a:t>
            </a:r>
            <a:endParaRPr lang="en-US" sz="2800" dirty="0">
              <a:latin typeface="Courier New" pitchFamily="49" charset="0"/>
            </a:endParaRPr>
          </a:p>
          <a:p>
            <a:pPr lvl="1">
              <a:buFontTx/>
              <a:buNone/>
            </a:pPr>
            <a:r>
              <a:rPr lang="en-US" sz="1800" b="1" dirty="0">
                <a:latin typeface="Courier New" pitchFamily="49" charset="0"/>
              </a:rPr>
              <a:t> public void run() </a:t>
            </a:r>
            <a:r>
              <a:rPr lang="en-US" sz="1800" b="1" dirty="0" smtClean="0">
                <a:latin typeface="Courier New" pitchFamily="49" charset="0"/>
              </a:rPr>
              <a:t>{</a:t>
            </a:r>
          </a:p>
          <a:p>
            <a:pPr lvl="1">
              <a:buFontTx/>
              <a:buNone/>
            </a:pPr>
            <a:r>
              <a:rPr lang="en-US" sz="1800" b="1" dirty="0">
                <a:latin typeface="Courier New" pitchFamily="49" charset="0"/>
              </a:rPr>
              <a:t> </a:t>
            </a:r>
            <a:r>
              <a:rPr lang="en-US" sz="1800" b="1" dirty="0" smtClean="0">
                <a:latin typeface="Courier New" pitchFamily="49" charset="0"/>
              </a:rPr>
              <a:t>   </a:t>
            </a:r>
            <a:r>
              <a:rPr lang="en-US" sz="1800" b="1" dirty="0" smtClean="0">
                <a:solidFill>
                  <a:srgbClr val="FF0000"/>
                </a:solidFill>
                <a:latin typeface="Courier New" pitchFamily="49" charset="0"/>
              </a:rPr>
              <a:t>synchronized(this) {</a:t>
            </a:r>
            <a:endParaRPr lang="en-US" sz="1800" b="1" dirty="0">
              <a:solidFill>
                <a:srgbClr val="FF0000"/>
              </a:solidFill>
              <a:latin typeface="Courier New" pitchFamily="49" charset="0"/>
            </a:endParaRPr>
          </a:p>
          <a:p>
            <a:pPr lvl="1">
              <a:buFontTx/>
              <a:buNone/>
            </a:pPr>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int</a:t>
            </a:r>
            <a:r>
              <a:rPr lang="en-US" sz="1800" b="1" dirty="0" smtClean="0">
                <a:latin typeface="Courier New" pitchFamily="49" charset="0"/>
              </a:rPr>
              <a:t> </a:t>
            </a:r>
            <a:r>
              <a:rPr lang="en-US" sz="1800" b="1" dirty="0" err="1">
                <a:latin typeface="Courier New" pitchFamily="49" charset="0"/>
              </a:rPr>
              <a:t>currentThreadNum</a:t>
            </a:r>
            <a:r>
              <a:rPr lang="en-US" sz="1800" b="1" dirty="0">
                <a:latin typeface="Courier New" pitchFamily="49" charset="0"/>
              </a:rPr>
              <a:t> = </a:t>
            </a:r>
            <a:r>
              <a:rPr lang="en-US" sz="1800" b="1" dirty="0" err="1">
                <a:latin typeface="Courier New" pitchFamily="49" charset="0"/>
              </a:rPr>
              <a:t>latestThreadNum</a:t>
            </a:r>
            <a:r>
              <a:rPr lang="en-US" sz="1800" b="1" dirty="0">
                <a:latin typeface="Courier New" pitchFamily="49" charset="0"/>
              </a:rPr>
              <a:t>;</a:t>
            </a:r>
          </a:p>
          <a:p>
            <a:pPr lvl="1">
              <a:buFontTx/>
              <a:buNone/>
            </a:pPr>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System.out.println</a:t>
            </a:r>
            <a:r>
              <a:rPr lang="en-US" sz="1800" b="1" dirty="0">
                <a:latin typeface="Courier New" pitchFamily="49" charset="0"/>
              </a:rPr>
              <a:t>("Set </a:t>
            </a:r>
            <a:r>
              <a:rPr lang="en-US" sz="1800" b="1" dirty="0" err="1">
                <a:latin typeface="Courier New" pitchFamily="49" charset="0"/>
              </a:rPr>
              <a:t>currentThreadNum</a:t>
            </a:r>
            <a:r>
              <a:rPr lang="en-US" sz="1800" b="1" dirty="0">
                <a:latin typeface="Courier New" pitchFamily="49" charset="0"/>
              </a:rPr>
              <a:t> to " </a:t>
            </a:r>
          </a:p>
          <a:p>
            <a:pPr lvl="1">
              <a:buFontTx/>
              <a:buNone/>
            </a:pPr>
            <a:r>
              <a:rPr lang="en-US" sz="1800" b="1" dirty="0">
                <a:latin typeface="Courier New" pitchFamily="49" charset="0"/>
              </a:rPr>
              <a:t>                       </a:t>
            </a:r>
            <a:r>
              <a:rPr lang="en-US" sz="1800" b="1" dirty="0" smtClean="0">
                <a:latin typeface="Courier New" pitchFamily="49" charset="0"/>
              </a:rPr>
              <a:t>  + </a:t>
            </a:r>
            <a:r>
              <a:rPr lang="en-US" sz="1800" b="1" dirty="0" err="1">
                <a:latin typeface="Courier New" pitchFamily="49" charset="0"/>
              </a:rPr>
              <a:t>currentThreadNum</a:t>
            </a:r>
            <a:r>
              <a:rPr lang="en-US" sz="1800" b="1" dirty="0">
                <a:latin typeface="Courier New" pitchFamily="49" charset="0"/>
              </a:rPr>
              <a:t>);</a:t>
            </a:r>
          </a:p>
          <a:p>
            <a:pPr lvl="1">
              <a:buFontTx/>
              <a:buNone/>
            </a:pPr>
            <a:r>
              <a:rPr lang="en-US" sz="1800" b="1" dirty="0">
                <a:latin typeface="Courier New" pitchFamily="49" charset="0"/>
              </a:rPr>
              <a:t>    </a:t>
            </a:r>
            <a:r>
              <a:rPr lang="en-US" sz="1800" b="1" dirty="0" smtClean="0">
                <a:latin typeface="Courier New" pitchFamily="49" charset="0"/>
              </a:rPr>
              <a:t>  </a:t>
            </a:r>
            <a:r>
              <a:rPr lang="en-US" sz="1800" b="1" dirty="0" err="1" smtClean="0">
                <a:latin typeface="Courier New" pitchFamily="49" charset="0"/>
              </a:rPr>
              <a:t>latestThreadNum</a:t>
            </a:r>
            <a:r>
              <a:rPr lang="en-US" sz="1800" b="1" dirty="0" smtClean="0">
                <a:latin typeface="Courier New" pitchFamily="49" charset="0"/>
              </a:rPr>
              <a:t> </a:t>
            </a:r>
            <a:r>
              <a:rPr lang="en-US" sz="1800" b="1" dirty="0">
                <a:latin typeface="Courier New" pitchFamily="49" charset="0"/>
              </a:rPr>
              <a:t>= </a:t>
            </a:r>
            <a:r>
              <a:rPr lang="en-US" sz="1800" b="1" dirty="0" err="1">
                <a:latin typeface="Courier New" pitchFamily="49" charset="0"/>
              </a:rPr>
              <a:t>latestThreadNum</a:t>
            </a:r>
            <a:r>
              <a:rPr lang="en-US" sz="1800" b="1" dirty="0">
                <a:latin typeface="Courier New" pitchFamily="49" charset="0"/>
              </a:rPr>
              <a:t> + 1</a:t>
            </a:r>
            <a:r>
              <a:rPr lang="en-US" sz="1800" b="1" dirty="0" smtClean="0">
                <a:latin typeface="Courier New" pitchFamily="49" charset="0"/>
              </a:rPr>
              <a:t>;</a:t>
            </a:r>
          </a:p>
          <a:p>
            <a:pPr lvl="1">
              <a:buFontTx/>
              <a:buNone/>
            </a:pPr>
            <a:r>
              <a:rPr lang="en-US" sz="1800" b="1" dirty="0">
                <a:latin typeface="Courier New" pitchFamily="49" charset="0"/>
              </a:rPr>
              <a:t> </a:t>
            </a:r>
            <a:r>
              <a:rPr lang="en-US" sz="1800" b="1" dirty="0" smtClean="0">
                <a:latin typeface="Courier New" pitchFamily="49" charset="0"/>
              </a:rPr>
              <a:t>   </a:t>
            </a:r>
            <a:r>
              <a:rPr lang="en-US" sz="1800" b="1" dirty="0" smtClean="0">
                <a:solidFill>
                  <a:srgbClr val="FF0000"/>
                </a:solidFill>
                <a:latin typeface="Courier New" pitchFamily="49" charset="0"/>
              </a:rPr>
              <a:t>}</a:t>
            </a:r>
            <a:endParaRPr lang="en-US" sz="1800" b="1" dirty="0">
              <a:solidFill>
                <a:srgbClr val="FF0000"/>
              </a:solidFill>
              <a:latin typeface="Courier New" pitchFamily="49" charset="0"/>
            </a:endParaRPr>
          </a:p>
          <a:p>
            <a:pPr lvl="1">
              <a:buFontTx/>
              <a:buNone/>
            </a:pPr>
            <a:r>
              <a:rPr lang="en-US" sz="1800" b="1" dirty="0">
                <a:latin typeface="Courier New" pitchFamily="49" charset="0"/>
              </a:rPr>
              <a:t>    for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=0; </a:t>
            </a:r>
            <a:r>
              <a:rPr lang="en-US" sz="1800" b="1" dirty="0" err="1">
                <a:latin typeface="Courier New" pitchFamily="49" charset="0"/>
              </a:rPr>
              <a:t>i</a:t>
            </a:r>
            <a:r>
              <a:rPr lang="en-US" sz="1800" b="1" dirty="0">
                <a:latin typeface="Courier New" pitchFamily="49" charset="0"/>
              </a:rPr>
              <a:t>&lt;LOOP_LIMIT; </a:t>
            </a:r>
            <a:r>
              <a:rPr lang="en-US" sz="1800" b="1" dirty="0" err="1">
                <a:latin typeface="Courier New" pitchFamily="49" charset="0"/>
              </a:rPr>
              <a:t>i</a:t>
            </a:r>
            <a:r>
              <a:rPr lang="en-US" sz="1800" b="1" dirty="0">
                <a:latin typeface="Courier New" pitchFamily="49" charset="0"/>
              </a:rPr>
              <a:t>++) {</a:t>
            </a:r>
          </a:p>
          <a:p>
            <a:pPr lvl="1">
              <a:buFontTx/>
              <a:buNone/>
            </a:pPr>
            <a:r>
              <a:rPr lang="en-US" sz="1800" b="1" dirty="0">
                <a:latin typeface="Courier New" pitchFamily="49" charset="0"/>
              </a:rPr>
              <a:t>      </a:t>
            </a:r>
            <a:r>
              <a:rPr lang="en-US" sz="1800" b="1" dirty="0" err="1">
                <a:latin typeface="Courier New" pitchFamily="49" charset="0"/>
              </a:rPr>
              <a:t>doSomethingWith</a:t>
            </a:r>
            <a:r>
              <a:rPr lang="en-US" sz="1800" b="1" dirty="0">
                <a:latin typeface="Courier New" pitchFamily="49" charset="0"/>
              </a:rPr>
              <a:t>(</a:t>
            </a:r>
            <a:r>
              <a:rPr lang="en-US" sz="1800" b="1" dirty="0" err="1">
                <a:latin typeface="Courier New" pitchFamily="49" charset="0"/>
              </a:rPr>
              <a:t>currentThreadNum</a:t>
            </a:r>
            <a:r>
              <a:rPr lang="en-US" sz="1800" b="1" dirty="0">
                <a:latin typeface="Courier New" pitchFamily="49" charset="0"/>
              </a:rPr>
              <a:t>);</a:t>
            </a:r>
          </a:p>
          <a:p>
            <a:pPr lvl="1">
              <a:buFontTx/>
              <a:buNone/>
            </a:pPr>
            <a:r>
              <a:rPr lang="en-US" sz="1800" b="1" dirty="0">
                <a:latin typeface="Courier New" pitchFamily="49" charset="0"/>
              </a:rPr>
              <a:t>    }</a:t>
            </a:r>
          </a:p>
          <a:p>
            <a:pPr lvl="1">
              <a:buFontTx/>
              <a:buNone/>
            </a:pPr>
            <a:r>
              <a:rPr lang="en-US" sz="1800" b="1" dirty="0">
                <a:latin typeface="Courier New" pitchFamily="49" charset="0"/>
              </a:rPr>
              <a:t>  }</a:t>
            </a:r>
          </a:p>
        </p:txBody>
      </p:sp>
      <p:sp>
        <p:nvSpPr>
          <p:cNvPr id="4" name="Slide Number Placeholder 3"/>
          <p:cNvSpPr>
            <a:spLocks noGrp="1"/>
          </p:cNvSpPr>
          <p:nvPr>
            <p:ph type="sldNum" sz="quarter" idx="10"/>
          </p:nvPr>
        </p:nvSpPr>
        <p:spPr/>
        <p:txBody>
          <a:bodyPr/>
          <a:lstStyle/>
          <a:p>
            <a:fld id="{0144E7B5-E20E-41E1-807F-3A0C2D9A7233}" type="slidenum">
              <a:rPr lang="en-US" altLang="en-US"/>
              <a:pPr/>
              <a:t>46</a:t>
            </a:fld>
            <a:endParaRPr lang="en-US" altLang="en-US" dirty="0">
              <a:solidFill>
                <a:schemeClr val="accent2"/>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r>
              <a:rPr lang="en-US"/>
              <a:t>Arbitrating Contention for Shared Resources</a:t>
            </a:r>
          </a:p>
        </p:txBody>
      </p:sp>
      <p:sp>
        <p:nvSpPr>
          <p:cNvPr id="330755" name="Rectangle 3"/>
          <p:cNvSpPr>
            <a:spLocks noGrp="1" noChangeArrowheads="1"/>
          </p:cNvSpPr>
          <p:nvPr>
            <p:ph idx="1"/>
          </p:nvPr>
        </p:nvSpPr>
        <p:spPr/>
        <p:txBody>
          <a:bodyPr/>
          <a:lstStyle/>
          <a:p>
            <a:r>
              <a:rPr lang="en-US" dirty="0"/>
              <a:t>Synchronizing a section of code</a:t>
            </a:r>
          </a:p>
          <a:p>
            <a:pPr lvl="1">
              <a:buFontTx/>
              <a:buNone/>
            </a:pPr>
            <a:r>
              <a:rPr lang="en-US" sz="2800" b="1" dirty="0">
                <a:solidFill>
                  <a:srgbClr val="FF0000"/>
                </a:solidFill>
                <a:latin typeface="Courier New" pitchFamily="49" charset="0"/>
              </a:rPr>
              <a:t>synchronized(</a:t>
            </a:r>
            <a:r>
              <a:rPr lang="en-US" sz="2800" b="1" dirty="0" err="1">
                <a:solidFill>
                  <a:srgbClr val="FF0000"/>
                </a:solidFill>
                <a:latin typeface="Courier New" pitchFamily="49" charset="0"/>
              </a:rPr>
              <a:t>someObject</a:t>
            </a:r>
            <a:r>
              <a:rPr lang="en-US" sz="2800" b="1" dirty="0">
                <a:solidFill>
                  <a:srgbClr val="FF0000"/>
                </a:solidFill>
                <a:latin typeface="Courier New" pitchFamily="49" charset="0"/>
              </a:rPr>
              <a:t>) {</a:t>
            </a:r>
          </a:p>
          <a:p>
            <a:pPr lvl="1">
              <a:buFontTx/>
              <a:buNone/>
            </a:pPr>
            <a:r>
              <a:rPr lang="en-US" sz="2800" b="1" dirty="0">
                <a:latin typeface="Courier New" pitchFamily="49" charset="0"/>
              </a:rPr>
              <a:t>  code</a:t>
            </a:r>
          </a:p>
          <a:p>
            <a:pPr lvl="1">
              <a:buFontTx/>
              <a:buNone/>
            </a:pPr>
            <a:r>
              <a:rPr lang="en-US" sz="2800" b="1" dirty="0">
                <a:solidFill>
                  <a:srgbClr val="FF0000"/>
                </a:solidFill>
                <a:latin typeface="Courier New" pitchFamily="49" charset="0"/>
              </a:rPr>
              <a:t>}</a:t>
            </a:r>
            <a:endParaRPr lang="en-US" b="1" dirty="0">
              <a:solidFill>
                <a:srgbClr val="FF0000"/>
              </a:solidFill>
              <a:latin typeface="Courier New" pitchFamily="49" charset="0"/>
            </a:endParaRPr>
          </a:p>
          <a:p>
            <a:r>
              <a:rPr lang="en-US" dirty="0"/>
              <a:t>Normal interpretation</a:t>
            </a:r>
          </a:p>
          <a:p>
            <a:pPr lvl="1"/>
            <a:r>
              <a:rPr lang="en-US" dirty="0"/>
              <a:t>Once a thread enters </a:t>
            </a:r>
            <a:r>
              <a:rPr lang="en-US" dirty="0" smtClean="0"/>
              <a:t>that section of </a:t>
            </a:r>
            <a:r>
              <a:rPr lang="en-US" dirty="0"/>
              <a:t>code, no other thread can enter until the first thread exits. </a:t>
            </a:r>
          </a:p>
          <a:p>
            <a:r>
              <a:rPr lang="en-US" dirty="0"/>
              <a:t>Stronger interpretation </a:t>
            </a:r>
          </a:p>
          <a:p>
            <a:pPr lvl="1"/>
            <a:r>
              <a:rPr lang="en-US" dirty="0"/>
              <a:t>Once a thread enters </a:t>
            </a:r>
            <a:r>
              <a:rPr lang="en-US" dirty="0" smtClean="0"/>
              <a:t>that section of </a:t>
            </a:r>
            <a:r>
              <a:rPr lang="en-US" dirty="0"/>
              <a:t>code, no other thread can enter any section of code that is synchronized using the same “lock” </a:t>
            </a:r>
            <a:r>
              <a:rPr lang="en-US" dirty="0" smtClean="0"/>
              <a:t>object</a:t>
            </a:r>
          </a:p>
          <a:p>
            <a:pPr lvl="2"/>
            <a:r>
              <a:rPr lang="en-US" dirty="0" smtClean="0"/>
              <a:t>If two pieces of code say “synchronized(blah)”, the question is if the </a:t>
            </a:r>
            <a:r>
              <a:rPr lang="en-US" dirty="0" err="1" smtClean="0"/>
              <a:t>blah’s</a:t>
            </a:r>
            <a:r>
              <a:rPr lang="en-US" dirty="0" smtClean="0"/>
              <a:t> are the same object </a:t>
            </a:r>
            <a:r>
              <a:rPr lang="en-US" i="1" dirty="0" smtClean="0"/>
              <a:t>instance</a:t>
            </a:r>
            <a:r>
              <a:rPr lang="en-US" dirty="0" smtClean="0"/>
              <a:t>.</a:t>
            </a:r>
            <a:endParaRPr lang="en-US" dirty="0"/>
          </a:p>
        </p:txBody>
      </p:sp>
      <p:sp>
        <p:nvSpPr>
          <p:cNvPr id="4" name="Slide Number Placeholder 3"/>
          <p:cNvSpPr>
            <a:spLocks noGrp="1"/>
          </p:cNvSpPr>
          <p:nvPr>
            <p:ph type="sldNum" sz="quarter" idx="10"/>
          </p:nvPr>
        </p:nvSpPr>
        <p:spPr/>
        <p:txBody>
          <a:bodyPr/>
          <a:lstStyle/>
          <a:p>
            <a:fld id="{CED1A6B3-213A-491E-86B6-BBF724264062}" type="slidenum">
              <a:rPr lang="en-US" altLang="en-US"/>
              <a:pPr/>
              <a:t>47</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6" name="Rectangle 1028"/>
          <p:cNvSpPr>
            <a:spLocks noGrp="1" noChangeArrowheads="1"/>
          </p:cNvSpPr>
          <p:nvPr>
            <p:ph type="title"/>
          </p:nvPr>
        </p:nvSpPr>
        <p:spPr/>
        <p:txBody>
          <a:bodyPr/>
          <a:lstStyle/>
          <a:p>
            <a:r>
              <a:rPr lang="en-US"/>
              <a:t>Arbitrating Contention for Shared Resources</a:t>
            </a:r>
          </a:p>
        </p:txBody>
      </p:sp>
      <p:sp>
        <p:nvSpPr>
          <p:cNvPr id="315397" name="Rectangle 1029"/>
          <p:cNvSpPr>
            <a:spLocks noGrp="1" noChangeArrowheads="1"/>
          </p:cNvSpPr>
          <p:nvPr>
            <p:ph idx="1"/>
          </p:nvPr>
        </p:nvSpPr>
        <p:spPr/>
        <p:txBody>
          <a:bodyPr/>
          <a:lstStyle/>
          <a:p>
            <a:r>
              <a:rPr lang="en-US" dirty="0"/>
              <a:t>Synchronizing an </a:t>
            </a:r>
            <a:r>
              <a:rPr lang="en-US" dirty="0" smtClean="0"/>
              <a:t>entire method</a:t>
            </a:r>
            <a:endParaRPr lang="en-US" dirty="0"/>
          </a:p>
          <a:p>
            <a:pPr lvl="1">
              <a:buFontTx/>
              <a:buNone/>
            </a:pPr>
            <a:endParaRPr lang="en-US" sz="2400" b="1" dirty="0">
              <a:latin typeface="Courier New" pitchFamily="49" charset="0"/>
            </a:endParaRPr>
          </a:p>
          <a:p>
            <a:pPr lvl="1">
              <a:buFontTx/>
              <a:buNone/>
            </a:pPr>
            <a:r>
              <a:rPr lang="en-US" sz="2400" b="1" dirty="0">
                <a:latin typeface="Courier New" pitchFamily="49" charset="0"/>
              </a:rPr>
              <a:t>public </a:t>
            </a:r>
            <a:r>
              <a:rPr lang="en-US" sz="2400" b="1" dirty="0">
                <a:solidFill>
                  <a:srgbClr val="FF0000"/>
                </a:solidFill>
                <a:latin typeface="Courier New" pitchFamily="49" charset="0"/>
              </a:rPr>
              <a:t>synchronized</a:t>
            </a:r>
            <a:r>
              <a:rPr lang="en-US" sz="2400" b="1" dirty="0">
                <a:latin typeface="Courier New" pitchFamily="49" charset="0"/>
              </a:rPr>
              <a:t> void </a:t>
            </a:r>
            <a:r>
              <a:rPr lang="en-US" sz="2400" b="1" dirty="0" err="1">
                <a:latin typeface="Courier New" pitchFamily="49" charset="0"/>
              </a:rPr>
              <a:t>someMethod</a:t>
            </a:r>
            <a:r>
              <a:rPr lang="en-US" sz="2400" b="1" dirty="0">
                <a:latin typeface="Courier New" pitchFamily="49" charset="0"/>
              </a:rPr>
              <a:t>() {</a:t>
            </a:r>
          </a:p>
          <a:p>
            <a:pPr lvl="1">
              <a:buFontTx/>
              <a:buNone/>
            </a:pPr>
            <a:r>
              <a:rPr lang="en-US" sz="2400" b="1" dirty="0">
                <a:latin typeface="Courier New" pitchFamily="49" charset="0"/>
              </a:rPr>
              <a:t>  body</a:t>
            </a:r>
          </a:p>
          <a:p>
            <a:pPr lvl="1">
              <a:buFontTx/>
              <a:buNone/>
            </a:pPr>
            <a:r>
              <a:rPr lang="en-US" sz="2400" b="1" dirty="0">
                <a:latin typeface="Courier New" pitchFamily="49" charset="0"/>
              </a:rPr>
              <a:t>}</a:t>
            </a:r>
          </a:p>
          <a:p>
            <a:pPr lvl="1">
              <a:buFontTx/>
              <a:buNone/>
            </a:pPr>
            <a:endParaRPr lang="en-US" sz="2400" b="1" dirty="0">
              <a:latin typeface="Courier New" pitchFamily="49" charset="0"/>
            </a:endParaRPr>
          </a:p>
          <a:p>
            <a:r>
              <a:rPr lang="en-US" dirty="0"/>
              <a:t>Note that this is equivalent to</a:t>
            </a:r>
          </a:p>
          <a:p>
            <a:pPr lvl="1">
              <a:buFontTx/>
              <a:buNone/>
            </a:pPr>
            <a:endParaRPr lang="en-US" sz="2400" b="1" dirty="0">
              <a:latin typeface="Courier New" pitchFamily="49" charset="0"/>
            </a:endParaRPr>
          </a:p>
          <a:p>
            <a:pPr lvl="1">
              <a:buFontTx/>
              <a:buNone/>
            </a:pPr>
            <a:r>
              <a:rPr lang="en-US" sz="2400" b="1" dirty="0">
                <a:latin typeface="Courier New" pitchFamily="49" charset="0"/>
              </a:rPr>
              <a:t>public void </a:t>
            </a:r>
            <a:r>
              <a:rPr lang="en-US" sz="2400" b="1" dirty="0" err="1">
                <a:latin typeface="Courier New" pitchFamily="49" charset="0"/>
              </a:rPr>
              <a:t>someMethod</a:t>
            </a:r>
            <a:r>
              <a:rPr lang="en-US" sz="2400" b="1" dirty="0">
                <a:latin typeface="Courier New" pitchFamily="49" charset="0"/>
              </a:rPr>
              <a:t>() {</a:t>
            </a:r>
          </a:p>
          <a:p>
            <a:pPr lvl="1">
              <a:buFontTx/>
              <a:buNone/>
            </a:pPr>
            <a:r>
              <a:rPr lang="en-US" sz="2400" b="1" dirty="0">
                <a:latin typeface="Courier New" pitchFamily="49" charset="0"/>
              </a:rPr>
              <a:t>  </a:t>
            </a:r>
            <a:r>
              <a:rPr lang="en-US" sz="2400" b="1" dirty="0">
                <a:solidFill>
                  <a:srgbClr val="FF0000"/>
                </a:solidFill>
                <a:latin typeface="Courier New" pitchFamily="49" charset="0"/>
              </a:rPr>
              <a:t>synchronized(this) {</a:t>
            </a:r>
          </a:p>
          <a:p>
            <a:pPr lvl="1">
              <a:buFontTx/>
              <a:buNone/>
            </a:pPr>
            <a:r>
              <a:rPr lang="en-US" sz="2400" b="1" dirty="0">
                <a:latin typeface="Courier New" pitchFamily="49" charset="0"/>
              </a:rPr>
              <a:t>    body</a:t>
            </a:r>
          </a:p>
          <a:p>
            <a:pPr lvl="1">
              <a:buFontTx/>
              <a:buNone/>
            </a:pPr>
            <a:r>
              <a:rPr lang="en-US" sz="2400" b="1" dirty="0">
                <a:latin typeface="Courier New" pitchFamily="49" charset="0"/>
              </a:rPr>
              <a:t>  </a:t>
            </a:r>
            <a:r>
              <a:rPr lang="en-US" sz="2400" b="1" dirty="0">
                <a:solidFill>
                  <a:srgbClr val="FF0000"/>
                </a:solidFill>
                <a:latin typeface="Courier New" pitchFamily="49" charset="0"/>
              </a:rPr>
              <a:t>}</a:t>
            </a:r>
          </a:p>
          <a:p>
            <a:pPr lvl="1">
              <a:buFontTx/>
              <a:buNone/>
            </a:pPr>
            <a:r>
              <a:rPr lang="en-US" sz="2400" b="1" dirty="0">
                <a:latin typeface="Courier New" pitchFamily="49" charset="0"/>
              </a:rPr>
              <a:t>}</a:t>
            </a:r>
          </a:p>
          <a:p>
            <a:endParaRPr lang="en-US" sz="2400" dirty="0">
              <a:latin typeface="Courier New" pitchFamily="49" charset="0"/>
            </a:endParaRPr>
          </a:p>
        </p:txBody>
      </p:sp>
      <p:sp>
        <p:nvSpPr>
          <p:cNvPr id="4" name="Slide Number Placeholder 3"/>
          <p:cNvSpPr>
            <a:spLocks noGrp="1"/>
          </p:cNvSpPr>
          <p:nvPr>
            <p:ph type="sldNum" sz="quarter" idx="10"/>
          </p:nvPr>
        </p:nvSpPr>
        <p:spPr/>
        <p:txBody>
          <a:bodyPr/>
          <a:lstStyle/>
          <a:p>
            <a:fld id="{EAB46882-A96F-4C6C-98B6-2FEC417C8450}" type="slidenum">
              <a:rPr lang="en-US" altLang="en-US"/>
              <a:pPr/>
              <a:t>48</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Helpful Thread-Related Methods</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49</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Agenda</a:t>
            </a:r>
          </a:p>
        </p:txBody>
      </p:sp>
      <p:sp>
        <p:nvSpPr>
          <p:cNvPr id="46083" name="Rectangle 3"/>
          <p:cNvSpPr>
            <a:spLocks noGrp="1" noChangeArrowheads="1"/>
          </p:cNvSpPr>
          <p:nvPr>
            <p:ph idx="1"/>
          </p:nvPr>
        </p:nvSpPr>
        <p:spPr/>
        <p:txBody>
          <a:bodyPr/>
          <a:lstStyle/>
          <a:p>
            <a:r>
              <a:rPr lang="en-US" dirty="0"/>
              <a:t>Why threads?</a:t>
            </a:r>
          </a:p>
          <a:p>
            <a:r>
              <a:rPr lang="en-US" dirty="0" smtClean="0"/>
              <a:t>Basic approach</a:t>
            </a:r>
          </a:p>
          <a:p>
            <a:pPr lvl="1"/>
            <a:r>
              <a:rPr lang="en-US" dirty="0" smtClean="0"/>
              <a:t>Make a task list with </a:t>
            </a:r>
            <a:r>
              <a:rPr lang="en-US" dirty="0" err="1" smtClean="0"/>
              <a:t>Executors.newFixedThreadPool</a:t>
            </a:r>
            <a:endParaRPr lang="en-US" dirty="0" smtClean="0"/>
          </a:p>
          <a:p>
            <a:pPr lvl="1"/>
            <a:r>
              <a:rPr lang="en-US" dirty="0" smtClean="0"/>
              <a:t>Add tasks to list with </a:t>
            </a:r>
            <a:r>
              <a:rPr lang="en-US" dirty="0" err="1" smtClean="0"/>
              <a:t>taskList.execute</a:t>
            </a:r>
            <a:r>
              <a:rPr lang="en-US" dirty="0" smtClean="0"/>
              <a:t>(</a:t>
            </a:r>
            <a:r>
              <a:rPr lang="en-US" dirty="0" err="1" smtClean="0"/>
              <a:t>someRunnable</a:t>
            </a:r>
            <a:r>
              <a:rPr lang="en-US" dirty="0" smtClean="0"/>
              <a:t>)</a:t>
            </a:r>
          </a:p>
          <a:p>
            <a:r>
              <a:rPr lang="en-US" dirty="0" smtClean="0"/>
              <a:t>Three variations on the theme</a:t>
            </a:r>
            <a:endParaRPr lang="en-US" dirty="0"/>
          </a:p>
          <a:p>
            <a:pPr lvl="1"/>
            <a:r>
              <a:rPr lang="en-US" dirty="0" smtClean="0"/>
              <a:t>Separate classes that implement Runnable</a:t>
            </a:r>
            <a:endParaRPr lang="en-US" dirty="0"/>
          </a:p>
          <a:p>
            <a:pPr lvl="1"/>
            <a:r>
              <a:rPr lang="en-US" dirty="0" smtClean="0"/>
              <a:t>Main app implements Runnable</a:t>
            </a:r>
          </a:p>
          <a:p>
            <a:pPr lvl="1"/>
            <a:r>
              <a:rPr lang="en-US" dirty="0" smtClean="0"/>
              <a:t>Inner classes that implement Runnable</a:t>
            </a:r>
            <a:endParaRPr lang="en-US" dirty="0"/>
          </a:p>
          <a:p>
            <a:r>
              <a:rPr lang="en-US" dirty="0" smtClean="0"/>
              <a:t>Related topics</a:t>
            </a:r>
          </a:p>
          <a:p>
            <a:pPr lvl="1"/>
            <a:r>
              <a:rPr lang="en-US" dirty="0" smtClean="0"/>
              <a:t>Race conditions and synchronization</a:t>
            </a:r>
            <a:endParaRPr lang="en-US" dirty="0"/>
          </a:p>
          <a:p>
            <a:pPr lvl="1"/>
            <a:r>
              <a:rPr lang="en-US" dirty="0" smtClean="0"/>
              <a:t>Helpful Thread-related methods</a:t>
            </a:r>
          </a:p>
          <a:p>
            <a:pPr lvl="1"/>
            <a:r>
              <a:rPr lang="en-US" dirty="0" smtClean="0"/>
              <a:t>Advanced topics in concurrency</a:t>
            </a:r>
            <a:endParaRPr lang="en-US" dirty="0"/>
          </a:p>
          <a:p>
            <a:endParaRPr lang="en-US" dirty="0"/>
          </a:p>
        </p:txBody>
      </p:sp>
      <p:sp>
        <p:nvSpPr>
          <p:cNvPr id="4" name="Slide Number Placeholder 3"/>
          <p:cNvSpPr>
            <a:spLocks noGrp="1"/>
          </p:cNvSpPr>
          <p:nvPr>
            <p:ph type="sldNum" sz="quarter" idx="10"/>
          </p:nvPr>
        </p:nvSpPr>
        <p:spPr/>
        <p:txBody>
          <a:bodyPr/>
          <a:lstStyle/>
          <a:p>
            <a:fld id="{AB6BA869-20B7-495A-A544-0643177F9BAB}" type="slidenum">
              <a:rPr lang="en-US" altLang="en-US"/>
              <a:pPr/>
              <a:t>5</a:t>
            </a:fld>
            <a:endParaRPr lang="en-US" altLang="en-US">
              <a:solidFill>
                <a:schemeClr val="accent2"/>
              </a:solidFill>
            </a:endParaRPr>
          </a:p>
        </p:txBody>
      </p:sp>
      <p:pic>
        <p:nvPicPr>
          <p:cNvPr id="5" name="Picture 4" descr="thread.jpg"/>
          <p:cNvPicPr>
            <a:picLocks noChangeAspect="1"/>
          </p:cNvPicPr>
          <p:nvPr/>
        </p:nvPicPr>
        <p:blipFill>
          <a:blip r:embed="rId2" cstate="print"/>
          <a:stretch>
            <a:fillRect/>
          </a:stretch>
        </p:blipFill>
        <p:spPr>
          <a:xfrm>
            <a:off x="6557517" y="4171069"/>
            <a:ext cx="2586484" cy="2595489"/>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Thread Class</a:t>
            </a:r>
            <a:endParaRPr lang="en-US" dirty="0"/>
          </a:p>
        </p:txBody>
      </p:sp>
      <p:sp>
        <p:nvSpPr>
          <p:cNvPr id="3" name="Content Placeholder 2"/>
          <p:cNvSpPr>
            <a:spLocks noGrp="1"/>
          </p:cNvSpPr>
          <p:nvPr>
            <p:ph idx="1"/>
          </p:nvPr>
        </p:nvSpPr>
        <p:spPr/>
        <p:txBody>
          <a:bodyPr/>
          <a:lstStyle/>
          <a:p>
            <a:r>
              <a:rPr lang="en-US" dirty="0" err="1" smtClean="0"/>
              <a:t>Thread.currentThread</a:t>
            </a:r>
            <a:r>
              <a:rPr lang="en-US" dirty="0" smtClean="0"/>
              <a:t>()</a:t>
            </a:r>
          </a:p>
          <a:p>
            <a:pPr lvl="1"/>
            <a:r>
              <a:rPr lang="en-US" dirty="0" smtClean="0"/>
              <a:t>Gives instance of Thread running current code</a:t>
            </a:r>
          </a:p>
          <a:p>
            <a:r>
              <a:rPr lang="en-US" dirty="0" err="1" smtClean="0"/>
              <a:t>Thread.sleep</a:t>
            </a:r>
            <a:r>
              <a:rPr lang="en-US" dirty="0" smtClean="0"/>
              <a:t>(milliseconds)</a:t>
            </a:r>
          </a:p>
          <a:p>
            <a:pPr lvl="1"/>
            <a:r>
              <a:rPr lang="en-US" dirty="0" smtClean="0"/>
              <a:t>Puts calling code to sleep. Useful for non-busy waiting in all kinds of code, not just multithreaded code. You must catch </a:t>
            </a:r>
            <a:r>
              <a:rPr lang="en-US" dirty="0" err="1" smtClean="0"/>
              <a:t>InterruptedException</a:t>
            </a:r>
            <a:r>
              <a:rPr lang="en-US" dirty="0" smtClean="0"/>
              <a:t>, but you can ignore it:</a:t>
            </a:r>
          </a:p>
          <a:p>
            <a:pPr lvl="2"/>
            <a:r>
              <a:rPr lang="en-US" dirty="0" smtClean="0"/>
              <a:t>try { </a:t>
            </a:r>
            <a:r>
              <a:rPr lang="en-US" dirty="0" err="1" smtClean="0"/>
              <a:t>Thread.sleep</a:t>
            </a:r>
            <a:r>
              <a:rPr lang="en-US" dirty="0" smtClean="0"/>
              <a:t>(</a:t>
            </a:r>
            <a:r>
              <a:rPr lang="en-US" dirty="0" err="1" smtClean="0"/>
              <a:t>someMilliseconds</a:t>
            </a:r>
            <a:r>
              <a:rPr lang="en-US" dirty="0" smtClean="0"/>
              <a:t>); }</a:t>
            </a:r>
            <a:br>
              <a:rPr lang="en-US" dirty="0" smtClean="0"/>
            </a:br>
            <a:r>
              <a:rPr lang="en-US" dirty="0" smtClean="0"/>
              <a:t>catch (</a:t>
            </a:r>
            <a:r>
              <a:rPr lang="en-US" dirty="0" err="1" smtClean="0"/>
              <a:t>InterruptedException</a:t>
            </a:r>
            <a:r>
              <a:rPr lang="en-US" dirty="0" smtClean="0"/>
              <a:t> </a:t>
            </a:r>
            <a:r>
              <a:rPr lang="en-US" dirty="0" err="1" smtClean="0"/>
              <a:t>ie</a:t>
            </a:r>
            <a:r>
              <a:rPr lang="en-US" dirty="0" smtClean="0"/>
              <a:t>) { }</a:t>
            </a:r>
          </a:p>
          <a:p>
            <a:pPr lvl="1"/>
            <a:r>
              <a:rPr lang="en-US" dirty="0" smtClean="0"/>
              <a:t>See also </a:t>
            </a:r>
            <a:r>
              <a:rPr lang="en-US" dirty="0" err="1" smtClean="0"/>
              <a:t>TimeUnit.SECONDS.sleep</a:t>
            </a:r>
            <a:r>
              <a:rPr lang="en-US" dirty="0" smtClean="0"/>
              <a:t>, </a:t>
            </a:r>
            <a:r>
              <a:rPr lang="en-US" dirty="0" err="1" smtClean="0"/>
              <a:t>TimeUnit.MINUTES.sleep</a:t>
            </a:r>
            <a:r>
              <a:rPr lang="en-US" dirty="0" smtClean="0"/>
              <a:t>, etc.</a:t>
            </a:r>
          </a:p>
          <a:p>
            <a:pPr lvl="2"/>
            <a:r>
              <a:rPr lang="en-US" dirty="0" smtClean="0"/>
              <a:t>Same idea except takes sleep time in different units.</a:t>
            </a:r>
          </a:p>
          <a:p>
            <a:r>
              <a:rPr lang="en-US" dirty="0" err="1" smtClean="0"/>
              <a:t>someThread.getName</a:t>
            </a:r>
            <a:r>
              <a:rPr lang="en-US" dirty="0" smtClean="0"/>
              <a:t>(), </a:t>
            </a:r>
            <a:r>
              <a:rPr lang="en-US" dirty="0" err="1" smtClean="0"/>
              <a:t>someThread.getId</a:t>
            </a:r>
            <a:r>
              <a:rPr lang="en-US" dirty="0" smtClean="0"/>
              <a:t>()</a:t>
            </a:r>
          </a:p>
          <a:p>
            <a:pPr lvl="1"/>
            <a:r>
              <a:rPr lang="en-US" dirty="0" smtClean="0"/>
              <a:t>Useful for printing/debugging, to tell threads apart</a:t>
            </a: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50</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a:t>
            </a:r>
            <a:r>
              <a:rPr lang="en-US" dirty="0" err="1" smtClean="0"/>
              <a:t>ExecutorService</a:t>
            </a:r>
            <a:r>
              <a:rPr lang="en-US" dirty="0" smtClean="0"/>
              <a:t>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execute(Runnable)</a:t>
            </a:r>
          </a:p>
          <a:p>
            <a:pPr lvl="1"/>
            <a:r>
              <a:rPr lang="en-US" dirty="0" smtClean="0"/>
              <a:t>Adds Runnable to the queue of tasks</a:t>
            </a:r>
          </a:p>
          <a:p>
            <a:r>
              <a:rPr lang="en-US" dirty="0" smtClean="0"/>
              <a:t>shutdown</a:t>
            </a:r>
          </a:p>
          <a:p>
            <a:pPr lvl="1"/>
            <a:r>
              <a:rPr lang="en-US" dirty="0" smtClean="0"/>
              <a:t>Prevents any more tasks from being added with execute (or submit), but lets current tasks finish.</a:t>
            </a:r>
          </a:p>
          <a:p>
            <a:r>
              <a:rPr lang="en-US" dirty="0" err="1" smtClean="0"/>
              <a:t>shutdownNow</a:t>
            </a:r>
            <a:endParaRPr lang="en-US" dirty="0" smtClean="0"/>
          </a:p>
          <a:p>
            <a:pPr lvl="1"/>
            <a:r>
              <a:rPr lang="en-US" dirty="0" smtClean="0"/>
              <a:t>Attempts to halt current tasks. But author of tasks must have them respond to interrupts (</a:t>
            </a:r>
            <a:r>
              <a:rPr lang="en-US" dirty="0" err="1" smtClean="0"/>
              <a:t>ie</a:t>
            </a:r>
            <a:r>
              <a:rPr lang="en-US" dirty="0" smtClean="0"/>
              <a:t>, catch </a:t>
            </a:r>
            <a:r>
              <a:rPr lang="en-US" dirty="0" err="1" smtClean="0"/>
              <a:t>InterruptedException</a:t>
            </a:r>
            <a:r>
              <a:rPr lang="en-US" dirty="0" smtClean="0"/>
              <a:t>), or this is no different from shutdown.</a:t>
            </a:r>
          </a:p>
          <a:p>
            <a:r>
              <a:rPr lang="en-US" dirty="0" err="1" smtClean="0"/>
              <a:t>awaitTermination</a:t>
            </a:r>
            <a:endParaRPr lang="en-US" dirty="0" smtClean="0"/>
          </a:p>
          <a:p>
            <a:pPr lvl="1"/>
            <a:r>
              <a:rPr lang="en-US" dirty="0" smtClean="0"/>
              <a:t>Blocks until all tasks are complete. Must shutdown() first.</a:t>
            </a:r>
          </a:p>
          <a:p>
            <a:r>
              <a:rPr lang="en-US" dirty="0" smtClean="0"/>
              <a:t>submit, invokeAny, invokeAll</a:t>
            </a:r>
          </a:p>
          <a:p>
            <a:pPr lvl="1"/>
            <a:r>
              <a:rPr lang="en-US" dirty="0" smtClean="0"/>
              <a:t>Variations that use Callable instead of Runnable. See next slide on Callable.</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51</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Callable</a:t>
            </a:r>
            <a:endParaRPr lang="en-US" dirty="0"/>
          </a:p>
        </p:txBody>
      </p:sp>
      <p:sp>
        <p:nvSpPr>
          <p:cNvPr id="3" name="Content Placeholder 2"/>
          <p:cNvSpPr>
            <a:spLocks noGrp="1"/>
          </p:cNvSpPr>
          <p:nvPr>
            <p:ph idx="1"/>
          </p:nvPr>
        </p:nvSpPr>
        <p:spPr/>
        <p:txBody>
          <a:bodyPr/>
          <a:lstStyle/>
          <a:p>
            <a:r>
              <a:rPr lang="en-US" dirty="0" smtClean="0"/>
              <a:t>Runnable</a:t>
            </a:r>
          </a:p>
          <a:p>
            <a:pPr lvl="1"/>
            <a:r>
              <a:rPr lang="en-US" dirty="0" smtClean="0"/>
              <a:t>“run” method runs in background. No return values, but run can do side effects.</a:t>
            </a:r>
          </a:p>
          <a:p>
            <a:pPr lvl="1"/>
            <a:r>
              <a:rPr lang="en-US" dirty="0" smtClean="0"/>
              <a:t>Use “execute” to put in task queue</a:t>
            </a:r>
          </a:p>
          <a:p>
            <a:r>
              <a:rPr lang="en-US" dirty="0" smtClean="0"/>
              <a:t>Callable</a:t>
            </a:r>
          </a:p>
          <a:p>
            <a:pPr lvl="1"/>
            <a:r>
              <a:rPr lang="en-US" dirty="0" smtClean="0"/>
              <a:t>“call” method runs in background. It returns a value that can be retrieved after termination with “get”.</a:t>
            </a:r>
          </a:p>
          <a:p>
            <a:pPr lvl="1"/>
            <a:r>
              <a:rPr lang="en-US" dirty="0" smtClean="0"/>
              <a:t>Use “submit” to put in task queue. </a:t>
            </a:r>
          </a:p>
          <a:p>
            <a:pPr lvl="1"/>
            <a:r>
              <a:rPr lang="en-US" dirty="0" smtClean="0"/>
              <a:t>Use invokeAny and invokeAll to block until value or values are available</a:t>
            </a:r>
          </a:p>
          <a:p>
            <a:pPr lvl="2"/>
            <a:r>
              <a:rPr lang="en-US" dirty="0" smtClean="0"/>
              <a:t>Example: you have a list of links from a Web page and want to check status (404 vs. good). Submit them to a task queue to run concurrently, then invokeAll will let you see return values when all links are done being checked.</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52</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Lower-Level Threading</a:t>
            </a:r>
            <a:endParaRPr lang="en-US" dirty="0"/>
          </a:p>
        </p:txBody>
      </p:sp>
      <p:sp>
        <p:nvSpPr>
          <p:cNvPr id="3" name="Content Placeholder 2"/>
          <p:cNvSpPr>
            <a:spLocks noGrp="1"/>
          </p:cNvSpPr>
          <p:nvPr>
            <p:ph idx="1"/>
          </p:nvPr>
        </p:nvSpPr>
        <p:spPr/>
        <p:txBody>
          <a:bodyPr>
            <a:normAutofit fontScale="92500"/>
          </a:bodyPr>
          <a:lstStyle/>
          <a:p>
            <a:r>
              <a:rPr lang="en-US" dirty="0" smtClean="0"/>
              <a:t>Use </a:t>
            </a:r>
            <a:r>
              <a:rPr lang="en-US" dirty="0" err="1" smtClean="0"/>
              <a:t>Thread.start</a:t>
            </a:r>
            <a:r>
              <a:rPr lang="en-US" dirty="0" smtClean="0"/>
              <a:t>(</a:t>
            </a:r>
            <a:r>
              <a:rPr lang="en-US" dirty="0" err="1" smtClean="0"/>
              <a:t>someRunnable</a:t>
            </a:r>
            <a:r>
              <a:rPr lang="en-US" dirty="0" smtClean="0"/>
              <a:t>)</a:t>
            </a:r>
          </a:p>
          <a:p>
            <a:pPr lvl="1">
              <a:lnSpc>
                <a:spcPct val="99000"/>
              </a:lnSpc>
            </a:pPr>
            <a:r>
              <a:rPr lang="en-US" dirty="0" smtClean="0"/>
              <a:t>Implement Runnable, pass to Thread constructor, call start</a:t>
            </a:r>
          </a:p>
          <a:p>
            <a:pPr lvl="2">
              <a:lnSpc>
                <a:spcPct val="99000"/>
              </a:lnSpc>
            </a:pPr>
            <a:r>
              <a:rPr lang="en-US" dirty="0" smtClean="0"/>
              <a:t>Thread t = new Thread(</a:t>
            </a:r>
            <a:r>
              <a:rPr lang="en-US" dirty="0" err="1" smtClean="0"/>
              <a:t>someRunnable</a:t>
            </a:r>
            <a:r>
              <a:rPr lang="en-US" dirty="0" smtClean="0"/>
              <a:t>);</a:t>
            </a:r>
          </a:p>
          <a:p>
            <a:pPr lvl="2">
              <a:lnSpc>
                <a:spcPct val="99000"/>
              </a:lnSpc>
            </a:pPr>
            <a:r>
              <a:rPr lang="en-US" dirty="0" err="1" smtClean="0"/>
              <a:t>t.start</a:t>
            </a:r>
            <a:r>
              <a:rPr lang="en-US" dirty="0" smtClean="0"/>
              <a:t>();</a:t>
            </a:r>
          </a:p>
          <a:p>
            <a:pPr lvl="1">
              <a:lnSpc>
                <a:spcPct val="99000"/>
              </a:lnSpc>
            </a:pPr>
            <a:r>
              <a:rPr lang="en-US" dirty="0" smtClean="0"/>
              <a:t>About same effect as </a:t>
            </a:r>
            <a:r>
              <a:rPr lang="en-US" dirty="0" err="1" smtClean="0"/>
              <a:t>taskList.execute</a:t>
            </a:r>
            <a:r>
              <a:rPr lang="en-US" dirty="0" smtClean="0"/>
              <a:t>(</a:t>
            </a:r>
            <a:r>
              <a:rPr lang="en-US" dirty="0" err="1" smtClean="0"/>
              <a:t>someRunnable</a:t>
            </a:r>
            <a:r>
              <a:rPr lang="en-US" dirty="0" smtClean="0"/>
              <a:t>), except that you cannot put bound on number of simultaneous threads.</a:t>
            </a:r>
          </a:p>
          <a:p>
            <a:pPr lvl="1">
              <a:lnSpc>
                <a:spcPct val="99000"/>
              </a:lnSpc>
            </a:pPr>
            <a:r>
              <a:rPr lang="en-US" dirty="0" smtClean="0"/>
              <a:t>Mostly a carryover from pre-Java-5 days; still widely used.</a:t>
            </a:r>
          </a:p>
          <a:p>
            <a:pPr>
              <a:lnSpc>
                <a:spcPct val="99000"/>
              </a:lnSpc>
            </a:pPr>
            <a:r>
              <a:rPr lang="en-US" dirty="0" smtClean="0"/>
              <a:t>Extend Thread</a:t>
            </a:r>
          </a:p>
          <a:p>
            <a:pPr lvl="1">
              <a:lnSpc>
                <a:spcPct val="99000"/>
              </a:lnSpc>
            </a:pPr>
            <a:r>
              <a:rPr lang="en-US" dirty="0" smtClean="0"/>
              <a:t>Put run method in Thread subclass, instantiate, call start</a:t>
            </a:r>
          </a:p>
          <a:p>
            <a:pPr lvl="2">
              <a:lnSpc>
                <a:spcPct val="99000"/>
              </a:lnSpc>
            </a:pPr>
            <a:r>
              <a:rPr lang="en-US" dirty="0" err="1" smtClean="0"/>
              <a:t>SomeThread</a:t>
            </a:r>
            <a:r>
              <a:rPr lang="en-US" dirty="0" smtClean="0"/>
              <a:t> t = new </a:t>
            </a:r>
            <a:r>
              <a:rPr lang="en-US" dirty="0" err="1" smtClean="0"/>
              <a:t>SomeThread</a:t>
            </a:r>
            <a:r>
              <a:rPr lang="en-US" dirty="0" smtClean="0"/>
              <a:t>(…);</a:t>
            </a:r>
          </a:p>
          <a:p>
            <a:pPr lvl="2">
              <a:lnSpc>
                <a:spcPct val="99000"/>
              </a:lnSpc>
            </a:pPr>
            <a:r>
              <a:rPr lang="en-US" dirty="0" err="1" smtClean="0"/>
              <a:t>t.start</a:t>
            </a:r>
            <a:r>
              <a:rPr lang="en-US" dirty="0" smtClean="0"/>
              <a:t>();</a:t>
            </a:r>
          </a:p>
          <a:p>
            <a:pPr lvl="1">
              <a:lnSpc>
                <a:spcPct val="99000"/>
              </a:lnSpc>
            </a:pPr>
            <a:r>
              <a:rPr lang="en-US" dirty="0" smtClean="0"/>
              <a:t>A holdover from pre-Java-5; has little use in modern Java applications.</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53</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Advanced Topics</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54</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Task Queues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Executors.newFixedThreadPool</a:t>
            </a:r>
            <a:r>
              <a:rPr lang="en-US" dirty="0" smtClean="0"/>
              <a:t>(</a:t>
            </a:r>
            <a:r>
              <a:rPr lang="en-US" dirty="0" err="1" smtClean="0"/>
              <a:t>nThreads</a:t>
            </a:r>
            <a:r>
              <a:rPr lang="en-US" dirty="0" smtClean="0"/>
              <a:t>)</a:t>
            </a:r>
          </a:p>
          <a:p>
            <a:pPr lvl="1"/>
            <a:r>
              <a:rPr lang="en-US" dirty="0" smtClean="0"/>
              <a:t>Simplest and most widely used type. Makes a list of tasks to be run in the background, but with caveat that there are never more than </a:t>
            </a:r>
            <a:r>
              <a:rPr lang="en-US" dirty="0" err="1" smtClean="0"/>
              <a:t>nThreads</a:t>
            </a:r>
            <a:r>
              <a:rPr lang="en-US" dirty="0" smtClean="0"/>
              <a:t> simultaneous threads running.</a:t>
            </a:r>
          </a:p>
          <a:p>
            <a:r>
              <a:rPr lang="en-US" dirty="0" err="1" smtClean="0"/>
              <a:t>Executors.newScheduledThreadPool</a:t>
            </a:r>
            <a:endParaRPr lang="en-US" dirty="0" smtClean="0"/>
          </a:p>
          <a:p>
            <a:pPr lvl="1"/>
            <a:r>
              <a:rPr lang="en-US" dirty="0" smtClean="0"/>
              <a:t>Lets you define tasks that run after a delay, or that run periodically. Replacement for pre-Java-5 “Timer” class.</a:t>
            </a:r>
          </a:p>
          <a:p>
            <a:r>
              <a:rPr lang="en-US" dirty="0" err="1" smtClean="0"/>
              <a:t>Executors.newCachedThreadPool</a:t>
            </a:r>
            <a:endParaRPr lang="en-US" dirty="0" smtClean="0"/>
          </a:p>
          <a:p>
            <a:pPr lvl="1"/>
            <a:r>
              <a:rPr lang="en-US" dirty="0" smtClean="0"/>
              <a:t>Optimized version for apps that start many short-running threads. Reuses thread instances.</a:t>
            </a:r>
          </a:p>
          <a:p>
            <a:r>
              <a:rPr lang="en-US" dirty="0" err="1" smtClean="0"/>
              <a:t>Executors.newSingleThreadExecutor</a:t>
            </a:r>
            <a:endParaRPr lang="en-US" dirty="0" smtClean="0"/>
          </a:p>
          <a:p>
            <a:pPr lvl="1"/>
            <a:r>
              <a:rPr lang="en-US" dirty="0" smtClean="0"/>
              <a:t>Makes queue of tasks and executes one at a time</a:t>
            </a:r>
          </a:p>
          <a:p>
            <a:r>
              <a:rPr lang="en-US" dirty="0" err="1" smtClean="0"/>
              <a:t>ExecutorService</a:t>
            </a:r>
            <a:r>
              <a:rPr lang="en-US" dirty="0" smtClean="0"/>
              <a:t> (subclass) constructors</a:t>
            </a:r>
          </a:p>
          <a:p>
            <a:pPr lvl="1"/>
            <a:r>
              <a:rPr lang="en-US" dirty="0" smtClean="0"/>
              <a:t>Lets you build FIFO, LIFO, and priority queues</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55</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Stopping a Thread</a:t>
            </a:r>
          </a:p>
        </p:txBody>
      </p:sp>
      <p:sp>
        <p:nvSpPr>
          <p:cNvPr id="309251" name="Rectangle 3"/>
          <p:cNvSpPr>
            <a:spLocks noGrp="1" noChangeArrowheads="1"/>
          </p:cNvSpPr>
          <p:nvPr>
            <p:ph idx="1"/>
          </p:nvPr>
        </p:nvSpPr>
        <p:spPr/>
        <p:txBody>
          <a:bodyPr/>
          <a:lstStyle/>
          <a:p>
            <a:pPr>
              <a:lnSpc>
                <a:spcPct val="100000"/>
              </a:lnSpc>
              <a:buFontTx/>
              <a:buNone/>
            </a:pPr>
            <a:r>
              <a:rPr lang="en-US" sz="2000" dirty="0">
                <a:latin typeface="Courier New" pitchFamily="49" charset="0"/>
              </a:rPr>
              <a:t>public class </a:t>
            </a:r>
            <a:r>
              <a:rPr lang="en-US" sz="2000" dirty="0" err="1" smtClean="0">
                <a:latin typeface="Courier New" pitchFamily="49" charset="0"/>
              </a:rPr>
              <a:t>SomeTask</a:t>
            </a:r>
            <a:r>
              <a:rPr lang="en-US" sz="2000" dirty="0" smtClean="0">
                <a:latin typeface="Courier New" pitchFamily="49" charset="0"/>
              </a:rPr>
              <a:t> implements </a:t>
            </a:r>
            <a:r>
              <a:rPr lang="en-US" sz="2000" dirty="0">
                <a:latin typeface="Courier New" pitchFamily="49" charset="0"/>
              </a:rPr>
              <a:t>Runnable {</a:t>
            </a:r>
          </a:p>
          <a:p>
            <a:pPr>
              <a:lnSpc>
                <a:spcPct val="100000"/>
              </a:lnSpc>
              <a:buFontTx/>
              <a:buNone/>
            </a:pPr>
            <a:r>
              <a:rPr lang="en-US" sz="2000" dirty="0">
                <a:latin typeface="Courier New" pitchFamily="49" charset="0"/>
              </a:rPr>
              <a:t>  </a:t>
            </a:r>
            <a:r>
              <a:rPr lang="en-US" sz="2000" dirty="0">
                <a:solidFill>
                  <a:srgbClr val="FF0000"/>
                </a:solidFill>
                <a:latin typeface="Courier New" pitchFamily="49" charset="0"/>
              </a:rPr>
              <a:t>private </a:t>
            </a:r>
            <a:r>
              <a:rPr lang="en-US" sz="2000" dirty="0" smtClean="0">
                <a:solidFill>
                  <a:srgbClr val="FF0000"/>
                </a:solidFill>
                <a:latin typeface="Courier New" pitchFamily="49" charset="0"/>
              </a:rPr>
              <a:t>volatile </a:t>
            </a:r>
            <a:r>
              <a:rPr lang="en-US" sz="2000" dirty="0" err="1" smtClean="0">
                <a:solidFill>
                  <a:srgbClr val="FF0000"/>
                </a:solidFill>
                <a:latin typeface="Courier New" pitchFamily="49" charset="0"/>
              </a:rPr>
              <a:t>boolean</a:t>
            </a:r>
            <a:r>
              <a:rPr lang="en-US" sz="2000" dirty="0" smtClean="0">
                <a:solidFill>
                  <a:srgbClr val="FF0000"/>
                </a:solidFill>
                <a:latin typeface="Courier New" pitchFamily="49" charset="0"/>
              </a:rPr>
              <a:t> </a:t>
            </a:r>
            <a:r>
              <a:rPr lang="en-US" sz="2000" dirty="0">
                <a:solidFill>
                  <a:srgbClr val="FF0000"/>
                </a:solidFill>
                <a:latin typeface="Courier New" pitchFamily="49" charset="0"/>
              </a:rPr>
              <a:t>running;</a:t>
            </a:r>
          </a:p>
          <a:p>
            <a:pPr>
              <a:lnSpc>
                <a:spcPct val="100000"/>
              </a:lnSpc>
              <a:buFontTx/>
              <a:buNone/>
            </a:pPr>
            <a:endParaRPr lang="en-US" sz="2000" dirty="0">
              <a:latin typeface="Courier New" pitchFamily="49" charset="0"/>
            </a:endParaRPr>
          </a:p>
          <a:p>
            <a:pPr>
              <a:lnSpc>
                <a:spcPct val="100000"/>
              </a:lnSpc>
              <a:buFontTx/>
              <a:buNone/>
            </a:pPr>
            <a:r>
              <a:rPr lang="en-US" sz="2000" dirty="0">
                <a:latin typeface="Courier New" pitchFamily="49" charset="0"/>
              </a:rPr>
              <a:t>  public void run(){</a:t>
            </a:r>
          </a:p>
          <a:p>
            <a:pPr>
              <a:lnSpc>
                <a:spcPct val="100000"/>
              </a:lnSpc>
              <a:buFontTx/>
              <a:buNone/>
            </a:pPr>
            <a:r>
              <a:rPr lang="en-US" sz="2000" dirty="0">
                <a:latin typeface="Courier New" pitchFamily="49" charset="0"/>
              </a:rPr>
              <a:t>    running = true;</a:t>
            </a:r>
          </a:p>
          <a:p>
            <a:pPr>
              <a:lnSpc>
                <a:spcPct val="100000"/>
              </a:lnSpc>
              <a:buFontTx/>
              <a:buNone/>
            </a:pPr>
            <a:r>
              <a:rPr lang="en-US" sz="2000" dirty="0">
                <a:latin typeface="Courier New" pitchFamily="49" charset="0"/>
              </a:rPr>
              <a:t>    </a:t>
            </a:r>
            <a:r>
              <a:rPr lang="en-US" sz="2000" dirty="0">
                <a:solidFill>
                  <a:srgbClr val="FF0000"/>
                </a:solidFill>
                <a:latin typeface="Courier New" pitchFamily="49" charset="0"/>
              </a:rPr>
              <a:t>while (running) {</a:t>
            </a:r>
          </a:p>
          <a:p>
            <a:pPr>
              <a:lnSpc>
                <a:spcPct val="100000"/>
              </a:lnSpc>
              <a:buFontTx/>
              <a:buNone/>
            </a:pPr>
            <a:r>
              <a:rPr lang="en-US" sz="2000" dirty="0">
                <a:solidFill>
                  <a:srgbClr val="FF0000"/>
                </a:solidFill>
                <a:latin typeface="Courier New" pitchFamily="49" charset="0"/>
              </a:rPr>
              <a:t>      ...</a:t>
            </a:r>
          </a:p>
          <a:p>
            <a:pPr>
              <a:lnSpc>
                <a:spcPct val="100000"/>
              </a:lnSpc>
              <a:buFontTx/>
              <a:buNone/>
            </a:pPr>
            <a:r>
              <a:rPr lang="en-US" sz="2000" dirty="0">
                <a:solidFill>
                  <a:srgbClr val="FF0000"/>
                </a:solidFill>
                <a:latin typeface="Courier New" pitchFamily="49" charset="0"/>
              </a:rPr>
              <a:t>    }</a:t>
            </a:r>
          </a:p>
          <a:p>
            <a:pPr>
              <a:lnSpc>
                <a:spcPct val="100000"/>
              </a:lnSpc>
              <a:buFontTx/>
              <a:buNone/>
            </a:pPr>
            <a:r>
              <a:rPr lang="en-US" sz="2000" dirty="0">
                <a:solidFill>
                  <a:schemeClr val="folHlink"/>
                </a:solidFill>
                <a:latin typeface="Courier New" pitchFamily="49" charset="0"/>
              </a:rPr>
              <a:t>    </a:t>
            </a:r>
            <a:r>
              <a:rPr lang="en-US" sz="2000" dirty="0" err="1">
                <a:latin typeface="Courier New" pitchFamily="49" charset="0"/>
              </a:rPr>
              <a:t>doCleanup</a:t>
            </a:r>
            <a:r>
              <a:rPr lang="en-US" sz="2000" dirty="0">
                <a:latin typeface="Courier New" pitchFamily="49" charset="0"/>
              </a:rPr>
              <a:t>();</a:t>
            </a:r>
          </a:p>
          <a:p>
            <a:pPr>
              <a:lnSpc>
                <a:spcPct val="100000"/>
              </a:lnSpc>
              <a:buFontTx/>
              <a:buNone/>
            </a:pPr>
            <a:r>
              <a:rPr lang="en-US" sz="2000" dirty="0">
                <a:latin typeface="Courier New" pitchFamily="49" charset="0"/>
              </a:rPr>
              <a:t>  }</a:t>
            </a:r>
          </a:p>
          <a:p>
            <a:pPr>
              <a:lnSpc>
                <a:spcPct val="100000"/>
              </a:lnSpc>
              <a:buFontTx/>
              <a:buNone/>
            </a:pPr>
            <a:endParaRPr lang="en-US" sz="2000" dirty="0">
              <a:latin typeface="Courier New" pitchFamily="49" charset="0"/>
            </a:endParaRPr>
          </a:p>
          <a:p>
            <a:pPr>
              <a:lnSpc>
                <a:spcPct val="100000"/>
              </a:lnSpc>
              <a:buFontTx/>
              <a:buNone/>
            </a:pPr>
            <a:r>
              <a:rPr lang="en-US" sz="2000" dirty="0">
                <a:latin typeface="Courier New" pitchFamily="49" charset="0"/>
              </a:rPr>
              <a:t>  </a:t>
            </a:r>
            <a:r>
              <a:rPr lang="en-US" sz="2000" dirty="0">
                <a:solidFill>
                  <a:srgbClr val="FF0000"/>
                </a:solidFill>
                <a:latin typeface="Courier New" pitchFamily="49" charset="0"/>
              </a:rPr>
              <a:t>public void </a:t>
            </a:r>
            <a:r>
              <a:rPr lang="en-US" sz="2000" dirty="0" err="1">
                <a:solidFill>
                  <a:srgbClr val="FF0000"/>
                </a:solidFill>
                <a:latin typeface="Courier New" pitchFamily="49" charset="0"/>
              </a:rPr>
              <a:t>setRunning</a:t>
            </a:r>
            <a:r>
              <a:rPr lang="en-US" sz="2000" dirty="0">
                <a:solidFill>
                  <a:srgbClr val="FF0000"/>
                </a:solidFill>
                <a:latin typeface="Courier New" pitchFamily="49" charset="0"/>
              </a:rPr>
              <a:t>(</a:t>
            </a:r>
            <a:r>
              <a:rPr lang="en-US" sz="2000" dirty="0" err="1">
                <a:solidFill>
                  <a:srgbClr val="FF0000"/>
                </a:solidFill>
                <a:latin typeface="Courier New" pitchFamily="49" charset="0"/>
              </a:rPr>
              <a:t>boolean</a:t>
            </a:r>
            <a:r>
              <a:rPr lang="en-US" sz="2000" dirty="0">
                <a:solidFill>
                  <a:srgbClr val="FF0000"/>
                </a:solidFill>
                <a:latin typeface="Courier New" pitchFamily="49" charset="0"/>
              </a:rPr>
              <a:t> running) {</a:t>
            </a:r>
          </a:p>
          <a:p>
            <a:pPr>
              <a:lnSpc>
                <a:spcPct val="100000"/>
              </a:lnSpc>
              <a:buFontTx/>
              <a:buNone/>
            </a:pPr>
            <a:r>
              <a:rPr lang="en-US" sz="2000" dirty="0">
                <a:solidFill>
                  <a:srgbClr val="FF0000"/>
                </a:solidFill>
                <a:latin typeface="Courier New" pitchFamily="49" charset="0"/>
              </a:rPr>
              <a:t>    </a:t>
            </a:r>
            <a:r>
              <a:rPr lang="en-US" sz="2000" dirty="0" err="1">
                <a:solidFill>
                  <a:srgbClr val="FF0000"/>
                </a:solidFill>
                <a:latin typeface="Courier New" pitchFamily="49" charset="0"/>
              </a:rPr>
              <a:t>this.running</a:t>
            </a:r>
            <a:r>
              <a:rPr lang="en-US" sz="2000" dirty="0">
                <a:solidFill>
                  <a:srgbClr val="FF0000"/>
                </a:solidFill>
                <a:latin typeface="Courier New" pitchFamily="49" charset="0"/>
              </a:rPr>
              <a:t> = running;</a:t>
            </a:r>
          </a:p>
          <a:p>
            <a:pPr>
              <a:lnSpc>
                <a:spcPct val="100000"/>
              </a:lnSpc>
              <a:buFontTx/>
              <a:buNone/>
            </a:pPr>
            <a:r>
              <a:rPr lang="en-US" sz="2000" dirty="0">
                <a:solidFill>
                  <a:srgbClr val="FF0000"/>
                </a:solidFill>
                <a:latin typeface="Courier New" pitchFamily="49" charset="0"/>
              </a:rPr>
              <a:t>  }</a:t>
            </a:r>
          </a:p>
          <a:p>
            <a:pPr>
              <a:lnSpc>
                <a:spcPct val="100000"/>
              </a:lnSpc>
              <a:buFontTx/>
              <a:buNone/>
            </a:pPr>
            <a:r>
              <a:rPr lang="en-US" sz="2000" dirty="0">
                <a:latin typeface="Courier New" pitchFamily="49" charset="0"/>
              </a:rPr>
              <a:t>}</a:t>
            </a:r>
          </a:p>
        </p:txBody>
      </p:sp>
      <p:sp>
        <p:nvSpPr>
          <p:cNvPr id="4" name="Slide Number Placeholder 3"/>
          <p:cNvSpPr>
            <a:spLocks noGrp="1"/>
          </p:cNvSpPr>
          <p:nvPr>
            <p:ph type="sldNum" sz="quarter" idx="10"/>
          </p:nvPr>
        </p:nvSpPr>
        <p:spPr/>
        <p:txBody>
          <a:bodyPr/>
          <a:lstStyle/>
          <a:p>
            <a:fld id="{87689B65-975C-4C57-8E82-28B76CBD7C76}" type="slidenum">
              <a:rPr lang="en-US" altLang="en-US"/>
              <a:pPr/>
              <a:t>56</a:t>
            </a:fld>
            <a:endParaRPr lang="en-US" altLang="en-US">
              <a:solidFill>
                <a:schemeClr val="accent2"/>
              </a:solidFill>
            </a:endParaRPr>
          </a:p>
        </p:txBody>
      </p:sp>
      <p:sp>
        <p:nvSpPr>
          <p:cNvPr id="5" name="Text Box 11"/>
          <p:cNvSpPr txBox="1">
            <a:spLocks noChangeArrowheads="1"/>
          </p:cNvSpPr>
          <p:nvPr/>
        </p:nvSpPr>
        <p:spPr bwMode="ltGray">
          <a:xfrm>
            <a:off x="5215597" y="2859258"/>
            <a:ext cx="3689252" cy="707886"/>
          </a:xfrm>
          <a:prstGeom prst="rect">
            <a:avLst/>
          </a:prstGeom>
          <a:noFill/>
          <a:ln w="9525">
            <a:noFill/>
            <a:miter lim="800000"/>
            <a:headEnd/>
            <a:tailEnd/>
          </a:ln>
        </p:spPr>
        <p:txBody>
          <a:bodyPr wrap="square">
            <a:spAutoFit/>
          </a:bodyPr>
          <a:lstStyle/>
          <a:p>
            <a:r>
              <a:rPr lang="en-US" sz="1000" dirty="0" smtClean="0">
                <a:solidFill>
                  <a:srgbClr val="0000FF"/>
                </a:solidFill>
                <a:latin typeface="Arial Narrow" pitchFamily="34" charset="0"/>
              </a:rPr>
              <a:t>Compilers on multiprocessor systems often do optimizations that prevent changes to variables from one thread from being seen by another thread. To guarantee that other threads see your changes, either use synchronized methods, declare the variable “volatile”, or use </a:t>
            </a:r>
            <a:r>
              <a:rPr lang="en-US" sz="1000" dirty="0" err="1" smtClean="0">
                <a:solidFill>
                  <a:srgbClr val="0000FF"/>
                </a:solidFill>
                <a:latin typeface="Arial Narrow" pitchFamily="34" charset="0"/>
              </a:rPr>
              <a:t>AtomicBoolean</a:t>
            </a:r>
            <a:r>
              <a:rPr lang="en-US" sz="1000" smtClean="0">
                <a:solidFill>
                  <a:srgbClr val="0000FF"/>
                </a:solidFill>
                <a:latin typeface="Arial Narrow" pitchFamily="34" charset="0"/>
              </a:rPr>
              <a:t>.</a:t>
            </a:r>
            <a:endParaRPr lang="en-US" sz="1000" dirty="0">
              <a:solidFill>
                <a:srgbClr val="0000FF"/>
              </a:solidFill>
              <a:latin typeface="Arial Narrow" pitchFamily="34" charset="0"/>
            </a:endParaRPr>
          </a:p>
        </p:txBody>
      </p:sp>
      <p:sp>
        <p:nvSpPr>
          <p:cNvPr id="6" name="Line 12"/>
          <p:cNvSpPr>
            <a:spLocks noChangeShapeType="1"/>
          </p:cNvSpPr>
          <p:nvPr/>
        </p:nvSpPr>
        <p:spPr bwMode="ltGray">
          <a:xfrm flipH="1" flipV="1">
            <a:off x="3052689" y="2096086"/>
            <a:ext cx="2239108" cy="991772"/>
          </a:xfrm>
          <a:prstGeom prst="line">
            <a:avLst/>
          </a:prstGeom>
          <a:noFill/>
          <a:ln w="9525">
            <a:solidFill>
              <a:srgbClr val="0000FF"/>
            </a:solidFill>
            <a:round/>
            <a:headEnd/>
            <a:tailEnd type="triangle" w="med" len="med"/>
          </a:ln>
        </p:spPr>
        <p:txBody>
          <a:bodyPr wrap="square">
            <a:spAutoFit/>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dirty="0" smtClean="0"/>
              <a:t>Nasty Synchronization </a:t>
            </a:r>
            <a:r>
              <a:rPr lang="en-US" dirty="0"/>
              <a:t>Bug</a:t>
            </a:r>
          </a:p>
        </p:txBody>
      </p:sp>
      <p:sp>
        <p:nvSpPr>
          <p:cNvPr id="300035" name="Rectangle 3"/>
          <p:cNvSpPr>
            <a:spLocks noGrp="1" noChangeArrowheads="1"/>
          </p:cNvSpPr>
          <p:nvPr>
            <p:ph idx="1"/>
          </p:nvPr>
        </p:nvSpPr>
        <p:spPr/>
        <p:txBody>
          <a:bodyPr/>
          <a:lstStyle/>
          <a:p>
            <a:pPr>
              <a:buFontTx/>
              <a:buNone/>
            </a:pPr>
            <a:r>
              <a:rPr lang="en-US" sz="1700" dirty="0" smtClean="0">
                <a:latin typeface="Courier New" pitchFamily="49" charset="0"/>
              </a:rPr>
              <a:t>public class Driver {</a:t>
            </a:r>
          </a:p>
          <a:p>
            <a:pPr>
              <a:buFontTx/>
              <a:buNone/>
            </a:pPr>
            <a:r>
              <a:rPr lang="en-US" sz="1700" dirty="0" smtClean="0">
                <a:latin typeface="Courier New" pitchFamily="49" charset="0"/>
              </a:rPr>
              <a:t>  public void </a:t>
            </a:r>
            <a:r>
              <a:rPr lang="en-US" sz="1700" dirty="0" err="1" smtClean="0">
                <a:latin typeface="Courier New" pitchFamily="49" charset="0"/>
              </a:rPr>
              <a:t>startThreads</a:t>
            </a:r>
            <a:r>
              <a:rPr lang="en-US" sz="1700" dirty="0" smtClean="0">
                <a:latin typeface="Courier New" pitchFamily="49" charset="0"/>
              </a:rPr>
              <a:t>() {</a:t>
            </a:r>
          </a:p>
          <a:p>
            <a:pPr>
              <a:buFontTx/>
              <a:buNone/>
            </a:pPr>
            <a:r>
              <a:rPr lang="en-US" sz="1700" dirty="0" smtClean="0">
                <a:latin typeface="Courier New" pitchFamily="49" charset="0"/>
              </a:rPr>
              <a:t>    …</a:t>
            </a:r>
          </a:p>
          <a:p>
            <a:pPr>
              <a:buFontTx/>
              <a:buNone/>
            </a:pPr>
            <a:r>
              <a:rPr lang="en-US" sz="1700" dirty="0" smtClean="0">
                <a:latin typeface="Courier New" pitchFamily="49" charset="0"/>
              </a:rPr>
              <a:t>    for(…) {</a:t>
            </a:r>
          </a:p>
          <a:p>
            <a:pPr>
              <a:buFontTx/>
              <a:buNone/>
            </a:pPr>
            <a:r>
              <a:rPr lang="en-US" sz="1700" dirty="0" smtClean="0">
                <a:latin typeface="Courier New" pitchFamily="49" charset="0"/>
              </a:rPr>
              <a:t>      </a:t>
            </a:r>
            <a:r>
              <a:rPr lang="en-US" sz="1700" dirty="0" err="1" smtClean="0">
                <a:solidFill>
                  <a:srgbClr val="FF0000"/>
                </a:solidFill>
                <a:latin typeface="Courier New" pitchFamily="49" charset="0"/>
              </a:rPr>
              <a:t>taskList.execute</a:t>
            </a:r>
            <a:r>
              <a:rPr lang="en-US" sz="1700" dirty="0" smtClean="0">
                <a:solidFill>
                  <a:srgbClr val="FF0000"/>
                </a:solidFill>
                <a:latin typeface="Courier New" pitchFamily="49" charset="0"/>
              </a:rPr>
              <a:t>(new </a:t>
            </a:r>
            <a:r>
              <a:rPr lang="en-US" sz="1700" dirty="0" err="1" smtClean="0">
                <a:solidFill>
                  <a:srgbClr val="FF0000"/>
                </a:solidFill>
                <a:latin typeface="Courier New" pitchFamily="49" charset="0"/>
              </a:rPr>
              <a:t>SomeThreadedClass</a:t>
            </a:r>
            <a:r>
              <a:rPr lang="en-US" sz="1700" dirty="0" smtClean="0">
                <a:solidFill>
                  <a:srgbClr val="FF0000"/>
                </a:solidFill>
                <a:latin typeface="Courier New" pitchFamily="49" charset="0"/>
              </a:rPr>
              <a:t>());</a:t>
            </a:r>
          </a:p>
          <a:p>
            <a:pPr>
              <a:buFontTx/>
              <a:buNone/>
            </a:pPr>
            <a:r>
              <a:rPr lang="en-US" sz="1700" dirty="0" smtClean="0">
                <a:latin typeface="Courier New" pitchFamily="49" charset="0"/>
              </a:rPr>
              <a:t>}}}</a:t>
            </a:r>
          </a:p>
          <a:p>
            <a:pPr>
              <a:buFontTx/>
              <a:buNone/>
            </a:pPr>
            <a:endParaRPr lang="en-US" sz="1700" dirty="0" smtClean="0">
              <a:latin typeface="Courier New" pitchFamily="49" charset="0"/>
            </a:endParaRPr>
          </a:p>
          <a:p>
            <a:pPr>
              <a:buFontTx/>
              <a:buNone/>
            </a:pPr>
            <a:endParaRPr lang="en-US" sz="1700" dirty="0">
              <a:latin typeface="Courier New" pitchFamily="49" charset="0"/>
            </a:endParaRPr>
          </a:p>
          <a:p>
            <a:pPr>
              <a:buFontTx/>
              <a:buNone/>
            </a:pPr>
            <a:r>
              <a:rPr lang="en-US" sz="1700" dirty="0">
                <a:latin typeface="Courier New" pitchFamily="49" charset="0"/>
              </a:rPr>
              <a:t>public class </a:t>
            </a:r>
            <a:r>
              <a:rPr lang="en-US" sz="1700" dirty="0" err="1">
                <a:latin typeface="Courier New" pitchFamily="49" charset="0"/>
              </a:rPr>
              <a:t>SomeThreadedClass</a:t>
            </a:r>
            <a:r>
              <a:rPr lang="en-US" sz="1700" dirty="0">
                <a:latin typeface="Courier New" pitchFamily="49" charset="0"/>
              </a:rPr>
              <a:t> </a:t>
            </a:r>
            <a:r>
              <a:rPr lang="en-US" sz="1700" dirty="0" smtClean="0">
                <a:latin typeface="Courier New" pitchFamily="49" charset="0"/>
              </a:rPr>
              <a:t>implements Runnable {</a:t>
            </a:r>
            <a:endParaRPr lang="en-US" sz="1700" dirty="0">
              <a:latin typeface="Courier New" pitchFamily="49" charset="0"/>
            </a:endParaRPr>
          </a:p>
          <a:p>
            <a:pPr>
              <a:buFontTx/>
              <a:buNone/>
            </a:pPr>
            <a:r>
              <a:rPr lang="en-US" sz="1700" dirty="0" smtClean="0">
                <a:latin typeface="Courier New" pitchFamily="49" charset="0"/>
              </a:rPr>
              <a:t>  public </a:t>
            </a:r>
            <a:r>
              <a:rPr lang="en-US" sz="1700" dirty="0">
                <a:solidFill>
                  <a:srgbClr val="FF0000"/>
                </a:solidFill>
                <a:latin typeface="Courier New" pitchFamily="49" charset="0"/>
              </a:rPr>
              <a:t>synchronized</a:t>
            </a:r>
            <a:r>
              <a:rPr lang="en-US" sz="1700" dirty="0">
                <a:latin typeface="Courier New" pitchFamily="49" charset="0"/>
              </a:rPr>
              <a:t> void </a:t>
            </a:r>
            <a:r>
              <a:rPr lang="en-US" sz="1700" dirty="0" err="1">
                <a:latin typeface="Courier New" pitchFamily="49" charset="0"/>
              </a:rPr>
              <a:t>doSomeOperation</a:t>
            </a:r>
            <a:r>
              <a:rPr lang="en-US" sz="1700" dirty="0">
                <a:latin typeface="Courier New" pitchFamily="49" charset="0"/>
              </a:rPr>
              <a:t>() { </a:t>
            </a:r>
          </a:p>
          <a:p>
            <a:pPr>
              <a:buFontTx/>
              <a:buNone/>
            </a:pPr>
            <a:r>
              <a:rPr lang="en-US" sz="1700" dirty="0">
                <a:latin typeface="Courier New" pitchFamily="49" charset="0"/>
              </a:rPr>
              <a:t>    </a:t>
            </a:r>
            <a:r>
              <a:rPr lang="en-US" sz="1700" dirty="0" err="1">
                <a:latin typeface="Courier New" pitchFamily="49" charset="0"/>
              </a:rPr>
              <a:t>accessSomeSharedObject</a:t>
            </a:r>
            <a:r>
              <a:rPr lang="en-US" sz="1700" dirty="0">
                <a:latin typeface="Courier New" pitchFamily="49" charset="0"/>
              </a:rPr>
              <a:t>();</a:t>
            </a:r>
          </a:p>
          <a:p>
            <a:pPr>
              <a:buFontTx/>
              <a:buNone/>
            </a:pPr>
            <a:r>
              <a:rPr lang="en-US" sz="1700" dirty="0">
                <a:latin typeface="Courier New" pitchFamily="49" charset="0"/>
              </a:rPr>
              <a:t>  }</a:t>
            </a:r>
          </a:p>
          <a:p>
            <a:pPr>
              <a:buFontTx/>
              <a:buNone/>
            </a:pPr>
            <a:r>
              <a:rPr lang="en-US" sz="1700" dirty="0">
                <a:latin typeface="Courier New" pitchFamily="49" charset="0"/>
              </a:rPr>
              <a:t>  ...</a:t>
            </a:r>
          </a:p>
          <a:p>
            <a:pPr>
              <a:buFontTx/>
              <a:buNone/>
            </a:pPr>
            <a:r>
              <a:rPr lang="en-US" sz="1700" dirty="0">
                <a:latin typeface="Courier New" pitchFamily="49" charset="0"/>
              </a:rPr>
              <a:t>  public void run() {</a:t>
            </a:r>
          </a:p>
          <a:p>
            <a:pPr>
              <a:buFontTx/>
              <a:buNone/>
            </a:pPr>
            <a:r>
              <a:rPr lang="en-US" sz="1700" dirty="0">
                <a:latin typeface="Courier New" pitchFamily="49" charset="0"/>
              </a:rPr>
              <a:t>    while(</a:t>
            </a:r>
            <a:r>
              <a:rPr lang="en-US" sz="1700" dirty="0" err="1">
                <a:latin typeface="Courier New" pitchFamily="49" charset="0"/>
              </a:rPr>
              <a:t>someCondition</a:t>
            </a:r>
            <a:r>
              <a:rPr lang="en-US" sz="1700" dirty="0">
                <a:latin typeface="Courier New" pitchFamily="49" charset="0"/>
              </a:rPr>
              <a:t>) {</a:t>
            </a:r>
          </a:p>
          <a:p>
            <a:pPr>
              <a:buFontTx/>
              <a:buNone/>
            </a:pPr>
            <a:r>
              <a:rPr lang="en-US" sz="1700" dirty="0">
                <a:latin typeface="Courier New" pitchFamily="49" charset="0"/>
              </a:rPr>
              <a:t>      </a:t>
            </a:r>
            <a:r>
              <a:rPr lang="en-US" sz="1700" dirty="0" err="1">
                <a:latin typeface="Courier New" pitchFamily="49" charset="0"/>
              </a:rPr>
              <a:t>doSomeOperation</a:t>
            </a:r>
            <a:r>
              <a:rPr lang="en-US" sz="1700" dirty="0">
                <a:latin typeface="Courier New" pitchFamily="49" charset="0"/>
              </a:rPr>
              <a:t>();     // Accesses shared data</a:t>
            </a:r>
          </a:p>
          <a:p>
            <a:pPr>
              <a:buFontTx/>
              <a:buNone/>
            </a:pPr>
            <a:r>
              <a:rPr lang="en-US" sz="1700" dirty="0">
                <a:latin typeface="Courier New" pitchFamily="49" charset="0"/>
              </a:rPr>
              <a:t>      </a:t>
            </a:r>
            <a:r>
              <a:rPr lang="en-US" sz="1700" dirty="0" err="1">
                <a:latin typeface="Courier New" pitchFamily="49" charset="0"/>
              </a:rPr>
              <a:t>doSomeOtherOperation</a:t>
            </a:r>
            <a:r>
              <a:rPr lang="en-US" sz="1700" dirty="0">
                <a:latin typeface="Courier New" pitchFamily="49" charset="0"/>
              </a:rPr>
              <a:t>();// No shared data</a:t>
            </a:r>
          </a:p>
          <a:p>
            <a:pPr>
              <a:buFontTx/>
              <a:buNone/>
            </a:pPr>
            <a:r>
              <a:rPr lang="en-US" sz="1700" dirty="0">
                <a:latin typeface="Courier New" pitchFamily="49" charset="0"/>
              </a:rPr>
              <a:t>    }</a:t>
            </a:r>
          </a:p>
          <a:p>
            <a:pPr>
              <a:buFontTx/>
              <a:buNone/>
            </a:pPr>
            <a:r>
              <a:rPr lang="en-US" sz="1700" dirty="0">
                <a:latin typeface="Courier New" pitchFamily="49" charset="0"/>
              </a:rPr>
              <a:t>  }</a:t>
            </a:r>
          </a:p>
          <a:p>
            <a:pPr>
              <a:buFontTx/>
              <a:buNone/>
            </a:pPr>
            <a:r>
              <a:rPr lang="en-US" sz="1700" dirty="0">
                <a:latin typeface="Courier New" pitchFamily="49" charset="0"/>
              </a:rPr>
              <a:t>}</a:t>
            </a:r>
          </a:p>
        </p:txBody>
      </p:sp>
      <p:sp>
        <p:nvSpPr>
          <p:cNvPr id="4" name="Slide Number Placeholder 3"/>
          <p:cNvSpPr>
            <a:spLocks noGrp="1"/>
          </p:cNvSpPr>
          <p:nvPr>
            <p:ph type="sldNum" sz="quarter" idx="10"/>
          </p:nvPr>
        </p:nvSpPr>
        <p:spPr/>
        <p:txBody>
          <a:bodyPr/>
          <a:lstStyle/>
          <a:p>
            <a:fld id="{5F832FF5-19E1-4AB4-85CC-4D38B20334F4}" type="slidenum">
              <a:rPr lang="en-US" altLang="en-US"/>
              <a:pPr/>
              <a:t>57</a:t>
            </a:fld>
            <a:endParaRPr lang="en-US" altLang="en-US">
              <a:solidFill>
                <a:schemeClr val="accent2"/>
              </a:solidFill>
            </a:endParaRPr>
          </a:p>
        </p:txBody>
      </p:sp>
      <p:sp>
        <p:nvSpPr>
          <p:cNvPr id="5" name="Line 4"/>
          <p:cNvSpPr>
            <a:spLocks noChangeShapeType="1"/>
          </p:cNvSpPr>
          <p:nvPr/>
        </p:nvSpPr>
        <p:spPr bwMode="auto">
          <a:xfrm>
            <a:off x="596705" y="3356316"/>
            <a:ext cx="7162800" cy="0"/>
          </a:xfrm>
          <a:prstGeom prst="line">
            <a:avLst/>
          </a:prstGeom>
          <a:noFill/>
          <a:ln w="9525">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Synchronization Solution</a:t>
            </a:r>
          </a:p>
        </p:txBody>
      </p:sp>
      <p:sp>
        <p:nvSpPr>
          <p:cNvPr id="301059" name="Rectangle 3"/>
          <p:cNvSpPr>
            <a:spLocks noGrp="1" noChangeArrowheads="1"/>
          </p:cNvSpPr>
          <p:nvPr>
            <p:ph idx="1"/>
          </p:nvPr>
        </p:nvSpPr>
        <p:spPr/>
        <p:txBody>
          <a:bodyPr/>
          <a:lstStyle/>
          <a:p>
            <a:pPr>
              <a:lnSpc>
                <a:spcPct val="80000"/>
              </a:lnSpc>
            </a:pPr>
            <a:r>
              <a:rPr lang="en-US" dirty="0"/>
              <a:t>Solution 1: synchronize on the shared data</a:t>
            </a:r>
          </a:p>
          <a:p>
            <a:pPr lvl="2">
              <a:lnSpc>
                <a:spcPct val="80000"/>
              </a:lnSpc>
              <a:spcBef>
                <a:spcPts val="400"/>
              </a:spcBef>
              <a:buFontTx/>
              <a:buNone/>
            </a:pPr>
            <a:r>
              <a:rPr lang="en-US" sz="2000" b="1" dirty="0">
                <a:latin typeface="Courier New" pitchFamily="49" charset="0"/>
              </a:rPr>
              <a:t>public void </a:t>
            </a:r>
            <a:r>
              <a:rPr lang="en-US" sz="2000" b="1" dirty="0" err="1">
                <a:latin typeface="Courier New" pitchFamily="49" charset="0"/>
              </a:rPr>
              <a:t>doSomeOperation</a:t>
            </a:r>
            <a:r>
              <a:rPr lang="en-US" sz="2000" b="1" dirty="0">
                <a:latin typeface="Courier New" pitchFamily="49" charset="0"/>
              </a:rPr>
              <a:t>() {</a:t>
            </a:r>
          </a:p>
          <a:p>
            <a:pPr lvl="2">
              <a:lnSpc>
                <a:spcPct val="80000"/>
              </a:lnSpc>
              <a:buFontTx/>
              <a:buNone/>
            </a:pPr>
            <a:r>
              <a:rPr lang="en-US" sz="2000" b="1" dirty="0">
                <a:latin typeface="Courier New" pitchFamily="49" charset="0"/>
              </a:rPr>
              <a:t>  </a:t>
            </a:r>
            <a:r>
              <a:rPr lang="en-US" sz="2000" b="1" dirty="0">
                <a:solidFill>
                  <a:srgbClr val="FF0000"/>
                </a:solidFill>
                <a:latin typeface="Courier New" pitchFamily="49" charset="0"/>
              </a:rPr>
              <a:t>synchronized(</a:t>
            </a:r>
            <a:r>
              <a:rPr lang="en-US" sz="2000" b="1" dirty="0" err="1">
                <a:solidFill>
                  <a:srgbClr val="FF0000"/>
                </a:solidFill>
                <a:latin typeface="Courier New" pitchFamily="49" charset="0"/>
              </a:rPr>
              <a:t>someSharedObject</a:t>
            </a:r>
            <a:r>
              <a:rPr lang="en-US" sz="2000" b="1" dirty="0">
                <a:solidFill>
                  <a:srgbClr val="FF0000"/>
                </a:solidFill>
                <a:latin typeface="Courier New" pitchFamily="49" charset="0"/>
              </a:rPr>
              <a:t>)</a:t>
            </a:r>
            <a:r>
              <a:rPr lang="en-US" sz="2000" b="1" dirty="0">
                <a:latin typeface="Courier New" pitchFamily="49" charset="0"/>
              </a:rPr>
              <a:t> {</a:t>
            </a:r>
          </a:p>
          <a:p>
            <a:pPr lvl="2">
              <a:lnSpc>
                <a:spcPct val="80000"/>
              </a:lnSpc>
              <a:buFontTx/>
              <a:buNone/>
            </a:pPr>
            <a:r>
              <a:rPr lang="en-US" sz="2000" b="1" dirty="0">
                <a:latin typeface="Courier New" pitchFamily="49" charset="0"/>
              </a:rPr>
              <a:t>    </a:t>
            </a:r>
            <a:r>
              <a:rPr lang="en-US" sz="2000" b="1" dirty="0" err="1">
                <a:latin typeface="Courier New" pitchFamily="49" charset="0"/>
              </a:rPr>
              <a:t>accessSomeSharedObject</a:t>
            </a:r>
            <a:r>
              <a:rPr lang="en-US" sz="2000" b="1" dirty="0">
                <a:latin typeface="Courier New" pitchFamily="49" charset="0"/>
              </a:rPr>
              <a:t>();</a:t>
            </a:r>
          </a:p>
          <a:p>
            <a:pPr lvl="2">
              <a:lnSpc>
                <a:spcPct val="80000"/>
              </a:lnSpc>
              <a:buFontTx/>
              <a:buNone/>
            </a:pPr>
            <a:r>
              <a:rPr lang="en-US" sz="2000" b="1" dirty="0">
                <a:latin typeface="Courier New" pitchFamily="49" charset="0"/>
              </a:rPr>
              <a:t>  }</a:t>
            </a:r>
          </a:p>
          <a:p>
            <a:pPr lvl="2">
              <a:lnSpc>
                <a:spcPct val="80000"/>
              </a:lnSpc>
              <a:spcAft>
                <a:spcPts val="400"/>
              </a:spcAft>
              <a:buFontTx/>
              <a:buNone/>
            </a:pPr>
            <a:r>
              <a:rPr lang="en-US" sz="2000" b="1" dirty="0">
                <a:latin typeface="Courier New" pitchFamily="49" charset="0"/>
              </a:rPr>
              <a:t>}</a:t>
            </a:r>
            <a:endParaRPr lang="en-US" sz="2000" dirty="0">
              <a:latin typeface="Courier New" pitchFamily="49" charset="0"/>
            </a:endParaRPr>
          </a:p>
          <a:p>
            <a:pPr>
              <a:lnSpc>
                <a:spcPct val="80000"/>
              </a:lnSpc>
            </a:pPr>
            <a:r>
              <a:rPr lang="en-US" dirty="0"/>
              <a:t>Solution 2: synchronize on the class object</a:t>
            </a:r>
          </a:p>
          <a:p>
            <a:pPr>
              <a:lnSpc>
                <a:spcPct val="80000"/>
              </a:lnSpc>
              <a:buFontTx/>
              <a:buNone/>
            </a:pPr>
            <a:r>
              <a:rPr lang="en-US" sz="2000" dirty="0">
                <a:latin typeface="Courier New" pitchFamily="49" charset="0"/>
              </a:rPr>
              <a:t>      public void </a:t>
            </a:r>
            <a:r>
              <a:rPr lang="en-US" sz="2000" dirty="0" err="1">
                <a:latin typeface="Courier New" pitchFamily="49" charset="0"/>
              </a:rPr>
              <a:t>doSomeOperation</a:t>
            </a:r>
            <a:r>
              <a:rPr lang="en-US" sz="2000" dirty="0">
                <a:latin typeface="Courier New" pitchFamily="49" charset="0"/>
              </a:rPr>
              <a:t>() {</a:t>
            </a:r>
          </a:p>
          <a:p>
            <a:pPr>
              <a:lnSpc>
                <a:spcPct val="80000"/>
              </a:lnSpc>
              <a:buFontTx/>
              <a:buNone/>
            </a:pPr>
            <a:r>
              <a:rPr lang="en-US" sz="2000" dirty="0">
                <a:latin typeface="Courier New" pitchFamily="49" charset="0"/>
              </a:rPr>
              <a:t>        synchronized(</a:t>
            </a:r>
            <a:r>
              <a:rPr lang="en-US" sz="2000" dirty="0" err="1">
                <a:latin typeface="Courier New" pitchFamily="49" charset="0"/>
              </a:rPr>
              <a:t>SomeThreadedClass</a:t>
            </a:r>
            <a:r>
              <a:rPr lang="en-US" sz="2000" dirty="0" err="1">
                <a:solidFill>
                  <a:srgbClr val="FF0000"/>
                </a:solidFill>
                <a:latin typeface="Courier New" pitchFamily="49" charset="0"/>
              </a:rPr>
              <a:t>.class</a:t>
            </a:r>
            <a:r>
              <a:rPr lang="en-US" sz="2000" dirty="0">
                <a:latin typeface="Courier New" pitchFamily="49" charset="0"/>
              </a:rPr>
              <a:t>) {</a:t>
            </a:r>
          </a:p>
          <a:p>
            <a:pPr>
              <a:lnSpc>
                <a:spcPct val="80000"/>
              </a:lnSpc>
              <a:buFontTx/>
              <a:buNone/>
            </a:pPr>
            <a:r>
              <a:rPr lang="en-US" sz="2000" dirty="0">
                <a:latin typeface="Courier New" pitchFamily="49" charset="0"/>
              </a:rPr>
              <a:t>          </a:t>
            </a:r>
            <a:r>
              <a:rPr lang="en-US" sz="2000" dirty="0" err="1">
                <a:latin typeface="Courier New" pitchFamily="49" charset="0"/>
              </a:rPr>
              <a:t>accessSomeSharedObject</a:t>
            </a:r>
            <a:r>
              <a:rPr lang="en-US" sz="2000" dirty="0">
                <a:latin typeface="Courier New" pitchFamily="49" charset="0"/>
              </a:rPr>
              <a:t>();</a:t>
            </a:r>
          </a:p>
          <a:p>
            <a:pPr>
              <a:lnSpc>
                <a:spcPct val="80000"/>
              </a:lnSpc>
              <a:buFontTx/>
              <a:buNone/>
            </a:pPr>
            <a:r>
              <a:rPr lang="en-US" sz="2000" dirty="0">
                <a:latin typeface="Courier New" pitchFamily="49" charset="0"/>
              </a:rPr>
              <a:t>        }</a:t>
            </a:r>
          </a:p>
          <a:p>
            <a:pPr>
              <a:lnSpc>
                <a:spcPct val="80000"/>
              </a:lnSpc>
              <a:buFontTx/>
              <a:buNone/>
            </a:pPr>
            <a:r>
              <a:rPr lang="en-US" sz="2000" dirty="0">
                <a:latin typeface="Courier New" pitchFamily="49" charset="0"/>
              </a:rPr>
              <a:t>      }</a:t>
            </a:r>
            <a:r>
              <a:rPr lang="en-US" sz="2200" dirty="0">
                <a:latin typeface="Courier New" pitchFamily="49" charset="0"/>
              </a:rPr>
              <a:t/>
            </a:r>
            <a:br>
              <a:rPr lang="en-US" sz="2200" dirty="0">
                <a:latin typeface="Courier New" pitchFamily="49" charset="0"/>
              </a:rPr>
            </a:br>
            <a:endParaRPr lang="en-US" sz="1800" dirty="0">
              <a:latin typeface="Courier New" pitchFamily="49" charset="0"/>
            </a:endParaRPr>
          </a:p>
          <a:p>
            <a:pPr lvl="1">
              <a:lnSpc>
                <a:spcPct val="80000"/>
              </a:lnSpc>
            </a:pPr>
            <a:r>
              <a:rPr lang="en-US" sz="2400" dirty="0"/>
              <a:t>Note that if you synchronize a static method, the lock is the corresponding Class object, not </a:t>
            </a:r>
            <a:r>
              <a:rPr lang="en-US" sz="2400" dirty="0">
                <a:latin typeface="Courier New" pitchFamily="49" charset="0"/>
              </a:rPr>
              <a:t>this</a:t>
            </a:r>
            <a:r>
              <a:rPr lang="en-US" sz="1600" dirty="0">
                <a:latin typeface="Courier New" pitchFamily="49" charset="0"/>
              </a:rPr>
              <a:t> </a:t>
            </a:r>
          </a:p>
        </p:txBody>
      </p:sp>
      <p:sp>
        <p:nvSpPr>
          <p:cNvPr id="4" name="Slide Number Placeholder 3"/>
          <p:cNvSpPr>
            <a:spLocks noGrp="1"/>
          </p:cNvSpPr>
          <p:nvPr>
            <p:ph type="sldNum" sz="quarter" idx="10"/>
          </p:nvPr>
        </p:nvSpPr>
        <p:spPr/>
        <p:txBody>
          <a:bodyPr/>
          <a:lstStyle/>
          <a:p>
            <a:fld id="{BA4676DC-B3AA-4ED7-B6E2-4E45F69A9214}" type="slidenum">
              <a:rPr lang="en-US" altLang="en-US"/>
              <a:pPr/>
              <a:t>58</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t>Synchronization Solution (Continued)</a:t>
            </a:r>
          </a:p>
        </p:txBody>
      </p:sp>
      <p:sp>
        <p:nvSpPr>
          <p:cNvPr id="305155" name="Rectangle 3"/>
          <p:cNvSpPr>
            <a:spLocks noGrp="1" noChangeArrowheads="1"/>
          </p:cNvSpPr>
          <p:nvPr>
            <p:ph idx="1"/>
          </p:nvPr>
        </p:nvSpPr>
        <p:spPr/>
        <p:txBody>
          <a:bodyPr/>
          <a:lstStyle/>
          <a:p>
            <a:pPr>
              <a:lnSpc>
                <a:spcPct val="80000"/>
              </a:lnSpc>
            </a:pPr>
            <a:r>
              <a:rPr lang="en-US" dirty="0"/>
              <a:t>Solution 3: synchronize on arbitrary </a:t>
            </a:r>
            <a:r>
              <a:rPr lang="en-US" dirty="0" smtClean="0"/>
              <a:t>object</a:t>
            </a:r>
            <a:endParaRPr lang="en-US" dirty="0"/>
          </a:p>
          <a:p>
            <a:pPr lvl="1">
              <a:lnSpc>
                <a:spcPct val="80000"/>
              </a:lnSpc>
              <a:spcBef>
                <a:spcPts val="400"/>
              </a:spcBef>
              <a:buFontTx/>
              <a:buNone/>
            </a:pPr>
            <a:endParaRPr lang="en-US" sz="2000" b="1" dirty="0" smtClean="0">
              <a:latin typeface="Courier New" pitchFamily="49" charset="0"/>
              <a:cs typeface="Courier New" pitchFamily="49" charset="0"/>
            </a:endParaRPr>
          </a:p>
          <a:p>
            <a:pPr lvl="1">
              <a:lnSpc>
                <a:spcPct val="80000"/>
              </a:lnSpc>
              <a:spcBef>
                <a:spcPts val="400"/>
              </a:spcBef>
              <a:buFontTx/>
              <a:buNone/>
            </a:pPr>
            <a:r>
              <a:rPr lang="en-US" sz="2000" b="1" dirty="0" smtClean="0">
                <a:latin typeface="Courier New" pitchFamily="49" charset="0"/>
                <a:cs typeface="Courier New" pitchFamily="49" charset="0"/>
              </a:rPr>
              <a:t>public </a:t>
            </a:r>
            <a:r>
              <a:rPr lang="en-US" sz="2000" b="1" dirty="0">
                <a:latin typeface="Courier New" pitchFamily="49" charset="0"/>
                <a:cs typeface="Courier New" pitchFamily="49" charset="0"/>
              </a:rPr>
              <a:t>class </a:t>
            </a:r>
            <a:r>
              <a:rPr lang="en-US" sz="2000" b="1" dirty="0" err="1">
                <a:latin typeface="Courier New" pitchFamily="49" charset="0"/>
                <a:cs typeface="Courier New" pitchFamily="49" charset="0"/>
              </a:rPr>
              <a:t>SomeThreadedClass</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
            </a:r>
            <a:br>
              <a:rPr lang="en-US" sz="2000" b="1" dirty="0" smtClean="0">
                <a:latin typeface="Courier New" pitchFamily="49" charset="0"/>
                <a:cs typeface="Courier New" pitchFamily="49" charset="0"/>
              </a:rPr>
            </a:br>
            <a:r>
              <a:rPr lang="en-US" sz="2000" b="1" dirty="0" smtClean="0">
                <a:latin typeface="Courier New" pitchFamily="49" charset="0"/>
                <a:cs typeface="Courier New" pitchFamily="49" charset="0"/>
              </a:rPr>
              <a:t>     implements Runnable{</a:t>
            </a:r>
            <a:endParaRPr lang="en-US" sz="2000" b="1" dirty="0">
              <a:latin typeface="Courier New" pitchFamily="49" charset="0"/>
              <a:cs typeface="Courier New" pitchFamily="49" charset="0"/>
            </a:endParaRPr>
          </a:p>
          <a:p>
            <a:pPr lvl="1">
              <a:lnSpc>
                <a:spcPct val="80000"/>
              </a:lnSpc>
              <a:spcBef>
                <a:spcPts val="400"/>
              </a:spcBef>
              <a:buFontTx/>
              <a:buNone/>
            </a:pP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private static Object </a:t>
            </a:r>
            <a:r>
              <a:rPr lang="en-US" sz="2000" b="1" dirty="0" err="1">
                <a:solidFill>
                  <a:srgbClr val="FF0000"/>
                </a:solidFill>
                <a:latin typeface="Courier New" pitchFamily="49" charset="0"/>
                <a:cs typeface="Courier New" pitchFamily="49" charset="0"/>
              </a:rPr>
              <a:t>lockObject</a:t>
            </a:r>
            <a:r>
              <a:rPr lang="en-US" sz="2000" b="1" dirty="0">
                <a:solidFill>
                  <a:srgbClr val="FF0000"/>
                </a:solidFill>
                <a:latin typeface="Courier New" pitchFamily="49" charset="0"/>
                <a:cs typeface="Courier New" pitchFamily="49" charset="0"/>
              </a:rPr>
              <a:t> </a:t>
            </a:r>
          </a:p>
          <a:p>
            <a:pPr lvl="1">
              <a:lnSpc>
                <a:spcPct val="80000"/>
              </a:lnSpc>
              <a:spcBef>
                <a:spcPts val="400"/>
              </a:spcBef>
              <a:buFontTx/>
              <a:buNone/>
            </a:pPr>
            <a:r>
              <a:rPr lang="en-US" sz="2000"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 new Object();</a:t>
            </a:r>
          </a:p>
          <a:p>
            <a:pPr lvl="1">
              <a:lnSpc>
                <a:spcPct val="80000"/>
              </a:lnSpc>
              <a:spcBef>
                <a:spcPts val="400"/>
              </a:spcBef>
              <a:buFontTx/>
              <a:buNone/>
            </a:pPr>
            <a:r>
              <a:rPr lang="en-US" sz="2000" b="1" dirty="0">
                <a:latin typeface="Courier New" pitchFamily="49" charset="0"/>
                <a:cs typeface="Courier New" pitchFamily="49" charset="0"/>
              </a:rPr>
              <a:t>  ...</a:t>
            </a:r>
          </a:p>
          <a:p>
            <a:pPr lvl="1">
              <a:lnSpc>
                <a:spcPct val="80000"/>
              </a:lnSpc>
              <a:spcBef>
                <a:spcPts val="400"/>
              </a:spcBef>
              <a:buFontTx/>
              <a:buNone/>
            </a:pPr>
            <a:r>
              <a:rPr lang="en-US" sz="2000" b="1" dirty="0">
                <a:latin typeface="Courier New" pitchFamily="49" charset="0"/>
                <a:cs typeface="Courier New" pitchFamily="49" charset="0"/>
              </a:rPr>
              <a:t>  public void </a:t>
            </a:r>
            <a:r>
              <a:rPr lang="en-US" sz="2000" b="1" dirty="0" err="1">
                <a:latin typeface="Courier New" pitchFamily="49" charset="0"/>
                <a:cs typeface="Courier New" pitchFamily="49" charset="0"/>
              </a:rPr>
              <a:t>doSomeOperation</a:t>
            </a:r>
            <a:r>
              <a:rPr lang="en-US" sz="2000" b="1" dirty="0">
                <a:latin typeface="Courier New" pitchFamily="49" charset="0"/>
                <a:cs typeface="Courier New" pitchFamily="49" charset="0"/>
              </a:rPr>
              <a:t>() {</a:t>
            </a:r>
          </a:p>
          <a:p>
            <a:pPr lvl="1">
              <a:lnSpc>
                <a:spcPct val="80000"/>
              </a:lnSpc>
              <a:spcBef>
                <a:spcPts val="400"/>
              </a:spcBef>
              <a:buFontTx/>
              <a:buNone/>
            </a:pPr>
            <a:r>
              <a:rPr lang="en-US" sz="2000" b="1" dirty="0">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synchronized(</a:t>
            </a:r>
            <a:r>
              <a:rPr lang="en-US" sz="2000" b="1" dirty="0" err="1">
                <a:solidFill>
                  <a:srgbClr val="FF0000"/>
                </a:solidFill>
                <a:latin typeface="Courier New" pitchFamily="49" charset="0"/>
                <a:cs typeface="Courier New" pitchFamily="49" charset="0"/>
              </a:rPr>
              <a:t>lockObject</a:t>
            </a:r>
            <a:r>
              <a:rPr lang="en-US" sz="2000" b="1" dirty="0">
                <a:solidFill>
                  <a:srgbClr val="FF0000"/>
                </a:solidFill>
                <a:latin typeface="Courier New" pitchFamily="49" charset="0"/>
                <a:cs typeface="Courier New" pitchFamily="49" charset="0"/>
              </a:rPr>
              <a:t>)</a:t>
            </a:r>
            <a:r>
              <a:rPr lang="en-US" sz="2000" b="1" dirty="0">
                <a:latin typeface="Courier New" pitchFamily="49" charset="0"/>
                <a:cs typeface="Courier New" pitchFamily="49" charset="0"/>
              </a:rPr>
              <a:t> {</a:t>
            </a:r>
          </a:p>
          <a:p>
            <a:pPr lvl="1">
              <a:lnSpc>
                <a:spcPct val="80000"/>
              </a:lnSpc>
              <a:spcBef>
                <a:spcPts val="400"/>
              </a:spcBef>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accessSomeSharedObject</a:t>
            </a:r>
            <a:r>
              <a:rPr lang="en-US" sz="2000" b="1" dirty="0">
                <a:latin typeface="Courier New" pitchFamily="49" charset="0"/>
                <a:cs typeface="Courier New" pitchFamily="49" charset="0"/>
              </a:rPr>
              <a:t>();</a:t>
            </a:r>
          </a:p>
          <a:p>
            <a:pPr lvl="1">
              <a:lnSpc>
                <a:spcPct val="80000"/>
              </a:lnSpc>
              <a:spcBef>
                <a:spcPts val="400"/>
              </a:spcBef>
              <a:buFontTx/>
              <a:buNone/>
            </a:pPr>
            <a:r>
              <a:rPr lang="en-US" sz="2000" b="1" dirty="0">
                <a:latin typeface="Courier New" pitchFamily="49" charset="0"/>
                <a:cs typeface="Courier New" pitchFamily="49" charset="0"/>
              </a:rPr>
              <a:t>    }</a:t>
            </a:r>
          </a:p>
          <a:p>
            <a:pPr lvl="1">
              <a:lnSpc>
                <a:spcPct val="80000"/>
              </a:lnSpc>
              <a:spcBef>
                <a:spcPts val="400"/>
              </a:spcBef>
              <a:buFontTx/>
              <a:buNone/>
            </a:pPr>
            <a:r>
              <a:rPr lang="en-US" sz="2000" b="1" dirty="0">
                <a:latin typeface="Courier New" pitchFamily="49" charset="0"/>
                <a:cs typeface="Courier New" pitchFamily="49" charset="0"/>
              </a:rPr>
              <a:t>  }  </a:t>
            </a:r>
          </a:p>
          <a:p>
            <a:pPr lvl="1">
              <a:lnSpc>
                <a:spcPct val="80000"/>
              </a:lnSpc>
              <a:spcBef>
                <a:spcPts val="400"/>
              </a:spcBef>
              <a:buFontTx/>
              <a:buNone/>
            </a:pPr>
            <a:r>
              <a:rPr lang="en-US" sz="2000" b="1" dirty="0">
                <a:latin typeface="Courier New" pitchFamily="49" charset="0"/>
                <a:cs typeface="Courier New" pitchFamily="49" charset="0"/>
              </a:rPr>
              <a:t>  ...</a:t>
            </a:r>
          </a:p>
          <a:p>
            <a:pPr lvl="1">
              <a:lnSpc>
                <a:spcPct val="80000"/>
              </a:lnSpc>
              <a:spcBef>
                <a:spcPts val="400"/>
              </a:spcBef>
              <a:buFontTx/>
              <a:buNone/>
            </a:pP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a:p>
            <a:pPr lvl="1">
              <a:lnSpc>
                <a:spcPct val="80000"/>
              </a:lnSpc>
              <a:spcBef>
                <a:spcPts val="400"/>
              </a:spcBef>
            </a:pPr>
            <a:endParaRPr lang="en-US" sz="2400" dirty="0" smtClean="0"/>
          </a:p>
          <a:p>
            <a:pPr lvl="1">
              <a:lnSpc>
                <a:spcPct val="80000"/>
              </a:lnSpc>
              <a:spcBef>
                <a:spcPts val="400"/>
              </a:spcBef>
            </a:pPr>
            <a:r>
              <a:rPr lang="en-US" sz="2400" dirty="0" smtClean="0"/>
              <a:t>Why doesn’t </a:t>
            </a:r>
            <a:r>
              <a:rPr lang="en-US" sz="2400" dirty="0"/>
              <a:t>this problem usually occur with </a:t>
            </a:r>
            <a:r>
              <a:rPr lang="en-US" sz="2400" dirty="0" smtClean="0"/>
              <a:t>thread mechanism two (with run method in main class)?</a:t>
            </a:r>
            <a:endParaRPr lang="en-US" sz="2400" dirty="0"/>
          </a:p>
        </p:txBody>
      </p:sp>
      <p:sp>
        <p:nvSpPr>
          <p:cNvPr id="4" name="Slide Number Placeholder 3"/>
          <p:cNvSpPr>
            <a:spLocks noGrp="1"/>
          </p:cNvSpPr>
          <p:nvPr>
            <p:ph type="sldNum" sz="quarter" idx="10"/>
          </p:nvPr>
        </p:nvSpPr>
        <p:spPr/>
        <p:txBody>
          <a:bodyPr/>
          <a:lstStyle/>
          <a:p>
            <a:fld id="{F791CFFE-E641-4C33-A9D8-3546200588D9}" type="slidenum">
              <a:rPr lang="en-US" altLang="en-US"/>
              <a:pPr/>
              <a:t>59</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6</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Maximum Thread Pool Size</a:t>
            </a:r>
            <a:endParaRPr lang="en-US" dirty="0"/>
          </a:p>
        </p:txBody>
      </p:sp>
      <p:sp>
        <p:nvSpPr>
          <p:cNvPr id="3" name="Content Placeholder 2"/>
          <p:cNvSpPr>
            <a:spLocks noGrp="1"/>
          </p:cNvSpPr>
          <p:nvPr>
            <p:ph idx="1"/>
          </p:nvPr>
        </p:nvSpPr>
        <p:spPr/>
        <p:txBody>
          <a:bodyPr/>
          <a:lstStyle/>
          <a:p>
            <a:r>
              <a:rPr lang="en-US" dirty="0" smtClean="0"/>
              <a:t>In most apps, a reasonable guess is fine</a:t>
            </a:r>
          </a:p>
          <a:p>
            <a:pPr lvl="1">
              <a:buNone/>
            </a:pPr>
            <a:r>
              <a:rPr lang="en-US" dirty="0" smtClean="0"/>
              <a:t> int </a:t>
            </a:r>
            <a:r>
              <a:rPr lang="en-US" dirty="0" err="1" smtClean="0"/>
              <a:t>maxThreads</a:t>
            </a:r>
            <a:r>
              <a:rPr lang="en-US" dirty="0" smtClean="0"/>
              <a:t> = </a:t>
            </a:r>
            <a:r>
              <a:rPr lang="en-US" dirty="0" smtClean="0">
                <a:solidFill>
                  <a:srgbClr val="FF0000"/>
                </a:solidFill>
              </a:rPr>
              <a:t>100</a:t>
            </a:r>
            <a:r>
              <a:rPr lang="en-US" dirty="0" smtClean="0"/>
              <a:t>;</a:t>
            </a:r>
          </a:p>
          <a:p>
            <a:pPr lvl="1">
              <a:buNone/>
            </a:pPr>
            <a:r>
              <a:rPr lang="en-US" dirty="0" smtClean="0"/>
              <a:t> </a:t>
            </a:r>
            <a:r>
              <a:rPr lang="en-US" dirty="0" err="1" smtClean="0"/>
              <a:t>ExecutorService</a:t>
            </a:r>
            <a:r>
              <a:rPr lang="en-US" dirty="0" smtClean="0"/>
              <a:t> </a:t>
            </a:r>
            <a:r>
              <a:rPr lang="en-US" dirty="0" err="1" smtClean="0"/>
              <a:t>taskList</a:t>
            </a:r>
            <a:r>
              <a:rPr lang="en-US" dirty="0" smtClean="0"/>
              <a:t> = </a:t>
            </a:r>
          </a:p>
          <a:p>
            <a:pPr lvl="1">
              <a:buNone/>
            </a:pPr>
            <a:r>
              <a:rPr lang="en-US" dirty="0" smtClean="0"/>
              <a:t>     </a:t>
            </a:r>
            <a:r>
              <a:rPr lang="en-US" dirty="0" err="1" smtClean="0"/>
              <a:t>Executors.newFixedThreadPool</a:t>
            </a:r>
            <a:r>
              <a:rPr lang="en-US" dirty="0" smtClean="0"/>
              <a:t>(</a:t>
            </a:r>
            <a:r>
              <a:rPr lang="en-US" dirty="0" err="1" smtClean="0"/>
              <a:t>maxThreads</a:t>
            </a:r>
            <a:r>
              <a:rPr lang="en-US" dirty="0" smtClean="0"/>
              <a:t>);</a:t>
            </a:r>
          </a:p>
          <a:p>
            <a:r>
              <a:rPr lang="en-US" dirty="0" smtClean="0"/>
              <a:t>If you need more precise values, you can use equation</a:t>
            </a:r>
          </a:p>
          <a:p>
            <a:pPr lvl="1">
              <a:buNone/>
            </a:pPr>
            <a:r>
              <a:rPr lang="en-US" dirty="0" err="1" smtClean="0"/>
              <a:t>maxThreads</a:t>
            </a:r>
            <a:r>
              <a:rPr lang="en-US" dirty="0" smtClean="0"/>
              <a:t> = </a:t>
            </a:r>
            <a:r>
              <a:rPr lang="en-US" dirty="0" err="1" smtClean="0"/>
              <a:t>numCpus</a:t>
            </a:r>
            <a:r>
              <a:rPr lang="en-US" dirty="0" smtClean="0"/>
              <a:t> * </a:t>
            </a:r>
            <a:r>
              <a:rPr lang="en-US" dirty="0" err="1" smtClean="0"/>
              <a:t>targetUtilization</a:t>
            </a:r>
            <a:r>
              <a:rPr lang="en-US" dirty="0" smtClean="0"/>
              <a:t> *</a:t>
            </a:r>
            <a:br>
              <a:rPr lang="en-US" dirty="0" smtClean="0"/>
            </a:br>
            <a:r>
              <a:rPr lang="en-US" dirty="0" smtClean="0"/>
              <a:t>                     (1 + </a:t>
            </a:r>
            <a:r>
              <a:rPr lang="en-US" dirty="0" err="1" smtClean="0"/>
              <a:t>avgWaitTime</a:t>
            </a:r>
            <a:r>
              <a:rPr lang="en-US" dirty="0" smtClean="0"/>
              <a:t>/</a:t>
            </a:r>
            <a:r>
              <a:rPr lang="en-US" dirty="0" err="1" smtClean="0"/>
              <a:t>avgComputeTime</a:t>
            </a:r>
            <a:r>
              <a:rPr lang="en-US" dirty="0" smtClean="0"/>
              <a:t>)</a:t>
            </a:r>
          </a:p>
          <a:p>
            <a:pPr lvl="2"/>
            <a:endParaRPr lang="en-US" dirty="0" smtClean="0"/>
          </a:p>
          <a:p>
            <a:pPr lvl="2"/>
            <a:r>
              <a:rPr lang="en-US" dirty="0" smtClean="0"/>
              <a:t>Compute </a:t>
            </a:r>
            <a:r>
              <a:rPr lang="en-US" dirty="0" err="1" smtClean="0"/>
              <a:t>numCpus</a:t>
            </a:r>
            <a:r>
              <a:rPr lang="en-US" dirty="0" smtClean="0"/>
              <a:t> with Runtime.getRuntime().availableProcessors()</a:t>
            </a:r>
          </a:p>
          <a:p>
            <a:pPr lvl="2"/>
            <a:r>
              <a:rPr lang="en-US" dirty="0" err="1" smtClean="0"/>
              <a:t>targetUtilization</a:t>
            </a:r>
            <a:r>
              <a:rPr lang="en-US" dirty="0" smtClean="0"/>
              <a:t> is from 0.0 to 1.0</a:t>
            </a:r>
          </a:p>
          <a:p>
            <a:pPr lvl="2"/>
            <a:r>
              <a:rPr lang="en-US" dirty="0" smtClean="0"/>
              <a:t>Find ratio of wait to compute time with profiling</a:t>
            </a:r>
          </a:p>
          <a:p>
            <a:pPr lvl="2"/>
            <a:r>
              <a:rPr lang="en-US" dirty="0" smtClean="0"/>
              <a:t>Equation taken from </a:t>
            </a:r>
            <a:r>
              <a:rPr lang="en-US" i="1" dirty="0" smtClean="0"/>
              <a:t>Java Concurrency in Practice</a:t>
            </a:r>
            <a:r>
              <a:rPr lang="en-US" dirty="0" smtClean="0"/>
              <a:t> </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60</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sz="3800" dirty="0" smtClean="0"/>
              <a:t>Other Advanced Topics</a:t>
            </a:r>
            <a:endParaRPr lang="en-US" sz="3800" dirty="0"/>
          </a:p>
        </p:txBody>
      </p:sp>
      <p:sp>
        <p:nvSpPr>
          <p:cNvPr id="351235" name="Rectangle 3"/>
          <p:cNvSpPr>
            <a:spLocks noGrp="1" noChangeArrowheads="1"/>
          </p:cNvSpPr>
          <p:nvPr>
            <p:ph idx="1"/>
          </p:nvPr>
        </p:nvSpPr>
        <p:spPr/>
        <p:txBody>
          <a:bodyPr/>
          <a:lstStyle/>
          <a:p>
            <a:r>
              <a:rPr lang="en-US" sz="2600" dirty="0"/>
              <a:t>wait/</a:t>
            </a:r>
            <a:r>
              <a:rPr lang="en-US" sz="2600" dirty="0" err="1"/>
              <a:t>waitForAll</a:t>
            </a:r>
            <a:endParaRPr lang="en-US" sz="2600" dirty="0"/>
          </a:p>
          <a:p>
            <a:pPr lvl="1"/>
            <a:r>
              <a:rPr lang="en-US" sz="2200" dirty="0"/>
              <a:t>Releases the lock for other threads and suspends itself (placed in a wait queue associated with the lock)</a:t>
            </a:r>
          </a:p>
          <a:p>
            <a:pPr lvl="1"/>
            <a:r>
              <a:rPr lang="en-US" sz="2200" dirty="0" smtClean="0"/>
              <a:t>Very important in some applications, but very, very hard to get right. Try to use the newer Executor services if possible.</a:t>
            </a:r>
            <a:endParaRPr lang="en-US" sz="2200" dirty="0"/>
          </a:p>
          <a:p>
            <a:r>
              <a:rPr lang="en-US" sz="2600" dirty="0"/>
              <a:t>notify/</a:t>
            </a:r>
            <a:r>
              <a:rPr lang="en-US" sz="2600" dirty="0" err="1"/>
              <a:t>notifyAll</a:t>
            </a:r>
            <a:endParaRPr lang="en-US" sz="2600" dirty="0"/>
          </a:p>
          <a:p>
            <a:pPr lvl="1"/>
            <a:r>
              <a:rPr lang="en-US" sz="2200" dirty="0"/>
              <a:t>Wakes up all threads waiting for the lock</a:t>
            </a:r>
          </a:p>
          <a:p>
            <a:pPr lvl="1"/>
            <a:r>
              <a:rPr lang="en-US" sz="2200" dirty="0"/>
              <a:t>A notified thread doesn’t begin immediate execution, but is placed in the </a:t>
            </a:r>
            <a:r>
              <a:rPr lang="en-US" sz="2200" dirty="0" err="1"/>
              <a:t>runnable</a:t>
            </a:r>
            <a:r>
              <a:rPr lang="en-US" sz="2200" dirty="0"/>
              <a:t> thread queue</a:t>
            </a:r>
          </a:p>
          <a:p>
            <a:r>
              <a:rPr lang="en-US" sz="2600" dirty="0"/>
              <a:t>Concurrency utilities in </a:t>
            </a:r>
            <a:r>
              <a:rPr lang="en-US" sz="2600" dirty="0" err="1"/>
              <a:t>java.util.concurrency</a:t>
            </a:r>
            <a:endParaRPr lang="en-US" sz="2600" dirty="0"/>
          </a:p>
          <a:p>
            <a:pPr lvl="1"/>
            <a:r>
              <a:rPr lang="en-US" sz="2200" dirty="0"/>
              <a:t>Advanced threading utilities including semaphores, collections designed for multithreaded applications, atomic operations, etc.</a:t>
            </a:r>
          </a:p>
          <a:p>
            <a:r>
              <a:rPr lang="en-US" sz="2600" dirty="0"/>
              <a:t>Debugging thread problems</a:t>
            </a:r>
          </a:p>
          <a:p>
            <a:pPr lvl="1"/>
            <a:r>
              <a:rPr lang="en-US" sz="2200" dirty="0"/>
              <a:t>Use </a:t>
            </a:r>
            <a:r>
              <a:rPr lang="en-US" sz="2200" dirty="0" err="1"/>
              <a:t>JConsole</a:t>
            </a:r>
            <a:r>
              <a:rPr lang="en-US" sz="2200" dirty="0"/>
              <a:t> (bundled with Java 5; officially part of Java 6)</a:t>
            </a:r>
          </a:p>
          <a:p>
            <a:pPr lvl="2"/>
            <a:r>
              <a:rPr lang="en-US" sz="2000" dirty="0">
                <a:latin typeface="Arial Narrow" pitchFamily="34" charset="0"/>
              </a:rPr>
              <a:t>http://java.sun.com/developer/technicalArticles/J2SE/jconsole.html</a:t>
            </a:r>
          </a:p>
        </p:txBody>
      </p:sp>
      <p:sp>
        <p:nvSpPr>
          <p:cNvPr id="4" name="Slide Number Placeholder 3"/>
          <p:cNvSpPr>
            <a:spLocks noGrp="1"/>
          </p:cNvSpPr>
          <p:nvPr>
            <p:ph type="sldNum" sz="quarter" idx="10"/>
          </p:nvPr>
        </p:nvSpPr>
        <p:spPr/>
        <p:txBody>
          <a:bodyPr/>
          <a:lstStyle/>
          <a:p>
            <a:fld id="{473C5543-3B48-4BE7-A6BA-8CC72F72F812}" type="slidenum">
              <a:rPr lang="en-US" altLang="en-US"/>
              <a:pPr/>
              <a:t>61</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Wrap-Up</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62</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Books</a:t>
            </a:r>
          </a:p>
          <a:p>
            <a:pPr lvl="1"/>
            <a:r>
              <a:rPr lang="en-US" i="1" dirty="0" smtClean="0"/>
              <a:t>Java Concurrency in Practice</a:t>
            </a:r>
            <a:r>
              <a:rPr lang="en-US" dirty="0" smtClean="0"/>
              <a:t> (Goetz, et al)</a:t>
            </a:r>
          </a:p>
          <a:p>
            <a:pPr lvl="1"/>
            <a:r>
              <a:rPr lang="en-US" dirty="0" smtClean="0"/>
              <a:t>Chapter 10 (“Concurrency”) of </a:t>
            </a:r>
            <a:r>
              <a:rPr lang="en-US" i="1" dirty="0" smtClean="0"/>
              <a:t>Effective Java</a:t>
            </a:r>
            <a:r>
              <a:rPr lang="en-US" dirty="0" smtClean="0"/>
              <a:t>, 2</a:t>
            </a:r>
            <a:r>
              <a:rPr lang="en-US" baseline="30000" dirty="0" smtClean="0"/>
              <a:t>nd</a:t>
            </a:r>
            <a:r>
              <a:rPr lang="en-US" dirty="0" smtClean="0"/>
              <a:t> Ed (Josh Bloch)</a:t>
            </a:r>
          </a:p>
          <a:p>
            <a:pPr lvl="2"/>
            <a:r>
              <a:rPr lang="en-US" i="1" dirty="0" smtClean="0"/>
              <a:t>Effective Java </a:t>
            </a:r>
            <a:r>
              <a:rPr lang="en-US" dirty="0" smtClean="0"/>
              <a:t>is </a:t>
            </a:r>
            <a:r>
              <a:rPr lang="en-US" u="sng" dirty="0" smtClean="0"/>
              <a:t>the</a:t>
            </a:r>
            <a:r>
              <a:rPr lang="en-US" dirty="0" smtClean="0"/>
              <a:t> </a:t>
            </a:r>
            <a:r>
              <a:rPr lang="en-US" dirty="0" smtClean="0"/>
              <a:t>all-time </a:t>
            </a:r>
            <a:r>
              <a:rPr lang="en-US" dirty="0" smtClean="0"/>
              <a:t>best Java practices book</a:t>
            </a:r>
          </a:p>
          <a:p>
            <a:pPr lvl="1"/>
            <a:r>
              <a:rPr lang="en-US" i="1" dirty="0" smtClean="0"/>
              <a:t>Java Threads</a:t>
            </a:r>
            <a:r>
              <a:rPr lang="en-US" dirty="0" smtClean="0"/>
              <a:t> (Oak and Wong)</a:t>
            </a:r>
          </a:p>
          <a:p>
            <a:r>
              <a:rPr lang="en-US" dirty="0" smtClean="0"/>
              <a:t>Online references</a:t>
            </a:r>
          </a:p>
          <a:p>
            <a:pPr lvl="1"/>
            <a:r>
              <a:rPr lang="en-US" dirty="0" smtClean="0"/>
              <a:t>Lesson: Concurrency </a:t>
            </a:r>
            <a:r>
              <a:rPr lang="en-US" smtClean="0"/>
              <a:t>(Oracle Java </a:t>
            </a:r>
            <a:r>
              <a:rPr lang="en-US" dirty="0" smtClean="0"/>
              <a:t>Tutorial)</a:t>
            </a:r>
          </a:p>
          <a:p>
            <a:pPr lvl="2"/>
            <a:r>
              <a:rPr lang="en-US" dirty="0">
                <a:latin typeface="Arial Narrow" pitchFamily="34" charset="0"/>
              </a:rPr>
              <a:t>http://docs.oracle.com/javase/tutorial/essential/concurrency/</a:t>
            </a:r>
            <a:endParaRPr lang="en-US" dirty="0" smtClean="0">
              <a:latin typeface="Arial Narrow" pitchFamily="34" charset="0"/>
            </a:endParaRPr>
          </a:p>
          <a:p>
            <a:pPr lvl="1"/>
            <a:r>
              <a:rPr lang="en-US" dirty="0" smtClean="0"/>
              <a:t>Jacob </a:t>
            </a:r>
            <a:r>
              <a:rPr lang="en-US" dirty="0" err="1" smtClean="0"/>
              <a:t>Jenkov’s</a:t>
            </a:r>
            <a:r>
              <a:rPr lang="en-US" dirty="0" smtClean="0"/>
              <a:t> Concurrency Tutorial</a:t>
            </a:r>
          </a:p>
          <a:p>
            <a:pPr lvl="2"/>
            <a:r>
              <a:rPr lang="en-US" dirty="0" smtClean="0">
                <a:latin typeface="Arial Narrow" pitchFamily="34" charset="0"/>
              </a:rPr>
              <a:t>http://tutorials.jenkov.com/java-concurrency/index.html</a:t>
            </a:r>
          </a:p>
          <a:p>
            <a:pPr lvl="1"/>
            <a:r>
              <a:rPr lang="en-US" dirty="0" smtClean="0"/>
              <a:t>Lars Vogel’s Concurrency Tutorial</a:t>
            </a:r>
          </a:p>
          <a:p>
            <a:pPr lvl="2"/>
            <a:r>
              <a:rPr lang="en-US" dirty="0" smtClean="0">
                <a:latin typeface="Arial Narrow" pitchFamily="34" charset="0"/>
              </a:rPr>
              <a:t>http://www.vogella.de/articles/JavaConcurrency/article.html</a:t>
            </a:r>
            <a:endParaRPr lang="en-US" dirty="0">
              <a:latin typeface="Arial Narrow" pitchFamily="34" charset="0"/>
            </a:endParaRP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63</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Basic approach</a:t>
            </a:r>
          </a:p>
          <a:p>
            <a:pPr lvl="1">
              <a:lnSpc>
                <a:spcPct val="96000"/>
              </a:lnSpc>
              <a:buNone/>
            </a:pPr>
            <a:r>
              <a:rPr lang="en-US" dirty="0" smtClean="0"/>
              <a:t>   ExecutorService </a:t>
            </a:r>
            <a:r>
              <a:rPr lang="en-US" dirty="0" err="1" smtClean="0"/>
              <a:t>taskList</a:t>
            </a:r>
            <a:r>
              <a:rPr lang="en-US" dirty="0" smtClean="0"/>
              <a:t> = </a:t>
            </a:r>
          </a:p>
          <a:p>
            <a:pPr lvl="1">
              <a:lnSpc>
                <a:spcPct val="96000"/>
              </a:lnSpc>
              <a:buNone/>
            </a:pPr>
            <a:r>
              <a:rPr lang="en-US" dirty="0" smtClean="0"/>
              <a:t>        </a:t>
            </a:r>
            <a:r>
              <a:rPr lang="en-US" dirty="0" err="1" smtClean="0"/>
              <a:t>Executors.newFixedThreadPool</a:t>
            </a:r>
            <a:r>
              <a:rPr lang="en-US" dirty="0" smtClean="0"/>
              <a:t>(</a:t>
            </a:r>
            <a:r>
              <a:rPr lang="en-US" dirty="0" err="1" smtClean="0"/>
              <a:t>poolSize</a:t>
            </a:r>
            <a:r>
              <a:rPr lang="en-US" dirty="0" smtClean="0"/>
              <a:t>);</a:t>
            </a:r>
          </a:p>
          <a:p>
            <a:pPr>
              <a:lnSpc>
                <a:spcPct val="96000"/>
              </a:lnSpc>
            </a:pPr>
            <a:r>
              <a:rPr lang="en-US" dirty="0" smtClean="0"/>
              <a:t>Three variations</a:t>
            </a:r>
          </a:p>
          <a:p>
            <a:pPr lvl="1">
              <a:lnSpc>
                <a:spcPct val="96000"/>
              </a:lnSpc>
            </a:pPr>
            <a:r>
              <a:rPr lang="en-US" dirty="0" err="1" smtClean="0"/>
              <a:t>taskList.execute</a:t>
            </a:r>
            <a:r>
              <a:rPr lang="en-US" dirty="0" smtClean="0"/>
              <a:t>(new </a:t>
            </a:r>
            <a:r>
              <a:rPr lang="en-US" dirty="0" err="1" smtClean="0"/>
              <a:t>SeparateClass</a:t>
            </a:r>
            <a:r>
              <a:rPr lang="en-US" dirty="0" smtClean="0"/>
              <a:t>(…));</a:t>
            </a:r>
          </a:p>
          <a:p>
            <a:pPr lvl="1">
              <a:lnSpc>
                <a:spcPct val="96000"/>
              </a:lnSpc>
            </a:pPr>
            <a:r>
              <a:rPr lang="en-US" dirty="0" err="1" smtClean="0"/>
              <a:t>taskList.execute</a:t>
            </a:r>
            <a:r>
              <a:rPr lang="en-US" dirty="0" smtClean="0"/>
              <a:t>(this);</a:t>
            </a:r>
          </a:p>
          <a:p>
            <a:pPr lvl="1">
              <a:lnSpc>
                <a:spcPct val="96000"/>
              </a:lnSpc>
            </a:pPr>
            <a:r>
              <a:rPr lang="en-US" dirty="0" err="1" smtClean="0"/>
              <a:t>taskList.execute</a:t>
            </a:r>
            <a:r>
              <a:rPr lang="en-US" dirty="0" smtClean="0"/>
              <a:t>(new </a:t>
            </a:r>
            <a:r>
              <a:rPr lang="en-US" dirty="0" err="1" smtClean="0"/>
              <a:t>InnerClass</a:t>
            </a:r>
            <a:r>
              <a:rPr lang="en-US" dirty="0" smtClean="0"/>
              <a:t>(…));</a:t>
            </a:r>
          </a:p>
          <a:p>
            <a:pPr>
              <a:lnSpc>
                <a:spcPct val="96000"/>
              </a:lnSpc>
            </a:pPr>
            <a:r>
              <a:rPr lang="en-US" dirty="0" smtClean="0"/>
              <a:t>Handling shared data</a:t>
            </a:r>
          </a:p>
          <a:p>
            <a:pPr lvl="1">
              <a:lnSpc>
                <a:spcPct val="96000"/>
              </a:lnSpc>
              <a:buNone/>
            </a:pPr>
            <a:r>
              <a:rPr lang="en-US" dirty="0" smtClean="0"/>
              <a:t>synchronized(</a:t>
            </a:r>
            <a:r>
              <a:rPr lang="en-US" dirty="0" err="1" smtClean="0"/>
              <a:t>referenceSharedByThreads</a:t>
            </a:r>
            <a:r>
              <a:rPr lang="en-US" dirty="0" smtClean="0"/>
              <a:t>) {</a:t>
            </a:r>
          </a:p>
          <a:p>
            <a:pPr lvl="1">
              <a:lnSpc>
                <a:spcPct val="96000"/>
              </a:lnSpc>
              <a:buNone/>
            </a:pPr>
            <a:r>
              <a:rPr lang="en-US" dirty="0" smtClean="0"/>
              <a:t>    </a:t>
            </a:r>
            <a:r>
              <a:rPr lang="en-US" dirty="0" err="1" smtClean="0"/>
              <a:t>getSharedData</a:t>
            </a:r>
            <a:r>
              <a:rPr lang="en-US" dirty="0" smtClean="0"/>
              <a:t>();</a:t>
            </a:r>
          </a:p>
          <a:p>
            <a:pPr lvl="1">
              <a:lnSpc>
                <a:spcPct val="96000"/>
              </a:lnSpc>
              <a:buNone/>
            </a:pPr>
            <a:r>
              <a:rPr lang="en-US" dirty="0" smtClean="0"/>
              <a:t>    </a:t>
            </a:r>
            <a:r>
              <a:rPr lang="en-US" dirty="0" err="1" smtClean="0"/>
              <a:t>modifySharedData</a:t>
            </a:r>
            <a:r>
              <a:rPr lang="en-US" dirty="0" smtClean="0"/>
              <a:t>();</a:t>
            </a:r>
          </a:p>
          <a:p>
            <a:pPr lvl="1">
              <a:lnSpc>
                <a:spcPct val="96000"/>
              </a:lnSpc>
              <a:buNone/>
            </a:pPr>
            <a:r>
              <a:rPr lang="en-US" dirty="0" smtClean="0"/>
              <a:t>}</a:t>
            </a:r>
          </a:p>
          <a:p>
            <a:pPr lvl="1">
              <a:lnSpc>
                <a:spcPct val="96000"/>
              </a:lnSpc>
              <a:buNone/>
            </a:pPr>
            <a:r>
              <a:rPr lang="en-US" dirty="0" err="1" smtClean="0"/>
              <a:t>doOtherStuff</a:t>
            </a:r>
            <a:r>
              <a:rPr lang="en-US" dirty="0" smtClean="0"/>
              <a:t>();</a:t>
            </a:r>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64</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a:xfrm>
            <a:off x="1371600" y="3429000"/>
            <a:ext cx="7467600" cy="1295400"/>
          </a:xfrm>
        </p:spPr>
        <p:txBody>
          <a:bodyPr/>
          <a:lstStyle/>
          <a:p>
            <a:r>
              <a:rPr lang="en-US"/>
              <a:t>Questions?</a:t>
            </a:r>
            <a:endParaRPr lang="en-US" altLang="en-US"/>
          </a:p>
        </p:txBody>
      </p:sp>
      <p:sp>
        <p:nvSpPr>
          <p:cNvPr id="3" name="Rectangle 4"/>
          <p:cNvSpPr>
            <a:spLocks noGrp="1" noChangeArrowheads="1"/>
          </p:cNvSpPr>
          <p:nvPr>
            <p:ph type="sldNum" sz="quarter" idx="10"/>
          </p:nvPr>
        </p:nvSpPr>
        <p:spPr/>
        <p:txBody>
          <a:bodyPr/>
          <a:lstStyle/>
          <a:p>
            <a:fld id="{B8C98505-1F92-433A-86EF-38CE54585B13}" type="slidenum">
              <a:rPr lang="en-US" altLang="en-US"/>
              <a:pPr/>
              <a:t>65</a:t>
            </a:fld>
            <a:endParaRPr lang="en-US"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dirty="0" smtClean="0"/>
              <a:t>Motivation for Concurrent Programming</a:t>
            </a:r>
            <a:endParaRPr lang="en-US" dirty="0"/>
          </a:p>
        </p:txBody>
      </p:sp>
      <p:sp>
        <p:nvSpPr>
          <p:cNvPr id="281603" name="Rectangle 3"/>
          <p:cNvSpPr>
            <a:spLocks noGrp="1" noChangeArrowheads="1"/>
          </p:cNvSpPr>
          <p:nvPr>
            <p:ph idx="1"/>
          </p:nvPr>
        </p:nvSpPr>
        <p:spPr/>
        <p:txBody>
          <a:bodyPr>
            <a:noAutofit/>
          </a:bodyPr>
          <a:lstStyle/>
          <a:p>
            <a:pPr>
              <a:lnSpc>
                <a:spcPct val="100000"/>
              </a:lnSpc>
            </a:pPr>
            <a:r>
              <a:rPr lang="en-US" dirty="0" smtClean="0"/>
              <a:t>Pros</a:t>
            </a:r>
            <a:endParaRPr lang="en-US" dirty="0"/>
          </a:p>
          <a:p>
            <a:pPr lvl="1">
              <a:lnSpc>
                <a:spcPct val="100000"/>
              </a:lnSpc>
            </a:pPr>
            <a:r>
              <a:rPr lang="en-US" dirty="0" smtClean="0"/>
              <a:t>Advantages even on single-processor systems</a:t>
            </a:r>
          </a:p>
          <a:p>
            <a:pPr lvl="2">
              <a:lnSpc>
                <a:spcPct val="100000"/>
              </a:lnSpc>
            </a:pPr>
            <a:r>
              <a:rPr lang="en-US" dirty="0" smtClean="0"/>
              <a:t>Efficiency</a:t>
            </a:r>
            <a:endParaRPr lang="en-US" dirty="0"/>
          </a:p>
          <a:p>
            <a:pPr lvl="3">
              <a:lnSpc>
                <a:spcPct val="100000"/>
              </a:lnSpc>
            </a:pPr>
            <a:r>
              <a:rPr lang="en-US" dirty="0"/>
              <a:t>Downloading network data files</a:t>
            </a:r>
          </a:p>
          <a:p>
            <a:pPr lvl="2">
              <a:lnSpc>
                <a:spcPct val="100000"/>
              </a:lnSpc>
            </a:pPr>
            <a:r>
              <a:rPr lang="en-US" dirty="0"/>
              <a:t>Convenience</a:t>
            </a:r>
          </a:p>
          <a:p>
            <a:pPr lvl="3">
              <a:lnSpc>
                <a:spcPct val="100000"/>
              </a:lnSpc>
            </a:pPr>
            <a:r>
              <a:rPr lang="en-US" dirty="0"/>
              <a:t>A clock icon</a:t>
            </a:r>
          </a:p>
          <a:p>
            <a:pPr lvl="2">
              <a:lnSpc>
                <a:spcPct val="100000"/>
              </a:lnSpc>
            </a:pPr>
            <a:r>
              <a:rPr lang="en-US" dirty="0"/>
              <a:t>Multi-client applications</a:t>
            </a:r>
          </a:p>
          <a:p>
            <a:pPr lvl="3">
              <a:lnSpc>
                <a:spcPct val="100000"/>
              </a:lnSpc>
            </a:pPr>
            <a:r>
              <a:rPr lang="en-US" dirty="0"/>
              <a:t>HTTP Server, SMTP </a:t>
            </a:r>
            <a:r>
              <a:rPr lang="en-US" dirty="0" smtClean="0"/>
              <a:t>Server</a:t>
            </a:r>
          </a:p>
          <a:p>
            <a:pPr lvl="1">
              <a:lnSpc>
                <a:spcPct val="100000"/>
              </a:lnSpc>
            </a:pPr>
            <a:r>
              <a:rPr lang="en-US" dirty="0" smtClean="0"/>
              <a:t>Many computers have multiple processors</a:t>
            </a:r>
          </a:p>
          <a:p>
            <a:pPr lvl="2">
              <a:lnSpc>
                <a:spcPct val="100000"/>
              </a:lnSpc>
            </a:pPr>
            <a:r>
              <a:rPr lang="en-US" dirty="0" smtClean="0"/>
              <a:t>Find out via </a:t>
            </a:r>
            <a:r>
              <a:rPr lang="en-US" dirty="0" err="1" smtClean="0"/>
              <a:t>Runtime.getRuntime</a:t>
            </a:r>
            <a:r>
              <a:rPr lang="en-US" dirty="0" smtClean="0"/>
              <a:t>().</a:t>
            </a:r>
            <a:r>
              <a:rPr lang="en-US" dirty="0" err="1" smtClean="0"/>
              <a:t>availableProcessors</a:t>
            </a:r>
            <a:r>
              <a:rPr lang="en-US" dirty="0" smtClean="0"/>
              <a:t>()</a:t>
            </a:r>
            <a:endParaRPr lang="en-US" dirty="0"/>
          </a:p>
          <a:p>
            <a:pPr>
              <a:lnSpc>
                <a:spcPct val="100000"/>
              </a:lnSpc>
            </a:pPr>
            <a:r>
              <a:rPr lang="en-US" dirty="0" smtClean="0"/>
              <a:t>Cons</a:t>
            </a:r>
            <a:endParaRPr lang="en-US" dirty="0"/>
          </a:p>
          <a:p>
            <a:pPr lvl="1">
              <a:lnSpc>
                <a:spcPct val="100000"/>
              </a:lnSpc>
            </a:pPr>
            <a:r>
              <a:rPr lang="en-US" dirty="0"/>
              <a:t>Significantly harder to debug and </a:t>
            </a:r>
            <a:r>
              <a:rPr lang="en-US" dirty="0" smtClean="0"/>
              <a:t>maintain than single-threaded apps</a:t>
            </a:r>
            <a:endParaRPr lang="en-US" dirty="0"/>
          </a:p>
        </p:txBody>
      </p:sp>
      <p:sp>
        <p:nvSpPr>
          <p:cNvPr id="4" name="Slide Number Placeholder 3"/>
          <p:cNvSpPr>
            <a:spLocks noGrp="1"/>
          </p:cNvSpPr>
          <p:nvPr>
            <p:ph type="sldNum" sz="quarter" idx="10"/>
          </p:nvPr>
        </p:nvSpPr>
        <p:spPr/>
        <p:txBody>
          <a:bodyPr/>
          <a:lstStyle/>
          <a:p>
            <a:fld id="{0DB86D20-1BCF-4C08-A5C7-D89E1ED5210B}" type="slidenum">
              <a:rPr lang="en-US" altLang="en-US"/>
              <a:pPr/>
              <a:t>7</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t>
            </a:r>
            <a:br>
              <a:rPr lang="en-US" dirty="0" smtClean="0"/>
            </a:br>
            <a:r>
              <a:rPr lang="en-US" dirty="0" smtClean="0"/>
              <a:t>Concurrent Programming</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smtClean="0"/>
              <a:t>First, make a task list</a:t>
            </a:r>
          </a:p>
          <a:p>
            <a:pPr lvl="1">
              <a:lnSpc>
                <a:spcPct val="110000"/>
              </a:lnSpc>
              <a:buNone/>
            </a:pPr>
            <a:r>
              <a:rPr lang="en-US" dirty="0" smtClean="0"/>
              <a:t>ExecutorService </a:t>
            </a:r>
            <a:r>
              <a:rPr lang="en-US" dirty="0" err="1" smtClean="0"/>
              <a:t>taskList</a:t>
            </a:r>
            <a:r>
              <a:rPr lang="en-US" dirty="0" smtClean="0"/>
              <a:t> = </a:t>
            </a:r>
          </a:p>
          <a:p>
            <a:pPr lvl="1">
              <a:lnSpc>
                <a:spcPct val="110000"/>
              </a:lnSpc>
              <a:buNone/>
            </a:pPr>
            <a:r>
              <a:rPr lang="en-US" dirty="0" smtClean="0"/>
              <a:t>    </a:t>
            </a:r>
            <a:r>
              <a:rPr lang="en-US" dirty="0" err="1" smtClean="0"/>
              <a:t>Executors.newFixedThreadPool</a:t>
            </a:r>
            <a:r>
              <a:rPr lang="en-US" dirty="0" smtClean="0"/>
              <a:t>(</a:t>
            </a:r>
            <a:r>
              <a:rPr lang="en-US" dirty="0" err="1" smtClean="0"/>
              <a:t>poolSize</a:t>
            </a:r>
            <a:r>
              <a:rPr lang="en-US" dirty="0" smtClean="0"/>
              <a:t>);</a:t>
            </a:r>
          </a:p>
          <a:p>
            <a:pPr lvl="2">
              <a:lnSpc>
                <a:spcPct val="110000"/>
              </a:lnSpc>
            </a:pPr>
            <a:r>
              <a:rPr lang="en-US" dirty="0" smtClean="0"/>
              <a:t>The </a:t>
            </a:r>
            <a:r>
              <a:rPr lang="en-US" dirty="0" err="1" smtClean="0"/>
              <a:t>poolSize</a:t>
            </a:r>
            <a:r>
              <a:rPr lang="en-US" dirty="0" smtClean="0"/>
              <a:t> is the maximum number of </a:t>
            </a:r>
            <a:r>
              <a:rPr lang="en-US" i="1" dirty="0" smtClean="0"/>
              <a:t>simultaneous</a:t>
            </a:r>
            <a:r>
              <a:rPr lang="en-US" dirty="0" smtClean="0"/>
              <a:t> threads. For many apps, it is higher than the number of tasks, so each task has a separate thread.</a:t>
            </a:r>
          </a:p>
          <a:p>
            <a:pPr lvl="2">
              <a:lnSpc>
                <a:spcPct val="110000"/>
              </a:lnSpc>
            </a:pPr>
            <a:r>
              <a:rPr lang="en-US" dirty="0" smtClean="0"/>
              <a:t>There are other types of thread pools, but this is simplest</a:t>
            </a:r>
          </a:p>
          <a:p>
            <a:pPr>
              <a:lnSpc>
                <a:spcPct val="110000"/>
              </a:lnSpc>
            </a:pPr>
            <a:r>
              <a:rPr lang="en-US" dirty="0" smtClean="0"/>
              <a:t>Second, add tasks to the list (three options)</a:t>
            </a:r>
          </a:p>
          <a:p>
            <a:pPr lvl="1">
              <a:lnSpc>
                <a:spcPct val="110000"/>
              </a:lnSpc>
            </a:pPr>
            <a:r>
              <a:rPr lang="en-US" dirty="0" smtClean="0"/>
              <a:t>Make a separate class that implements Runnable. </a:t>
            </a:r>
          </a:p>
          <a:p>
            <a:pPr lvl="2">
              <a:lnSpc>
                <a:spcPct val="110000"/>
              </a:lnSpc>
            </a:pPr>
            <a:r>
              <a:rPr lang="en-US" dirty="0" smtClean="0"/>
              <a:t>Make instances of this class and start threading via </a:t>
            </a:r>
            <a:r>
              <a:rPr lang="en-US" dirty="0" err="1" smtClean="0"/>
              <a:t>taskList.execute</a:t>
            </a:r>
            <a:r>
              <a:rPr lang="en-US" dirty="0" smtClean="0"/>
              <a:t>(new </a:t>
            </a:r>
            <a:r>
              <a:rPr lang="en-US" dirty="0" err="1" smtClean="0"/>
              <a:t>MySeparateRunnableClass</a:t>
            </a:r>
            <a:r>
              <a:rPr lang="en-US" dirty="0" smtClean="0"/>
              <a:t>(…))</a:t>
            </a:r>
          </a:p>
          <a:p>
            <a:pPr lvl="1">
              <a:lnSpc>
                <a:spcPct val="110000"/>
              </a:lnSpc>
            </a:pPr>
            <a:r>
              <a:rPr lang="en-US" dirty="0" smtClean="0"/>
              <a:t>Have your existing class implement Runnable. </a:t>
            </a:r>
          </a:p>
          <a:p>
            <a:pPr lvl="2">
              <a:lnSpc>
                <a:spcPct val="110000"/>
              </a:lnSpc>
            </a:pPr>
            <a:r>
              <a:rPr lang="en-US" dirty="0" smtClean="0"/>
              <a:t>Start threading via </a:t>
            </a:r>
            <a:r>
              <a:rPr lang="en-US" dirty="0" err="1" smtClean="0"/>
              <a:t>taskList.execute</a:t>
            </a:r>
            <a:r>
              <a:rPr lang="en-US" dirty="0" smtClean="0"/>
              <a:t>(this)</a:t>
            </a:r>
          </a:p>
          <a:p>
            <a:pPr lvl="1">
              <a:lnSpc>
                <a:spcPct val="110000"/>
              </a:lnSpc>
            </a:pPr>
            <a:r>
              <a:rPr lang="en-US" dirty="0" smtClean="0"/>
              <a:t>Use an inner class. </a:t>
            </a:r>
          </a:p>
          <a:p>
            <a:pPr lvl="2">
              <a:lnSpc>
                <a:spcPct val="110000"/>
              </a:lnSpc>
            </a:pPr>
            <a:r>
              <a:rPr lang="en-US" dirty="0" err="1" smtClean="0"/>
              <a:t>taskList.execute</a:t>
            </a:r>
            <a:r>
              <a:rPr lang="en-US" dirty="0" smtClean="0"/>
              <a:t>(new </a:t>
            </a:r>
            <a:r>
              <a:rPr lang="en-US" dirty="0" err="1" smtClean="0"/>
              <a:t>MyInnerRunnableClass</a:t>
            </a:r>
            <a:r>
              <a:rPr lang="en-US" dirty="0" smtClean="0"/>
              <a:t>(…))</a:t>
            </a:r>
          </a:p>
          <a:p>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8</a:t>
            </a:fld>
            <a:endParaRPr lang="en-US" altLang="en-US">
              <a:solidFill>
                <a:schemeClr val="accent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3276600"/>
            <a:ext cx="8077200" cy="2202766"/>
          </a:xfrm>
        </p:spPr>
        <p:txBody>
          <a:bodyPr/>
          <a:lstStyle/>
          <a:p>
            <a:r>
              <a:rPr lang="en-US" dirty="0" smtClean="0"/>
              <a:t>Approach One: Separate Classes that Implement Runnable</a:t>
            </a:r>
            <a:endParaRPr lang="en-US" dirty="0"/>
          </a:p>
        </p:txBody>
      </p:sp>
      <p:sp>
        <p:nvSpPr>
          <p:cNvPr id="4" name="Slide Number Placeholder 3"/>
          <p:cNvSpPr>
            <a:spLocks noGrp="1"/>
          </p:cNvSpPr>
          <p:nvPr>
            <p:ph type="sldNum" sz="quarter" idx="10"/>
          </p:nvPr>
        </p:nvSpPr>
        <p:spPr/>
        <p:txBody>
          <a:bodyPr/>
          <a:lstStyle/>
          <a:p>
            <a:fld id="{5AC06FBF-B82B-4737-92EC-B80292E2F9F8}" type="slidenum">
              <a:rPr lang="en-US" altLang="en-US" smtClean="0"/>
              <a:pPr/>
              <a:t>9</a:t>
            </a:fld>
            <a:endParaRPr lang="en-US" altLang="en-US">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Viewgraph-Template">
  <a:themeElements>
    <a:clrScheme name="">
      <a:dk1>
        <a:srgbClr val="000000"/>
      </a:dk1>
      <a:lt1>
        <a:srgbClr val="FFFFFF"/>
      </a:lt1>
      <a:dk2>
        <a:srgbClr val="006666"/>
      </a:dk2>
      <a:lt2>
        <a:srgbClr val="B2B2B2"/>
      </a:lt2>
      <a:accent1>
        <a:srgbClr val="FF9900"/>
      </a:accent1>
      <a:accent2>
        <a:srgbClr val="666699"/>
      </a:accent2>
      <a:accent3>
        <a:srgbClr val="FFFFFF"/>
      </a:accent3>
      <a:accent4>
        <a:srgbClr val="000000"/>
      </a:accent4>
      <a:accent5>
        <a:srgbClr val="FFCAAA"/>
      </a:accent5>
      <a:accent6>
        <a:srgbClr val="5C5C8A"/>
      </a:accent6>
      <a:hlink>
        <a:srgbClr val="CCCCFF"/>
      </a:hlink>
      <a:folHlink>
        <a:srgbClr val="CC0000"/>
      </a:folHlink>
    </a:clrScheme>
    <a:fontScheme name="1_Viewgraph-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Viewgraph-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Viewgraph-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Viewgraph-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Viewgraph-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Viewgraph-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Viewgraph-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Viewgraph-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01-Java-Intro+Overview</Template>
  <TotalTime>8486</TotalTime>
  <Words>3855</Words>
  <Application>Microsoft Office PowerPoint</Application>
  <PresentationFormat>On-screen Show (4:3)</PresentationFormat>
  <Paragraphs>811</Paragraphs>
  <Slides>65</Slides>
  <Notes>2</Notes>
  <HiddenSlides>3</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1_Viewgraph-Template</vt:lpstr>
      <vt:lpstr>TODO</vt:lpstr>
      <vt:lpstr>Course Material Usage Rules</vt:lpstr>
      <vt:lpstr>Multithreaded Programming in Java </vt:lpstr>
      <vt:lpstr>For live Java EE training, please see training courses  at http://courses.coreservlets.com/.  JSF 2.0, PrimeFaces, Servlets, JSP, Ajax (with jQuery), GWT,  Android development, Java 6 and 7 programming, SOAP-based and RESTful Web Services, Spring, Hibernate/JPA,  XML, Hadoop, and customized combinations of topics. </vt:lpstr>
      <vt:lpstr>Agenda</vt:lpstr>
      <vt:lpstr>Overview</vt:lpstr>
      <vt:lpstr>Motivation for Concurrent Programming</vt:lpstr>
      <vt:lpstr>Steps for  Concurrent Programming</vt:lpstr>
      <vt:lpstr>Approach One: Separate Classes that Implement Runnable</vt:lpstr>
      <vt:lpstr>Thread Mechanism One: Separate Runnable Class</vt:lpstr>
      <vt:lpstr>Separate Runnable Class: Template Code</vt:lpstr>
      <vt:lpstr>Thread Mechanism One: Example (Continued)</vt:lpstr>
      <vt:lpstr>Thread Mechanism One: Example</vt:lpstr>
      <vt:lpstr>Thread Mechanism One: Example (Continued)</vt:lpstr>
      <vt:lpstr>Thread Mechanism One: Results</vt:lpstr>
      <vt:lpstr>Pros and Cons of  Separate-Class Approach</vt:lpstr>
      <vt:lpstr>Approach Two: Main App Implements Runnable</vt:lpstr>
      <vt:lpstr>Review of Interfaces: Syntax</vt:lpstr>
      <vt:lpstr>Review of Interfaces: Benefits</vt:lpstr>
      <vt:lpstr>Thread Mechanism Two: Main App Implements Runnable</vt:lpstr>
      <vt:lpstr>Main App Implements Runnable: Template Code</vt:lpstr>
      <vt:lpstr>Thread Mechanism Two: Example</vt:lpstr>
      <vt:lpstr>Thread Mechanism Two: Example (Continued)</vt:lpstr>
      <vt:lpstr>Thread Mechanism Two: Example (Continued)</vt:lpstr>
      <vt:lpstr>Thread Mechanism Two: Results</vt:lpstr>
      <vt:lpstr>Pros and Cons of Approach</vt:lpstr>
      <vt:lpstr>Approach Three: Inner Class that Implements Runnable</vt:lpstr>
      <vt:lpstr>Review of Inner Classes</vt:lpstr>
      <vt:lpstr>Thread Mechanism Three: Runnable Inner Class</vt:lpstr>
      <vt:lpstr>Inner Class Implements Runnable: Template Code</vt:lpstr>
      <vt:lpstr>Thread Mechanism Three: Example</vt:lpstr>
      <vt:lpstr>Thread Mechanism Three: Example (Continued)</vt:lpstr>
      <vt:lpstr>Thread Mechanism Three: Example (Continued)</vt:lpstr>
      <vt:lpstr>Thread Mechanism Three: Results</vt:lpstr>
      <vt:lpstr>Pros and Cons of Approach</vt:lpstr>
      <vt:lpstr>Summary of Approaches</vt:lpstr>
      <vt:lpstr>Pros and Cons</vt:lpstr>
      <vt:lpstr>Example: Template for a Multithreaded Network Server</vt:lpstr>
      <vt:lpstr>MultithreadedServer.java (Continued)</vt:lpstr>
      <vt:lpstr>ConnectionHandler.java</vt:lpstr>
      <vt:lpstr>Race Conditions and Synchronization</vt:lpstr>
      <vt:lpstr>Race Conditions: Example</vt:lpstr>
      <vt:lpstr>Race Conditions: Example (Continued)</vt:lpstr>
      <vt:lpstr>Race Conditions: Result</vt:lpstr>
      <vt:lpstr>Race Conditions: Solution?</vt:lpstr>
      <vt:lpstr>Arbitrating Contention for Shared Resources</vt:lpstr>
      <vt:lpstr>Arbitrating Contention for Shared Resources</vt:lpstr>
      <vt:lpstr>Arbitrating Contention for Shared Resources</vt:lpstr>
      <vt:lpstr>Helpful Thread-Related Methods</vt:lpstr>
      <vt:lpstr>Methods in Thread Class</vt:lpstr>
      <vt:lpstr>Methods in ExecutorService Class</vt:lpstr>
      <vt:lpstr>Callable</vt:lpstr>
      <vt:lpstr>Lower-Level Threading</vt:lpstr>
      <vt:lpstr>Advanced Topics</vt:lpstr>
      <vt:lpstr>Types of Task Queues</vt:lpstr>
      <vt:lpstr>Stopping a Thread</vt:lpstr>
      <vt:lpstr>Nasty Synchronization Bug</vt:lpstr>
      <vt:lpstr>Synchronization Solution</vt:lpstr>
      <vt:lpstr>Synchronization Solution (Continued)</vt:lpstr>
      <vt:lpstr>Determining Maximum Thread Pool Size</vt:lpstr>
      <vt:lpstr>Other Advanced Topics</vt:lpstr>
      <vt:lpstr>Wrap-Up</vt:lpstr>
      <vt:lpstr>References</vt:lpstr>
      <vt:lpstr>Summary</vt:lpstr>
      <vt:lpstr>Questions?</vt:lpstr>
    </vt:vector>
  </TitlesOfParts>
  <Company>http://www.coreservlets.com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Multithreaded Programming</dc:title>
  <dc:creator>Marty Hall</dc:creator>
  <cp:lastModifiedBy>Marty</cp:lastModifiedBy>
  <cp:revision>276</cp:revision>
  <cp:lastPrinted>2000-12-12T13:42:46Z</cp:lastPrinted>
  <dcterms:created xsi:type="dcterms:W3CDTF">2000-05-05T21:02:18Z</dcterms:created>
  <dcterms:modified xsi:type="dcterms:W3CDTF">2012-04-11T17:40:40Z</dcterms:modified>
</cp:coreProperties>
</file>