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2" r:id="rId1"/>
  </p:sldMasterIdLst>
  <p:notesMasterIdLst>
    <p:notesMasterId r:id="rId45"/>
  </p:notesMasterIdLst>
  <p:handoutMasterIdLst>
    <p:handoutMasterId r:id="rId46"/>
  </p:handoutMasterIdLst>
  <p:sldIdLst>
    <p:sldId id="358" r:id="rId2"/>
    <p:sldId id="349" r:id="rId3"/>
    <p:sldId id="256" r:id="rId4"/>
    <p:sldId id="361" r:id="rId5"/>
    <p:sldId id="277" r:id="rId6"/>
    <p:sldId id="311" r:id="rId7"/>
    <p:sldId id="312" r:id="rId8"/>
    <p:sldId id="316" r:id="rId9"/>
    <p:sldId id="317" r:id="rId10"/>
    <p:sldId id="347" r:id="rId11"/>
    <p:sldId id="318" r:id="rId12"/>
    <p:sldId id="319" r:id="rId13"/>
    <p:sldId id="313" r:id="rId14"/>
    <p:sldId id="320" r:id="rId15"/>
    <p:sldId id="314" r:id="rId16"/>
    <p:sldId id="315" r:id="rId17"/>
    <p:sldId id="321" r:id="rId18"/>
    <p:sldId id="322" r:id="rId19"/>
    <p:sldId id="326" r:id="rId20"/>
    <p:sldId id="328" r:id="rId21"/>
    <p:sldId id="351" r:id="rId22"/>
    <p:sldId id="329" r:id="rId23"/>
    <p:sldId id="323" r:id="rId24"/>
    <p:sldId id="324" r:id="rId25"/>
    <p:sldId id="345" r:id="rId26"/>
    <p:sldId id="325" r:id="rId27"/>
    <p:sldId id="330" r:id="rId28"/>
    <p:sldId id="331" r:id="rId29"/>
    <p:sldId id="332" r:id="rId30"/>
    <p:sldId id="333" r:id="rId31"/>
    <p:sldId id="334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6" r:id="rId42"/>
    <p:sldId id="310" r:id="rId43"/>
    <p:sldId id="309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8BC"/>
    <a:srgbClr val="6B70AF"/>
    <a:srgbClr val="6065AA"/>
    <a:srgbClr val="B2B2B2"/>
    <a:srgbClr val="EAEAEA"/>
    <a:srgbClr val="00FF00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-9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"/>
    </p:cViewPr>
  </p:sorterViewPr>
  <p:notesViewPr>
    <p:cSldViewPr snapToGrid="0">
      <p:cViewPr varScale="1">
        <p:scale>
          <a:sx n="107" d="100"/>
          <a:sy n="107" d="100"/>
        </p:scale>
        <p:origin x="-2442" y="-96"/>
      </p:cViewPr>
      <p:guideLst>
        <p:guide orient="horz" pos="3024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2" tIns="48501" rIns="97002" bIns="48501" numCol="1" anchor="t" anchorCtr="0" compatLnSpc="1">
            <a:prstTxWarp prst="textNoShape">
              <a:avLst/>
            </a:prstTxWarp>
          </a:bodyPr>
          <a:lstStyle>
            <a:lvl1pPr defTabSz="971550">
              <a:defRPr sz="1300"/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2" tIns="48501" rIns="97002" bIns="48501" numCol="1" anchor="t" anchorCtr="0" compatLnSpc="1">
            <a:prstTxWarp prst="textNoShape">
              <a:avLst/>
            </a:prstTxWarp>
          </a:bodyPr>
          <a:lstStyle>
            <a:lvl1pPr algn="r" defTabSz="971550">
              <a:defRPr sz="1300"/>
            </a:lvl1pPr>
          </a:lstStyle>
          <a:p>
            <a:fld id="{3287989B-BC9E-4C9B-944E-0DE5B5227576}" type="datetime1">
              <a:rPr lang="en-US"/>
              <a:pPr/>
              <a:t>12/30/2011</a:t>
            </a:fld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2" tIns="48501" rIns="97002" bIns="48501" numCol="1" anchor="b" anchorCtr="0" compatLnSpc="1">
            <a:prstTxWarp prst="textNoShape">
              <a:avLst/>
            </a:prstTxWarp>
          </a:bodyPr>
          <a:lstStyle>
            <a:lvl1pPr defTabSz="971550">
              <a:defRPr sz="1300"/>
            </a:lvl1pPr>
          </a:lstStyle>
          <a:p>
            <a:r>
              <a:rPr lang="en-US" altLang="en-US"/>
              <a:t>Multithreaded Graphics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2" tIns="48501" rIns="97002" bIns="48501" numCol="1" anchor="b" anchorCtr="0" compatLnSpc="1">
            <a:prstTxWarp prst="textNoShape">
              <a:avLst/>
            </a:prstTxWarp>
          </a:bodyPr>
          <a:lstStyle>
            <a:lvl1pPr algn="r" defTabSz="971550">
              <a:defRPr sz="1300"/>
            </a:lvl1pPr>
          </a:lstStyle>
          <a:p>
            <a:fld id="{4D8DE4E8-2B9A-4C16-8FA3-5FD15441DE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2" tIns="48501" rIns="97002" bIns="48501" numCol="1" anchor="b" anchorCtr="0" compatLnSpc="1">
            <a:prstTxWarp prst="textNoShape">
              <a:avLst/>
            </a:prstTxWarp>
          </a:bodyPr>
          <a:lstStyle>
            <a:lvl1pPr defTabSz="971550">
              <a:defRPr sz="1000">
                <a:latin typeface="Arial" charset="0"/>
              </a:defRPr>
            </a:lvl1pPr>
          </a:lstStyle>
          <a:p>
            <a:fld id="{D0996BDA-7507-4227-B350-01927E1AA220}" type="datetime1">
              <a:rPr lang="en-US"/>
              <a:pPr/>
              <a:t>12/30/2011</a:t>
            </a:fld>
            <a:endParaRPr lang="en-US" alt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63563" y="568325"/>
            <a:ext cx="6184900" cy="4638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8325" y="5291138"/>
            <a:ext cx="61785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2" tIns="48501" rIns="97002" bIns="48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0"/>
            <a:r>
              <a:rPr lang="en-US" altLang="en-US" smtClean="0"/>
              <a:t>Second level</a:t>
            </a:r>
          </a:p>
          <a:p>
            <a:pPr lvl="0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Fourth level</a:t>
            </a:r>
          </a:p>
          <a:p>
            <a:pPr lvl="0"/>
            <a:r>
              <a:rPr lang="en-US" alt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2" tIns="48501" rIns="97002" bIns="48501" numCol="1" anchor="t" anchorCtr="0" compatLnSpc="1">
            <a:prstTxWarp prst="textNoShape">
              <a:avLst/>
            </a:prstTxWarp>
          </a:bodyPr>
          <a:lstStyle>
            <a:lvl1pPr defTabSz="971550">
              <a:defRPr sz="1000">
                <a:latin typeface="Arial" charset="0"/>
              </a:defRPr>
            </a:lvl1pPr>
          </a:lstStyle>
          <a:p>
            <a:r>
              <a:rPr lang="en-US" altLang="en-US"/>
              <a:t>Multithreaded Graphics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2" tIns="48501" rIns="97002" bIns="48501" numCol="1" anchor="b" anchorCtr="0" compatLnSpc="1">
            <a:prstTxWarp prst="textNoShape">
              <a:avLst/>
            </a:prstTxWarp>
          </a:bodyPr>
          <a:lstStyle>
            <a:lvl1pPr algn="r" defTabSz="971550">
              <a:defRPr sz="1000">
                <a:latin typeface="Arial" charset="0"/>
              </a:defRPr>
            </a:lvl1pPr>
          </a:lstStyle>
          <a:p>
            <a:fld id="{4BCD12F7-CF84-439B-BDD7-83247DD0FE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63513" indent="-163513" algn="l" rtl="0" eaLnBrk="0" fontAlgn="base" hangingPunct="0">
      <a:spcBef>
        <a:spcPct val="30000"/>
      </a:spcBef>
      <a:spcAft>
        <a:spcPct val="0"/>
      </a:spcAft>
      <a:buChar char="•"/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03225" indent="-12541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77963" indent="-106363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8338" indent="-1095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Multithreaded Graphics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9EF53-4FB3-4D73-B5B4-7CBB7CF63B9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971550">
              <a:spcBef>
                <a:spcPct val="0"/>
              </a:spcBef>
              <a:buFontTx/>
              <a:buNone/>
            </a:pPr>
            <a:endParaRPr lang="en-US" altLang="en-US" sz="2500" b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Web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AC89BB-8FDE-4846-BBC6-C8AC79028E6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Multithreaded Graphics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E059-9F81-4275-97DA-FDE235031E3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-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913" y="-47625"/>
            <a:ext cx="9267826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CSAJSP2-Cover-Brid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25450"/>
            <a:ext cx="358775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934200" y="0"/>
            <a:ext cx="220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1" dirty="0">
                <a:latin typeface="Times New Roman" pitchFamily="18" charset="0"/>
              </a:rPr>
              <a:t>© </a:t>
            </a:r>
            <a:r>
              <a:rPr lang="en-US" sz="1200" b="1" dirty="0" smtClean="0">
                <a:latin typeface="Times New Roman" pitchFamily="18" charset="0"/>
              </a:rPr>
              <a:t>2012 </a:t>
            </a:r>
            <a:r>
              <a:rPr lang="en-US" sz="1200" b="1" dirty="0">
                <a:latin typeface="Times New Roman" pitchFamily="18" charset="0"/>
              </a:rPr>
              <a:t>Marty Hall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95400" y="6096000"/>
            <a:ext cx="78486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latin typeface="Times New Roman" pitchFamily="18" charset="0"/>
              </a:rPr>
              <a:t>Customized Java EE Training: http://courses.coreservlets.com/</a:t>
            </a:r>
          </a:p>
          <a:p>
            <a:pPr algn="ctr">
              <a:defRPr/>
            </a:pPr>
            <a:r>
              <a:rPr lang="en-US" sz="1400" baseline="0" dirty="0" smtClean="0">
                <a:latin typeface="Times New Roman" pitchFamily="18" charset="0"/>
              </a:rPr>
              <a:t>Java 6 or 7, JSF 2.0, PrimeFaces, </a:t>
            </a:r>
            <a:r>
              <a:rPr lang="en-US" sz="1400" dirty="0" smtClean="0">
                <a:latin typeface="Times New Roman" pitchFamily="18" charset="0"/>
              </a:rPr>
              <a:t>Servlets, JSP, Ajax,</a:t>
            </a:r>
            <a:r>
              <a:rPr lang="en-US" sz="1400" baseline="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Spring,</a:t>
            </a:r>
            <a:r>
              <a:rPr lang="en-US" sz="1400" baseline="0" dirty="0" smtClean="0">
                <a:latin typeface="Times New Roman" pitchFamily="18" charset="0"/>
              </a:rPr>
              <a:t> Hibernate, RESTful Web Services, </a:t>
            </a:r>
            <a:r>
              <a:rPr lang="en-US" sz="1400" dirty="0" smtClean="0">
                <a:latin typeface="Times New Roman" pitchFamily="18" charset="0"/>
              </a:rPr>
              <a:t>Android. </a:t>
            </a:r>
            <a:r>
              <a:rPr lang="en-US" sz="1400" dirty="0">
                <a:latin typeface="Times New Roman" pitchFamily="18" charset="0"/>
              </a:rPr>
              <a:t/>
            </a:r>
            <a:br>
              <a:rPr lang="en-US" sz="1400" dirty="0">
                <a:latin typeface="Times New Roman" pitchFamily="18" charset="0"/>
              </a:rPr>
            </a:br>
            <a:r>
              <a:rPr lang="en-US" sz="1400" dirty="0">
                <a:latin typeface="Times New Roman" pitchFamily="18" charset="0"/>
              </a:rPr>
              <a:t>Developed and taught by well-known author and developer. At public venues or onsite at </a:t>
            </a:r>
            <a:r>
              <a:rPr lang="en-US" sz="1400" i="1" dirty="0">
                <a:latin typeface="Times New Roman" pitchFamily="18" charset="0"/>
              </a:rPr>
              <a:t>your</a:t>
            </a:r>
            <a:r>
              <a:rPr lang="en-US" sz="1400" dirty="0">
                <a:latin typeface="Times New Roman" pitchFamily="18" charset="0"/>
              </a:rPr>
              <a:t> location.</a:t>
            </a:r>
            <a:r>
              <a:rPr lang="en-US" sz="1600" dirty="0">
                <a:latin typeface="Times New Roman" pitchFamily="18" charset="0"/>
              </a:rPr>
              <a:t> 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276600"/>
            <a:ext cx="8077200" cy="19050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</a:defRPr>
            </a:lvl1pPr>
          </a:lstStyle>
          <a:p>
            <a:fld id="{339D11C3-BF92-4546-9260-4F3AF3B348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6B12F-54A3-4476-B0F3-E3811A5DBBC8}" type="slidenum">
              <a:rPr lang="en-US" altLang="en-US" smtClean="0"/>
              <a:pPr/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52400"/>
            <a:ext cx="21526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3055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5E0EF-4E84-4A11-A2B6-BE1EAF200E45}" type="slidenum">
              <a:rPr lang="en-US" altLang="en-US" smtClean="0"/>
              <a:pPr/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458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4B806-BFAB-4A9A-80C6-37EE44530981}" type="slidenum">
              <a:rPr lang="en-US" altLang="en-US" smtClean="0"/>
              <a:pPr/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2C0EA-D85D-4448-8038-CA592DA122B1}" type="slidenum">
              <a:rPr lang="en-US" altLang="en-US" smtClean="0"/>
              <a:pPr/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229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4229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966EB-A8C8-44B3-A488-4B449E5F0601}" type="slidenum">
              <a:rPr lang="en-US" altLang="en-US" smtClean="0"/>
              <a:pPr/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672B6-1866-4C94-A7B9-89A02D3E3643}" type="slidenum">
              <a:rPr lang="en-US" altLang="en-US" smtClean="0"/>
              <a:pPr/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058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78106-482F-4CC7-BCAF-417AB415D96B}" type="slidenum">
              <a:rPr lang="en-US" altLang="en-US" smtClean="0"/>
              <a:pPr/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63FF5-2151-4FED-AC0F-AF5FFA187026}" type="slidenum">
              <a:rPr lang="en-US" altLang="en-US" smtClean="0"/>
              <a:pPr/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8D199-A3A6-4860-96DC-D963A49F2BEB}" type="slidenum">
              <a:rPr lang="en-US" altLang="en-US" smtClean="0"/>
              <a:pPr/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B3EAD-2C37-4270-93AA-DFE76EF2A5AE}" type="slidenum">
              <a:rPr lang="en-US" altLang="en-US" smtClean="0"/>
              <a:pPr/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ewgraph-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1913" y="-47625"/>
            <a:ext cx="9267826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3373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37F7B517-8214-4B1C-9B03-754127D9C586}" type="slidenum">
              <a:rPr lang="en-US" altLang="en-US" smtClean="0"/>
              <a:pPr/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CC0000"/>
        </a:buClr>
        <a:buChar char="•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CC0000"/>
        </a:buClr>
        <a:buChar char="–"/>
        <a:defRPr sz="26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CC0000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C000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C0000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C0000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C0000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C0000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C0000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Timer example to use new </a:t>
            </a:r>
            <a:r>
              <a:rPr lang="en-US" dirty="0" err="1" smtClean="0"/>
              <a:t>Executors.ScheduledThreadPool</a:t>
            </a:r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 err="1" smtClean="0"/>
              <a:t>vars</a:t>
            </a:r>
            <a:r>
              <a:rPr lang="en-US" dirty="0" smtClean="0"/>
              <a:t> to be of type List instead of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Drop this lecture from class??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4B806-BFAB-4A9A-80C6-37EE44530981}" type="slidenum">
              <a:rPr lang="en-US" altLang="en-US" smtClean="0"/>
              <a:pPr/>
              <a:t>1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Redrawing Everything in paint:</a:t>
            </a:r>
            <a:br>
              <a:rPr lang="en-US"/>
            </a:br>
            <a:r>
              <a:rPr lang="en-US"/>
              <a:t>Example (Continued)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/** This loops down the available SimpleCircle objects,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 *  drawing each one.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 */</a:t>
            </a:r>
          </a:p>
          <a:p>
            <a:pPr>
              <a:buFontTx/>
              <a:buNone/>
            </a:pPr>
            <a:endParaRPr lang="en-US" sz="19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</a:t>
            </a:r>
            <a:r>
              <a:rPr lang="en-US" sz="1900">
                <a:solidFill>
                  <a:srgbClr val="FF0000"/>
                </a:solidFill>
                <a:latin typeface="Courier New" pitchFamily="49" charset="0"/>
              </a:rPr>
              <a:t>public void paint(Graphics g) {</a:t>
            </a:r>
          </a:p>
          <a:p>
            <a:pPr>
              <a:buFontTx/>
              <a:buNone/>
            </a:pPr>
            <a:r>
              <a:rPr lang="en-US" sz="1900">
                <a:solidFill>
                  <a:srgbClr val="FF0000"/>
                </a:solidFill>
                <a:latin typeface="Courier New" pitchFamily="49" charset="0"/>
              </a:rPr>
              <a:t>    for(SimpleCircle circle: circles) {</a:t>
            </a:r>
          </a:p>
          <a:p>
            <a:pPr>
              <a:buFontTx/>
              <a:buNone/>
            </a:pPr>
            <a:r>
              <a:rPr lang="en-US" sz="1900">
                <a:solidFill>
                  <a:srgbClr val="FF0000"/>
                </a:solidFill>
                <a:latin typeface="Courier New" pitchFamily="49" charset="0"/>
              </a:rPr>
              <a:t>      circle.draw(g);</a:t>
            </a:r>
          </a:p>
          <a:p>
            <a:pPr>
              <a:buFontTx/>
              <a:buNone/>
            </a:pPr>
            <a:r>
              <a:rPr lang="en-US" sz="1900">
                <a:solidFill>
                  <a:srgbClr val="FF0000"/>
                </a:solidFill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1900">
                <a:solidFill>
                  <a:srgbClr val="FF0000"/>
                </a:solidFill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02EFC-E85C-4D85-A1E4-7BC6242F5D50}" type="slidenum">
              <a:rPr lang="en-US" altLang="en-US"/>
              <a:pPr/>
              <a:t>10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Redrawing Everything in </a:t>
            </a:r>
            <a:r>
              <a:rPr lang="en-US">
                <a:latin typeface="Courier New" pitchFamily="49" charset="0"/>
              </a:rPr>
              <a:t>paint</a:t>
            </a:r>
            <a:r>
              <a:rPr lang="en-US"/>
              <a:t>: Example (Continued)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public class SimpleCircle {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private int x, y, radius;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public SimpleCircle(int x, int y, int radius) {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setX(x);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setY(y);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setRadius(radius);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/** Given a Graphics, draw the SimpleCircle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*  centered around its current position.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*/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public void draw(Graphics g) {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g.fillOval(x - radius, y - radius,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   radius * 2, radius * 2);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1BA0B-4793-444A-8243-C6980C1B23D0}" type="slidenum">
              <a:rPr lang="en-US" altLang="en-US"/>
              <a:pPr/>
              <a:t>11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Redrawing everything in paint: 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2B3A9-1742-4452-8DD8-126842C52974}" type="slidenum">
              <a:rPr lang="en-US" altLang="en-US"/>
              <a:pPr/>
              <a:t>12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730250" y="5886450"/>
            <a:ext cx="81486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Arial" charset="0"/>
              </a:rPr>
              <a:t>By storing results in a permanent data structure and redrawing the whole structure every time paint is invoked, you cause the drawing to persist even after the window is covered up and reexposed</a:t>
            </a:r>
          </a:p>
          <a:p>
            <a:endParaRPr lang="en-US" sz="1600">
              <a:latin typeface="Arial" charset="0"/>
            </a:endParaRPr>
          </a:p>
        </p:txBody>
      </p:sp>
      <p:pic>
        <p:nvPicPr>
          <p:cNvPr id="3225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1425575"/>
            <a:ext cx="4922838" cy="448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Other Routines Draw Directly on Window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</a:t>
            </a:r>
          </a:p>
          <a:p>
            <a:pPr lvl="1"/>
            <a:r>
              <a:rPr lang="en-US"/>
              <a:t>Arbitrary methods (i.e., other than paint) can call </a:t>
            </a:r>
            <a:r>
              <a:rPr lang="en-US">
                <a:solidFill>
                  <a:srgbClr val="FF0000"/>
                </a:solidFill>
              </a:rPr>
              <a:t>getGraphics</a:t>
            </a:r>
            <a:r>
              <a:rPr lang="en-US"/>
              <a:t> to obtain the window’s Graphics object</a:t>
            </a:r>
          </a:p>
          <a:p>
            <a:pPr lvl="1"/>
            <a:r>
              <a:rPr lang="en-US"/>
              <a:t>Use that Graphics object to draw</a:t>
            </a:r>
          </a:p>
          <a:p>
            <a:pPr lvl="1"/>
            <a:r>
              <a:rPr lang="en-US"/>
              <a:t>Drawing lost if</a:t>
            </a:r>
          </a:p>
          <a:p>
            <a:pPr lvl="2"/>
            <a:r>
              <a:rPr lang="en-US"/>
              <a:t>Window covered up and reexposed</a:t>
            </a:r>
          </a:p>
          <a:p>
            <a:pPr lvl="2"/>
            <a:r>
              <a:rPr lang="en-US"/>
              <a:t>The update method called (e.g., via repaint)</a:t>
            </a:r>
          </a:p>
          <a:p>
            <a:r>
              <a:rPr lang="en-US"/>
              <a:t>Advantage</a:t>
            </a:r>
          </a:p>
          <a:p>
            <a:pPr lvl="1"/>
            <a:r>
              <a:rPr lang="en-US"/>
              <a:t>Fast</a:t>
            </a:r>
          </a:p>
          <a:p>
            <a:r>
              <a:rPr lang="en-US"/>
              <a:t>Disadvantage</a:t>
            </a:r>
          </a:p>
          <a:p>
            <a:pPr lvl="1"/>
            <a:r>
              <a:rPr lang="en-US"/>
              <a:t>Temporary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A2DE4-131A-40A3-AF06-0AF15FF4A9AE}" type="slidenum">
              <a:rPr lang="en-US" altLang="en-US"/>
              <a:pPr/>
              <a:t>13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Directly on Window: Example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public class Rubberband extends Applet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private int startX, startY, lastX, lastY;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private void drawRectangle(Graphics g, int startX,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         int startY, int stopX, int stopY 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int x, y, w, 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x = Math.min(startX, stopX);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y = Math.min(startY, stopY);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w = Math.abs(startX - stopX);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h = Math.abs(startY - stopY);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g.drawRect(x, y, w, h);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...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private class RectRecorder extends MouseAdapter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public void mousePressed(MouseEvent event)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startX = event.getX();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startY = event.getY();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lastX = startX;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lastY = startY;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62CE-3933-48F8-828C-542F7CA35DA7}" type="slidenum">
              <a:rPr lang="en-US" altLang="en-US"/>
              <a:pPr/>
              <a:t>14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Directly on Window: Example (Continued)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public void mouseReleased(MouseEvent event)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Graphics g = getGraphics();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g.setColor(Color.BLUE);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drawRectangle(g, startX, startY, lastX, lastY);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private class RectDrawer extends MouseMotionAdapter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public void mouseDragged(MouseEvent event)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int x = event.getX();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int y = event.getY();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Graphics g = getGraphics();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g.setXORMode(Color.LIGHT_GRAY);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      drawRectangle(g, startX, startY, lastX, lastY);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      drawRectangle(g, startX, startY, x, 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lastX =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lastY =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10D55-4782-43E1-9AD2-3A7354B76F61}" type="slidenum">
              <a:rPr lang="en-US" altLang="en-US"/>
              <a:pPr/>
              <a:t>15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Directly on Window: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BE60A-8639-45EB-A410-A0E87B52FC53}" type="slidenum">
              <a:rPr lang="en-US" altLang="en-US"/>
              <a:pPr/>
              <a:t>16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1584325" y="5780088"/>
            <a:ext cx="614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By retrieving the Graphics object, methods other than paint</a:t>
            </a:r>
          </a:p>
          <a:p>
            <a:r>
              <a:rPr lang="en-US" sz="1800">
                <a:latin typeface="Arial" charset="0"/>
              </a:rPr>
              <a:t>can draw directly on the window</a:t>
            </a:r>
          </a:p>
        </p:txBody>
      </p:sp>
      <p:pic>
        <p:nvPicPr>
          <p:cNvPr id="6" name="Picture 5" descr="rubberban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6804" y="1499087"/>
            <a:ext cx="5103500" cy="4219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Override </a:t>
            </a:r>
            <a:r>
              <a:rPr lang="en-US">
                <a:latin typeface="Courier New" pitchFamily="49" charset="0"/>
              </a:rPr>
              <a:t>update</a:t>
            </a:r>
            <a:r>
              <a:rPr lang="en-US"/>
              <a:t> and Have </a:t>
            </a:r>
            <a:r>
              <a:rPr lang="en-US">
                <a:latin typeface="Courier New" pitchFamily="49" charset="0"/>
              </a:rPr>
              <a:t>paint</a:t>
            </a:r>
            <a:r>
              <a:rPr lang="en-US"/>
              <a:t> do Incremental Updating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</a:t>
            </a:r>
          </a:p>
          <a:p>
            <a:pPr lvl="1"/>
            <a:r>
              <a:rPr lang="en-US"/>
              <a:t>Have </a:t>
            </a:r>
            <a:r>
              <a:rPr lang="en-US">
                <a:solidFill>
                  <a:srgbClr val="FF0000"/>
                </a:solidFill>
              </a:rPr>
              <a:t>repaint</a:t>
            </a:r>
            <a:r>
              <a:rPr lang="en-US"/>
              <a:t> (which triggers </a:t>
            </a:r>
            <a:r>
              <a:rPr lang="en-US">
                <a:solidFill>
                  <a:srgbClr val="FF0000"/>
                </a:solidFill>
              </a:rPr>
              <a:t>update</a:t>
            </a:r>
            <a:r>
              <a:rPr lang="en-US"/>
              <a:t>) avoid clearing the screen each time by overriding update as follows:</a:t>
            </a:r>
            <a:br>
              <a:rPr lang="en-US"/>
            </a:br>
            <a:r>
              <a:rPr lang="en-US" sz="1600"/>
              <a:t/>
            </a:r>
            <a:br>
              <a:rPr lang="en-US" sz="1600"/>
            </a:br>
            <a:r>
              <a:rPr lang="en-US" sz="2400" b="1">
                <a:latin typeface="Courier New" pitchFamily="49" charset="0"/>
              </a:rPr>
              <a:t>public void update(Graphics g) {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paint(g);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}</a:t>
            </a:r>
          </a:p>
          <a:p>
            <a:pPr lvl="1"/>
            <a:r>
              <a:rPr lang="en-US"/>
              <a:t>Then, assuming objects don’t overlap, erase each object at its old location by drawing over it in the background color then drawing it at the new location</a:t>
            </a:r>
          </a:p>
          <a:p>
            <a:r>
              <a:rPr lang="en-US"/>
              <a:t>Advantages</a:t>
            </a:r>
          </a:p>
          <a:p>
            <a:pPr lvl="1"/>
            <a:r>
              <a:rPr lang="en-US"/>
              <a:t>No flicker, faster</a:t>
            </a:r>
          </a:p>
          <a:p>
            <a:r>
              <a:rPr lang="en-US"/>
              <a:t>Disadvantage</a:t>
            </a:r>
          </a:p>
          <a:p>
            <a:pPr lvl="1"/>
            <a:r>
              <a:rPr lang="en-US"/>
              <a:t>Fails for overlapping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F7D7-3D71-4632-AF6A-EB796F4444F5}" type="slidenum">
              <a:rPr lang="en-US" altLang="en-US"/>
              <a:pPr/>
              <a:t>17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Updating: </a:t>
            </a:r>
            <a:br>
              <a:rPr lang="en-US"/>
            </a:br>
            <a:r>
              <a:rPr lang="en-US"/>
              <a:t>Bounce Applet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public class Bounce extends Applet implements Runnable,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                           </a:t>
            </a:r>
            <a:r>
              <a:rPr lang="en-US" sz="1800" dirty="0" err="1">
                <a:latin typeface="Courier New" pitchFamily="49" charset="0"/>
              </a:rPr>
              <a:t>ActionListener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private ExecutorService </a:t>
            </a:r>
            <a:r>
              <a:rPr lang="en-US" sz="1800" dirty="0" err="1" smtClean="0">
                <a:latin typeface="Courier New" pitchFamily="49" charset="0"/>
              </a:rPr>
              <a:t>taskList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private volatile boolean running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private ArrayList&lt;</a:t>
            </a:r>
            <a:r>
              <a:rPr lang="en-US" sz="1800" dirty="0" err="1" smtClean="0">
                <a:latin typeface="Courier New" pitchFamily="49" charset="0"/>
              </a:rPr>
              <a:t>MovingCircle</a:t>
            </a:r>
            <a:r>
              <a:rPr lang="en-US" sz="1800" dirty="0" smtClean="0">
                <a:latin typeface="Courier New" pitchFamily="49" charset="0"/>
              </a:rPr>
              <a:t>&gt; circles;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private int width, height;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private Button </a:t>
            </a:r>
            <a:r>
              <a:rPr lang="en-US" sz="1800" dirty="0" err="1" smtClean="0">
                <a:latin typeface="Courier New" pitchFamily="49" charset="0"/>
              </a:rPr>
              <a:t>startButton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stopButton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public void init()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taskList</a:t>
            </a:r>
            <a:r>
              <a:rPr lang="en-US" sz="1800" dirty="0" smtClean="0">
                <a:latin typeface="Courier New" pitchFamily="49" charset="0"/>
              </a:rPr>
              <a:t> = Executors.newFixedThreadPool(5);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setBackground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Color.WHITE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width = </a:t>
            </a:r>
            <a:r>
              <a:rPr lang="en-US" sz="1800" dirty="0" err="1" smtClean="0">
                <a:latin typeface="Courier New" pitchFamily="49" charset="0"/>
              </a:rPr>
              <a:t>getSize</a:t>
            </a:r>
            <a:r>
              <a:rPr lang="en-US" sz="1800" dirty="0" smtClean="0">
                <a:latin typeface="Courier New" pitchFamily="49" charset="0"/>
              </a:rPr>
              <a:t>().width;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height = </a:t>
            </a:r>
            <a:r>
              <a:rPr lang="en-US" sz="1800" dirty="0" err="1" smtClean="0">
                <a:latin typeface="Courier New" pitchFamily="49" charset="0"/>
              </a:rPr>
              <a:t>getSize</a:t>
            </a:r>
            <a:r>
              <a:rPr lang="en-US" sz="1800" dirty="0" smtClean="0">
                <a:latin typeface="Courier New" pitchFamily="49" charset="0"/>
              </a:rPr>
              <a:t>().height;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circles = new ArrayList&lt;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MovingCircle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startButton</a:t>
            </a:r>
            <a:r>
              <a:rPr lang="en-US" sz="1800" dirty="0" smtClean="0">
                <a:latin typeface="Courier New" pitchFamily="49" charset="0"/>
              </a:rPr>
              <a:t> = new Button("Start a circle");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startButton.addActionListener</a:t>
            </a:r>
            <a:r>
              <a:rPr lang="en-US" sz="1800" dirty="0" smtClean="0">
                <a:latin typeface="Courier New" pitchFamily="49" charset="0"/>
              </a:rPr>
              <a:t>(this);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add(</a:t>
            </a:r>
            <a:r>
              <a:rPr lang="en-US" sz="1800" dirty="0" err="1" smtClean="0">
                <a:latin typeface="Courier New" pitchFamily="49" charset="0"/>
              </a:rPr>
              <a:t>startButton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stopButton</a:t>
            </a:r>
            <a:r>
              <a:rPr lang="en-US" sz="1800" dirty="0" smtClean="0">
                <a:latin typeface="Courier New" pitchFamily="49" charset="0"/>
              </a:rPr>
              <a:t> = new Button("Stop all circles");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stopButton.addActionListener</a:t>
            </a:r>
            <a:r>
              <a:rPr lang="en-US" sz="1800" dirty="0" smtClean="0">
                <a:latin typeface="Courier New" pitchFamily="49" charset="0"/>
              </a:rPr>
              <a:t>(this);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add(</a:t>
            </a:r>
            <a:r>
              <a:rPr lang="en-US" sz="1800" dirty="0" err="1" smtClean="0">
                <a:latin typeface="Courier New" pitchFamily="49" charset="0"/>
              </a:rPr>
              <a:t>stopButton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EA013-7AA0-4916-AE89-66D87593E5D3}" type="slidenum">
              <a:rPr lang="en-US" altLang="en-US"/>
              <a:pPr/>
              <a:t>18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Bounce Applet (Continued)</a:t>
            </a:r>
          </a:p>
        </p:txBody>
      </p:sp>
      <p:sp>
        <p:nvSpPr>
          <p:cNvPr id="3297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public void actionPerformed(ActionEvent event) {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event.getSource</a:t>
            </a:r>
            <a:r>
              <a:rPr lang="en-US" sz="1600" dirty="0" smtClean="0">
                <a:latin typeface="Courier New" pitchFamily="49" charset="0"/>
              </a:rPr>
              <a:t>() == </a:t>
            </a:r>
            <a:r>
              <a:rPr lang="en-US" sz="1600" dirty="0" err="1" smtClean="0">
                <a:latin typeface="Courier New" pitchFamily="49" charset="0"/>
              </a:rPr>
              <a:t>startButton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if (!running) {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// Erase any circles from previous run.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getGraphics</a:t>
            </a:r>
            <a:r>
              <a:rPr lang="en-US" sz="1600" dirty="0" smtClean="0">
                <a:latin typeface="Courier New" pitchFamily="49" charset="0"/>
              </a:rPr>
              <a:t>().</a:t>
            </a:r>
            <a:r>
              <a:rPr lang="en-US" sz="1600" dirty="0" err="1" smtClean="0">
                <a:latin typeface="Courier New" pitchFamily="49" charset="0"/>
              </a:rPr>
              <a:t>clearRect</a:t>
            </a:r>
            <a:r>
              <a:rPr lang="en-US" sz="1600" dirty="0" smtClean="0">
                <a:latin typeface="Courier New" pitchFamily="49" charset="0"/>
              </a:rPr>
              <a:t>(0, 0, </a:t>
            </a:r>
            <a:r>
              <a:rPr lang="en-US" sz="1600" dirty="0" err="1" smtClean="0">
                <a:latin typeface="Courier New" pitchFamily="49" charset="0"/>
              </a:rPr>
              <a:t>getSize</a:t>
            </a:r>
            <a:r>
              <a:rPr lang="en-US" sz="1600" dirty="0" smtClean="0">
                <a:latin typeface="Courier New" pitchFamily="49" charset="0"/>
              </a:rPr>
              <a:t>().width,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                              </a:t>
            </a:r>
            <a:r>
              <a:rPr lang="en-US" sz="1600" dirty="0" err="1" smtClean="0">
                <a:latin typeface="Courier New" pitchFamily="49" charset="0"/>
              </a:rPr>
              <a:t>getSize</a:t>
            </a:r>
            <a:r>
              <a:rPr lang="en-US" sz="1600" dirty="0" smtClean="0">
                <a:latin typeface="Courier New" pitchFamily="49" charset="0"/>
              </a:rPr>
              <a:t>().height);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running = true;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taskList.execute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(this);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}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int radius = 25;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int x = radius + </a:t>
            </a:r>
            <a:r>
              <a:rPr lang="en-US" sz="1600" dirty="0" err="1" smtClean="0">
                <a:latin typeface="Courier New" pitchFamily="49" charset="0"/>
              </a:rPr>
              <a:t>randomInt</a:t>
            </a:r>
            <a:r>
              <a:rPr lang="en-US" sz="1600" dirty="0" smtClean="0">
                <a:latin typeface="Courier New" pitchFamily="49" charset="0"/>
              </a:rPr>
              <a:t>(width - 2 * radius);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int y = radius + </a:t>
            </a:r>
            <a:r>
              <a:rPr lang="en-US" sz="1600" dirty="0" err="1" smtClean="0">
                <a:latin typeface="Courier New" pitchFamily="49" charset="0"/>
              </a:rPr>
              <a:t>randomInt</a:t>
            </a:r>
            <a:r>
              <a:rPr lang="en-US" sz="1600" dirty="0" smtClean="0">
                <a:latin typeface="Courier New" pitchFamily="49" charset="0"/>
              </a:rPr>
              <a:t>(height - 2 * radius);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int </a:t>
            </a:r>
            <a:r>
              <a:rPr lang="en-US" sz="1600" dirty="0" err="1" smtClean="0">
                <a:latin typeface="Courier New" pitchFamily="49" charset="0"/>
              </a:rPr>
              <a:t>deltaX</a:t>
            </a:r>
            <a:r>
              <a:rPr lang="en-US" sz="1600" dirty="0" smtClean="0">
                <a:latin typeface="Courier New" pitchFamily="49" charset="0"/>
              </a:rPr>
              <a:t> = 1 + </a:t>
            </a:r>
            <a:r>
              <a:rPr lang="en-US" sz="1600" dirty="0" err="1" smtClean="0">
                <a:latin typeface="Courier New" pitchFamily="49" charset="0"/>
              </a:rPr>
              <a:t>randomInt</a:t>
            </a:r>
            <a:r>
              <a:rPr lang="en-US" sz="1600" dirty="0" smtClean="0">
                <a:latin typeface="Courier New" pitchFamily="49" charset="0"/>
              </a:rPr>
              <a:t>(10);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int </a:t>
            </a:r>
            <a:r>
              <a:rPr lang="en-US" sz="1600" dirty="0" err="1" smtClean="0">
                <a:latin typeface="Courier New" pitchFamily="49" charset="0"/>
              </a:rPr>
              <a:t>deltaY</a:t>
            </a:r>
            <a:r>
              <a:rPr lang="en-US" sz="1600" dirty="0" smtClean="0">
                <a:latin typeface="Courier New" pitchFamily="49" charset="0"/>
              </a:rPr>
              <a:t> = 1 + </a:t>
            </a:r>
            <a:r>
              <a:rPr lang="en-US" sz="1600" dirty="0" err="1" smtClean="0">
                <a:latin typeface="Courier New" pitchFamily="49" charset="0"/>
              </a:rPr>
              <a:t>randomInt</a:t>
            </a:r>
            <a:r>
              <a:rPr lang="en-US" sz="1600" dirty="0" smtClean="0">
                <a:latin typeface="Courier New" pitchFamily="49" charset="0"/>
              </a:rPr>
              <a:t>(10);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circles.add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(new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MovingCircle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(x, y, radius,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deltaX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deltaY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));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} else if (</a:t>
            </a:r>
            <a:r>
              <a:rPr lang="en-US" sz="1600" dirty="0" err="1" smtClean="0">
                <a:latin typeface="Courier New" pitchFamily="49" charset="0"/>
              </a:rPr>
              <a:t>event.getSource</a:t>
            </a:r>
            <a:r>
              <a:rPr lang="en-US" sz="1600" dirty="0" smtClean="0">
                <a:latin typeface="Courier New" pitchFamily="49" charset="0"/>
              </a:rPr>
              <a:t>() == </a:t>
            </a:r>
            <a:r>
              <a:rPr lang="en-US" sz="1600" dirty="0" err="1" smtClean="0">
                <a:latin typeface="Courier New" pitchFamily="49" charset="0"/>
              </a:rPr>
              <a:t>stopButton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running = false;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circles.clear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repaint();</a:t>
            </a:r>
          </a:p>
          <a:p>
            <a:pPr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74241-CDBD-4D4B-BEAB-24D663342536}" type="slidenum">
              <a:rPr lang="en-US" altLang="en-US"/>
              <a:pPr/>
              <a:t>19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Material Usage Rules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/>
              <a:t>PowerPoint slides for use only in </a:t>
            </a:r>
            <a:br>
              <a:rPr lang="en-US"/>
            </a:br>
            <a:r>
              <a:rPr lang="en-US"/>
              <a:t>full-semester, for-credit courses at </a:t>
            </a:r>
            <a:br>
              <a:rPr lang="en-US"/>
            </a:br>
            <a:r>
              <a:rPr lang="en-US"/>
              <a:t>degree-granting institutions</a:t>
            </a:r>
          </a:p>
          <a:p>
            <a:pPr lvl="1">
              <a:lnSpc>
                <a:spcPct val="80000"/>
              </a:lnSpc>
            </a:pPr>
            <a:r>
              <a:rPr lang="en-US"/>
              <a:t>Slides </a:t>
            </a:r>
            <a:r>
              <a:rPr lang="en-US" i="1"/>
              <a:t>not</a:t>
            </a:r>
            <a:r>
              <a:rPr lang="en-US"/>
              <a:t> permitted for use in commercial training courses except when taught by coreservlets.com 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see http://courses.coreservlets.com</a:t>
            </a:r>
            <a:r>
              <a:rPr lang="en-US"/>
              <a:t>).</a:t>
            </a:r>
          </a:p>
          <a:p>
            <a:pPr>
              <a:lnSpc>
                <a:spcPct val="75000"/>
              </a:lnSpc>
            </a:pPr>
            <a:r>
              <a:rPr lang="en-US"/>
              <a:t>Slides can be modified by instructor </a:t>
            </a:r>
          </a:p>
          <a:p>
            <a:pPr lvl="1">
              <a:lnSpc>
                <a:spcPct val="80000"/>
              </a:lnSpc>
            </a:pPr>
            <a:r>
              <a:rPr lang="en-US"/>
              <a:t>Please retain this notice and attribution to coreservlets.com</a:t>
            </a:r>
          </a:p>
          <a:p>
            <a:pPr>
              <a:lnSpc>
                <a:spcPct val="75000"/>
              </a:lnSpc>
            </a:pPr>
            <a:r>
              <a:rPr lang="en-US"/>
              <a:t>Instructor can give PDF or hardcopy to students, but should protect PowerPoint files</a:t>
            </a:r>
            <a:br>
              <a:rPr lang="en-US"/>
            </a:br>
            <a:endParaRPr lang="en-US"/>
          </a:p>
          <a:p>
            <a:pPr lvl="1">
              <a:lnSpc>
                <a:spcPct val="80000"/>
              </a:lnSpc>
            </a:pPr>
            <a:r>
              <a:rPr lang="en-US" i="1"/>
              <a:t>This slide is suppressed in Slide Show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4275A-456D-472B-98BB-F542AD3FAACD}" type="slidenum">
              <a:rPr lang="en-US" altLang="en-US"/>
              <a:pPr/>
              <a:t>2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Bounce Applet (Continued)</a:t>
            </a:r>
          </a:p>
        </p:txBody>
      </p:sp>
      <p:sp>
        <p:nvSpPr>
          <p:cNvPr id="3328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700" dirty="0">
                <a:latin typeface="Courier New" pitchFamily="49" charset="0"/>
              </a:rPr>
              <a:t>  /** Each time around the loop, call paint and then take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>
                <a:latin typeface="Courier New" pitchFamily="49" charset="0"/>
              </a:rPr>
              <a:t>   *  short pause. The paint method will move the circles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>
                <a:latin typeface="Courier New" pitchFamily="49" charset="0"/>
              </a:rPr>
              <a:t>   *  draw them.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 dirty="0">
                <a:latin typeface="Courier New" pitchFamily="49" charset="0"/>
              </a:rPr>
              <a:t>  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 smtClean="0">
                <a:latin typeface="Courier New" pitchFamily="49" charset="0"/>
              </a:rPr>
              <a:t>  public void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 smtClean="0">
                <a:latin typeface="Courier New" pitchFamily="49" charset="0"/>
              </a:rPr>
              <a:t>    while(running)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 smtClean="0">
                <a:latin typeface="Courier New" pitchFamily="49" charset="0"/>
              </a:rPr>
              <a:t>      </a:t>
            </a:r>
            <a:r>
              <a:rPr lang="en-US" sz="1900" dirty="0" smtClean="0">
                <a:solidFill>
                  <a:srgbClr val="FF0000"/>
                </a:solidFill>
                <a:latin typeface="Courier New" pitchFamily="49" charset="0"/>
              </a:rPr>
              <a:t>repaint();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 smtClean="0">
                <a:latin typeface="Courier New" pitchFamily="49" charset="0"/>
              </a:rPr>
              <a:t>      pause(100);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dirty="0" smtClean="0">
                <a:latin typeface="Courier New" pitchFamily="49" charset="0"/>
              </a:rPr>
              <a:t>  }</a:t>
            </a:r>
            <a:endParaRPr lang="en-US" sz="19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D309D-364E-424A-B7BD-1525BA3F09A0}" type="slidenum">
              <a:rPr lang="en-US" altLang="en-US"/>
              <a:pPr/>
              <a:t>20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Bounce Applet (Continued)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/** Skip the usual screen-clearing step of update so that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*  there is no flicker between each drawing step.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7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</a:t>
            </a: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public void update(Graphics g)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    paint(g);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7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/** Erase each circle's old position, move it, then draw 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*  in new location.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7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</a:t>
            </a: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public void paint(Graphics g)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</a:t>
            </a: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 for(MovingCircle circle: circles)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      g.setColor(getBackground());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      circle.draw(g);  // Old position.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      circle.move(width, height);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      g.setColor(getForeground());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      circle.draw(g);  // New position.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CF7A4-5401-45E8-92FB-3400EDDFF787}" type="slidenum">
              <a:rPr lang="en-US" altLang="en-US"/>
              <a:pPr/>
              <a:t>21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Updating: </a:t>
            </a:r>
            <a:br>
              <a:rPr lang="en-US"/>
            </a:br>
            <a:r>
              <a:rPr lang="en-US"/>
              <a:t>MovingCircle Class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public class MovingCircle extends SimpleCircle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private int deltaX, deltaY;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public void move(int windowWidth, int windowHeight)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setX(getX() + getDeltaX());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setY(getY() + getDeltaY());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bounce(windowWidth, windowHeight);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private void bounce(int windowWidth, int windowHeight)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int x = getX(), y = getY(), radius = getRadius(),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deltaX = getDeltaX(), deltaY = getDeltaY();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if ((x - radius &lt; 0) &amp;&amp; (deltaX &lt; 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setDeltaX(-deltaX);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else if ((x + radius &gt; windowWidth) &amp;&amp; (deltaX &gt; 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setDeltaX(-deltaX);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if ((y -radius &lt; 0) &amp;&amp; (deltaY &lt; 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setDeltaY(-deltaY);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else if((y + radius &gt; windowHeight) &amp;&amp; (deltaY &gt; 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setDeltaY(-deltaY);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F568B-4E6A-49A4-8B9A-E938985327E9}" type="slidenum">
              <a:rPr lang="en-US" altLang="en-US"/>
              <a:pPr/>
              <a:t>22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Updating,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6EC40-95AB-43EC-9DE1-3E344CF81215}" type="slidenum">
              <a:rPr lang="en-US" altLang="en-US"/>
              <a:pPr/>
              <a:t>23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1525588" y="5957888"/>
            <a:ext cx="633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Incremental updating from paint can be flicker free and </a:t>
            </a:r>
          </a:p>
          <a:p>
            <a:r>
              <a:rPr lang="en-US" sz="1800">
                <a:latin typeface="Arial" charset="0"/>
              </a:rPr>
              <a:t>relatively fast, but it does not easily handle overlapping items</a:t>
            </a:r>
          </a:p>
        </p:txBody>
      </p:sp>
      <p:pic>
        <p:nvPicPr>
          <p:cNvPr id="6" name="Picture 5" descr="bou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2441" y="1484189"/>
            <a:ext cx="5154709" cy="4519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4: Double Buffering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>
              <a:lnSpc>
                <a:spcPct val="80000"/>
              </a:lnSpc>
            </a:pPr>
            <a:r>
              <a:rPr lang="en-US" sz="2600"/>
              <a:t>Idea</a:t>
            </a:r>
          </a:p>
          <a:p>
            <a:pPr marL="876300" lvl="1" indent="-419100">
              <a:lnSpc>
                <a:spcPct val="80000"/>
              </a:lnSpc>
            </a:pPr>
            <a:r>
              <a:rPr lang="en-US" sz="2200"/>
              <a:t>Draw into an off-screen pixmap, then draw that pixmap on window</a:t>
            </a:r>
          </a:p>
          <a:p>
            <a:pPr marL="495300" indent="-495300">
              <a:lnSpc>
                <a:spcPct val="80000"/>
              </a:lnSpc>
            </a:pPr>
            <a:r>
              <a:rPr lang="en-US" sz="2600"/>
              <a:t>Outline</a:t>
            </a:r>
          </a:p>
          <a:p>
            <a:pPr marL="876300" lvl="1" indent="-419100">
              <a:lnSpc>
                <a:spcPct val="80000"/>
              </a:lnSpc>
              <a:buFontTx/>
              <a:buAutoNum type="arabicPeriod"/>
            </a:pPr>
            <a:r>
              <a:rPr lang="en-US" sz="2200"/>
              <a:t> </a:t>
            </a:r>
            <a:r>
              <a:rPr lang="en-US" sz="2200">
                <a:solidFill>
                  <a:srgbClr val="FF0000"/>
                </a:solidFill>
              </a:rPr>
              <a:t>Override update</a:t>
            </a:r>
            <a:r>
              <a:rPr lang="en-US" sz="2200"/>
              <a:t> to simply call paint </a:t>
            </a:r>
          </a:p>
          <a:p>
            <a:pPr marL="1295400" lvl="2" indent="-381000">
              <a:lnSpc>
                <a:spcPct val="80000"/>
              </a:lnSpc>
            </a:pPr>
            <a:r>
              <a:rPr lang="en-US" sz="2000"/>
              <a:t>This prevents the flicker that would normally occur each time update clears the screen before calling </a:t>
            </a:r>
            <a:r>
              <a:rPr lang="en-US" sz="2000">
                <a:latin typeface="Courier New" pitchFamily="49" charset="0"/>
              </a:rPr>
              <a:t>paint</a:t>
            </a:r>
          </a:p>
          <a:p>
            <a:pPr marL="876300" lvl="1" indent="-419100">
              <a:lnSpc>
                <a:spcPct val="80000"/>
              </a:lnSpc>
              <a:buFontTx/>
              <a:buAutoNum type="arabicPeriod"/>
            </a:pPr>
            <a:r>
              <a:rPr lang="en-US" sz="2200">
                <a:solidFill>
                  <a:srgbClr val="FF0000"/>
                </a:solidFill>
              </a:rPr>
              <a:t>Allocate an Image</a:t>
            </a:r>
            <a:r>
              <a:rPr lang="en-US" sz="2200"/>
              <a:t> using createImage</a:t>
            </a:r>
          </a:p>
          <a:p>
            <a:pPr marL="1295400" lvl="2" indent="-381000">
              <a:lnSpc>
                <a:spcPct val="80000"/>
              </a:lnSpc>
            </a:pPr>
            <a:r>
              <a:rPr lang="en-US" sz="2000"/>
              <a:t>Note that since this image uses native window-system support, it cannot be done until a window actually appears</a:t>
            </a:r>
          </a:p>
          <a:p>
            <a:pPr marL="876300" lvl="1" indent="-419100">
              <a:lnSpc>
                <a:spcPct val="80000"/>
              </a:lnSpc>
              <a:buFontTx/>
              <a:buAutoNum type="arabicPeriod"/>
            </a:pPr>
            <a:r>
              <a:rPr lang="en-US" sz="2200">
                <a:solidFill>
                  <a:srgbClr val="FF0000"/>
                </a:solidFill>
              </a:rPr>
              <a:t>Look up its </a:t>
            </a:r>
            <a:r>
              <a:rPr lang="en-US" sz="2200">
                <a:solidFill>
                  <a:srgbClr val="FF0000"/>
                </a:solidFill>
                <a:latin typeface="Courier New" pitchFamily="49" charset="0"/>
              </a:rPr>
              <a:t>Graphics</a:t>
            </a:r>
            <a:r>
              <a:rPr lang="en-US" sz="2200">
                <a:solidFill>
                  <a:srgbClr val="FF0000"/>
                </a:solidFill>
              </a:rPr>
              <a:t> object</a:t>
            </a:r>
            <a:r>
              <a:rPr lang="en-US" sz="2200"/>
              <a:t> using </a:t>
            </a:r>
            <a:r>
              <a:rPr lang="en-US" sz="2200">
                <a:latin typeface="Courier New" pitchFamily="49" charset="0"/>
              </a:rPr>
              <a:t>getGraphics</a:t>
            </a:r>
            <a:r>
              <a:rPr lang="en-US" sz="2200"/>
              <a:t> </a:t>
            </a:r>
          </a:p>
          <a:p>
            <a:pPr marL="1295400" lvl="2" indent="-381000">
              <a:lnSpc>
                <a:spcPct val="80000"/>
              </a:lnSpc>
            </a:pPr>
            <a:r>
              <a:rPr lang="en-US" sz="2000"/>
              <a:t>Unlike with windows, where you need to look up the </a:t>
            </a:r>
            <a:r>
              <a:rPr lang="en-US" sz="2000">
                <a:latin typeface="Courier New" pitchFamily="49" charset="0"/>
              </a:rPr>
              <a:t>Graphics</a:t>
            </a:r>
            <a:r>
              <a:rPr lang="en-US" sz="2000"/>
              <a:t> context each time you draw, with images it is reliable to look it up once, store it, and reuse the same reference thereafter</a:t>
            </a:r>
          </a:p>
          <a:p>
            <a:pPr marL="876300" lvl="1" indent="-419100">
              <a:lnSpc>
                <a:spcPct val="80000"/>
              </a:lnSpc>
              <a:buFontTx/>
              <a:buAutoNum type="arabicPeriod"/>
            </a:pPr>
            <a:r>
              <a:rPr lang="en-US" sz="2200"/>
              <a:t>For each step, </a:t>
            </a:r>
            <a:r>
              <a:rPr lang="en-US" sz="2200">
                <a:solidFill>
                  <a:srgbClr val="FF0000"/>
                </a:solidFill>
              </a:rPr>
              <a:t>clear the image and redraw all objects</a:t>
            </a:r>
            <a:r>
              <a:rPr lang="en-US" sz="2200"/>
              <a:t> onto it</a:t>
            </a:r>
          </a:p>
          <a:p>
            <a:pPr marL="1295400" lvl="2" indent="-381000">
              <a:lnSpc>
                <a:spcPct val="80000"/>
              </a:lnSpc>
            </a:pPr>
            <a:r>
              <a:rPr lang="en-US" sz="2000"/>
              <a:t>Dramatically faster than drawing onto a visible window</a:t>
            </a:r>
          </a:p>
          <a:p>
            <a:pPr marL="876300" lvl="1" indent="-419100">
              <a:lnSpc>
                <a:spcPct val="80000"/>
              </a:lnSpc>
              <a:buFontTx/>
              <a:buAutoNum type="arabicPeriod"/>
            </a:pPr>
            <a:r>
              <a:rPr lang="en-US" sz="2200">
                <a:solidFill>
                  <a:srgbClr val="FF0000"/>
                </a:solidFill>
              </a:rPr>
              <a:t>Draw the offscreen image</a:t>
            </a:r>
            <a:r>
              <a:rPr lang="en-US" sz="2200">
                <a:solidFill>
                  <a:schemeClr val="folHlink"/>
                </a:solidFill>
              </a:rPr>
              <a:t> </a:t>
            </a:r>
            <a:r>
              <a:rPr lang="en-US" sz="2200"/>
              <a:t>onto the window </a:t>
            </a:r>
          </a:p>
          <a:p>
            <a:pPr marL="1295400" lvl="2" indent="-381000">
              <a:lnSpc>
                <a:spcPct val="80000"/>
              </a:lnSpc>
            </a:pPr>
            <a:r>
              <a:rPr lang="en-US" sz="2000"/>
              <a:t>Use drawImage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20799-53F5-4388-BAFA-1C341821F76C}" type="slidenum">
              <a:rPr lang="en-US" altLang="en-US"/>
              <a:pPr/>
              <a:t>24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Buffering: Pros &amp; Cons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Much faster</a:t>
            </a:r>
          </a:p>
          <a:p>
            <a:pPr lvl="1"/>
            <a:r>
              <a:rPr lang="en-US"/>
              <a:t>Can easily handle overlapping objects</a:t>
            </a:r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More complex</a:t>
            </a:r>
          </a:p>
          <a:p>
            <a:pPr lvl="1"/>
            <a:r>
              <a:rPr lang="en-US"/>
              <a:t>Memory requirements for offscreen pixmap</a:t>
            </a:r>
          </a:p>
          <a:p>
            <a:pPr lvl="1"/>
            <a:r>
              <a:rPr lang="en-US"/>
              <a:t>Sometimes less incremental update of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E989C-8286-4121-A1DF-65727F1CBCDB}" type="slidenum">
              <a:rPr lang="en-US" altLang="en-US"/>
              <a:pPr/>
              <a:t>25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Buffering: Example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</a:rPr>
              <a:t>DoubleBufferBounce</a:t>
            </a:r>
            <a:r>
              <a:rPr lang="en-US" sz="1800" dirty="0">
                <a:latin typeface="Courier New" pitchFamily="49" charset="0"/>
              </a:rPr>
              <a:t> extends Applet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     implements Runnable, </a:t>
            </a:r>
            <a:r>
              <a:rPr lang="en-US" sz="1800" dirty="0" err="1">
                <a:latin typeface="Courier New" pitchFamily="49" charset="0"/>
              </a:rPr>
              <a:t>ActionListener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private ExecutorService </a:t>
            </a:r>
            <a:r>
              <a:rPr lang="en-US" sz="1800" dirty="0" err="1" smtClean="0">
                <a:latin typeface="Courier New" pitchFamily="49" charset="0"/>
              </a:rPr>
              <a:t>taskList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private volatile boolean running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private ArrayList&lt;</a:t>
            </a:r>
            <a:r>
              <a:rPr lang="en-US" sz="1800" dirty="0" err="1" smtClean="0">
                <a:latin typeface="Courier New" pitchFamily="49" charset="0"/>
              </a:rPr>
              <a:t>MovingCircle</a:t>
            </a:r>
            <a:r>
              <a:rPr lang="en-US" sz="1800" dirty="0" smtClean="0">
                <a:latin typeface="Courier New" pitchFamily="49" charset="0"/>
              </a:rPr>
              <a:t>&gt; circles;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private int width, height;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 private Image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offScreenImage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 private Graphics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offScreenGraphics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private Button </a:t>
            </a:r>
            <a:r>
              <a:rPr lang="en-US" sz="1800" dirty="0" err="1" smtClean="0">
                <a:latin typeface="Courier New" pitchFamily="49" charset="0"/>
              </a:rPr>
              <a:t>startButton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stopButton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public void init() </a:t>
            </a: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taskList</a:t>
            </a:r>
            <a:r>
              <a:rPr lang="en-US" sz="1800" dirty="0" smtClean="0">
                <a:latin typeface="Courier New" pitchFamily="49" charset="0"/>
              </a:rPr>
              <a:t> = Executors.newFixedThreadPool(5);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setBackground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Color.WHITE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width = </a:t>
            </a:r>
            <a:r>
              <a:rPr lang="en-US" sz="1800" dirty="0" err="1">
                <a:latin typeface="Courier New" pitchFamily="49" charset="0"/>
              </a:rPr>
              <a:t>getSize</a:t>
            </a:r>
            <a:r>
              <a:rPr lang="en-US" sz="1800" dirty="0">
                <a:latin typeface="Courier New" pitchFamily="49" charset="0"/>
              </a:rPr>
              <a:t>().width;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height = </a:t>
            </a:r>
            <a:r>
              <a:rPr lang="en-US" sz="1800" dirty="0" err="1">
                <a:latin typeface="Courier New" pitchFamily="49" charset="0"/>
              </a:rPr>
              <a:t>getSize</a:t>
            </a:r>
            <a:r>
              <a:rPr lang="en-US" sz="1800" dirty="0">
                <a:latin typeface="Courier New" pitchFamily="49" charset="0"/>
              </a:rPr>
              <a:t>().height;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offScreenImage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createImage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(width, height);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offScreenGraphics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offScreenImage.getGraphics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offScreenGraphics.setColor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Color.BLACK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circles = new ArrayList&lt;</a:t>
            </a:r>
            <a:r>
              <a:rPr lang="en-US" sz="1800" dirty="0" err="1">
                <a:latin typeface="Courier New" pitchFamily="49" charset="0"/>
              </a:rPr>
              <a:t>MovingCircle</a:t>
            </a:r>
            <a:r>
              <a:rPr lang="en-US" sz="1800" dirty="0">
                <a:latin typeface="Courier New" pitchFamily="49" charset="0"/>
              </a:rPr>
              <a:t>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}</a:t>
            </a:r>
          </a:p>
          <a:p>
            <a:pPr>
              <a:lnSpc>
                <a:spcPct val="65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7C7-1FAC-4DAA-97A7-238F5501F2FC}" type="slidenum">
              <a:rPr lang="en-US" altLang="en-US"/>
              <a:pPr/>
              <a:t>26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Buffering: Example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public void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while(running)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 for(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MovingCircle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circle: circles)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circle.move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(width, height);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repaint();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pause(100);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</a:rPr>
              <a:t>public void update(Graphics g)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paint(g);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public void paint(Graphics g)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offScreenGraphics.clearRect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(0, 0, width, height);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for(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MovingCircle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circle: circles)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circle.draw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offScreenGraphics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g.drawImage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offScreenImage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, 0, 0, this);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}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8316D-1961-47D4-8BD2-E6C4F70B9753}" type="slidenum">
              <a:rPr lang="en-US" altLang="en-US"/>
              <a:pPr/>
              <a:t>27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Buffering: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4075-5367-4903-8342-4E455D442F26}" type="slidenum">
              <a:rPr lang="en-US" altLang="en-US"/>
              <a:pPr/>
              <a:t>28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1273199" y="6276975"/>
            <a:ext cx="7213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charset="0"/>
              </a:rPr>
              <a:t>At the expense of memory and some complexity, double buffering allows fast, </a:t>
            </a:r>
          </a:p>
          <a:p>
            <a:r>
              <a:rPr lang="en-US" sz="1600" dirty="0">
                <a:latin typeface="Arial" charset="0"/>
              </a:rPr>
              <a:t>flicker-free updating of possibly overlapping images</a:t>
            </a:r>
          </a:p>
        </p:txBody>
      </p:sp>
      <p:pic>
        <p:nvPicPr>
          <p:cNvPr id="6" name="Picture 5" descr="double-buffer-bou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0154" y="1472989"/>
            <a:ext cx="5318760" cy="4791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Animation</a:t>
            </a:r>
          </a:p>
        </p:txBody>
      </p:sp>
      <p:sp>
        <p:nvSpPr>
          <p:cNvPr id="3369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</a:t>
            </a:r>
          </a:p>
          <a:p>
            <a:pPr lvl="1"/>
            <a:r>
              <a:rPr lang="en-US"/>
              <a:t>Load a sequence of images into an array </a:t>
            </a:r>
          </a:p>
          <a:p>
            <a:pPr lvl="1"/>
            <a:r>
              <a:rPr lang="en-US"/>
              <a:t>Start a thread to cycle through the images and draw to the graphics object</a:t>
            </a:r>
          </a:p>
          <a:p>
            <a:pPr lvl="2"/>
            <a:r>
              <a:rPr lang="en-US"/>
              <a:t>Each time the thread loops through the while loop, the array index is incremented and repaint (which triggers update) is called to update the images on the screen </a:t>
            </a:r>
          </a:p>
          <a:p>
            <a:pPr lvl="1"/>
            <a:r>
              <a:rPr lang="en-US"/>
              <a:t>Stop the animation by setting a flag</a:t>
            </a:r>
          </a:p>
          <a:p>
            <a:pPr lvl="2"/>
            <a:r>
              <a:rPr lang="en-US"/>
              <a:t>In an applet, end the animation from the applet’s stop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D9C09-C89C-4C09-B85C-C7D3543196C0}" type="slidenum">
              <a:rPr lang="en-US" altLang="en-US"/>
              <a:pPr/>
              <a:t>29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14400" y="2971800"/>
            <a:ext cx="7924800" cy="2209800"/>
          </a:xfrm>
        </p:spPr>
        <p:txBody>
          <a:bodyPr/>
          <a:lstStyle/>
          <a:p>
            <a:r>
              <a:rPr lang="en-US"/>
              <a:t>Multithreaded</a:t>
            </a:r>
            <a:br>
              <a:rPr lang="en-US"/>
            </a:br>
            <a:r>
              <a:rPr lang="en-US"/>
              <a:t>Graphics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7A555F8-4773-4350-BF95-05F84BB95BB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676400" y="4616450"/>
            <a:ext cx="6843713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latin typeface="Arial Narrow" pitchFamily="34" charset="0"/>
              </a:rPr>
              <a:t>Originals of Slides and Source Code for Examples:</a:t>
            </a:r>
          </a:p>
          <a:p>
            <a:pPr algn="ctr"/>
            <a:r>
              <a:rPr lang="en-US" dirty="0">
                <a:latin typeface="Arial Narrow" pitchFamily="34" charset="0"/>
              </a:rPr>
              <a:t>http://</a:t>
            </a:r>
            <a:r>
              <a:rPr lang="en-US" dirty="0" smtClean="0">
                <a:latin typeface="Arial Narrow" pitchFamily="34" charset="0"/>
              </a:rPr>
              <a:t>courses.coreservlets.com/Course-Materials/java.html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Animation: Example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public class ImageAnimation extends Applet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private static final int NUMDUKES  = 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private Duke[] dukes;</a:t>
            </a:r>
            <a:r>
              <a:rPr lang="en-US" sz="1800">
                <a:solidFill>
                  <a:schemeClr val="folHlink"/>
                </a:solidFill>
                <a:latin typeface="Courier New" pitchFamily="49" charset="0"/>
              </a:rPr>
              <a:t>  </a:t>
            </a:r>
            <a:r>
              <a:rPr lang="en-US" sz="1800">
                <a:latin typeface="Courier New" pitchFamily="49" charset="0"/>
              </a:rPr>
              <a:t>// Duke has array of images</a:t>
            </a:r>
            <a:endParaRPr lang="en-US" sz="1800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private int i;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public void init()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dukes = new Duke[NUMDUKES];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setBackground(Color.white);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public void start()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int tumbleDirection;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for (int i=0; i&lt;NUMDUKES 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tumbleDirection = (i%2 == 0) ? 1 :-1;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dukes[i] = new Duke(tumbleDirection, this);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dukes[i].start();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  <a:br>
              <a:rPr lang="en-US" sz="1800">
                <a:latin typeface="Courier New" pitchFamily="49" charset="0"/>
              </a:rPr>
            </a:b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2C9C-D936-4B77-AB29-3310190B9A70}" type="slidenum">
              <a:rPr lang="en-US" altLang="en-US"/>
              <a:pPr/>
              <a:t>30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 Example (Continued)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</a:t>
            </a:r>
            <a:r>
              <a:rPr lang="en-US" sz="1800">
                <a:latin typeface="Courier New" pitchFamily="49" charset="0"/>
              </a:rPr>
              <a:t>public void update(Graphics g)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paint(g);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  <a:br>
              <a:rPr lang="en-US" sz="1800">
                <a:latin typeface="Courier New" pitchFamily="49" charset="0"/>
              </a:rPr>
            </a:b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public void paint(Graphics g)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for (i=0 ; i&lt;NUMDUKES 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if (dukes[i] != null)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g.drawImage(Duke.images[dukes[i].getIndex()],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                    200*i, 0, this);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public void stop()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for (int i=0; i&lt;NUMDUKES 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if (dukes[i] != null)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dukes[i].setState(Duke.STOP);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6CBF2-AC24-496A-AB0B-E3762CF285AE}" type="slidenum">
              <a:rPr lang="en-US" altLang="en-US"/>
              <a:pPr/>
              <a:t>31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 Example (Continued)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public class Duke extends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</a:t>
            </a: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public static Image[] images;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private static final int NUMIMAGES = 15;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private static Object lock = new Object();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private int state = RUN;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7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public Duke(int tumbleDirection, Applet parent)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 this.tumbleDirection = tumbleDirection;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 this.parent = parent;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 synchronized(lock)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   if (images == null) {  // If not previously loaded.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     </a:t>
            </a: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images = new Image[ NUMIMAGES 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        for (int i=0; i&lt;NUMIMAGES;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          images[i] = parent.getImage( parent.getCodeBase(),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solidFill>
                  <a:srgbClr val="FF0000"/>
                </a:solidFill>
                <a:latin typeface="Courier New" pitchFamily="49" charset="0"/>
              </a:rPr>
              <a:t>                                       "images/T" + i + ".gif");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C1E0A-2B96-48FA-B140-4D7FAD088ABF}" type="slidenum">
              <a:rPr lang="en-US" altLang="en-US"/>
              <a:pPr/>
              <a:t>32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 Example (Continued)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700">
                <a:latin typeface="Courier New" pitchFamily="49" charset="0"/>
              </a:rPr>
              <a:t>  </a:t>
            </a:r>
            <a:r>
              <a:rPr lang="en-US" sz="1800">
                <a:latin typeface="Courier New" pitchFamily="49" charset="0"/>
              </a:rPr>
              <a:t>public void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while (checkState()!=STOP)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      index += tumbleDirection;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if (index &lt; 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index = NUMIMAGES - 1;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} else if (index &gt;= NUMIMAGES)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index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parent.repaint();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try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Thread.sleep(100);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} catch (InterruptedException 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break;   // Break while loop.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C0341-EF3F-459F-8440-3888C481EE71}" type="slidenum">
              <a:rPr lang="en-US" altLang="en-US"/>
              <a:pPr/>
              <a:t>33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Animation: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07F1-1628-4CA9-AC9D-8EA56591CD08}" type="slidenum">
              <a:rPr lang="en-US" altLang="en-US"/>
              <a:pPr/>
              <a:t>34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720725" y="4191000"/>
            <a:ext cx="7847013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endParaRPr lang="en-US" sz="1800">
              <a:latin typeface="Arial" charset="0"/>
            </a:endParaRPr>
          </a:p>
          <a:p>
            <a:pPr algn="ctr"/>
            <a:r>
              <a:rPr lang="en-US" sz="1500">
                <a:latin typeface="Arial" charset="0"/>
              </a:rPr>
              <a:t>Duke is a registered trademark of Sun Microsystems, Inc.</a:t>
            </a:r>
          </a:p>
          <a:p>
            <a:pPr algn="ctr"/>
            <a:r>
              <a:rPr lang="en-US" sz="1500">
                <a:latin typeface="Arial" charset="0"/>
              </a:rPr>
              <a:t>All restrictions apply (http://www.sun.com/policies/trademarks/).</a:t>
            </a:r>
          </a:p>
          <a:p>
            <a:pPr algn="ctr"/>
            <a:r>
              <a:rPr lang="en-US" sz="1500">
                <a:latin typeface="Arial" charset="0"/>
              </a:rPr>
              <a:t>Used with permission.</a:t>
            </a:r>
          </a:p>
          <a:p>
            <a:endParaRPr lang="en-US" sz="1800">
              <a:latin typeface="Arial" charset="0"/>
            </a:endParaRPr>
          </a:p>
        </p:txBody>
      </p:sp>
      <p:pic>
        <p:nvPicPr>
          <p:cNvPr id="344072" name="Picture 8" descr="Tumbling-Duk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514475"/>
            <a:ext cx="8316913" cy="2967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Swing defines a </a:t>
            </a:r>
            <a:r>
              <a:rPr lang="en-US">
                <a:latin typeface="Courier New" pitchFamily="49" charset="0"/>
              </a:rPr>
              <a:t>Timer</a:t>
            </a:r>
            <a:r>
              <a:rPr lang="en-US"/>
              <a:t> class</a:t>
            </a:r>
          </a:p>
          <a:p>
            <a:pPr lvl="1"/>
            <a:r>
              <a:rPr lang="en-US"/>
              <a:t>A Timer can ring for a </a:t>
            </a:r>
            <a:r>
              <a:rPr lang="en-US">
                <a:solidFill>
                  <a:srgbClr val="FF0000"/>
                </a:solidFill>
              </a:rPr>
              <a:t>single cycle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fire periodically</a:t>
            </a:r>
          </a:p>
          <a:p>
            <a:pPr lvl="1"/>
            <a:r>
              <a:rPr lang="en-US"/>
              <a:t>At each ring an ActionEvent is fired</a:t>
            </a:r>
          </a:p>
          <a:p>
            <a:pPr lvl="1"/>
            <a:r>
              <a:rPr lang="en-US"/>
              <a:t>Useful for animations, simulations, and timing out secure network connections</a:t>
            </a:r>
          </a:p>
          <a:p>
            <a:r>
              <a:rPr lang="en-US"/>
              <a:t>Approach</a:t>
            </a:r>
          </a:p>
          <a:p>
            <a:pPr>
              <a:buFontTx/>
              <a:buNone/>
            </a:pPr>
            <a:endParaRPr lang="en-US" sz="21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Timer timer = new Timer(milliseconds, listener);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timer.start();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...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...</a:t>
            </a:r>
          </a:p>
          <a:p>
            <a:pPr>
              <a:buFontTx/>
              <a:buNone/>
            </a:pPr>
            <a:r>
              <a:rPr lang="en-US" sz="2100">
                <a:latin typeface="Courier New" pitchFamily="49" charset="0"/>
              </a:rPr>
              <a:t>   timer.stop();</a:t>
            </a:r>
          </a:p>
          <a:p>
            <a:endParaRPr lang="en-US" sz="210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C5A27-9707-4249-85C9-5C31C93C592B}" type="slidenum">
              <a:rPr lang="en-US" altLang="en-US"/>
              <a:pPr/>
              <a:t>35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Timer Methods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start/stop</a:t>
            </a:r>
          </a:p>
          <a:p>
            <a:pPr lvl="1"/>
            <a:r>
              <a:rPr lang="en-US" sz="2400"/>
              <a:t>Starts or stops the timing sequence</a:t>
            </a:r>
          </a:p>
          <a:p>
            <a:r>
              <a:rPr lang="en-US" sz="2800"/>
              <a:t>restart</a:t>
            </a:r>
          </a:p>
          <a:p>
            <a:pPr lvl="1"/>
            <a:r>
              <a:rPr lang="en-US" sz="2400"/>
              <a:t>Cancels any undelivered time events and starts the timer again</a:t>
            </a:r>
          </a:p>
          <a:p>
            <a:r>
              <a:rPr lang="en-US" sz="2800"/>
              <a:t>setCoalesce</a:t>
            </a:r>
          </a:p>
          <a:p>
            <a:pPr lvl="1"/>
            <a:r>
              <a:rPr lang="en-US" sz="2400"/>
              <a:t>Turns coalescing off or on</a:t>
            </a:r>
          </a:p>
          <a:p>
            <a:pPr lvl="1"/>
            <a:r>
              <a:rPr lang="en-US" sz="2400"/>
              <a:t>By default, if a timer event is in the event queue (coalesce true), a new ActionEvent is not created at the next firing interval</a:t>
            </a:r>
          </a:p>
          <a:p>
            <a:r>
              <a:rPr lang="en-US" sz="2800"/>
              <a:t>setRepeats</a:t>
            </a:r>
          </a:p>
          <a:p>
            <a:pPr lvl="1"/>
            <a:r>
              <a:rPr lang="en-US" sz="2400"/>
              <a:t>Sets the timer to ring once (false) or to ring periodically (true)</a:t>
            </a:r>
          </a:p>
          <a:p>
            <a:pPr lvl="1"/>
            <a:r>
              <a:rPr lang="en-US" sz="2400"/>
              <a:t>Default behavior is to ring periodically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DEC8-B098-4AE0-AABE-6C5C0B371FAC}" type="slidenum">
              <a:rPr lang="en-US" altLang="en-US"/>
              <a:pPr/>
              <a:t>36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Timer: Example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import java.awt.*;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import javax.swing.*;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public class TimedAnimation extends JApplet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private static final int NUMDUKES = 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private TimedDuke[] dukes;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private int i, index;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public void init()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dukes = new TimedDuke[NUMDUKES];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setBackground(Color.white);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dukes[0] = new TimedDuke( 1, 100, this);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dukes[1] = new TimedDuke(-1, 500, this);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//  Start each Duke timer.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public void start()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for (int i=0; i&lt;NUMDUKES 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dukes[i].start();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} 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0B639-6F27-4798-8C5F-0083D1CF1FCC}" type="slidenum">
              <a:rPr lang="en-US" altLang="en-US"/>
              <a:pPr/>
              <a:t>37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 Example (Continued)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public void paint(Graphics g)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for (i=0 ; i&lt;NUMDUKES ; i++)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if (dukes[i] != null)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index = dukes[i].getIndex();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g.drawImage(TimedDuke.images[index], 200*i, 0, this);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}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//  Stop each Duke timer.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public void stop()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for (int i=0; i&lt;NUMDUKES ; i++) {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dukes[i].stop();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CCAB-E201-4A14-A6FE-5F03410AE3CE}" type="slidenum">
              <a:rPr lang="en-US" altLang="en-US"/>
              <a:pPr/>
              <a:t>38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 Example (Continued)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import java.applet.Applet;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import java.awt.*;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import java.awt.event.*;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import javax.swing.*;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public class TimedDuke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extends Timer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                   implements ActionListener</a:t>
            </a:r>
            <a:r>
              <a:rPr lang="en-US" sz="1600"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private static final int NUMIMAGES = 15;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private static boolean loaded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private static Object lock = new Object();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private int tumbleDirection;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private int index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private Applet parent;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public static Image[] images = new Image[NUMIMAGES];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public TimedDuke(int tumbleDirection, int msec,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                                Applet parent)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super(msec, null);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addActionListener(this);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this.tumbleDirection = tumbleDirection;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this.parent = parent;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E9A0-291C-48E2-B903-000D10507450}" type="slidenum">
              <a:rPr lang="en-US" altLang="en-US"/>
              <a:pPr/>
              <a:t>39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200400"/>
            <a:ext cx="8305800" cy="2057400"/>
          </a:xfrm>
        </p:spPr>
        <p:txBody>
          <a:bodyPr/>
          <a:lstStyle/>
          <a:p>
            <a:r>
              <a:rPr lang="en-US" sz="2900" dirty="0" smtClean="0">
                <a:latin typeface="Arial Narrow" pitchFamily="34" charset="0"/>
              </a:rPr>
              <a:t>For live Java EE training, please see training courses </a:t>
            </a:r>
            <a:br>
              <a:rPr lang="en-US" sz="2900" dirty="0" smtClean="0">
                <a:latin typeface="Arial Narrow" pitchFamily="34" charset="0"/>
              </a:rPr>
            </a:br>
            <a:r>
              <a:rPr lang="en-US" sz="2900" dirty="0" smtClean="0">
                <a:latin typeface="Arial Narrow" pitchFamily="34" charset="0"/>
              </a:rPr>
              <a:t>at http://courses.coreservlets.com/. </a:t>
            </a:r>
            <a:br>
              <a:rPr lang="en-US" sz="2900" dirty="0" smtClean="0">
                <a:latin typeface="Arial Narrow" pitchFamily="34" charset="0"/>
              </a:rPr>
            </a:br>
            <a:r>
              <a:rPr lang="en-US" sz="2300" dirty="0" smtClean="0">
                <a:solidFill>
                  <a:schemeClr val="tx1"/>
                </a:solidFill>
                <a:latin typeface="Arial Narrow" pitchFamily="34" charset="0"/>
              </a:rPr>
              <a:t>JSF 2.0, PrimeFaces, Servlets, JSP, Ajax (with jQuery), GWT, </a:t>
            </a:r>
            <a:br>
              <a:rPr lang="en-US" sz="2300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sz="2300" dirty="0" smtClean="0">
                <a:solidFill>
                  <a:schemeClr val="tx1"/>
                </a:solidFill>
                <a:latin typeface="Arial Narrow" pitchFamily="34" charset="0"/>
              </a:rPr>
              <a:t>Android development, Java 6 and 7 programming,</a:t>
            </a:r>
            <a:br>
              <a:rPr lang="en-US" sz="2300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sz="2300" dirty="0" smtClean="0">
                <a:solidFill>
                  <a:schemeClr val="tx1"/>
                </a:solidFill>
                <a:latin typeface="Arial Narrow" pitchFamily="34" charset="0"/>
              </a:rPr>
              <a:t>SOAP-based and RESTful Web Services, Spring, Hibernate/JPA, </a:t>
            </a:r>
            <a:br>
              <a:rPr lang="en-US" sz="2300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sz="2300" dirty="0" smtClean="0">
                <a:solidFill>
                  <a:schemeClr val="tx1"/>
                </a:solidFill>
                <a:latin typeface="Arial Narrow" pitchFamily="34" charset="0"/>
              </a:rPr>
              <a:t>XML, </a:t>
            </a:r>
            <a:r>
              <a:rPr lang="en-US" sz="2300" dirty="0" err="1" smtClean="0">
                <a:solidFill>
                  <a:schemeClr val="tx1"/>
                </a:solidFill>
                <a:latin typeface="Arial Narrow" pitchFamily="34" charset="0"/>
              </a:rPr>
              <a:t>Hadoop</a:t>
            </a:r>
            <a:r>
              <a:rPr lang="en-US" sz="2300" dirty="0" smtClean="0">
                <a:solidFill>
                  <a:schemeClr val="tx1"/>
                </a:solidFill>
                <a:latin typeface="Arial Narrow" pitchFamily="34" charset="0"/>
              </a:rPr>
              <a:t>, and customized combinations of topics.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5334000"/>
            <a:ext cx="7620000" cy="152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sz="2500" dirty="0" smtClean="0">
                <a:latin typeface="Arial Narrow" pitchFamily="34" charset="0"/>
              </a:rPr>
              <a:t>Taught by the author of </a:t>
            </a:r>
            <a:r>
              <a:rPr lang="en-US" sz="2500" i="1" dirty="0" smtClean="0">
                <a:latin typeface="Arial Narrow" pitchFamily="34" charset="0"/>
              </a:rPr>
              <a:t>Core Servlets and JSP</a:t>
            </a:r>
            <a:r>
              <a:rPr lang="en-US" sz="2500" dirty="0" smtClean="0">
                <a:latin typeface="Arial Narrow" pitchFamily="34" charset="0"/>
              </a:rPr>
              <a:t>, </a:t>
            </a:r>
            <a:r>
              <a:rPr lang="en-US" sz="2500" i="1" dirty="0" smtClean="0">
                <a:latin typeface="Arial Narrow" pitchFamily="34" charset="0"/>
              </a:rPr>
              <a:t>More Servlets and JSP</a:t>
            </a:r>
            <a:r>
              <a:rPr lang="en-US" sz="2500" dirty="0" smtClean="0">
                <a:latin typeface="Arial Narrow" pitchFamily="34" charset="0"/>
              </a:rPr>
              <a:t>, and this tutorial. Available at public venues, or customized versions can be held on-site at </a:t>
            </a:r>
            <a:r>
              <a:rPr lang="en-US" sz="2500" u="sng" dirty="0" smtClean="0">
                <a:latin typeface="Arial Narrow" pitchFamily="34" charset="0"/>
              </a:rPr>
              <a:t>your</a:t>
            </a:r>
            <a:r>
              <a:rPr lang="en-US" sz="2500" dirty="0" smtClean="0">
                <a:latin typeface="Arial Narrow" pitchFamily="34" charset="0"/>
              </a:rPr>
              <a:t> organization. Contact hall@coreservlets.com for details.</a:t>
            </a:r>
          </a:p>
        </p:txBody>
      </p:sp>
      <p:pic>
        <p:nvPicPr>
          <p:cNvPr id="5124" name="Picture 4" descr="MSAJSP-Cover-356x4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16573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CSAJSP2-Cover-758x10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914400"/>
            <a:ext cx="1677988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Marty-JHU3-Cropp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334000"/>
            <a:ext cx="13414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 Example (Continued)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</a:t>
            </a:r>
            <a:r>
              <a:rPr lang="en-US" sz="1600">
                <a:latin typeface="Courier New" pitchFamily="49" charset="0"/>
              </a:rPr>
              <a:t>synchronized (lock)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if (!loaded) 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// Load images using MediaTracker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// Return current index into image array.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public int getIndex() { return index;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// Receives timer firing event.  Increments the index into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// image array and forces repainting of the new image.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public void actionPerformed(ActionEvent event)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index += tumbleDirection;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if (index &lt; 0){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index = NUMIMAGES - 1;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if (index &gt;= NUMIMAGES)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index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parent.repaint();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}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93EE7-FFD7-4D5C-A955-7C24EE5C9C83}" type="slidenum">
              <a:rPr lang="en-US" altLang="en-US"/>
              <a:pPr/>
              <a:t>40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 Example: Result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4802188"/>
            <a:ext cx="8323262" cy="2055812"/>
          </a:xfrm>
        </p:spPr>
        <p:txBody>
          <a:bodyPr/>
          <a:lstStyle/>
          <a:p>
            <a:pPr lvl="1" algn="ctr">
              <a:buFontTx/>
              <a:buNone/>
            </a:pPr>
            <a:r>
              <a:rPr lang="en-US"/>
              <a:t>Each Duke moves at a different speed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500" b="0"/>
              <a:t>Duke is a registered trademark of Sun Microsystems, Inc.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500" b="0"/>
              <a:t>All restrictions apply (http://www.sun.com/policies/trademarks/).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500" b="0"/>
              <a:t>Used with permission.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C39EC-1660-4B6B-9BEB-8734FB284153}" type="slidenum">
              <a:rPr lang="en-US" altLang="en-US"/>
              <a:pPr/>
              <a:t>41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356357" name="Picture 5" descr="TimedAni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1482725"/>
            <a:ext cx="6257925" cy="33496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 for fast-changing graphics</a:t>
            </a:r>
            <a:endParaRPr lang="en-US" dirty="0"/>
          </a:p>
          <a:p>
            <a:pPr lvl="1"/>
            <a:r>
              <a:rPr lang="en-US" dirty="0"/>
              <a:t>Redraw everything in paint</a:t>
            </a:r>
          </a:p>
          <a:p>
            <a:pPr lvl="1"/>
            <a:r>
              <a:rPr lang="en-US" dirty="0"/>
              <a:t>Have routines other than paint directly do drawing operations</a:t>
            </a:r>
          </a:p>
          <a:p>
            <a:pPr lvl="1"/>
            <a:r>
              <a:rPr lang="en-US" dirty="0"/>
              <a:t>Override update and have paint do incremental updating </a:t>
            </a:r>
          </a:p>
          <a:p>
            <a:pPr lvl="1"/>
            <a:r>
              <a:rPr lang="en-US" dirty="0"/>
              <a:t>Double buffering</a:t>
            </a:r>
            <a:endParaRPr lang="en-US" sz="2400" dirty="0"/>
          </a:p>
          <a:p>
            <a:r>
              <a:rPr lang="en-US" sz="2800" dirty="0"/>
              <a:t>Animation can be achieved by cycling through a sequence of </a:t>
            </a:r>
            <a:r>
              <a:rPr lang="en-US" sz="2800" dirty="0" smtClean="0"/>
              <a:t>images</a:t>
            </a:r>
          </a:p>
          <a:p>
            <a:pPr lvl="1"/>
            <a:r>
              <a:rPr lang="en-US" sz="2400" dirty="0" smtClean="0"/>
              <a:t>Usually in conjunction with double buffering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2B42-E578-41C8-B9AD-9148897A8FEA}" type="slidenum">
              <a:rPr lang="en-US" altLang="en-US"/>
              <a:pPr/>
              <a:t>42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429000"/>
            <a:ext cx="7467600" cy="1295400"/>
          </a:xfrm>
        </p:spPr>
        <p:txBody>
          <a:bodyPr/>
          <a:lstStyle/>
          <a:p>
            <a:r>
              <a:rPr lang="en-US"/>
              <a:t>Questions?</a:t>
            </a: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407B70E-4C0D-4A1B-97CE-BF81ECA6F15A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Approaches for </a:t>
            </a:r>
            <a:r>
              <a:rPr lang="en-US" dirty="0" smtClean="0"/>
              <a:t>animation</a:t>
            </a:r>
            <a:endParaRPr lang="en-US" dirty="0"/>
          </a:p>
          <a:p>
            <a:pPr lvl="1"/>
            <a:r>
              <a:rPr lang="en-US" dirty="0"/>
              <a:t>Redraw everything in paint</a:t>
            </a:r>
          </a:p>
          <a:p>
            <a:pPr lvl="1"/>
            <a:r>
              <a:rPr lang="en-US" dirty="0"/>
              <a:t>Have routines other than paint draw directly on window</a:t>
            </a:r>
          </a:p>
          <a:p>
            <a:pPr lvl="1"/>
            <a:r>
              <a:rPr lang="en-US" dirty="0"/>
              <a:t>Override update and have paint do incremental updating </a:t>
            </a:r>
          </a:p>
          <a:p>
            <a:pPr lvl="1"/>
            <a:r>
              <a:rPr lang="en-US" dirty="0"/>
              <a:t>Double buffering </a:t>
            </a:r>
          </a:p>
          <a:p>
            <a:r>
              <a:rPr lang="en-US" dirty="0"/>
              <a:t>Reducing flicker in animations</a:t>
            </a:r>
          </a:p>
          <a:p>
            <a:r>
              <a:rPr lang="en-US" dirty="0"/>
              <a:t>Implementing double buffering </a:t>
            </a:r>
          </a:p>
          <a:p>
            <a:r>
              <a:rPr lang="en-US" dirty="0"/>
              <a:t>Animating </a:t>
            </a:r>
            <a:r>
              <a:rPr lang="en-US"/>
              <a:t>images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CC908-6E09-404F-8C1F-AA562E519E5F}" type="slidenum">
              <a:rPr lang="en-US" altLang="en-US"/>
              <a:pPr/>
              <a:t>5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Multithreaded Graphics:</a:t>
            </a:r>
            <a:br>
              <a:rPr lang="en-US"/>
            </a:br>
            <a:r>
              <a:rPr lang="en-US"/>
              <a:t>Alternative Approaches</a:t>
            </a:r>
          </a:p>
        </p:txBody>
      </p:sp>
      <p:sp>
        <p:nvSpPr>
          <p:cNvPr id="3143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Redraw everything in paint</a:t>
            </a:r>
          </a:p>
          <a:p>
            <a:pPr lvl="1"/>
            <a:r>
              <a:rPr lang="en-US" sz="2200"/>
              <a:t>Simple and easy, but if things change quickly it is slow and can result in a flickering display</a:t>
            </a:r>
          </a:p>
          <a:p>
            <a:r>
              <a:rPr lang="en-US" sz="2600"/>
              <a:t>Have routines other than paint directly do drawing operations</a:t>
            </a:r>
          </a:p>
          <a:p>
            <a:pPr lvl="1"/>
            <a:r>
              <a:rPr lang="en-US" sz="2200"/>
              <a:t>Easy, efficient, and flicker-free, but results in “transient” drawing that is lost next time the screen is redrawn</a:t>
            </a:r>
          </a:p>
          <a:p>
            <a:r>
              <a:rPr lang="en-US" sz="2600"/>
              <a:t>Override update and have paint do incremental updating </a:t>
            </a:r>
          </a:p>
          <a:p>
            <a:pPr lvl="1"/>
            <a:r>
              <a:rPr lang="en-US" sz="2200"/>
              <a:t>Eliminates the flicker and improves efficiency somewhat, but requires the graphics to be non-overlapping</a:t>
            </a:r>
          </a:p>
          <a:p>
            <a:r>
              <a:rPr lang="en-US" sz="2600"/>
              <a:t>Double buffering </a:t>
            </a:r>
          </a:p>
          <a:p>
            <a:pPr lvl="1"/>
            <a:r>
              <a:rPr lang="en-US" sz="2200"/>
              <a:t>Most efficient option and has no problem with overlapping graphics. </a:t>
            </a:r>
          </a:p>
          <a:p>
            <a:pPr lvl="1"/>
            <a:r>
              <a:rPr lang="en-US" sz="2200"/>
              <a:t>More complex and requires additional memory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DC98B-FACF-4E36-9F16-4E0A0963D91A}" type="slidenum">
              <a:rPr lang="en-US" altLang="en-US"/>
              <a:pPr/>
              <a:t>6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Redraw Everything in </a:t>
            </a:r>
            <a:r>
              <a:rPr lang="en-US">
                <a:latin typeface="Courier New" pitchFamily="49" charset="0"/>
              </a:rPr>
              <a:t>paint</a:t>
            </a:r>
          </a:p>
        </p:txBody>
      </p:sp>
      <p:sp>
        <p:nvSpPr>
          <p:cNvPr id="3153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</a:t>
            </a:r>
          </a:p>
          <a:p>
            <a:pPr lvl="1">
              <a:lnSpc>
                <a:spcPct val="85000"/>
              </a:lnSpc>
            </a:pPr>
            <a:r>
              <a:rPr lang="en-US"/>
              <a:t>Have user actions change non-graphical data structures, then call </a:t>
            </a:r>
            <a:r>
              <a:rPr lang="en-US">
                <a:solidFill>
                  <a:srgbClr val="FF0000"/>
                </a:solidFill>
              </a:rPr>
              <a:t>repaint</a:t>
            </a:r>
            <a:r>
              <a:rPr lang="en-US"/>
              <a:t>. </a:t>
            </a:r>
          </a:p>
          <a:p>
            <a:pPr lvl="1">
              <a:lnSpc>
                <a:spcPct val="85000"/>
              </a:lnSpc>
            </a:pPr>
            <a:r>
              <a:rPr lang="en-US"/>
              <a:t>The repaint method sets a flag that tells the event-handling process to call </a:t>
            </a:r>
            <a:r>
              <a:rPr lang="en-US">
                <a:solidFill>
                  <a:srgbClr val="FF0000"/>
                </a:solidFill>
              </a:rPr>
              <a:t>update</a:t>
            </a:r>
            <a:r>
              <a:rPr lang="en-US"/>
              <a:t>.</a:t>
            </a:r>
          </a:p>
          <a:p>
            <a:pPr lvl="1">
              <a:lnSpc>
                <a:spcPct val="85000"/>
              </a:lnSpc>
            </a:pPr>
            <a:r>
              <a:rPr lang="en-US"/>
              <a:t>The standard update method clears the screen and then calls </a:t>
            </a:r>
            <a:r>
              <a:rPr lang="en-US">
                <a:solidFill>
                  <a:srgbClr val="FF0000"/>
                </a:solidFill>
              </a:rPr>
              <a:t>paint</a:t>
            </a:r>
            <a:r>
              <a:rPr lang="en-US"/>
              <a:t>.</a:t>
            </a:r>
          </a:p>
          <a:p>
            <a:pPr lvl="1">
              <a:lnSpc>
                <a:spcPct val="85000"/>
              </a:lnSpc>
            </a:pPr>
            <a:r>
              <a:rPr lang="en-US"/>
              <a:t>The paint method completely redraws everything.</a:t>
            </a:r>
          </a:p>
          <a:p>
            <a:r>
              <a:rPr lang="en-US"/>
              <a:t>Advantage</a:t>
            </a:r>
          </a:p>
          <a:p>
            <a:pPr lvl="1">
              <a:lnSpc>
                <a:spcPct val="85000"/>
              </a:lnSpc>
            </a:pPr>
            <a:r>
              <a:rPr lang="en-US"/>
              <a:t>Easy</a:t>
            </a:r>
          </a:p>
          <a:p>
            <a:r>
              <a:rPr lang="en-US"/>
              <a:t>Disadvantages</a:t>
            </a:r>
          </a:p>
          <a:p>
            <a:pPr lvl="1">
              <a:lnSpc>
                <a:spcPct val="85000"/>
              </a:lnSpc>
            </a:pPr>
            <a:r>
              <a:rPr lang="en-US"/>
              <a:t>Flickers, slow.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13EC-AEF7-4749-9304-C1C7C0402713}" type="slidenum">
              <a:rPr lang="en-US" altLang="en-US"/>
              <a:pPr/>
              <a:t>7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Redrawing Everything in </a:t>
            </a:r>
            <a:r>
              <a:rPr lang="en-US">
                <a:latin typeface="Courier New" pitchFamily="49" charset="0"/>
              </a:rPr>
              <a:t>paint</a:t>
            </a:r>
            <a:r>
              <a:rPr lang="en-US"/>
              <a:t>: Example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import java.applet.Applet;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import java.awt.*;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import java.awt.event.*;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import java.util.*;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sz="190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/** An applet that draws a small circle where you click.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*/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sz="190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public class DrawCircles extends Applet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  private ArrayList&lt;SimpleCircle&gt; circles;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sz="190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  public void init()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    </a:t>
            </a:r>
            <a:r>
              <a:rPr lang="en-US" sz="1900">
                <a:solidFill>
                  <a:srgbClr val="FF0000"/>
                </a:solidFill>
                <a:latin typeface="Courier New" pitchFamily="49" charset="0"/>
              </a:rPr>
              <a:t>circles = new ArrayList&lt;SimpleCircle&gt;();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solidFill>
                  <a:srgbClr val="FF0000"/>
                </a:solidFill>
                <a:latin typeface="Courier New" pitchFamily="49" charset="0"/>
              </a:rPr>
              <a:t>    addMouseListener(new CircleDrawer());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    setBackground(Color.WHITE);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  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900">
                <a:latin typeface="Courier New" pitchFamily="49" charset="0"/>
              </a:rPr>
              <a:t>  ...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sz="190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2CB1-D9EC-4F47-85DE-92F055F38075}" type="slidenum">
              <a:rPr lang="en-US" altLang="en-US"/>
              <a:pPr/>
              <a:t>8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Redrawing Everything in paint:</a:t>
            </a:r>
            <a:br>
              <a:rPr lang="en-US"/>
            </a:br>
            <a:r>
              <a:rPr lang="en-US"/>
              <a:t>Example (Continued)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 /** When you click the mouse, create a SimpleCircle,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 *  put it in the list of circles, and tell the system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 *  to repaint (which calls update, which clears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 *  the screen and calls paint).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 */</a:t>
            </a:r>
          </a:p>
          <a:p>
            <a:pPr>
              <a:buFontTx/>
              <a:buNone/>
            </a:pPr>
            <a:endParaRPr lang="en-US" sz="19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private class CircleDrawer extends MouseAdapter {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  public void mousePressed(MouseEvent event) {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    circles.add(new SimpleCircle(event.getX(), 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                                 event.getY(), 25));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    </a:t>
            </a:r>
            <a:r>
              <a:rPr lang="en-US" sz="1900">
                <a:solidFill>
                  <a:srgbClr val="FF0000"/>
                </a:solidFill>
                <a:latin typeface="Courier New" pitchFamily="49" charset="0"/>
              </a:rPr>
              <a:t>repaint();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1900">
                <a:latin typeface="Courier New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F6D66-B20A-4572-8031-F223427C0094}" type="slidenum">
              <a:rPr lang="en-US" altLang="en-US"/>
              <a:pPr/>
              <a:t>9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iewgraph-Template">
  <a:themeElements>
    <a:clrScheme name="">
      <a:dk1>
        <a:srgbClr val="000000"/>
      </a:dk1>
      <a:lt1>
        <a:srgbClr val="FFFFFF"/>
      </a:lt1>
      <a:dk2>
        <a:srgbClr val="006666"/>
      </a:dk2>
      <a:lt2>
        <a:srgbClr val="B2B2B2"/>
      </a:lt2>
      <a:accent1>
        <a:srgbClr val="FF99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FFCAAA"/>
      </a:accent5>
      <a:accent6>
        <a:srgbClr val="5C5C8A"/>
      </a:accent6>
      <a:hlink>
        <a:srgbClr val="CCCCFF"/>
      </a:hlink>
      <a:folHlink>
        <a:srgbClr val="CC0000"/>
      </a:folHlink>
    </a:clrScheme>
    <a:fontScheme name="1_Viewgraph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Viewgraph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ewgraph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ewgraph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ewgraph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ewgrap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ewgrap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ewgrap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01-Java-Intro+Overview</Template>
  <TotalTime>5873</TotalTime>
  <Words>2934</Words>
  <Application>Microsoft Office PowerPoint</Application>
  <PresentationFormat>On-screen Show (4:3)</PresentationFormat>
  <Paragraphs>614</Paragraphs>
  <Slides>43</Slides>
  <Notes>3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1_Viewgraph-Template</vt:lpstr>
      <vt:lpstr>TODO</vt:lpstr>
      <vt:lpstr>Course Material Usage Rules</vt:lpstr>
      <vt:lpstr>Multithreaded Graphics</vt:lpstr>
      <vt:lpstr>For live Java EE training, please see training courses  at http://courses.coreservlets.com/.  JSF 2.0, PrimeFaces, Servlets, JSP, Ajax (with jQuery), GWT,  Android development, Java 6 and 7 programming, SOAP-based and RESTful Web Services, Spring, Hibernate/JPA,  XML, Hadoop, and customized combinations of topics. </vt:lpstr>
      <vt:lpstr>Agenda</vt:lpstr>
      <vt:lpstr>Multithreaded Graphics: Alternative Approaches</vt:lpstr>
      <vt:lpstr>Redraw Everything in paint</vt:lpstr>
      <vt:lpstr>Redrawing Everything in paint: Example</vt:lpstr>
      <vt:lpstr>Redrawing Everything in paint: Example (Continued)</vt:lpstr>
      <vt:lpstr>Redrawing Everything in paint: Example (Continued)</vt:lpstr>
      <vt:lpstr>Redrawing Everything in paint: Example (Continued)</vt:lpstr>
      <vt:lpstr>Redrawing everything in paint:  Result</vt:lpstr>
      <vt:lpstr>Have Other Routines Draw Directly on Window</vt:lpstr>
      <vt:lpstr>Drawing Directly on Window: Example</vt:lpstr>
      <vt:lpstr>Drawing Directly on Window: Example (Continued)</vt:lpstr>
      <vt:lpstr>Drawing Directly on Window: Result</vt:lpstr>
      <vt:lpstr>Override update and Have paint do Incremental Updating</vt:lpstr>
      <vt:lpstr>Incremental Updating:  Bounce Applet</vt:lpstr>
      <vt:lpstr>Bounce Applet (Continued)</vt:lpstr>
      <vt:lpstr>Bounce Applet (Continued)</vt:lpstr>
      <vt:lpstr>Bounce Applet (Continued)</vt:lpstr>
      <vt:lpstr>Incremental Updating:  MovingCircle Class</vt:lpstr>
      <vt:lpstr>Incremental Updating, Result</vt:lpstr>
      <vt:lpstr>Option 4: Double Buffering</vt:lpstr>
      <vt:lpstr>Double Buffering: Pros &amp; Cons</vt:lpstr>
      <vt:lpstr>Double Buffering: Example</vt:lpstr>
      <vt:lpstr>Double Buffering: Example</vt:lpstr>
      <vt:lpstr>Double Buffering: Result</vt:lpstr>
      <vt:lpstr>Array-Based Animation</vt:lpstr>
      <vt:lpstr>Array-Based Animation: Example</vt:lpstr>
      <vt:lpstr>Animation Example (Continued)</vt:lpstr>
      <vt:lpstr>Animation Example (Continued)</vt:lpstr>
      <vt:lpstr>Animation Example (Continued)</vt:lpstr>
      <vt:lpstr>Animation: Result</vt:lpstr>
      <vt:lpstr>Timers</vt:lpstr>
      <vt:lpstr>Useful Timer Methods</vt:lpstr>
      <vt:lpstr>Timer: Example</vt:lpstr>
      <vt:lpstr>Timer Example (Continued)</vt:lpstr>
      <vt:lpstr>Timer Example (Continued)</vt:lpstr>
      <vt:lpstr>Timer Example (Continued)</vt:lpstr>
      <vt:lpstr>Timer Example: Result</vt:lpstr>
      <vt:lpstr>Summary</vt:lpstr>
      <vt:lpstr>Questions?</vt:lpstr>
    </vt:vector>
  </TitlesOfParts>
  <Company>http://www.corewebprogramming.com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Graphics</dc:title>
  <dc:creator>Marty Hall</dc:creator>
  <cp:lastModifiedBy>Marty</cp:lastModifiedBy>
  <cp:revision>180</cp:revision>
  <cp:lastPrinted>2000-12-12T13:42:46Z</cp:lastPrinted>
  <dcterms:created xsi:type="dcterms:W3CDTF">2000-05-05T21:02:18Z</dcterms:created>
  <dcterms:modified xsi:type="dcterms:W3CDTF">2011-12-30T13:45:01Z</dcterms:modified>
</cp:coreProperties>
</file>