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 id="2147483705" r:id="rId2"/>
    <p:sldMasterId id="2147483706" r:id="rId3"/>
    <p:sldMasterId id="2147483707" r:id="rId4"/>
    <p:sldMasterId id="2147483708" r:id="rId5"/>
    <p:sldMasterId id="2147483709" r:id="rId6"/>
  </p:sldMasterIdLst>
  <p:notesMasterIdLst>
    <p:notesMasterId r:id="rId41"/>
  </p:notesMasterIdLst>
  <p:sldIdLst>
    <p:sldId id="256" r:id="rId7"/>
    <p:sldId id="257" r:id="rId8"/>
    <p:sldId id="259" r:id="rId9"/>
    <p:sldId id="260" r:id="rId10"/>
    <p:sldId id="261" r:id="rId11"/>
    <p:sldId id="262" r:id="rId12"/>
    <p:sldId id="263" r:id="rId13"/>
    <p:sldId id="264" r:id="rId14"/>
    <p:sldId id="265" r:id="rId15"/>
    <p:sldId id="266" r:id="rId16"/>
    <p:sldId id="269" r:id="rId17"/>
    <p:sldId id="278"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Lst>
  <p:sldSz cx="16256000" cy="9144000"/>
  <p:notesSz cx="6858000" cy="9144000"/>
  <p:embeddedFontLst>
    <p:embeddedFont>
      <p:font typeface="Ovo" panose="020B0604020202020204" charset="0"/>
      <p:regular r:id="rId42"/>
    </p:embeddedFont>
    <p:embeddedFont>
      <p:font typeface="Cabin"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font" Target="fonts/font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font" Target="fonts/font4.fntdata"/><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font" Target="fonts/font3.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font" Target="fonts/font2.fntdata"/><Relationship Id="rId48" Type="http://schemas.openxmlformats.org/officeDocument/2006/relationships/viewProps" Target="viewProp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33597505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40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58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188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774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251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5572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623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434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3345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307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32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4114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5489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0908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302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583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125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44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8868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6675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8113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712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426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373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717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51101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332454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98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85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6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127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359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093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320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 name="Shape 14"/>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5"/>
        <p:cNvGrpSpPr/>
        <p:nvPr/>
      </p:nvGrpSpPr>
      <p:grpSpPr>
        <a:xfrm>
          <a:off x="0" y="0"/>
          <a:ext cx="0" cy="0"/>
          <a:chOff x="0" y="0"/>
          <a:chExt cx="0" cy="0"/>
        </a:xfrm>
      </p:grpSpPr>
      <p:sp>
        <p:nvSpPr>
          <p:cNvPr id="46" name="Shape 46"/>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7" name="Shape 47"/>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3" name="Shape 53"/>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6" name="Shape 56"/>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a:spLocks noGrp="1"/>
          </p:cNvSpPr>
          <p:nvPr>
            <p:ph type="pic" idx="2"/>
          </p:nvPr>
        </p:nvSpPr>
        <p:spPr>
          <a:xfrm>
            <a:off x="3186113" y="817562"/>
            <a:ext cx="9753599" cy="5486399"/>
          </a:xfrm>
          <a:prstGeom prst="rect">
            <a:avLst/>
          </a:prstGeom>
          <a:noFill/>
          <a:ln>
            <a:noFill/>
          </a:ln>
        </p:spPr>
      </p:sp>
      <p:sp>
        <p:nvSpPr>
          <p:cNvPr id="60" name="Shape 60"/>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4" name="Shape 64"/>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0" name="Shape 70"/>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71" name="Shape 71"/>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2" name="Shape 72"/>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73" name="Shape 73"/>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6" name="Shape 76"/>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7" name="Shape 17"/>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3" name="Shape 83"/>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6" name="Shape 86"/>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2" name="Shape 92"/>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5" name="Shape 95"/>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a:spLocks noGrp="1"/>
          </p:cNvSpPr>
          <p:nvPr>
            <p:ph type="pic" idx="2"/>
          </p:nvPr>
        </p:nvSpPr>
        <p:spPr>
          <a:xfrm>
            <a:off x="3186113" y="817562"/>
            <a:ext cx="9753599" cy="5486399"/>
          </a:xfrm>
          <a:prstGeom prst="rect">
            <a:avLst/>
          </a:prstGeom>
          <a:noFill/>
          <a:ln>
            <a:noFill/>
          </a:ln>
        </p:spPr>
      </p:sp>
      <p:sp>
        <p:nvSpPr>
          <p:cNvPr id="99" name="Shape 99"/>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2" name="Shape 102"/>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9" name="Shape 109"/>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10" name="Shape 110"/>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1" name="Shape 111"/>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12" name="Shape 112"/>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a:spLocks noGrp="1"/>
          </p:cNvSpPr>
          <p:nvPr>
            <p:ph type="pic" idx="2"/>
          </p:nvPr>
        </p:nvSpPr>
        <p:spPr>
          <a:xfrm>
            <a:off x="3186113" y="817562"/>
            <a:ext cx="9753599" cy="5486399"/>
          </a:xfrm>
          <a:prstGeom prst="rect">
            <a:avLst/>
          </a:prstGeom>
          <a:noFill/>
          <a:ln>
            <a:noFill/>
          </a:ln>
        </p:spPr>
      </p:sp>
      <p:sp>
        <p:nvSpPr>
          <p:cNvPr id="21" name="Shape 21"/>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5" name="Shape 115"/>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6" name="Shape 116"/>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9" name="Shape 119"/>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2" name="Shape 122"/>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5" name="Shape 125"/>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1" name="Shape 131"/>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4" name="Shape 134"/>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a:spLocks noGrp="1"/>
          </p:cNvSpPr>
          <p:nvPr>
            <p:ph type="pic" idx="2"/>
          </p:nvPr>
        </p:nvSpPr>
        <p:spPr>
          <a:xfrm>
            <a:off x="3186113" y="817562"/>
            <a:ext cx="9753599" cy="5486399"/>
          </a:xfrm>
          <a:prstGeom prst="rect">
            <a:avLst/>
          </a:prstGeom>
          <a:noFill/>
          <a:ln>
            <a:noFill/>
          </a:ln>
        </p:spPr>
      </p:sp>
      <p:sp>
        <p:nvSpPr>
          <p:cNvPr id="138" name="Shape 138"/>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1" name="Shape 141"/>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 name="Shape 25"/>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8" name="Shape 148"/>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9" name="Shape 149"/>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0" name="Shape 150"/>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51" name="Shape 151"/>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4" name="Shape 154"/>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5" name="Shape 155"/>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8" name="Shape 158"/>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1" name="Shape 161"/>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4" name="Shape 164"/>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rot="5400000">
            <a:off x="10597356" y="3321843"/>
            <a:ext cx="6034087" cy="3657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9" name="Shape 169"/>
          <p:cNvSpPr txBox="1">
            <a:spLocks noGrp="1"/>
          </p:cNvSpPr>
          <p:nvPr>
            <p:ph type="body" idx="1"/>
          </p:nvPr>
        </p:nvSpPr>
        <p:spPr>
          <a:xfrm rot="5400000">
            <a:off x="3205956" y="-259556"/>
            <a:ext cx="6034087" cy="108204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72" name="Shape 172"/>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a:spLocks noGrp="1"/>
          </p:cNvSpPr>
          <p:nvPr>
            <p:ph type="pic" idx="2"/>
          </p:nvPr>
        </p:nvSpPr>
        <p:spPr>
          <a:xfrm>
            <a:off x="3186113" y="817562"/>
            <a:ext cx="9753599" cy="5486399"/>
          </a:xfrm>
          <a:prstGeom prst="rect">
            <a:avLst/>
          </a:prstGeom>
          <a:noFill/>
          <a:ln>
            <a:noFill/>
          </a:ln>
        </p:spPr>
      </p:sp>
      <p:sp>
        <p:nvSpPr>
          <p:cNvPr id="176" name="Shape 176"/>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9" name="Shape 179"/>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0" name="Shape 180"/>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6" name="Shape 18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7" name="Shape 187"/>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8" name="Shape 18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9" name="Shape 189"/>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2" name="Shape 192"/>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3" name="Shape 193"/>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6" name="Shape 19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9" name="Shape 199"/>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0"/>
        <p:cNvGrpSpPr/>
        <p:nvPr/>
      </p:nvGrpSpPr>
      <p:grpSpPr>
        <a:xfrm>
          <a:off x="0" y="0"/>
          <a:ext cx="0" cy="0"/>
          <a:chOff x="0" y="0"/>
          <a:chExt cx="0" cy="0"/>
        </a:xfrm>
      </p:grpSpPr>
      <p:sp>
        <p:nvSpPr>
          <p:cNvPr id="201" name="Shape 20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202" name="Shape 20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2" name="Shape 32"/>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4" name="Shape 34"/>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7" name="Shape 37"/>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1" name="Shape 41"/>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8B8"/>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88B8"/>
        </a:solidFill>
        <a:effectLst/>
      </p:bgPr>
    </p:bg>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50" name="Shape 50"/>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88B8"/>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9" name="Shape 89"/>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88B8"/>
        </a:solidFill>
        <a:effectLst/>
      </p:bgPr>
    </p:bg>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8" name="Shape 12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64211" algn="l" rtl="0">
              <a:spcBef>
                <a:spcPts val="3500"/>
              </a:spcBef>
              <a:spcAft>
                <a:spcPts val="0"/>
              </a:spcAft>
              <a:buClr>
                <a:schemeClr val="lt1"/>
              </a:buClr>
              <a:buFont typeface="Cabin"/>
              <a:buChar char="•"/>
              <a:defRPr/>
            </a:lvl1pPr>
            <a:lvl2pPr marL="1003300" marR="0" lvl="1" indent="-164211" algn="l" rtl="0">
              <a:spcBef>
                <a:spcPts val="3500"/>
              </a:spcBef>
              <a:spcAft>
                <a:spcPts val="0"/>
              </a:spcAft>
              <a:buClr>
                <a:schemeClr val="lt1"/>
              </a:buClr>
              <a:buFont typeface="Cabin"/>
              <a:buChar char="•"/>
              <a:defRPr/>
            </a:lvl2pPr>
            <a:lvl3pPr marL="1295400" marR="0" lvl="2" indent="-164211" algn="l" rtl="0">
              <a:spcBef>
                <a:spcPts val="3500"/>
              </a:spcBef>
              <a:spcAft>
                <a:spcPts val="0"/>
              </a:spcAft>
              <a:buClr>
                <a:schemeClr val="lt1"/>
              </a:buClr>
              <a:buFont typeface="Cabin"/>
              <a:buChar char="•"/>
              <a:defRPr/>
            </a:lvl3pPr>
            <a:lvl4pPr marL="1600200" marR="0" lvl="3" indent="-164211" algn="l" rtl="0">
              <a:spcBef>
                <a:spcPts val="3500"/>
              </a:spcBef>
              <a:spcAft>
                <a:spcPts val="0"/>
              </a:spcAft>
              <a:buClr>
                <a:schemeClr val="lt1"/>
              </a:buClr>
              <a:buFont typeface="Cabin"/>
              <a:buChar char="•"/>
              <a:defRPr/>
            </a:lvl4pPr>
            <a:lvl5pPr marL="1892300" marR="0" lvl="4" indent="-164210" algn="l" rtl="0">
              <a:spcBef>
                <a:spcPts val="3500"/>
              </a:spcBef>
              <a:spcAft>
                <a:spcPts val="0"/>
              </a:spcAft>
              <a:buClr>
                <a:schemeClr val="lt1"/>
              </a:buClr>
              <a:buFont typeface="Cabin"/>
              <a:buChar char="•"/>
              <a:defRPr/>
            </a:lvl5pPr>
            <a:lvl6pPr marL="2349500" marR="0" lvl="5" indent="-164210" algn="l" rtl="0">
              <a:spcBef>
                <a:spcPts val="3500"/>
              </a:spcBef>
              <a:spcAft>
                <a:spcPts val="0"/>
              </a:spcAft>
              <a:buClr>
                <a:schemeClr val="lt1"/>
              </a:buClr>
              <a:buFont typeface="Cabin"/>
              <a:buChar char="•"/>
              <a:defRPr/>
            </a:lvl6pPr>
            <a:lvl7pPr marL="2806700" marR="0" lvl="6" indent="-164210" algn="l" rtl="0">
              <a:spcBef>
                <a:spcPts val="3500"/>
              </a:spcBef>
              <a:spcAft>
                <a:spcPts val="0"/>
              </a:spcAft>
              <a:buClr>
                <a:schemeClr val="lt1"/>
              </a:buClr>
              <a:buFont typeface="Cabin"/>
              <a:buChar char="•"/>
              <a:defRPr/>
            </a:lvl7pPr>
            <a:lvl8pPr marL="3263900" marR="0" lvl="7" indent="-164210" algn="l" rtl="0">
              <a:spcBef>
                <a:spcPts val="3500"/>
              </a:spcBef>
              <a:spcAft>
                <a:spcPts val="0"/>
              </a:spcAft>
              <a:buClr>
                <a:schemeClr val="lt1"/>
              </a:buClr>
              <a:buFont typeface="Cabin"/>
              <a:buChar char="•"/>
              <a:defRPr/>
            </a:lvl8pPr>
            <a:lvl9pPr marL="3721100" marR="0" lvl="8" indent="-164210"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88B8"/>
        </a:solidFill>
        <a:effectLst/>
      </p:bgPr>
    </p:bg>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88B8"/>
        </a:solidFill>
        <a:effectLst/>
      </p:bgPr>
    </p:bg>
    <p:spTree>
      <p:nvGrpSpPr>
        <p:cNvPr id="1" name="Shape 20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hyperlink" Target="http://www.youtube.com/watch?v=sN62PAKoBf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1155700" y="1536700"/>
            <a:ext cx="139320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Cabin"/>
                <a:ea typeface="Cabin"/>
                <a:cs typeface="Cabin"/>
                <a:sym typeface="Cabin"/>
              </a:rPr>
              <a:t>Why Program?</a:t>
            </a:r>
          </a:p>
        </p:txBody>
      </p:sp>
      <p:sp>
        <p:nvSpPr>
          <p:cNvPr id="212" name="Shape 212"/>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Cabin"/>
                <a:ea typeface="Cabin"/>
                <a:cs typeface="Cabin"/>
                <a:sym typeface="Cabin"/>
              </a:rPr>
              <a:t>Chapter 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317" name="Shape 317"/>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a:t>
            </a:r>
            <a:r>
              <a:rPr lang="en-US" sz="3200" b="0" i="0" u="none" strike="noStrike" cap="none">
                <a:solidFill>
                  <a:srgbClr val="00FF00"/>
                </a:solidFill>
                <a:latin typeface="Cabin"/>
                <a:ea typeface="Cabin"/>
                <a:cs typeface="Cabin"/>
                <a:sym typeface="Cabin"/>
              </a:rPr>
              <a:t>hand</a:t>
            </a:r>
            <a:r>
              <a:rPr lang="en-US" sz="3200" b="0" i="0" u="none" strike="noStrike" cap="none">
                <a:solidFill>
                  <a:schemeClr val="lt1"/>
                </a:solidFill>
                <a:latin typeface="Cabin"/>
                <a:ea typeface="Cabin"/>
                <a:cs typeface="Cabin"/>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a:t>
            </a:r>
            <a:r>
              <a:rPr lang="en-US" sz="3200" b="0" i="0" u="none" strike="noStrike" cap="none">
                <a:solidFill>
                  <a:srgbClr val="00FF00"/>
                </a:solidFill>
                <a:latin typeface="Cabin"/>
                <a:ea typeface="Cabin"/>
                <a:cs typeface="Cabin"/>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a:t>
            </a:r>
            <a:r>
              <a:rPr lang="en-US" sz="3200" b="0" i="0" u="none" strike="noStrike" cap="none">
                <a:solidFill>
                  <a:srgbClr val="00FF00"/>
                </a:solidFill>
                <a:latin typeface="Cabin"/>
                <a:ea typeface="Cabin"/>
                <a:cs typeface="Cabin"/>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Jump</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9" name="Shape 319"/>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4"/>
              </a:rPr>
              <a:t>http://www.youtube.com/watch?v=vlzwuFkn88U</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30550" y="263550"/>
            <a:ext cx="9772499" cy="8616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a:t>
            </a:r>
            <a:r>
              <a:rPr lang="en-US" sz="3000" i="0" u="none" strike="noStrike" cap="none">
                <a:solidFill>
                  <a:srgbClr val="00FF00"/>
                </a:solidFill>
                <a:latin typeface="Courier New"/>
                <a:ea typeface="Courier New"/>
                <a:cs typeface="Courier New"/>
                <a:sym typeface="Courier New"/>
              </a:rPr>
              <a:t>'En</a:t>
            </a:r>
            <a:r>
              <a:rPr lang="en-US" sz="3000" b="0" i="0" u="none" strike="noStrike" cap="none">
                <a:solidFill>
                  <a:srgbClr val="00FF00"/>
                </a:solidFill>
                <a:latin typeface="Courier New"/>
                <a:ea typeface="Courier New"/>
                <a:cs typeface="Courier New"/>
                <a:sym typeface="Courier New"/>
              </a:rPr>
              <a:t>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a:t>
            </a:r>
            <a:r>
              <a:rPr lang="en-US" sz="3600" b="0" i="0" u="none" strike="noStrike" cap="none">
                <a:solidFill>
                  <a:schemeClr val="lt1"/>
                </a:solidFill>
                <a:latin typeface="Cabin"/>
                <a:ea typeface="Cabin"/>
                <a:cs typeface="Cabin"/>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a:t>
            </a:r>
            <a:r>
              <a:rPr lang="en-US" sz="3600" b="0" i="0" u="none" strike="noStrike" cap="none">
                <a:solidFill>
                  <a:schemeClr val="lt1"/>
                </a:solidFill>
                <a:latin typeface="Cabin"/>
                <a:ea typeface="Cabin"/>
                <a:cs typeface="Cabin"/>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the 7</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Python as a Language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p:nvPr/>
        </p:nvSpPr>
        <p:spPr>
          <a:xfrm>
            <a:off x="736600" y="7861300"/>
            <a:ext cx="673099" cy="673099"/>
          </a:xfrm>
          <a:prstGeom prst="rect">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43" name="Shape 443"/>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b="0" i="0" u="none" strike="noStrike" cap="none">
                <a:solidFill>
                  <a:srgbClr val="FFFF00"/>
                </a:solidFill>
                <a:latin typeface="Cabin"/>
                <a:ea typeface="Cabin"/>
                <a:cs typeface="Cabin"/>
                <a:sym typeface="Cabin"/>
              </a:rPr>
              <a:t>Python</a:t>
            </a:r>
            <a:r>
              <a:rPr lang="en-US" sz="4200" b="0" i="0" u="none" strike="noStrike" cap="none">
                <a:solidFill>
                  <a:srgbClr val="FFFFFF"/>
                </a:solidFill>
                <a:latin typeface="Cabin"/>
                <a:ea typeface="Cabin"/>
                <a:cs typeface="Cabin"/>
                <a:sym typeface="Cabin"/>
              </a:rPr>
              <a:t> is the language of the Python Interpreter and those who can converse with it. An individual who can speak </a:t>
            </a:r>
            <a:r>
              <a:rPr lang="en-US" sz="4200" b="0" i="0" u="none" strike="noStrike" cap="none">
                <a:solidFill>
                  <a:srgbClr val="FFFF00"/>
                </a:solidFill>
                <a:latin typeface="Cabin"/>
                <a:ea typeface="Cabin"/>
                <a:cs typeface="Cabin"/>
                <a:sym typeface="Cabin"/>
              </a:rPr>
              <a:t>Python</a:t>
            </a:r>
            <a:r>
              <a:rPr lang="en-US" sz="4200" b="0" i="0" u="none" strike="noStrike" cap="none">
                <a:solidFill>
                  <a:srgbClr val="FFFFFF"/>
                </a:solidFill>
                <a:latin typeface="Cabin"/>
                <a:ea typeface="Cabin"/>
                <a:cs typeface="Cabin"/>
                <a:sym typeface="Cabin"/>
              </a:rPr>
              <a:t> is known as a </a:t>
            </a:r>
            <a:r>
              <a:rPr lang="en-US" sz="4200" b="0" i="0" u="none" strike="noStrike" cap="none">
                <a:solidFill>
                  <a:srgbClr val="00FF00"/>
                </a:solidFill>
                <a:latin typeface="Cabin"/>
                <a:ea typeface="Cabin"/>
                <a:cs typeface="Cabin"/>
                <a:sym typeface="Cabin"/>
              </a:rPr>
              <a:t>Pythonista</a:t>
            </a:r>
            <a:r>
              <a:rPr lang="en-US" sz="4200" b="0" i="0" u="none" strike="noStrike" cap="none">
                <a:solidFill>
                  <a:srgbClr val="FFFFFF"/>
                </a:solidFill>
                <a:latin typeface="Cabin"/>
                <a:ea typeface="Cabin"/>
                <a:cs typeface="Cabin"/>
                <a:sym typeface="Cabin"/>
              </a:rPr>
              <a:t>. It is a very uncommon skill, and may be hereditary. Nearly all known </a:t>
            </a:r>
            <a:r>
              <a:rPr lang="en-US" sz="4200" b="0" i="0" u="none" strike="noStrike" cap="none">
                <a:solidFill>
                  <a:srgbClr val="00FF00"/>
                </a:solidFill>
                <a:latin typeface="Cabin"/>
                <a:ea typeface="Cabin"/>
                <a:cs typeface="Cabin"/>
                <a:sym typeface="Cabin"/>
              </a:rPr>
              <a:t>Pythonistas</a:t>
            </a:r>
            <a:r>
              <a:rPr lang="en-US" sz="4200" b="0" i="0" u="none" strike="noStrike" cap="none">
                <a:solidFill>
                  <a:srgbClr val="FFFFFF"/>
                </a:solidFill>
                <a:latin typeface="Cabin"/>
                <a:ea typeface="Cabin"/>
                <a:cs typeface="Cabin"/>
                <a:sym typeface="Cabin"/>
              </a:rPr>
              <a:t> use software </a:t>
            </a:r>
            <a:r>
              <a:rPr lang="en-US" sz="4200">
                <a:solidFill>
                  <a:srgbClr val="FFFFFF"/>
                </a:solidFill>
                <a:latin typeface="Cabin"/>
                <a:ea typeface="Cabin"/>
                <a:cs typeface="Cabin"/>
                <a:sym typeface="Cabin"/>
              </a:rPr>
              <a:t>initially</a:t>
            </a:r>
            <a:r>
              <a:rPr lang="en-US" sz="4200" b="0" i="0" u="none" strike="noStrike" cap="none">
                <a:solidFill>
                  <a:srgbClr val="FFFFFF"/>
                </a:solidFill>
                <a:latin typeface="Cabin"/>
                <a:ea typeface="Cabin"/>
                <a:cs typeface="Cabin"/>
                <a:sym typeface="Cabin"/>
              </a:rPr>
              <a:t> developed by </a:t>
            </a:r>
            <a:r>
              <a:rPr lang="en-US" sz="4200" b="0" i="0" u="none" strike="noStrike" cap="none">
                <a:solidFill>
                  <a:srgbClr val="F6B26B"/>
                </a:solidFill>
                <a:latin typeface="Cabin"/>
                <a:ea typeface="Cabin"/>
                <a:cs typeface="Cabin"/>
                <a:sym typeface="Cabin"/>
              </a:rPr>
              <a:t>Guido van Rossum.</a:t>
            </a:r>
          </a:p>
        </p:txBody>
      </p:sp>
      <p:pic>
        <p:nvPicPr>
          <p:cNvPr id="444" name="Shape 444"/>
          <p:cNvPicPr preferRelativeResize="0"/>
          <p:nvPr/>
        </p:nvPicPr>
        <p:blipFill rotWithShape="1">
          <a:blip r:embed="rId4">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5">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6">
            <a:alphaModFix/>
          </a:blip>
          <a:srcRect/>
          <a:stretch/>
        </p:blipFill>
        <p:spPr>
          <a:xfrm>
            <a:off x="673100" y="6475412"/>
            <a:ext cx="3517899" cy="2078036"/>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b="0" i="0" u="none" strike="noStrike" cap="none">
                <a:solidFill>
                  <a:srgbClr val="FFFF00"/>
                </a:solidFill>
                <a:latin typeface="Cabin"/>
                <a:ea typeface="Cabin"/>
                <a:cs typeface="Cabin"/>
                <a:sym typeface="Cabin"/>
              </a:rPr>
              <a:t>Early Learner: </a:t>
            </a:r>
            <a:r>
              <a:rPr lang="en-US" sz="7400" b="0" i="0" u="none" strike="noStrike" cap="none">
                <a:solidFill>
                  <a:srgbClr val="E06666"/>
                </a:solidFill>
                <a:latin typeface="Cabin"/>
                <a:ea typeface="Cabin"/>
                <a:cs typeface="Cabin"/>
                <a:sym typeface="Cabin"/>
              </a:rPr>
              <a:t>Syntax Errors</a:t>
            </a:r>
          </a:p>
        </p:txBody>
      </p:sp>
      <p:sp>
        <p:nvSpPr>
          <p:cNvPr id="452" name="Shape 45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We need to learn the </a:t>
            </a:r>
            <a:r>
              <a:rPr lang="en-US" sz="3000" b="0" i="0" u="none" strike="noStrike" cap="none">
                <a:solidFill>
                  <a:srgbClr val="FFFF00"/>
                </a:solidFill>
                <a:latin typeface="Cabin"/>
                <a:ea typeface="Cabin"/>
                <a:cs typeface="Cabin"/>
                <a:sym typeface="Cabin"/>
              </a:rPr>
              <a:t>Python language </a:t>
            </a:r>
            <a:r>
              <a:rPr lang="en-US" sz="3000" b="0" i="0" u="none" strike="noStrike" cap="none">
                <a:solidFill>
                  <a:schemeClr val="lt1"/>
                </a:solidFill>
                <a:latin typeface="Cabin"/>
                <a:ea typeface="Cabin"/>
                <a:cs typeface="Cabin"/>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b="0" i="0" u="none" strike="noStrike" cap="none">
                <a:solidFill>
                  <a:schemeClr val="lt1"/>
                </a:solidFill>
                <a:latin typeface="Cabin"/>
                <a:ea typeface="Cabin"/>
                <a:cs typeface="Cabin"/>
                <a:sym typeface="Cabin"/>
              </a:rPr>
              <a:t>cute</a:t>
            </a:r>
            <a:r>
              <a:rPr lang="en-US" sz="3000" b="0" i="0" u="none" strike="noStrike" cap="none">
                <a:solidFill>
                  <a:schemeClr val="lt1"/>
                </a:solidFill>
                <a:latin typeface="Arial"/>
                <a:ea typeface="Arial"/>
                <a:cs typeface="Arial"/>
                <a:sym typeface="Arial"/>
              </a:rPr>
              <a:t>”</a:t>
            </a:r>
            <a:r>
              <a:rPr lang="en-US" sz="3000" b="0" i="0" u="none" strike="noStrike" cap="none">
                <a:solidFill>
                  <a:schemeClr val="lt1"/>
                </a:solidFill>
                <a:latin typeface="Cabin"/>
                <a:ea typeface="Cabin"/>
                <a:cs typeface="Cabin"/>
                <a:sym typeface="Cabin"/>
              </a:rPr>
              <a:t>.  It says </a:t>
            </a:r>
            <a:r>
              <a:rPr lang="en-US" sz="3000" b="0" i="0" u="none" strike="noStrike" cap="none">
                <a:solidFill>
                  <a:srgbClr val="E06666"/>
                </a:solidFill>
                <a:latin typeface="Arial"/>
                <a:ea typeface="Arial"/>
                <a:cs typeface="Arial"/>
                <a:sym typeface="Arial"/>
              </a:rPr>
              <a:t>“</a:t>
            </a:r>
            <a:r>
              <a:rPr lang="en-US" sz="3000" b="0" i="0" u="none" strike="noStrike" cap="none">
                <a:solidFill>
                  <a:srgbClr val="E06666"/>
                </a:solidFill>
                <a:latin typeface="Cabin"/>
                <a:ea typeface="Cabin"/>
                <a:cs typeface="Cabin"/>
                <a:sym typeface="Cabin"/>
              </a:rPr>
              <a:t>syntax error</a:t>
            </a:r>
            <a:r>
              <a:rPr lang="en-US" sz="3000" b="0" i="0" u="none" strike="noStrike" cap="none">
                <a:solidFill>
                  <a:srgbClr val="E06666"/>
                </a:solidFill>
                <a:latin typeface="Arial"/>
                <a:ea typeface="Arial"/>
                <a:cs typeface="Arial"/>
                <a:sym typeface="Arial"/>
              </a:rPr>
              <a:t>”</a:t>
            </a:r>
            <a:r>
              <a:rPr lang="en-US" sz="3000" b="0" i="0" u="none" strike="noStrike" cap="none">
                <a:solidFill>
                  <a:schemeClr val="lt1"/>
                </a:solidFill>
                <a:latin typeface="Cabin"/>
                <a:ea typeface="Cabin"/>
                <a:cs typeface="Cabin"/>
                <a:sym typeface="Cabin"/>
              </a:rPr>
              <a:t> </a:t>
            </a:r>
            <a:r>
              <a:rPr lang="en-US" sz="3000" b="0" i="0" u="none" strike="noStrike" cap="none">
                <a:solidFill>
                  <a:srgbClr val="FFFFFF"/>
                </a:solidFill>
                <a:latin typeface="Cabin"/>
                <a:ea typeface="Cabin"/>
                <a:cs typeface="Cabin"/>
                <a:sym typeface="Cabin"/>
              </a:rPr>
              <a:t>-</a:t>
            </a:r>
            <a:r>
              <a:rPr lang="en-US" sz="3000" b="0" i="0" u="none" strike="noStrike" cap="none">
                <a:solidFill>
                  <a:schemeClr val="lt1"/>
                </a:solidFill>
                <a:latin typeface="Cabin"/>
                <a:ea typeface="Cabin"/>
                <a:cs typeface="Cabin"/>
                <a:sym typeface="Cabin"/>
              </a:rPr>
              <a:t> given that it </a:t>
            </a:r>
            <a:r>
              <a:rPr lang="en-US" sz="3000" b="0" i="1" u="none" strike="noStrike" cap="none">
                <a:solidFill>
                  <a:schemeClr val="lt1"/>
                </a:solidFill>
                <a:latin typeface="Cabin"/>
                <a:ea typeface="Cabin"/>
                <a:cs typeface="Cabin"/>
                <a:sym typeface="Cabin"/>
              </a:rPr>
              <a:t>knows</a:t>
            </a:r>
            <a:r>
              <a:rPr lang="en-US" sz="3000" b="0" i="0" u="none" strike="noStrike" cap="none">
                <a:solidFill>
                  <a:schemeClr val="lt1"/>
                </a:solidFill>
                <a:latin typeface="Cabin"/>
                <a:ea typeface="Cabin"/>
                <a:cs typeface="Cabin"/>
                <a:sym typeface="Cabin"/>
              </a:rPr>
              <a:t>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You must remember that </a:t>
            </a:r>
            <a:r>
              <a:rPr lang="en-US" sz="3000" b="0" i="1" u="none" strike="noStrike" cap="none">
                <a:solidFill>
                  <a:schemeClr val="lt1"/>
                </a:solidFill>
                <a:latin typeface="Cabin"/>
                <a:ea typeface="Cabin"/>
                <a:cs typeface="Cabin"/>
                <a:sym typeface="Cabin"/>
              </a:rPr>
              <a:t>you</a:t>
            </a:r>
            <a:r>
              <a:rPr lang="en-US" sz="3000" b="0" i="0" u="none" strike="noStrike" cap="none">
                <a:solidFill>
                  <a:schemeClr val="lt1"/>
                </a:solidFill>
                <a:latin typeface="Cabin"/>
                <a:ea typeface="Cabin"/>
                <a:cs typeface="Cabin"/>
                <a:sym typeface="Cabin"/>
              </a:rPr>
              <a:t> are intelligent and</a:t>
            </a:r>
            <a:r>
              <a:rPr lang="en-US" sz="3000">
                <a:solidFill>
                  <a:schemeClr val="lt1"/>
                </a:solidFill>
                <a:latin typeface="Cabin"/>
                <a:ea typeface="Cabin"/>
                <a:cs typeface="Cabin"/>
                <a:sym typeface="Cabin"/>
              </a:rPr>
              <a:t> </a:t>
            </a:r>
            <a:r>
              <a:rPr lang="en-US" sz="3000" b="0" i="1" u="none" strike="noStrike" cap="none">
                <a:solidFill>
                  <a:schemeClr val="lt1"/>
                </a:solidFill>
                <a:latin typeface="Cabin"/>
                <a:ea typeface="Cabin"/>
                <a:cs typeface="Cabin"/>
                <a:sym typeface="Cabin"/>
              </a:rPr>
              <a:t>can</a:t>
            </a:r>
            <a:r>
              <a:rPr lang="en-US" sz="3000" b="0" i="0" u="none" strike="noStrike" cap="none">
                <a:solidFill>
                  <a:schemeClr val="lt1"/>
                </a:solidFill>
                <a:latin typeface="Cabin"/>
                <a:ea typeface="Cabin"/>
                <a:cs typeface="Cabin"/>
                <a:sym typeface="Cabin"/>
              </a:rPr>
              <a:t> learn</a:t>
            </a:r>
            <a:r>
              <a:rPr lang="en-US" sz="3000">
                <a:solidFill>
                  <a:schemeClr val="lt1"/>
                </a:solidFill>
                <a:latin typeface="Cabin"/>
                <a:ea typeface="Cabin"/>
                <a:cs typeface="Cabin"/>
                <a:sym typeface="Cabin"/>
              </a:rPr>
              <a:t>. T</a:t>
            </a:r>
            <a:r>
              <a:rPr lang="en-US" sz="3000" b="0" i="0" u="none" strike="noStrike" cap="none">
                <a:solidFill>
                  <a:schemeClr val="lt1"/>
                </a:solidFill>
                <a:latin typeface="Cabin"/>
                <a:ea typeface="Cabin"/>
                <a:cs typeface="Cabin"/>
                <a:sym typeface="Cabin"/>
              </a:rPr>
              <a:t>he computer is simple and very fast</a:t>
            </a:r>
            <a:r>
              <a:rPr lang="en-US" sz="3000">
                <a:solidFill>
                  <a:schemeClr val="lt1"/>
                </a:solidFill>
                <a:latin typeface="Cabin"/>
                <a:ea typeface="Cabin"/>
                <a:cs typeface="Cabin"/>
                <a:sym typeface="Cabin"/>
              </a:rPr>
              <a:t>,</a:t>
            </a:r>
            <a:r>
              <a:rPr lang="en-US" sz="3000" b="0" i="0" u="none" strike="noStrike" cap="none">
                <a:solidFill>
                  <a:schemeClr val="lt1"/>
                </a:solidFill>
                <a:latin typeface="Cabin"/>
                <a:ea typeface="Cabin"/>
                <a:cs typeface="Cabin"/>
                <a:sym typeface="Cabin"/>
              </a:rPr>
              <a:t> but cannot learn.</a:t>
            </a:r>
            <a:r>
              <a:rPr lang="en-US" sz="3000">
                <a:solidFill>
                  <a:schemeClr val="lt1"/>
                </a:solidFill>
                <a:latin typeface="Cabin"/>
                <a:ea typeface="Cabin"/>
                <a:cs typeface="Cabin"/>
                <a:sym typeface="Cabin"/>
              </a:rPr>
              <a:t> S</a:t>
            </a:r>
            <a:r>
              <a:rPr lang="en-US" sz="3000" b="0" i="0" u="none" strike="noStrike" cap="none">
                <a:solidFill>
                  <a:schemeClr val="lt1"/>
                </a:solidFill>
                <a:latin typeface="Cabin"/>
                <a:ea typeface="Cabin"/>
                <a:cs typeface="Cabin"/>
                <a:sym typeface="Cabin"/>
              </a:rPr>
              <a:t>o </a:t>
            </a:r>
            <a:r>
              <a:rPr lang="en-US" sz="3000" b="0" i="0" u="none" strike="noStrike" cap="none">
                <a:solidFill>
                  <a:srgbClr val="FFFF00"/>
                </a:solidFill>
                <a:latin typeface="Cabin"/>
                <a:ea typeface="Cabin"/>
                <a:cs typeface="Cabin"/>
                <a:sym typeface="Cabin"/>
              </a:rPr>
              <a:t>it is easier for you to learn Python than for the computer to learn English</a:t>
            </a:r>
            <a:r>
              <a:rPr lang="en-US" sz="3000" b="0" i="0" u="none" strike="noStrike" cap="none">
                <a:solidFill>
                  <a:schemeClr val="lt1"/>
                </a:solidFill>
                <a:latin typeface="Cabin"/>
                <a:ea typeface="Cabin"/>
                <a:cs typeface="Cabin"/>
                <a:sym typeface="Cabin"/>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Talking to Python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803400" y="1524000"/>
            <a:ext cx="12628499" cy="2770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csev$ </a:t>
            </a:r>
            <a:r>
              <a:rPr lang="en-US" sz="3600" b="0" i="0" u="none" strike="noStrike" cap="none">
                <a:solidFill>
                  <a:srgbClr val="FFFF00"/>
                </a:solidFill>
                <a:latin typeface="Cabin"/>
                <a:ea typeface="Cabin"/>
                <a:cs typeface="Cabin"/>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p>
        </p:txBody>
      </p:sp>
      <p:grpSp>
        <p:nvGrpSpPr>
          <p:cNvPr id="463" name="Shape 463"/>
          <p:cNvGrpSpPr/>
          <p:nvPr/>
        </p:nvGrpSpPr>
        <p:grpSpPr>
          <a:xfrm>
            <a:off x="2780575" y="4401274"/>
            <a:ext cx="4667261" cy="842071"/>
            <a:chOff x="-257900" y="384170"/>
            <a:chExt cx="4667261" cy="840474"/>
          </a:xfrm>
        </p:grpSpPr>
        <p:sp>
          <p:nvSpPr>
            <p:cNvPr id="464" name="Shape 464"/>
            <p:cNvSpPr txBox="1"/>
            <p:nvPr/>
          </p:nvSpPr>
          <p:spPr>
            <a:xfrm>
              <a:off x="2134461" y="602444"/>
              <a:ext cx="2274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What next?</a:t>
              </a:r>
            </a:p>
          </p:txBody>
        </p:sp>
        <p:cxnSp>
          <p:nvCxnSpPr>
            <p:cNvPr id="465" name="Shape 465"/>
            <p:cNvCxnSpPr/>
            <p:nvPr/>
          </p:nvCxnSpPr>
          <p:spPr>
            <a:xfrm>
              <a:off x="-257900" y="384170"/>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csev$ </a:t>
            </a:r>
            <a:r>
              <a:rPr lang="en-US" sz="3600" b="0" i="0" u="none" strike="noStrike" cap="none">
                <a:solidFill>
                  <a:srgbClr val="FFFF00"/>
                </a:solidFill>
                <a:latin typeface="Cabin"/>
                <a:ea typeface="Cabin"/>
                <a:cs typeface="Cabin"/>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a:t>
            </a:r>
            <a:r>
              <a:rPr lang="en-US" sz="3600" b="0" i="0" u="none" strike="noStrike" cap="none">
                <a:solidFill>
                  <a:srgbClr val="FF7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exit()</a:t>
            </a:r>
          </a:p>
        </p:txBody>
      </p:sp>
      <p:sp>
        <p:nvSpPr>
          <p:cNvPr id="471" name="Shape 471"/>
          <p:cNvSpPr txBox="1"/>
          <p:nvPr/>
        </p:nvSpPr>
        <p:spPr>
          <a:xfrm>
            <a:off x="6514775" y="6547550"/>
            <a:ext cx="88773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i="0" u="none" strike="noStrike" cap="none">
                <a:solidFill>
                  <a:srgbClr val="FFFF00"/>
                </a:solidFill>
                <a:latin typeface="Cabin"/>
                <a:ea typeface="Cabin"/>
                <a:cs typeface="Cabin"/>
                <a:sym typeface="Cabin"/>
              </a:rPr>
              <a:t>This is a good test to make sure that you have Python correctly installed.  Note that quit() also works to end the interactive session.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116205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Let</a:t>
            </a:r>
            <a:r>
              <a:rPr lang="en-US" sz="7400">
                <a:solidFill>
                  <a:srgbClr val="FFFF00"/>
                </a:solidFill>
                <a:latin typeface="Cabin"/>
                <a:ea typeface="Cabin"/>
                <a:cs typeface="Cabin"/>
                <a:sym typeface="Cabin"/>
              </a:rPr>
              <a:t>’</a:t>
            </a:r>
            <a:r>
              <a:rPr lang="en-US" sz="7400" b="0" i="0" u="none" strike="noStrike" cap="none">
                <a:solidFill>
                  <a:srgbClr val="FFFF00"/>
                </a:solidFill>
                <a:latin typeface="Cabin"/>
                <a:ea typeface="Cabin"/>
                <a:cs typeface="Cabin"/>
                <a:sym typeface="Cabin"/>
              </a:rPr>
              <a:t>s Talk to Python...</a:t>
            </a:r>
          </a:p>
        </p:txBody>
      </p:sp>
      <p:pic>
        <p:nvPicPr>
          <p:cNvPr id="477" name="Shape 477"/>
          <p:cNvPicPr preferRelativeResize="0"/>
          <p:nvPr/>
        </p:nvPicPr>
        <p:blipFill rotWithShape="1">
          <a:blip r:embed="rId3">
            <a:alphaModFix/>
          </a:blip>
          <a:srcRect/>
          <a:stretch/>
        </p:blipFill>
        <p:spPr>
          <a:xfrm>
            <a:off x="1143000" y="2184400"/>
            <a:ext cx="11214099" cy="3771900"/>
          </a:xfrm>
          <a:prstGeom prst="rect">
            <a:avLst/>
          </a:prstGeom>
          <a:noFill/>
          <a:ln>
            <a:noFill/>
          </a:ln>
        </p:spPr>
      </p:pic>
      <p:pic>
        <p:nvPicPr>
          <p:cNvPr id="478" name="Shape 478"/>
          <p:cNvPicPr preferRelativeResize="0"/>
          <p:nvPr/>
        </p:nvPicPr>
        <p:blipFill rotWithShape="1">
          <a:blip r:embed="rId4">
            <a:alphaModFix/>
          </a:blip>
          <a:srcRect/>
          <a:stretch/>
        </p:blipFill>
        <p:spPr>
          <a:xfrm>
            <a:off x="3924300" y="4559300"/>
            <a:ext cx="11887199" cy="3862387"/>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What </a:t>
            </a:r>
            <a:r>
              <a:rPr lang="en-US" sz="7600">
                <a:solidFill>
                  <a:srgbClr val="FFFF00"/>
                </a:solidFill>
                <a:latin typeface="Cabin"/>
                <a:ea typeface="Cabin"/>
                <a:cs typeface="Cabin"/>
                <a:sym typeface="Cabin"/>
              </a:rPr>
              <a:t>D</a:t>
            </a:r>
            <a:r>
              <a:rPr lang="en-US" sz="7600" b="0" i="0" u="none" strike="noStrike" cap="none">
                <a:solidFill>
                  <a:srgbClr val="FFFF00"/>
                </a:solidFill>
                <a:latin typeface="Cabin"/>
                <a:ea typeface="Cabin"/>
                <a:cs typeface="Cabin"/>
                <a:sym typeface="Cabin"/>
              </a:rPr>
              <a:t>o </a:t>
            </a:r>
            <a:r>
              <a:rPr lang="en-US" sz="7600">
                <a:solidFill>
                  <a:srgbClr val="FFFF00"/>
                </a:solidFill>
                <a:latin typeface="Cabin"/>
                <a:ea typeface="Cabin"/>
                <a:cs typeface="Cabin"/>
                <a:sym typeface="Cabin"/>
              </a:rPr>
              <a:t>W</a:t>
            </a:r>
            <a:r>
              <a:rPr lang="en-US" sz="7600" b="0" i="0" u="none" strike="noStrike" cap="none">
                <a:solidFill>
                  <a:srgbClr val="FFFF00"/>
                </a:solidFill>
                <a:latin typeface="Cabin"/>
                <a:ea typeface="Cabin"/>
                <a:cs typeface="Cabin"/>
                <a:sym typeface="Cabin"/>
              </a:rPr>
              <a:t>e Say?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Computers want to be helpful...</a:t>
            </a:r>
          </a:p>
        </p:txBody>
      </p:sp>
      <p:sp>
        <p:nvSpPr>
          <p:cNvPr id="221" name="Shape 221"/>
          <p:cNvSpPr txBox="1">
            <a:spLocks noGrp="1"/>
          </p:cNvSpPr>
          <p:nvPr>
            <p:ph type="body" idx="1"/>
          </p:nvPr>
        </p:nvSpPr>
        <p:spPr>
          <a:xfrm>
            <a:off x="1155700" y="2603500"/>
            <a:ext cx="8331200" cy="57022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1155700" y="3175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Elements of Python</a:t>
            </a:r>
          </a:p>
        </p:txBody>
      </p:sp>
      <p:sp>
        <p:nvSpPr>
          <p:cNvPr id="489" name="Shape 48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rgbClr val="FFFF00"/>
                </a:solidFill>
                <a:latin typeface="Cabin"/>
                <a:ea typeface="Cabin"/>
                <a:cs typeface="Cabin"/>
                <a:sym typeface="Cabin"/>
              </a:rPr>
              <a:t>Vocabulary / Words</a:t>
            </a:r>
            <a:r>
              <a:rPr lang="en-US" sz="3600" b="0" i="0" u="none" strike="noStrike" cap="none">
                <a:solidFill>
                  <a:schemeClr val="lt1"/>
                </a:solidFill>
                <a:latin typeface="Cabin"/>
                <a:ea typeface="Cabin"/>
                <a:cs typeface="Cabin"/>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rgbClr val="FFFF00"/>
                </a:solidFill>
                <a:latin typeface="Cabin"/>
                <a:ea typeface="Cabin"/>
                <a:cs typeface="Cabin"/>
                <a:sym typeface="Cabin"/>
              </a:rPr>
              <a:t>Sentence structure</a:t>
            </a:r>
            <a:r>
              <a:rPr lang="en-US" sz="3600" b="0" i="0" u="none" strike="noStrike" cap="none">
                <a:solidFill>
                  <a:schemeClr val="lt1"/>
                </a:solidFill>
                <a:latin typeface="Cabin"/>
                <a:ea typeface="Cabin"/>
                <a:cs typeface="Cabin"/>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rgbClr val="FFFF00"/>
                </a:solidFill>
                <a:latin typeface="Cabin"/>
                <a:ea typeface="Cabin"/>
                <a:cs typeface="Cabin"/>
                <a:sym typeface="Cabin"/>
              </a:rPr>
              <a:t>Story structure</a:t>
            </a:r>
            <a:r>
              <a:rPr lang="en-US" sz="3600" b="0" i="0" u="none" strike="noStrike" cap="none">
                <a:solidFill>
                  <a:schemeClr val="lt1"/>
                </a:solidFill>
                <a:latin typeface="Cabin"/>
                <a:ea typeface="Cabin"/>
                <a:cs typeface="Cabin"/>
                <a:sym typeface="Cabin"/>
              </a:rPr>
              <a:t> - constructing a program for a purpose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495" name="Shape 495"/>
          <p:cNvSpPr txBox="1"/>
          <p:nvPr/>
        </p:nvSpPr>
        <p:spPr>
          <a:xfrm>
            <a:off x="10626725" y="47879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to 16</a:t>
            </a:r>
          </a:p>
        </p:txBody>
      </p:sp>
      <p:sp>
        <p:nvSpPr>
          <p:cNvPr id="496" name="Shape 496"/>
          <p:cNvSpPr txBox="1"/>
          <p:nvPr/>
        </p:nvSpPr>
        <p:spPr>
          <a:xfrm>
            <a:off x="10436225" y="387350"/>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b="0" i="0" u="none" strike="noStrike" cap="none">
                <a:solidFill>
                  <a:schemeClr val="lt1"/>
                </a:solidFill>
                <a:latin typeface="Cabin"/>
                <a:ea typeface="Cabin"/>
                <a:cs typeface="Cabin"/>
                <a:sym typeface="Cabin"/>
              </a:rPr>
              <a:t>A short </a:t>
            </a:r>
            <a:r>
              <a:rPr lang="en-US" sz="4300" b="0" i="0" u="none" strike="noStrike" cap="none">
                <a:solidFill>
                  <a:schemeClr val="lt1"/>
                </a:solidFill>
                <a:latin typeface="Arial"/>
                <a:ea typeface="Arial"/>
                <a:cs typeface="Arial"/>
                <a:sym typeface="Arial"/>
              </a:rPr>
              <a:t>“</a:t>
            </a:r>
            <a:r>
              <a:rPr lang="en-US" sz="4300">
                <a:solidFill>
                  <a:schemeClr val="lt1"/>
                </a:solidFill>
                <a:latin typeface="Cabin"/>
                <a:ea typeface="Cabin"/>
                <a:cs typeface="Cabin"/>
                <a:sym typeface="Cabin"/>
              </a:rPr>
              <a:t>s</a:t>
            </a:r>
            <a:r>
              <a:rPr lang="en-US" sz="4300" b="0" i="0" u="none" strike="noStrike" cap="none">
                <a:solidFill>
                  <a:schemeClr val="lt1"/>
                </a:solidFill>
                <a:latin typeface="Cabin"/>
                <a:ea typeface="Cabin"/>
                <a:cs typeface="Cabin"/>
                <a:sym typeface="Cabin"/>
              </a:rPr>
              <a:t>tory</a:t>
            </a:r>
            <a:r>
              <a:rPr lang="en-US" sz="4300" b="0" i="0" u="none" strike="noStrike" cap="none">
                <a:solidFill>
                  <a:schemeClr val="lt1"/>
                </a:solidFill>
                <a:latin typeface="Arial"/>
                <a:ea typeface="Arial"/>
                <a:cs typeface="Arial"/>
                <a:sym typeface="Arial"/>
              </a:rPr>
              <a:t>”</a:t>
            </a:r>
            <a:r>
              <a:rPr lang="en-US" sz="4300" b="0" i="0" u="none" strike="noStrike" cap="none">
                <a:solidFill>
                  <a:schemeClr val="lt1"/>
                </a:solidFill>
                <a:latin typeface="Cabin"/>
                <a:ea typeface="Cabin"/>
                <a:cs typeface="Cabin"/>
                <a:sym typeface="Cabin"/>
              </a:rPr>
              <a:t> about how to count words in a file in Python</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Reserved Words</a:t>
            </a:r>
          </a:p>
        </p:txBody>
      </p:sp>
      <p:sp>
        <p:nvSpPr>
          <p:cNvPr id="502" name="Shape 502"/>
          <p:cNvSpPr txBox="1">
            <a:spLocks noGrp="1"/>
          </p:cNvSpPr>
          <p:nvPr>
            <p:ph type="body" idx="1"/>
          </p:nvPr>
        </p:nvSpPr>
        <p:spPr>
          <a:xfrm>
            <a:off x="1155700" y="2603500"/>
            <a:ext cx="13931900" cy="21208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cannot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use </a:t>
            </a:r>
            <a:r>
              <a:rPr lang="en-US" sz="3600" b="0" i="0" u="none" strike="noStrike" cap="none">
                <a:solidFill>
                  <a:srgbClr val="FFFF00"/>
                </a:solidFill>
                <a:latin typeface="Cabin"/>
                <a:ea typeface="Cabin"/>
                <a:cs typeface="Cabin"/>
                <a:sym typeface="Cabin"/>
              </a:rPr>
              <a:t>reserved words</a:t>
            </a:r>
            <a:r>
              <a:rPr lang="en-US" sz="3600" b="0" i="0" u="none" strike="noStrike" cap="none">
                <a:solidFill>
                  <a:schemeClr val="lt1"/>
                </a:solidFill>
                <a:latin typeface="Cabin"/>
                <a:ea typeface="Cabin"/>
                <a:cs typeface="Cabin"/>
                <a:sym typeface="Cabin"/>
              </a:rPr>
              <a:t> as variable names / identifiers</a:t>
            </a:r>
          </a:p>
        </p:txBody>
      </p:sp>
      <p:sp>
        <p:nvSpPr>
          <p:cNvPr id="503" name="Shape 503"/>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b="0" i="0" u="none" strike="noStrike" cap="none">
                <a:solidFill>
                  <a:srgbClr val="FFFF00"/>
                </a:solidFill>
                <a:latin typeface="Courier New"/>
                <a:ea typeface="Courier New"/>
                <a:cs typeface="Courier New"/>
                <a:sym typeface="Courier New"/>
              </a:rPr>
              <a:t>print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p>
        </p:txBody>
      </p:sp>
      <p:sp>
        <p:nvSpPr>
          <p:cNvPr id="510" name="Shape 510"/>
          <p:cNvSpPr txBox="1"/>
          <p:nvPr/>
        </p:nvSpPr>
        <p:spPr>
          <a:xfrm>
            <a:off x="992175" y="7874000"/>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a:solidFill>
                  <a:srgbClr val="FF9900"/>
                </a:solidFill>
                <a:latin typeface="Cabin"/>
                <a:ea typeface="Cabin"/>
                <a:cs typeface="Cabin"/>
                <a:sym typeface="Cabin"/>
              </a:rPr>
              <a:t>Variable</a:t>
            </a:r>
          </a:p>
        </p:txBody>
      </p:sp>
      <p:sp>
        <p:nvSpPr>
          <p:cNvPr id="511" name="Shape 511"/>
          <p:cNvSpPr txBox="1"/>
          <p:nvPr/>
        </p:nvSpPr>
        <p:spPr>
          <a:xfrm>
            <a:off x="43656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b="0" i="0" u="none" strike="noStrike" cap="none">
                <a:solidFill>
                  <a:srgbClr val="FFFFFF"/>
                </a:solidFill>
                <a:latin typeface="Cabin"/>
                <a:ea typeface="Cabin"/>
                <a:cs typeface="Cabin"/>
                <a:sym typeface="Cabin"/>
              </a:rPr>
              <a:t>Operator</a:t>
            </a:r>
          </a:p>
        </p:txBody>
      </p:sp>
      <p:sp>
        <p:nvSpPr>
          <p:cNvPr id="512" name="Shape 512"/>
          <p:cNvSpPr txBox="1"/>
          <p:nvPr/>
        </p:nvSpPr>
        <p:spPr>
          <a:xfrm>
            <a:off x="7750175" y="79248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a:solidFill>
                  <a:srgbClr val="00FFFF"/>
                </a:solidFill>
                <a:latin typeface="Cabin"/>
                <a:ea typeface="Cabin"/>
                <a:cs typeface="Cabin"/>
                <a:sym typeface="Cabin"/>
              </a:rPr>
              <a:t>Constant</a:t>
            </a:r>
          </a:p>
        </p:txBody>
      </p:sp>
      <p:sp>
        <p:nvSpPr>
          <p:cNvPr id="513" name="Shape 513"/>
          <p:cNvSpPr txBox="1"/>
          <p:nvPr/>
        </p:nvSpPr>
        <p:spPr>
          <a:xfrm>
            <a:off x="11398250" y="7924800"/>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Reserved Word</a:t>
            </a:r>
          </a:p>
        </p:txBody>
      </p:sp>
      <p:sp>
        <p:nvSpPr>
          <p:cNvPr id="514" name="Shape 514"/>
          <p:cNvSpPr txBox="1"/>
          <p:nvPr/>
        </p:nvSpPr>
        <p:spPr>
          <a:xfrm>
            <a:off x="7213600" y="2717800"/>
            <a:ext cx="846600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b="0" i="0" u="none" strike="noStrike" cap="none">
                <a:solidFill>
                  <a:schemeClr val="lt1"/>
                </a:solidFill>
                <a:latin typeface="Cabin"/>
                <a:ea typeface="Cabin"/>
                <a:cs typeface="Cabin"/>
                <a:sym typeface="Cabin"/>
              </a:rPr>
              <a:t>Assignment </a:t>
            </a:r>
            <a:r>
              <a:rPr lang="en-US" sz="5400">
                <a:solidFill>
                  <a:schemeClr val="lt1"/>
                </a:solidFill>
                <a:latin typeface="Cabin"/>
                <a:ea typeface="Cabin"/>
                <a:cs typeface="Cabin"/>
                <a:sym typeface="Cabin"/>
              </a:rPr>
              <a:t>s</a:t>
            </a:r>
            <a:r>
              <a:rPr lang="en-US" sz="5400" b="0" i="0" u="none" strike="noStrike" cap="none">
                <a:solidFill>
                  <a:schemeClr val="lt1"/>
                </a:solidFill>
                <a:latin typeface="Cabin"/>
                <a:ea typeface="Cabin"/>
                <a:cs typeface="Cabin"/>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b="0" i="0" u="none" strike="noStrike" cap="none">
                <a:solidFill>
                  <a:schemeClr val="lt1"/>
                </a:solidFill>
                <a:latin typeface="Cabin"/>
                <a:ea typeface="Cabin"/>
                <a:cs typeface="Cabin"/>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b="0" i="0" u="none" strike="noStrike" cap="none">
                <a:solidFill>
                  <a:schemeClr val="lt1"/>
                </a:solidFill>
                <a:latin typeface="Cabin"/>
                <a:ea typeface="Cabin"/>
                <a:cs typeface="Cabin"/>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Programming Paragraphs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b="0" i="0" u="none" strike="noStrike" cap="none">
                <a:solidFill>
                  <a:srgbClr val="FFFF00"/>
                </a:solidFill>
                <a:latin typeface="Cabin"/>
                <a:ea typeface="Cabin"/>
                <a:cs typeface="Cabin"/>
                <a:sym typeface="Cabin"/>
              </a:rPr>
              <a:t>Python Scripts</a:t>
            </a:r>
          </a:p>
        </p:txBody>
      </p:sp>
      <p:sp>
        <p:nvSpPr>
          <p:cNvPr id="528" name="Shape 528"/>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b="0" i="0" u="none" strike="noStrike" cap="none">
                <a:solidFill>
                  <a:schemeClr val="lt1"/>
                </a:solidFill>
                <a:latin typeface="Cabin"/>
                <a:ea typeface="Cabin"/>
                <a:cs typeface="Cabin"/>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M</a:t>
            </a:r>
            <a:r>
              <a:rPr lang="en-US" sz="3400" b="0" i="0" u="none" strike="noStrike" cap="none">
                <a:solidFill>
                  <a:schemeClr val="lt1"/>
                </a:solidFill>
                <a:latin typeface="Cabin"/>
                <a:ea typeface="Cabin"/>
                <a:cs typeface="Cabin"/>
                <a:sym typeface="Cabin"/>
              </a:rPr>
              <a:t>ost programs are much longer, so we type them into a file and tell </a:t>
            </a:r>
            <a:r>
              <a:rPr lang="en-US" sz="3400">
                <a:solidFill>
                  <a:schemeClr val="lt1"/>
                </a:solidFill>
                <a:latin typeface="Cabin"/>
                <a:ea typeface="Cabin"/>
                <a:cs typeface="Cabin"/>
                <a:sym typeface="Cabin"/>
              </a:rPr>
              <a:t>P</a:t>
            </a:r>
            <a:r>
              <a:rPr lang="en-US" sz="3400" b="0" i="0" u="none" strike="noStrike" cap="none">
                <a:solidFill>
                  <a:schemeClr val="lt1"/>
                </a:solidFill>
                <a:latin typeface="Cabin"/>
                <a:ea typeface="Cabin"/>
                <a:cs typeface="Cabin"/>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b="0" i="0" u="none" strike="noStrike" cap="none">
                <a:solidFill>
                  <a:schemeClr val="lt1"/>
                </a:solidFill>
                <a:latin typeface="Cabin"/>
                <a:ea typeface="Cabin"/>
                <a:cs typeface="Cabin"/>
                <a:sym typeface="Cabin"/>
              </a:rPr>
              <a:t>In a sense, we are </a:t>
            </a:r>
            <a:r>
              <a:rPr lang="en-US" sz="3400" b="0" i="0" u="none" strike="noStrike" cap="none">
                <a:solidFill>
                  <a:schemeClr val="lt1"/>
                </a:solidFill>
                <a:latin typeface="Arial"/>
                <a:ea typeface="Arial"/>
                <a:cs typeface="Arial"/>
                <a:sym typeface="Arial"/>
              </a:rPr>
              <a:t>“</a:t>
            </a:r>
            <a:r>
              <a:rPr lang="en-US" sz="3400" b="0" i="0" u="none" strike="noStrike" cap="none">
                <a:solidFill>
                  <a:schemeClr val="lt1"/>
                </a:solidFill>
                <a:latin typeface="Cabin"/>
                <a:ea typeface="Cabin"/>
                <a:cs typeface="Cabin"/>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b="0" i="0" u="none" strike="noStrike" cap="none">
                <a:solidFill>
                  <a:schemeClr val="lt1"/>
                </a:solidFill>
                <a:latin typeface="Cabin"/>
                <a:ea typeface="Cabin"/>
                <a:cs typeface="Cabin"/>
                <a:sym typeface="Cabin"/>
              </a:rPr>
              <a:t>As a convention, we add </a:t>
            </a:r>
            <a:r>
              <a:rPr lang="en-US" sz="3400" b="0" i="0" u="none" strike="noStrike" cap="none">
                <a:solidFill>
                  <a:schemeClr val="lt1"/>
                </a:solidFill>
                <a:latin typeface="Arial"/>
                <a:ea typeface="Arial"/>
                <a:cs typeface="Arial"/>
                <a:sym typeface="Arial"/>
              </a:rPr>
              <a:t>“</a:t>
            </a:r>
            <a:r>
              <a:rPr lang="en-US" sz="3400" b="0" i="0" u="none" strike="noStrike" cap="none">
                <a:solidFill>
                  <a:schemeClr val="lt1"/>
                </a:solidFill>
                <a:latin typeface="Cabin"/>
                <a:ea typeface="Cabin"/>
                <a:cs typeface="Cabin"/>
                <a:sym typeface="Cabin"/>
              </a:rPr>
              <a:t>.py</a:t>
            </a:r>
            <a:r>
              <a:rPr lang="en-US" sz="3400" b="0" i="0" u="none" strike="noStrike" cap="none">
                <a:solidFill>
                  <a:schemeClr val="lt1"/>
                </a:solidFill>
                <a:latin typeface="Arial"/>
                <a:ea typeface="Arial"/>
                <a:cs typeface="Arial"/>
                <a:sym typeface="Arial"/>
              </a:rPr>
              <a:t>”</a:t>
            </a:r>
            <a:r>
              <a:rPr lang="en-US" sz="3400" b="0" i="0" u="none" strike="noStrike" cap="none">
                <a:solidFill>
                  <a:schemeClr val="lt1"/>
                </a:solidFill>
                <a:latin typeface="Cabin"/>
                <a:ea typeface="Cabin"/>
                <a:cs typeface="Cabin"/>
                <a:sym typeface="Cabin"/>
              </a:rPr>
              <a:t> as the suffix on the end of these files to indicate they contain Python.</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Writing a Simple Program</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Interactive versus Script</a:t>
            </a:r>
          </a:p>
        </p:txBody>
      </p:sp>
      <p:sp>
        <p:nvSpPr>
          <p:cNvPr id="539" name="Shape 53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b="0" i="0" u="none" strike="noStrike" cap="none">
                <a:solidFill>
                  <a:srgbClr val="FFFF00"/>
                </a:solidFill>
                <a:latin typeface="Cabin"/>
                <a:ea typeface="Cabin"/>
                <a:cs typeface="Cabin"/>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b="0" i="0" u="none" strike="noStrike" cap="none">
                <a:solidFill>
                  <a:schemeClr val="lt1"/>
                </a:solidFill>
                <a:latin typeface="Cabin"/>
                <a:ea typeface="Cabin"/>
                <a:cs typeface="Cabin"/>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b="0" i="0" u="none" strike="noStrike" cap="none">
                <a:solidFill>
                  <a:srgbClr val="FFFF00"/>
                </a:solidFill>
                <a:latin typeface="Cabin"/>
                <a:ea typeface="Cabin"/>
                <a:cs typeface="Cabin"/>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b="0" i="0" u="none" strike="noStrike" cap="none">
                <a:solidFill>
                  <a:schemeClr val="lt1"/>
                </a:solidFill>
                <a:latin typeface="Cabin"/>
                <a:ea typeface="Cabin"/>
                <a:cs typeface="Cabin"/>
                <a:sym typeface="Cabin"/>
              </a:rPr>
              <a:t>You enter a sequence of statements (lines) into a file using a text editor and tell Python to execute the statements in the file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 Steps or Program Flow</a:t>
            </a:r>
          </a:p>
        </p:txBody>
      </p:sp>
      <p:sp>
        <p:nvSpPr>
          <p:cNvPr id="545" name="Shape 54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Like a recipe or installation instructions, a program is a </a:t>
            </a:r>
            <a:r>
              <a:rPr lang="en-US" sz="3600" b="0" i="0" u="none" strike="noStrike" cap="none">
                <a:solidFill>
                  <a:srgbClr val="FFFF00"/>
                </a:solidFill>
                <a:latin typeface="Cabin"/>
                <a:ea typeface="Cabin"/>
                <a:cs typeface="Cabin"/>
                <a:sym typeface="Cabin"/>
              </a:rPr>
              <a:t>sequence</a:t>
            </a:r>
            <a:r>
              <a:rPr lang="en-US" sz="3600" b="0" i="0" u="none" strike="noStrike" cap="none">
                <a:solidFill>
                  <a:schemeClr val="lt1"/>
                </a:solidFill>
                <a:latin typeface="Cabin"/>
                <a:ea typeface="Cabin"/>
                <a:cs typeface="Cabin"/>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Some steps are </a:t>
            </a:r>
            <a:r>
              <a:rPr lang="en-US" sz="3600" b="0" i="0" u="none" strike="noStrike" cap="none">
                <a:solidFill>
                  <a:srgbClr val="FFFF00"/>
                </a:solidFill>
                <a:latin typeface="Cabin"/>
                <a:ea typeface="Cabin"/>
                <a:cs typeface="Cabin"/>
                <a:sym typeface="Cabin"/>
              </a:rPr>
              <a:t>conditional</a:t>
            </a:r>
            <a:r>
              <a:rPr lang="en-US" sz="3600" b="0" i="0" u="none" strike="noStrike" cap="none">
                <a:solidFill>
                  <a:schemeClr val="lt1"/>
                </a:solidFill>
                <a:latin typeface="Cabin"/>
                <a:ea typeface="Cabin"/>
                <a:cs typeface="Cabin"/>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Sometimes a step or group of steps are to be </a:t>
            </a:r>
            <a:r>
              <a:rPr lang="en-US" sz="3600" b="0" i="0" u="none" strike="noStrike" cap="none">
                <a:solidFill>
                  <a:srgbClr val="FFFF00"/>
                </a:solidFill>
                <a:latin typeface="Cabin"/>
                <a:ea typeface="Cabin"/>
                <a:cs typeface="Cabin"/>
                <a:sym typeface="Cabin"/>
              </a:rPr>
              <a:t>repeated</a:t>
            </a:r>
            <a:r>
              <a:rPr lang="en-US" sz="3600" b="0" i="0" u="none" strike="noStrike" cap="none">
                <a:solidFill>
                  <a:schemeClr val="lt1"/>
                </a:solidFill>
                <a:latin typeface="Cabin"/>
                <a:ea typeface="Cabin"/>
                <a:cs typeface="Cabin"/>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Sometimes we store a set of steps to be used over and over as needed several places throughout the program (Chapter 4).</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Sequential Steps</a:t>
            </a:r>
          </a:p>
        </p:txBody>
      </p:sp>
      <p:sp>
        <p:nvSpPr>
          <p:cNvPr id="551" name="Shape 551"/>
          <p:cNvSpPr txBox="1"/>
          <p:nvPr/>
        </p:nvSpPr>
        <p:spPr>
          <a:xfrm>
            <a:off x="6859571" y="3073400"/>
            <a:ext cx="2177699"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00FF00"/>
                </a:solidFill>
                <a:latin typeface="Cabin"/>
                <a:ea typeface="Cabin"/>
                <a:cs typeface="Cabin"/>
                <a:sym typeface="Cabin"/>
              </a:rPr>
              <a:t>x = 2</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00FF00"/>
                </a:solidFill>
                <a:latin typeface="Cabin"/>
                <a:ea typeface="Cabin"/>
                <a:cs typeface="Cabin"/>
                <a:sym typeface="Cabin"/>
              </a:rPr>
              <a:t>x = x + 2</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a:t>
            </a:r>
          </a:p>
        </p:txBody>
      </p:sp>
      <p:sp>
        <p:nvSpPr>
          <p:cNvPr id="552" name="Shape 552"/>
          <p:cNvSpPr txBox="1"/>
          <p:nvPr/>
        </p:nvSpPr>
        <p:spPr>
          <a:xfrm>
            <a:off x="11812570" y="3656000"/>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a:solidFill>
                <a:schemeClr val="lt1"/>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4</a:t>
            </a:r>
          </a:p>
        </p:txBody>
      </p:sp>
      <p:sp>
        <p:nvSpPr>
          <p:cNvPr id="553" name="Shape 553"/>
          <p:cNvSpPr txBox="1"/>
          <p:nvPr/>
        </p:nvSpPr>
        <p:spPr>
          <a:xfrm>
            <a:off x="1587500" y="30734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x = 2</a:t>
            </a:r>
          </a:p>
        </p:txBody>
      </p:sp>
      <p:sp>
        <p:nvSpPr>
          <p:cNvPr id="554" name="Shape 554"/>
          <p:cNvSpPr txBox="1"/>
          <p:nvPr/>
        </p:nvSpPr>
        <p:spPr>
          <a:xfrm>
            <a:off x="1587500" y="41783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x</a:t>
            </a:r>
          </a:p>
        </p:txBody>
      </p:sp>
      <p:cxnSp>
        <p:nvCxnSpPr>
          <p:cNvPr id="555" name="Shape 555"/>
          <p:cNvCxnSpPr/>
          <p:nvPr/>
        </p:nvCxnSpPr>
        <p:spPr>
          <a:xfrm rot="10800000">
            <a:off x="2940049" y="36560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5245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x = x + 2</a:t>
            </a:r>
          </a:p>
        </p:txBody>
      </p:sp>
      <p:cxnSp>
        <p:nvCxnSpPr>
          <p:cNvPr id="557" name="Shape 557"/>
          <p:cNvCxnSpPr/>
          <p:nvPr/>
        </p:nvCxnSpPr>
        <p:spPr>
          <a:xfrm rot="10800000">
            <a:off x="2940049" y="47228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36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x</a:t>
            </a:r>
          </a:p>
        </p:txBody>
      </p:sp>
      <p:cxnSp>
        <p:nvCxnSpPr>
          <p:cNvPr id="559" name="Shape 559"/>
          <p:cNvCxnSpPr/>
          <p:nvPr/>
        </p:nvCxnSpPr>
        <p:spPr>
          <a:xfrm rot="10800000">
            <a:off x="2940049" y="5840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rot="10800000">
            <a:off x="8515349" y="4992524"/>
            <a:ext cx="3190200" cy="59100"/>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450400" y="5609700"/>
            <a:ext cx="3326699" cy="475199"/>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558250"/>
            <a:ext cx="110799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b="0" i="0" u="none" strike="noStrike" cap="none">
                <a:solidFill>
                  <a:schemeClr val="lt1"/>
                </a:solidFill>
                <a:latin typeface="Cabin"/>
                <a:ea typeface="Cabin"/>
                <a:cs typeface="Cabin"/>
                <a:sym typeface="Cabin"/>
              </a:rPr>
              <a:t>When a program is running, it flows from one step to the next.  </a:t>
            </a:r>
            <a:r>
              <a:rPr lang="en-US" sz="3300">
                <a:solidFill>
                  <a:schemeClr val="lt1"/>
                </a:solidFill>
                <a:latin typeface="Cabin"/>
                <a:ea typeface="Cabin"/>
                <a:cs typeface="Cabin"/>
                <a:sym typeface="Cabin"/>
              </a:rPr>
              <a:t>A</a:t>
            </a:r>
            <a:r>
              <a:rPr lang="en-US" sz="3300" b="0" i="0" u="none" strike="noStrike" cap="none">
                <a:solidFill>
                  <a:schemeClr val="lt1"/>
                </a:solidFill>
                <a:latin typeface="Cabin"/>
                <a:ea typeface="Cabin"/>
                <a:cs typeface="Cabin"/>
                <a:sym typeface="Cabin"/>
              </a:rPr>
              <a:t>s programmers, we set up </a:t>
            </a:r>
            <a:r>
              <a:rPr lang="en-US" sz="3300" b="0" i="0" u="none" strike="noStrike" cap="none">
                <a:solidFill>
                  <a:schemeClr val="lt1"/>
                </a:solidFill>
                <a:latin typeface="Arial"/>
                <a:ea typeface="Arial"/>
                <a:cs typeface="Arial"/>
                <a:sym typeface="Arial"/>
              </a:rPr>
              <a:t>“</a:t>
            </a:r>
            <a:r>
              <a:rPr lang="en-US" sz="3300" b="0" i="0" u="none" strike="noStrike" cap="none">
                <a:solidFill>
                  <a:schemeClr val="lt1"/>
                </a:solidFill>
                <a:latin typeface="Cabin"/>
                <a:ea typeface="Cabin"/>
                <a:cs typeface="Cabin"/>
                <a:sym typeface="Cabin"/>
              </a:rPr>
              <a:t>paths</a:t>
            </a:r>
            <a:r>
              <a:rPr lang="en-US" sz="3300" b="0" i="0" u="none" strike="noStrike" cap="none">
                <a:solidFill>
                  <a:schemeClr val="lt1"/>
                </a:solidFill>
                <a:latin typeface="Arial"/>
                <a:ea typeface="Arial"/>
                <a:cs typeface="Arial"/>
                <a:sym typeface="Arial"/>
              </a:rPr>
              <a:t>”</a:t>
            </a:r>
            <a:r>
              <a:rPr lang="en-US" sz="3300" b="0" i="0" u="none" strike="noStrike" cap="none">
                <a:solidFill>
                  <a:schemeClr val="lt1"/>
                </a:solidFill>
                <a:latin typeface="Cabin"/>
                <a:ea typeface="Cabin"/>
                <a:cs typeface="Cabin"/>
                <a:sym typeface="Cabin"/>
              </a:rPr>
              <a:t> for the program to follow.</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Users</a:t>
            </a:r>
            <a:r>
              <a:rPr lang="en-US" sz="7600">
                <a:solidFill>
                  <a:srgbClr val="FFFF00"/>
                </a:solidFill>
                <a:latin typeface="Cabin"/>
                <a:ea typeface="Cabin"/>
                <a:cs typeface="Cabin"/>
                <a:sym typeface="Cabin"/>
              </a:rPr>
              <a:t> </a:t>
            </a:r>
            <a:r>
              <a:rPr lang="en-US" sz="7600" b="0" i="0" u="none" strike="noStrike" cap="none">
                <a:solidFill>
                  <a:srgbClr val="FFFF00"/>
                </a:solidFill>
                <a:latin typeface="Cabin"/>
                <a:ea typeface="Cabin"/>
                <a:cs typeface="Cabin"/>
                <a:sym typeface="Cabin"/>
              </a:rPr>
              <a:t>vs. Programmers</a:t>
            </a:r>
          </a:p>
        </p:txBody>
      </p:sp>
      <p:sp>
        <p:nvSpPr>
          <p:cNvPr id="255" name="Shape 255"/>
          <p:cNvSpPr txBox="1">
            <a:spLocks noGrp="1"/>
          </p:cNvSpPr>
          <p:nvPr>
            <p:ph type="body" idx="1"/>
          </p:nvPr>
        </p:nvSpPr>
        <p:spPr>
          <a:xfrm>
            <a:off x="1155700" y="24511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learn the computer </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ways</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helpers</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 for themselves to automate a task</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80100" y="241300"/>
            <a:ext cx="9207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Conditional Steps</a:t>
            </a:r>
          </a:p>
        </p:txBody>
      </p:sp>
      <p:sp>
        <p:nvSpPr>
          <p:cNvPr id="568" name="Shape 568"/>
          <p:cNvSpPr txBox="1"/>
          <p:nvPr/>
        </p:nvSpPr>
        <p:spPr>
          <a:xfrm>
            <a:off x="13314362"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a:solidFill>
                <a:schemeClr val="lt1"/>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Finis</a:t>
            </a:r>
          </a:p>
        </p:txBody>
      </p:sp>
      <p:sp>
        <p:nvSpPr>
          <p:cNvPr id="569" name="Shape 569"/>
          <p:cNvSpPr txBox="1"/>
          <p:nvPr/>
        </p:nvSpPr>
        <p:spPr>
          <a:xfrm>
            <a:off x="7799386" y="2873375"/>
            <a:ext cx="3098800"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00FF00"/>
                </a:solidFill>
                <a:latin typeface="Cabin"/>
                <a:ea typeface="Cabin"/>
                <a:cs typeface="Cabin"/>
                <a:sym typeface="Cabin"/>
              </a:rPr>
              <a:t>x = 5</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if</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 &lt; 10:</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'Smaller’</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if</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 &gt; 20:</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'Bigger'</a:t>
            </a:r>
          </a:p>
          <a:p>
            <a:pPr marL="0" marR="0" lvl="0" indent="0" algn="ctr" rtl="0">
              <a:lnSpc>
                <a:spcPct val="100000"/>
              </a:lnSpc>
              <a:spcBef>
                <a:spcPts val="0"/>
              </a:spcBef>
              <a:spcAft>
                <a:spcPts val="0"/>
              </a:spcAft>
              <a:buNone/>
            </a:pPr>
            <a:endParaRPr sz="3600" b="0" i="0" u="none" strike="noStrike" cap="none">
              <a:solidFill>
                <a:srgbClr val="00FF00"/>
              </a:solidFill>
              <a:latin typeface="Cabin"/>
              <a:ea typeface="Cabin"/>
              <a:cs typeface="Cabin"/>
              <a:sym typeface="Cabin"/>
            </a:endParaRP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'Finis'</a:t>
            </a: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abin"/>
                <a:ea typeface="Cabin"/>
                <a:cs typeface="Cabin"/>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0898186" y="4941849"/>
            <a:ext cx="2217600" cy="423900"/>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lang="en-US" sz="3000" b="0" i="0" u="none" strike="noStrike" cap="none">
                <a:solidFill>
                  <a:schemeClr val="lt1"/>
                </a:solidFill>
                <a:latin typeface="Cabin"/>
                <a:ea typeface="Cabin"/>
                <a:cs typeface="Cabin"/>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i="0" u="none" strike="noStrike" cap="none">
                <a:solidFill>
                  <a:schemeClr val="lt1"/>
                </a:solidFill>
                <a:latin typeface="Cabin"/>
                <a:ea typeface="Cabin"/>
                <a:cs typeface="Cabin"/>
                <a:sym typeface="Cabin"/>
              </a:rPr>
              <a:t>print 'Smaller'</a:t>
            </a: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lang="en-US" sz="3000" b="0" i="0" u="none" strike="noStrike" cap="none">
                <a:solidFill>
                  <a:schemeClr val="lt1"/>
                </a:solidFill>
                <a:latin typeface="Cabin"/>
                <a:ea typeface="Cabin"/>
                <a:cs typeface="Cabin"/>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abin"/>
                <a:ea typeface="Cabin"/>
                <a:cs typeface="Cabin"/>
                <a:sym typeface="Cabin"/>
              </a:rPr>
              <a:t>print 'Bigger'</a:t>
            </a: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0185400" y="5492750"/>
            <a:ext cx="3006724" cy="2051050"/>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abin"/>
                <a:ea typeface="Cabin"/>
                <a:cs typeface="Cabin"/>
                <a:sym typeface="Cabin"/>
              </a:rPr>
              <a:t>print 'Finis'</a:t>
            </a:r>
          </a:p>
        </p:txBody>
      </p:sp>
      <p:sp>
        <p:nvSpPr>
          <p:cNvPr id="589" name="Shape 589"/>
          <p:cNvSpPr txBox="1"/>
          <p:nvPr/>
        </p:nvSpPr>
        <p:spPr>
          <a:xfrm>
            <a:off x="4414837" y="2108200"/>
            <a:ext cx="725486" cy="6222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rgbClr val="FFFFFF"/>
                </a:solidFill>
                <a:latin typeface="Cabin"/>
                <a:ea typeface="Cabin"/>
                <a:cs typeface="Cabin"/>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Cabin"/>
                <a:ea typeface="Cabin"/>
                <a:cs typeface="Cabin"/>
                <a:sym typeface="Cabin"/>
              </a:rPr>
              <a:t>No</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7277100" y="241300"/>
            <a:ext cx="7810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Repeated Steps</a:t>
            </a:r>
          </a:p>
        </p:txBody>
      </p:sp>
      <p:sp>
        <p:nvSpPr>
          <p:cNvPr id="597" name="Shape 597"/>
          <p:cNvSpPr txBox="1"/>
          <p:nvPr/>
        </p:nvSpPr>
        <p:spPr>
          <a:xfrm>
            <a:off x="13337271" y="2114500"/>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a:solidFill>
                <a:srgbClr val="FF00FF"/>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Blastoff!</a:t>
            </a:r>
          </a:p>
        </p:txBody>
      </p:sp>
      <p:sp>
        <p:nvSpPr>
          <p:cNvPr id="598" name="Shape 598"/>
          <p:cNvSpPr txBox="1"/>
          <p:nvPr/>
        </p:nvSpPr>
        <p:spPr>
          <a:xfrm>
            <a:off x="7558071" y="2309800"/>
            <a:ext cx="36726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n = 5</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while</a:t>
            </a:r>
            <a:r>
              <a:rPr lang="en-US" sz="3600" b="0" i="0" u="none" strike="noStrike" cap="none">
                <a:solidFill>
                  <a:srgbClr val="00FF00"/>
                </a:solidFill>
                <a:latin typeface="Cabin"/>
                <a:ea typeface="Cabin"/>
                <a:cs typeface="Cabin"/>
                <a:sym typeface="Cabin"/>
              </a:rPr>
              <a:t> n &gt; 0</a:t>
            </a:r>
            <a:r>
              <a:rPr lang="en-US" sz="3600" b="0" i="0" u="none" strike="noStrike" cap="none">
                <a:solidFill>
                  <a:srgbClr val="FFFF00"/>
                </a:solidFill>
                <a:latin typeface="Cabin"/>
                <a:ea typeface="Cabin"/>
                <a:cs typeface="Cabin"/>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    print </a:t>
            </a:r>
            <a:r>
              <a:rPr lang="en-US" sz="3600" b="0" i="0" u="none" strike="noStrike" cap="none">
                <a:solidFill>
                  <a:srgbClr val="00FF00"/>
                </a:solidFill>
                <a:latin typeface="Cabin"/>
                <a:ea typeface="Cabin"/>
                <a:cs typeface="Cabin"/>
                <a:sym typeface="Cabin"/>
              </a:rPr>
              <a:t>n</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 </a:t>
            </a:r>
            <a:r>
              <a:rPr lang="en-US" sz="3600" b="0" i="0" u="none" strike="noStrike" cap="none">
                <a:solidFill>
                  <a:srgbClr val="00FF00"/>
                </a:solidFill>
                <a:latin typeface="Cabin"/>
                <a:ea typeface="Cabin"/>
                <a:cs typeface="Cabin"/>
                <a:sym typeface="Cabin"/>
              </a:rPr>
              <a:t>'Blastoff!'</a:t>
            </a:r>
          </a:p>
        </p:txBody>
      </p:sp>
      <p:cxnSp>
        <p:nvCxnSpPr>
          <p:cNvPr id="599" name="Shape 599"/>
          <p:cNvCxnSpPr/>
          <p:nvPr/>
        </p:nvCxnSpPr>
        <p:spPr>
          <a:xfrm rot="10800000">
            <a:off x="2838336" y="1344649"/>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9923411" y="3554412"/>
            <a:ext cx="2927399" cy="1255799"/>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19050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b="0" i="0" u="none" strike="noStrike" cap="none">
                <a:solidFill>
                  <a:srgbClr val="FFFFFF"/>
                </a:solidFill>
                <a:latin typeface="Cabin"/>
                <a:ea typeface="Cabin"/>
                <a:cs typeface="Cabin"/>
                <a:sym typeface="Cabin"/>
              </a:rPr>
              <a:t>n &gt; 0 ?</a:t>
            </a:r>
          </a:p>
        </p:txBody>
      </p:sp>
      <p:cxnSp>
        <p:nvCxnSpPr>
          <p:cNvPr id="602" name="Shape 602"/>
          <p:cNvCxnSpPr/>
          <p:nvPr/>
        </p:nvCxnSpPr>
        <p:spPr>
          <a:xfrm rot="10800000" flipH="1">
            <a:off x="2836861" y="3174950"/>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25336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25336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156299"/>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545941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254952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59373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2520950"/>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595471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5943600"/>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057775" y="7048500"/>
            <a:ext cx="105855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Loops (repeated steps) have </a:t>
            </a:r>
            <a:r>
              <a:rPr lang="en-US" sz="3600" b="0" i="0" u="none" strike="noStrike" cap="none">
                <a:solidFill>
                  <a:srgbClr val="00FF00"/>
                </a:solidFill>
                <a:latin typeface="Cabin"/>
                <a:ea typeface="Cabin"/>
                <a:cs typeface="Cabin"/>
                <a:sym typeface="Cabin"/>
              </a:rPr>
              <a:t>iteration variables</a:t>
            </a:r>
            <a:r>
              <a:rPr lang="en-US" sz="3600" b="0" i="0" u="none" strike="noStrike" cap="none">
                <a:solidFill>
                  <a:srgbClr val="FF00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that change each time through a loop.  Often these </a:t>
            </a:r>
            <a:r>
              <a:rPr lang="en-US" sz="3600" b="0" i="0" u="none" strike="noStrike" cap="none">
                <a:solidFill>
                  <a:srgbClr val="00FF00"/>
                </a:solidFill>
                <a:latin typeface="Cabin"/>
                <a:ea typeface="Cabin"/>
                <a:cs typeface="Cabin"/>
                <a:sym typeface="Cabin"/>
              </a:rPr>
              <a:t>iteration variables</a:t>
            </a:r>
            <a:r>
              <a:rPr lang="en-US" sz="3600" b="0" i="0" u="none" strike="noStrike" cap="none">
                <a:solidFill>
                  <a:schemeClr val="lt1"/>
                </a:solidFill>
                <a:latin typeface="Cabin"/>
                <a:ea typeface="Cabin"/>
                <a:cs typeface="Cabin"/>
                <a:sym typeface="Cabin"/>
              </a:rPr>
              <a:t> go through a sequence of numbers.</a:t>
            </a:r>
          </a:p>
        </p:txBody>
      </p:sp>
      <p:sp>
        <p:nvSpPr>
          <p:cNvPr id="614" name="Shape 614"/>
          <p:cNvSpPr txBox="1"/>
          <p:nvPr/>
        </p:nvSpPr>
        <p:spPr>
          <a:xfrm>
            <a:off x="542925" y="1790700"/>
            <a:ext cx="723900"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FF"/>
                </a:solidFill>
                <a:latin typeface="Cabin"/>
                <a:ea typeface="Cabin"/>
                <a:cs typeface="Cabin"/>
                <a:sym typeface="Cabin"/>
              </a:rPr>
              <a:t>No</a:t>
            </a:r>
          </a:p>
        </p:txBody>
      </p:sp>
      <p:sp>
        <p:nvSpPr>
          <p:cNvPr id="615" name="Shape 615"/>
          <p:cNvSpPr txBox="1"/>
          <p:nvPr/>
        </p:nvSpPr>
        <p:spPr>
          <a:xfrm>
            <a:off x="1397000" y="65532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'Blastoff'</a:t>
            </a:r>
          </a:p>
        </p:txBody>
      </p:sp>
      <p:sp>
        <p:nvSpPr>
          <p:cNvPr id="616" name="Shape 616"/>
          <p:cNvSpPr txBox="1"/>
          <p:nvPr/>
        </p:nvSpPr>
        <p:spPr>
          <a:xfrm>
            <a:off x="4659312" y="1790700"/>
            <a:ext cx="725486"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FF"/>
                </a:solidFill>
                <a:latin typeface="Cabin"/>
                <a:ea typeface="Cabin"/>
                <a:cs typeface="Cabin"/>
                <a:sym typeface="Cabin"/>
              </a:rPr>
              <a:t>Yes</a:t>
            </a:r>
          </a:p>
        </p:txBody>
      </p:sp>
      <p:sp>
        <p:nvSpPr>
          <p:cNvPr id="617" name="Shape 617"/>
          <p:cNvSpPr txBox="1"/>
          <p:nvPr/>
        </p:nvSpPr>
        <p:spPr>
          <a:xfrm>
            <a:off x="1397000" y="6096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n = 5</a:t>
            </a:r>
          </a:p>
        </p:txBody>
      </p:sp>
      <p:sp>
        <p:nvSpPr>
          <p:cNvPr id="618" name="Shape 618"/>
          <p:cNvSpPr txBox="1"/>
          <p:nvPr/>
        </p:nvSpPr>
        <p:spPr>
          <a:xfrm>
            <a:off x="3581400" y="318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a:t>
            </a:r>
            <a:r>
              <a:rPr lang="en-US" sz="3500" b="0" i="0" u="none" strike="noStrike" cap="none">
                <a:solidFill>
                  <a:srgbClr val="FFFFFF"/>
                </a:solidFill>
                <a:latin typeface="Cabin"/>
                <a:ea typeface="Cabin"/>
                <a:cs typeface="Cabin"/>
                <a:sym typeface="Cabin"/>
              </a:rPr>
              <a:t>n</a:t>
            </a:r>
          </a:p>
        </p:txBody>
      </p:sp>
      <p:cxnSp>
        <p:nvCxnSpPr>
          <p:cNvPr id="619" name="Shape 619"/>
          <p:cNvCxnSpPr/>
          <p:nvPr/>
        </p:nvCxnSpPr>
        <p:spPr>
          <a:xfrm rot="10800000">
            <a:off x="9885399" y="4829087"/>
            <a:ext cx="3043200" cy="722399"/>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44069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 </a:t>
            </a:r>
            <a:r>
              <a:rPr lang="en-US" sz="3500" b="0" i="0" u="none" strike="noStrike" cap="none">
                <a:solidFill>
                  <a:schemeClr val="lt1"/>
                </a:solidFill>
                <a:latin typeface="Cabin"/>
                <a:ea typeface="Cabin"/>
                <a:cs typeface="Cabin"/>
                <a:sym typeface="Cabin"/>
              </a:rPr>
              <a:t>n = n -1</a:t>
            </a:r>
          </a:p>
        </p:txBody>
      </p:sp>
      <p:cxnSp>
        <p:nvCxnSpPr>
          <p:cNvPr id="620" name="Shape 620"/>
          <p:cNvCxnSpPr>
            <a:endCxn id="618" idx="2"/>
          </p:cNvCxnSpPr>
          <p:nvPr/>
        </p:nvCxnSpPr>
        <p:spPr>
          <a:xfrm rot="10800000" flipH="1">
            <a:off x="5011349" y="3937100"/>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139650"/>
            <a:ext cx="100352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00FF"/>
                </a:solidFill>
                <a:latin typeface="Courier New"/>
                <a:ea typeface="Courier New"/>
                <a:cs typeface="Courier New"/>
                <a:sym typeface="Courier New"/>
              </a:rPr>
              <a:t>  </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300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print bigword, bigcount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Cabin"/>
                <a:ea typeface="Cabin"/>
                <a:cs typeface="Cabin"/>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Conditional</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p:nvPr/>
        </p:nvSpPr>
        <p:spPr>
          <a:xfrm>
            <a:off x="7697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a:t>
            </a:r>
            <a:r>
              <a:rPr lang="en-US" sz="3000" b="0" i="0" u="none" strike="noStrike" cap="none">
                <a:solidFill>
                  <a:srgbClr val="FFFFFF"/>
                </a:solidFill>
                <a:latin typeface="Courier New"/>
                <a:ea typeface="Courier New"/>
                <a:cs typeface="Courier New"/>
                <a:sym typeface="Courier New"/>
              </a:rPr>
              <a:t>raw_input</a:t>
            </a:r>
            <a:r>
              <a:rPr lang="en-US" sz="3000" b="0" i="0" u="none" strike="noStrike" cap="none">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a:t>
            </a:r>
            <a:r>
              <a:rPr lang="en-US" sz="3000" b="0" i="0" u="none" strike="noStrike" cap="none">
                <a:solidFill>
                  <a:srgbClr val="FFFF00"/>
                </a:solidFill>
                <a:latin typeface="Courier New"/>
                <a:ea typeface="Courier New"/>
                <a:cs typeface="Courier New"/>
                <a:sym typeface="Courier New"/>
              </a:rPr>
              <a:t>counts[word] = counts.get(word,0) + 1</a:t>
            </a:r>
          </a:p>
          <a:p>
            <a:pPr marL="0" marR="0" lvl="0" indent="0" algn="l" rtl="0">
              <a:lnSpc>
                <a:spcPct val="100000"/>
              </a:lnSpc>
              <a:spcBef>
                <a:spcPts val="0"/>
              </a:spcBef>
              <a:spcAft>
                <a:spcPts val="0"/>
              </a:spcAft>
              <a:buClr>
                <a:srgbClr val="00FF00"/>
              </a:buClr>
              <a:buFont typeface="Cabin"/>
              <a:buNone/>
            </a:pPr>
            <a:endParaRPr sz="300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00FF"/>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300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632" name="Shape 632"/>
          <p:cNvSpPr txBox="1"/>
          <p:nvPr/>
        </p:nvSpPr>
        <p:spPr>
          <a:xfrm>
            <a:off x="11244375" y="734950"/>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rgbClr val="00FF00"/>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FF"/>
                </a:solidFill>
                <a:latin typeface="Cabin"/>
                <a:ea typeface="Cabin"/>
                <a:cs typeface="Cabin"/>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rgbClr val="00FFFF"/>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00"/>
                </a:solidFill>
                <a:latin typeface="Cabin"/>
                <a:ea typeface="Cabin"/>
                <a:cs typeface="Cabin"/>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rgbClr val="FF00FF"/>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A paragraph about how  to find the largest item in a list</a:t>
            </a:r>
          </a:p>
        </p:txBody>
      </p:sp>
      <p:cxnSp>
        <p:nvCxnSpPr>
          <p:cNvPr id="633" name="Shape 633"/>
          <p:cNvCxnSpPr/>
          <p:nvPr/>
        </p:nvCxnSpPr>
        <p:spPr>
          <a:xfrm>
            <a:off x="4398300" y="1165125"/>
            <a:ext cx="6599699" cy="1955100"/>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49450" y="3958000"/>
            <a:ext cx="1756800" cy="1108199"/>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8579225" y="5998450"/>
            <a:ext cx="2607900" cy="959399"/>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Summary</a:t>
            </a:r>
          </a:p>
        </p:txBody>
      </p:sp>
      <p:sp>
        <p:nvSpPr>
          <p:cNvPr id="641" name="Shape 641"/>
          <p:cNvSpPr txBox="1">
            <a:spLocks noGrp="1"/>
          </p:cNvSpPr>
          <p:nvPr>
            <p:ph type="body" idx="1"/>
          </p:nvPr>
        </p:nvSpPr>
        <p:spPr>
          <a:xfrm>
            <a:off x="1155700" y="2603500"/>
            <a:ext cx="13932000" cy="52577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This is a quick overview of </a:t>
            </a:r>
            <a:r>
              <a:rPr lang="en-US" sz="3600" b="0" i="0" u="none" strike="noStrike" cap="none">
                <a:solidFill>
                  <a:srgbClr val="FFFF00"/>
                </a:solidFill>
                <a:latin typeface="Cabin"/>
                <a:ea typeface="Cabin"/>
                <a:cs typeface="Cabin"/>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Focus on the big picture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4168775" y="4079874"/>
            <a:ext cx="1254125" cy="1517650"/>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369175" y="4213225"/>
            <a:ext cx="80961" cy="1214437"/>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783636" y="4189412"/>
            <a:ext cx="2771774" cy="930275"/>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067800" y="546100"/>
            <a:ext cx="1187449" cy="1689100"/>
          </a:xfrm>
          <a:prstGeom prst="rect">
            <a:avLst/>
          </a:prstGeom>
          <a:noFill/>
          <a:ln>
            <a:noFill/>
          </a:ln>
        </p:spPr>
      </p:pic>
      <p:sp>
        <p:nvSpPr>
          <p:cNvPr id="264" name="Shape 264"/>
          <p:cNvSpPr txBox="1"/>
          <p:nvPr/>
        </p:nvSpPr>
        <p:spPr>
          <a:xfrm>
            <a:off x="2870200" y="2730500"/>
            <a:ext cx="9931400" cy="1587499"/>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Hardware + Software</a:t>
            </a:r>
          </a:p>
        </p:txBody>
      </p:sp>
      <p:sp>
        <p:nvSpPr>
          <p:cNvPr id="265" name="Shape 265"/>
          <p:cNvSpPr/>
          <p:nvPr/>
        </p:nvSpPr>
        <p:spPr>
          <a:xfrm>
            <a:off x="10147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21786" y="5465762"/>
            <a:ext cx="571500" cy="6350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3390900" y="431800"/>
            <a:ext cx="3632199" cy="1908174"/>
          </a:xfrm>
          <a:prstGeom prst="rect">
            <a:avLst/>
          </a:prstGeom>
          <a:noFill/>
          <a:ln>
            <a:noFill/>
          </a:ln>
        </p:spPr>
      </p:pic>
      <p:pic>
        <p:nvPicPr>
          <p:cNvPr id="268" name="Shape 268"/>
          <p:cNvPicPr preferRelativeResize="0"/>
          <p:nvPr/>
        </p:nvPicPr>
        <p:blipFill rotWithShape="1">
          <a:blip r:embed="rId6">
            <a:alphaModFix/>
          </a:blip>
          <a:srcRect/>
          <a:stretch/>
        </p:blipFill>
        <p:spPr>
          <a:xfrm>
            <a:off x="10756900" y="241300"/>
            <a:ext cx="1235074" cy="2292349"/>
          </a:xfrm>
          <a:prstGeom prst="rect">
            <a:avLst/>
          </a:prstGeom>
          <a:noFill/>
          <a:ln>
            <a:noFill/>
          </a:ln>
        </p:spPr>
      </p:pic>
      <p:sp>
        <p:nvSpPr>
          <p:cNvPr id="269" name="Shape 269"/>
          <p:cNvSpPr txBox="1"/>
          <p:nvPr/>
        </p:nvSpPr>
        <p:spPr>
          <a:xfrm>
            <a:off x="2098675" y="6607175"/>
            <a:ext cx="11899899" cy="21082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b="0" i="0" u="none" strike="noStrike" cap="none">
                <a:solidFill>
                  <a:schemeClr val="lt1"/>
                </a:solidFill>
                <a:latin typeface="Cabin"/>
                <a:ea typeface="Cabin"/>
                <a:cs typeface="Cabin"/>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5956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2654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516811" y="1136650"/>
            <a:ext cx="1065212"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User</a:t>
            </a:r>
          </a:p>
        </p:txBody>
      </p:sp>
      <p:grpSp>
        <p:nvGrpSpPr>
          <p:cNvPr id="273" name="Shape 273"/>
          <p:cNvGrpSpPr/>
          <p:nvPr/>
        </p:nvGrpSpPr>
        <p:grpSpPr>
          <a:xfrm>
            <a:off x="10113961" y="2147886"/>
            <a:ext cx="5765463" cy="1706463"/>
            <a:chOff x="0" y="0"/>
            <a:chExt cx="5765463" cy="1706463"/>
          </a:xfrm>
        </p:grpSpPr>
        <p:pic>
          <p:nvPicPr>
            <p:cNvPr id="274" name="Shape 274"/>
            <p:cNvPicPr preferRelativeResize="0"/>
            <p:nvPr/>
          </p:nvPicPr>
          <p:blipFill rotWithShape="1">
            <a:blip r:embed="rId3">
              <a:alphaModFix/>
            </a:blip>
            <a:srcRect/>
            <a:stretch/>
          </p:blipFill>
          <p:spPr>
            <a:xfrm>
              <a:off x="1376362" y="1050925"/>
              <a:ext cx="457200" cy="650874"/>
            </a:xfrm>
            <a:prstGeom prst="rect">
              <a:avLst/>
            </a:prstGeom>
            <a:noFill/>
            <a:ln>
              <a:noFill/>
            </a:ln>
          </p:spPr>
        </p:pic>
        <p:sp>
          <p:nvSpPr>
            <p:cNvPr id="275" name="Shape 275"/>
            <p:cNvSpPr txBox="1"/>
            <p:nvPr/>
          </p:nvSpPr>
          <p:spPr>
            <a:xfrm>
              <a:off x="2857263" y="1046163"/>
              <a:ext cx="29081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Programmer</a:t>
              </a:r>
            </a:p>
          </p:txBody>
        </p:sp>
        <p:cxnSp>
          <p:nvCxnSpPr>
            <p:cNvPr id="276" name="Shape 276"/>
            <p:cNvCxnSpPr/>
            <p:nvPr/>
          </p:nvCxnSpPr>
          <p:spPr>
            <a:xfrm rot="10800000">
              <a:off x="0" y="0"/>
              <a:ext cx="1101725" cy="1063624"/>
            </a:xfrm>
            <a:prstGeom prst="straightConnector1">
              <a:avLst/>
            </a:prstGeom>
            <a:noFill/>
            <a:ln w="101600" cap="rnd" cmpd="sng">
              <a:solidFill>
                <a:srgbClr val="FFFF00"/>
              </a:solidFill>
              <a:prstDash val="solid"/>
              <a:miter/>
              <a:headEnd type="stealth" w="med" len="med"/>
              <a:tailEnd type="none" w="med" len="med"/>
            </a:ln>
          </p:spPr>
        </p:cxn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Why be a programmer?</a:t>
            </a:r>
          </a:p>
        </p:txBody>
      </p:sp>
      <p:sp>
        <p:nvSpPr>
          <p:cNvPr id="282" name="Shape 28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b="0" i="0" u="none" strike="noStrike" cap="none">
                <a:solidFill>
                  <a:srgbClr val="FFFF00"/>
                </a:solidFill>
                <a:latin typeface="Cabin"/>
                <a:ea typeface="Cabin"/>
                <a:cs typeface="Cabin"/>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b="0" i="0" u="none" strike="noStrike" cap="none">
                <a:solidFill>
                  <a:srgbClr val="FFFF00"/>
                </a:solidFill>
                <a:latin typeface="Cabin"/>
                <a:ea typeface="Cabin"/>
                <a:cs typeface="Cabin"/>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Add  guestbook to a web site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155700" y="5461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What is Code?  Software?  </a:t>
            </a:r>
            <a:br>
              <a:rPr lang="en-US" sz="7600" b="0" i="0" u="none" strike="noStrike" cap="none">
                <a:solidFill>
                  <a:srgbClr val="FFFF00"/>
                </a:solidFill>
                <a:latin typeface="Cabin"/>
                <a:ea typeface="Cabin"/>
                <a:cs typeface="Cabin"/>
                <a:sym typeface="Cabin"/>
              </a:rPr>
            </a:br>
            <a:r>
              <a:rPr lang="en-US" sz="7600" b="0" i="0" u="none" strike="noStrike" cap="none">
                <a:solidFill>
                  <a:srgbClr val="FFFF00"/>
                </a:solidFill>
                <a:latin typeface="Cabin"/>
                <a:ea typeface="Cabin"/>
                <a:cs typeface="Cabin"/>
                <a:sym typeface="Cabin"/>
              </a:rPr>
              <a:t>A Program?</a:t>
            </a:r>
          </a:p>
        </p:txBody>
      </p:sp>
      <p:sp>
        <p:nvSpPr>
          <p:cNvPr id="288" name="Shape 288"/>
          <p:cNvSpPr txBox="1">
            <a:spLocks noGrp="1"/>
          </p:cNvSpPr>
          <p:nvPr>
            <p:ph type="body" idx="1"/>
          </p:nvPr>
        </p:nvSpPr>
        <p:spPr>
          <a:xfrm>
            <a:off x="1155700" y="29845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b="0" i="0" u="none" strike="noStrike" cap="none">
                <a:solidFill>
                  <a:srgbClr val="FFFF00"/>
                </a:solidFill>
                <a:latin typeface="Cabin"/>
                <a:ea typeface="Cabin"/>
                <a:cs typeface="Cabin"/>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rgbClr val="FFFF00"/>
                </a:solidFill>
                <a:latin typeface="Cabin"/>
                <a:ea typeface="Cabin"/>
                <a:cs typeface="Cabin"/>
                <a:sym typeface="Cabin"/>
              </a:rPr>
              <a:t>A piece of creative art</a:t>
            </a:r>
            <a:r>
              <a:rPr lang="en-US" sz="3200" b="0" i="0" u="none" strike="noStrike" cap="none">
                <a:solidFill>
                  <a:schemeClr val="lt1"/>
                </a:solidFill>
                <a:latin typeface="Cabin"/>
                <a:ea typeface="Cabin"/>
                <a:cs typeface="Cabin"/>
                <a:sym typeface="Cabin"/>
              </a:rPr>
              <a:t> - particularly when we do a good job on user experience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294" name="Shape 294"/>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3"/>
              </a:rPr>
              <a:t>http://www.youtube.com/watch?v=vlzwuFkn88U</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301" name="Shape 301"/>
          <p:cNvSpPr txBox="1"/>
          <p:nvPr/>
        </p:nvSpPr>
        <p:spPr>
          <a:xfrm>
            <a:off x="1125537" y="355600"/>
            <a:ext cx="5873700" cy="8432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03" name="Shape 303"/>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sng" strike="noStrike" cap="none">
                <a:solidFill>
                  <a:srgbClr val="FFFF00"/>
                </a:solidFill>
                <a:latin typeface="Cabin"/>
                <a:ea typeface="Cabin"/>
                <a:cs typeface="Cabin"/>
                <a:sym typeface="Cabin"/>
                <a:hlinkClick r:id="rId4"/>
              </a:rPr>
              <a:t>http://www.youtube.com/watch?v=sN62PAKoBfE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309" name="Shape 309"/>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a:t>
            </a:r>
            <a:r>
              <a:rPr lang="en-US" sz="3200" b="0" i="0" u="none" strike="noStrike" cap="none">
                <a:solidFill>
                  <a:srgbClr val="FFFF00"/>
                </a:solidFill>
                <a:latin typeface="Cabin"/>
                <a:ea typeface="Cabin"/>
                <a:cs typeface="Cabin"/>
                <a:sym typeface="Cabin"/>
              </a:rPr>
              <a:t>ham</a:t>
            </a:r>
            <a:r>
              <a:rPr lang="en-US" sz="3200" b="0" i="0" u="none" strike="noStrike" cap="none">
                <a:solidFill>
                  <a:schemeClr val="lt1"/>
                </a:solidFill>
                <a:latin typeface="Cabin"/>
                <a:ea typeface="Cabin"/>
                <a:cs typeface="Cabin"/>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a:t>
            </a:r>
            <a:r>
              <a:rPr lang="en-US" sz="3200" b="0" i="0" u="none" strike="noStrike" cap="none">
                <a:solidFill>
                  <a:srgbClr val="FFFF00"/>
                </a:solidFill>
                <a:latin typeface="Cabin"/>
                <a:ea typeface="Cabin"/>
                <a:cs typeface="Cabin"/>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a:t>
            </a:r>
            <a:r>
              <a:rPr lang="en-US" sz="3200" b="0" i="0" u="none" strike="noStrike" cap="none">
                <a:solidFill>
                  <a:srgbClr val="FFFF00"/>
                </a:solidFill>
                <a:latin typeface="Cabin"/>
                <a:ea typeface="Cabin"/>
                <a:cs typeface="Cabin"/>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Jump</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1" name="Shape 311"/>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4"/>
              </a:rPr>
              <a:t>http://www.youtube.com/watch?v=vlzwuFkn88U</a:t>
            </a:r>
          </a:p>
        </p:txBody>
      </p:sp>
    </p:spTree>
  </p:cSld>
  <p:clrMapOvr>
    <a:masterClrMapping/>
  </p:clrMapOvr>
  <p:transition spd="slow">
    <p:cut/>
  </p:transition>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1817</Words>
  <Application>Microsoft Office PowerPoint</Application>
  <PresentationFormat>Custom</PresentationFormat>
  <Paragraphs>314</Paragraphs>
  <Slides>34</Slides>
  <Notes>34</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34</vt:i4>
      </vt:variant>
    </vt:vector>
  </HeadingPairs>
  <TitlesOfParts>
    <vt:vector size="44" baseType="lpstr">
      <vt:lpstr>Arial</vt:lpstr>
      <vt:lpstr>Ovo</vt:lpstr>
      <vt:lpstr>Courier New</vt:lpstr>
      <vt:lpstr>Cabin</vt:lpstr>
      <vt:lpstr>Title &amp; Subtitle</vt:lpstr>
      <vt:lpstr>Title &amp; Bullets</vt:lpstr>
      <vt:lpstr>1_Title &amp; Bullets</vt:lpstr>
      <vt:lpstr>Title &amp; Bullets copy</vt:lpstr>
      <vt:lpstr>Title - Center</vt:lpstr>
      <vt:lpstr>Blank</vt:lpstr>
      <vt:lpstr>Why Program?</vt:lpstr>
      <vt:lpstr>Computers want to be helpful...</vt:lpstr>
      <vt:lpstr>Users vs. Programmers</vt:lpstr>
      <vt:lpstr>PowerPoint Presentation</vt:lpstr>
      <vt:lpstr>Why be a programmer?</vt:lpstr>
      <vt:lpstr>What is Code?  Software?   A Program?</vt:lpstr>
      <vt:lpstr>Programs for Humans...</vt:lpstr>
      <vt:lpstr>Programs for Humans...</vt:lpstr>
      <vt:lpstr>Programs for Humans...</vt:lpstr>
      <vt:lpstr>Programs for Humans...</vt:lpstr>
      <vt:lpstr>PowerPoint Presentation</vt:lpstr>
      <vt:lpstr>Python as a Language</vt:lpstr>
      <vt:lpstr>PowerPoint Presentation</vt:lpstr>
      <vt:lpstr>Early Learner: Syntax Errors</vt:lpstr>
      <vt:lpstr>Talking to Python</vt:lpstr>
      <vt:lpstr>PowerPoint Presentation</vt:lpstr>
      <vt:lpstr>PowerPoint Presentation</vt:lpstr>
      <vt:lpstr>Let’s Talk to Python...</vt:lpstr>
      <vt:lpstr>What Do We Say?</vt:lpstr>
      <vt:lpstr>Elements of Python</vt:lpstr>
      <vt:lpstr>PowerPoint Presentation</vt:lpstr>
      <vt:lpstr>Reserved Words</vt:lpstr>
      <vt:lpstr>Sentences or Lines</vt:lpstr>
      <vt:lpstr>Programming Paragraphs</vt:lpstr>
      <vt:lpstr>Python Scripts</vt:lpstr>
      <vt:lpstr>Writing a Simple Program</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G Karamchand</cp:lastModifiedBy>
  <cp:revision>2</cp:revision>
  <dcterms:modified xsi:type="dcterms:W3CDTF">2016-01-18T11:45:20Z</dcterms:modified>
</cp:coreProperties>
</file>