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 id="2147483717" r:id="rId4"/>
    <p:sldMasterId id="2147483718" r:id="rId5"/>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6256000" cy="9144000"/>
  <p:notesSz cx="6858000" cy="9144000"/>
  <p:embeddedFontLst>
    <p:embeddedFont>
      <p:font typeface="Merriweather Sans" panose="020B0604020202020204" charset="0"/>
      <p:italic r:id="rId41"/>
      <p:boldItalic r:id="rId42"/>
    </p:embeddedFont>
    <p:embeddedFont>
      <p:font typeface="Cabin"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E5087E-E743-42C9-BC3B-8D12F5042799}">
  <a:tblStyle styleId="{78E5087E-E743-42C9-BC3B-8D12F5042799}"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3441867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898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692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36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53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66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82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188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28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195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733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08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747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4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761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154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266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030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373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910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32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31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362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728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97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910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119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222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3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86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69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215122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126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35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8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4" name="Shape 164"/>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7" name="Shape 167"/>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0" name="Shape 170"/>
          <p:cNvSpPr>
            <a:spLocks noGrp="1"/>
          </p:cNvSpPr>
          <p:nvPr>
            <p:ph type="pic" idx="2"/>
          </p:nvPr>
        </p:nvSpPr>
        <p:spPr>
          <a:xfrm>
            <a:off x="3186113" y="817562"/>
            <a:ext cx="9753599" cy="5486399"/>
          </a:xfrm>
          <a:prstGeom prst="rect">
            <a:avLst/>
          </a:prstGeom>
          <a:noFill/>
          <a:ln>
            <a:noFill/>
          </a:ln>
        </p:spPr>
      </p:sp>
      <p:sp>
        <p:nvSpPr>
          <p:cNvPr id="171" name="Shape 17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 name="Shape 17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1" name="Shape 18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2" name="Shape 18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7" name="Shape 187"/>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1" name="Shape 19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4" name="Shape 194"/>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7" name="Shape 19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Variables, Expressions, and Statements</a:t>
            </a:r>
          </a:p>
        </p:txBody>
      </p:sp>
      <p:sp>
        <p:nvSpPr>
          <p:cNvPr id="242" name="Shape 24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lang="en-US" sz="3200" b="0" i="0" u="none" strike="noStrike" cap="none">
                <a:solidFill>
                  <a:srgbClr val="FFFF00"/>
                </a:solidFill>
                <a:latin typeface="Cabin"/>
                <a:ea typeface="Cabin"/>
                <a:cs typeface="Cabin"/>
                <a:sym typeface="Cabin"/>
              </a:rPr>
              <a:t>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99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The value stored in a variable can be updated by replacing the old value (</a:t>
            </a:r>
            <a:r>
              <a:rPr lang="en-US" sz="3200" b="0" i="0" u="none" strike="noStrike" cap="none">
                <a:solidFill>
                  <a:srgbClr val="FFFFFF"/>
                </a:solidFill>
                <a:latin typeface="Cabin"/>
                <a:ea typeface="Cabin"/>
                <a:cs typeface="Cabin"/>
                <a:sym typeface="Cabin"/>
              </a:rPr>
              <a:t>0.6</a:t>
            </a:r>
            <a:r>
              <a:rPr lang="en-US" sz="3200" b="0" i="0" u="none" strike="noStrike" cap="none">
                <a:solidFill>
                  <a:srgbClr val="00FF00"/>
                </a:solidFill>
                <a:latin typeface="Cabin"/>
                <a:ea typeface="Cabin"/>
                <a:cs typeface="Cabin"/>
                <a:sym typeface="Cabin"/>
              </a:rPr>
              <a:t>) with a new value (</a:t>
            </a:r>
            <a:r>
              <a:rPr lang="en-US" sz="3200" b="0" i="0" u="none" strike="noStrike" cap="none">
                <a:solidFill>
                  <a:srgbClr val="FFFFFF"/>
                </a:solidFill>
                <a:latin typeface="Cabin"/>
                <a:ea typeface="Cabin"/>
                <a:cs typeface="Cabin"/>
                <a:sym typeface="Cabin"/>
              </a:rPr>
              <a:t>0.93</a:t>
            </a:r>
            <a:r>
              <a:rPr lang="en-US" sz="3200" b="0" i="0" u="none" strike="noStrike" cap="non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5025250" cy="5567275"/>
        </p:xfrm>
        <a:graphic>
          <a:graphicData uri="http://schemas.openxmlformats.org/drawingml/2006/table">
            <a:tbl>
              <a:tblPr>
                <a:noFill/>
                <a:tableStyleId>{78E5087E-E743-42C9-BC3B-8D12F5042799}</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752000" cy="4556125"/>
        </p:xfrm>
        <a:graphic>
          <a:graphicData uri="http://schemas.openxmlformats.org/drawingml/2006/table">
            <a:tbl>
              <a:tblPr>
                <a:noFill/>
                <a:tableStyleId>{78E5087E-E743-42C9-BC3B-8D12F5042799}</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FFFF00"/>
                </a:solidFill>
                <a:latin typeface="Cabin"/>
                <a:ea typeface="Cabin"/>
                <a:cs typeface="Cabin"/>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FF"/>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FFFF00"/>
                </a:solidFill>
                <a:latin typeface="Cabin"/>
                <a:ea typeface="Cabin"/>
                <a:cs typeface="Cabin"/>
                <a:sym typeface="Cabin"/>
              </a:rPr>
              <a:t>This changes in Python 3.0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What does </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Type</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 Mean?</a:t>
            </a:r>
          </a:p>
        </p:txBody>
      </p:sp>
      <p:sp>
        <p:nvSpPr>
          <p:cNvPr id="436" name="Shape 436"/>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the </a:t>
            </a:r>
            <a:r>
              <a:rPr lang="en-US" sz="3600" b="0" i="0" u="none" strike="noStrike" cap="none">
                <a:solidFill>
                  <a:srgbClr val="00FF00"/>
                </a:solidFill>
                <a:latin typeface="Cabin"/>
                <a:ea typeface="Cabin"/>
                <a:cs typeface="Cabin"/>
                <a:sym typeface="Cabin"/>
              </a:rPr>
              <a:t>difference</a:t>
            </a:r>
            <a:r>
              <a:rPr lang="en-US" sz="3600" b="0" i="0" u="none" strike="noStrike" cap="none">
                <a:solidFill>
                  <a:schemeClr val="lt1"/>
                </a:solidFill>
                <a:latin typeface="Cabin"/>
                <a:ea typeface="Cabin"/>
                <a:cs typeface="Cabin"/>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For example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means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addition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number and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concatenate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FF00"/>
                </a:solidFill>
                <a:latin typeface="Cabin"/>
                <a:ea typeface="Cabin"/>
                <a:cs typeface="Cabin"/>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b="0" i="0" u="none" strike="noStrike" cap="none">
                <a:solidFill>
                  <a:srgbClr val="FF9900"/>
                </a:solidFill>
                <a:latin typeface="Cabin"/>
                <a:ea typeface="Cabin"/>
                <a:cs typeface="Cabin"/>
                <a:sym typeface="Cabin"/>
              </a:rPr>
              <a:t>Fixed values </a:t>
            </a:r>
            <a:r>
              <a:rPr lang="en-US" sz="3600" b="0" i="0" u="none" strike="noStrike" cap="none">
                <a:solidFill>
                  <a:srgbClr val="FFFFFF"/>
                </a:solidFill>
                <a:latin typeface="Cabin"/>
                <a:ea typeface="Cabin"/>
                <a:cs typeface="Cabin"/>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constants</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 </a:t>
            </a:r>
            <a:r>
              <a:rPr lang="en-US" sz="3600" b="0" i="0" u="none" strike="noStrike" cap="none">
                <a:solidFill>
                  <a:srgbClr val="FFFFFF"/>
                </a:solidFill>
                <a:latin typeface="Cabin"/>
                <a:ea typeface="Cabin"/>
                <a:cs typeface="Cabin"/>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Type Matters</a:t>
            </a:r>
          </a:p>
        </p:txBody>
      </p:sp>
      <p:sp>
        <p:nvSpPr>
          <p:cNvPr id="444" name="Shape 444"/>
          <p:cNvSpPr txBox="1">
            <a:spLocks noGrp="1"/>
          </p:cNvSpPr>
          <p:nvPr>
            <p:ph type="body" idx="1"/>
          </p:nvPr>
        </p:nvSpPr>
        <p:spPr>
          <a:xfrm>
            <a:off x="774700" y="2603500"/>
            <a:ext cx="74676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what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operations are prohibited</a:t>
            </a:r>
          </a:p>
          <a:p>
            <a:pPr marL="749300" marR="0" lvl="0" indent="-371094" algn="l" rtl="0">
              <a:lnSpc>
                <a:spcPct val="100000"/>
              </a:lnSpc>
              <a:spcBef>
                <a:spcPts val="3500"/>
              </a:spcBef>
              <a:spcAft>
                <a:spcPts val="0"/>
              </a:spcAft>
              <a:buClr>
                <a:srgbClr val="00FFFF"/>
              </a:buClr>
              <a:buSzPct val="100000"/>
              <a:buFont typeface="Cabin"/>
              <a:buChar char="•"/>
            </a:pPr>
            <a:r>
              <a:rPr lang="en-US" sz="3600" b="0" i="0" u="none" strike="noStrike" cap="none">
                <a:solidFill>
                  <a:srgbClr val="00FFFF"/>
                </a:solidFill>
                <a:latin typeface="Cabin"/>
                <a:ea typeface="Cabin"/>
                <a:cs typeface="Cabin"/>
                <a:sym typeface="Cabin"/>
              </a:rPr>
              <a:t>You cannot </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add 1</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can ask Python what type something is by using the </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Cabin"/>
                <a:ea typeface="Cabin"/>
                <a:cs typeface="Cabin"/>
                <a:sym typeface="Cabin"/>
              </a:rPr>
              <a:t> function</a:t>
            </a:r>
          </a:p>
        </p:txBody>
      </p:sp>
      <p:sp>
        <p:nvSpPr>
          <p:cNvPr id="445" name="Shape 445"/>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FF"/>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Several Types of Numbers</a:t>
            </a:r>
          </a:p>
        </p:txBody>
      </p:sp>
      <p:sp>
        <p:nvSpPr>
          <p:cNvPr id="451" name="Shape 451"/>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Integers</a:t>
            </a:r>
            <a:r>
              <a:rPr lang="en-US" sz="3600" b="0" i="0" u="none" strike="noStrike" cap="none">
                <a:solidFill>
                  <a:schemeClr val="lt1"/>
                </a:solidFill>
                <a:latin typeface="Cabin"/>
                <a:ea typeface="Cabin"/>
                <a:cs typeface="Cabin"/>
                <a:sym typeface="Cabin"/>
              </a:rPr>
              <a:t>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Floating Point Numbers</a:t>
            </a:r>
            <a:r>
              <a:rPr lang="en-US" sz="3600" b="0" i="0" u="none" strike="noStrike" cap="none">
                <a:solidFill>
                  <a:schemeClr val="lt1"/>
                </a:solidFill>
                <a:latin typeface="Cabin"/>
                <a:ea typeface="Cabin"/>
                <a:cs typeface="Cabin"/>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Type Conversions</a:t>
            </a:r>
          </a:p>
        </p:txBody>
      </p:sp>
      <p:sp>
        <p:nvSpPr>
          <p:cNvPr id="458" name="Shape 458"/>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When you put an integer and floating point in an expression, the integer is </a:t>
            </a:r>
            <a:r>
              <a:rPr lang="en-US" sz="3600" b="0" i="0" u="none" strike="noStrike" cap="none">
                <a:solidFill>
                  <a:srgbClr val="FFFF00"/>
                </a:solidFill>
                <a:latin typeface="Cabin"/>
                <a:ea typeface="Cabin"/>
                <a:cs typeface="Cabin"/>
                <a:sym typeface="Cabin"/>
              </a:rPr>
              <a:t>implicitly </a:t>
            </a:r>
            <a:r>
              <a:rPr lang="en-US" sz="3600" b="0" i="0" u="none" strike="noStrike" cap="none">
                <a:solidFill>
                  <a:schemeClr val="lt1"/>
                </a:solidFill>
                <a:latin typeface="Cabin"/>
                <a:ea typeface="Cabin"/>
                <a:cs typeface="Cabin"/>
                <a:sym typeface="Cabin"/>
              </a:rPr>
              <a:t>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String Conversions</a:t>
            </a:r>
          </a:p>
        </p:txBody>
      </p:sp>
      <p:sp>
        <p:nvSpPr>
          <p:cNvPr id="465" name="Shape 465"/>
          <p:cNvSpPr txBox="1">
            <a:spLocks noGrp="1"/>
          </p:cNvSpPr>
          <p:nvPr>
            <p:ph type="body" idx="1"/>
          </p:nvPr>
        </p:nvSpPr>
        <p:spPr>
          <a:xfrm>
            <a:off x="1155700" y="2603500"/>
            <a:ext cx="6159600"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also use </a:t>
            </a:r>
            <a:r>
              <a:rPr lang="en-US" sz="3600" b="0" i="0" u="none" strike="noStrike" cap="none">
                <a:solidFill>
                  <a:srgbClr val="FFFF00"/>
                </a:solidFill>
                <a:latin typeface="Cabin"/>
                <a:ea typeface="Cabin"/>
                <a:cs typeface="Cabin"/>
                <a:sym typeface="Cabin"/>
              </a:rPr>
              <a:t>int()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FF00"/>
                </a:solidFill>
                <a:latin typeface="Cabin"/>
                <a:ea typeface="Cabin"/>
                <a:cs typeface="Cabin"/>
                <a:sym typeface="Cabin"/>
              </a:rPr>
              <a:t>float()</a:t>
            </a:r>
            <a:r>
              <a:rPr lang="en-US" sz="3600" b="0" i="0" u="none" strike="noStrike" cap="none">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will get an </a:t>
            </a:r>
            <a:r>
              <a:rPr lang="en-US" sz="3600" b="0" i="0" u="none" strike="noStrike" cap="none">
                <a:solidFill>
                  <a:srgbClr val="E06666"/>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User Input</a:t>
            </a:r>
          </a:p>
        </p:txBody>
      </p:sp>
      <p:sp>
        <p:nvSpPr>
          <p:cNvPr id="472" name="Shape 472"/>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We can instruct Python to pause and read data from the user using 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The </a:t>
            </a:r>
            <a:r>
              <a:rPr lang="en-US" sz="3800" b="0" i="0" u="none" strike="noStrike" cap="none">
                <a:solidFill>
                  <a:srgbClr val="FFFF00"/>
                </a:solidFill>
                <a:latin typeface="Cabin"/>
                <a:ea typeface="Cabin"/>
                <a:cs typeface="Cabin"/>
                <a:sym typeface="Cabin"/>
              </a:rPr>
              <a:t>raw_input()</a:t>
            </a:r>
            <a:r>
              <a:rPr lang="en-US" sz="3800" b="0" i="0" u="none" strike="noStrike" cap="none">
                <a:solidFill>
                  <a:srgbClr val="FF00FF"/>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FF00"/>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Who are you? </a:t>
            </a:r>
            <a:r>
              <a:rPr lang="en-US" sz="3800" b="0" i="0" u="none" strike="noStrike" cap="none">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FF00"/>
                </a:solidFill>
                <a:latin typeface="Cabin"/>
                <a:ea typeface="Cabin"/>
                <a:cs typeface="Cabin"/>
                <a:sym typeface="Cabin"/>
              </a:rPr>
              <a:t>Converting User Input</a:t>
            </a:r>
          </a:p>
        </p:txBody>
      </p:sp>
      <p:sp>
        <p:nvSpPr>
          <p:cNvPr id="480" name="Shape 480"/>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Europe floor? </a:t>
            </a:r>
            <a:r>
              <a:rPr lang="en-US" sz="3800" b="0" i="0" u="none" strike="noStrike" cap="none">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 floor 1</a:t>
            </a:r>
          </a:p>
        </p:txBody>
      </p:sp>
      <p:pic>
        <p:nvPicPr>
          <p:cNvPr id="483" name="Shape 483"/>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Comments in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Anything after a </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is ignored by Python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Why comment?</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Describe what is going to happen in a sequence of code</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Document who wrote the code or other ancillary information</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a:solidFill>
                  <a:srgbClr val="FFFF00"/>
                </a:solidFill>
                <a:latin typeface="Cabin"/>
                <a:ea typeface="Cabin"/>
                <a:cs typeface="Cabin"/>
                <a:sym typeface="Cabin"/>
              </a:rPr>
              <a:t>String Operations</a:t>
            </a:r>
          </a:p>
        </p:txBody>
      </p:sp>
      <p:sp>
        <p:nvSpPr>
          <p:cNvPr id="500" name="Shape 500"/>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a:t>
            </a:r>
            <a:r>
              <a:rPr lang="en-US" sz="3600" b="0" i="0" u="none" strike="noStrike" cap="none">
                <a:solidFill>
                  <a:srgbClr val="00FFFF"/>
                </a:solidFill>
                <a:latin typeface="Cabin"/>
                <a:ea typeface="Cabin"/>
                <a:cs typeface="Cabin"/>
                <a:sym typeface="Cabin"/>
              </a:rPr>
              <a:t>operators</a:t>
            </a:r>
            <a:r>
              <a:rPr lang="en-US" sz="3600" b="0" i="0" u="none" strike="noStrike" cap="none">
                <a:solidFill>
                  <a:schemeClr val="lt1"/>
                </a:solidFill>
                <a:latin typeface="Cabin"/>
                <a:ea typeface="Cabin"/>
                <a:cs typeface="Cabin"/>
                <a:sym typeface="Cabin"/>
              </a:rPr>
              <a:t> apply to strings</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concatenation</a:t>
            </a:r>
            <a:r>
              <a:rPr lang="en-US" sz="3600" b="0" i="0" u="none" strike="noStrike" cap="none">
                <a:solidFill>
                  <a:schemeClr val="accent5"/>
                </a:solidFill>
                <a:latin typeface="Arial"/>
                <a:ea typeface="Arial"/>
                <a:cs typeface="Arial"/>
                <a:sym typeface="Arial"/>
              </a:rPr>
              <a:t>”</a:t>
            </a:r>
          </a:p>
          <a:p>
            <a:pPr marL="1549400" marR="0" lvl="1" indent="-603376" algn="l" rtl="0">
              <a:lnSpc>
                <a:spcPct val="100000"/>
              </a:lnSpc>
              <a:spcBef>
                <a:spcPts val="2300"/>
              </a:spcBef>
              <a:spcAft>
                <a:spcPts val="0"/>
              </a:spcAft>
              <a:buClr>
                <a:schemeClr val="accent5"/>
              </a:buClr>
              <a:buSzPct val="100000"/>
              <a:buFont typeface="Cabin"/>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'abc'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lang="en-US" sz="3800" b="0" i="0" u="none" strike="noStrike" cap="none">
                <a:solidFill>
                  <a:schemeClr val="lt1"/>
                </a:solidFill>
                <a:latin typeface="Cabin"/>
                <a:ea typeface="Cabin"/>
                <a:cs typeface="Cabin"/>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lang="en-US" sz="3800" b="0" i="0" u="none" strike="noStrike" cap="none">
                <a:solidFill>
                  <a:schemeClr val="lt1"/>
                </a:solidFill>
                <a:latin typeface="Cabin"/>
                <a:ea typeface="Cabin"/>
                <a:cs typeface="Cabin"/>
                <a:sym typeface="Cabin"/>
              </a:rPr>
              <a: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'Hi'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a:solidFill>
                  <a:schemeClr val="lt1"/>
                </a:solidFill>
                <a:latin typeface="Cabin"/>
                <a:ea typeface="Cabin"/>
                <a:cs typeface="Cabin"/>
                <a:sym typeface="Cabin"/>
              </a:rPr>
              <a:t>&gt;&gt;&gt;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a:solidFill>
                  <a:srgbClr val="FFFF00"/>
                </a:solidFill>
                <a:latin typeface="Cabin"/>
                <a:ea typeface="Cabin"/>
                <a:cs typeface="Cabin"/>
                <a:sym typeface="Cabin"/>
              </a:rPr>
              <a:t>Mnemonic Variable Names</a:t>
            </a:r>
          </a:p>
        </p:txBody>
      </p:sp>
      <p:sp>
        <p:nvSpPr>
          <p:cNvPr id="507" name="Shape 507"/>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best practice</a:t>
            </a:r>
            <a:r>
              <a:rPr lang="en-US" sz="3600" b="0" i="0" u="none" strike="noStrike" cap="none">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b="0" i="0" u="none" strike="noStrike" cap="none">
                <a:solidFill>
                  <a:srgbClr val="FFFF00"/>
                </a:solidFill>
                <a:latin typeface="Cabin"/>
                <a:ea typeface="Cabin"/>
                <a:cs typeface="Cabin"/>
                <a:sym typeface="Cabin"/>
              </a:rPr>
              <a:t>mnemonic</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memory aid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lang="en-US" sz="3600" b="0" i="0" u="none" strike="noStrike" cap="none">
                <a:solidFill>
                  <a:schemeClr val="lt1"/>
                </a:solidFill>
                <a:latin typeface="Cabin"/>
                <a:ea typeface="Cabin"/>
                <a:cs typeface="Cabin"/>
                <a:sym typeface="Cabin"/>
              </a:rPr>
              <a:t>named variables often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sound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i="0" u="none" strike="noStrike" cap="non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lang="en-US" sz="3800" b="0" i="0" u="none" strike="noStrike" cap="non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a:solidFill>
                  <a:schemeClr val="lt1"/>
                </a:solidFill>
                <a:latin typeface="Cabin"/>
                <a:ea typeface="Cabin"/>
                <a:cs typeface="Cabin"/>
                <a:sym typeface="Cabin"/>
              </a:rPr>
              <a:t>code doing?</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a:solidFill>
                  <a:srgbClr val="FFFF00"/>
                </a:solidFill>
                <a:latin typeface="Cabin"/>
                <a:ea typeface="Cabin"/>
                <a:cs typeface="Cabin"/>
                <a:sym typeface="Cabin"/>
              </a:rPr>
              <a:t>Exercise</a:t>
            </a:r>
          </a:p>
        </p:txBody>
      </p:sp>
      <p:sp>
        <p:nvSpPr>
          <p:cNvPr id="535" name="Shape 535"/>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Write a program to prompt the user for hours and rate per hour to compute gross pay.</a:t>
            </a:r>
            <a:br>
              <a:rPr lang="en-US" sz="3800" b="0" i="0" u="none" strike="noStrike" cap="none">
                <a:solidFill>
                  <a:schemeClr val="lt1"/>
                </a:solidFill>
                <a:latin typeface="Cabin"/>
                <a:ea typeface="Cabin"/>
                <a:cs typeface="Cabin"/>
                <a:sym typeface="Cabin"/>
              </a:rPr>
            </a:br>
            <a:endParaRPr lang="en-US" sz="3800" b="0" i="0" u="none" strike="noStrike" cap="none">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Hours: </a:t>
            </a:r>
            <a:r>
              <a:rPr lang="en-US" sz="3800" b="0" i="0" u="none" strike="noStrike" cap="none">
                <a:solidFill>
                  <a:srgbClr val="FFFF00"/>
                </a:solidFill>
                <a:latin typeface="Cabin"/>
                <a:ea typeface="Cabin"/>
                <a:cs typeface="Cabin"/>
                <a:sym typeface="Cabin"/>
              </a:rPr>
              <a:t>35</a:t>
            </a:r>
            <a:r>
              <a:rPr lang="en-US" sz="3800" b="0" i="0" u="none" strike="noStrike" cap="none">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Rate: </a:t>
            </a:r>
            <a:r>
              <a:rPr lang="en-US" sz="3800" b="0" i="0" u="none" strike="noStrike" cap="none">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Pay: 96.25</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541" name="Shape 541"/>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None/>
            </a:pPr>
            <a:endParaRPr sz="3600"/>
          </a:p>
        </p:txBody>
      </p:sp>
      <p:sp>
        <p:nvSpPr>
          <p:cNvPr id="542" name="Shape 542"/>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txBox="1">
            <a:spLocks noGrp="1"/>
          </p:cNvSpPr>
          <p:nvPr>
            <p:ph type="body" idx="1"/>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Comments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i="0" u="none" strike="noStrike" cap="non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Case Sensitive</a:t>
            </a:r>
            <a:r>
              <a:rPr lang="en-US" sz="3600">
                <a:solidFill>
                  <a:schemeClr val="lt1"/>
                </a:solidFill>
                <a:latin typeface="Cabin"/>
                <a:ea typeface="Cabin"/>
                <a:cs typeface="Cabin"/>
                <a:sym typeface="Cabin"/>
              </a:rPr>
              <a:t/>
            </a:r>
            <a:br>
              <a:rPr lang="en-US" sz="3600">
                <a:solidFill>
                  <a:schemeClr val="lt1"/>
                </a:solidFill>
                <a:latin typeface="Cabin"/>
                <a:ea typeface="Cabin"/>
                <a:cs typeface="Cabin"/>
                <a:sym typeface="Cabin"/>
              </a:rPr>
            </a:br>
            <a:endParaRPr lang="en-US" sz="3600">
              <a:solidFill>
                <a:schemeClr val="lt1"/>
              </a:solidFill>
              <a:latin typeface="Cabin"/>
              <a:ea typeface="Cabin"/>
              <a:cs typeface="Cabin"/>
              <a:sym typeface="Cabin"/>
            </a:endParaRPr>
          </a:p>
          <a:p>
            <a:pPr marL="914400" marR="0" lvl="0" indent="-457200" rtl="0">
              <a:lnSpc>
                <a:spcPct val="150000"/>
              </a:lnSpc>
              <a:spcBef>
                <a:spcPts val="3500"/>
              </a:spcBef>
              <a:spcAft>
                <a:spcPts val="0"/>
              </a:spcAft>
              <a:buSzPct val="100000"/>
              <a:buFont typeface="Cabin"/>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914400" marR="0" lvl="0" indent="-457200" rtl="0">
              <a:lnSpc>
                <a:spcPct val="150000"/>
              </a:lnSpc>
              <a:spcBef>
                <a:spcPts val="3500"/>
              </a:spcBef>
              <a:spcAft>
                <a:spcPts val="0"/>
              </a:spcAft>
              <a:buSzPct val="100000"/>
              <a:buFont typeface="Cabin"/>
            </a:pPr>
            <a:r>
              <a:rPr lang="en-US" sz="3600" b="0" i="0" u="none" strike="noStrike" cap="none">
                <a:solidFill>
                  <a:srgbClr val="E06666"/>
                </a:solidFill>
                <a:latin typeface="Cabin"/>
                <a:ea typeface="Cabin"/>
                <a:cs typeface="Cabin"/>
                <a:sym typeface="Cabin"/>
              </a:rPr>
              <a:t>Bad: </a:t>
            </a:r>
            <a:r>
              <a:rPr lang="en-US" sz="3600" b="0" i="0" u="none" strike="noStrike" cap="none">
                <a:solidFill>
                  <a:srgbClr val="FF99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23spam     #sign  var.12</a:t>
            </a:r>
          </a:p>
          <a:p>
            <a:pPr marL="914400" marR="0" lvl="0" indent="-457200" rtl="0">
              <a:lnSpc>
                <a:spcPct val="150000"/>
              </a:lnSpc>
              <a:spcBef>
                <a:spcPts val="3500"/>
              </a:spcBef>
              <a:spcAft>
                <a:spcPts val="0"/>
              </a:spcAft>
              <a:buSzPct val="100000"/>
              <a:buFont typeface="Cabin"/>
            </a:pPr>
            <a:r>
              <a:rPr lang="en-US" sz="3600" b="0" i="0" u="none" strike="noStrike" cap="none">
                <a:solidFill>
                  <a:srgbClr val="00FFFF"/>
                </a:solidFill>
                <a:latin typeface="Cabin"/>
                <a:ea typeface="Cabin"/>
                <a:cs typeface="Cabin"/>
                <a:sym typeface="Cabin"/>
              </a:rPr>
              <a:t>Different: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FFFF"/>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457200" algn="l" rtl="0">
              <a:lnSpc>
                <a:spcPct val="10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FFFF"/>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lang="en-US" sz="3600" b="0" i="0" u="none" strike="noStrike" cap="none">
                <a:solidFill>
                  <a:srgbClr val="FFFF00"/>
                </a:solidFill>
                <a:latin typeface="Cabin"/>
                <a:ea typeface="Cabin"/>
                <a:cs typeface="Cabin"/>
                <a:sym typeface="Cabin"/>
              </a:rPr>
              <a:t>ight side is an expression. </a:t>
            </a:r>
            <a:br>
              <a:rPr lang="en-US" sz="3600" b="0" i="0" u="none" strike="noStrike" cap="none">
                <a:solidFill>
                  <a:srgbClr val="FFFF00"/>
                </a:solidFill>
                <a:latin typeface="Cabin"/>
                <a:ea typeface="Cabin"/>
                <a:cs typeface="Cabin"/>
                <a:sym typeface="Cabin"/>
              </a:rPr>
            </a:br>
            <a:r>
              <a:rPr lang="en-US" sz="3600" b="0" i="0" u="none" strike="noStrike" cap="non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lang="en-US" sz="3600" b="0" i="0" u="none" strike="noStrike" cap="none">
                <a:solidFill>
                  <a:srgbClr val="FF9900"/>
                </a:solidFill>
                <a:latin typeface="Cabin"/>
                <a:ea typeface="Cabin"/>
                <a:cs typeface="Cabin"/>
                <a:sym typeface="Cabin"/>
              </a:rPr>
              <a:t>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4"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a:t>
            </a:r>
            <a:r>
              <a:rPr lang="en-US" sz="3600" b="0" i="0" u="none" strike="noStrike" cap="none">
                <a:solidFill>
                  <a:srgbClr val="FFFFFF"/>
                </a:solidFill>
                <a:latin typeface="Cabin"/>
                <a:ea typeface="Cabin"/>
                <a:cs typeface="Cabin"/>
                <a:sym typeface="Cabin"/>
              </a:rPr>
              <a:t>0.6</a:t>
            </a:r>
            <a:r>
              <a:rPr lang="en-US" sz="3600" b="0" i="0" u="none" strike="noStrike" cap="none">
                <a:solidFill>
                  <a:srgbClr val="00FF00"/>
                </a:solidFill>
                <a:latin typeface="Cabin"/>
                <a:ea typeface="Cabin"/>
                <a:cs typeface="Cabin"/>
                <a:sym typeface="Cabin"/>
              </a:rPr>
              <a:t>)</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Custom</PresentationFormat>
  <Paragraphs>377</Paragraphs>
  <Slides>34</Slides>
  <Notes>34</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34</vt:i4>
      </vt:variant>
    </vt:vector>
  </HeadingPairs>
  <TitlesOfParts>
    <vt:vector size="43" baseType="lpstr">
      <vt:lpstr>Arial</vt:lpstr>
      <vt:lpstr>Merriweather Sans</vt:lpstr>
      <vt:lpstr>Cabin</vt:lpstr>
      <vt:lpstr>Courier New</vt:lpstr>
      <vt:lpstr>Title &amp; Subtitle</vt:lpstr>
      <vt:lpstr>Title &amp; Bullets</vt:lpstr>
      <vt:lpstr>1_Title &amp; Bullets</vt:lpstr>
      <vt:lpstr>Blank</vt:lpstr>
      <vt:lpstr>Title &amp; Bullets - 2 Column</vt:lpstr>
      <vt:lpstr>Variables, Expressions, and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G Karamchand</cp:lastModifiedBy>
  <cp:revision>2</cp:revision>
  <dcterms:modified xsi:type="dcterms:W3CDTF">2016-01-18T12:54:15Z</dcterms:modified>
</cp:coreProperties>
</file>