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4" r:id="rId1"/>
    <p:sldMasterId id="2147483715" r:id="rId2"/>
    <p:sldMasterId id="2147483716" r:id="rId3"/>
    <p:sldMasterId id="2147483717" r:id="rId4"/>
    <p:sldMasterId id="2147483718" r:id="rId5"/>
  </p:sldMasterIdLst>
  <p:notesMasterIdLst>
    <p:notesMasterId r:id="rId3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16256000" cy="9144000"/>
  <p:notesSz cx="6858000" cy="9144000"/>
  <p:embeddedFontLst>
    <p:embeddedFont>
      <p:font typeface="Cabin" panose="020B0604020202020204" charset="0"/>
      <p:regular r:id="rId36"/>
      <p:bold r:id="rId37"/>
      <p:italic r:id="rId38"/>
      <p:boldItalic r:id="rId39"/>
    </p:embeddedFont>
    <p:embeddedFont>
      <p:font typeface="Merriweather Sans" panose="020B0604020202020204" charset="0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51E520-80CE-40F4-B324-4D365E774B32}">
  <a:tblStyle styleId="{A151E520-80CE-40F4-B324-4D365E774B32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1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38153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985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4266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4083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7619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939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6810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1369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949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4489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84385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4774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81296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1139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28417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1" name="Shape 6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10899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2627125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53626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59524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62249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62317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35081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700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7005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8515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805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9828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341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8903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3692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 rot="5400000">
            <a:off x="10597356" y="3321843"/>
            <a:ext cx="6034087" cy="3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 rot="5400000">
            <a:off x="3205956" y="-259556"/>
            <a:ext cx="6034087" cy="1082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5110956" y="-2164556"/>
            <a:ext cx="6034087" cy="1463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2"/>
          </p:nvPr>
        </p:nvSpPr>
        <p:spPr>
          <a:xfrm>
            <a:off x="82042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marR="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marR="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marR="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marR="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marR="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marR="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marR="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marR="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orge_Boo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Conditional Execution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Chapter 3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6756400" y="5207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9817100" y="20193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'More than one'</a:t>
            </a:r>
          </a:p>
        </p:txBody>
      </p:sp>
      <p:sp>
        <p:nvSpPr>
          <p:cNvPr id="371" name="Shape 371"/>
          <p:cNvSpPr/>
          <p:nvPr/>
        </p:nvSpPr>
        <p:spPr>
          <a:xfrm>
            <a:off x="9474200" y="3733800"/>
            <a:ext cx="4152899" cy="1473199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420600" y="51562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'Less than 100'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6794500" y="7607300"/>
            <a:ext cx="3467099" cy="1269899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287000" y="1239712"/>
            <a:ext cx="1350900" cy="32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1626850" y="1239575"/>
            <a:ext cx="11100" cy="7574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8491536" y="1979612"/>
            <a:ext cx="36512" cy="561498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01700" y="4445000"/>
            <a:ext cx="731837" cy="14287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93850" y="4508974"/>
            <a:ext cx="8100" cy="6504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endCxn id="370" idx="2"/>
          </p:cNvCxnSpPr>
          <p:nvPr/>
        </p:nvCxnSpPr>
        <p:spPr>
          <a:xfrm rot="10800000">
            <a:off x="11550649" y="3289300"/>
            <a:ext cx="0" cy="4350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8566150" y="7035800"/>
            <a:ext cx="569277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8512150" y="98074"/>
            <a:ext cx="15899" cy="4893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0798175" y="5778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655675" y="38036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1571286" y="5243512"/>
            <a:ext cx="0" cy="179228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0831511" y="51752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7847011" y="21526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797475" y="3210450"/>
            <a:ext cx="6747900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1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'More than one'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100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'Less than 100'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168400" y="558800"/>
            <a:ext cx="4813299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Nested Decisions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93850" y="6490174"/>
            <a:ext cx="8100" cy="6504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65100" y="241300"/>
            <a:ext cx="6565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Two</a:t>
            </a:r>
            <a:r>
              <a:rPr lang="en-US" sz="6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-w</a:t>
            </a:r>
            <a:r>
              <a:rPr lang="en-US" sz="6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ay Decisions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711200" y="2603500"/>
            <a:ext cx="54863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like a fork in the road - we must choose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one or the other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path but not both</a:t>
            </a:r>
          </a:p>
        </p:txBody>
      </p:sp>
      <p:sp>
        <p:nvSpPr>
          <p:cNvPr id="396" name="Shape 396"/>
          <p:cNvSpPr/>
          <p:nvPr/>
        </p:nvSpPr>
        <p:spPr>
          <a:xfrm>
            <a:off x="9372600" y="28829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433300" y="43815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2903200" y="3594100"/>
            <a:ext cx="1395411" cy="126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243050" y="36131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182350" y="6127749"/>
            <a:ext cx="3081337" cy="3175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414375" y="2940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8913811" y="29400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235112" y="5638800"/>
            <a:ext cx="9524" cy="4619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164887" y="2236787"/>
            <a:ext cx="4762" cy="687387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9461500" y="12573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089900" y="3619500"/>
            <a:ext cx="1395411" cy="12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070850" y="36131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6400800" y="43561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'Not bigger'</a:t>
            </a:r>
          </a:p>
        </p:txBody>
      </p:sp>
      <p:cxnSp>
        <p:nvCxnSpPr>
          <p:cNvPr id="409" name="Shape 409"/>
          <p:cNvCxnSpPr/>
          <p:nvPr/>
        </p:nvCxnSpPr>
        <p:spPr>
          <a:xfrm flipH="1">
            <a:off x="8066086" y="6137275"/>
            <a:ext cx="3117849" cy="317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037511" y="5651500"/>
            <a:ext cx="9524" cy="4619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195050" y="62039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9410700" y="69215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title"/>
          </p:nvPr>
        </p:nvSpPr>
        <p:spPr>
          <a:xfrm>
            <a:off x="558800" y="457200"/>
            <a:ext cx="5109899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Two-way using else :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528621" y="3067050"/>
            <a:ext cx="4814099" cy="5079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'Smaller'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419" name="Shape 419"/>
          <p:cNvSpPr/>
          <p:nvPr/>
        </p:nvSpPr>
        <p:spPr>
          <a:xfrm>
            <a:off x="9093200" y="28829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12153900" y="43815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 flipH="1">
            <a:off x="12623800" y="3594100"/>
            <a:ext cx="1395411" cy="126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2" name="Shape 422"/>
          <p:cNvCxnSpPr/>
          <p:nvPr/>
        </p:nvCxnSpPr>
        <p:spPr>
          <a:xfrm rot="10800000" flipH="1">
            <a:off x="13963650" y="36131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/>
          <p:nvPr/>
        </p:nvCxnSpPr>
        <p:spPr>
          <a:xfrm rot="10800000" flipH="1">
            <a:off x="10902950" y="6127749"/>
            <a:ext cx="3081337" cy="3175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4" name="Shape 424"/>
          <p:cNvSpPr txBox="1"/>
          <p:nvPr/>
        </p:nvSpPr>
        <p:spPr>
          <a:xfrm>
            <a:off x="13134975" y="2940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8634411" y="29400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426" name="Shape 426"/>
          <p:cNvCxnSpPr/>
          <p:nvPr/>
        </p:nvCxnSpPr>
        <p:spPr>
          <a:xfrm rot="10800000">
            <a:off x="13955712" y="5638800"/>
            <a:ext cx="9524" cy="4619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7" name="Shape 427"/>
          <p:cNvCxnSpPr/>
          <p:nvPr/>
        </p:nvCxnSpPr>
        <p:spPr>
          <a:xfrm rot="10800000">
            <a:off x="10885487" y="2236787"/>
            <a:ext cx="4762" cy="687387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8" name="Shape 428"/>
          <p:cNvSpPr txBox="1"/>
          <p:nvPr/>
        </p:nvSpPr>
        <p:spPr>
          <a:xfrm>
            <a:off x="9182100" y="12573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4</a:t>
            </a:r>
          </a:p>
        </p:txBody>
      </p:sp>
      <p:cxnSp>
        <p:nvCxnSpPr>
          <p:cNvPr id="429" name="Shape 429"/>
          <p:cNvCxnSpPr/>
          <p:nvPr/>
        </p:nvCxnSpPr>
        <p:spPr>
          <a:xfrm rot="10800000" flipH="1">
            <a:off x="7810500" y="3619500"/>
            <a:ext cx="1395411" cy="12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0" name="Shape 430"/>
          <p:cNvCxnSpPr/>
          <p:nvPr/>
        </p:nvCxnSpPr>
        <p:spPr>
          <a:xfrm rot="10800000" flipH="1">
            <a:off x="7791450" y="36131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31" name="Shape 431"/>
          <p:cNvSpPr txBox="1"/>
          <p:nvPr/>
        </p:nvSpPr>
        <p:spPr>
          <a:xfrm>
            <a:off x="6121400" y="43561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432" name="Shape 432"/>
          <p:cNvCxnSpPr/>
          <p:nvPr/>
        </p:nvCxnSpPr>
        <p:spPr>
          <a:xfrm flipH="1">
            <a:off x="7786686" y="6137275"/>
            <a:ext cx="3117849" cy="317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3" name="Shape 433"/>
          <p:cNvCxnSpPr/>
          <p:nvPr/>
        </p:nvCxnSpPr>
        <p:spPr>
          <a:xfrm rot="10800000">
            <a:off x="7758111" y="5651500"/>
            <a:ext cx="9524" cy="4619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4" name="Shape 434"/>
          <p:cNvCxnSpPr/>
          <p:nvPr/>
        </p:nvCxnSpPr>
        <p:spPr>
          <a:xfrm rot="10800000" flipH="1">
            <a:off x="10915650" y="62039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35" name="Shape 435"/>
          <p:cNvSpPr txBox="1"/>
          <p:nvPr/>
        </p:nvSpPr>
        <p:spPr>
          <a:xfrm>
            <a:off x="9131300" y="69215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/>
        </p:nvSpPr>
        <p:spPr>
          <a:xfrm>
            <a:off x="5854700" y="2895600"/>
            <a:ext cx="10045700" cy="3378200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9093200" y="28829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12153900" y="43815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443" name="Shape 443"/>
          <p:cNvCxnSpPr/>
          <p:nvPr/>
        </p:nvCxnSpPr>
        <p:spPr>
          <a:xfrm rot="10800000" flipH="1">
            <a:off x="12623800" y="3594100"/>
            <a:ext cx="1395411" cy="126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4" name="Shape 444"/>
          <p:cNvCxnSpPr/>
          <p:nvPr/>
        </p:nvCxnSpPr>
        <p:spPr>
          <a:xfrm rot="10800000" flipH="1">
            <a:off x="13963650" y="36131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5" name="Shape 445"/>
          <p:cNvCxnSpPr/>
          <p:nvPr/>
        </p:nvCxnSpPr>
        <p:spPr>
          <a:xfrm rot="10800000" flipH="1">
            <a:off x="10902950" y="6127749"/>
            <a:ext cx="3081337" cy="3175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46" name="Shape 446"/>
          <p:cNvSpPr txBox="1"/>
          <p:nvPr/>
        </p:nvSpPr>
        <p:spPr>
          <a:xfrm>
            <a:off x="13134975" y="2940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8634411" y="29400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448" name="Shape 448"/>
          <p:cNvCxnSpPr/>
          <p:nvPr/>
        </p:nvCxnSpPr>
        <p:spPr>
          <a:xfrm rot="10800000">
            <a:off x="13955712" y="5638800"/>
            <a:ext cx="9524" cy="4619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9" name="Shape 449"/>
          <p:cNvCxnSpPr/>
          <p:nvPr/>
        </p:nvCxnSpPr>
        <p:spPr>
          <a:xfrm rot="10800000">
            <a:off x="10885487" y="2236787"/>
            <a:ext cx="4762" cy="687387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0" name="Shape 450"/>
          <p:cNvSpPr txBox="1"/>
          <p:nvPr/>
        </p:nvSpPr>
        <p:spPr>
          <a:xfrm>
            <a:off x="9182100" y="12573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4</a:t>
            </a:r>
          </a:p>
        </p:txBody>
      </p:sp>
      <p:cxnSp>
        <p:nvCxnSpPr>
          <p:cNvPr id="451" name="Shape 451"/>
          <p:cNvCxnSpPr/>
          <p:nvPr/>
        </p:nvCxnSpPr>
        <p:spPr>
          <a:xfrm rot="10800000" flipH="1">
            <a:off x="7810500" y="3619500"/>
            <a:ext cx="1395411" cy="12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2" name="Shape 452"/>
          <p:cNvCxnSpPr/>
          <p:nvPr/>
        </p:nvCxnSpPr>
        <p:spPr>
          <a:xfrm rot="10800000" flipH="1">
            <a:off x="7791450" y="36131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3" name="Shape 453"/>
          <p:cNvSpPr txBox="1"/>
          <p:nvPr/>
        </p:nvSpPr>
        <p:spPr>
          <a:xfrm>
            <a:off x="6121400" y="43561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454" name="Shape 454"/>
          <p:cNvCxnSpPr/>
          <p:nvPr/>
        </p:nvCxnSpPr>
        <p:spPr>
          <a:xfrm flipH="1">
            <a:off x="7786686" y="6137275"/>
            <a:ext cx="3117849" cy="317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5" name="Shape 455"/>
          <p:cNvCxnSpPr/>
          <p:nvPr/>
        </p:nvCxnSpPr>
        <p:spPr>
          <a:xfrm rot="10800000">
            <a:off x="7758111" y="5651500"/>
            <a:ext cx="9524" cy="4619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6" name="Shape 456"/>
          <p:cNvCxnSpPr/>
          <p:nvPr/>
        </p:nvCxnSpPr>
        <p:spPr>
          <a:xfrm rot="10800000" flipH="1">
            <a:off x="10915650" y="62039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7" name="Shape 457"/>
          <p:cNvSpPr txBox="1"/>
          <p:nvPr/>
        </p:nvSpPr>
        <p:spPr>
          <a:xfrm>
            <a:off x="9131300" y="69215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406400" y="4445000"/>
            <a:ext cx="4560600" cy="2298600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Shape 459"/>
          <p:cNvSpPr txBox="1"/>
          <p:nvPr/>
        </p:nvSpPr>
        <p:spPr>
          <a:xfrm>
            <a:off x="528621" y="3067050"/>
            <a:ext cx="4814099" cy="507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'Smaller'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xfrm>
            <a:off x="558800" y="457200"/>
            <a:ext cx="5109899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Two-way using else :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'Medium'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'LARGE'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'All done'</a:t>
            </a:r>
          </a:p>
        </p:txBody>
      </p:sp>
      <p:sp>
        <p:nvSpPr>
          <p:cNvPr id="467" name="Shape 467"/>
          <p:cNvSpPr/>
          <p:nvPr/>
        </p:nvSpPr>
        <p:spPr>
          <a:xfrm>
            <a:off x="6972300" y="1790700"/>
            <a:ext cx="3555899" cy="147330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226800" y="1892300"/>
            <a:ext cx="3467099" cy="12698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585436" y="2530475"/>
            <a:ext cx="59849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8820150" y="7008799"/>
            <a:ext cx="6488099" cy="1032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9909175" y="1695450"/>
            <a:ext cx="635100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7948611" y="3168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289212" y="2547961"/>
            <a:ext cx="38099" cy="44798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8764549" y="1144674"/>
            <a:ext cx="4799" cy="6873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8769350" y="6838975"/>
            <a:ext cx="18900" cy="7460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6985000" y="7556500"/>
            <a:ext cx="3467099" cy="9651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477" name="Shape 477"/>
          <p:cNvSpPr/>
          <p:nvPr/>
        </p:nvSpPr>
        <p:spPr>
          <a:xfrm>
            <a:off x="6959600" y="3733800"/>
            <a:ext cx="3555899" cy="147330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214100" y="3835400"/>
            <a:ext cx="3467099" cy="12698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572736" y="4473575"/>
            <a:ext cx="59849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061575" y="3702050"/>
            <a:ext cx="635100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738337" y="2530475"/>
            <a:ext cx="59849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700237" y="4460875"/>
            <a:ext cx="59849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8718636" y="3254237"/>
            <a:ext cx="1500" cy="5637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6997700" y="5562600"/>
            <a:ext cx="3467099" cy="12698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8770936" y="5199137"/>
            <a:ext cx="4799" cy="4095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7745411" y="4946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985825" y="3067050"/>
            <a:ext cx="4797900" cy="4479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</a:t>
            </a:r>
            <a:r>
              <a:rPr lang="en-US" sz="3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493" name="Shape 493"/>
          <p:cNvSpPr/>
          <p:nvPr/>
        </p:nvSpPr>
        <p:spPr>
          <a:xfrm>
            <a:off x="6743700" y="21717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10998200" y="22733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495" name="Shape 495"/>
          <p:cNvCxnSpPr/>
          <p:nvPr/>
        </p:nvCxnSpPr>
        <p:spPr>
          <a:xfrm rot="10800000">
            <a:off x="10356849" y="29114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96" name="Shape 496"/>
          <p:cNvCxnSpPr/>
          <p:nvPr/>
        </p:nvCxnSpPr>
        <p:spPr>
          <a:xfrm rot="10800000" flipH="1">
            <a:off x="8591550" y="7389812"/>
            <a:ext cx="6488111" cy="103186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7" name="Shape 497"/>
          <p:cNvSpPr txBox="1"/>
          <p:nvPr/>
        </p:nvSpPr>
        <p:spPr>
          <a:xfrm>
            <a:off x="9680575" y="20764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7720011" y="3549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499" name="Shape 499"/>
          <p:cNvCxnSpPr/>
          <p:nvPr/>
        </p:nvCxnSpPr>
        <p:spPr>
          <a:xfrm rot="10800000">
            <a:off x="15060612" y="2928936"/>
            <a:ext cx="38099" cy="44799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00" name="Shape 500"/>
          <p:cNvCxnSpPr/>
          <p:nvPr/>
        </p:nvCxnSpPr>
        <p:spPr>
          <a:xfrm rot="10800000">
            <a:off x="8535987" y="1525587"/>
            <a:ext cx="4762" cy="687387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01" name="Shape 501"/>
          <p:cNvSpPr txBox="1"/>
          <p:nvPr/>
        </p:nvSpPr>
        <p:spPr>
          <a:xfrm>
            <a:off x="6832600" y="5461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</a:p>
        </p:txBody>
      </p:sp>
      <p:cxnSp>
        <p:nvCxnSpPr>
          <p:cNvPr id="502" name="Shape 502"/>
          <p:cNvCxnSpPr/>
          <p:nvPr/>
        </p:nvCxnSpPr>
        <p:spPr>
          <a:xfrm rot="10800000" flipH="1">
            <a:off x="8540750" y="72199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03" name="Shape 503"/>
          <p:cNvSpPr txBox="1"/>
          <p:nvPr/>
        </p:nvSpPr>
        <p:spPr>
          <a:xfrm>
            <a:off x="6756400" y="79375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504" name="Shape 504"/>
          <p:cNvSpPr/>
          <p:nvPr/>
        </p:nvSpPr>
        <p:spPr>
          <a:xfrm>
            <a:off x="6731000" y="41148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10985500" y="42164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506" name="Shape 506"/>
          <p:cNvCxnSpPr/>
          <p:nvPr/>
        </p:nvCxnSpPr>
        <p:spPr>
          <a:xfrm rot="10800000">
            <a:off x="10344149" y="48545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07" name="Shape 507"/>
          <p:cNvSpPr txBox="1"/>
          <p:nvPr/>
        </p:nvSpPr>
        <p:spPr>
          <a:xfrm>
            <a:off x="9832975" y="4083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508" name="Shape 508"/>
          <p:cNvCxnSpPr/>
          <p:nvPr/>
        </p:nvCxnSpPr>
        <p:spPr>
          <a:xfrm rot="10800000">
            <a:off x="14509750" y="29114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09" name="Shape 509"/>
          <p:cNvCxnSpPr/>
          <p:nvPr/>
        </p:nvCxnSpPr>
        <p:spPr>
          <a:xfrm rot="10800000">
            <a:off x="14471650" y="48418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0" name="Shape 510"/>
          <p:cNvCxnSpPr/>
          <p:nvPr/>
        </p:nvCxnSpPr>
        <p:spPr>
          <a:xfrm rot="10800000">
            <a:off x="8489949" y="3635375"/>
            <a:ext cx="1587" cy="56356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11" name="Shape 511"/>
          <p:cNvSpPr txBox="1"/>
          <p:nvPr/>
        </p:nvSpPr>
        <p:spPr>
          <a:xfrm>
            <a:off x="6769100" y="59436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512" name="Shape 512"/>
          <p:cNvCxnSpPr/>
          <p:nvPr/>
        </p:nvCxnSpPr>
        <p:spPr>
          <a:xfrm rot="10800000" flipH="1">
            <a:off x="8542336" y="5580062"/>
            <a:ext cx="4762" cy="4095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13" name="Shape 513"/>
          <p:cNvSpPr txBox="1"/>
          <p:nvPr/>
        </p:nvSpPr>
        <p:spPr>
          <a:xfrm>
            <a:off x="7516811" y="5327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985896" y="2752825"/>
            <a:ext cx="4970400" cy="507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</a:t>
            </a:r>
            <a:r>
              <a:rPr lang="en-US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20" name="Shape 520"/>
          <p:cNvSpPr/>
          <p:nvPr/>
        </p:nvSpPr>
        <p:spPr>
          <a:xfrm>
            <a:off x="6743700" y="21717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10998200" y="22733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522" name="Shape 522"/>
          <p:cNvCxnSpPr/>
          <p:nvPr/>
        </p:nvCxnSpPr>
        <p:spPr>
          <a:xfrm rot="10800000">
            <a:off x="10356849" y="29114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3" name="Shape 523"/>
          <p:cNvCxnSpPr/>
          <p:nvPr/>
        </p:nvCxnSpPr>
        <p:spPr>
          <a:xfrm rot="10800000" flipH="1">
            <a:off x="8591550" y="7389812"/>
            <a:ext cx="6488111" cy="10318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4" name="Shape 524"/>
          <p:cNvSpPr txBox="1"/>
          <p:nvPr/>
        </p:nvSpPr>
        <p:spPr>
          <a:xfrm>
            <a:off x="9680575" y="20764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720011" y="3549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15060612" y="2928936"/>
            <a:ext cx="38099" cy="4479924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8535987" y="1525587"/>
            <a:ext cx="4762" cy="687387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8" name="Shape 528"/>
          <p:cNvSpPr txBox="1"/>
          <p:nvPr/>
        </p:nvSpPr>
        <p:spPr>
          <a:xfrm>
            <a:off x="6832600" y="5461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= 5</a:t>
            </a:r>
          </a:p>
        </p:txBody>
      </p:sp>
      <p:cxnSp>
        <p:nvCxnSpPr>
          <p:cNvPr id="529" name="Shape 529"/>
          <p:cNvCxnSpPr/>
          <p:nvPr/>
        </p:nvCxnSpPr>
        <p:spPr>
          <a:xfrm rot="10800000" flipH="1">
            <a:off x="8540750" y="72199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30" name="Shape 530"/>
          <p:cNvSpPr txBox="1"/>
          <p:nvPr/>
        </p:nvSpPr>
        <p:spPr>
          <a:xfrm>
            <a:off x="6756400" y="79375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531" name="Shape 531"/>
          <p:cNvSpPr/>
          <p:nvPr/>
        </p:nvSpPr>
        <p:spPr>
          <a:xfrm>
            <a:off x="6731000" y="41148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532" name="Shape 532"/>
          <p:cNvSpPr txBox="1"/>
          <p:nvPr/>
        </p:nvSpPr>
        <p:spPr>
          <a:xfrm>
            <a:off x="10985500" y="42164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533" name="Shape 533"/>
          <p:cNvCxnSpPr/>
          <p:nvPr/>
        </p:nvCxnSpPr>
        <p:spPr>
          <a:xfrm rot="10800000">
            <a:off x="10344149" y="48545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34" name="Shape 534"/>
          <p:cNvSpPr txBox="1"/>
          <p:nvPr/>
        </p:nvSpPr>
        <p:spPr>
          <a:xfrm>
            <a:off x="9832975" y="4083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535" name="Shape 535"/>
          <p:cNvCxnSpPr/>
          <p:nvPr/>
        </p:nvCxnSpPr>
        <p:spPr>
          <a:xfrm rot="10800000">
            <a:off x="14509750" y="29114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36" name="Shape 536"/>
          <p:cNvCxnSpPr/>
          <p:nvPr/>
        </p:nvCxnSpPr>
        <p:spPr>
          <a:xfrm rot="10800000">
            <a:off x="14471650" y="48418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37" name="Shape 537"/>
          <p:cNvCxnSpPr/>
          <p:nvPr/>
        </p:nvCxnSpPr>
        <p:spPr>
          <a:xfrm rot="10800000">
            <a:off x="8489949" y="3635375"/>
            <a:ext cx="1587" cy="563562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38" name="Shape 538"/>
          <p:cNvSpPr txBox="1"/>
          <p:nvPr/>
        </p:nvSpPr>
        <p:spPr>
          <a:xfrm>
            <a:off x="6769100" y="59436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539" name="Shape 539"/>
          <p:cNvCxnSpPr/>
          <p:nvPr/>
        </p:nvCxnSpPr>
        <p:spPr>
          <a:xfrm rot="10800000" flipH="1">
            <a:off x="8542336" y="5580062"/>
            <a:ext cx="4762" cy="4095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40" name="Shape 540"/>
          <p:cNvSpPr txBox="1"/>
          <p:nvPr/>
        </p:nvSpPr>
        <p:spPr>
          <a:xfrm>
            <a:off x="7516811" y="5327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541" name="Shape 541"/>
          <p:cNvCxnSpPr/>
          <p:nvPr/>
        </p:nvCxnSpPr>
        <p:spPr>
          <a:xfrm rot="10800000" flipH="1">
            <a:off x="15060612" y="2911475"/>
            <a:ext cx="19049" cy="186531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547" name="Shape 547"/>
          <p:cNvSpPr txBox="1"/>
          <p:nvPr/>
        </p:nvSpPr>
        <p:spPr>
          <a:xfrm>
            <a:off x="985821" y="3067050"/>
            <a:ext cx="5046599" cy="507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20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</a:t>
            </a:r>
            <a:r>
              <a:rPr lang="en-US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print 'Medium'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48" name="Shape 548"/>
          <p:cNvSpPr/>
          <p:nvPr/>
        </p:nvSpPr>
        <p:spPr>
          <a:xfrm>
            <a:off x="6743700" y="21717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0998200" y="22733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550" name="Shape 550"/>
          <p:cNvCxnSpPr/>
          <p:nvPr/>
        </p:nvCxnSpPr>
        <p:spPr>
          <a:xfrm rot="10800000">
            <a:off x="10356849" y="29114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51" name="Shape 551"/>
          <p:cNvCxnSpPr/>
          <p:nvPr/>
        </p:nvCxnSpPr>
        <p:spPr>
          <a:xfrm rot="10800000" flipH="1">
            <a:off x="8591550" y="7389812"/>
            <a:ext cx="6488111" cy="10318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2" name="Shape 552"/>
          <p:cNvSpPr txBox="1"/>
          <p:nvPr/>
        </p:nvSpPr>
        <p:spPr>
          <a:xfrm>
            <a:off x="9680575" y="20764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553" name="Shape 553"/>
          <p:cNvSpPr txBox="1"/>
          <p:nvPr/>
        </p:nvSpPr>
        <p:spPr>
          <a:xfrm>
            <a:off x="7720011" y="3549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554" name="Shape 554"/>
          <p:cNvCxnSpPr/>
          <p:nvPr/>
        </p:nvCxnSpPr>
        <p:spPr>
          <a:xfrm rot="10800000">
            <a:off x="15060612" y="2928936"/>
            <a:ext cx="38099" cy="447992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55" name="Shape 555"/>
          <p:cNvCxnSpPr/>
          <p:nvPr/>
        </p:nvCxnSpPr>
        <p:spPr>
          <a:xfrm rot="10800000">
            <a:off x="8535987" y="1525587"/>
            <a:ext cx="4762" cy="687387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6" name="Shape 556"/>
          <p:cNvSpPr txBox="1"/>
          <p:nvPr/>
        </p:nvSpPr>
        <p:spPr>
          <a:xfrm>
            <a:off x="6832600" y="5461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= 20</a:t>
            </a:r>
          </a:p>
        </p:txBody>
      </p:sp>
      <p:cxnSp>
        <p:nvCxnSpPr>
          <p:cNvPr id="557" name="Shape 557"/>
          <p:cNvCxnSpPr/>
          <p:nvPr/>
        </p:nvCxnSpPr>
        <p:spPr>
          <a:xfrm rot="10800000" flipH="1">
            <a:off x="8540750" y="72199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8" name="Shape 558"/>
          <p:cNvSpPr txBox="1"/>
          <p:nvPr/>
        </p:nvSpPr>
        <p:spPr>
          <a:xfrm>
            <a:off x="6756400" y="79375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559" name="Shape 559"/>
          <p:cNvSpPr/>
          <p:nvPr/>
        </p:nvSpPr>
        <p:spPr>
          <a:xfrm>
            <a:off x="6731000" y="41148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560" name="Shape 560"/>
          <p:cNvSpPr txBox="1"/>
          <p:nvPr/>
        </p:nvSpPr>
        <p:spPr>
          <a:xfrm>
            <a:off x="10985500" y="42164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561" name="Shape 561"/>
          <p:cNvCxnSpPr/>
          <p:nvPr/>
        </p:nvCxnSpPr>
        <p:spPr>
          <a:xfrm rot="10800000">
            <a:off x="10344149" y="48545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62" name="Shape 562"/>
          <p:cNvSpPr txBox="1"/>
          <p:nvPr/>
        </p:nvSpPr>
        <p:spPr>
          <a:xfrm>
            <a:off x="9832975" y="4083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563" name="Shape 563"/>
          <p:cNvCxnSpPr/>
          <p:nvPr/>
        </p:nvCxnSpPr>
        <p:spPr>
          <a:xfrm rot="10800000">
            <a:off x="14509750" y="29114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64" name="Shape 564"/>
          <p:cNvCxnSpPr/>
          <p:nvPr/>
        </p:nvCxnSpPr>
        <p:spPr>
          <a:xfrm rot="10800000">
            <a:off x="14471650" y="48418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65" name="Shape 565"/>
          <p:cNvCxnSpPr/>
          <p:nvPr/>
        </p:nvCxnSpPr>
        <p:spPr>
          <a:xfrm rot="10800000">
            <a:off x="8489949" y="3635375"/>
            <a:ext cx="1587" cy="563562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66" name="Shape 566"/>
          <p:cNvSpPr txBox="1"/>
          <p:nvPr/>
        </p:nvSpPr>
        <p:spPr>
          <a:xfrm>
            <a:off x="6769100" y="59436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567" name="Shape 567"/>
          <p:cNvCxnSpPr/>
          <p:nvPr/>
        </p:nvCxnSpPr>
        <p:spPr>
          <a:xfrm rot="10800000" flipH="1">
            <a:off x="8542336" y="5580062"/>
            <a:ext cx="4762" cy="40957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68" name="Shape 568"/>
          <p:cNvSpPr txBox="1"/>
          <p:nvPr/>
        </p:nvSpPr>
        <p:spPr>
          <a:xfrm>
            <a:off x="7516811" y="5327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569" name="Shape 569"/>
          <p:cNvCxnSpPr/>
          <p:nvPr/>
        </p:nvCxnSpPr>
        <p:spPr>
          <a:xfrm rot="10800000" flipH="1">
            <a:off x="15060612" y="2911475"/>
            <a:ext cx="19049" cy="186531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354120" y="2305050"/>
            <a:ext cx="5311799" cy="507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print 'Medium'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8707420" y="882650"/>
            <a:ext cx="6437700" cy="756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20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40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'Huge'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'Ginormous'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577850" y="237025"/>
            <a:ext cx="15100200" cy="2201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 Puzzles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8724425" y="3028950"/>
            <a:ext cx="6410699" cy="458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20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20'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10'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'Something else'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1404925" y="3854450"/>
            <a:ext cx="6113400" cy="3835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&gt;= 2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'Two or more'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'Something else'</a:t>
            </a:r>
          </a:p>
        </p:txBody>
      </p:sp>
      <p:sp>
        <p:nvSpPr>
          <p:cNvPr id="584" name="Shape 584"/>
          <p:cNvSpPr txBox="1"/>
          <p:nvPr/>
        </p:nvSpPr>
        <p:spPr>
          <a:xfrm>
            <a:off x="1404936" y="2835337"/>
            <a:ext cx="4434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Which will never print?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5880100" y="241300"/>
            <a:ext cx="92076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Conditional Steps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13314362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Finis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7899400" y="2514600"/>
            <a:ext cx="3001961" cy="5540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x &lt; 10: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 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'Smaller’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x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   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'Bigger'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'Finis'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1244600" y="9779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 5</a:t>
            </a:r>
          </a:p>
        </p:txBody>
      </p:sp>
      <p:cxnSp>
        <p:nvCxnSpPr>
          <p:cNvPr id="255" name="Shape 255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6" name="Shape 256"/>
          <p:cNvCxnSpPr/>
          <p:nvPr/>
        </p:nvCxnSpPr>
        <p:spPr>
          <a:xfrm rot="10800000">
            <a:off x="11234736" y="4903787"/>
            <a:ext cx="1881186" cy="38099"/>
          </a:xfrm>
          <a:prstGeom prst="straightConnector1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7" name="Shape 257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 ?</a:t>
            </a:r>
          </a:p>
        </p:txBody>
      </p:sp>
      <p:cxnSp>
        <p:nvCxnSpPr>
          <p:cNvPr id="258" name="Shape 258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9" name="Shape 259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260" name="Shape 260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3" name="Shape 263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4" name="Shape 264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20 ?</a:t>
            </a:r>
          </a:p>
        </p:txBody>
      </p:sp>
      <p:cxnSp>
        <p:nvCxnSpPr>
          <p:cNvPr id="265" name="Shape 265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6" name="Shape 266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267" name="Shape 267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8" name="Shape 268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69" name="Shape 269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0" name="Shape 270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1" name="Shape 271"/>
          <p:cNvCxnSpPr/>
          <p:nvPr/>
        </p:nvCxnSpPr>
        <p:spPr>
          <a:xfrm flipH="1">
            <a:off x="10109200" y="5492750"/>
            <a:ext cx="3082924" cy="2279650"/>
          </a:xfrm>
          <a:prstGeom prst="straightConnector1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2" name="Shape 272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'Finis'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4414837" y="4864100"/>
            <a:ext cx="725486" cy="622299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795562" y="3440950"/>
            <a:ext cx="725399" cy="6221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795562" y="6107950"/>
            <a:ext cx="725399" cy="6221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try / except Structure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surround a dangerous section of code with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6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the code in 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works - the </a:t>
            </a:r>
            <a:r>
              <a:rPr lang="en-US" sz="36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skipped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the code in 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fails - it jumps to the </a:t>
            </a:r>
            <a:r>
              <a:rPr lang="en-US" sz="36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section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1350600" y="2633700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notry.py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8064500" y="2946400"/>
            <a:ext cx="7251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python notry.py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Traceback (most recent call last):</a:t>
            </a: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File "notry.py", line 2, in &lt;module&gt;    istr = int(astr)ValueError: invalid literal for int() with base 10: 'Hello Bob'</a:t>
            </a:r>
          </a:p>
        </p:txBody>
      </p:sp>
      <p:cxnSp>
        <p:nvCxnSpPr>
          <p:cNvPr id="597" name="Shape 597"/>
          <p:cNvCxnSpPr/>
          <p:nvPr/>
        </p:nvCxnSpPr>
        <p:spPr>
          <a:xfrm>
            <a:off x="12031450" y="6431250"/>
            <a:ext cx="1921199" cy="3000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3154025" y="6635750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/>
        </p:nvSpPr>
        <p:spPr>
          <a:xfrm>
            <a:off x="8140700" y="2946400"/>
            <a:ext cx="7251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python notry.py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Traceback (most recent call last):</a:t>
            </a: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File "notry.py", line 2, in &lt;module&gt;    istr = int(astr)ValueError: invalid literal for int() with base 10: 'Hello Bob'</a:t>
            </a:r>
          </a:p>
        </p:txBody>
      </p:sp>
      <p:cxnSp>
        <p:nvCxnSpPr>
          <p:cNvPr id="604" name="Shape 604"/>
          <p:cNvCxnSpPr/>
          <p:nvPr/>
        </p:nvCxnSpPr>
        <p:spPr>
          <a:xfrm rot="10800000">
            <a:off x="1037274" y="4120125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05" name="Shape 605"/>
          <p:cNvSpPr txBox="1"/>
          <p:nvPr/>
        </p:nvSpPr>
        <p:spPr>
          <a:xfrm>
            <a:off x="274325" y="4576775"/>
            <a:ext cx="1904999" cy="2184300"/>
          </a:xfrm>
          <a:prstGeom prst="rect">
            <a:avLst/>
          </a:prstGeom>
          <a:noFill/>
          <a:ln w="952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The program stops here</a:t>
            </a:r>
          </a:p>
        </p:txBody>
      </p:sp>
      <p:cxnSp>
        <p:nvCxnSpPr>
          <p:cNvPr id="606" name="Shape 606"/>
          <p:cNvCxnSpPr/>
          <p:nvPr/>
        </p:nvCxnSpPr>
        <p:spPr>
          <a:xfrm>
            <a:off x="12440125" y="6431250"/>
            <a:ext cx="1893299" cy="3000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07" name="Shape 607"/>
          <p:cNvSpPr txBox="1"/>
          <p:nvPr/>
        </p:nvSpPr>
        <p:spPr>
          <a:xfrm>
            <a:off x="13535025" y="6635750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</p:txBody>
      </p:sp>
      <p:sp>
        <p:nvSpPr>
          <p:cNvPr id="608" name="Shape 608"/>
          <p:cNvSpPr txBox="1"/>
          <p:nvPr/>
        </p:nvSpPr>
        <p:spPr>
          <a:xfrm>
            <a:off x="2389200" y="2632675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notry.py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2254677" y="4402650"/>
            <a:ext cx="4819500" cy="2720699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041400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32080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1892300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4927600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490220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09880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447925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3902074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3919537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5943600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541712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546600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692150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400425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882900" y="349250"/>
            <a:ext cx="5204399" cy="8432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tryexcept.py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635" name="Shape 635"/>
          <p:cNvSpPr txBox="1"/>
          <p:nvPr/>
        </p:nvSpPr>
        <p:spPr>
          <a:xfrm>
            <a:off x="8877300" y="3714750"/>
            <a:ext cx="52043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python tryexcept.py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First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Second 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When the first conversion fails -  it just drops into the except: clause and the program continues.</a:t>
            </a:r>
          </a:p>
        </p:txBody>
      </p:sp>
      <p:cxnSp>
        <p:nvCxnSpPr>
          <p:cNvPr id="637" name="Shape 637"/>
          <p:cNvCxnSpPr/>
          <p:nvPr/>
        </p:nvCxnSpPr>
        <p:spPr>
          <a:xfrm flipH="1">
            <a:off x="1552724" y="256541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8836025" y="63119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When the second conversion succeeds -  it just skips the except: clause and the program continues.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356674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7643025" y="8017811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5765799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astr = 'Bob'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1968500" y="2863850"/>
            <a:ext cx="5171100" cy="5245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'Hello'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'Done', istr</a:t>
            </a:r>
          </a:p>
        </p:txBody>
      </p:sp>
      <p:sp>
        <p:nvSpPr>
          <p:cNvPr id="650" name="Shape 650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'Hello'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'There'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istr = int(astr)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'Done', istr</a:t>
            </a: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9947275" y="4618036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istr = -1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9942675" y="5940375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12920677" y="7340600"/>
            <a:ext cx="2351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Safety net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Sample 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9579425" y="4200450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 trynum.py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Nice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 trynum.py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forty-two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Not a number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rawstr = raw_input('Enter a number:')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ival = int(rawstr)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ival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ival &gt; 0 :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'Nice work'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else: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'Not a number'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749300" y="342900"/>
            <a:ext cx="1727199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Exercise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2476500" y="2182600"/>
            <a:ext cx="10706100" cy="4013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Rewrite your pay computation to give the employee 1.5 times the hourly rate for hours worked above 40 hours.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lang="en-US" sz="3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Rate: </a:t>
            </a:r>
            <a:r>
              <a:rPr lang="en-US" sz="3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Pay: 475.0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5" y="6731000"/>
            <a:ext cx="456565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749300" y="342900"/>
            <a:ext cx="1727199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Exercise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136900" y="1916225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Rewrite your pay program using try and except so that your program handles non-numeric input gracefully.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lang="en-US" sz="3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20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Rate: </a:t>
            </a:r>
            <a:r>
              <a:rPr lang="en-US" sz="3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nine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Error, please enter numeric 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lang="en-US" sz="3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forty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1155700" y="2540000"/>
            <a:ext cx="63596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Comparison operators  </a:t>
            </a:r>
            <a:b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==   &lt;=   &gt;=   &gt;   &lt;   !   =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Logical operators: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and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not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Indentation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One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-w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ay Decision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Two-way decisions:</a:t>
            </a:r>
            <a:b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if: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and 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else: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1"/>
          </p:nvPr>
        </p:nvSpPr>
        <p:spPr>
          <a:xfrm>
            <a:off x="8186275" y="2554475"/>
            <a:ext cx="63596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Nested Decisions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Multi-way decisions using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elif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/ </a:t>
            </a:r>
            <a:r>
              <a:rPr lang="en-US" sz="3600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lang="en-US" sz="36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xcept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compensate for errors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Short circuit evaluations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189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958175" y="2324100"/>
            <a:ext cx="63896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Boolean expressions </a:t>
            </a:r>
            <a:r>
              <a:rPr lang="en-US" sz="32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ask a question and produce a Yes or No result which we use to control program flow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Boolean expressions</a:t>
            </a:r>
            <a:r>
              <a:rPr lang="en-US" sz="32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using </a:t>
            </a:r>
            <a:r>
              <a:rPr lang="en-US" sz="32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comparison operators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evaluate to - True / False - Yes / No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141773" y="8269675"/>
            <a:ext cx="9042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177375" y="6959600"/>
            <a:ext cx="7227900" cy="545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Remember:  </a:t>
            </a:r>
            <a:r>
              <a:rPr lang="en-US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=</a:t>
            </a:r>
            <a:r>
              <a:rPr lang="en-US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/>
        </p:nvGraphicFramePr>
        <p:xfrm>
          <a:off x="7988300" y="2692400"/>
          <a:ext cx="7416800" cy="3873170"/>
        </p:xfrm>
        <a:graphic>
          <a:graphicData uri="http://schemas.openxmlformats.org/drawingml/2006/table">
            <a:tbl>
              <a:tblPr>
                <a:noFill/>
                <a:tableStyleId>{A151E520-80CE-40F4-B324-4D365E774B32}</a:tableStyleId>
              </a:tblPr>
              <a:tblGrid>
                <a:gridCol w="3708400"/>
                <a:gridCol w="3708400"/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>
                          <a:solidFill>
                            <a:srgbClr val="FFFF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Less than or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Greater than or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3106525" y="302000"/>
            <a:ext cx="10663199" cy="175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Comparison Operators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665050" y="1628850"/>
            <a:ext cx="8378999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5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'Equals 5'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x &gt; 4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print 'Greater than 4</a:t>
            </a:r>
            <a:r>
              <a:rPr lang="en-US" sz="3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 x &gt;= 5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'Greater than or Equals 5'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if x &lt; 6 : print 'Less than 6'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&lt;= 5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'Less than or Equals 5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x != 6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'Not equal 6'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10513900" y="3602025"/>
            <a:ext cx="47742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CCCCCC"/>
                </a:solidFill>
                <a:latin typeface="Cabin"/>
                <a:ea typeface="Cabin"/>
                <a:cs typeface="Cabin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Not equal 6</a:t>
            </a:r>
          </a:p>
        </p:txBody>
      </p:sp>
      <p:cxnSp>
        <p:nvCxnSpPr>
          <p:cNvPr id="293" name="Shape 293"/>
          <p:cNvCxnSpPr/>
          <p:nvPr/>
        </p:nvCxnSpPr>
        <p:spPr>
          <a:xfrm flipH="1">
            <a:off x="8903449" y="5618350"/>
            <a:ext cx="1310099" cy="10500"/>
          </a:xfrm>
          <a:prstGeom prst="straightConnector1">
            <a:avLst/>
          </a:prstGeom>
          <a:noFill/>
          <a:ln w="76200" cap="rnd" cmpd="sng">
            <a:solidFill>
              <a:srgbClr val="CCCCCC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120900" y="186025"/>
            <a:ext cx="9486900" cy="1789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1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One-Way Decisions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2028925" y="1615337"/>
            <a:ext cx="5712000" cy="720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'Before 5</a:t>
            </a:r>
            <a:r>
              <a:rPr lang="en-US" sz="3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 x == 5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5</a:t>
            </a:r>
            <a:r>
              <a:rPr lang="en-US" sz="32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Still 5</a:t>
            </a:r>
            <a:r>
              <a:rPr lang="en-US" sz="32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'Third 5</a:t>
            </a:r>
            <a:r>
              <a:rPr lang="en-US" sz="32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'Afterwards 5’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'Before 6’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6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6</a:t>
            </a:r>
            <a:r>
              <a:rPr lang="en-US" sz="3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Still 6</a:t>
            </a:r>
            <a:r>
              <a:rPr lang="en-US" sz="3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'Third 6</a:t>
            </a:r>
            <a:r>
              <a:rPr lang="en-US" sz="3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'Afterwards 6'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8661550" y="2972649"/>
            <a:ext cx="2457300" cy="387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Before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Afterwards 6</a:t>
            </a:r>
          </a:p>
        </p:txBody>
      </p:sp>
      <p:cxnSp>
        <p:nvCxnSpPr>
          <p:cNvPr id="301" name="Shape 301"/>
          <p:cNvCxnSpPr/>
          <p:nvPr/>
        </p:nvCxnSpPr>
        <p:spPr>
          <a:xfrm rot="10800000">
            <a:off x="7779750" y="3816637"/>
            <a:ext cx="640499" cy="339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6325711" y="6285762"/>
            <a:ext cx="2264400" cy="498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1982336" y="125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566400" y="18161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1982461" y="3033737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424024" y="2444749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168437" y="2444874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039486" y="6285775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261012" y="1607350"/>
            <a:ext cx="725399" cy="6221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712700" y="41529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'Still 5'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712700" y="52578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'Third 5'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0883900" y="3111500"/>
            <a:ext cx="723900" cy="6221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712700" y="3048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'Is 5'</a:t>
            </a: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163049" y="3797399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163050" y="4940037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171287" y="6006474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Indentation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Increase indent 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indent after an 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or 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(after : 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Maintain indent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indicate the </a:t>
            </a:r>
            <a:r>
              <a:rPr lang="en-US" sz="32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scope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block (which lines are affected by the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if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Reduce indent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1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back to</a:t>
            </a:r>
            <a:r>
              <a:rPr lang="en-US" sz="32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level of the 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or 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to indicate the end of the block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Blank lines</a:t>
            </a:r>
            <a:r>
              <a:rPr lang="en-US" sz="32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are ignored - they do not affect </a:t>
            </a:r>
            <a:r>
              <a:rPr lang="en-US" sz="32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indentation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Comments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on a line by themselves are ignored w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ith regard to </a:t>
            </a:r>
            <a:r>
              <a:rPr lang="en-US" sz="32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 indentation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Warning: </a:t>
            </a:r>
            <a:r>
              <a:rPr lang="en-US" sz="7600" b="0" i="0" u="none" strike="noStrike" cap="non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Turn </a:t>
            </a:r>
            <a:r>
              <a:rPr lang="en-US" sz="7600" b="0" i="0" u="sng" strike="noStrike" cap="non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Off</a:t>
            </a:r>
            <a:r>
              <a:rPr lang="en-US" sz="7600" b="0" i="0" u="none" strike="noStrike" cap="non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 Tabs!!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1155700" y="224155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Most text editors can turn </a:t>
            </a:r>
            <a:r>
              <a:rPr lang="en-US" sz="32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tabs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into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spaces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make sure to enable this feature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NotePad++:  Settings -&gt; Preferences -&gt; Language Menu/</a:t>
            </a:r>
            <a:r>
              <a:rPr lang="en-US" sz="32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Tab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Settings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TextWrangler:  TextWrangler -&gt; Preferences -&gt; Editor Defaults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cares a *lot* about how far a line is </a:t>
            </a:r>
            <a:r>
              <a:rPr lang="en-US" sz="32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indented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 If you mix </a:t>
            </a:r>
            <a:r>
              <a:rPr lang="en-US" sz="32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tabs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spaces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you may get </a:t>
            </a: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indentation errors</a:t>
            </a: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even if everything looks fine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931324" y="8311450"/>
            <a:ext cx="12033299" cy="545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Please do this now while you are thinking about it so we can all stay sane...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4598450" y="2438400"/>
            <a:ext cx="7183500" cy="5854799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 than 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'Still bigger'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 with 2'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i &gt; 2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'Bigger than 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'Done with i', 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4144962" y="355600"/>
            <a:ext cx="718343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increase /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maintain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after if or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decrease </a:t>
            </a:r>
            <a:r>
              <a:rPr lang="en-US" sz="3600" b="0" i="0" u="none" strike="noStrike" cap="none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rPr>
              <a:t>to indicate end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/>
          </a:p>
        </p:txBody>
      </p:sp>
      <p:cxnSp>
        <p:nvCxnSpPr>
          <p:cNvPr id="345" name="Shape 345"/>
          <p:cNvCxnSpPr/>
          <p:nvPr/>
        </p:nvCxnSpPr>
        <p:spPr>
          <a:xfrm>
            <a:off x="3884075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3000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3830000" y="71881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88407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830000" y="57276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83000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83000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884075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/>
        </p:nvSpPr>
        <p:spPr>
          <a:xfrm>
            <a:off x="4598450" y="2362200"/>
            <a:ext cx="7965300" cy="585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 than 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'Still bigger'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 with 2'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i &gt; 2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'Bigger than 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'Done with i', 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2417350" y="355600"/>
            <a:ext cx="12405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Think about begin/end blocks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Shape 363"/>
          <p:cNvSpPr txBox="1"/>
          <p:nvPr/>
        </p:nvSpPr>
        <p:spPr>
          <a:xfrm>
            <a:off x="4598450" y="5314525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Shape 364"/>
          <p:cNvSpPr txBox="1"/>
          <p:nvPr/>
        </p:nvSpPr>
        <p:spPr>
          <a:xfrm>
            <a:off x="4576700" y="2863786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1772</Words>
  <Application>Microsoft Office PowerPoint</Application>
  <PresentationFormat>Custom</PresentationFormat>
  <Paragraphs>433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Cabin</vt:lpstr>
      <vt:lpstr>Courier New</vt:lpstr>
      <vt:lpstr>Merriweather Sans</vt:lpstr>
      <vt:lpstr>Title &amp; Subtitle</vt:lpstr>
      <vt:lpstr>Title &amp; Bullets</vt:lpstr>
      <vt:lpstr>1_Title &amp; Bullets</vt:lpstr>
      <vt:lpstr>Title - Center</vt:lpstr>
      <vt:lpstr>Title &amp; Bullets - 2 Column</vt:lpstr>
      <vt:lpstr>Conditional Execution</vt:lpstr>
      <vt:lpstr>Conditional Steps</vt:lpstr>
      <vt:lpstr>Comparison Operators</vt:lpstr>
      <vt:lpstr>Comparison Operators</vt:lpstr>
      <vt:lpstr>One-Way Decisions</vt:lpstr>
      <vt:lpstr>Indentation</vt:lpstr>
      <vt:lpstr>Warning: Turn Off Tabs!!</vt:lpstr>
      <vt:lpstr>PowerPoint Presentation</vt:lpstr>
      <vt:lpstr>PowerPoint Presentation</vt:lpstr>
      <vt:lpstr>PowerPoint Presentation</vt:lpstr>
      <vt:lpstr>Two-way Decisions</vt:lpstr>
      <vt:lpstr>Two-way using else :</vt:lpstr>
      <vt:lpstr>Two-way using else :</vt:lpstr>
      <vt:lpstr>Multi-way</vt:lpstr>
      <vt:lpstr>Multi-way</vt:lpstr>
      <vt:lpstr>Multi-way</vt:lpstr>
      <vt:lpstr>Multi-way</vt:lpstr>
      <vt:lpstr>Multi-way</vt:lpstr>
      <vt:lpstr>Multi-way Puzzles</vt:lpstr>
      <vt:lpstr>The try / except Structure</vt:lpstr>
      <vt:lpstr>PowerPoint Presentation</vt:lpstr>
      <vt:lpstr>PowerPoint Presentation</vt:lpstr>
      <vt:lpstr>PowerPoint Presentation</vt:lpstr>
      <vt:lpstr>PowerPoint Presentation</vt:lpstr>
      <vt:lpstr>try / except</vt:lpstr>
      <vt:lpstr>Sample try / except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cp:lastModifiedBy>G Karamchand</cp:lastModifiedBy>
  <cp:revision>2</cp:revision>
  <dcterms:modified xsi:type="dcterms:W3CDTF">2016-01-18T12:56:42Z</dcterms:modified>
</cp:coreProperties>
</file>