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 id="2147483704" r:id="rId2"/>
    <p:sldMasterId id="2147483705" r:id="rId3"/>
    <p:sldMasterId id="2147483706" r:id="rId4"/>
  </p:sldMasterIdLst>
  <p:notesMasterIdLst>
    <p:notesMasterId r:id="rId3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6256000" cy="9144000"/>
  <p:notesSz cx="6858000" cy="9144000"/>
  <p:embeddedFontLst>
    <p:embeddedFont>
      <p:font typeface="Cabin"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165126099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2420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8119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337072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79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9157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1537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4692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477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3517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8715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1528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8220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423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2472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985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9070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2400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851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2877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405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3998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974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6280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68063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81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2807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00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5361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4581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473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512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
        <p:cNvGrpSpPr/>
        <p:nvPr/>
      </p:nvGrpSpPr>
      <p:grpSpPr>
        <a:xfrm>
          <a:off x="0" y="0"/>
          <a:ext cx="0" cy="0"/>
          <a:chOff x="0" y="0"/>
          <a:chExt cx="0" cy="0"/>
        </a:xfrm>
      </p:grpSpPr>
      <p:sp>
        <p:nvSpPr>
          <p:cNvPr id="9" name="Shape 9"/>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0" name="Shape 10"/>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1"/>
        <p:cNvGrpSpPr/>
        <p:nvPr/>
      </p:nvGrpSpPr>
      <p:grpSpPr>
        <a:xfrm>
          <a:off x="0" y="0"/>
          <a:ext cx="0" cy="0"/>
          <a:chOff x="0" y="0"/>
          <a:chExt cx="0" cy="0"/>
        </a:xfrm>
      </p:grpSpPr>
      <p:sp>
        <p:nvSpPr>
          <p:cNvPr id="42" name="Shape 42"/>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3" name="Shape 43"/>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9" name="Shape 49"/>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2" name="Shape 52"/>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5" name="Shape 55"/>
          <p:cNvSpPr>
            <a:spLocks noGrp="1"/>
          </p:cNvSpPr>
          <p:nvPr>
            <p:ph type="pic" idx="2"/>
          </p:nvPr>
        </p:nvSpPr>
        <p:spPr>
          <a:xfrm>
            <a:off x="3186113" y="817562"/>
            <a:ext cx="9753599" cy="5486399"/>
          </a:xfrm>
          <a:prstGeom prst="rect">
            <a:avLst/>
          </a:prstGeom>
          <a:noFill/>
          <a:ln>
            <a:noFill/>
          </a:ln>
        </p:spPr>
      </p:sp>
      <p:sp>
        <p:nvSpPr>
          <p:cNvPr id="56" name="Shape 56"/>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7" name="Shape 67"/>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9" name="Shape 69"/>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2" name="Shape 72"/>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 name="Shape 13"/>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9" name="Shape 79"/>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2" name="Shape 8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rot="5400000">
            <a:off x="10597356" y="3321843"/>
            <a:ext cx="6034087" cy="3657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7" name="Shape 87"/>
          <p:cNvSpPr txBox="1">
            <a:spLocks noGrp="1"/>
          </p:cNvSpPr>
          <p:nvPr>
            <p:ph type="body" idx="1"/>
          </p:nvPr>
        </p:nvSpPr>
        <p:spPr>
          <a:xfrm rot="5400000">
            <a:off x="3205956" y="-259556"/>
            <a:ext cx="6034087" cy="108204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0" name="Shape 90"/>
          <p:cNvSpPr txBox="1">
            <a:spLocks noGrp="1"/>
          </p:cNvSpPr>
          <p:nvPr>
            <p:ph type="body" idx="1"/>
          </p:nvPr>
        </p:nvSpPr>
        <p:spPr>
          <a:xfrm rot="5400000">
            <a:off x="5110956" y="-2164556"/>
            <a:ext cx="6034087" cy="146304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3" name="Shape 93"/>
          <p:cNvSpPr>
            <a:spLocks noGrp="1"/>
          </p:cNvSpPr>
          <p:nvPr>
            <p:ph type="pic" idx="2"/>
          </p:nvPr>
        </p:nvSpPr>
        <p:spPr>
          <a:xfrm>
            <a:off x="3186113" y="817562"/>
            <a:ext cx="9753599" cy="5486399"/>
          </a:xfrm>
          <a:prstGeom prst="rect">
            <a:avLst/>
          </a:prstGeom>
          <a:noFill/>
          <a:ln>
            <a:noFill/>
          </a:ln>
        </p:spPr>
      </p:sp>
      <p:sp>
        <p:nvSpPr>
          <p:cNvPr id="94" name="Shape 94"/>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7" name="Shape 97"/>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4" name="Shape 104"/>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5" name="Shape 105"/>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6" name="Shape 106"/>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7" name="Shape 107"/>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a:spLocks noGrp="1"/>
          </p:cNvSpPr>
          <p:nvPr>
            <p:ph type="pic" idx="2"/>
          </p:nvPr>
        </p:nvSpPr>
        <p:spPr>
          <a:xfrm>
            <a:off x="3186113" y="817562"/>
            <a:ext cx="9753599" cy="5486399"/>
          </a:xfrm>
          <a:prstGeom prst="rect">
            <a:avLst/>
          </a:prstGeom>
          <a:noFill/>
          <a:ln>
            <a:noFill/>
          </a:ln>
        </p:spPr>
      </p:sp>
      <p:sp>
        <p:nvSpPr>
          <p:cNvPr id="17" name="Shape 17"/>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0" name="Shape 110"/>
          <p:cNvSpPr txBox="1">
            <a:spLocks noGrp="1"/>
          </p:cNvSpPr>
          <p:nvPr>
            <p:ph type="body" idx="1"/>
          </p:nvPr>
        </p:nvSpPr>
        <p:spPr>
          <a:xfrm>
            <a:off x="8128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1" name="Shape 111"/>
          <p:cNvSpPr txBox="1">
            <a:spLocks noGrp="1"/>
          </p:cNvSpPr>
          <p:nvPr>
            <p:ph type="body" idx="2"/>
          </p:nvPr>
        </p:nvSpPr>
        <p:spPr>
          <a:xfrm>
            <a:off x="82042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4" name="Shape 114"/>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7" name="Shape 117"/>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0" name="Shape 120"/>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6" name="Shape 126"/>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9" name="Shape 129"/>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2" name="Shape 132"/>
          <p:cNvSpPr>
            <a:spLocks noGrp="1"/>
          </p:cNvSpPr>
          <p:nvPr>
            <p:ph type="pic" idx="2"/>
          </p:nvPr>
        </p:nvSpPr>
        <p:spPr>
          <a:xfrm>
            <a:off x="3186113" y="817562"/>
            <a:ext cx="9753599" cy="5486399"/>
          </a:xfrm>
          <a:prstGeom prst="rect">
            <a:avLst/>
          </a:prstGeom>
          <a:noFill/>
          <a:ln>
            <a:noFill/>
          </a:ln>
        </p:spPr>
      </p:sp>
      <p:sp>
        <p:nvSpPr>
          <p:cNvPr id="133" name="Shape 133"/>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6" name="Shape 136"/>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7" name="Shape 137"/>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8"/>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3" name="Shape 143"/>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4" name="Shape 144"/>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5" name="Shape 145"/>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6" name="Shape 146"/>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49" name="Shape 149"/>
          <p:cNvSpPr txBox="1">
            <a:spLocks noGrp="1"/>
          </p:cNvSpPr>
          <p:nvPr>
            <p:ph type="body" idx="1"/>
          </p:nvPr>
        </p:nvSpPr>
        <p:spPr>
          <a:xfrm>
            <a:off x="115570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0" name="Shape 150"/>
          <p:cNvSpPr txBox="1">
            <a:spLocks noGrp="1"/>
          </p:cNvSpPr>
          <p:nvPr>
            <p:ph type="body" idx="2"/>
          </p:nvPr>
        </p:nvSpPr>
        <p:spPr>
          <a:xfrm>
            <a:off x="819785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3" name="Shape 153"/>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6" name="Shape 156"/>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7"/>
        <p:cNvGrpSpPr/>
        <p:nvPr/>
      </p:nvGrpSpPr>
      <p:grpSpPr>
        <a:xfrm>
          <a:off x="0" y="0"/>
          <a:ext cx="0" cy="0"/>
          <a:chOff x="0" y="0"/>
          <a:chExt cx="0" cy="0"/>
        </a:xfrm>
      </p:grpSpPr>
      <p:sp>
        <p:nvSpPr>
          <p:cNvPr id="158" name="Shape 158"/>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59" name="Shape 159"/>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8" name="Shape 28"/>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0" name="Shape 30"/>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3" name="Shape 33"/>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6" name="Shape 46"/>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3" name="Shape 123"/>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marR="0" lvl="0" indent="-165861" algn="l" rtl="0">
              <a:spcBef>
                <a:spcPts val="3500"/>
              </a:spcBef>
              <a:spcAft>
                <a:spcPts val="0"/>
              </a:spcAft>
              <a:buClr>
                <a:schemeClr val="lt1"/>
              </a:buClr>
              <a:buFont typeface="Cabin"/>
              <a:buChar char="•"/>
              <a:defRPr/>
            </a:lvl1pPr>
            <a:lvl2pPr marL="939800" marR="0" lvl="1" indent="-165861" algn="l" rtl="0">
              <a:spcBef>
                <a:spcPts val="3500"/>
              </a:spcBef>
              <a:spcAft>
                <a:spcPts val="0"/>
              </a:spcAft>
              <a:buClr>
                <a:schemeClr val="lt1"/>
              </a:buClr>
              <a:buFont typeface="Cabin"/>
              <a:buChar char="•"/>
              <a:defRPr/>
            </a:lvl2pPr>
            <a:lvl3pPr marL="1231900" marR="0" lvl="2" indent="-165861" algn="l" rtl="0">
              <a:spcBef>
                <a:spcPts val="3500"/>
              </a:spcBef>
              <a:spcAft>
                <a:spcPts val="0"/>
              </a:spcAft>
              <a:buClr>
                <a:schemeClr val="lt1"/>
              </a:buClr>
              <a:buFont typeface="Cabin"/>
              <a:buChar char="•"/>
              <a:defRPr/>
            </a:lvl3pPr>
            <a:lvl4pPr marL="1536700" marR="0" lvl="3" indent="-165861" algn="l" rtl="0">
              <a:spcBef>
                <a:spcPts val="3500"/>
              </a:spcBef>
              <a:spcAft>
                <a:spcPts val="0"/>
              </a:spcAft>
              <a:buClr>
                <a:schemeClr val="lt1"/>
              </a:buClr>
              <a:buFont typeface="Cabin"/>
              <a:buChar char="•"/>
              <a:defRPr/>
            </a:lvl4pPr>
            <a:lvl5pPr marL="1828800" marR="0" lvl="4" indent="-165861" algn="l" rtl="0">
              <a:spcBef>
                <a:spcPts val="3500"/>
              </a:spcBef>
              <a:spcAft>
                <a:spcPts val="0"/>
              </a:spcAft>
              <a:buClr>
                <a:schemeClr val="lt1"/>
              </a:buClr>
              <a:buFont typeface="Cabin"/>
              <a:buChar char="•"/>
              <a:defRPr/>
            </a:lvl5pPr>
            <a:lvl6pPr marL="2286000" marR="0" lvl="5" indent="-165861" algn="l" rtl="0">
              <a:spcBef>
                <a:spcPts val="3500"/>
              </a:spcBef>
              <a:spcAft>
                <a:spcPts val="0"/>
              </a:spcAft>
              <a:buClr>
                <a:schemeClr val="lt1"/>
              </a:buClr>
              <a:buFont typeface="Cabin"/>
              <a:buChar char="•"/>
              <a:defRPr/>
            </a:lvl6pPr>
            <a:lvl7pPr marL="2743200" marR="0" lvl="6" indent="-165861" algn="l" rtl="0">
              <a:spcBef>
                <a:spcPts val="3500"/>
              </a:spcBef>
              <a:spcAft>
                <a:spcPts val="0"/>
              </a:spcAft>
              <a:buClr>
                <a:schemeClr val="lt1"/>
              </a:buClr>
              <a:buFont typeface="Cabin"/>
              <a:buChar char="•"/>
              <a:defRPr/>
            </a:lvl7pPr>
            <a:lvl8pPr marL="3200400" marR="0" lvl="7" indent="-165861" algn="l" rtl="0">
              <a:spcBef>
                <a:spcPts val="3500"/>
              </a:spcBef>
              <a:spcAft>
                <a:spcPts val="0"/>
              </a:spcAft>
              <a:buClr>
                <a:schemeClr val="lt1"/>
              </a:buClr>
              <a:buFont typeface="Cabin"/>
              <a:buChar char="•"/>
              <a:defRPr/>
            </a:lvl8pPr>
            <a:lvl9pPr marL="3657600" marR="0" lvl="8" indent="-165861"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1.xml"/><Relationship Id="rId4" Type="http://schemas.openxmlformats.org/officeDocument/2006/relationships/hyperlink" Target="http://www.youtube.com/watch?v=EHJ9uYx5L58"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5.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2.xml"/><Relationship Id="rId5" Type="http://schemas.openxmlformats.org/officeDocument/2006/relationships/hyperlink" Target="http://en.wikipedia.org/wiki/Associative_array" TargetMode="Externa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Associative_array" TargetMode="External"/><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Python Dictionaries</a:t>
            </a:r>
          </a:p>
        </p:txBody>
      </p:sp>
      <p:sp>
        <p:nvSpPr>
          <p:cNvPr id="204" name="Shape 204"/>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Chapter 9</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Dictionary Literals (Constants)</a:t>
            </a:r>
          </a:p>
        </p:txBody>
      </p:sp>
      <p:sp>
        <p:nvSpPr>
          <p:cNvPr id="296" name="Shape 296"/>
          <p:cNvSpPr txBox="1">
            <a:spLocks noGrp="1"/>
          </p:cNvSpPr>
          <p:nvPr>
            <p:ph type="body" idx="1"/>
          </p:nvPr>
        </p:nvSpPr>
        <p:spPr>
          <a:xfrm>
            <a:off x="1155700" y="2603500"/>
            <a:ext cx="13931900" cy="1727199"/>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Dictionary literals use curly braces and have a list of </a:t>
            </a:r>
            <a:r>
              <a:rPr lang="en-US" sz="3600" b="0" i="0" u="none" strike="noStrike" cap="none">
                <a:solidFill>
                  <a:srgbClr val="00FF00"/>
                </a:solidFill>
                <a:latin typeface="Cabin"/>
                <a:ea typeface="Cabin"/>
                <a:cs typeface="Cabin"/>
                <a:sym typeface="Cabin"/>
              </a:rPr>
              <a:t>key</a:t>
            </a:r>
            <a:r>
              <a:rPr lang="en-US" sz="3600" b="0" i="0" u="none" strike="noStrike" cap="none">
                <a:solidFill>
                  <a:schemeClr val="lt1"/>
                </a:solidFill>
                <a:latin typeface="Cabin"/>
                <a:ea typeface="Cabin"/>
                <a:cs typeface="Cabin"/>
                <a:sym typeface="Cabin"/>
              </a:rPr>
              <a:t> : </a:t>
            </a:r>
            <a:r>
              <a:rPr lang="en-US" sz="3600" b="0" i="0" u="none" strike="noStrike" cap="none">
                <a:solidFill>
                  <a:srgbClr val="FF00FF"/>
                </a:solidFill>
                <a:latin typeface="Cabin"/>
                <a:ea typeface="Cabin"/>
                <a:cs typeface="Cabin"/>
                <a:sym typeface="Cabin"/>
              </a:rPr>
              <a:t>value</a:t>
            </a:r>
            <a:r>
              <a:rPr lang="en-US" sz="3600" b="0" i="0" u="none" strike="noStrike" cap="none">
                <a:solidFill>
                  <a:schemeClr val="lt1"/>
                </a:solidFill>
                <a:latin typeface="Cabin"/>
                <a:ea typeface="Cabin"/>
                <a:cs typeface="Cabin"/>
                <a:sym typeface="Cabin"/>
              </a:rPr>
              <a:t> pairs</a:t>
            </a:r>
          </a:p>
          <a:p>
            <a:pPr marL="457200" marR="0" lvl="0" indent="-457200" algn="l" rtl="0">
              <a:lnSpc>
                <a:spcPct val="150000"/>
              </a:lnSpc>
              <a:spcBef>
                <a:spcPts val="3500"/>
              </a:spcBef>
              <a:spcAft>
                <a:spcPts val="0"/>
              </a:spcAft>
              <a:buSzPct val="100000"/>
              <a:buFont typeface="Cabin"/>
            </a:pPr>
            <a:r>
              <a:rPr lang="en-US" sz="3600" b="0" i="0" u="none" strike="noStrike" cap="none">
                <a:solidFill>
                  <a:schemeClr val="lt1"/>
                </a:solidFill>
                <a:latin typeface="Cabin"/>
                <a:ea typeface="Cabin"/>
                <a:cs typeface="Cabin"/>
                <a:sym typeface="Cabin"/>
              </a:rPr>
              <a:t>You can make an </a:t>
            </a:r>
            <a:r>
              <a:rPr lang="en-US" sz="3600" b="0" i="0" u="none" strike="noStrike" cap="none">
                <a:solidFill>
                  <a:srgbClr val="FF7F00"/>
                </a:solidFill>
                <a:latin typeface="Cabin"/>
                <a:ea typeface="Cabin"/>
                <a:cs typeface="Cabin"/>
                <a:sym typeface="Cabin"/>
              </a:rPr>
              <a:t>empty dictionary</a:t>
            </a:r>
            <a:r>
              <a:rPr lang="en-US" sz="3600" b="0" i="0" u="none" strike="noStrike" cap="none">
                <a:solidFill>
                  <a:schemeClr val="lt1"/>
                </a:solidFill>
                <a:latin typeface="Cabin"/>
                <a:ea typeface="Cabin"/>
                <a:cs typeface="Cabin"/>
                <a:sym typeface="Cabin"/>
              </a:rPr>
              <a:t> using empty curly braces</a:t>
            </a:r>
          </a:p>
        </p:txBody>
      </p:sp>
      <p:sp>
        <p:nvSpPr>
          <p:cNvPr id="297" name="Shape 297"/>
          <p:cNvSpPr txBox="1"/>
          <p:nvPr/>
        </p:nvSpPr>
        <p:spPr>
          <a:xfrm>
            <a:off x="1994000" y="4804675"/>
            <a:ext cx="12465600" cy="3771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jjj = { '</a:t>
            </a:r>
            <a:r>
              <a:rPr lang="en-US" sz="3000" b="1" i="0" u="none" strike="noStrike" cap="none">
                <a:solidFill>
                  <a:srgbClr val="00FF00"/>
                </a:solidFill>
                <a:latin typeface="Courier New"/>
                <a:ea typeface="Courier New"/>
                <a:cs typeface="Courier New"/>
                <a:sym typeface="Courier New"/>
              </a:rPr>
              <a:t>chuck</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00FF00"/>
                </a:solidFill>
                <a:latin typeface="Courier New"/>
                <a:ea typeface="Courier New"/>
                <a:cs typeface="Courier New"/>
                <a:sym typeface="Courier New"/>
              </a:rPr>
              <a:t>fred</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42</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jan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100</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jjj</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00FF00"/>
                </a:solidFill>
                <a:latin typeface="Courier New"/>
                <a:ea typeface="Courier New"/>
                <a:cs typeface="Courier New"/>
                <a:sym typeface="Courier New"/>
              </a:rPr>
              <a:t>jan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100</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chuck</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fred</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42</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ooo = </a:t>
            </a:r>
            <a:r>
              <a:rPr lang="en-US" sz="3000" b="1" i="0" u="none" strike="noStrike" cap="none">
                <a:solidFill>
                  <a:srgbClr val="0000FF"/>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ooo</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1155700" y="241300"/>
            <a:ext cx="13932000" cy="2298600"/>
          </a:xfrm>
          <a:prstGeom prst="rect">
            <a:avLst/>
          </a:prstGeom>
        </p:spPr>
        <p:txBody>
          <a:bodyPr lIns="91425" tIns="91425" rIns="91425" bIns="91425" anchor="ctr" anchorCtr="0">
            <a:noAutofit/>
          </a:bodyPr>
          <a:lstStyle/>
          <a:p>
            <a:pPr lvl="0">
              <a:spcBef>
                <a:spcPts val="0"/>
              </a:spcBef>
              <a:buNone/>
            </a:pPr>
            <a:endParaRPr dirty="0"/>
          </a:p>
        </p:txBody>
      </p:sp>
      <p:sp>
        <p:nvSpPr>
          <p:cNvPr id="303" name="Shape 303"/>
          <p:cNvSpPr txBox="1">
            <a:spLocks noGrp="1"/>
          </p:cNvSpPr>
          <p:nvPr>
            <p:ph type="body" idx="1"/>
          </p:nvPr>
        </p:nvSpPr>
        <p:spPr>
          <a:xfrm>
            <a:off x="1155700" y="2603500"/>
            <a:ext cx="13932000" cy="5702399"/>
          </a:xfrm>
          <a:prstGeom prst="rect">
            <a:avLst/>
          </a:prstGeom>
        </p:spPr>
        <p:txBody>
          <a:bodyPr lIns="91425" tIns="91425" rIns="91425" bIns="91425" anchor="ctr" anchorCtr="0">
            <a:noAutofit/>
          </a:bodyPr>
          <a:lstStyle/>
          <a:p>
            <a:pPr lvl="0">
              <a:spcBef>
                <a:spcPts val="0"/>
              </a:spcBef>
              <a:buNone/>
            </a:pPr>
            <a:endParaRPr dirty="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11620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Most Common Name?</a:t>
            </a:r>
          </a:p>
        </p:txBody>
      </p:sp>
      <p:sp>
        <p:nvSpPr>
          <p:cNvPr id="309" name="Shape 309"/>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10" name="Shape 310"/>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11" name="Shape 311"/>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12" name="Shape 312"/>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13" name="Shape 313"/>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14" name="Shape 314"/>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cwen</a:t>
            </a:r>
          </a:p>
        </p:txBody>
      </p:sp>
      <p:sp>
        <p:nvSpPr>
          <p:cNvPr id="315" name="Shape 315"/>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16" name="Shape 316"/>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17" name="Shape 317"/>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18" name="Shape 318"/>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19" name="Shape 319"/>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20" name="Shape 320"/>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cwen</a:t>
            </a:r>
          </a:p>
        </p:txBody>
      </p:sp>
      <p:sp>
        <p:nvSpPr>
          <p:cNvPr id="321" name="Shape 321"/>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312"/>
                                        </p:tgtEl>
                                      </p:cBhvr>
                                    </p:animEffect>
                                    <p:set>
                                      <p:cBhvr>
                                        <p:cTn id="7" dur="1" fill="hold">
                                          <p:stCondLst>
                                            <p:cond delay="1000"/>
                                          </p:stCondLst>
                                        </p:cTn>
                                        <p:tgtEl>
                                          <p:spTgt spid="31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10"/>
                                        </p:tgtEl>
                                        <p:attrNameLst>
                                          <p:attrName>style.visibility</p:attrName>
                                        </p:attrNameLst>
                                      </p:cBhvr>
                                      <p:to>
                                        <p:strVal val="visible"/>
                                      </p:to>
                                    </p:set>
                                    <p:animEffect transition="in" filter="fade">
                                      <p:cBhvr>
                                        <p:cTn id="10" dur="1000"/>
                                        <p:tgtEl>
                                          <p:spTgt spid="3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310"/>
                                        </p:tgtEl>
                                      </p:cBhvr>
                                    </p:animEffect>
                                    <p:set>
                                      <p:cBhvr>
                                        <p:cTn id="15" dur="1" fill="hold">
                                          <p:stCondLst>
                                            <p:cond delay="1000"/>
                                          </p:stCondLst>
                                        </p:cTn>
                                        <p:tgtEl>
                                          <p:spTgt spid="31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309"/>
                                        </p:tgtEl>
                                        <p:attrNameLst>
                                          <p:attrName>style.visibility</p:attrName>
                                        </p:attrNameLst>
                                      </p:cBhvr>
                                      <p:to>
                                        <p:strVal val="visible"/>
                                      </p:to>
                                    </p:set>
                                    <p:animEffect transition="in" filter="fade">
                                      <p:cBhvr>
                                        <p:cTn id="18" dur="1000"/>
                                        <p:tgtEl>
                                          <p:spTgt spid="30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1000"/>
                                        <p:tgtEl>
                                          <p:spTgt spid="309"/>
                                        </p:tgtEl>
                                      </p:cBhvr>
                                    </p:animEffect>
                                    <p:set>
                                      <p:cBhvr>
                                        <p:cTn id="23" dur="1" fill="hold">
                                          <p:stCondLst>
                                            <p:cond delay="1000"/>
                                          </p:stCondLst>
                                        </p:cTn>
                                        <p:tgtEl>
                                          <p:spTgt spid="309"/>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311"/>
                                        </p:tgtEl>
                                        <p:attrNameLst>
                                          <p:attrName>style.visibility</p:attrName>
                                        </p:attrNameLst>
                                      </p:cBhvr>
                                      <p:to>
                                        <p:strVal val="visible"/>
                                      </p:to>
                                    </p:set>
                                    <p:animEffect transition="in" filter="fade">
                                      <p:cBhvr>
                                        <p:cTn id="26" dur="1000"/>
                                        <p:tgtEl>
                                          <p:spTgt spid="3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000"/>
                                        <p:tgtEl>
                                          <p:spTgt spid="311"/>
                                        </p:tgtEl>
                                      </p:cBhvr>
                                    </p:animEffect>
                                    <p:set>
                                      <p:cBhvr>
                                        <p:cTn id="31" dur="1" fill="hold">
                                          <p:stCondLst>
                                            <p:cond delay="1000"/>
                                          </p:stCondLst>
                                        </p:cTn>
                                        <p:tgtEl>
                                          <p:spTgt spid="311"/>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320"/>
                                        </p:tgtEl>
                                        <p:attrNameLst>
                                          <p:attrName>style.visibility</p:attrName>
                                        </p:attrNameLst>
                                      </p:cBhvr>
                                      <p:to>
                                        <p:strVal val="visible"/>
                                      </p:to>
                                    </p:set>
                                    <p:animEffect transition="in" filter="fade">
                                      <p:cBhvr>
                                        <p:cTn id="34" dur="1000"/>
                                        <p:tgtEl>
                                          <p:spTgt spid="3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00"/>
                                        <p:tgtEl>
                                          <p:spTgt spid="320"/>
                                        </p:tgtEl>
                                      </p:cBhvr>
                                    </p:animEffect>
                                    <p:set>
                                      <p:cBhvr>
                                        <p:cTn id="39" dur="1" fill="hold">
                                          <p:stCondLst>
                                            <p:cond delay="1000"/>
                                          </p:stCondLst>
                                        </p:cTn>
                                        <p:tgtEl>
                                          <p:spTgt spid="320"/>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318"/>
                                        </p:tgtEl>
                                        <p:attrNameLst>
                                          <p:attrName>style.visibility</p:attrName>
                                        </p:attrNameLst>
                                      </p:cBhvr>
                                      <p:to>
                                        <p:strVal val="visible"/>
                                      </p:to>
                                    </p:set>
                                    <p:animEffect transition="in" filter="fade">
                                      <p:cBhvr>
                                        <p:cTn id="42" dur="1000"/>
                                        <p:tgtEl>
                                          <p:spTgt spid="3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1500"/>
                                        <p:tgtEl>
                                          <p:spTgt spid="318"/>
                                        </p:tgtEl>
                                      </p:cBhvr>
                                    </p:animEffect>
                                    <p:set>
                                      <p:cBhvr>
                                        <p:cTn id="47" dur="1" fill="hold">
                                          <p:stCondLst>
                                            <p:cond delay="1500"/>
                                          </p:stCondLst>
                                        </p:cTn>
                                        <p:tgtEl>
                                          <p:spTgt spid="31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317"/>
                                        </p:tgtEl>
                                        <p:attrNameLst>
                                          <p:attrName>style.visibility</p:attrName>
                                        </p:attrNameLst>
                                      </p:cBhvr>
                                      <p:to>
                                        <p:strVal val="visible"/>
                                      </p:to>
                                    </p:set>
                                    <p:animEffect transition="in" filter="fade">
                                      <p:cBhvr>
                                        <p:cTn id="50" dur="1000"/>
                                        <p:tgtEl>
                                          <p:spTgt spid="3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1000"/>
                                        <p:tgtEl>
                                          <p:spTgt spid="317"/>
                                        </p:tgtEl>
                                      </p:cBhvr>
                                    </p:animEffect>
                                    <p:set>
                                      <p:cBhvr>
                                        <p:cTn id="55" dur="1" fill="hold">
                                          <p:stCondLst>
                                            <p:cond delay="1000"/>
                                          </p:stCondLst>
                                        </p:cTn>
                                        <p:tgtEl>
                                          <p:spTgt spid="317"/>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319"/>
                                        </p:tgtEl>
                                        <p:attrNameLst>
                                          <p:attrName>style.visibility</p:attrName>
                                        </p:attrNameLst>
                                      </p:cBhvr>
                                      <p:to>
                                        <p:strVal val="visible"/>
                                      </p:to>
                                    </p:set>
                                    <p:animEffect transition="in" filter="fade">
                                      <p:cBhvr>
                                        <p:cTn id="58" dur="1000"/>
                                        <p:tgtEl>
                                          <p:spTgt spid="31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1000"/>
                                        <p:tgtEl>
                                          <p:spTgt spid="319"/>
                                        </p:tgtEl>
                                      </p:cBhvr>
                                    </p:animEffect>
                                    <p:set>
                                      <p:cBhvr>
                                        <p:cTn id="63" dur="1" fill="hold">
                                          <p:stCondLst>
                                            <p:cond delay="1000"/>
                                          </p:stCondLst>
                                        </p:cTn>
                                        <p:tgtEl>
                                          <p:spTgt spid="319"/>
                                        </p:tgtEl>
                                        <p:attrNameLst>
                                          <p:attrName>style.visibility</p:attrName>
                                        </p:attrNameLst>
                                      </p:cBhvr>
                                      <p:to>
                                        <p:strVal val="hidden"/>
                                      </p:to>
                                    </p:set>
                                  </p:childTnLst>
                                </p:cTn>
                              </p:par>
                              <p:par>
                                <p:cTn id="64" presetID="10" presetClass="entr" presetSubtype="0" fill="hold" nodeType="withEffect">
                                  <p:stCondLst>
                                    <p:cond delay="0"/>
                                  </p:stCondLst>
                                  <p:childTnLst>
                                    <p:set>
                                      <p:cBhvr>
                                        <p:cTn id="65" dur="1" fill="hold">
                                          <p:stCondLst>
                                            <p:cond delay="0"/>
                                          </p:stCondLst>
                                        </p:cTn>
                                        <p:tgtEl>
                                          <p:spTgt spid="314"/>
                                        </p:tgtEl>
                                        <p:attrNameLst>
                                          <p:attrName>style.visibility</p:attrName>
                                        </p:attrNameLst>
                                      </p:cBhvr>
                                      <p:to>
                                        <p:strVal val="visible"/>
                                      </p:to>
                                    </p:set>
                                    <p:animEffect transition="in" filter="fade">
                                      <p:cBhvr>
                                        <p:cTn id="66" dur="1000"/>
                                        <p:tgtEl>
                                          <p:spTgt spid="31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1000"/>
                                        <p:tgtEl>
                                          <p:spTgt spid="314"/>
                                        </p:tgtEl>
                                      </p:cBhvr>
                                    </p:animEffect>
                                    <p:set>
                                      <p:cBhvr>
                                        <p:cTn id="71" dur="1" fill="hold">
                                          <p:stCondLst>
                                            <p:cond delay="1000"/>
                                          </p:stCondLst>
                                        </p:cTn>
                                        <p:tgtEl>
                                          <p:spTgt spid="314"/>
                                        </p:tgtEl>
                                        <p:attrNameLst>
                                          <p:attrName>style.visibility</p:attrName>
                                        </p:attrNameLst>
                                      </p:cBhvr>
                                      <p:to>
                                        <p:strVal val="hidden"/>
                                      </p:to>
                                    </p:set>
                                  </p:childTnLst>
                                </p:cTn>
                              </p:par>
                              <p:par>
                                <p:cTn id="72" presetID="10" presetClass="entr" presetSubtype="0" fill="hold" nodeType="withEffect">
                                  <p:stCondLst>
                                    <p:cond delay="0"/>
                                  </p:stCondLst>
                                  <p:childTnLst>
                                    <p:set>
                                      <p:cBhvr>
                                        <p:cTn id="73" dur="1" fill="hold">
                                          <p:stCondLst>
                                            <p:cond delay="0"/>
                                          </p:stCondLst>
                                        </p:cTn>
                                        <p:tgtEl>
                                          <p:spTgt spid="321"/>
                                        </p:tgtEl>
                                        <p:attrNameLst>
                                          <p:attrName>style.visibility</p:attrName>
                                        </p:attrNameLst>
                                      </p:cBhvr>
                                      <p:to>
                                        <p:strVal val="visible"/>
                                      </p:to>
                                    </p:set>
                                    <p:animEffect transition="in" filter="fade">
                                      <p:cBhvr>
                                        <p:cTn id="74" dur="1000"/>
                                        <p:tgtEl>
                                          <p:spTgt spid="3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1000"/>
                                        <p:tgtEl>
                                          <p:spTgt spid="321"/>
                                        </p:tgtEl>
                                      </p:cBhvr>
                                    </p:animEffect>
                                    <p:set>
                                      <p:cBhvr>
                                        <p:cTn id="79" dur="1" fill="hold">
                                          <p:stCondLst>
                                            <p:cond delay="1000"/>
                                          </p:stCondLst>
                                        </p:cTn>
                                        <p:tgtEl>
                                          <p:spTgt spid="321"/>
                                        </p:tgtEl>
                                        <p:attrNameLst>
                                          <p:attrName>style.visibility</p:attrName>
                                        </p:attrNameLst>
                                      </p:cBhvr>
                                      <p:to>
                                        <p:strVal val="hidden"/>
                                      </p:to>
                                    </p:set>
                                  </p:childTnLst>
                                </p:cTn>
                              </p:par>
                              <p:par>
                                <p:cTn id="80" presetID="10" presetClass="entr" presetSubtype="0" fill="hold" nodeType="withEffect">
                                  <p:stCondLst>
                                    <p:cond delay="0"/>
                                  </p:stCondLst>
                                  <p:childTnLst>
                                    <p:set>
                                      <p:cBhvr>
                                        <p:cTn id="81" dur="1" fill="hold">
                                          <p:stCondLst>
                                            <p:cond delay="0"/>
                                          </p:stCondLst>
                                        </p:cTn>
                                        <p:tgtEl>
                                          <p:spTgt spid="315"/>
                                        </p:tgtEl>
                                        <p:attrNameLst>
                                          <p:attrName>style.visibility</p:attrName>
                                        </p:attrNameLst>
                                      </p:cBhvr>
                                      <p:to>
                                        <p:strVal val="visible"/>
                                      </p:to>
                                    </p:set>
                                    <p:animEffect transition="in" filter="fade">
                                      <p:cBhvr>
                                        <p:cTn id="82" dur="1000"/>
                                        <p:tgtEl>
                                          <p:spTgt spid="31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1000"/>
                                        <p:tgtEl>
                                          <p:spTgt spid="315"/>
                                        </p:tgtEl>
                                      </p:cBhvr>
                                    </p:animEffect>
                                    <p:set>
                                      <p:cBhvr>
                                        <p:cTn id="87" dur="1" fill="hold">
                                          <p:stCondLst>
                                            <p:cond delay="1000"/>
                                          </p:stCondLst>
                                        </p:cTn>
                                        <p:tgtEl>
                                          <p:spTgt spid="315"/>
                                        </p:tgtEl>
                                        <p:attrNameLst>
                                          <p:attrName>style.visibility</p:attrName>
                                        </p:attrNameLst>
                                      </p:cBhvr>
                                      <p:to>
                                        <p:strVal val="hidden"/>
                                      </p:to>
                                    </p:set>
                                  </p:childTnLst>
                                </p:cTn>
                              </p:par>
                              <p:par>
                                <p:cTn id="88" presetID="10" presetClass="entr" presetSubtype="0" fill="hold" nodeType="withEffect">
                                  <p:stCondLst>
                                    <p:cond delay="0"/>
                                  </p:stCondLst>
                                  <p:childTnLst>
                                    <p:set>
                                      <p:cBhvr>
                                        <p:cTn id="89" dur="1" fill="hold">
                                          <p:stCondLst>
                                            <p:cond delay="0"/>
                                          </p:stCondLst>
                                        </p:cTn>
                                        <p:tgtEl>
                                          <p:spTgt spid="316"/>
                                        </p:tgtEl>
                                        <p:attrNameLst>
                                          <p:attrName>style.visibility</p:attrName>
                                        </p:attrNameLst>
                                      </p:cBhvr>
                                      <p:to>
                                        <p:strVal val="visible"/>
                                      </p:to>
                                    </p:set>
                                    <p:animEffect transition="in" filter="fade">
                                      <p:cBhvr>
                                        <p:cTn id="90" dur="1000"/>
                                        <p:tgtEl>
                                          <p:spTgt spid="31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1000"/>
                                        <p:tgtEl>
                                          <p:spTgt spid="316"/>
                                        </p:tgtEl>
                                      </p:cBhvr>
                                    </p:animEffect>
                                    <p:set>
                                      <p:cBhvr>
                                        <p:cTn id="95" dur="1" fill="hold">
                                          <p:stCondLst>
                                            <p:cond delay="1000"/>
                                          </p:stCondLst>
                                        </p:cTn>
                                        <p:tgtEl>
                                          <p:spTgt spid="316"/>
                                        </p:tgtEl>
                                        <p:attrNameLst>
                                          <p:attrName>style.visibility</p:attrName>
                                        </p:attrNameLst>
                                      </p:cBhvr>
                                      <p:to>
                                        <p:strVal val="hidden"/>
                                      </p:to>
                                    </p:set>
                                  </p:childTnLst>
                                </p:cTn>
                              </p:par>
                              <p:par>
                                <p:cTn id="96" presetID="10" presetClass="entr" presetSubtype="0" fill="hold" nodeType="withEffect">
                                  <p:stCondLst>
                                    <p:cond delay="0"/>
                                  </p:stCondLst>
                                  <p:childTnLst>
                                    <p:set>
                                      <p:cBhvr>
                                        <p:cTn id="97" dur="1" fill="hold">
                                          <p:stCondLst>
                                            <p:cond delay="0"/>
                                          </p:stCondLst>
                                        </p:cTn>
                                        <p:tgtEl>
                                          <p:spTgt spid="313"/>
                                        </p:tgtEl>
                                        <p:attrNameLst>
                                          <p:attrName>style.visibility</p:attrName>
                                        </p:attrNameLst>
                                      </p:cBhvr>
                                      <p:to>
                                        <p:strVal val="visible"/>
                                      </p:to>
                                    </p:set>
                                    <p:animEffect transition="in" filter="fade">
                                      <p:cBhvr>
                                        <p:cTn id="98" dur="1000"/>
                                        <p:tgtEl>
                                          <p:spTgt spid="31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nodeType="clickEffect">
                                  <p:stCondLst>
                                    <p:cond delay="0"/>
                                  </p:stCondLst>
                                  <p:childTnLst>
                                    <p:animEffect transition="out" filter="fade">
                                      <p:cBhvr>
                                        <p:cTn id="102" dur="1000"/>
                                        <p:tgtEl>
                                          <p:spTgt spid="313"/>
                                        </p:tgtEl>
                                      </p:cBhvr>
                                    </p:animEffect>
                                    <p:set>
                                      <p:cBhvr>
                                        <p:cTn id="103" dur="1" fill="hold">
                                          <p:stCondLst>
                                            <p:cond delay="1000"/>
                                          </p:stCondLst>
                                        </p:cTn>
                                        <p:tgtEl>
                                          <p:spTgt spid="3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Most Common Name?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11620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35" name="Shape 335"/>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41" name="Shape 341"/>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11620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52" name="Shape 352"/>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53" name="Shape 353"/>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a:solidFill>
                  <a:srgbClr val="FF00FF"/>
                </a:solidFill>
                <a:latin typeface="Cabin"/>
                <a:ea typeface="Cabin"/>
                <a:cs typeface="Cabin"/>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Many Counters with a Dictionary</a:t>
            </a:r>
          </a:p>
        </p:txBody>
      </p:sp>
      <p:sp>
        <p:nvSpPr>
          <p:cNvPr id="369" name="Shape 369"/>
          <p:cNvSpPr txBox="1">
            <a:spLocks noGrp="1"/>
          </p:cNvSpPr>
          <p:nvPr>
            <p:ph type="body" idx="1"/>
          </p:nvPr>
        </p:nvSpPr>
        <p:spPr>
          <a:xfrm>
            <a:off x="1155700" y="2413000"/>
            <a:ext cx="8572500" cy="16001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One common use of dictionary is </a:t>
            </a:r>
            <a:r>
              <a:rPr lang="en-US" sz="3600" b="0" i="0" u="none" strike="noStrike" cap="none">
                <a:solidFill>
                  <a:srgbClr val="FFFF00"/>
                </a:solidFill>
                <a:latin typeface="Cabin"/>
                <a:ea typeface="Cabin"/>
                <a:cs typeface="Cabin"/>
                <a:sym typeface="Cabin"/>
              </a:rPr>
              <a:t>counting</a:t>
            </a:r>
            <a:r>
              <a:rPr lang="en-US" sz="3600" b="0" i="0" u="none" strike="noStrike" cap="none">
                <a:solidFill>
                  <a:schemeClr val="lt1"/>
                </a:solidFill>
                <a:latin typeface="Cabin"/>
                <a:ea typeface="Cabin"/>
                <a:cs typeface="Cabin"/>
                <a:sym typeface="Cabin"/>
              </a:rPr>
              <a:t> how often we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see</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Key</a:t>
            </a:r>
          </a:p>
        </p:txBody>
      </p:sp>
      <p:sp>
        <p:nvSpPr>
          <p:cNvPr id="372" name="Shape 372"/>
          <p:cNvSpPr txBox="1"/>
          <p:nvPr/>
        </p:nvSpPr>
        <p:spPr>
          <a:xfrm>
            <a:off x="13114337" y="27813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dict</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csev</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csev</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00FF00"/>
                </a:solidFill>
                <a:latin typeface="Courier New"/>
                <a:ea typeface="Courier New"/>
                <a:cs typeface="Courier New"/>
                <a:sym typeface="Courier New"/>
              </a:rPr>
              <a:t>ccc</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csev</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1</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cwen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00FF"/>
                </a:solidFill>
                <a:latin typeface="Courier New"/>
                <a:ea typeface="Courier New"/>
                <a:cs typeface="Courier New"/>
                <a:sym typeface="Courier New"/>
              </a:rPr>
              <a:t>2</a:t>
            </a:r>
            <a:r>
              <a:rPr lang="en-US" sz="3000" b="1" i="0" u="none" strike="noStrike" cap="none">
                <a:solidFill>
                  <a:schemeClr val="lt1"/>
                </a:solidFill>
                <a:latin typeface="Courier New"/>
                <a:ea typeface="Courier New"/>
                <a:cs typeface="Courier New"/>
                <a:sym typeface="Courier New"/>
              </a:rPr>
              <a: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Dictionary Tracebacks</a:t>
            </a:r>
          </a:p>
        </p:txBody>
      </p:sp>
      <p:sp>
        <p:nvSpPr>
          <p:cNvPr id="379" name="Shape 379"/>
          <p:cNvSpPr txBox="1">
            <a:spLocks noGrp="1"/>
          </p:cNvSpPr>
          <p:nvPr>
            <p:ph type="body" idx="1"/>
          </p:nvPr>
        </p:nvSpPr>
        <p:spPr>
          <a:xfrm>
            <a:off x="1155700" y="2603500"/>
            <a:ext cx="13932000" cy="19265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It is an </a:t>
            </a:r>
            <a:r>
              <a:rPr lang="en-US" sz="3600" b="0" i="0" u="none" strike="noStrike" cap="none">
                <a:solidFill>
                  <a:srgbClr val="FF66FF"/>
                </a:solidFill>
                <a:latin typeface="Cabin"/>
                <a:ea typeface="Cabin"/>
                <a:cs typeface="Cabin"/>
                <a:sym typeface="Cabin"/>
              </a:rPr>
              <a:t>error</a:t>
            </a:r>
            <a:r>
              <a:rPr lang="en-US" sz="3600" b="0" i="0" u="none" strike="noStrike" cap="none">
                <a:solidFill>
                  <a:schemeClr val="lt1"/>
                </a:solidFill>
                <a:latin typeface="Cabin"/>
                <a:ea typeface="Cabin"/>
                <a:cs typeface="Cabin"/>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can use the </a:t>
            </a:r>
            <a:r>
              <a:rPr lang="en-US" sz="3600" b="0" i="0" u="none" strike="noStrike" cap="none">
                <a:solidFill>
                  <a:srgbClr val="00FF00"/>
                </a:solidFill>
                <a:latin typeface="Cabin"/>
                <a:ea typeface="Cabin"/>
                <a:cs typeface="Cabin"/>
                <a:sym typeface="Cabin"/>
              </a:rPr>
              <a:t>in</a:t>
            </a:r>
            <a:r>
              <a:rPr lang="en-US" sz="3600" b="0" i="0" u="none" strike="noStrike" cap="none">
                <a:solidFill>
                  <a:schemeClr val="lt1"/>
                </a:solidFill>
                <a:latin typeface="Cabin"/>
                <a:ea typeface="Cabin"/>
                <a:cs typeface="Cabin"/>
                <a:sym typeface="Cabin"/>
              </a:rPr>
              <a:t> operator to see if a key is in the dictionary</a:t>
            </a:r>
          </a:p>
        </p:txBody>
      </p:sp>
      <p:sp>
        <p:nvSpPr>
          <p:cNvPr id="380" name="Shape 380"/>
          <p:cNvSpPr txBox="1"/>
          <p:nvPr/>
        </p:nvSpPr>
        <p:spPr>
          <a:xfrm>
            <a:off x="3928225" y="4786950"/>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ccc = </a:t>
            </a:r>
            <a:r>
              <a:rPr lang="en-US" sz="3000" b="1" i="0" u="none" strike="noStrike" cap="none">
                <a:solidFill>
                  <a:srgbClr val="00FFFF"/>
                </a:solidFill>
                <a:latin typeface="Courier New"/>
                <a:ea typeface="Courier New"/>
                <a:cs typeface="Courier New"/>
                <a:sym typeface="Courier New"/>
              </a:rPr>
              <a:t>dict()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a:t>
            </a:r>
            <a:r>
              <a:rPr lang="en-US" sz="3000" b="1" i="0" u="none" strike="noStrike" cap="none">
                <a:solidFill>
                  <a:srgbClr val="FF0000"/>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00"/>
                </a:solidFill>
                <a:latin typeface="Courier New"/>
                <a:ea typeface="Courier New"/>
                <a:cs typeface="Courier New"/>
                <a:sym typeface="Courier New"/>
              </a:rPr>
              <a:t> </a:t>
            </a:r>
            <a:r>
              <a:rPr lang="en-US" sz="3000" b="1" i="0" u="none" strike="noStrike" cap="none">
                <a:solidFill>
                  <a:srgbClr val="FF66FF"/>
                </a:solidFill>
                <a:latin typeface="Courier New"/>
                <a:ea typeface="Courier New"/>
                <a:cs typeface="Courier New"/>
                <a:sym typeface="Courier New"/>
              </a:rPr>
              <a:t>ccc['csev']</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66FF"/>
              </a:buClr>
              <a:buSzPct val="25000"/>
              <a:buFont typeface="Cabin"/>
              <a:buNone/>
            </a:pPr>
            <a:r>
              <a:rPr lang="en-US" sz="3000" b="1" i="0" u="none" strike="noStrike" cap="none">
                <a:solidFill>
                  <a:srgbClr val="FF66FF"/>
                </a:solidFill>
                <a:latin typeface="Courier New"/>
                <a:ea typeface="Courier New"/>
                <a:cs typeface="Courier New"/>
                <a:sym typeface="Courier New"/>
              </a:rPr>
              <a:t>KeyError: 'csev'</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'csev'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False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When we see a new name</a:t>
            </a:r>
          </a:p>
        </p:txBody>
      </p:sp>
      <p:sp>
        <p:nvSpPr>
          <p:cNvPr id="386" name="Shape 386"/>
          <p:cNvSpPr txBox="1">
            <a:spLocks noGrp="1"/>
          </p:cNvSpPr>
          <p:nvPr>
            <p:ph type="body" idx="1"/>
          </p:nvPr>
        </p:nvSpPr>
        <p:spPr>
          <a:xfrm>
            <a:off x="1155700" y="2374900"/>
            <a:ext cx="13932000" cy="17145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When we encounter a new name, we need to add a new entry in the </a:t>
            </a:r>
            <a:r>
              <a:rPr lang="en-US" sz="3600" b="0" i="0" u="none" strike="noStrike" cap="none">
                <a:solidFill>
                  <a:srgbClr val="FF00FF"/>
                </a:solidFill>
                <a:latin typeface="Cabin"/>
                <a:ea typeface="Cabin"/>
                <a:cs typeface="Cabin"/>
                <a:sym typeface="Cabin"/>
              </a:rPr>
              <a:t>dictionary</a:t>
            </a:r>
            <a:r>
              <a:rPr lang="en-US" sz="3600" b="0" i="0" u="none" strike="noStrike" cap="none">
                <a:solidFill>
                  <a:schemeClr val="lt1"/>
                </a:solidFill>
                <a:latin typeface="Cabin"/>
                <a:ea typeface="Cabin"/>
                <a:cs typeface="Cabin"/>
                <a:sym typeface="Cabin"/>
              </a:rPr>
              <a:t> and if this the second or later time we have seen the </a:t>
            </a:r>
            <a:r>
              <a:rPr lang="en-US" sz="3600" b="0" i="0" u="none" strike="noStrike" cap="none">
                <a:solidFill>
                  <a:srgbClr val="00FF00"/>
                </a:solidFill>
                <a:latin typeface="Cabin"/>
                <a:ea typeface="Cabin"/>
                <a:cs typeface="Cabin"/>
                <a:sym typeface="Cabin"/>
              </a:rPr>
              <a:t>name</a:t>
            </a:r>
            <a:r>
              <a:rPr lang="en-US" sz="3600" b="0" i="0" u="none" strike="noStrike" cap="none">
                <a:solidFill>
                  <a:schemeClr val="lt1"/>
                </a:solidFill>
                <a:latin typeface="Cabin"/>
                <a:ea typeface="Cabin"/>
                <a:cs typeface="Cabin"/>
                <a:sym typeface="Cabin"/>
              </a:rPr>
              <a:t>, we simply add one to the count in the </a:t>
            </a:r>
            <a:r>
              <a:rPr lang="en-US" sz="3600" b="0" i="0" u="none" strike="noStrike" cap="none">
                <a:solidFill>
                  <a:srgbClr val="FF00FF"/>
                </a:solidFill>
                <a:latin typeface="Cabin"/>
                <a:ea typeface="Cabin"/>
                <a:cs typeface="Cabin"/>
                <a:sym typeface="Cabin"/>
              </a:rPr>
              <a:t>dictionary</a:t>
            </a:r>
            <a:r>
              <a:rPr lang="en-US" sz="3600" b="0" i="0" u="none" strike="noStrike" cap="none">
                <a:solidFill>
                  <a:schemeClr val="lt1"/>
                </a:solidFill>
                <a:latin typeface="Cabin"/>
                <a:ea typeface="Cabin"/>
                <a:cs typeface="Cabin"/>
                <a:sym typeface="Cabin"/>
              </a:rPr>
              <a:t> under that </a:t>
            </a:r>
            <a:r>
              <a:rPr lang="en-US" sz="3600" b="0" i="0" u="none" strike="noStrike" cap="none">
                <a:solidFill>
                  <a:srgbClr val="00FF00"/>
                </a:solidFill>
                <a:latin typeface="Cabin"/>
                <a:ea typeface="Cabin"/>
                <a:cs typeface="Cabin"/>
                <a:sym typeface="Cabin"/>
              </a:rPr>
              <a:t>name</a:t>
            </a:r>
          </a:p>
        </p:txBody>
      </p:sp>
      <p:sp>
        <p:nvSpPr>
          <p:cNvPr id="387" name="Shape 387"/>
          <p:cNvSpPr txBox="1"/>
          <p:nvPr/>
        </p:nvSpPr>
        <p:spPr>
          <a:xfrm>
            <a:off x="1308150" y="4478400"/>
            <a:ext cx="11463599"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chemeClr val="lt1"/>
                </a:solidFill>
                <a:latin typeface="Courier New"/>
                <a:ea typeface="Courier New"/>
                <a:cs typeface="Courier New"/>
                <a:sym typeface="Courier New"/>
              </a:rPr>
              <a:t> = </a:t>
            </a:r>
            <a:r>
              <a:rPr lang="en-US" sz="2600" b="1" i="0" u="none" strike="noStrike" cap="none">
                <a:solidFill>
                  <a:srgbClr val="FF00FF"/>
                </a:solidFill>
                <a:latin typeface="Courier New"/>
                <a:ea typeface="Courier New"/>
                <a:cs typeface="Courier New"/>
                <a:sym typeface="Courier New"/>
              </a:rPr>
              <a:t>dict</a:t>
            </a:r>
            <a:r>
              <a:rPr lang="en-US" sz="26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a:solidFill>
                  <a:srgbClr val="00FF00"/>
                </a:solidFill>
                <a:latin typeface="Courier New"/>
                <a:ea typeface="Courier New"/>
                <a:cs typeface="Courier New"/>
                <a:sym typeface="Courier New"/>
              </a:rPr>
              <a:t>names</a:t>
            </a:r>
            <a:r>
              <a:rPr lang="en-US" sz="2600" b="1" i="0" u="none" strike="noStrike" cap="none">
                <a:solidFill>
                  <a:schemeClr val="lt1"/>
                </a:solidFill>
                <a:latin typeface="Courier New"/>
                <a:ea typeface="Courier New"/>
                <a:cs typeface="Courier New"/>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a:solidFill>
                  <a:srgbClr val="FFFF00"/>
                </a:solidFill>
                <a:latin typeface="Courier New"/>
                <a:ea typeface="Courier New"/>
                <a:cs typeface="Courier New"/>
                <a:sym typeface="Courier New"/>
              </a:rPr>
              <a:t>for</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FFFF00"/>
                </a:solidFill>
                <a:latin typeface="Courier New"/>
                <a:ea typeface="Courier New"/>
                <a:cs typeface="Courier New"/>
                <a:sym typeface="Courier New"/>
              </a:rPr>
              <a:t>in</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names</a:t>
            </a:r>
            <a:r>
              <a:rPr lang="en-US" sz="26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FFFF00"/>
                </a:solidFill>
                <a:latin typeface="Courier New"/>
                <a:ea typeface="Courier New"/>
                <a:cs typeface="Courier New"/>
                <a:sym typeface="Courier New"/>
              </a:rPr>
              <a:t> if </a:t>
            </a:r>
            <a:r>
              <a:rPr lang="en-US" sz="2600" b="1" i="0" u="none" strike="noStrike" cap="none">
                <a:solidFill>
                  <a:srgbClr val="00FF00"/>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FFFF00"/>
                </a:solidFill>
                <a:latin typeface="Courier New"/>
                <a:ea typeface="Courier New"/>
                <a:cs typeface="Courier New"/>
                <a:sym typeface="Courier New"/>
              </a:rPr>
              <a:t>not in</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rgbClr val="00FFFF"/>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FFFF00"/>
                </a:solidFill>
                <a:latin typeface="Courier New"/>
                <a:ea typeface="Courier New"/>
                <a:cs typeface="Courier New"/>
                <a:sym typeface="Courier New"/>
              </a:rPr>
              <a:t>else</a:t>
            </a:r>
            <a:r>
              <a:rPr lang="en-US" sz="26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rgbClr val="00FFFF"/>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 </a:t>
            </a:r>
            <a:r>
              <a:rPr lang="en-US" sz="2600" b="1" i="0" u="none" strike="noStrike" cap="none">
                <a:solidFill>
                  <a:srgbClr val="00FF00"/>
                </a:solidFill>
                <a:latin typeface="Courier New"/>
                <a:ea typeface="Courier New"/>
                <a:cs typeface="Courier New"/>
                <a:sym typeface="Courier New"/>
              </a:rPr>
              <a:t>counts</a:t>
            </a:r>
            <a:r>
              <a:rPr lang="en-US" sz="2600" b="1" i="0" u="none" strike="noStrike" cap="none">
                <a:solidFill>
                  <a:srgbClr val="00FFFF"/>
                </a:solidFill>
                <a:latin typeface="Courier New"/>
                <a:ea typeface="Courier New"/>
                <a:cs typeface="Courier New"/>
                <a:sym typeface="Courier New"/>
              </a:rPr>
              <a:t>[name]</a:t>
            </a:r>
            <a:r>
              <a:rPr lang="en-US" sz="26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a:solidFill>
                  <a:srgbClr val="FFFF00"/>
                </a:solidFill>
                <a:latin typeface="Courier New"/>
                <a:ea typeface="Courier New"/>
                <a:cs typeface="Courier New"/>
                <a:sym typeface="Courier New"/>
              </a:rPr>
              <a:t>print</a:t>
            </a:r>
            <a:r>
              <a:rPr lang="en-US" sz="2600" b="1" i="0" u="none" strike="noStrike" cap="none">
                <a:solidFill>
                  <a:schemeClr val="lt1"/>
                </a:solidFill>
                <a:latin typeface="Courier New"/>
                <a:ea typeface="Courier New"/>
                <a:cs typeface="Courier New"/>
                <a:sym typeface="Courier New"/>
              </a:rPr>
              <a:t> </a:t>
            </a:r>
            <a:r>
              <a:rPr lang="en-US" sz="2600" b="1" i="0" u="none" strike="noStrike" cap="none">
                <a:solidFill>
                  <a:srgbClr val="00FF00"/>
                </a:solidFill>
                <a:latin typeface="Courier New"/>
                <a:ea typeface="Courier New"/>
                <a:cs typeface="Courier New"/>
                <a:sym typeface="Courier New"/>
              </a:rPr>
              <a:t>counts</a:t>
            </a:r>
          </a:p>
        </p:txBody>
      </p:sp>
      <p:sp>
        <p:nvSpPr>
          <p:cNvPr id="388" name="Shape 388"/>
          <p:cNvSpPr txBox="1"/>
          <p:nvPr/>
        </p:nvSpPr>
        <p:spPr>
          <a:xfrm>
            <a:off x="9004375" y="821705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a:t>
            </a:r>
            <a:r>
              <a:rPr lang="en-US" sz="3600" b="0" i="0" u="none" strike="noStrike" cap="none">
                <a:solidFill>
                  <a:srgbClr val="00FFFF"/>
                </a:solidFill>
                <a:latin typeface="Cabin"/>
                <a:ea typeface="Cabin"/>
                <a:cs typeface="Cabin"/>
                <a:sym typeface="Cabin"/>
              </a:rPr>
              <a:t>'csev'</a:t>
            </a:r>
            <a:r>
              <a:rPr lang="en-US" sz="3600" b="0" i="0" u="none" strike="noStrike" cap="none">
                <a:solidFill>
                  <a:srgbClr val="FF00FF"/>
                </a:solidFill>
                <a:latin typeface="Cabin"/>
                <a:ea typeface="Cabin"/>
                <a:cs typeface="Cabin"/>
                <a:sym typeface="Cabin"/>
              </a:rPr>
              <a:t>: 2, </a:t>
            </a:r>
            <a:r>
              <a:rPr lang="en-US" sz="3600" b="0" i="0" u="none" strike="noStrike" cap="none">
                <a:solidFill>
                  <a:srgbClr val="00FFFF"/>
                </a:solidFill>
                <a:latin typeface="Cabin"/>
                <a:ea typeface="Cabin"/>
                <a:cs typeface="Cabin"/>
                <a:sym typeface="Cabin"/>
              </a:rPr>
              <a:t>'zqian'</a:t>
            </a:r>
            <a:r>
              <a:rPr lang="en-US" sz="3600" b="0" i="0" u="none" strike="noStrike" cap="none">
                <a:solidFill>
                  <a:srgbClr val="FF00FF"/>
                </a:solidFill>
                <a:latin typeface="Cabin"/>
                <a:ea typeface="Cabin"/>
                <a:cs typeface="Cabin"/>
                <a:sym typeface="Cabin"/>
              </a:rPr>
              <a:t>: 1,</a:t>
            </a:r>
            <a:r>
              <a:rPr lang="en-US" sz="3600" b="0" i="0" u="none" strike="noStrike" cap="none">
                <a:solidFill>
                  <a:srgbClr val="00FFFF"/>
                </a:solidFill>
                <a:latin typeface="Cabin"/>
                <a:ea typeface="Cabin"/>
                <a:cs typeface="Cabin"/>
                <a:sym typeface="Cabin"/>
              </a:rPr>
              <a:t> 'cwen'</a:t>
            </a:r>
            <a:r>
              <a:rPr lang="en-US" sz="3600" b="0" i="0" u="none" strike="noStrike" cap="none">
                <a:solidFill>
                  <a:srgbClr val="FF00FF"/>
                </a:solidFill>
                <a:latin typeface="Cabin"/>
                <a:ea typeface="Cabin"/>
                <a:cs typeface="Cabin"/>
                <a:sym typeface="Cabin"/>
              </a:rPr>
              <a:t>: 2}</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The </a:t>
            </a:r>
            <a:r>
              <a:rPr lang="en-US" sz="7600" b="0" i="0" u="none" strike="noStrike" cap="none">
                <a:solidFill>
                  <a:srgbClr val="FF00FF"/>
                </a:solidFill>
                <a:latin typeface="Cabin"/>
                <a:ea typeface="Cabin"/>
                <a:cs typeface="Cabin"/>
                <a:sym typeface="Cabin"/>
              </a:rPr>
              <a:t>get</a:t>
            </a:r>
            <a:r>
              <a:rPr lang="en-US" sz="7600" b="0" i="0" u="none" strike="noStrike" cap="none">
                <a:solidFill>
                  <a:srgbClr val="FFFF00"/>
                </a:solidFill>
                <a:latin typeface="Cabin"/>
                <a:ea typeface="Cabin"/>
                <a:cs typeface="Cabin"/>
                <a:sym typeface="Cabin"/>
              </a:rPr>
              <a:t> method for dictionaries</a:t>
            </a:r>
          </a:p>
        </p:txBody>
      </p:sp>
      <p:sp>
        <p:nvSpPr>
          <p:cNvPr id="394" name="Shape 394"/>
          <p:cNvSpPr txBox="1">
            <a:spLocks noGrp="1"/>
          </p:cNvSpPr>
          <p:nvPr>
            <p:ph type="body" idx="1"/>
          </p:nvPr>
        </p:nvSpPr>
        <p:spPr>
          <a:xfrm>
            <a:off x="1155700" y="2603500"/>
            <a:ext cx="6502500" cy="43062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This pattern of checking to see if a </a:t>
            </a:r>
            <a:r>
              <a:rPr lang="en-US" sz="3600" b="0" i="0" u="none" strike="noStrike" cap="none">
                <a:solidFill>
                  <a:srgbClr val="00FFFF"/>
                </a:solidFill>
                <a:latin typeface="Cabin"/>
                <a:ea typeface="Cabin"/>
                <a:cs typeface="Cabin"/>
                <a:sym typeface="Cabin"/>
              </a:rPr>
              <a:t>key</a:t>
            </a:r>
            <a:r>
              <a:rPr lang="en-US" sz="3600" b="0" i="0" u="none" strike="noStrike" cap="none">
                <a:solidFill>
                  <a:schemeClr val="lt1"/>
                </a:solidFill>
                <a:latin typeface="Cabin"/>
                <a:ea typeface="Cabin"/>
                <a:cs typeface="Cabin"/>
                <a:sym typeface="Cabin"/>
              </a:rPr>
              <a:t> is already in a dictionary and assuming a default value if the </a:t>
            </a:r>
            <a:r>
              <a:rPr lang="en-US" sz="3600" b="0" i="0" u="none" strike="noStrike" cap="none">
                <a:solidFill>
                  <a:srgbClr val="00FFFF"/>
                </a:solidFill>
                <a:latin typeface="Cabin"/>
                <a:ea typeface="Cabin"/>
                <a:cs typeface="Cabin"/>
                <a:sym typeface="Cabin"/>
              </a:rPr>
              <a:t>key</a:t>
            </a:r>
            <a:r>
              <a:rPr lang="en-US" sz="3600" b="0" i="0" u="none" strike="noStrike" cap="none">
                <a:solidFill>
                  <a:schemeClr val="lt1"/>
                </a:solidFill>
                <a:latin typeface="Cabin"/>
                <a:ea typeface="Cabin"/>
                <a:cs typeface="Cabin"/>
                <a:sym typeface="Cabin"/>
              </a:rPr>
              <a:t> is not there is so common, that there is a </a:t>
            </a:r>
            <a:r>
              <a:rPr lang="en-US" sz="3600" b="0" i="0" u="none" strike="noStrike" cap="none">
                <a:solidFill>
                  <a:srgbClr val="FF00FF"/>
                </a:solidFill>
                <a:latin typeface="Cabin"/>
                <a:ea typeface="Cabin"/>
                <a:cs typeface="Cabin"/>
                <a:sym typeface="Cabin"/>
              </a:rPr>
              <a:t>method</a:t>
            </a:r>
            <a:r>
              <a:rPr lang="en-US" sz="3600" b="0" i="0" u="none" strike="noStrike" cap="none">
                <a:solidFill>
                  <a:schemeClr val="lt1"/>
                </a:solidFill>
                <a:latin typeface="Cabin"/>
                <a:ea typeface="Cabin"/>
                <a:cs typeface="Cabin"/>
                <a:sym typeface="Cabin"/>
              </a:rPr>
              <a:t> called </a:t>
            </a:r>
            <a:r>
              <a:rPr lang="en-US" sz="3600" b="0" i="0" u="none" strike="noStrike" cap="none">
                <a:solidFill>
                  <a:srgbClr val="FF00FF"/>
                </a:solidFill>
                <a:latin typeface="Cabin"/>
                <a:ea typeface="Cabin"/>
                <a:cs typeface="Cabin"/>
                <a:sym typeface="Cabin"/>
              </a:rPr>
              <a:t>get</a:t>
            </a:r>
            <a:r>
              <a:rPr lang="en-US" sz="3600" b="0" i="0" u="none" strike="noStrike" cap="none">
                <a:solidFill>
                  <a:schemeClr val="lt1"/>
                </a:solidFill>
                <a:latin typeface="Cabin"/>
                <a:ea typeface="Cabin"/>
                <a:cs typeface="Cabin"/>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 if </a:t>
            </a:r>
            <a:r>
              <a:rPr lang="en-US" sz="3000" b="1" i="0" u="none" strike="noStrike" cap="none">
                <a:solidFill>
                  <a:srgbClr val="00FF00"/>
                </a:solidFill>
                <a:latin typeface="Courier New"/>
                <a:ea typeface="Courier New"/>
                <a:cs typeface="Courier New"/>
                <a:sym typeface="Courier New"/>
              </a:rPr>
              <a:t>name</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x =</a:t>
            </a:r>
            <a:r>
              <a:rPr lang="en-US" sz="3000" b="1" i="0" u="none" strike="noStrike" cap="none">
                <a:solidFill>
                  <a:srgbClr val="00FF00"/>
                </a:solidFill>
                <a:latin typeface="Courier New"/>
                <a:ea typeface="Courier New"/>
                <a:cs typeface="Courier New"/>
                <a:sym typeface="Courier New"/>
              </a:rPr>
              <a:t> counts</a:t>
            </a:r>
            <a:r>
              <a:rPr lang="en-US" sz="3000" b="1" i="0" u="none" strike="noStrike" cap="none">
                <a:solidFill>
                  <a:srgbClr val="00FFFF"/>
                </a:solidFill>
                <a:latin typeface="Courier New"/>
                <a:ea typeface="Courier New"/>
                <a:cs typeface="Courier New"/>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else</a:t>
            </a: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x =</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0</a:t>
            </a:r>
          </a:p>
        </p:txBody>
      </p:sp>
      <p:sp>
        <p:nvSpPr>
          <p:cNvPr id="396" name="Shape 396"/>
          <p:cNvSpPr txBox="1"/>
          <p:nvPr/>
        </p:nvSpPr>
        <p:spPr>
          <a:xfrm>
            <a:off x="9728200"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a:solidFill>
                  <a:srgbClr val="FFFF00"/>
                </a:solidFill>
                <a:latin typeface="Courier New"/>
                <a:ea typeface="Courier New"/>
                <a:cs typeface="Courier New"/>
                <a:sym typeface="Courier New"/>
              </a:rPr>
              <a:t>x =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rgbClr val="FF00FF"/>
                </a:solidFill>
                <a:latin typeface="Courier New"/>
                <a:ea typeface="Courier New"/>
                <a:cs typeface="Courier New"/>
                <a:sym typeface="Courier New"/>
              </a:rPr>
              <a:t>.get</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00FFFF"/>
                </a:solidFill>
                <a:latin typeface="Courier New"/>
                <a:ea typeface="Courier New"/>
                <a:cs typeface="Courier New"/>
                <a:sym typeface="Courier New"/>
              </a:rPr>
              <a:t>name</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0</a:t>
            </a:r>
            <a:r>
              <a:rPr lang="en-US" sz="3000" b="1" i="0" u="none" strike="noStrike" cap="none">
                <a:solidFill>
                  <a:schemeClr val="lt1"/>
                </a:solidFill>
                <a:latin typeface="Courier New"/>
                <a:ea typeface="Courier New"/>
                <a:cs typeface="Courier New"/>
                <a:sym typeface="Courier New"/>
              </a:rPr>
              <a:t>)</a:t>
            </a:r>
          </a:p>
        </p:txBody>
      </p:sp>
      <p:sp>
        <p:nvSpPr>
          <p:cNvPr id="397" name="Shape 397"/>
          <p:cNvSpPr txBox="1"/>
          <p:nvPr/>
        </p:nvSpPr>
        <p:spPr>
          <a:xfrm>
            <a:off x="847750" y="7423225"/>
            <a:ext cx="7118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Default value if key does not exist (and no Traceback).</a:t>
            </a:r>
          </a:p>
        </p:txBody>
      </p:sp>
      <p:sp>
        <p:nvSpPr>
          <p:cNvPr id="398" name="Shape 398"/>
          <p:cNvSpPr txBox="1"/>
          <p:nvPr/>
        </p:nvSpPr>
        <p:spPr>
          <a:xfrm>
            <a:off x="9004375" y="792480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a:t>
            </a:r>
            <a:r>
              <a:rPr lang="en-US" sz="3600" b="0" i="0" u="none" strike="noStrike" cap="none">
                <a:solidFill>
                  <a:srgbClr val="00FFFF"/>
                </a:solidFill>
                <a:latin typeface="Cabin"/>
                <a:ea typeface="Cabin"/>
                <a:cs typeface="Cabin"/>
                <a:sym typeface="Cabin"/>
              </a:rPr>
              <a:t>'csev'</a:t>
            </a:r>
            <a:r>
              <a:rPr lang="en-US" sz="3600" b="0" i="0" u="none" strike="noStrike" cap="none">
                <a:solidFill>
                  <a:srgbClr val="FF00FF"/>
                </a:solidFill>
                <a:latin typeface="Cabin"/>
                <a:ea typeface="Cabin"/>
                <a:cs typeface="Cabin"/>
                <a:sym typeface="Cabin"/>
              </a:rPr>
              <a:t>: 2, </a:t>
            </a:r>
            <a:r>
              <a:rPr lang="en-US" sz="3600" b="0" i="0" u="none" strike="noStrike" cap="none">
                <a:solidFill>
                  <a:srgbClr val="00FFFF"/>
                </a:solidFill>
                <a:latin typeface="Cabin"/>
                <a:ea typeface="Cabin"/>
                <a:cs typeface="Cabin"/>
                <a:sym typeface="Cabin"/>
              </a:rPr>
              <a:t>'zqian'</a:t>
            </a:r>
            <a:r>
              <a:rPr lang="en-US" sz="3600" b="0" i="0" u="none" strike="noStrike" cap="none">
                <a:solidFill>
                  <a:srgbClr val="FF00FF"/>
                </a:solidFill>
                <a:latin typeface="Cabin"/>
                <a:ea typeface="Cabin"/>
                <a:cs typeface="Cabin"/>
                <a:sym typeface="Cabin"/>
              </a:rPr>
              <a:t>: 1,</a:t>
            </a:r>
            <a:r>
              <a:rPr lang="en-US" sz="3600" b="0" i="0" u="none" strike="noStrike" cap="none">
                <a:solidFill>
                  <a:srgbClr val="00FFFF"/>
                </a:solidFill>
                <a:latin typeface="Cabin"/>
                <a:ea typeface="Cabin"/>
                <a:cs typeface="Cabin"/>
                <a:sym typeface="Cabin"/>
              </a:rPr>
              <a:t> 'cwen'</a:t>
            </a:r>
            <a:r>
              <a:rPr lang="en-US" sz="3600" b="0" i="0" u="none" strike="noStrike" cap="none">
                <a:solidFill>
                  <a:srgbClr val="FF00FF"/>
                </a:solidFill>
                <a:latin typeface="Cabin"/>
                <a:ea typeface="Cabin"/>
                <a:cs typeface="Cabin"/>
                <a:sym typeface="Cabin"/>
              </a:rPr>
              <a:t>: 2}</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838200" y="241300"/>
            <a:ext cx="109220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What is a Collection?</a:t>
            </a:r>
          </a:p>
        </p:txBody>
      </p:sp>
      <p:sp>
        <p:nvSpPr>
          <p:cNvPr id="213" name="Shape 213"/>
          <p:cNvSpPr txBox="1">
            <a:spLocks noGrp="1"/>
          </p:cNvSpPr>
          <p:nvPr>
            <p:ph type="body" idx="1"/>
          </p:nvPr>
        </p:nvSpPr>
        <p:spPr>
          <a:xfrm>
            <a:off x="1155700" y="2603500"/>
            <a:ext cx="130788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 collection is nice because we can put more than one value in </a:t>
            </a:r>
            <a:r>
              <a:rPr lang="en-US" sz="3600">
                <a:solidFill>
                  <a:schemeClr val="lt1"/>
                </a:solidFill>
                <a:latin typeface="Cabin"/>
                <a:ea typeface="Cabin"/>
                <a:cs typeface="Cabin"/>
                <a:sym typeface="Cabin"/>
              </a:rPr>
              <a:t>it</a:t>
            </a:r>
            <a:r>
              <a:rPr lang="en-US" sz="3600" b="0" i="0" u="none" strike="noStrike" cap="none">
                <a:solidFill>
                  <a:schemeClr val="lt1"/>
                </a:solidFill>
                <a:latin typeface="Cabin"/>
                <a:ea typeface="Cabin"/>
                <a:cs typeface="Cabin"/>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in</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279950" y="506050"/>
            <a:ext cx="3136800" cy="2265300"/>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Simplified counting with </a:t>
            </a:r>
            <a:r>
              <a:rPr lang="en-US" sz="7600" b="0" i="0" u="none" strike="noStrike" cap="none">
                <a:solidFill>
                  <a:srgbClr val="FF00FF"/>
                </a:solidFill>
                <a:latin typeface="Cabin"/>
                <a:ea typeface="Cabin"/>
                <a:cs typeface="Cabin"/>
                <a:sym typeface="Cabin"/>
              </a:rPr>
              <a:t>get</a:t>
            </a:r>
            <a:r>
              <a:rPr lang="en-US" sz="7600" b="0" i="0" u="none" strike="noStrike" cap="none">
                <a:solidFill>
                  <a:srgbClr val="FFFF00"/>
                </a:solidFill>
                <a:latin typeface="Cabin"/>
                <a:ea typeface="Cabin"/>
                <a:cs typeface="Cabin"/>
                <a:sym typeface="Cabin"/>
              </a:rPr>
              <a:t>()</a:t>
            </a:r>
          </a:p>
        </p:txBody>
      </p:sp>
      <p:sp>
        <p:nvSpPr>
          <p:cNvPr id="404" name="Shape 404"/>
          <p:cNvSpPr txBox="1">
            <a:spLocks noGrp="1"/>
          </p:cNvSpPr>
          <p:nvPr>
            <p:ph type="body" idx="1"/>
          </p:nvPr>
        </p:nvSpPr>
        <p:spPr>
          <a:xfrm>
            <a:off x="1155700" y="2730500"/>
            <a:ext cx="13931900" cy="17145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We can use </a:t>
            </a:r>
            <a:r>
              <a:rPr lang="en-US" sz="3600" b="0" i="0" u="none" strike="noStrike" cap="none">
                <a:solidFill>
                  <a:srgbClr val="FF00FF"/>
                </a:solidFill>
                <a:latin typeface="Cabin"/>
                <a:ea typeface="Cabin"/>
                <a:cs typeface="Cabin"/>
                <a:sym typeface="Cabin"/>
              </a:rPr>
              <a:t>get</a:t>
            </a:r>
            <a:r>
              <a:rPr lang="en-US" sz="3600" b="0" i="0" u="none" strike="noStrike" cap="none">
                <a:solidFill>
                  <a:schemeClr val="lt1"/>
                </a:solidFill>
                <a:latin typeface="Cabin"/>
                <a:ea typeface="Cabin"/>
                <a:cs typeface="Cabin"/>
                <a:sym typeface="Cabin"/>
              </a:rPr>
              <a:t>() and provide a </a:t>
            </a:r>
            <a:r>
              <a:rPr lang="en-US" sz="3600" b="0" i="0" u="none" strike="noStrike" cap="none">
                <a:solidFill>
                  <a:srgbClr val="FF7F00"/>
                </a:solidFill>
                <a:latin typeface="Cabin"/>
                <a:ea typeface="Cabin"/>
                <a:cs typeface="Cabin"/>
                <a:sym typeface="Cabin"/>
              </a:rPr>
              <a:t>default value of zero</a:t>
            </a:r>
            <a:r>
              <a:rPr lang="en-US" sz="3600" b="0" i="0" u="none" strike="noStrike" cap="none">
                <a:solidFill>
                  <a:schemeClr val="lt1"/>
                </a:solidFill>
                <a:latin typeface="Cabin"/>
                <a:ea typeface="Cabin"/>
                <a:cs typeface="Cabin"/>
                <a:sym typeface="Cabin"/>
              </a:rPr>
              <a:t> when the </a:t>
            </a:r>
            <a:r>
              <a:rPr lang="en-US" sz="3600" b="0" i="0" u="none" strike="noStrike" cap="none">
                <a:solidFill>
                  <a:srgbClr val="00FFFF"/>
                </a:solidFill>
                <a:latin typeface="Cabin"/>
                <a:ea typeface="Cabin"/>
                <a:cs typeface="Cabin"/>
                <a:sym typeface="Cabin"/>
              </a:rPr>
              <a:t>key</a:t>
            </a:r>
            <a:r>
              <a:rPr lang="en-US" sz="3600" b="0" i="0" u="none" strike="noStrike" cap="none">
                <a:solidFill>
                  <a:schemeClr val="lt1"/>
                </a:solidFill>
                <a:latin typeface="Cabin"/>
                <a:ea typeface="Cabin"/>
                <a:cs typeface="Cabin"/>
                <a:sym typeface="Cabin"/>
              </a:rPr>
              <a:t> is not yet in the dictionary - and then just add one</a:t>
            </a:r>
          </a:p>
        </p:txBody>
      </p:sp>
      <p:sp>
        <p:nvSpPr>
          <p:cNvPr id="405" name="Shape 405"/>
          <p:cNvSpPr txBox="1"/>
          <p:nvPr/>
        </p:nvSpPr>
        <p:spPr>
          <a:xfrm>
            <a:off x="1858961" y="5062549"/>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FF00FF"/>
                </a:solidFill>
                <a:latin typeface="Courier New"/>
                <a:ea typeface="Courier New"/>
                <a:cs typeface="Courier New"/>
                <a:sym typeface="Courier New"/>
              </a:rPr>
              <a:t>dict</a:t>
            </a:r>
            <a:r>
              <a:rPr lang="en-US" sz="28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a:solidFill>
                  <a:srgbClr val="00FF00"/>
                </a:solidFill>
                <a:latin typeface="Courier New"/>
                <a:ea typeface="Courier New"/>
                <a:cs typeface="Courier New"/>
                <a:sym typeface="Courier New"/>
              </a:rPr>
              <a:t>names</a:t>
            </a:r>
            <a:r>
              <a:rPr lang="en-US" sz="2800" b="1" i="0" u="none" strike="noStrike" cap="none">
                <a:solidFill>
                  <a:schemeClr val="lt1"/>
                </a:solidFill>
                <a:latin typeface="Courier New"/>
                <a:ea typeface="Courier New"/>
                <a:cs typeface="Courier New"/>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a:solidFill>
                  <a:srgbClr val="FFFF00"/>
                </a:solidFill>
                <a:latin typeface="Courier New"/>
                <a:ea typeface="Courier New"/>
                <a:cs typeface="Courier New"/>
                <a:sym typeface="Courier New"/>
              </a:rPr>
              <a:t>for</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name</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FFFF00"/>
                </a:solidFill>
                <a:latin typeface="Courier New"/>
                <a:ea typeface="Courier New"/>
                <a:cs typeface="Courier New"/>
                <a:sym typeface="Courier New"/>
              </a:rPr>
              <a:t>in</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names</a:t>
            </a:r>
            <a:r>
              <a:rPr lang="en-US" sz="2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rgbClr val="00FFFF"/>
                </a:solidFill>
                <a:latin typeface="Courier New"/>
                <a:ea typeface="Courier New"/>
                <a:cs typeface="Courier New"/>
                <a:sym typeface="Courier New"/>
              </a:rPr>
              <a:t>[name]</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rgbClr val="FF00FF"/>
                </a:solidFill>
                <a:latin typeface="Courier New"/>
                <a:ea typeface="Courier New"/>
                <a:cs typeface="Courier New"/>
                <a:sym typeface="Courier New"/>
              </a:rPr>
              <a:t>.get</a:t>
            </a:r>
            <a:r>
              <a:rPr lang="en-US" sz="2800" b="1" i="0" u="none" strike="noStrike" cap="none">
                <a:solidFill>
                  <a:srgbClr val="00FF00"/>
                </a:solidFill>
                <a:latin typeface="Courier New"/>
                <a:ea typeface="Courier New"/>
                <a:cs typeface="Courier New"/>
                <a:sym typeface="Courier New"/>
              </a:rPr>
              <a:t>(</a:t>
            </a:r>
            <a:r>
              <a:rPr lang="en-US" sz="2800" b="1" i="0" u="none" strike="noStrike" cap="none">
                <a:solidFill>
                  <a:srgbClr val="00FFFF"/>
                </a:solidFill>
                <a:latin typeface="Courier New"/>
                <a:ea typeface="Courier New"/>
                <a:cs typeface="Courier New"/>
                <a:sym typeface="Courier New"/>
              </a:rPr>
              <a:t>name, </a:t>
            </a:r>
            <a:r>
              <a:rPr lang="en-US" sz="2800" b="1" i="0" u="none" strike="noStrike" cap="none">
                <a:solidFill>
                  <a:srgbClr val="FF7F00"/>
                </a:solidFill>
                <a:latin typeface="Courier New"/>
                <a:ea typeface="Courier New"/>
                <a:cs typeface="Courier New"/>
                <a:sym typeface="Courier New"/>
              </a:rPr>
              <a:t>0</a:t>
            </a:r>
            <a:r>
              <a:rPr lang="en-US" sz="2800" b="1" i="0" u="none" strike="noStrike" cap="none">
                <a:solidFill>
                  <a:srgbClr val="00FFFF"/>
                </a:solidFill>
                <a:latin typeface="Courier New"/>
                <a:ea typeface="Courier New"/>
                <a:cs typeface="Courier New"/>
                <a:sym typeface="Courier New"/>
              </a:rPr>
              <a:t>)</a:t>
            </a:r>
            <a:r>
              <a:rPr lang="en-US" sz="28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a:solidFill>
                  <a:srgbClr val="FFFF00"/>
                </a:solidFill>
                <a:latin typeface="Courier New"/>
                <a:ea typeface="Courier New"/>
                <a:cs typeface="Courier New"/>
                <a:sym typeface="Courier New"/>
              </a:rPr>
              <a:t>print</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counts</a:t>
            </a:r>
          </a:p>
        </p:txBody>
      </p:sp>
      <p:sp>
        <p:nvSpPr>
          <p:cNvPr id="406" name="Shape 406"/>
          <p:cNvSpPr txBox="1"/>
          <p:nvPr/>
        </p:nvSpPr>
        <p:spPr>
          <a:xfrm>
            <a:off x="6851650" y="8140700"/>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Default</a:t>
            </a:r>
          </a:p>
        </p:txBody>
      </p:sp>
      <p:cxnSp>
        <p:nvCxnSpPr>
          <p:cNvPr id="407" name="Shape 407"/>
          <p:cNvCxnSpPr/>
          <p:nvPr/>
        </p:nvCxnSpPr>
        <p:spPr>
          <a:xfrm flipH="1">
            <a:off x="7921474" y="6808925"/>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92480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00FF"/>
                </a:solidFill>
                <a:latin typeface="Cabin"/>
                <a:ea typeface="Cabin"/>
                <a:cs typeface="Cabin"/>
                <a:sym typeface="Cabin"/>
              </a:rPr>
              <a:t>{</a:t>
            </a:r>
            <a:r>
              <a:rPr lang="en-US" sz="3600" b="0" i="0" u="none" strike="noStrike" cap="none">
                <a:solidFill>
                  <a:srgbClr val="00FFFF"/>
                </a:solidFill>
                <a:latin typeface="Cabin"/>
                <a:ea typeface="Cabin"/>
                <a:cs typeface="Cabin"/>
                <a:sym typeface="Cabin"/>
              </a:rPr>
              <a:t>'csev'</a:t>
            </a:r>
            <a:r>
              <a:rPr lang="en-US" sz="3600" b="0" i="0" u="none" strike="noStrike" cap="none">
                <a:solidFill>
                  <a:srgbClr val="FF00FF"/>
                </a:solidFill>
                <a:latin typeface="Cabin"/>
                <a:ea typeface="Cabin"/>
                <a:cs typeface="Cabin"/>
                <a:sym typeface="Cabin"/>
              </a:rPr>
              <a:t>: 2, </a:t>
            </a:r>
            <a:r>
              <a:rPr lang="en-US" sz="3600" b="0" i="0" u="none" strike="noStrike" cap="none">
                <a:solidFill>
                  <a:srgbClr val="00FFFF"/>
                </a:solidFill>
                <a:latin typeface="Cabin"/>
                <a:ea typeface="Cabin"/>
                <a:cs typeface="Cabin"/>
                <a:sym typeface="Cabin"/>
              </a:rPr>
              <a:t>'zqian'</a:t>
            </a:r>
            <a:r>
              <a:rPr lang="en-US" sz="3600" b="0" i="0" u="none" strike="noStrike" cap="none">
                <a:solidFill>
                  <a:srgbClr val="FF00FF"/>
                </a:solidFill>
                <a:latin typeface="Cabin"/>
                <a:ea typeface="Cabin"/>
                <a:cs typeface="Cabin"/>
                <a:sym typeface="Cabin"/>
              </a:rPr>
              <a:t>: 1,</a:t>
            </a:r>
            <a:r>
              <a:rPr lang="en-US" sz="3600" b="0" i="0" u="none" strike="noStrike" cap="none">
                <a:solidFill>
                  <a:srgbClr val="00FFFF"/>
                </a:solidFill>
                <a:latin typeface="Cabin"/>
                <a:ea typeface="Cabin"/>
                <a:cs typeface="Cabin"/>
                <a:sym typeface="Cabin"/>
              </a:rPr>
              <a:t> 'cwen'</a:t>
            </a:r>
            <a:r>
              <a:rPr lang="en-US" sz="3600" b="0" i="0" u="none" strike="noStrike" cap="none">
                <a:solidFill>
                  <a:srgbClr val="FF00FF"/>
                </a:solidFill>
                <a:latin typeface="Cabin"/>
                <a:ea typeface="Cabin"/>
                <a:cs typeface="Cabin"/>
                <a:sym typeface="Cabin"/>
              </a:rPr>
              <a:t>: 2}</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568700" y="8089900"/>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FF00FF"/>
                </a:solidFill>
                <a:latin typeface="Courier New"/>
                <a:ea typeface="Courier New"/>
                <a:cs typeface="Courier New"/>
                <a:sym typeface="Courier New"/>
              </a:rPr>
              <a:t>dict</a:t>
            </a:r>
            <a:r>
              <a:rPr lang="en-US" sz="28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a:solidFill>
                  <a:srgbClr val="00FF00"/>
                </a:solidFill>
                <a:latin typeface="Courier New"/>
                <a:ea typeface="Courier New"/>
                <a:cs typeface="Courier New"/>
                <a:sym typeface="Courier New"/>
              </a:rPr>
              <a:t>names</a:t>
            </a:r>
            <a:r>
              <a:rPr lang="en-US" sz="2800" b="1" i="0" u="none" strike="noStrike" cap="none">
                <a:solidFill>
                  <a:schemeClr val="lt1"/>
                </a:solidFill>
                <a:latin typeface="Courier New"/>
                <a:ea typeface="Courier New"/>
                <a:cs typeface="Courier New"/>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a:solidFill>
                  <a:srgbClr val="FFFF00"/>
                </a:solidFill>
                <a:latin typeface="Courier New"/>
                <a:ea typeface="Courier New"/>
                <a:cs typeface="Courier New"/>
                <a:sym typeface="Courier New"/>
              </a:rPr>
              <a:t>for</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name</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FFFF00"/>
                </a:solidFill>
                <a:latin typeface="Courier New"/>
                <a:ea typeface="Courier New"/>
                <a:cs typeface="Courier New"/>
                <a:sym typeface="Courier New"/>
              </a:rPr>
              <a:t>in</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names</a:t>
            </a:r>
            <a:r>
              <a:rPr lang="en-US" sz="2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rgbClr val="00FFFF"/>
                </a:solidFill>
                <a:latin typeface="Courier New"/>
                <a:ea typeface="Courier New"/>
                <a:cs typeface="Courier New"/>
                <a:sym typeface="Courier New"/>
              </a:rPr>
              <a:t>[name]</a:t>
            </a:r>
            <a:r>
              <a:rPr lang="en-US" sz="2800" b="1" i="0" u="none" strike="noStrike" cap="none">
                <a:solidFill>
                  <a:schemeClr val="lt1"/>
                </a:solidFill>
                <a:latin typeface="Courier New"/>
                <a:ea typeface="Courier New"/>
                <a:cs typeface="Courier New"/>
                <a:sym typeface="Courier New"/>
              </a:rPr>
              <a:t> = </a:t>
            </a:r>
            <a:r>
              <a:rPr lang="en-US" sz="2800" b="1" i="0" u="none" strike="noStrike" cap="none">
                <a:solidFill>
                  <a:srgbClr val="00FF00"/>
                </a:solidFill>
                <a:latin typeface="Courier New"/>
                <a:ea typeface="Courier New"/>
                <a:cs typeface="Courier New"/>
                <a:sym typeface="Courier New"/>
              </a:rPr>
              <a:t>counts</a:t>
            </a:r>
            <a:r>
              <a:rPr lang="en-US" sz="2800" b="1" i="0" u="none" strike="noStrike" cap="none">
                <a:solidFill>
                  <a:srgbClr val="FF00FF"/>
                </a:solidFill>
                <a:latin typeface="Courier New"/>
                <a:ea typeface="Courier New"/>
                <a:cs typeface="Courier New"/>
                <a:sym typeface="Courier New"/>
              </a:rPr>
              <a:t>.get</a:t>
            </a:r>
            <a:r>
              <a:rPr lang="en-US" sz="2800" b="1" i="0" u="none" strike="noStrike" cap="none">
                <a:solidFill>
                  <a:srgbClr val="00FF00"/>
                </a:solidFill>
                <a:latin typeface="Courier New"/>
                <a:ea typeface="Courier New"/>
                <a:cs typeface="Courier New"/>
                <a:sym typeface="Courier New"/>
              </a:rPr>
              <a:t>(</a:t>
            </a:r>
            <a:r>
              <a:rPr lang="en-US" sz="2800" b="1" i="0" u="none" strike="noStrike" cap="none">
                <a:solidFill>
                  <a:srgbClr val="00FFFF"/>
                </a:solidFill>
                <a:latin typeface="Courier New"/>
                <a:ea typeface="Courier New"/>
                <a:cs typeface="Courier New"/>
                <a:sym typeface="Courier New"/>
              </a:rPr>
              <a:t>name, </a:t>
            </a:r>
            <a:r>
              <a:rPr lang="en-US" sz="2800" b="1" i="0" u="none" strike="noStrike" cap="none">
                <a:solidFill>
                  <a:srgbClr val="FF7F00"/>
                </a:solidFill>
                <a:latin typeface="Courier New"/>
                <a:ea typeface="Courier New"/>
                <a:cs typeface="Courier New"/>
                <a:sym typeface="Courier New"/>
              </a:rPr>
              <a:t>0</a:t>
            </a:r>
            <a:r>
              <a:rPr lang="en-US" sz="2800" b="1" i="0" u="none" strike="noStrike" cap="none">
                <a:solidFill>
                  <a:srgbClr val="00FFFF"/>
                </a:solidFill>
                <a:latin typeface="Courier New"/>
                <a:ea typeface="Courier New"/>
                <a:cs typeface="Courier New"/>
                <a:sym typeface="Courier New"/>
              </a:rPr>
              <a:t>)</a:t>
            </a:r>
            <a:r>
              <a:rPr lang="en-US" sz="2800" b="1"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a:solidFill>
                  <a:srgbClr val="FFFF00"/>
                </a:solidFill>
                <a:latin typeface="Courier New"/>
                <a:ea typeface="Courier New"/>
                <a:cs typeface="Courier New"/>
                <a:sym typeface="Courier New"/>
              </a:rPr>
              <a:t>print</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00FF00"/>
                </a:solidFill>
                <a:latin typeface="Courier New"/>
                <a:ea typeface="Courier New"/>
                <a:cs typeface="Courier New"/>
                <a:sym typeface="Courier New"/>
              </a:rPr>
              <a:t>counts</a:t>
            </a:r>
          </a:p>
        </p:txBody>
      </p:sp>
      <p:sp>
        <p:nvSpPr>
          <p:cNvPr id="416" name="Shape 416"/>
          <p:cNvSpPr txBox="1">
            <a:spLocks noGrp="1"/>
          </p:cNvSpPr>
          <p:nvPr>
            <p:ph type="title"/>
          </p:nvPr>
        </p:nvSpPr>
        <p:spPr>
          <a:xfrm>
            <a:off x="1155700" y="3048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Simplified counting with </a:t>
            </a:r>
            <a:r>
              <a:rPr lang="en-US" sz="7600" b="0" i="0" u="none" strike="noStrike" cap="none">
                <a:solidFill>
                  <a:srgbClr val="FF00FF"/>
                </a:solidFill>
                <a:latin typeface="Cabin"/>
                <a:ea typeface="Cabin"/>
                <a:cs typeface="Cabin"/>
                <a:sym typeface="Cabin"/>
              </a:rPr>
              <a:t>get</a:t>
            </a:r>
            <a:r>
              <a:rPr lang="en-US" sz="7600" b="0" i="0" u="none" strike="noStrike" cap="none">
                <a:solidFill>
                  <a:srgbClr val="FFFF00"/>
                </a:solidFill>
                <a:latin typeface="Cabin"/>
                <a:ea typeface="Cabin"/>
                <a:cs typeface="Cabin"/>
                <a:sym typeface="Cabin"/>
              </a:rPr>
              <a: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307975" y="55880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b="0" i="0" u="none" strike="noStrike" cap="none">
                <a:solidFill>
                  <a:srgbClr val="00FF00"/>
                </a:solidFill>
                <a:latin typeface="Cabin"/>
                <a:ea typeface="Cabin"/>
                <a:cs typeface="Cabin"/>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520700" y="339725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We are surrounded in our daily lives with computers ranging from laptops to cell phones.  We can think of these computers as our </a:t>
            </a:r>
            <a:r>
              <a:rPr lang="en-US" sz="3200">
                <a:solidFill>
                  <a:srgbClr val="FFFF00"/>
                </a:solidFill>
                <a:latin typeface="Cabin"/>
                <a:ea typeface="Cabin"/>
                <a:cs typeface="Cabin"/>
                <a:sym typeface="Cabin"/>
              </a:rPr>
              <a:t>''</a:t>
            </a:r>
            <a:r>
              <a:rPr lang="en-US" sz="3200" b="0" i="0" u="none" strike="noStrike" cap="none">
                <a:solidFill>
                  <a:srgbClr val="FFFF00"/>
                </a:solidFill>
                <a:latin typeface="Cabin"/>
                <a:ea typeface="Cabin"/>
                <a:cs typeface="Cabin"/>
                <a:sym typeface="Cabin"/>
              </a:rPr>
              <a:t>personal assistants'' who can take care of many things on our behalf.  The hardware in our current-day computers is essentially built to continuously ask us the question, </a:t>
            </a:r>
            <a:r>
              <a:rPr lang="en-US" sz="3200">
                <a:solidFill>
                  <a:srgbClr val="FFFF00"/>
                </a:solidFill>
                <a:latin typeface="Cabin"/>
                <a:ea typeface="Cabin"/>
                <a:cs typeface="Cabin"/>
                <a:sym typeface="Cabin"/>
              </a:rPr>
              <a:t>''</a:t>
            </a:r>
            <a:r>
              <a:rPr lang="en-US" sz="3200" b="0" i="0" u="none" strike="noStrike" cap="none">
                <a:solidFill>
                  <a:srgbClr val="FFFF00"/>
                </a:solidFill>
                <a:latin typeface="Cabin"/>
                <a:ea typeface="Cabin"/>
                <a:cs typeface="Cabin"/>
                <a:sym typeface="Cabin"/>
              </a:rPr>
              <a:t>What would you like me to do next?''</a:t>
            </a:r>
          </a:p>
        </p:txBody>
      </p:sp>
      <p:sp>
        <p:nvSpPr>
          <p:cNvPr id="423" name="Shape 423"/>
          <p:cNvSpPr txBox="1"/>
          <p:nvPr/>
        </p:nvSpPr>
        <p:spPr>
          <a:xfrm>
            <a:off x="469900" y="612775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3200" b="0" i="0" u="none" strike="noStrike" cap="none">
                <a:solidFill>
                  <a:srgbClr val="00FFFF"/>
                </a:solidFill>
                <a:latin typeface="Cabin"/>
                <a:ea typeface="Cabin"/>
                <a:cs typeface="Cabin"/>
                <a:sym typeface="Cabin"/>
              </a:rPr>
              <a:t>Our computers are fast and have vasts amounts of memory and could be very helpful to us if we only knew the language to speak to explain to the computer what we would like it to </a:t>
            </a:r>
            <a:r>
              <a:rPr lang="en-US" sz="3200">
                <a:solidFill>
                  <a:srgbClr val="00FFFF"/>
                </a:solidFill>
                <a:latin typeface="Cabin"/>
                <a:ea typeface="Cabin"/>
                <a:cs typeface="Cabin"/>
                <a:sym typeface="Cabin"/>
              </a:rPr>
              <a:t>''</a:t>
            </a:r>
            <a:r>
              <a:rPr lang="en-US" sz="3200" b="0" i="0" u="none" strike="noStrike" cap="none">
                <a:solidFill>
                  <a:srgbClr val="00FFFF"/>
                </a:solidFill>
                <a:latin typeface="Cabin"/>
                <a:ea typeface="Cabin"/>
                <a:cs typeface="Cabin"/>
                <a:sym typeface="Cabin"/>
              </a:rPr>
              <a:t>do next''.  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the clown ran after the car and the car ran into the tent and the tent fell down on the clown and the car </a:t>
            </a:r>
          </a:p>
        </p:txBody>
      </p:sp>
      <p:pic>
        <p:nvPicPr>
          <p:cNvPr id="429" name="Shape 429"/>
          <p:cNvPicPr preferRelativeResize="0"/>
          <p:nvPr/>
        </p:nvPicPr>
        <p:blipFill rotWithShape="1">
          <a:blip r:embed="rId3">
            <a:alphaModFix/>
          </a:blip>
          <a:srcRect/>
          <a:stretch/>
        </p:blipFill>
        <p:spPr>
          <a:xfrm>
            <a:off x="12172950" y="723900"/>
            <a:ext cx="2927399" cy="194310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Counting Pattern</a:t>
            </a:r>
          </a:p>
        </p:txBody>
      </p:sp>
      <p:sp>
        <p:nvSpPr>
          <p:cNvPr id="435" name="Shape 435"/>
          <p:cNvSpPr txBox="1"/>
          <p:nvPr/>
        </p:nvSpPr>
        <p:spPr>
          <a:xfrm>
            <a:off x="875400" y="2305400"/>
            <a:ext cx="11090100" cy="60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 = </a:t>
            </a:r>
            <a:r>
              <a:rPr lang="en-US" sz="3000" b="1" i="0" u="none" strike="noStrike" cap="none">
                <a:solidFill>
                  <a:srgbClr val="00FFFF"/>
                </a:solidFill>
                <a:latin typeface="Courier New"/>
                <a:ea typeface="Courier New"/>
                <a:cs typeface="Courier New"/>
                <a:sym typeface="Courier New"/>
              </a:rPr>
              <a:t>dict</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'Enter a line of text:</a:t>
            </a:r>
            <a:r>
              <a:rPr lang="en-US" sz="30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line = </a:t>
            </a:r>
            <a:r>
              <a:rPr lang="en-US" sz="3000" b="1" i="0" u="none" strike="noStrike" cap="none">
                <a:solidFill>
                  <a:srgbClr val="FF00FF"/>
                </a:solidFill>
                <a:latin typeface="Courier New"/>
                <a:ea typeface="Courier New"/>
                <a:cs typeface="Courier New"/>
                <a:sym typeface="Courier New"/>
              </a:rPr>
              <a:t>raw_input</a:t>
            </a:r>
            <a:r>
              <a:rPr lang="en-US" sz="30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words = line.</a:t>
            </a:r>
            <a:r>
              <a:rPr lang="en-US" sz="3000" b="1" i="0" u="none" strike="noStrike" cap="none">
                <a:solidFill>
                  <a:srgbClr val="FF00FF"/>
                </a:solidFill>
                <a:latin typeface="Courier New"/>
                <a:ea typeface="Courier New"/>
                <a:cs typeface="Courier New"/>
                <a:sym typeface="Courier New"/>
              </a:rPr>
              <a:t>split</a:t>
            </a:r>
            <a:r>
              <a:rPr lang="en-US" sz="30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'Words:', words</a:t>
            </a:r>
          </a:p>
          <a:p>
            <a:pPr marL="0" marR="0" lvl="0" indent="0" algn="ctr" rtl="0">
              <a:lnSpc>
                <a:spcPct val="100000"/>
              </a:lnSpc>
              <a:spcBef>
                <a:spcPts val="0"/>
              </a:spcBef>
              <a:spcAft>
                <a:spcPts val="0"/>
              </a:spcAft>
              <a:buNone/>
            </a:pPr>
            <a:endParaRPr sz="3000" b="1"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'Counting...</a:t>
            </a:r>
            <a:r>
              <a:rPr lang="en-US" sz="30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for</a:t>
            </a:r>
            <a:r>
              <a:rPr lang="en-US" sz="3000" b="1" i="0" u="none" strike="noStrike" cap="none">
                <a:solidFill>
                  <a:schemeClr val="lt1"/>
                </a:solidFill>
                <a:latin typeface="Courier New"/>
                <a:ea typeface="Courier New"/>
                <a:cs typeface="Courier New"/>
                <a:sym typeface="Courier New"/>
              </a:rPr>
              <a:t> word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[word] =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FF00FF"/>
                </a:solidFill>
                <a:latin typeface="Courier New"/>
                <a:ea typeface="Courier New"/>
                <a:cs typeface="Courier New"/>
                <a:sym typeface="Courier New"/>
              </a:rPr>
              <a:t>get</a:t>
            </a:r>
            <a:r>
              <a:rPr lang="en-US" sz="3000" b="1" i="0" u="none" strike="noStrike" cap="none">
                <a:solidFill>
                  <a:schemeClr val="lt1"/>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'Counts', </a:t>
            </a:r>
            <a:r>
              <a:rPr lang="en-US" sz="3000" b="1" i="0" u="none" strike="noStrike" cap="none">
                <a:solidFill>
                  <a:srgbClr val="00FF00"/>
                </a:solidFill>
                <a:latin typeface="Courier New"/>
                <a:ea typeface="Courier New"/>
                <a:cs typeface="Courier New"/>
                <a:sym typeface="Courier New"/>
              </a:rPr>
              <a:t>counts</a:t>
            </a:r>
          </a:p>
        </p:txBody>
      </p:sp>
      <p:sp>
        <p:nvSpPr>
          <p:cNvPr id="436" name="Shape 436"/>
          <p:cNvSpPr txBox="1"/>
          <p:nvPr/>
        </p:nvSpPr>
        <p:spPr>
          <a:xfrm>
            <a:off x="9060700" y="3011125"/>
            <a:ext cx="5897100" cy="37872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i="0" u="none" strike="noStrike" cap="none">
                <a:solidFill>
                  <a:schemeClr val="lt1"/>
                </a:solidFill>
                <a:latin typeface="Cabin"/>
                <a:ea typeface="Cabin"/>
                <a:cs typeface="Cabin"/>
                <a:sym typeface="Cabin"/>
              </a:rPr>
              <a:t>The general pattern to count the words in a line of text is to </a:t>
            </a:r>
            <a:r>
              <a:rPr lang="en-US" sz="3200" i="0" u="none" strike="noStrike" cap="none">
                <a:solidFill>
                  <a:srgbClr val="FF00FF"/>
                </a:solidFill>
                <a:latin typeface="Cabin"/>
                <a:ea typeface="Cabin"/>
                <a:cs typeface="Cabin"/>
                <a:sym typeface="Cabin"/>
              </a:rPr>
              <a:t>split</a:t>
            </a:r>
            <a:r>
              <a:rPr lang="en-US" sz="3200" i="0" u="none" strike="noStrike" cap="none">
                <a:solidFill>
                  <a:schemeClr val="lt1"/>
                </a:solidFill>
                <a:latin typeface="Cabin"/>
                <a:ea typeface="Cabin"/>
                <a:cs typeface="Cabin"/>
                <a:sym typeface="Cabin"/>
              </a:rPr>
              <a:t> the line into words, then loop through the words and use a </a:t>
            </a:r>
            <a:r>
              <a:rPr lang="en-US" sz="3200" i="0" u="none" strike="noStrike" cap="none">
                <a:solidFill>
                  <a:srgbClr val="00FF00"/>
                </a:solidFill>
                <a:latin typeface="Cabin"/>
                <a:ea typeface="Cabin"/>
                <a:cs typeface="Cabin"/>
                <a:sym typeface="Cabin"/>
              </a:rPr>
              <a:t>dictionary</a:t>
            </a:r>
            <a:r>
              <a:rPr lang="en-US" sz="3200" i="0" u="none" strike="noStrike" cap="none">
                <a:solidFill>
                  <a:schemeClr val="lt1"/>
                </a:solidFill>
                <a:latin typeface="Cabin"/>
                <a:ea typeface="Cabin"/>
                <a:cs typeface="Cabin"/>
                <a:sym typeface="Cabin"/>
              </a:rPr>
              <a:t> to track the count of each word independently.</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1155700" y="241300"/>
            <a:ext cx="13931900" cy="19431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Counting Words</a:t>
            </a:r>
          </a:p>
        </p:txBody>
      </p:sp>
      <p:sp>
        <p:nvSpPr>
          <p:cNvPr id="442" name="Shape 442"/>
          <p:cNvSpPr txBox="1"/>
          <p:nvPr/>
        </p:nvSpPr>
        <p:spPr>
          <a:xfrm>
            <a:off x="437500" y="1831350"/>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a:solidFill>
                  <a:srgbClr val="FFFF00"/>
                </a:solidFill>
                <a:latin typeface="Courier New"/>
                <a:ea typeface="Courier New"/>
                <a:cs typeface="Courier New"/>
                <a:sym typeface="Courier New"/>
              </a:rPr>
              <a:t>python wordcount.py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a:solidFill>
                  <a:schemeClr val="lt1"/>
                </a:solidFill>
                <a:latin typeface="Courier New"/>
                <a:ea typeface="Courier New"/>
                <a:cs typeface="Courier New"/>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clown ran after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car and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car ran into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tent and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tent fell down on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clown and </a:t>
            </a:r>
            <a:r>
              <a:rPr lang="en-US" sz="2600" b="1" i="0" u="none" strike="noStrike" cap="none">
                <a:solidFill>
                  <a:srgbClr val="00FF00"/>
                </a:solidFill>
                <a:latin typeface="Courier New"/>
                <a:ea typeface="Courier New"/>
                <a:cs typeface="Courier New"/>
                <a:sym typeface="Courier New"/>
              </a:rPr>
              <a:t>the</a:t>
            </a:r>
            <a:r>
              <a:rPr lang="en-US" sz="2600" b="1" i="0" u="none" strike="noStrike" cap="none">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a:solidFill>
                  <a:schemeClr val="lt1"/>
                </a:solidFill>
                <a:latin typeface="Courier New"/>
                <a:ea typeface="Courier New"/>
                <a:cs typeface="Courier New"/>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a:solidFill>
                  <a:schemeClr val="lt1"/>
                </a:solidFill>
                <a:latin typeface="Courier New"/>
                <a:ea typeface="Courier New"/>
                <a:cs typeface="Courier New"/>
                <a:sym typeface="Courier New"/>
              </a:rPr>
              <a:t>Counting</a:t>
            </a:r>
            <a:r>
              <a:rPr lang="en-US" sz="26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sz="2600" b="1">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a:solidFill>
                  <a:schemeClr val="lt1"/>
                </a:solidFill>
                <a:latin typeface="Courier New"/>
                <a:ea typeface="Courier New"/>
                <a:cs typeface="Courier New"/>
                <a:sym typeface="Courier New"/>
              </a:rPr>
              <a:t>Counts {'and': 3, 'on': 1, 'ran': 2, 'car': 3, 'into': 1, 'after': 1, 'clown': 2, 'down': 1, 'fell': 1, </a:t>
            </a:r>
            <a:r>
              <a:rPr lang="en-US" sz="2600" b="1" i="0" u="none" strike="noStrike" cap="none">
                <a:solidFill>
                  <a:srgbClr val="00FF00"/>
                </a:solidFill>
                <a:latin typeface="Courier New"/>
                <a:ea typeface="Courier New"/>
                <a:cs typeface="Courier New"/>
                <a:sym typeface="Courier New"/>
              </a:rPr>
              <a:t>'the': 7</a:t>
            </a:r>
            <a:r>
              <a:rPr lang="en-US" sz="2600" b="1" i="0" u="none" strike="noStrike" cap="none">
                <a:solidFill>
                  <a:schemeClr val="lt1"/>
                </a:solidFill>
                <a:latin typeface="Courier New"/>
                <a:ea typeface="Courier New"/>
                <a:cs typeface="Courier New"/>
                <a:sym typeface="Courier New"/>
              </a:rPr>
              <a:t>, 'tent': 2}</a:t>
            </a:r>
          </a:p>
        </p:txBody>
      </p:sp>
      <p:sp>
        <p:nvSpPr>
          <p:cNvPr id="443" name="Shape 443"/>
          <p:cNvSpPr txBox="1"/>
          <p:nvPr/>
        </p:nvSpPr>
        <p:spPr>
          <a:xfrm>
            <a:off x="5334250" y="8331850"/>
            <a:ext cx="106581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172950" y="723900"/>
            <a:ext cx="2927399" cy="194310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2368550"/>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counts = </a:t>
            </a:r>
            <a:r>
              <a:rPr lang="en-US" sz="2400" b="1" i="0" u="none" strike="noStrike" cap="none">
                <a:solidFill>
                  <a:srgbClr val="FF7F00"/>
                </a:solidFill>
                <a:latin typeface="Courier New"/>
                <a:ea typeface="Courier New"/>
                <a:cs typeface="Courier New"/>
                <a:sym typeface="Courier New"/>
              </a:rPr>
              <a:t>dict</a:t>
            </a:r>
            <a:r>
              <a:rPr lang="en-US" sz="24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'Enter a line of text:</a:t>
            </a:r>
            <a:r>
              <a:rPr lang="en-US" sz="24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line = </a:t>
            </a:r>
            <a:r>
              <a:rPr lang="en-US" sz="2400" b="1" i="0" u="none" strike="noStrike" cap="none">
                <a:solidFill>
                  <a:srgbClr val="FF00FF"/>
                </a:solidFill>
                <a:latin typeface="Courier New"/>
                <a:ea typeface="Courier New"/>
                <a:cs typeface="Courier New"/>
                <a:sym typeface="Courier New"/>
              </a:rPr>
              <a:t>raw_input</a:t>
            </a:r>
            <a:r>
              <a:rPr lang="en-US" sz="24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words = line.</a:t>
            </a:r>
            <a:r>
              <a:rPr lang="en-US" sz="2400" b="1" i="0" u="none" strike="noStrike" cap="none">
                <a:solidFill>
                  <a:srgbClr val="FF00FF"/>
                </a:solidFill>
                <a:latin typeface="Courier New"/>
                <a:ea typeface="Courier New"/>
                <a:cs typeface="Courier New"/>
                <a:sym typeface="Courier New"/>
              </a:rPr>
              <a:t>split</a:t>
            </a:r>
            <a:r>
              <a:rPr lang="en-US" sz="2400" b="1" i="0" u="none" strike="noStrike" cap="none">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400" b="1"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'Words:', words</a:t>
            </a: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'Counting...’</a:t>
            </a:r>
          </a:p>
          <a:p>
            <a:pPr marL="0" marR="0" lvl="0" indent="0" algn="ctr" rtl="0">
              <a:lnSpc>
                <a:spcPct val="100000"/>
              </a:lnSpc>
              <a:spcBef>
                <a:spcPts val="0"/>
              </a:spcBef>
              <a:spcAft>
                <a:spcPts val="0"/>
              </a:spcAft>
              <a:buNone/>
            </a:pPr>
            <a:endParaRPr sz="24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for</a:t>
            </a:r>
            <a:r>
              <a:rPr lang="en-US" sz="2400" b="1" i="0" u="none" strike="noStrike" cap="none">
                <a:solidFill>
                  <a:schemeClr val="lt1"/>
                </a:solidFill>
                <a:latin typeface="Courier New"/>
                <a:ea typeface="Courier New"/>
                <a:cs typeface="Courier New"/>
                <a:sym typeface="Courier New"/>
              </a:rPr>
              <a:t> word </a:t>
            </a:r>
            <a:r>
              <a:rPr lang="en-US" sz="2400" b="1" i="0" u="none" strike="noStrike" cap="none">
                <a:solidFill>
                  <a:srgbClr val="FFFF00"/>
                </a:solidFill>
                <a:latin typeface="Courier New"/>
                <a:ea typeface="Courier New"/>
                <a:cs typeface="Courier New"/>
                <a:sym typeface="Courier New"/>
              </a:rPr>
              <a:t>in</a:t>
            </a:r>
            <a:r>
              <a:rPr lang="en-US" sz="2400" b="1" i="0" u="none" strike="noStrike" cap="none">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a:solidFill>
                  <a:schemeClr val="lt1"/>
                </a:solidFill>
                <a:latin typeface="Courier New"/>
                <a:ea typeface="Courier New"/>
                <a:cs typeface="Courier New"/>
                <a:sym typeface="Courier New"/>
              </a:rPr>
              <a:t>    counts[word] = counts.</a:t>
            </a:r>
            <a:r>
              <a:rPr lang="en-US" sz="2400" b="1" i="0" u="none" strike="noStrike" cap="none">
                <a:solidFill>
                  <a:srgbClr val="FF00FF"/>
                </a:solidFill>
                <a:latin typeface="Courier New"/>
                <a:ea typeface="Courier New"/>
                <a:cs typeface="Courier New"/>
                <a:sym typeface="Courier New"/>
              </a:rPr>
              <a:t>get</a:t>
            </a:r>
            <a:r>
              <a:rPr lang="en-US" sz="2400" b="1" i="0" u="none" strike="noStrike" cap="none">
                <a:solidFill>
                  <a:schemeClr val="lt1"/>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'Counts', counts</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100" b="1" i="0" u="none" strike="noStrike" cap="none">
                <a:solidFill>
                  <a:srgbClr val="FFFF00"/>
                </a:solidFill>
                <a:latin typeface="Courier New"/>
                <a:ea typeface="Courier New"/>
                <a:cs typeface="Courier New"/>
                <a:sym typeface="Courier New"/>
              </a:rPr>
              <a:t>python wordcount.py </a:t>
            </a:r>
          </a:p>
          <a:p>
            <a:pPr marL="0" marR="0" lvl="0" indent="0" algn="l"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3100" b="0" i="0" u="none" strike="noStrike" cap="none">
                <a:solidFill>
                  <a:srgbClr val="00FF00"/>
                </a:solidFill>
                <a:latin typeface="Cabin"/>
                <a:ea typeface="Cabin"/>
                <a:cs typeface="Cabin"/>
                <a:sym typeface="Cabin"/>
              </a:rPr>
              <a:t>the</a:t>
            </a:r>
            <a:r>
              <a:rPr lang="en-US" sz="3100" b="0" i="0" u="none" strike="noStrike" cap="none">
                <a:solidFill>
                  <a:srgbClr val="FFFF00"/>
                </a:solidFill>
                <a:latin typeface="Cabin"/>
                <a:ea typeface="Cabin"/>
                <a:cs typeface="Cabin"/>
                <a:sym typeface="Cabin"/>
              </a:rPr>
              <a:t> clown ran after </a:t>
            </a:r>
            <a:r>
              <a:rPr lang="en-US" sz="3100" b="0" i="0" u="none" strike="noStrike" cap="none">
                <a:solidFill>
                  <a:srgbClr val="00FF00"/>
                </a:solidFill>
                <a:latin typeface="Cabin"/>
                <a:ea typeface="Cabin"/>
                <a:cs typeface="Cabin"/>
                <a:sym typeface="Cabin"/>
              </a:rPr>
              <a:t>the</a:t>
            </a:r>
            <a:r>
              <a:rPr lang="en-US" sz="3100" b="0" i="0" u="none" strike="noStrike" cap="none">
                <a:solidFill>
                  <a:srgbClr val="FFFF00"/>
                </a:solidFill>
                <a:latin typeface="Cabin"/>
                <a:ea typeface="Cabin"/>
                <a:cs typeface="Cabin"/>
                <a:sym typeface="Cabin"/>
              </a:rPr>
              <a:t> car and the car ran into </a:t>
            </a:r>
            <a:r>
              <a:rPr lang="en-US" sz="3100" b="0" i="0" u="none" strike="noStrike" cap="none">
                <a:solidFill>
                  <a:srgbClr val="00FF00"/>
                </a:solidFill>
                <a:latin typeface="Cabin"/>
                <a:ea typeface="Cabin"/>
                <a:cs typeface="Cabin"/>
                <a:sym typeface="Cabin"/>
              </a:rPr>
              <a:t>the</a:t>
            </a:r>
            <a:r>
              <a:rPr lang="en-US" sz="3100" b="0" i="0" u="none" strike="noStrike" cap="none">
                <a:solidFill>
                  <a:srgbClr val="FFFF00"/>
                </a:solidFill>
                <a:latin typeface="Cabin"/>
                <a:ea typeface="Cabin"/>
                <a:cs typeface="Cabin"/>
                <a:sym typeface="Cabin"/>
              </a:rPr>
              <a:t> tent and </a:t>
            </a:r>
            <a:r>
              <a:rPr lang="en-US" sz="3100" b="0" i="0" u="none" strike="noStrike" cap="none">
                <a:solidFill>
                  <a:srgbClr val="00FF00"/>
                </a:solidFill>
                <a:latin typeface="Cabin"/>
                <a:ea typeface="Cabin"/>
                <a:cs typeface="Cabin"/>
                <a:sym typeface="Cabin"/>
              </a:rPr>
              <a:t>the</a:t>
            </a:r>
            <a:r>
              <a:rPr lang="en-US" sz="3100" b="0" i="0" u="none" strike="noStrike" cap="none">
                <a:solidFill>
                  <a:srgbClr val="FFFF00"/>
                </a:solidFill>
                <a:latin typeface="Cabin"/>
                <a:ea typeface="Cabin"/>
                <a:cs typeface="Cabin"/>
                <a:sym typeface="Cabin"/>
              </a:rPr>
              <a:t> tent fell down on </a:t>
            </a:r>
            <a:r>
              <a:rPr lang="en-US" sz="3100" b="0" i="0" u="none" strike="noStrike" cap="none">
                <a:solidFill>
                  <a:srgbClr val="00FF00"/>
                </a:solidFill>
                <a:latin typeface="Cabin"/>
                <a:ea typeface="Cabin"/>
                <a:cs typeface="Cabin"/>
                <a:sym typeface="Cabin"/>
              </a:rPr>
              <a:t>the</a:t>
            </a:r>
            <a:r>
              <a:rPr lang="en-US" sz="3100" b="0" i="0" u="none" strike="noStrike" cap="none">
                <a:solidFill>
                  <a:srgbClr val="FFFF00"/>
                </a:solidFill>
                <a:latin typeface="Cabin"/>
                <a:ea typeface="Cabin"/>
                <a:cs typeface="Cabin"/>
                <a:sym typeface="Cabin"/>
              </a:rPr>
              <a:t> clown and </a:t>
            </a:r>
            <a:r>
              <a:rPr lang="en-US" sz="3100" b="0" i="0" u="none" strike="noStrike" cap="none">
                <a:solidFill>
                  <a:srgbClr val="00FF00"/>
                </a:solidFill>
                <a:latin typeface="Cabin"/>
                <a:ea typeface="Cabin"/>
                <a:cs typeface="Cabin"/>
                <a:sym typeface="Cabin"/>
              </a:rPr>
              <a:t>the</a:t>
            </a:r>
            <a:r>
              <a:rPr lang="en-US" sz="3100" b="0" i="0" u="none" strike="noStrike" cap="none">
                <a:solidFill>
                  <a:srgbClr val="FFFF00"/>
                </a:solidFill>
                <a:latin typeface="Cabin"/>
                <a:ea typeface="Cabin"/>
                <a:cs typeface="Cabin"/>
                <a:sym typeface="Cabin"/>
              </a:rPr>
              <a:t> car</a:t>
            </a:r>
          </a:p>
          <a:p>
            <a:pPr marL="0" marR="0" lvl="0" indent="0" algn="ctr" rtl="0">
              <a:lnSpc>
                <a:spcPct val="100000"/>
              </a:lnSpc>
              <a:spcBef>
                <a:spcPts val="0"/>
              </a:spcBef>
              <a:spcAft>
                <a:spcPts val="0"/>
              </a:spcAft>
              <a:buNone/>
            </a:pPr>
            <a:endParaRPr sz="3100" b="0" i="0" u="none" strike="noStrike" cap="none">
              <a:solidFill>
                <a:srgbClr val="FFFF00"/>
              </a:solidFill>
              <a:latin typeface="Cabin"/>
              <a:ea typeface="Cabin"/>
              <a:cs typeface="Cabin"/>
              <a:sym typeface="Cabin"/>
            </a:endParaRPr>
          </a:p>
          <a:p>
            <a:pPr marL="0" marR="0" lvl="0" indent="0" algn="l"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Counting...</a:t>
            </a:r>
          </a:p>
          <a:p>
            <a:pPr marL="0" marR="0" lvl="0" indent="0" algn="ctr" rtl="0">
              <a:lnSpc>
                <a:spcPct val="100000"/>
              </a:lnSpc>
              <a:spcBef>
                <a:spcPts val="0"/>
              </a:spcBef>
              <a:spcAft>
                <a:spcPts val="0"/>
              </a:spcAft>
              <a:buNone/>
            </a:pPr>
            <a:endParaRPr sz="3100" b="0" i="0" u="none" strike="noStrike" cap="none">
              <a:solidFill>
                <a:schemeClr val="lt1"/>
              </a:solidFill>
              <a:latin typeface="Cabin"/>
              <a:ea typeface="Cabin"/>
              <a:cs typeface="Cabin"/>
              <a:sym typeface="Cabin"/>
            </a:endParaRPr>
          </a:p>
          <a:p>
            <a:pPr marL="0" marR="0" lvl="0" indent="0" algn="l"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Counts {'and': 3, 'on': 1, 'ran': 2, 'car': 3, 'into': 1, 'after': 1, 'clown': 2, 'down': 1, 'fell': 1, </a:t>
            </a:r>
            <a:r>
              <a:rPr lang="en-US" sz="3100" b="0" i="0" u="none" strike="noStrike" cap="none">
                <a:solidFill>
                  <a:srgbClr val="00FF00"/>
                </a:solidFill>
                <a:latin typeface="Cabin"/>
                <a:ea typeface="Cabin"/>
                <a:cs typeface="Cabin"/>
                <a:sym typeface="Cabin"/>
              </a:rPr>
              <a:t>'the': 7</a:t>
            </a:r>
            <a:r>
              <a:rPr lang="en-US" sz="3100" b="0" i="0" u="none" strike="noStrike" cap="none">
                <a:solidFill>
                  <a:schemeClr val="lt1"/>
                </a:solidFill>
                <a:latin typeface="Cabin"/>
                <a:ea typeface="Cabin"/>
                <a:cs typeface="Cabin"/>
                <a:sym typeface="Cabin"/>
              </a:rPr>
              <a:t>, 'tent': 2}</a:t>
            </a:r>
          </a:p>
        </p:txBody>
      </p:sp>
      <p:pic>
        <p:nvPicPr>
          <p:cNvPr id="451" name="Shape 451"/>
          <p:cNvPicPr preferRelativeResize="0"/>
          <p:nvPr/>
        </p:nvPicPr>
        <p:blipFill rotWithShape="1">
          <a:blip r:embed="rId3">
            <a:alphaModFix/>
          </a:blip>
          <a:srcRect/>
          <a:stretch/>
        </p:blipFill>
        <p:spPr>
          <a:xfrm>
            <a:off x="563550" y="7582261"/>
            <a:ext cx="1689000" cy="1122299"/>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Definite Loops and Dictionaries</a:t>
            </a:r>
          </a:p>
        </p:txBody>
      </p:sp>
      <p:sp>
        <p:nvSpPr>
          <p:cNvPr id="457" name="Shape 457"/>
          <p:cNvSpPr txBox="1">
            <a:spLocks noGrp="1"/>
          </p:cNvSpPr>
          <p:nvPr>
            <p:ph type="body" idx="1"/>
          </p:nvPr>
        </p:nvSpPr>
        <p:spPr>
          <a:xfrm>
            <a:off x="869075" y="2540000"/>
            <a:ext cx="13932000" cy="21461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Even though </a:t>
            </a:r>
            <a:r>
              <a:rPr lang="en-US" sz="3600" b="0" i="0" u="none" strike="noStrike" cap="none">
                <a:solidFill>
                  <a:srgbClr val="00FF00"/>
                </a:solidFill>
                <a:latin typeface="Cabin"/>
                <a:ea typeface="Cabin"/>
                <a:cs typeface="Cabin"/>
                <a:sym typeface="Cabin"/>
              </a:rPr>
              <a:t>dictionaries</a:t>
            </a:r>
            <a:r>
              <a:rPr lang="en-US" sz="3600" b="0" i="0" u="none" strike="noStrike" cap="none">
                <a:solidFill>
                  <a:schemeClr val="lt1"/>
                </a:solidFill>
                <a:latin typeface="Cabin"/>
                <a:ea typeface="Cabin"/>
                <a:cs typeface="Cabin"/>
                <a:sym typeface="Cabin"/>
              </a:rPr>
              <a:t> are not stored in order, we can write a </a:t>
            </a:r>
            <a:r>
              <a:rPr lang="en-US" sz="3600" b="0" i="0" u="none" strike="noStrike" cap="none">
                <a:solidFill>
                  <a:srgbClr val="FFFF00"/>
                </a:solidFill>
                <a:latin typeface="Cabin"/>
                <a:ea typeface="Cabin"/>
                <a:cs typeface="Cabin"/>
                <a:sym typeface="Cabin"/>
              </a:rPr>
              <a:t>for</a:t>
            </a:r>
            <a:r>
              <a:rPr lang="en-US" sz="3600" b="0" i="0" u="none" strike="noStrike" cap="none">
                <a:solidFill>
                  <a:schemeClr val="lt1"/>
                </a:solidFill>
                <a:latin typeface="Cabin"/>
                <a:ea typeface="Cabin"/>
                <a:cs typeface="Cabin"/>
                <a:sym typeface="Cabin"/>
              </a:rPr>
              <a:t> loop that goes through all the </a:t>
            </a:r>
            <a:r>
              <a:rPr lang="en-US" sz="3600" b="0" i="0" u="none" strike="noStrike" cap="none">
                <a:solidFill>
                  <a:srgbClr val="00FFFF"/>
                </a:solidFill>
                <a:latin typeface="Cabin"/>
                <a:ea typeface="Cabin"/>
                <a:cs typeface="Cabin"/>
                <a:sym typeface="Cabin"/>
              </a:rPr>
              <a:t>entries</a:t>
            </a:r>
            <a:r>
              <a:rPr lang="en-US" sz="3600" b="0" i="0" u="none" strike="noStrike" cap="none">
                <a:solidFill>
                  <a:schemeClr val="lt1"/>
                </a:solidFill>
                <a:latin typeface="Cabin"/>
                <a:ea typeface="Cabin"/>
                <a:cs typeface="Cabin"/>
                <a:sym typeface="Cabin"/>
              </a:rPr>
              <a:t> in a </a:t>
            </a:r>
            <a:r>
              <a:rPr lang="en-US" sz="3600" b="0" i="0" u="none" strike="noStrike" cap="none">
                <a:solidFill>
                  <a:srgbClr val="00FF00"/>
                </a:solidFill>
                <a:latin typeface="Cabin"/>
                <a:ea typeface="Cabin"/>
                <a:cs typeface="Cabin"/>
                <a:sym typeface="Cabin"/>
              </a:rPr>
              <a:t>dictionary</a:t>
            </a:r>
            <a:r>
              <a:rPr lang="en-US" sz="3600" b="0" i="0" u="none" strike="noStrike" cap="none">
                <a:solidFill>
                  <a:schemeClr val="lt1"/>
                </a:solidFill>
                <a:latin typeface="Cabin"/>
                <a:ea typeface="Cabin"/>
                <a:cs typeface="Cabin"/>
                <a:sym typeface="Cabin"/>
              </a:rPr>
              <a:t> - actually it goes through all of the </a:t>
            </a:r>
            <a:r>
              <a:rPr lang="en-US" sz="3600" b="0" i="0" u="none" strike="noStrike" cap="none">
                <a:solidFill>
                  <a:srgbClr val="00FFFF"/>
                </a:solidFill>
                <a:latin typeface="Cabin"/>
                <a:ea typeface="Cabin"/>
                <a:cs typeface="Cabin"/>
                <a:sym typeface="Cabin"/>
              </a:rPr>
              <a:t>keys</a:t>
            </a:r>
            <a:r>
              <a:rPr lang="en-US" sz="3600" b="0" i="0" u="none" strike="noStrike" cap="none">
                <a:solidFill>
                  <a:schemeClr val="lt1"/>
                </a:solidFill>
                <a:latin typeface="Cabin"/>
                <a:ea typeface="Cabin"/>
                <a:cs typeface="Cabin"/>
                <a:sym typeface="Cabin"/>
              </a:rPr>
              <a:t> in the </a:t>
            </a:r>
            <a:r>
              <a:rPr lang="en-US" sz="3600" b="0" i="0" u="none" strike="noStrike" cap="none">
                <a:solidFill>
                  <a:srgbClr val="00FF00"/>
                </a:solidFill>
                <a:latin typeface="Cabin"/>
                <a:ea typeface="Cabin"/>
                <a:cs typeface="Cabin"/>
                <a:sym typeface="Cabin"/>
              </a:rPr>
              <a:t>dictionary</a:t>
            </a:r>
            <a:r>
              <a:rPr lang="en-US" sz="3600" b="0" i="0" u="none" strike="noStrike" cap="none">
                <a:solidFill>
                  <a:schemeClr val="lt1"/>
                </a:solidFill>
                <a:latin typeface="Cabin"/>
                <a:ea typeface="Cabin"/>
                <a:cs typeface="Cabin"/>
                <a:sym typeface="Cabin"/>
              </a:rPr>
              <a:t> and</a:t>
            </a:r>
            <a:r>
              <a:rPr lang="en-US" sz="3600" b="0" i="0" u="none" strike="noStrike" cap="none">
                <a:solidFill>
                  <a:srgbClr val="00FFFF"/>
                </a:solidFill>
                <a:latin typeface="Cabin"/>
                <a:ea typeface="Cabin"/>
                <a:cs typeface="Cabin"/>
                <a:sym typeface="Cabin"/>
              </a:rPr>
              <a:t> looks up</a:t>
            </a:r>
            <a:r>
              <a:rPr lang="en-US" sz="3600" b="0" i="0" u="none" strike="noStrike" cap="none">
                <a:solidFill>
                  <a:schemeClr val="lt1"/>
                </a:solidFill>
                <a:latin typeface="Cabin"/>
                <a:ea typeface="Cabin"/>
                <a:cs typeface="Cabin"/>
                <a:sym typeface="Cabin"/>
              </a:rPr>
              <a:t> the values</a:t>
            </a:r>
          </a:p>
        </p:txBody>
      </p:sp>
      <p:sp>
        <p:nvSpPr>
          <p:cNvPr id="458" name="Shape 458"/>
          <p:cNvSpPr txBox="1"/>
          <p:nvPr/>
        </p:nvSpPr>
        <p:spPr>
          <a:xfrm>
            <a:off x="1714500" y="4960925"/>
            <a:ext cx="14541599" cy="3759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 = { </a:t>
            </a:r>
            <a:r>
              <a:rPr lang="en-US" sz="3000" b="1" i="0" u="none" strike="noStrike" cap="none">
                <a:solidFill>
                  <a:srgbClr val="00FFFF"/>
                </a:solidFill>
                <a:latin typeface="Courier New"/>
                <a:ea typeface="Courier New"/>
                <a:cs typeface="Courier New"/>
                <a:sym typeface="Courier New"/>
              </a:rPr>
              <a:t>'chuck'</a:t>
            </a:r>
            <a:r>
              <a:rPr lang="en-US" sz="3000" b="1" i="0" u="none" strike="noStrike" cap="none">
                <a:solidFill>
                  <a:schemeClr val="lt1"/>
                </a:solidFill>
                <a:latin typeface="Courier New"/>
                <a:ea typeface="Courier New"/>
                <a:cs typeface="Courier New"/>
                <a:sym typeface="Courier New"/>
              </a:rPr>
              <a:t> : 1 , </a:t>
            </a:r>
            <a:r>
              <a:rPr lang="en-US" sz="3000" b="1" i="0" u="none" strike="noStrike" cap="none">
                <a:solidFill>
                  <a:srgbClr val="00FFFF"/>
                </a:solidFill>
                <a:latin typeface="Courier New"/>
                <a:ea typeface="Courier New"/>
                <a:cs typeface="Courier New"/>
                <a:sym typeface="Courier New"/>
              </a:rPr>
              <a:t>'fred'</a:t>
            </a:r>
            <a:r>
              <a:rPr lang="en-US" sz="3000" b="1" i="0" u="none" strike="noStrike" cap="none">
                <a:solidFill>
                  <a:schemeClr val="lt1"/>
                </a:solidFill>
                <a:latin typeface="Courier New"/>
                <a:ea typeface="Courier New"/>
                <a:cs typeface="Courier New"/>
                <a:sym typeface="Courier New"/>
              </a:rPr>
              <a:t> : 42, </a:t>
            </a:r>
            <a:r>
              <a:rPr lang="en-US" sz="3000" b="1" i="0" u="none" strike="noStrike" cap="none">
                <a:solidFill>
                  <a:srgbClr val="00FFFF"/>
                </a:solidFill>
                <a:latin typeface="Courier New"/>
                <a:ea typeface="Courier New"/>
                <a:cs typeface="Courier New"/>
                <a:sym typeface="Courier New"/>
              </a:rPr>
              <a:t>'jan'</a:t>
            </a:r>
            <a:r>
              <a:rPr lang="en-US" sz="3000" b="1"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for</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FF"/>
                </a:solidFill>
                <a:latin typeface="Courier New"/>
                <a:ea typeface="Courier New"/>
                <a:cs typeface="Courier New"/>
                <a:sym typeface="Courier New"/>
              </a:rPr>
              <a:t>key</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FF"/>
                </a:solidFill>
                <a:latin typeface="Courier New"/>
                <a:ea typeface="Courier New"/>
                <a:cs typeface="Courier New"/>
                <a:sym typeface="Courier New"/>
              </a:rPr>
              <a:t>key</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rgbClr val="00FFFF"/>
                </a:solidFill>
                <a:latin typeface="Courier New"/>
                <a:ea typeface="Courier New"/>
                <a:cs typeface="Courier New"/>
                <a:sym typeface="Courier New"/>
              </a:rPr>
              <a:t>[key]</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3000" b="1" i="0" u="none" strike="noStrike" cap="none">
                <a:solidFill>
                  <a:srgbClr val="00FFFF"/>
                </a:solidFill>
                <a:latin typeface="Courier New"/>
                <a:ea typeface="Courier New"/>
                <a:cs typeface="Courier New"/>
                <a:sym typeface="Courier New"/>
              </a:rPr>
              <a:t>jan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3000" b="1" i="0" u="none" strike="noStrike" cap="none">
                <a:solidFill>
                  <a:srgbClr val="00FFFF"/>
                </a:solidFill>
                <a:latin typeface="Courier New"/>
                <a:ea typeface="Courier New"/>
                <a:cs typeface="Courier New"/>
                <a:sym typeface="Courier New"/>
              </a:rPr>
              <a:t>chuck</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3000" b="1" i="0" u="none" strike="noStrike" cap="none">
                <a:solidFill>
                  <a:srgbClr val="00FFFF"/>
                </a:solidFill>
                <a:latin typeface="Courier New"/>
                <a:ea typeface="Courier New"/>
                <a:cs typeface="Courier New"/>
                <a:sym typeface="Courier New"/>
              </a:rPr>
              <a:t>fred</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Retrieving lists of Keys and Values</a:t>
            </a:r>
          </a:p>
        </p:txBody>
      </p:sp>
      <p:sp>
        <p:nvSpPr>
          <p:cNvPr id="464" name="Shape 464"/>
          <p:cNvSpPr txBox="1">
            <a:spLocks noGrp="1"/>
          </p:cNvSpPr>
          <p:nvPr>
            <p:ph type="body" idx="1"/>
          </p:nvPr>
        </p:nvSpPr>
        <p:spPr>
          <a:xfrm>
            <a:off x="939800" y="2844800"/>
            <a:ext cx="4422900" cy="42671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You can get a list of </a:t>
            </a:r>
            <a:r>
              <a:rPr lang="en-US" sz="3600" b="0" i="0" u="none" strike="noStrike" cap="none">
                <a:solidFill>
                  <a:srgbClr val="00FF00"/>
                </a:solidFill>
                <a:latin typeface="Cabin"/>
                <a:ea typeface="Cabin"/>
                <a:cs typeface="Cabin"/>
                <a:sym typeface="Cabin"/>
              </a:rPr>
              <a:t>keys</a:t>
            </a:r>
            <a:r>
              <a:rPr lang="en-US" sz="3600" b="0" i="0" u="none" strike="noStrike" cap="none">
                <a:solidFill>
                  <a:schemeClr val="lt1"/>
                </a:solidFill>
                <a:latin typeface="Cabin"/>
                <a:ea typeface="Cabin"/>
                <a:cs typeface="Cabin"/>
                <a:sym typeface="Cabin"/>
              </a:rPr>
              <a:t>, </a:t>
            </a:r>
            <a:r>
              <a:rPr lang="en-US" sz="3600" b="0" i="0" u="none" strike="noStrike" cap="none">
                <a:solidFill>
                  <a:srgbClr val="FF00FF"/>
                </a:solidFill>
                <a:latin typeface="Cabin"/>
                <a:ea typeface="Cabin"/>
                <a:cs typeface="Cabin"/>
                <a:sym typeface="Cabin"/>
              </a:rPr>
              <a:t>values,</a:t>
            </a:r>
            <a:r>
              <a:rPr lang="en-US" sz="3600" b="0" i="0" u="none" strike="noStrike" cap="none">
                <a:solidFill>
                  <a:schemeClr val="lt1"/>
                </a:solidFill>
                <a:latin typeface="Cabin"/>
                <a:ea typeface="Cabin"/>
                <a:cs typeface="Cabin"/>
                <a:sym typeface="Cabin"/>
              </a:rPr>
              <a:t> or</a:t>
            </a:r>
            <a:r>
              <a:rPr lang="en-US" sz="3600" b="0" i="0" u="none" strike="noStrike" cap="none">
                <a:solidFill>
                  <a:srgbClr val="FF7F00"/>
                </a:solidFill>
                <a:latin typeface="Cabin"/>
                <a:ea typeface="Cabin"/>
                <a:cs typeface="Cabin"/>
                <a:sym typeface="Cabin"/>
              </a:rPr>
              <a:t> items (both)</a:t>
            </a:r>
            <a:r>
              <a:rPr lang="en-US" sz="3600" b="0" i="0" u="none" strike="noStrike" cap="none">
                <a:solidFill>
                  <a:schemeClr val="lt1"/>
                </a:solidFill>
                <a:latin typeface="Cabin"/>
                <a:ea typeface="Cabin"/>
                <a:cs typeface="Cabin"/>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jjj = { 'chuck' : 1 , 'fred' : 42, 'jan': 100}</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r>
              <a:rPr lang="en-US" sz="2500" b="1" i="0" u="none" strike="noStrike" cap="none">
                <a:solidFill>
                  <a:srgbClr val="FFFF00"/>
                </a:solidFill>
                <a:latin typeface="Courier New"/>
                <a:ea typeface="Courier New"/>
                <a:cs typeface="Courier New"/>
                <a:sym typeface="Courier New"/>
              </a:rPr>
              <a:t>print</a:t>
            </a:r>
            <a:r>
              <a:rPr lang="en-US" sz="2500" b="1" i="0" u="none" strike="noStrike" cap="none">
                <a:solidFill>
                  <a:srgbClr val="FF00FF"/>
                </a:solidFill>
                <a:latin typeface="Courier New"/>
                <a:ea typeface="Courier New"/>
                <a:cs typeface="Courier New"/>
                <a:sym typeface="Courier New"/>
              </a:rPr>
              <a:t> list</a:t>
            </a:r>
            <a:r>
              <a:rPr lang="en-US" sz="2500" b="1" i="0" u="none" strike="noStrike" cap="none">
                <a:solidFill>
                  <a:schemeClr val="lt1"/>
                </a:solidFill>
                <a:latin typeface="Courier New"/>
                <a:ea typeface="Courier New"/>
                <a:cs typeface="Courier New"/>
                <a:sym typeface="Courier New"/>
              </a:rPr>
              <a:t>(jjj)</a:t>
            </a: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a:solidFill>
                  <a:srgbClr val="00FF00"/>
                </a:solidFill>
                <a:latin typeface="Courier New"/>
                <a:ea typeface="Courier New"/>
                <a:cs typeface="Courier New"/>
                <a:sym typeface="Courier New"/>
              </a:rPr>
              <a:t>['jan', 'chuck', 'fred']</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r>
              <a:rPr lang="en-US" sz="2500" b="1" i="0" u="none" strike="noStrike" cap="none">
                <a:solidFill>
                  <a:srgbClr val="FFFF00"/>
                </a:solidFill>
                <a:latin typeface="Courier New"/>
                <a:ea typeface="Courier New"/>
                <a:cs typeface="Courier New"/>
                <a:sym typeface="Courier New"/>
              </a:rPr>
              <a:t>print</a:t>
            </a:r>
            <a:r>
              <a:rPr lang="en-US" sz="2500" b="1" i="0" u="none" strike="noStrike" cap="none">
                <a:solidFill>
                  <a:schemeClr val="lt1"/>
                </a:solidFill>
                <a:latin typeface="Courier New"/>
                <a:ea typeface="Courier New"/>
                <a:cs typeface="Courier New"/>
                <a:sym typeface="Courier New"/>
              </a:rPr>
              <a:t> jjj.</a:t>
            </a:r>
            <a:r>
              <a:rPr lang="en-US" sz="2500" b="1" i="0" u="none" strike="noStrike" cap="none">
                <a:solidFill>
                  <a:srgbClr val="FF00FF"/>
                </a:solidFill>
                <a:latin typeface="Courier New"/>
                <a:ea typeface="Courier New"/>
                <a:cs typeface="Courier New"/>
                <a:sym typeface="Courier New"/>
              </a:rPr>
              <a:t>keys()</a:t>
            </a: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a:solidFill>
                  <a:srgbClr val="00FF00"/>
                </a:solidFill>
                <a:latin typeface="Courier New"/>
                <a:ea typeface="Courier New"/>
                <a:cs typeface="Courier New"/>
                <a:sym typeface="Courier New"/>
              </a:rPr>
              <a:t>['jan', 'chuck', 'fred']</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r>
              <a:rPr lang="en-US" sz="2500" b="1" i="0" u="none" strike="noStrike" cap="none">
                <a:solidFill>
                  <a:srgbClr val="FFFF00"/>
                </a:solidFill>
                <a:latin typeface="Courier New"/>
                <a:ea typeface="Courier New"/>
                <a:cs typeface="Courier New"/>
                <a:sym typeface="Courier New"/>
              </a:rPr>
              <a:t>print</a:t>
            </a:r>
            <a:r>
              <a:rPr lang="en-US" sz="2500" b="1" i="0" u="none" strike="noStrike" cap="none">
                <a:solidFill>
                  <a:schemeClr val="lt1"/>
                </a:solidFill>
                <a:latin typeface="Courier New"/>
                <a:ea typeface="Courier New"/>
                <a:cs typeface="Courier New"/>
                <a:sym typeface="Courier New"/>
              </a:rPr>
              <a:t> jjj.</a:t>
            </a:r>
            <a:r>
              <a:rPr lang="en-US" sz="2500" b="1" i="0" u="none" strike="noStrike" cap="none">
                <a:solidFill>
                  <a:srgbClr val="FF00FF"/>
                </a:solidFill>
                <a:latin typeface="Courier New"/>
                <a:ea typeface="Courier New"/>
                <a:cs typeface="Courier New"/>
                <a:sym typeface="Courier New"/>
              </a:rPr>
              <a:t>values()</a:t>
            </a: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a:solidFill>
                  <a:srgbClr val="FF00FF"/>
                </a:solidFill>
                <a:latin typeface="Courier New"/>
                <a:ea typeface="Courier New"/>
                <a:cs typeface="Courier New"/>
                <a:sym typeface="Courier New"/>
              </a:rPr>
              <a:t>[100, 1,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r>
              <a:rPr lang="en-US" sz="2500" b="1" i="0" u="none" strike="noStrike" cap="none">
                <a:solidFill>
                  <a:srgbClr val="FFFF00"/>
                </a:solidFill>
                <a:latin typeface="Courier New"/>
                <a:ea typeface="Courier New"/>
                <a:cs typeface="Courier New"/>
                <a:sym typeface="Courier New"/>
              </a:rPr>
              <a:t>print</a:t>
            </a:r>
            <a:r>
              <a:rPr lang="en-US" sz="2500" b="1" i="0" u="none" strike="noStrike" cap="none">
                <a:solidFill>
                  <a:schemeClr val="lt1"/>
                </a:solidFill>
                <a:latin typeface="Courier New"/>
                <a:ea typeface="Courier New"/>
                <a:cs typeface="Courier New"/>
                <a:sym typeface="Courier New"/>
              </a:rPr>
              <a:t> jjj.</a:t>
            </a:r>
            <a:r>
              <a:rPr lang="en-US" sz="2500" b="1" i="0" u="none" strike="noStrike" cap="none">
                <a:solidFill>
                  <a:srgbClr val="FF7F00"/>
                </a:solidFill>
                <a:latin typeface="Courier New"/>
                <a:ea typeface="Courier New"/>
                <a:cs typeface="Courier New"/>
                <a:sym typeface="Courier New"/>
              </a:rPr>
              <a:t>items()</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rgbClr val="FF7F00"/>
                </a:solidFill>
                <a:latin typeface="Courier New"/>
                <a:ea typeface="Courier New"/>
                <a:cs typeface="Courier New"/>
                <a:sym typeface="Courier New"/>
              </a:rPr>
              <a:t>[('jan', 100), ('chuck', 1), ('fred',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a:solidFill>
                  <a:schemeClr val="lt1"/>
                </a:solidFill>
                <a:latin typeface="Courier New"/>
                <a:ea typeface="Courier New"/>
                <a:cs typeface="Courier New"/>
                <a:sym typeface="Courier New"/>
              </a:rPr>
              <a:t>&gt;&gt;&gt; </a:t>
            </a:r>
          </a:p>
        </p:txBody>
      </p:sp>
      <p:sp>
        <p:nvSpPr>
          <p:cNvPr id="466" name="Shape 466"/>
          <p:cNvSpPr txBox="1"/>
          <p:nvPr/>
        </p:nvSpPr>
        <p:spPr>
          <a:xfrm>
            <a:off x="8545799" y="7844225"/>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abin"/>
                <a:ea typeface="Cabin"/>
                <a:cs typeface="Cabin"/>
                <a:sym typeface="Cabin"/>
              </a:rPr>
              <a:t>What is a 'tuple'? - coming soon...</a:t>
            </a:r>
          </a:p>
        </p:txBody>
      </p:sp>
      <p:cxnSp>
        <p:nvCxnSpPr>
          <p:cNvPr id="467" name="Shape 467"/>
          <p:cNvCxnSpPr/>
          <p:nvPr/>
        </p:nvCxnSpPr>
        <p:spPr>
          <a:xfrm>
            <a:off x="10408425" y="6948211"/>
            <a:ext cx="201599" cy="704999"/>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Bonus: Two Iteration Variables!</a:t>
            </a:r>
          </a:p>
        </p:txBody>
      </p:sp>
      <p:sp>
        <p:nvSpPr>
          <p:cNvPr id="473" name="Shape 473"/>
          <p:cNvSpPr txBox="1">
            <a:spLocks noGrp="1"/>
          </p:cNvSpPr>
          <p:nvPr>
            <p:ph type="body" idx="1"/>
          </p:nvPr>
        </p:nvSpPr>
        <p:spPr>
          <a:xfrm>
            <a:off x="1155700" y="2603500"/>
            <a:ext cx="5344799"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b="0" i="0" u="none" strike="noStrike" cap="none">
                <a:solidFill>
                  <a:schemeClr val="lt1"/>
                </a:solidFill>
                <a:latin typeface="Cabin"/>
                <a:ea typeface="Cabin"/>
                <a:cs typeface="Cabin"/>
                <a:sym typeface="Cabin"/>
              </a:rPr>
              <a:t>We loop through the </a:t>
            </a:r>
            <a:r>
              <a:rPr lang="en-US" sz="3600" b="0" i="0" u="none" strike="noStrike" cap="none">
                <a:solidFill>
                  <a:srgbClr val="FF7F00"/>
                </a:solidFill>
                <a:latin typeface="Cabin"/>
                <a:ea typeface="Cabin"/>
                <a:cs typeface="Cabin"/>
                <a:sym typeface="Cabin"/>
              </a:rPr>
              <a:t>key</a:t>
            </a:r>
            <a:r>
              <a:rPr lang="en-US" sz="3600" b="0" i="0" u="none" strike="noStrike" cap="none">
                <a:solidFill>
                  <a:schemeClr val="lt1"/>
                </a:solidFill>
                <a:latin typeface="Cabin"/>
                <a:ea typeface="Cabin"/>
                <a:cs typeface="Cabin"/>
                <a:sym typeface="Cabin"/>
              </a:rPr>
              <a:t>-</a:t>
            </a:r>
            <a:r>
              <a:rPr lang="en-US" sz="3600" b="0" i="0" u="none" strike="noStrike" cap="none">
                <a:solidFill>
                  <a:srgbClr val="FFFF00"/>
                </a:solidFill>
                <a:latin typeface="Cabin"/>
                <a:ea typeface="Cabin"/>
                <a:cs typeface="Cabin"/>
                <a:sym typeface="Cabin"/>
              </a:rPr>
              <a:t>value</a:t>
            </a:r>
            <a:r>
              <a:rPr lang="en-US" sz="3600" b="0" i="0" u="none" strike="noStrike" cap="none">
                <a:solidFill>
                  <a:schemeClr val="lt1"/>
                </a:solidFill>
                <a:latin typeface="Cabin"/>
                <a:ea typeface="Cabin"/>
                <a:cs typeface="Cabin"/>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b="0" i="0" u="none" strike="noStrike" cap="none">
                <a:solidFill>
                  <a:schemeClr val="lt1"/>
                </a:solidFill>
                <a:latin typeface="Cabin"/>
                <a:ea typeface="Cabin"/>
                <a:cs typeface="Cabin"/>
                <a:sym typeface="Cabin"/>
              </a:rPr>
              <a:t>Each iteration, the first variable is the </a:t>
            </a:r>
            <a:r>
              <a:rPr lang="en-US" sz="3600" b="0" i="0" u="none" strike="noStrike" cap="none">
                <a:solidFill>
                  <a:srgbClr val="FF7F00"/>
                </a:solidFill>
                <a:latin typeface="Cabin"/>
                <a:ea typeface="Cabin"/>
                <a:cs typeface="Cabin"/>
                <a:sym typeface="Cabin"/>
              </a:rPr>
              <a:t>key</a:t>
            </a:r>
            <a:r>
              <a:rPr lang="en-US" sz="3600" b="0" i="0" u="none" strike="noStrike" cap="none">
                <a:solidFill>
                  <a:schemeClr val="lt1"/>
                </a:solidFill>
                <a:latin typeface="Cabin"/>
                <a:ea typeface="Cabin"/>
                <a:cs typeface="Cabin"/>
                <a:sym typeface="Cabin"/>
              </a:rPr>
              <a:t> and the second variable is the </a:t>
            </a:r>
            <a:r>
              <a:rPr lang="en-US" sz="3600" b="0" i="1" u="none" strike="noStrike" cap="none">
                <a:solidFill>
                  <a:schemeClr val="lt1"/>
                </a:solidFill>
                <a:latin typeface="Cabin"/>
                <a:ea typeface="Cabin"/>
                <a:cs typeface="Cabin"/>
                <a:sym typeface="Cabin"/>
              </a:rPr>
              <a:t>corresponding</a:t>
            </a:r>
            <a:r>
              <a:rPr lang="en-US" sz="3600" b="0" i="0" u="none" strike="noStrike" cap="none">
                <a:solidFill>
                  <a:schemeClr val="lt1"/>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value </a:t>
            </a:r>
            <a:r>
              <a:rPr lang="en-US" sz="3600" b="0" i="0" u="none" strike="noStrike" cap="none">
                <a:solidFill>
                  <a:schemeClr val="lt1"/>
                </a:solidFill>
                <a:latin typeface="Cabin"/>
                <a:ea typeface="Cabin"/>
                <a:cs typeface="Cabin"/>
                <a:sym typeface="Cabin"/>
              </a:rPr>
              <a:t>for the key</a:t>
            </a:r>
          </a:p>
        </p:txBody>
      </p:sp>
      <p:sp>
        <p:nvSpPr>
          <p:cNvPr id="474" name="Shape 474"/>
          <p:cNvSpPr txBox="1"/>
          <p:nvPr/>
        </p:nvSpPr>
        <p:spPr>
          <a:xfrm>
            <a:off x="7423599" y="2970250"/>
            <a:ext cx="81642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&gt;&gt;&gt; </a:t>
            </a:r>
            <a:r>
              <a:rPr lang="en-US" sz="2800" b="1" i="0" u="none" strike="noStrike" cap="none">
                <a:solidFill>
                  <a:srgbClr val="00FF00"/>
                </a:solidFill>
                <a:latin typeface="Courier New"/>
                <a:ea typeface="Courier New"/>
                <a:cs typeface="Courier New"/>
                <a:sym typeface="Courier New"/>
              </a:rPr>
              <a:t>jjj</a:t>
            </a:r>
            <a:r>
              <a:rPr lang="en-US" sz="2800" b="1" i="0" u="none" strike="noStrike" cap="none">
                <a:solidFill>
                  <a:schemeClr val="lt1"/>
                </a:solidFill>
                <a:latin typeface="Courier New"/>
                <a:ea typeface="Courier New"/>
                <a:cs typeface="Courier New"/>
                <a:sym typeface="Courier New"/>
              </a:rPr>
              <a:t> = { 'chuck' : 1 , 'fred' : 42, 'jan': 100}</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&gt;&gt;&gt; for </a:t>
            </a:r>
            <a:r>
              <a:rPr lang="en-US" sz="2800" b="1" i="0" u="none" strike="noStrike" cap="none">
                <a:solidFill>
                  <a:srgbClr val="FF7F00"/>
                </a:solidFill>
                <a:latin typeface="Courier New"/>
                <a:ea typeface="Courier New"/>
                <a:cs typeface="Courier New"/>
                <a:sym typeface="Courier New"/>
              </a:rPr>
              <a:t>aaa</a:t>
            </a:r>
            <a:r>
              <a:rPr lang="en-US" sz="2800" b="1" i="0" u="none" strike="noStrike" cap="none">
                <a:solidFill>
                  <a:schemeClr val="lt1"/>
                </a:solidFill>
                <a:latin typeface="Courier New"/>
                <a:ea typeface="Courier New"/>
                <a:cs typeface="Courier New"/>
                <a:sym typeface="Courier New"/>
              </a:rPr>
              <a:t>,</a:t>
            </a:r>
            <a:r>
              <a:rPr lang="en-US" sz="2800" b="1" i="0" u="none" strike="noStrike" cap="none">
                <a:solidFill>
                  <a:srgbClr val="FFFF00"/>
                </a:solidFill>
                <a:latin typeface="Courier New"/>
                <a:ea typeface="Courier New"/>
                <a:cs typeface="Courier New"/>
                <a:sym typeface="Courier New"/>
              </a:rPr>
              <a:t>bbb</a:t>
            </a:r>
            <a:r>
              <a:rPr lang="en-US" sz="2800" b="1" i="0" u="none" strike="noStrike" cap="none">
                <a:solidFill>
                  <a:schemeClr val="lt1"/>
                </a:solidFill>
                <a:latin typeface="Courier New"/>
                <a:ea typeface="Courier New"/>
                <a:cs typeface="Courier New"/>
                <a:sym typeface="Courier New"/>
              </a:rPr>
              <a:t> in </a:t>
            </a:r>
            <a:r>
              <a:rPr lang="en-US" sz="2800" b="1" i="0" u="none" strike="noStrike" cap="none">
                <a:solidFill>
                  <a:srgbClr val="00FF00"/>
                </a:solidFill>
                <a:latin typeface="Courier New"/>
                <a:ea typeface="Courier New"/>
                <a:cs typeface="Courier New"/>
                <a:sym typeface="Courier New"/>
              </a:rPr>
              <a:t>jjj</a:t>
            </a:r>
            <a:r>
              <a:rPr lang="en-US" sz="2800" b="1" i="0" u="none" strike="noStrike" cap="none">
                <a:solidFill>
                  <a:srgbClr val="FF00FF"/>
                </a:solidFill>
                <a:latin typeface="Courier New"/>
                <a:ea typeface="Courier New"/>
                <a:cs typeface="Courier New"/>
                <a:sym typeface="Courier New"/>
              </a:rPr>
              <a:t>.items</a:t>
            </a:r>
            <a:r>
              <a:rPr lang="en-US" sz="2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          print </a:t>
            </a:r>
            <a:r>
              <a:rPr lang="en-US" sz="2800" b="1" i="0" u="none" strike="noStrike" cap="none">
                <a:solidFill>
                  <a:srgbClr val="FF7F00"/>
                </a:solidFill>
                <a:latin typeface="Courier New"/>
                <a:ea typeface="Courier New"/>
                <a:cs typeface="Courier New"/>
                <a:sym typeface="Courier New"/>
              </a:rPr>
              <a:t>aaa</a:t>
            </a:r>
            <a:r>
              <a:rPr lang="en-US" sz="2800" b="1" i="0" u="none" strike="noStrike" cap="none">
                <a:solidFill>
                  <a:schemeClr val="lt1"/>
                </a:solidFill>
                <a:latin typeface="Courier New"/>
                <a:ea typeface="Courier New"/>
                <a:cs typeface="Courier New"/>
                <a:sym typeface="Courier New"/>
              </a:rPr>
              <a:t>, </a:t>
            </a:r>
            <a:r>
              <a:rPr lang="en-US" sz="2800" b="1" i="0" u="none" strike="noStrike" cap="none">
                <a:solidFill>
                  <a:srgbClr val="FFFF00"/>
                </a:solidFill>
                <a:latin typeface="Courier New"/>
                <a:ea typeface="Courier New"/>
                <a:cs typeface="Courier New"/>
                <a:sym typeface="Courier New"/>
              </a:rPr>
              <a:t>bbb</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800" b="1" i="0" u="none" strike="noStrike" cap="none">
                <a:solidFill>
                  <a:srgbClr val="FF7F00"/>
                </a:solidFill>
                <a:latin typeface="Courier New"/>
                <a:ea typeface="Courier New"/>
                <a:cs typeface="Courier New"/>
                <a:sym typeface="Courier New"/>
              </a:rPr>
              <a:t>jan</a:t>
            </a:r>
            <a:r>
              <a:rPr lang="en-US" sz="2800" b="1" i="0" u="none" strike="noStrike" cap="none">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800" b="1" i="0" u="none" strike="noStrike" cap="none">
                <a:solidFill>
                  <a:srgbClr val="FF7F00"/>
                </a:solidFill>
                <a:latin typeface="Courier New"/>
                <a:ea typeface="Courier New"/>
                <a:cs typeface="Courier New"/>
                <a:sym typeface="Courier New"/>
              </a:rPr>
              <a:t>chuck</a:t>
            </a:r>
            <a:r>
              <a:rPr lang="en-US" sz="2800" b="1" i="0" u="none" strike="noStrike" cap="none">
                <a:solidFill>
                  <a:srgbClr val="FFFF00"/>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800" b="1" i="0" u="none" strike="noStrike" cap="none">
                <a:solidFill>
                  <a:srgbClr val="FF7F00"/>
                </a:solidFill>
                <a:latin typeface="Courier New"/>
                <a:ea typeface="Courier New"/>
                <a:cs typeface="Courier New"/>
                <a:sym typeface="Courier New"/>
              </a:rPr>
              <a:t>fred</a:t>
            </a:r>
            <a:r>
              <a:rPr lang="en-US" sz="2800" b="1" i="0" u="none" strike="noStrike" cap="none">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a:solidFill>
                  <a:schemeClr val="lt1"/>
                </a:solidFill>
                <a:latin typeface="Courier New"/>
                <a:ea typeface="Courier New"/>
                <a:cs typeface="Courier New"/>
                <a:sym typeface="Courier New"/>
              </a:rPr>
              <a:t>&gt;&gt;&gt;</a:t>
            </a:r>
            <a:r>
              <a:rPr lang="en-US" sz="3000" b="1" i="0" u="none" strike="noStrike" cap="none">
                <a:solidFill>
                  <a:schemeClr val="lt1"/>
                </a:solidFill>
                <a:latin typeface="Courier New"/>
                <a:ea typeface="Courier New"/>
                <a:cs typeface="Courier New"/>
                <a:sym typeface="Courier New"/>
              </a:rPr>
              <a:t> </a:t>
            </a:r>
          </a:p>
          <a:p>
            <a:pPr marL="0" marR="0" lvl="0" indent="0" algn="ctr" rtl="0">
              <a:lnSpc>
                <a:spcPct val="100000"/>
              </a:lnSpc>
              <a:spcBef>
                <a:spcPts val="0"/>
              </a:spcBef>
              <a:spcAft>
                <a:spcPts val="0"/>
              </a:spcAft>
              <a:buNone/>
            </a:pPr>
            <a:endParaRPr sz="3000" b="1">
              <a:latin typeface="Courier New"/>
              <a:ea typeface="Courier New"/>
              <a:cs typeface="Courier New"/>
              <a:sym typeface="Courier New"/>
            </a:endParaRPr>
          </a:p>
        </p:txBody>
      </p:sp>
      <p:sp>
        <p:nvSpPr>
          <p:cNvPr id="475" name="Shape 475"/>
          <p:cNvSpPr txBox="1"/>
          <p:nvPr/>
        </p:nvSpPr>
        <p:spPr>
          <a:xfrm>
            <a:off x="12560300" y="720090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[chuck]</a:t>
            </a:r>
          </a:p>
        </p:txBody>
      </p:sp>
      <p:sp>
        <p:nvSpPr>
          <p:cNvPr id="476" name="Shape 476"/>
          <p:cNvSpPr txBox="1"/>
          <p:nvPr/>
        </p:nvSpPr>
        <p:spPr>
          <a:xfrm>
            <a:off x="14351000" y="718820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1</a:t>
            </a:r>
          </a:p>
        </p:txBody>
      </p:sp>
      <p:sp>
        <p:nvSpPr>
          <p:cNvPr id="477" name="Shape 477"/>
          <p:cNvSpPr txBox="1"/>
          <p:nvPr/>
        </p:nvSpPr>
        <p:spPr>
          <a:xfrm>
            <a:off x="12847636" y="802640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[fred]</a:t>
            </a:r>
          </a:p>
        </p:txBody>
      </p:sp>
      <p:sp>
        <p:nvSpPr>
          <p:cNvPr id="478" name="Shape 478"/>
          <p:cNvSpPr txBox="1"/>
          <p:nvPr/>
        </p:nvSpPr>
        <p:spPr>
          <a:xfrm>
            <a:off x="14300200" y="801370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42</a:t>
            </a:r>
          </a:p>
        </p:txBody>
      </p:sp>
      <p:sp>
        <p:nvSpPr>
          <p:cNvPr id="479" name="Shape 479"/>
          <p:cNvSpPr txBox="1"/>
          <p:nvPr/>
        </p:nvSpPr>
        <p:spPr>
          <a:xfrm>
            <a:off x="13266737" y="5638800"/>
            <a:ext cx="700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aaa</a:t>
            </a:r>
          </a:p>
        </p:txBody>
      </p:sp>
      <p:sp>
        <p:nvSpPr>
          <p:cNvPr id="480" name="Shape 480"/>
          <p:cNvSpPr txBox="1"/>
          <p:nvPr/>
        </p:nvSpPr>
        <p:spPr>
          <a:xfrm>
            <a:off x="14284325" y="563880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bbb</a:t>
            </a:r>
          </a:p>
        </p:txBody>
      </p:sp>
      <p:sp>
        <p:nvSpPr>
          <p:cNvPr id="481" name="Shape 481"/>
          <p:cNvSpPr txBox="1"/>
          <p:nvPr/>
        </p:nvSpPr>
        <p:spPr>
          <a:xfrm>
            <a:off x="13100050" y="638810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[jan]</a:t>
            </a:r>
          </a:p>
        </p:txBody>
      </p:sp>
      <p:sp>
        <p:nvSpPr>
          <p:cNvPr id="482" name="Shape 482"/>
          <p:cNvSpPr txBox="1"/>
          <p:nvPr/>
        </p:nvSpPr>
        <p:spPr>
          <a:xfrm>
            <a:off x="14338300" y="637540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100</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What is not a </a:t>
            </a:r>
            <a:r>
              <a:rPr lang="en-US" sz="7600" b="0" i="0" u="none" strike="noStrike" cap="none">
                <a:solidFill>
                  <a:srgbClr val="FFFF00"/>
                </a:solidFill>
                <a:latin typeface="Arial"/>
                <a:ea typeface="Arial"/>
                <a:cs typeface="Arial"/>
                <a:sym typeface="Arial"/>
              </a:rPr>
              <a:t>“</a:t>
            </a:r>
            <a:r>
              <a:rPr lang="en-US" sz="7600" b="0" i="0" u="none" strike="noStrike" cap="none">
                <a:solidFill>
                  <a:srgbClr val="FFFF00"/>
                </a:solidFill>
                <a:latin typeface="Cabin"/>
                <a:ea typeface="Cabin"/>
                <a:cs typeface="Cabin"/>
                <a:sym typeface="Cabin"/>
              </a:rPr>
              <a:t>Collection</a:t>
            </a:r>
            <a:r>
              <a:rPr lang="en-US" sz="7600" b="0" i="0" u="none" strike="noStrike" cap="none">
                <a:solidFill>
                  <a:srgbClr val="FFFF00"/>
                </a:solidFill>
                <a:latin typeface="Arial"/>
                <a:ea typeface="Arial"/>
                <a:cs typeface="Arial"/>
                <a:sym typeface="Arial"/>
              </a:rPr>
              <a:t>”</a:t>
            </a:r>
          </a:p>
        </p:txBody>
      </p:sp>
      <p:sp>
        <p:nvSpPr>
          <p:cNvPr id="220" name="Shape 220"/>
          <p:cNvSpPr txBox="1">
            <a:spLocks noGrp="1"/>
          </p:cNvSpPr>
          <p:nvPr>
            <p:ph type="body" idx="1"/>
          </p:nvPr>
        </p:nvSpPr>
        <p:spPr>
          <a:xfrm>
            <a:off x="1155700" y="2603500"/>
            <a:ext cx="13931900" cy="19811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Most of our </a:t>
            </a:r>
            <a:r>
              <a:rPr lang="en-US" sz="3600" b="0" i="0" u="none" strike="noStrike" cap="none">
                <a:solidFill>
                  <a:srgbClr val="00FF00"/>
                </a:solidFill>
                <a:latin typeface="Cabin"/>
                <a:ea typeface="Cabin"/>
                <a:cs typeface="Cabin"/>
                <a:sym typeface="Cabin"/>
              </a:rPr>
              <a:t>variables</a:t>
            </a:r>
            <a:r>
              <a:rPr lang="en-US" sz="3600" b="0" i="0" u="none" strike="noStrike" cap="none">
                <a:solidFill>
                  <a:schemeClr val="lt1"/>
                </a:solidFill>
                <a:latin typeface="Cabin"/>
                <a:ea typeface="Cabin"/>
                <a:cs typeface="Cabin"/>
                <a:sym typeface="Cabin"/>
              </a:rPr>
              <a:t> have one value in them - when we put a new value in the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 the old value is overwritten</a:t>
            </a:r>
          </a:p>
        </p:txBody>
      </p:sp>
      <p:sp>
        <p:nvSpPr>
          <p:cNvPr id="221" name="Shape 221"/>
          <p:cNvSpPr txBox="1"/>
          <p:nvPr/>
        </p:nvSpPr>
        <p:spPr>
          <a:xfrm>
            <a:off x="2959100" y="4870450"/>
            <a:ext cx="125474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Python 2.5.2 (r252:60911, Feb 22 2008, 07:57:53)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[GCC 4.0.1 (Apple Computer, Inc. build 5363)] on darwin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x</a:t>
            </a:r>
            <a:r>
              <a:rPr lang="en-US" sz="3000" b="1"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00FF00"/>
                </a:solidFill>
                <a:latin typeface="Courier New"/>
                <a:ea typeface="Courier New"/>
                <a:cs typeface="Courier New"/>
                <a:sym typeface="Courier New"/>
              </a:rPr>
              <a:t>x</a:t>
            </a:r>
            <a:r>
              <a:rPr lang="en-US" sz="3000" b="1" i="0" u="none" strike="noStrike" cap="none">
                <a:solidFill>
                  <a:schemeClr val="lt1"/>
                </a:solidFill>
                <a:latin typeface="Courier New"/>
                <a:ea typeface="Courier New"/>
                <a:cs typeface="Courier New"/>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4</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00"/>
                </a:solidFill>
                <a:latin typeface="Courier New"/>
                <a:ea typeface="Courier New"/>
                <a:cs typeface="Courier New"/>
                <a:sym typeface="Courier New"/>
              </a:rPr>
              <a:t>handle = open(name)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2600" b="1"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FF00FF"/>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FF00FF"/>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FF00FF"/>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Font typeface="Cabin"/>
              <a:buNone/>
            </a:pPr>
            <a:endParaRPr sz="2600" b="1">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00FFFF"/>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Font typeface="Cabin"/>
              <a:buNone/>
            </a:pPr>
            <a:endParaRPr sz="2600" b="1">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a:solidFill>
                  <a:srgbClr val="FF7F00"/>
                </a:solidFill>
                <a:latin typeface="Courier New"/>
                <a:ea typeface="Courier New"/>
                <a:cs typeface="Courier New"/>
                <a:sym typeface="Courier New"/>
              </a:rPr>
              <a:t>print bigword, bigcount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Enter file: </a:t>
            </a:r>
            <a:r>
              <a:rPr lang="en-US" sz="3600">
                <a:solidFill>
                  <a:schemeClr val="lt1"/>
                </a:solidFill>
                <a:latin typeface="Cabin"/>
                <a:ea typeface="Cabin"/>
                <a:cs typeface="Cabin"/>
                <a:sym typeface="Cabin"/>
              </a:rPr>
              <a:t>clown</a:t>
            </a:r>
            <a:r>
              <a:rPr lang="en-US" sz="3600" b="0" i="0" u="none" strike="noStrike" cap="none">
                <a:solidFill>
                  <a:schemeClr val="lt1"/>
                </a:solidFill>
                <a:latin typeface="Cabin"/>
                <a:ea typeface="Cabin"/>
                <a:cs typeface="Cabin"/>
                <a:sym typeface="Cabin"/>
              </a:rPr>
              <a:t>.txt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t</a:t>
            </a:r>
            <a:r>
              <a:rPr lang="en-US" sz="3600">
                <a:solidFill>
                  <a:srgbClr val="FFFF00"/>
                </a:solidFill>
                <a:latin typeface="Cabin"/>
                <a:ea typeface="Cabin"/>
                <a:cs typeface="Cabin"/>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Enter file: </a:t>
            </a:r>
            <a:r>
              <a:rPr lang="en-US" sz="3600" b="0" i="0" u="none" strike="noStrike" cap="none">
                <a:solidFill>
                  <a:schemeClr val="lt1"/>
                </a:solidFill>
                <a:latin typeface="Cabin"/>
                <a:ea typeface="Cabin"/>
                <a:cs typeface="Cabin"/>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to 16</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Summary</a:t>
            </a:r>
          </a:p>
        </p:txBody>
      </p:sp>
      <p:pic>
        <p:nvPicPr>
          <p:cNvPr id="495" name="Shape 495"/>
          <p:cNvPicPr preferRelativeResize="0"/>
          <p:nvPr/>
        </p:nvPicPr>
        <p:blipFill rotWithShape="1">
          <a:blip r:embed="rId3">
            <a:alphaModFix/>
          </a:blip>
          <a:srcRect/>
          <a:stretch/>
        </p:blipFill>
        <p:spPr>
          <a:xfrm>
            <a:off x="1152525" y="2286000"/>
            <a:ext cx="13935074" cy="602297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A Story of  Two Collections..</a:t>
            </a:r>
          </a:p>
        </p:txBody>
      </p:sp>
      <p:sp>
        <p:nvSpPr>
          <p:cNvPr id="227" name="Shape 227"/>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b="0" i="0" u="none" strike="noStrike" cap="none">
                <a:solidFill>
                  <a:srgbClr val="00FF00"/>
                </a:solidFill>
                <a:latin typeface="Cabin"/>
                <a:ea typeface="Cabin"/>
                <a:cs typeface="Cabin"/>
                <a:sym typeface="Cabin"/>
              </a:rPr>
              <a:t>List</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chemeClr val="lt1"/>
                </a:solidFill>
                <a:latin typeface="Cabin"/>
                <a:ea typeface="Cabin"/>
                <a:cs typeface="Cabin"/>
                <a:sym typeface="Cabin"/>
              </a:rPr>
              <a:t>A linear collection of values that stay in order</a:t>
            </a:r>
          </a:p>
          <a:p>
            <a:pPr marL="568706" marR="0" lvl="0" indent="-390906" algn="l" rtl="0">
              <a:spcBef>
                <a:spcPts val="3500"/>
              </a:spcBef>
              <a:spcAft>
                <a:spcPts val="0"/>
              </a:spcAft>
              <a:buClr>
                <a:schemeClr val="lt1"/>
              </a:buClr>
              <a:buSzPct val="171000"/>
              <a:buFont typeface="Cabin"/>
              <a:buNone/>
            </a:pPr>
            <a:endParaRPr sz="3600" b="0" i="0" u="none" strike="noStrike" cap="none">
              <a:solidFill>
                <a:schemeClr val="lt1"/>
              </a:solidFill>
              <a:latin typeface="Cabin"/>
              <a:ea typeface="Cabin"/>
              <a:cs typeface="Cabin"/>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b="0" i="0" u="none" strike="noStrike" cap="none">
                <a:solidFill>
                  <a:srgbClr val="FF00FF"/>
                </a:solidFill>
                <a:latin typeface="Cabin"/>
                <a:ea typeface="Cabin"/>
                <a:cs typeface="Cabin"/>
                <a:sym typeface="Cabin"/>
              </a:rPr>
              <a:t>Dictionary</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chemeClr val="lt1"/>
                </a:solidFill>
                <a:latin typeface="Cabin"/>
                <a:ea typeface="Cabin"/>
                <a:cs typeface="Cabin"/>
                <a:sym typeface="Cabin"/>
              </a:rPr>
              <a:t>A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bag</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369800" y="5321300"/>
            <a:ext cx="3200399" cy="3378299"/>
          </a:xfrm>
          <a:prstGeom prst="rect">
            <a:avLst/>
          </a:prstGeom>
          <a:noFill/>
          <a:ln>
            <a:noFill/>
          </a:ln>
        </p:spPr>
      </p:pic>
      <p:pic>
        <p:nvPicPr>
          <p:cNvPr id="231" name="Shape 231"/>
          <p:cNvPicPr preferRelativeResize="0"/>
          <p:nvPr/>
        </p:nvPicPr>
        <p:blipFill rotWithShape="1">
          <a:blip r:embed="rId6">
            <a:alphaModFix/>
          </a:blip>
          <a:srcRect/>
          <a:stretch/>
        </p:blipFill>
        <p:spPr>
          <a:xfrm>
            <a:off x="9745661"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673100"/>
            <a:ext cx="5333999"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Dictionaries</a:t>
            </a:r>
          </a:p>
        </p:txBody>
      </p:sp>
      <p:pic>
        <p:nvPicPr>
          <p:cNvPr id="238" name="Shape 238"/>
          <p:cNvPicPr preferRelativeResize="0"/>
          <p:nvPr/>
        </p:nvPicPr>
        <p:blipFill rotWithShape="1">
          <a:blip r:embed="rId3">
            <a:alphaModFix/>
          </a:blip>
          <a:srcRect/>
          <a:stretch/>
        </p:blipFill>
        <p:spPr>
          <a:xfrm>
            <a:off x="7708900" y="428625"/>
            <a:ext cx="7353300" cy="7762875"/>
          </a:xfrm>
          <a:prstGeom prst="rect">
            <a:avLst/>
          </a:prstGeom>
          <a:noFill/>
          <a:ln>
            <a:noFill/>
          </a:ln>
        </p:spPr>
      </p:pic>
      <p:pic>
        <p:nvPicPr>
          <p:cNvPr id="239" name="Shape 239"/>
          <p:cNvPicPr preferRelativeResize="0"/>
          <p:nvPr/>
        </p:nvPicPr>
        <p:blipFill rotWithShape="1">
          <a:blip r:embed="rId4">
            <a:alphaModFix/>
          </a:blip>
          <a:srcRect/>
          <a:stretch/>
        </p:blipFill>
        <p:spPr>
          <a:xfrm>
            <a:off x="1320812" y="4578350"/>
            <a:ext cx="4533899" cy="3320999"/>
          </a:xfrm>
          <a:prstGeom prst="rect">
            <a:avLst/>
          </a:prstGeom>
          <a:noFill/>
          <a:ln>
            <a:noFill/>
          </a:ln>
        </p:spPr>
      </p:pic>
      <p:sp>
        <p:nvSpPr>
          <p:cNvPr id="240" name="Shape 240"/>
          <p:cNvSpPr txBox="1"/>
          <p:nvPr/>
        </p:nvSpPr>
        <p:spPr>
          <a:xfrm>
            <a:off x="11539525" y="6477000"/>
            <a:ext cx="1797600"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money</a:t>
            </a:r>
          </a:p>
        </p:txBody>
      </p:sp>
      <p:sp>
        <p:nvSpPr>
          <p:cNvPr id="241" name="Shape 241"/>
          <p:cNvSpPr txBox="1"/>
          <p:nvPr/>
        </p:nvSpPr>
        <p:spPr>
          <a:xfrm>
            <a:off x="13428678" y="3479800"/>
            <a:ext cx="1392599"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tissue</a:t>
            </a:r>
          </a:p>
        </p:txBody>
      </p:sp>
      <p:sp>
        <p:nvSpPr>
          <p:cNvPr id="242" name="Shape 242"/>
          <p:cNvSpPr txBox="1"/>
          <p:nvPr/>
        </p:nvSpPr>
        <p:spPr>
          <a:xfrm>
            <a:off x="7764625" y="4000500"/>
            <a:ext cx="2049299"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calculator</a:t>
            </a:r>
          </a:p>
        </p:txBody>
      </p:sp>
      <p:sp>
        <p:nvSpPr>
          <p:cNvPr id="243" name="Shape 243"/>
          <p:cNvSpPr txBox="1"/>
          <p:nvPr/>
        </p:nvSpPr>
        <p:spPr>
          <a:xfrm>
            <a:off x="6781800" y="5638800"/>
            <a:ext cx="2049299"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perfume</a:t>
            </a:r>
          </a:p>
        </p:txBody>
      </p:sp>
      <p:sp>
        <p:nvSpPr>
          <p:cNvPr id="244" name="Shape 244"/>
          <p:cNvSpPr txBox="1"/>
          <p:nvPr/>
        </p:nvSpPr>
        <p:spPr>
          <a:xfrm>
            <a:off x="7761273" y="7277100"/>
            <a:ext cx="1328700"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candy</a:t>
            </a:r>
          </a:p>
        </p:txBody>
      </p:sp>
      <p:sp>
        <p:nvSpPr>
          <p:cNvPr id="245" name="Shape 245"/>
          <p:cNvSpPr txBox="1"/>
          <p:nvPr/>
        </p:nvSpPr>
        <p:spPr>
          <a:xfrm>
            <a:off x="2587575" y="8318500"/>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5"/>
              </a:rPr>
              <a:t>http://en.wikipedia.org/wiki/Associative_array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Dictionaries</a:t>
            </a:r>
          </a:p>
        </p:txBody>
      </p:sp>
      <p:sp>
        <p:nvSpPr>
          <p:cNvPr id="251" name="Shape 251"/>
          <p:cNvSpPr txBox="1">
            <a:spLocks noGrp="1"/>
          </p:cNvSpPr>
          <p:nvPr>
            <p:ph type="body" idx="1"/>
          </p:nvPr>
        </p:nvSpPr>
        <p:spPr>
          <a:xfrm>
            <a:off x="1155700" y="2374900"/>
            <a:ext cx="13932000" cy="5702399"/>
          </a:xfrm>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b="0" i="0" u="none" strike="noStrike" cap="none">
                <a:solidFill>
                  <a:schemeClr val="lt1"/>
                </a:solidFill>
                <a:latin typeface="Cabin"/>
                <a:ea typeface="Cabin"/>
                <a:cs typeface="Cabin"/>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b="0" i="0" u="none" strike="noStrike" cap="none">
                <a:solidFill>
                  <a:schemeClr val="lt1"/>
                </a:solidFill>
                <a:latin typeface="Cabin"/>
                <a:ea typeface="Cabin"/>
                <a:cs typeface="Cabin"/>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b="0" i="0" u="none" strike="noStrike" cap="none">
                <a:solidFill>
                  <a:schemeClr val="lt1"/>
                </a:solidFill>
                <a:latin typeface="Cabin"/>
                <a:ea typeface="Cabin"/>
                <a:cs typeface="Cabin"/>
                <a:sym typeface="Cabin"/>
              </a:rPr>
              <a:t>Dictionaries have different names in different languages</a:t>
            </a:r>
          </a:p>
          <a:p>
            <a:pPr marL="1041400" marR="0" lvl="1" indent="-332994" algn="l" rtl="0">
              <a:lnSpc>
                <a:spcPct val="100000"/>
              </a:lnSpc>
              <a:spcBef>
                <a:spcPts val="3500"/>
              </a:spcBef>
              <a:spcAft>
                <a:spcPts val="0"/>
              </a:spcAft>
              <a:buClr>
                <a:schemeClr val="lt1"/>
              </a:buClr>
              <a:buSzPct val="100000"/>
              <a:buFont typeface="Cabin"/>
            </a:pPr>
            <a:r>
              <a:rPr lang="en-US" sz="3000" b="0" i="0" u="none" strike="noStrike" cap="none">
                <a:solidFill>
                  <a:schemeClr val="lt1"/>
                </a:solidFill>
                <a:latin typeface="Cabin"/>
                <a:ea typeface="Cabin"/>
                <a:cs typeface="Cabin"/>
                <a:sym typeface="Cabin"/>
              </a:rPr>
              <a:t>Associative Arrays - Perl / P</a:t>
            </a:r>
            <a:r>
              <a:rPr lang="en-US" sz="3000">
                <a:solidFill>
                  <a:schemeClr val="lt1"/>
                </a:solidFill>
                <a:latin typeface="Cabin"/>
                <a:ea typeface="Cabin"/>
                <a:cs typeface="Cabin"/>
                <a:sym typeface="Cabin"/>
              </a:rPr>
              <a:t>HP</a:t>
            </a:r>
          </a:p>
          <a:p>
            <a:pPr marL="1041400" marR="0" lvl="1" indent="-332994" algn="l" rtl="0">
              <a:lnSpc>
                <a:spcPct val="100000"/>
              </a:lnSpc>
              <a:spcBef>
                <a:spcPts val="3500"/>
              </a:spcBef>
              <a:spcAft>
                <a:spcPts val="0"/>
              </a:spcAft>
              <a:buClr>
                <a:schemeClr val="lt1"/>
              </a:buClr>
              <a:buSzPct val="100000"/>
              <a:buFont typeface="Cabin"/>
            </a:pPr>
            <a:r>
              <a:rPr lang="en-US" sz="3000" b="0" i="0" u="none" strike="noStrike" cap="none">
                <a:solidFill>
                  <a:schemeClr val="lt1"/>
                </a:solidFill>
                <a:latin typeface="Cabin"/>
                <a:ea typeface="Cabin"/>
                <a:cs typeface="Cabin"/>
                <a:sym typeface="Cabin"/>
              </a:rPr>
              <a:t>Properties or Map or HashMap - Java</a:t>
            </a:r>
          </a:p>
          <a:p>
            <a:pPr marL="1041400" marR="0" lvl="1" indent="-332994" algn="l" rtl="0">
              <a:lnSpc>
                <a:spcPct val="100000"/>
              </a:lnSpc>
              <a:spcBef>
                <a:spcPts val="3500"/>
              </a:spcBef>
              <a:spcAft>
                <a:spcPts val="0"/>
              </a:spcAft>
              <a:buClr>
                <a:schemeClr val="lt1"/>
              </a:buClr>
              <a:buSzPct val="100000"/>
              <a:buFont typeface="Cabin"/>
            </a:pPr>
            <a:r>
              <a:rPr lang="en-US" sz="3000" b="0" i="0" u="none" strike="noStrike" cap="none">
                <a:solidFill>
                  <a:schemeClr val="lt1"/>
                </a:solidFill>
                <a:latin typeface="Cabin"/>
                <a:ea typeface="Cabin"/>
                <a:cs typeface="Cabin"/>
                <a:sym typeface="Cabin"/>
              </a:rPr>
              <a:t>Property Bag - C# / .Net</a:t>
            </a:r>
          </a:p>
        </p:txBody>
      </p:sp>
      <p:sp>
        <p:nvSpPr>
          <p:cNvPr id="252" name="Shape 252"/>
          <p:cNvSpPr txBox="1"/>
          <p:nvPr/>
        </p:nvSpPr>
        <p:spPr>
          <a:xfrm>
            <a:off x="1894900" y="8293100"/>
            <a:ext cx="13420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http://en.wikipedia.org/wiki/Associative_array</a:t>
            </a:r>
          </a:p>
        </p:txBody>
      </p:sp>
      <p:pic>
        <p:nvPicPr>
          <p:cNvPr id="253" name="Shape 253"/>
          <p:cNvPicPr preferRelativeResize="0"/>
          <p:nvPr/>
        </p:nvPicPr>
        <p:blipFill rotWithShape="1">
          <a:blip r:embed="rId4">
            <a:alphaModFix/>
          </a:blip>
          <a:srcRect/>
          <a:stretch/>
        </p:blipFill>
        <p:spPr>
          <a:xfrm>
            <a:off x="13317537" y="423862"/>
            <a:ext cx="2201862" cy="23240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Dictionaries</a:t>
            </a:r>
          </a:p>
        </p:txBody>
      </p:sp>
      <p:sp>
        <p:nvSpPr>
          <p:cNvPr id="259" name="Shape 259"/>
          <p:cNvSpPr txBox="1">
            <a:spLocks noGrp="1"/>
          </p:cNvSpPr>
          <p:nvPr>
            <p:ph type="body" idx="1"/>
          </p:nvPr>
        </p:nvSpPr>
        <p:spPr>
          <a:xfrm>
            <a:off x="1155700" y="2603500"/>
            <a:ext cx="60833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Lists </a:t>
            </a:r>
            <a:r>
              <a:rPr lang="en-US" sz="3600" b="0" i="0" u="none" strike="noStrike" cap="none">
                <a:solidFill>
                  <a:srgbClr val="00FFFF"/>
                </a:solidFill>
                <a:latin typeface="Cabin"/>
                <a:ea typeface="Cabin"/>
                <a:cs typeface="Cabin"/>
                <a:sym typeface="Cabin"/>
              </a:rPr>
              <a:t>index</a:t>
            </a:r>
            <a:r>
              <a:rPr lang="en-US" sz="3600" b="0" i="0" u="none" strike="noStrike" cap="none">
                <a:solidFill>
                  <a:schemeClr val="lt1"/>
                </a:solidFill>
                <a:latin typeface="Cabin"/>
                <a:ea typeface="Cabin"/>
                <a:cs typeface="Cabin"/>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b="0" i="0" u="none" strike="noStrike" cap="none">
                <a:solidFill>
                  <a:srgbClr val="FF00FF"/>
                </a:solidFill>
                <a:latin typeface="Cabin"/>
                <a:ea typeface="Cabin"/>
                <a:cs typeface="Cabin"/>
                <a:sym typeface="Cabin"/>
              </a:rPr>
              <a:t>Dictionaries</a:t>
            </a:r>
            <a:r>
              <a:rPr lang="en-US" sz="3600" b="0" i="0" u="none" strike="noStrike" cap="none">
                <a:solidFill>
                  <a:schemeClr val="lt1"/>
                </a:solidFill>
                <a:latin typeface="Cabin"/>
                <a:ea typeface="Cabin"/>
                <a:cs typeface="Cabin"/>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So we </a:t>
            </a:r>
            <a:r>
              <a:rPr lang="en-US" sz="3600" b="0" i="0" u="none" strike="noStrike" cap="none">
                <a:solidFill>
                  <a:srgbClr val="00FFFF"/>
                </a:solidFill>
                <a:latin typeface="Cabin"/>
                <a:ea typeface="Cabin"/>
                <a:cs typeface="Cabin"/>
                <a:sym typeface="Cabin"/>
              </a:rPr>
              <a:t>index</a:t>
            </a:r>
            <a:r>
              <a:rPr lang="en-US" sz="3600" b="0" i="0" u="none" strike="noStrike" cap="none">
                <a:solidFill>
                  <a:schemeClr val="lt1"/>
                </a:solidFill>
                <a:latin typeface="Cabin"/>
                <a:ea typeface="Cabin"/>
                <a:cs typeface="Cabin"/>
                <a:sym typeface="Cabin"/>
              </a:rPr>
              <a:t> the things we put in the </a:t>
            </a:r>
            <a:r>
              <a:rPr lang="en-US" sz="3600" b="0" i="0" u="none" strike="noStrike" cap="none">
                <a:solidFill>
                  <a:srgbClr val="FF00FF"/>
                </a:solidFill>
                <a:latin typeface="Cabin"/>
                <a:ea typeface="Cabin"/>
                <a:cs typeface="Cabin"/>
                <a:sym typeface="Cabin"/>
              </a:rPr>
              <a:t>dictionary</a:t>
            </a:r>
            <a:r>
              <a:rPr lang="en-US" sz="3600" b="0" i="0" u="none" strike="noStrike" cap="none">
                <a:solidFill>
                  <a:schemeClr val="lt1"/>
                </a:solidFill>
                <a:latin typeface="Cabin"/>
                <a:ea typeface="Cabin"/>
                <a:cs typeface="Cabin"/>
                <a:sym typeface="Cabin"/>
              </a:rPr>
              <a:t> with a </a:t>
            </a:r>
            <a:r>
              <a:rPr lang="en-US" sz="3600" b="0" i="0" u="none" strike="noStrike" cap="none">
                <a:solidFill>
                  <a:srgbClr val="00FFFF"/>
                </a:solidFill>
                <a:latin typeface="Arial"/>
                <a:ea typeface="Arial"/>
                <a:cs typeface="Arial"/>
                <a:sym typeface="Arial"/>
              </a:rPr>
              <a:t>“</a:t>
            </a:r>
            <a:r>
              <a:rPr lang="en-US" sz="3600" b="0" i="0" u="none" strike="noStrike" cap="none">
                <a:solidFill>
                  <a:srgbClr val="00FFFF"/>
                </a:solidFill>
                <a:latin typeface="Cabin"/>
                <a:ea typeface="Cabin"/>
                <a:cs typeface="Cabin"/>
                <a:sym typeface="Cabin"/>
              </a:rPr>
              <a:t>lookup tag</a:t>
            </a:r>
            <a:r>
              <a:rPr lang="en-US" sz="3600" b="0" i="0" u="none" strike="noStrike" cap="none">
                <a:solidFill>
                  <a:srgbClr val="00FFFF"/>
                </a:solidFill>
                <a:latin typeface="Arial"/>
                <a:ea typeface="Arial"/>
                <a:cs typeface="Arial"/>
                <a:sym typeface="Arial"/>
              </a:rPr>
              <a:t>”</a:t>
            </a:r>
          </a:p>
        </p:txBody>
      </p:sp>
      <p:sp>
        <p:nvSpPr>
          <p:cNvPr id="260" name="Shape 260"/>
          <p:cNvSpPr txBox="1"/>
          <p:nvPr/>
        </p:nvSpPr>
        <p:spPr>
          <a:xfrm>
            <a:off x="8242775" y="2155825"/>
            <a:ext cx="7428900" cy="644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chemeClr val="lt1"/>
                </a:solidFill>
                <a:latin typeface="Courier New"/>
                <a:ea typeface="Courier New"/>
                <a:cs typeface="Courier New"/>
                <a:sym typeface="Courier New"/>
              </a:rPr>
              <a:t> = </a:t>
            </a:r>
            <a:r>
              <a:rPr lang="en-US" sz="2400" b="1" i="0" u="none" strike="noStrike" cap="none">
                <a:solidFill>
                  <a:srgbClr val="FF00FF"/>
                </a:solidFill>
                <a:latin typeface="Courier New"/>
                <a:ea typeface="Courier New"/>
                <a:cs typeface="Courier New"/>
                <a:sym typeface="Courier New"/>
              </a:rPr>
              <a:t>dict</a:t>
            </a:r>
            <a:r>
              <a:rPr lang="en-US" sz="24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['money']</a:t>
            </a:r>
            <a:r>
              <a:rPr lang="en-US" sz="2400" b="1" i="0" u="none" strike="noStrike" cap="none">
                <a:solidFill>
                  <a:schemeClr val="lt1"/>
                </a:solidFill>
                <a:latin typeface="Courier New"/>
                <a:ea typeface="Courier New"/>
                <a:cs typeface="Courier New"/>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['candy']</a:t>
            </a:r>
            <a:r>
              <a:rPr lang="en-US" sz="2400" b="1" i="0" u="none" strike="noStrike" cap="none">
                <a:solidFill>
                  <a:schemeClr val="lt1"/>
                </a:solidFill>
                <a:latin typeface="Courier New"/>
                <a:ea typeface="Courier New"/>
                <a:cs typeface="Courier New"/>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['tissues']</a:t>
            </a:r>
            <a:r>
              <a:rPr lang="en-US" sz="2400" b="1" i="0" u="none" strike="noStrike" cap="none">
                <a:solidFill>
                  <a:schemeClr val="lt1"/>
                </a:solidFill>
                <a:latin typeface="Courier New"/>
                <a:ea typeface="Courier New"/>
                <a:cs typeface="Courier New"/>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a:t>
            </a:r>
            <a:r>
              <a:rPr lang="en-US" sz="2400" b="1" i="0" u="none" strike="noStrike" cap="none">
                <a:solidFill>
                  <a:srgbClr val="00FF00"/>
                </a:solidFill>
                <a:latin typeface="Courier New"/>
                <a:ea typeface="Courier New"/>
                <a:cs typeface="Courier New"/>
                <a:sym typeface="Courier New"/>
              </a:rPr>
              <a:t>purse</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{'money': 12, 'tissues': 75, 'candy':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['candy']</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['candy']</a:t>
            </a:r>
            <a:r>
              <a:rPr lang="en-US" sz="2400" b="1" i="0" u="none" strike="noStrike" cap="none">
                <a:solidFill>
                  <a:schemeClr val="lt1"/>
                </a:solidFill>
                <a:latin typeface="Courier New"/>
                <a:ea typeface="Courier New"/>
                <a:cs typeface="Courier New"/>
                <a:sym typeface="Courier New"/>
              </a:rPr>
              <a:t> = </a:t>
            </a:r>
            <a:r>
              <a:rPr lang="en-US" sz="2400" b="1" i="0" u="none" strike="noStrike" cap="none">
                <a:solidFill>
                  <a:srgbClr val="00FF00"/>
                </a:solidFill>
                <a:latin typeface="Courier New"/>
                <a:ea typeface="Courier New"/>
                <a:cs typeface="Courier New"/>
                <a:sym typeface="Courier New"/>
              </a:rPr>
              <a:t>purse</a:t>
            </a:r>
            <a:r>
              <a:rPr lang="en-US" sz="2400" b="1" i="0" u="none" strike="noStrike" cap="none">
                <a:solidFill>
                  <a:srgbClr val="00FFFF"/>
                </a:solidFill>
                <a:latin typeface="Courier New"/>
                <a:ea typeface="Courier New"/>
                <a:cs typeface="Courier New"/>
                <a:sym typeface="Courier New"/>
              </a:rPr>
              <a:t>['candy']</a:t>
            </a:r>
            <a:r>
              <a:rPr lang="en-US" sz="2400" b="1"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&gt;&gt;&gt; </a:t>
            </a:r>
            <a:r>
              <a:rPr lang="en-US" sz="2400" b="1" i="0" u="none" strike="noStrike" cap="none">
                <a:solidFill>
                  <a:srgbClr val="FFFF00"/>
                </a:solidFill>
                <a:latin typeface="Courier New"/>
                <a:ea typeface="Courier New"/>
                <a:cs typeface="Courier New"/>
                <a:sym typeface="Courier New"/>
              </a:rPr>
              <a:t>print</a:t>
            </a:r>
            <a:r>
              <a:rPr lang="en-US" sz="2400" b="1" i="0" u="none" strike="noStrike" cap="none">
                <a:solidFill>
                  <a:schemeClr val="lt1"/>
                </a:solidFill>
                <a:latin typeface="Courier New"/>
                <a:ea typeface="Courier New"/>
                <a:cs typeface="Courier New"/>
                <a:sym typeface="Courier New"/>
              </a:rPr>
              <a:t> </a:t>
            </a:r>
            <a:r>
              <a:rPr lang="en-US" sz="2400" b="1" i="0" u="none" strike="noStrike" cap="none">
                <a:solidFill>
                  <a:srgbClr val="00FF00"/>
                </a:solidFill>
                <a:latin typeface="Courier New"/>
                <a:ea typeface="Courier New"/>
                <a:cs typeface="Courier New"/>
                <a:sym typeface="Courier New"/>
              </a:rPr>
              <a:t>purse</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a:solidFill>
                  <a:schemeClr val="lt1"/>
                </a:solidFill>
                <a:latin typeface="Courier New"/>
                <a:ea typeface="Courier New"/>
                <a:cs typeface="Courier New"/>
                <a:sym typeface="Courier New"/>
              </a:rPr>
              <a:t>{'money': 12, 'tissues': 75, </a:t>
            </a:r>
            <a:r>
              <a:rPr lang="en-US" sz="2400" b="1" i="0" u="none" strike="noStrike" cap="none">
                <a:solidFill>
                  <a:srgbClr val="00FFFF"/>
                </a:solidFill>
                <a:latin typeface="Courier New"/>
                <a:ea typeface="Courier New"/>
                <a:cs typeface="Courier New"/>
                <a:sym typeface="Courier New"/>
              </a:rPr>
              <a:t>'candy': 5</a:t>
            </a:r>
            <a:r>
              <a:rPr lang="en-US" sz="2400" b="1" i="0" u="none" strike="noStrike" cap="none">
                <a:solidFill>
                  <a:schemeClr val="lt1"/>
                </a:solidFill>
                <a:latin typeface="Courier New"/>
                <a:ea typeface="Courier New"/>
                <a:cs typeface="Courier New"/>
                <a:sym typeface="Courier New"/>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Comparing Lists and Dictionaries</a:t>
            </a:r>
          </a:p>
        </p:txBody>
      </p:sp>
      <p:sp>
        <p:nvSpPr>
          <p:cNvPr id="266" name="Shape 266"/>
          <p:cNvSpPr txBox="1">
            <a:spLocks noGrp="1"/>
          </p:cNvSpPr>
          <p:nvPr>
            <p:ph type="body" idx="1"/>
          </p:nvPr>
        </p:nvSpPr>
        <p:spPr>
          <a:xfrm>
            <a:off x="1155700" y="2603500"/>
            <a:ext cx="13931900" cy="17271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00FF"/>
              </a:buClr>
              <a:buSzPct val="171000"/>
              <a:buFont typeface="Cabin"/>
              <a:buChar char="•"/>
            </a:pPr>
            <a:r>
              <a:rPr lang="en-US" sz="3600" b="0" i="0" u="none" strike="noStrike" cap="none">
                <a:solidFill>
                  <a:srgbClr val="FF00FF"/>
                </a:solidFill>
                <a:latin typeface="Cabin"/>
                <a:ea typeface="Cabin"/>
                <a:cs typeface="Cabin"/>
                <a:sym typeface="Cabin"/>
              </a:rPr>
              <a:t>Dictionaries</a:t>
            </a:r>
            <a:r>
              <a:rPr lang="en-US" sz="3600" b="0" i="0" u="none" strike="noStrike" cap="none">
                <a:solidFill>
                  <a:schemeClr val="lt1"/>
                </a:solidFill>
                <a:latin typeface="Cabin"/>
                <a:ea typeface="Cabin"/>
                <a:cs typeface="Cabin"/>
                <a:sym typeface="Cabin"/>
              </a:rPr>
              <a:t> are like </a:t>
            </a:r>
            <a:r>
              <a:rPr lang="en-US" sz="3600">
                <a:solidFill>
                  <a:srgbClr val="00FF00"/>
                </a:solidFill>
                <a:latin typeface="Cabin"/>
                <a:ea typeface="Cabin"/>
                <a:cs typeface="Cabin"/>
                <a:sym typeface="Cabin"/>
              </a:rPr>
              <a:t>l</a:t>
            </a:r>
            <a:r>
              <a:rPr lang="en-US" sz="3600" b="0" i="0" u="none" strike="noStrike" cap="none">
                <a:solidFill>
                  <a:srgbClr val="00FF00"/>
                </a:solidFill>
                <a:latin typeface="Cabin"/>
                <a:ea typeface="Cabin"/>
                <a:cs typeface="Cabin"/>
                <a:sym typeface="Cabin"/>
              </a:rPr>
              <a:t>ists</a:t>
            </a:r>
            <a:r>
              <a:rPr lang="en-US" sz="3600" b="0" i="0" u="none" strike="noStrike" cap="none">
                <a:solidFill>
                  <a:schemeClr val="lt1"/>
                </a:solidFill>
                <a:latin typeface="Cabin"/>
                <a:ea typeface="Cabin"/>
                <a:cs typeface="Cabin"/>
                <a:sym typeface="Cabin"/>
              </a:rPr>
              <a:t> except that they use </a:t>
            </a:r>
            <a:r>
              <a:rPr lang="en-US" sz="3600" b="0" i="0" u="none" strike="noStrike" cap="none">
                <a:solidFill>
                  <a:srgbClr val="FF7F00"/>
                </a:solidFill>
                <a:latin typeface="Cabin"/>
                <a:ea typeface="Cabin"/>
                <a:cs typeface="Cabin"/>
                <a:sym typeface="Cabin"/>
              </a:rPr>
              <a:t>keys</a:t>
            </a:r>
            <a:r>
              <a:rPr lang="en-US" sz="3600" b="0" i="0" u="none" strike="noStrike" cap="none">
                <a:solidFill>
                  <a:schemeClr val="lt1"/>
                </a:solidFill>
                <a:latin typeface="Cabin"/>
                <a:ea typeface="Cabin"/>
                <a:cs typeface="Cabin"/>
                <a:sym typeface="Cabin"/>
              </a:rPr>
              <a:t> instead of </a:t>
            </a:r>
            <a:r>
              <a:rPr lang="en-US" sz="3600" b="0" i="0" u="none" strike="noStrike" cap="none">
                <a:solidFill>
                  <a:srgbClr val="FFFFFF"/>
                </a:solidFill>
                <a:latin typeface="Cabin"/>
                <a:ea typeface="Cabin"/>
                <a:cs typeface="Cabin"/>
                <a:sym typeface="Cabin"/>
              </a:rPr>
              <a:t>numbers</a:t>
            </a:r>
            <a:r>
              <a:rPr lang="en-US" sz="3600" b="0" i="0" u="none" strike="noStrike" cap="none">
                <a:solidFill>
                  <a:schemeClr val="lt1"/>
                </a:solidFill>
                <a:latin typeface="Cabin"/>
                <a:ea typeface="Cabin"/>
                <a:cs typeface="Cabin"/>
                <a:sym typeface="Cabin"/>
              </a:rPr>
              <a:t> to look up </a:t>
            </a:r>
            <a:r>
              <a:rPr lang="en-US" sz="3600" b="0" i="0" u="none" strike="noStrike" cap="none">
                <a:solidFill>
                  <a:srgbClr val="FFFF00"/>
                </a:solidFill>
                <a:latin typeface="Cabin"/>
                <a:ea typeface="Cabin"/>
                <a:cs typeface="Cabin"/>
                <a:sym typeface="Cabin"/>
              </a:rPr>
              <a:t>values</a:t>
            </a:r>
          </a:p>
        </p:txBody>
      </p:sp>
      <p:sp>
        <p:nvSpPr>
          <p:cNvPr id="267" name="Shape 267"/>
          <p:cNvSpPr txBox="1"/>
          <p:nvPr/>
        </p:nvSpPr>
        <p:spPr>
          <a:xfrm>
            <a:off x="2381250" y="4922825"/>
            <a:ext cx="50592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 = </a:t>
            </a:r>
            <a:r>
              <a:rPr lang="en-US" sz="3000" b="1" i="0" u="none" strike="noStrike" cap="none">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t>
            </a:r>
            <a:r>
              <a:rPr lang="en-US" sz="3000" b="1" i="0" u="none" strike="noStrike" cap="none">
                <a:solidFill>
                  <a:srgbClr val="FF00FF"/>
                </a:solidFill>
                <a:latin typeface="Courier New"/>
                <a:ea typeface="Courier New"/>
                <a:cs typeface="Courier New"/>
                <a:sym typeface="Courier New"/>
              </a:rPr>
              <a:t>append</a:t>
            </a: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21</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t>
            </a:r>
            <a:r>
              <a:rPr lang="en-US" sz="3000" b="1" i="0" u="none" strike="noStrike" cap="none">
                <a:solidFill>
                  <a:srgbClr val="FF00FF"/>
                </a:solidFill>
                <a:latin typeface="Courier New"/>
                <a:ea typeface="Courier New"/>
                <a:cs typeface="Courier New"/>
                <a:sym typeface="Courier New"/>
              </a:rPr>
              <a:t>append</a:t>
            </a: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183</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21, 183</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t>
            </a:r>
            <a:r>
              <a:rPr lang="en-US" sz="3000" b="1" i="0" u="none" strike="noStrike" cap="none">
                <a:solidFill>
                  <a:srgbClr val="FFFFFF"/>
                </a:solidFill>
                <a:latin typeface="Courier New"/>
                <a:ea typeface="Courier New"/>
                <a:cs typeface="Courier New"/>
                <a:sym typeface="Courier New"/>
              </a:rPr>
              <a:t>0</a:t>
            </a:r>
            <a:r>
              <a:rPr lang="en-US" sz="3000" b="1" i="0" u="none" strike="noStrike" cap="none">
                <a:solidFill>
                  <a:srgbClr val="00FF00"/>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23</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23, 183</a:t>
            </a:r>
            <a:r>
              <a:rPr lang="en-US" sz="3000" b="1" i="0" u="none" strike="noStrike" cap="none">
                <a:solidFill>
                  <a:srgbClr val="00FF00"/>
                </a:solidFill>
                <a:latin typeface="Courier New"/>
                <a:ea typeface="Courier New"/>
                <a:cs typeface="Courier New"/>
                <a:sym typeface="Courier New"/>
              </a:rPr>
              <a:t>]</a:t>
            </a:r>
          </a:p>
        </p:txBody>
      </p:sp>
      <p:sp>
        <p:nvSpPr>
          <p:cNvPr id="268" name="Shape 268"/>
          <p:cNvSpPr txBox="1"/>
          <p:nvPr/>
        </p:nvSpPr>
        <p:spPr>
          <a:xfrm>
            <a:off x="9083675" y="436880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 =</a:t>
            </a:r>
            <a:r>
              <a:rPr lang="en-US" sz="3000" b="1" i="0" u="none" strike="noStrike" cap="none">
                <a:solidFill>
                  <a:srgbClr val="0000FF"/>
                </a:solidFill>
                <a:latin typeface="Courier New"/>
                <a:ea typeface="Courier New"/>
                <a:cs typeface="Courier New"/>
                <a:sym typeface="Courier New"/>
              </a:rPr>
              <a:t> </a:t>
            </a:r>
            <a:r>
              <a:rPr lang="en-US" sz="3000" b="1" i="0" u="none" strike="noStrike" cap="none">
                <a:solidFill>
                  <a:srgbClr val="00FFFF"/>
                </a:solidFill>
                <a:latin typeface="Courier New"/>
                <a:ea typeface="Courier New"/>
                <a:cs typeface="Courier New"/>
                <a:sym typeface="Courier New"/>
              </a:rPr>
              <a:t>dict()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182</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182</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21</a:t>
            </a:r>
            <a:r>
              <a:rPr lang="en-US" sz="3000" b="1" i="0" u="none" strike="noStrike" cap="none">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 23</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182</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23</a:t>
            </a:r>
            <a:r>
              <a:rPr lang="en-US" sz="3000" b="1" i="0" u="none" strike="noStrike" cap="none">
                <a:solidFill>
                  <a:srgbClr val="FF00FF"/>
                </a:solidFill>
                <a:latin typeface="Courier New"/>
                <a:ea typeface="Courier New"/>
                <a:cs typeface="Courier New"/>
                <a:sym typeface="Courier New"/>
              </a:rPr>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2114550" y="449250"/>
            <a:ext cx="56909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 =</a:t>
            </a:r>
            <a:r>
              <a:rPr lang="en-US" sz="3000" b="1" i="0" u="none" strike="noStrike" cap="none">
                <a:solidFill>
                  <a:srgbClr val="0000FF"/>
                </a:solidFill>
                <a:latin typeface="Courier New"/>
                <a:ea typeface="Courier New"/>
                <a:cs typeface="Courier New"/>
                <a:sym typeface="Courier New"/>
              </a:rPr>
              <a:t> </a:t>
            </a:r>
            <a:r>
              <a:rPr lang="en-US" sz="3000" b="1" i="0" u="none" strike="noStrike" cap="none">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lst.append(</a:t>
            </a:r>
            <a:r>
              <a:rPr lang="en-US" sz="3000" b="1" i="0" u="none" strike="noStrike" cap="none">
                <a:solidFill>
                  <a:srgbClr val="FFFF00"/>
                </a:solidFill>
                <a:latin typeface="Courier New"/>
                <a:ea typeface="Courier New"/>
                <a:cs typeface="Courier New"/>
                <a:sym typeface="Courier New"/>
              </a:rPr>
              <a:t>21</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lst.append(</a:t>
            </a:r>
            <a:r>
              <a:rPr lang="en-US" sz="3000" b="1" i="0" u="none" strike="noStrike" cap="none">
                <a:solidFill>
                  <a:srgbClr val="FFFF00"/>
                </a:solidFill>
                <a:latin typeface="Courier New"/>
                <a:ea typeface="Courier New"/>
                <a:cs typeface="Courier New"/>
                <a:sym typeface="Courier New"/>
              </a:rPr>
              <a:t>183</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21, 183</a:t>
            </a:r>
            <a:r>
              <a:rPr lang="en-US" sz="3000" b="1" i="0" u="none" strike="noStrike" cap="none">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lst</a:t>
            </a:r>
            <a:r>
              <a:rPr lang="en-US" sz="3000" b="1" i="0" u="none" strike="noStrike" cap="none">
                <a:solidFill>
                  <a:srgbClr val="FF7F00"/>
                </a:solidFill>
                <a:latin typeface="Courier New"/>
                <a:ea typeface="Courier New"/>
                <a:cs typeface="Courier New"/>
                <a:sym typeface="Courier New"/>
              </a:rPr>
              <a:t>[0]</a:t>
            </a:r>
            <a:r>
              <a:rPr lang="en-US" sz="3000" b="1" i="0" u="none" strike="noStrike" cap="none">
                <a:solidFill>
                  <a:srgbClr val="00FF00"/>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23</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a:solidFill>
                  <a:srgbClr val="00FF00"/>
                </a:solidFill>
                <a:latin typeface="Courier New"/>
                <a:ea typeface="Courier New"/>
                <a:cs typeface="Courier New"/>
                <a:sym typeface="Courier New"/>
              </a:rPr>
              <a:t>[</a:t>
            </a:r>
            <a:r>
              <a:rPr lang="en-US" sz="3000" b="1" i="0" u="none" strike="noStrike" cap="none">
                <a:solidFill>
                  <a:srgbClr val="FFFF00"/>
                </a:solidFill>
                <a:latin typeface="Courier New"/>
                <a:ea typeface="Courier New"/>
                <a:cs typeface="Courier New"/>
                <a:sym typeface="Courier New"/>
              </a:rPr>
              <a:t>23, 183</a:t>
            </a:r>
            <a:r>
              <a:rPr lang="en-US" sz="3000" b="1" i="0" u="none" strike="noStrike" cap="none">
                <a:solidFill>
                  <a:srgbClr val="00FF00"/>
                </a:solidFill>
                <a:latin typeface="Courier New"/>
                <a:ea typeface="Courier New"/>
                <a:cs typeface="Courier New"/>
                <a:sym typeface="Courier New"/>
              </a:rPr>
              <a:t>]</a:t>
            </a:r>
          </a:p>
        </p:txBody>
      </p:sp>
      <p:sp>
        <p:nvSpPr>
          <p:cNvPr id="274" name="Shape 274"/>
          <p:cNvSpPr txBox="1"/>
          <p:nvPr/>
        </p:nvSpPr>
        <p:spPr>
          <a:xfrm>
            <a:off x="2111375" y="4843450"/>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 = </a:t>
            </a:r>
            <a:r>
              <a:rPr lang="en-US" sz="3000" b="1" i="0" u="none" strike="noStrike" cap="none">
                <a:solidFill>
                  <a:srgbClr val="00FFFF"/>
                </a:solidFill>
                <a:latin typeface="Courier New"/>
                <a:ea typeface="Courier New"/>
                <a:cs typeface="Courier New"/>
                <a:sym typeface="Courier New"/>
              </a:rPr>
              <a:t>dict()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 </a:t>
            </a:r>
            <a:r>
              <a:rPr lang="en-US" sz="3000" b="1" i="0" u="none" strike="noStrike" cap="none">
                <a:solidFill>
                  <a:srgbClr val="FFFF00"/>
                </a:solidFill>
                <a:latin typeface="Courier New"/>
                <a:ea typeface="Courier New"/>
                <a:cs typeface="Courier New"/>
                <a:sym typeface="Courier New"/>
              </a:rPr>
              <a:t>182</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182</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21</a:t>
            </a:r>
            <a:r>
              <a:rPr lang="en-US" sz="3000" b="1" i="0" u="none" strike="noStrike" cap="none">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ddd[</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 23</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&gt;&gt;&gt; </a:t>
            </a:r>
            <a:r>
              <a:rPr lang="en-US" sz="3000" b="1" i="0" u="none" strike="noStrike" cap="none">
                <a:solidFill>
                  <a:srgbClr val="FFFF00"/>
                </a:solidFill>
                <a:latin typeface="Courier New"/>
                <a:ea typeface="Courier New"/>
                <a:cs typeface="Courier New"/>
                <a:sym typeface="Courier New"/>
              </a:rPr>
              <a:t>print</a:t>
            </a:r>
            <a:r>
              <a:rPr lang="en-US" sz="3000" b="1" i="0" u="none" strike="noStrike" cap="none">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a:solidFill>
                  <a:srgbClr val="FF00FF"/>
                </a:solidFill>
                <a:latin typeface="Courier New"/>
                <a:ea typeface="Courier New"/>
                <a:cs typeface="Courier New"/>
                <a:sym typeface="Courier New"/>
              </a:rPr>
              <a:t>{</a:t>
            </a:r>
            <a:r>
              <a:rPr lang="en-US" sz="3000" b="1" i="0" u="none" strike="noStrike" cap="none">
                <a:solidFill>
                  <a:srgbClr val="FF7F00"/>
                </a:solidFill>
                <a:latin typeface="Courier New"/>
                <a:ea typeface="Courier New"/>
                <a:cs typeface="Courier New"/>
                <a:sym typeface="Courier New"/>
              </a:rPr>
              <a:t>'course'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182</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'age'</a:t>
            </a:r>
            <a:r>
              <a:rPr lang="en-US" sz="3000" b="1" i="0" u="none" strike="noStrike" cap="none">
                <a:solidFill>
                  <a:srgbClr val="FF00FF"/>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23</a:t>
            </a:r>
            <a:r>
              <a:rPr lang="en-US" sz="3000" b="1" i="0" u="none" strike="noStrike" cap="none">
                <a:solidFill>
                  <a:srgbClr val="FF00FF"/>
                </a:solidFill>
                <a:latin typeface="Courier New"/>
                <a:ea typeface="Courier New"/>
                <a:cs typeface="Courier New"/>
                <a:sym typeface="Courier New"/>
              </a:rPr>
              <a:t>}</a:t>
            </a:r>
          </a:p>
        </p:txBody>
      </p:sp>
      <p:sp>
        <p:nvSpPr>
          <p:cNvPr id="275" name="Shape 275"/>
          <p:cNvSpPr txBox="1"/>
          <p:nvPr/>
        </p:nvSpPr>
        <p:spPr>
          <a:xfrm>
            <a:off x="11490325" y="2209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[0]</a:t>
            </a:r>
          </a:p>
        </p:txBody>
      </p:sp>
      <p:sp>
        <p:nvSpPr>
          <p:cNvPr id="276" name="Shape 276"/>
          <p:cNvSpPr txBox="1"/>
          <p:nvPr/>
        </p:nvSpPr>
        <p:spPr>
          <a:xfrm>
            <a:off x="12814300" y="21971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21</a:t>
            </a:r>
          </a:p>
        </p:txBody>
      </p:sp>
      <p:sp>
        <p:nvSpPr>
          <p:cNvPr id="277" name="Shape 277"/>
          <p:cNvSpPr txBox="1"/>
          <p:nvPr/>
        </p:nvSpPr>
        <p:spPr>
          <a:xfrm>
            <a:off x="11490325" y="2971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[1]</a:t>
            </a:r>
          </a:p>
        </p:txBody>
      </p:sp>
      <p:sp>
        <p:nvSpPr>
          <p:cNvPr id="278" name="Shape 278"/>
          <p:cNvSpPr txBox="1"/>
          <p:nvPr/>
        </p:nvSpPr>
        <p:spPr>
          <a:xfrm>
            <a:off x="12814300" y="29591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183</a:t>
            </a:r>
          </a:p>
        </p:txBody>
      </p:sp>
      <p:sp>
        <p:nvSpPr>
          <p:cNvPr id="279" name="Shape 279"/>
          <p:cNvSpPr txBox="1"/>
          <p:nvPr/>
        </p:nvSpPr>
        <p:spPr>
          <a:xfrm>
            <a:off x="14986000" y="2362200"/>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600" b="0" i="0" u="none" strike="noStrike" cap="none">
                <a:solidFill>
                  <a:srgbClr val="00FF00"/>
                </a:solidFill>
                <a:latin typeface="Cabin"/>
                <a:ea typeface="Cabin"/>
                <a:cs typeface="Cabin"/>
                <a:sym typeface="Cabin"/>
              </a:rPr>
              <a:t>l</a:t>
            </a:r>
            <a:r>
              <a:rPr lang="en-US" sz="4600">
                <a:solidFill>
                  <a:srgbClr val="00FF00"/>
                </a:solidFill>
                <a:latin typeface="Cabin"/>
                <a:ea typeface="Cabin"/>
                <a:cs typeface="Cabin"/>
                <a:sym typeface="Cabin"/>
              </a:rPr>
              <a:t>st</a:t>
            </a:r>
          </a:p>
        </p:txBody>
      </p:sp>
      <p:sp>
        <p:nvSpPr>
          <p:cNvPr id="280" name="Shape 280"/>
          <p:cNvSpPr txBox="1"/>
          <p:nvPr/>
        </p:nvSpPr>
        <p:spPr>
          <a:xfrm>
            <a:off x="11414125" y="1409700"/>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Key</a:t>
            </a:r>
          </a:p>
        </p:txBody>
      </p:sp>
      <p:sp>
        <p:nvSpPr>
          <p:cNvPr id="281" name="Shape 281"/>
          <p:cNvSpPr txBox="1"/>
          <p:nvPr/>
        </p:nvSpPr>
        <p:spPr>
          <a:xfrm>
            <a:off x="12834936" y="14097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Value</a:t>
            </a:r>
          </a:p>
        </p:txBody>
      </p:sp>
      <p:sp>
        <p:nvSpPr>
          <p:cNvPr id="282" name="Shape 282"/>
          <p:cNvSpPr txBox="1"/>
          <p:nvPr/>
        </p:nvSpPr>
        <p:spPr>
          <a:xfrm>
            <a:off x="10645775" y="6667500"/>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['course']</a:t>
            </a:r>
          </a:p>
        </p:txBody>
      </p:sp>
      <p:sp>
        <p:nvSpPr>
          <p:cNvPr id="283" name="Shape 283"/>
          <p:cNvSpPr txBox="1"/>
          <p:nvPr/>
        </p:nvSpPr>
        <p:spPr>
          <a:xfrm>
            <a:off x="13017500" y="66548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18</a:t>
            </a:r>
            <a:r>
              <a:rPr lang="en-US" sz="3600">
                <a:solidFill>
                  <a:schemeClr val="lt1"/>
                </a:solidFill>
                <a:latin typeface="Cabin"/>
                <a:ea typeface="Cabin"/>
                <a:cs typeface="Cabin"/>
                <a:sym typeface="Cabin"/>
              </a:rPr>
              <a:t>2</a:t>
            </a:r>
          </a:p>
        </p:txBody>
      </p:sp>
      <p:sp>
        <p:nvSpPr>
          <p:cNvPr id="284" name="Shape 284"/>
          <p:cNvSpPr txBox="1"/>
          <p:nvPr/>
        </p:nvSpPr>
        <p:spPr>
          <a:xfrm>
            <a:off x="11293475" y="7429500"/>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['age']</a:t>
            </a:r>
          </a:p>
        </p:txBody>
      </p:sp>
      <p:sp>
        <p:nvSpPr>
          <p:cNvPr id="285" name="Shape 285"/>
          <p:cNvSpPr txBox="1"/>
          <p:nvPr/>
        </p:nvSpPr>
        <p:spPr>
          <a:xfrm>
            <a:off x="13017500" y="74168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21</a:t>
            </a:r>
          </a:p>
        </p:txBody>
      </p:sp>
      <p:sp>
        <p:nvSpPr>
          <p:cNvPr id="286" name="Shape 286"/>
          <p:cNvSpPr txBox="1"/>
          <p:nvPr/>
        </p:nvSpPr>
        <p:spPr>
          <a:xfrm>
            <a:off x="14820900" y="6870700"/>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600" b="0" i="0" u="none" strike="noStrike" cap="none">
                <a:solidFill>
                  <a:srgbClr val="FF00FF"/>
                </a:solidFill>
                <a:latin typeface="Cabin"/>
                <a:ea typeface="Cabin"/>
                <a:cs typeface="Cabin"/>
                <a:sym typeface="Cabin"/>
              </a:rPr>
              <a:t>ddd</a:t>
            </a:r>
          </a:p>
        </p:txBody>
      </p:sp>
      <p:sp>
        <p:nvSpPr>
          <p:cNvPr id="287" name="Shape 287"/>
          <p:cNvSpPr txBox="1"/>
          <p:nvPr/>
        </p:nvSpPr>
        <p:spPr>
          <a:xfrm>
            <a:off x="11541125" y="58674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Key</a:t>
            </a:r>
          </a:p>
        </p:txBody>
      </p:sp>
      <p:sp>
        <p:nvSpPr>
          <p:cNvPr id="288" name="Shape 288"/>
          <p:cNvSpPr txBox="1"/>
          <p:nvPr/>
        </p:nvSpPr>
        <p:spPr>
          <a:xfrm>
            <a:off x="12961937" y="5867400"/>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Value</a:t>
            </a:r>
          </a:p>
        </p:txBody>
      </p:sp>
      <p:sp>
        <p:nvSpPr>
          <p:cNvPr id="289" name="Shape 289"/>
          <p:cNvSpPr txBox="1"/>
          <p:nvPr/>
        </p:nvSpPr>
        <p:spPr>
          <a:xfrm>
            <a:off x="12050711" y="723900"/>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600" b="0" i="0" u="none" strike="noStrike" cap="none">
                <a:solidFill>
                  <a:srgbClr val="00FF00"/>
                </a:solidFill>
                <a:latin typeface="Cabin"/>
                <a:ea typeface="Cabin"/>
                <a:cs typeface="Cabin"/>
                <a:sym typeface="Cabin"/>
              </a:rPr>
              <a:t>List</a:t>
            </a:r>
          </a:p>
        </p:txBody>
      </p:sp>
      <p:sp>
        <p:nvSpPr>
          <p:cNvPr id="290" name="Shape 290"/>
          <p:cNvSpPr txBox="1"/>
          <p:nvPr/>
        </p:nvSpPr>
        <p:spPr>
          <a:xfrm>
            <a:off x="11312525" y="5067300"/>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600" b="0" i="0" u="none" strike="noStrike" cap="none">
                <a:solidFill>
                  <a:srgbClr val="FF00FF"/>
                </a:solidFill>
                <a:latin typeface="Cabin"/>
                <a:ea typeface="Cabin"/>
                <a:cs typeface="Cabin"/>
                <a:sym typeface="Cabin"/>
              </a:rPr>
              <a:t>Dictionary</a:t>
            </a:r>
          </a:p>
        </p:txBody>
      </p:sp>
    </p:spTree>
  </p:cSld>
  <p:clrMapOvr>
    <a:masterClrMapping/>
  </p:clrMapOvr>
  <p:transition spd="slow">
    <p:cut/>
  </p:transition>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itle &amp; Bullets">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 - Center">
  <a:themeElements>
    <a:clrScheme name="">
      <a:dk1>
        <a:srgbClr val="808080"/>
      </a:dk1>
      <a:lt1>
        <a:srgbClr val="FFFFFF"/>
      </a:lt1>
      <a:dk2>
        <a:srgbClr val="000000"/>
      </a:dk2>
      <a:lt2>
        <a:srgbClr val="000000"/>
      </a:lt2>
      <a:accent1>
        <a:srgbClr val="FF00FF"/>
      </a:accent1>
      <a:accent2>
        <a:srgbClr val="333399"/>
      </a:accent2>
      <a:accent3>
        <a:srgbClr val="AAAAAA"/>
      </a:accent3>
      <a:accent4>
        <a:srgbClr val="DADADA"/>
      </a:accent4>
      <a:accent5>
        <a:srgbClr val="FFAA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2173</Words>
  <Application>Microsoft Office PowerPoint</Application>
  <PresentationFormat>Custom</PresentationFormat>
  <Paragraphs>326</Paragraphs>
  <Slides>31</Slides>
  <Notes>31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31</vt:i4>
      </vt:variant>
    </vt:vector>
  </HeadingPairs>
  <TitlesOfParts>
    <vt:vector size="38" baseType="lpstr">
      <vt:lpstr>Arial</vt:lpstr>
      <vt:lpstr>Cabin</vt:lpstr>
      <vt:lpstr>Courier New</vt:lpstr>
      <vt:lpstr>Title &amp; Subtitle</vt:lpstr>
      <vt:lpstr>1_Title &amp; Bullets</vt:lpstr>
      <vt:lpstr>Title - Center</vt:lpstr>
      <vt:lpstr>Title &amp; Bullets - 2 Column</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PowerPoint Presentation</vt:lpstr>
      <vt:lpstr>Most Common Name?</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PowerPoint Presentation</vt:lpstr>
      <vt:lpstr>Counting Pattern</vt:lpstr>
      <vt:lpstr>Counting Words</vt:lpstr>
      <vt:lpstr>PowerPoint Presentation</vt:lpstr>
      <vt:lpstr>Definite Loops and Dictionaries</vt:lpstr>
      <vt:lpstr>Retrieving lists of Keys and Values</vt:lpstr>
      <vt:lpstr>Bonus: Two Iteration Variables!</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G Karamchand</cp:lastModifiedBy>
  <cp:revision>1</cp:revision>
  <dcterms:modified xsi:type="dcterms:W3CDTF">2016-01-18T13:10:40Z</dcterms:modified>
</cp:coreProperties>
</file>