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  <p:sldMasterId id="2147483716" r:id="rId2"/>
    <p:sldMasterId id="2147483717" r:id="rId3"/>
    <p:sldMasterId id="2147483718" r:id="rId4"/>
    <p:sldMasterId id="2147483719" r:id="rId5"/>
    <p:sldMasterId id="2147483720" r:id="rId6"/>
  </p:sldMasterIdLst>
  <p:notesMasterIdLst>
    <p:notesMasterId r:id="rId6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16256000" cy="9144000"/>
  <p:notesSz cx="6858000" cy="9144000"/>
  <p:embeddedFontLst>
    <p:embeddedFont>
      <p:font typeface="Cabin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font" Target="fonts/font2.fntdata"/><Relationship Id="rId7" Type="http://schemas.openxmlformats.org/officeDocument/2006/relationships/slide" Target="slides/slide1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font" Target="fonts/font3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font" Target="fonts/font1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357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804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2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865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36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15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77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08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179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620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89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4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89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6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46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25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48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211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13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194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4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21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47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159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305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607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846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8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8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506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416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30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4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96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885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610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4861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7430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89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482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875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3679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525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87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5270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9231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852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176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7636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505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040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0235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1982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4125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19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57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7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13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34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en.wikipedia.org/wiki/List_of_TCP_and_UDP_port_numb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socke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Internet_Protocol_Sui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www.youtube.com/watch?v=x2GylLq59rI" TargetMode="Externa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nmap.org/movies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www.w3.org/1999/x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urllib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urllib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Internet_Protocol_Suite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Web_crawler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erms.ph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3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en.wikipedia.org/wiki/Tin_can_telephone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dr-chuck.com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9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75" y="8115300"/>
            <a:ext cx="13682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00" y="444500"/>
            <a:ext cx="910907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273425" y="760095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port.</a:t>
            </a:r>
          </a:p>
        </p:txBody>
      </p:sp>
      <p:sp>
        <p:nvSpPr>
          <p:cNvPr id="405" name="Shape 405"/>
          <p:cNvSpPr/>
          <p:nvPr/>
        </p:nvSpPr>
        <p:spPr>
          <a:xfrm rot="-5400000">
            <a:off x="7988249" y="1358949"/>
            <a:ext cx="876300" cy="774599"/>
          </a:xfrm>
          <a:prstGeom prst="rightArrow">
            <a:avLst>
              <a:gd name="adj1" fmla="val 7826"/>
              <a:gd name="adj2" fmla="val 7344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828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46212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81540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TCP (and Python) gives us a reliable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what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 we want to do with the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lang="en-US" sz="28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lang="en-US" sz="2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HTTP - Hypertext Transport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1155700" y="2832100"/>
            <a:ext cx="13932000" cy="5270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Invented for the Web - to Retrieve HTML,  Images, Documents, etc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Extended to be data in addition to documents - RSS, Web Services, etc..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Basic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810260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http://en.wikipedia.org/wiki/Http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21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yper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</a:t>
            </a:r>
            <a:r>
              <a:rPr lang="en-US" sz="47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ransport </a:t>
            </a:r>
            <a:r>
              <a:rPr lang="en-US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lang="en-US" sz="4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9027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USA, drive on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the UK, drive on the left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30988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41148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0" y="5413375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7410450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70548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8077200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time the user clicks on an anchor tag with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href=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value to switch to a new page, the browser makes a connection to the web server and issues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request - to GET the content of the page at the specified URL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server returns the HTML document to the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2" name="Shape 502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10987086" y="1473200"/>
            <a:ext cx="4965600" cy="321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01187" y="4987925"/>
            <a:ext cx="1395411" cy="973136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7342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standards for all of the Internet protocols (inner workings) are developed by an organization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 Engineering Task Force (IETF)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www.ietf.org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Standards are called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RFCs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for Comments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667900" y="7805525"/>
            <a:ext cx="70337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http://tools.ietf.org/html/rfc791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75" y="1043500"/>
            <a:ext cx="8665800" cy="7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352275" y="130825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393700"/>
            <a:ext cx="15354300" cy="8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8159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5303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17906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14934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6" y="51593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Store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memcache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51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Hacking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63587" y="2540000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4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4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6127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5" y="1949450"/>
            <a:ext cx="188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746499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13033375" y="1666974"/>
            <a:ext cx="22200" cy="21081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4" name="Shape 584"/>
          <p:cNvSpPr txBox="1"/>
          <p:nvPr/>
        </p:nvSpPr>
        <p:spPr>
          <a:xfrm>
            <a:off x="7104823" y="8191500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003300" y="698500"/>
            <a:ext cx="85601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54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Matrix Reloaded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Bourne Ultimatum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Die Hard 4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34675" y="7965825"/>
            <a:ext cx="13040699" cy="965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http://nmap.org/movies.html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794000" y="1524000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Page&lt;/a&gt;.&lt;/p&gt;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697036" y="304800"/>
            <a:ext cx="145541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 the browser reads the document, it finds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other URLs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that must be retr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ie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47700" y="241300"/>
            <a:ext cx="62946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9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lang="en-US" sz="2100" b="0" i="0" u="sng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lang="en-US" sz="21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lang="en-US" sz="21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&lt;title&gt;University of Mich</a:t>
            </a: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x="5718175" y="3349625"/>
            <a:ext cx="1387474" cy="55403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@import "/CSS/graphical.css"/**/;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strong, .verbose, .verbose p, .verbose h2{text-indent:-876em;position:absolute}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 a{text-decoration:none}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em{font-weight:bold;font-style:normal}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div.alert{background:#eee;border:1px solid red;padding:.5em;margin:0 25%}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img{border:none}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.hot br, .quick br, dl.feature2 img{display:none}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645199" cy="167759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5794825" y="5901650"/>
            <a:ext cx="1659600" cy="180090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407750" y="0"/>
            <a:ext cx="150720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2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browser debugger </a:t>
            </a:r>
            <a:r>
              <a:rPr lang="en-US" sz="72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1155700" y="2349500"/>
            <a:ext cx="13932000" cy="599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browsers have a developer mode so you can watch it in action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can help explore the HTTP request-response cycle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 simple-looking pages involve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lots of requests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 page(s)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Image files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 Style Sheets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 files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1" y="0"/>
            <a:ext cx="11784996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Network Architecture....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Let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 Write a Web Browser!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447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400" y="1989700"/>
            <a:ext cx="15584700" cy="622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lang="en-US" sz="7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41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3527087" y="8229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urlwords.py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683000" y="5651500"/>
            <a:ext cx="12055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508000" y="241300"/>
            <a:ext cx="15176400" cy="153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890850" y="5245200"/>
            <a:ext cx="13174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</a:t>
            </a:r>
            <a:b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3300" b="1" i="0" u="sng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http://www.dr-chuck.com/</a:t>
            </a: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page2.htm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</a:t>
            </a:r>
            <a:r>
              <a:rPr lang="en-US" sz="33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4370950" y="1226625"/>
            <a:ext cx="7514099" cy="2528999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164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en-US" sz="164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lang="en-US" sz="16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16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Provides a nice reliable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lang="en-US" sz="25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Parsing HTML </a:t>
            </a:r>
            <a:b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13931900" cy="3429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program or script pretends to be a browser and retrieves web pages, looks at those web pages, extracts information, and then looks at more web pages.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engines scrape web pages - we call this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spidering the web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web crawling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75628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4" name="Shape 734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36" name="Shape 736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40" name="Shape 740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2" name="Shape 742"/>
          <p:cNvSpPr txBox="1"/>
          <p:nvPr/>
        </p:nvSpPr>
        <p:spPr>
          <a:xfrm>
            <a:off x="9078911" y="76454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some controversy about web page scraping and some sites are a bit snippy about it.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Google:   facebook scraping block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Republishing 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705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2400300" y="7912100"/>
            <a:ext cx="1270000" cy="1270000"/>
          </a:xfrm>
          <a:prstGeom prst="rightArrow">
            <a:avLst>
              <a:gd name="adj1" fmla="val 39354"/>
              <a:gd name="adj2" fmla="val 208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948650" y="241300"/>
            <a:ext cx="145436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Easy Way - </a:t>
            </a: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2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use the free software called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543075" y="5753775"/>
            <a:ext cx="11022000" cy="105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http://www.crummy.com/software/BeautifulSoup/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http://www.pythonlearn.com/code/BeautifulSoup.py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729849" y="751602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Place the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BeautifulSoup.py</a:t>
            </a: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file in the same folder as your Python code...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2793400" y="8082225"/>
            <a:ext cx="106692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6853775" y="6983400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urllinks.py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http://www.dr-chuck.com/page1.htm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918750" y="546400"/>
            <a:ext cx="84939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the&lt;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href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="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"&gt;Second Page&lt;/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1511300" y="28194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HyperText Transport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80010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74700" y="722630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TCP Connections /</a:t>
            </a:r>
            <a:r>
              <a:rPr lang="en-US" sz="7600" b="1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44900" y="8293100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computer networking, an Internet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network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endpoint of a bidirectional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inter-process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 flow across an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Protocol-based computer network, such as the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Internet.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7" name="Shape 327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name="adj1" fmla="val 2174"/>
              <a:gd name="adj2" fmla="val 4986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TCP</a:t>
            </a: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port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application-specific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430448" y="81851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http://en.wikipedia.org/wiki/TCP_and_UDP_port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/>
          <p:nvPr/>
        </p:nvCxnSpPr>
        <p:spPr>
          <a:xfrm rot="10800000" flipH="1">
            <a:off x="7781925" y="5691186"/>
            <a:ext cx="5375274" cy="858836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0" name="Shape 390"/>
          <p:cNvSpPr txBox="1"/>
          <p:nvPr/>
        </p:nvSpPr>
        <p:spPr>
          <a:xfrm>
            <a:off x="9382125" y="6972300"/>
            <a:ext cx="554989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Please connect me to the web server (port 80) on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sng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http://www.dr-chuck.com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08100" y="8445500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Clipart: </a:t>
            </a:r>
            <a:r>
              <a:rPr lang="en-US" sz="2500" b="0" i="0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Microsoft Office PowerPoint</Application>
  <PresentationFormat>Custom</PresentationFormat>
  <Paragraphs>357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copy 3</vt:lpstr>
      <vt:lpstr>Title &amp; Bullets - 2 Column</vt:lpstr>
      <vt:lpstr>1_Title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Transport Protocol</vt:lpstr>
      <vt:lpstr>HTTP</vt:lpstr>
      <vt:lpstr>What is a Protocol?</vt:lpstr>
      <vt:lpstr>PowerPoint Presentation</vt:lpstr>
      <vt:lpstr>Getting Data From The Server</vt:lpstr>
      <vt:lpstr>Making an HTTP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“Hacking” HTTP</vt:lpstr>
      <vt:lpstr>Accurate Hacking in the Movies</vt:lpstr>
      <vt:lpstr>PowerPoint Presentation</vt:lpstr>
      <vt:lpstr>PowerPoint Presentation</vt:lpstr>
      <vt:lpstr>PowerPoint Presentation</vt:lpstr>
      <vt:lpstr>PowerPoint Presentation</vt:lpstr>
      <vt:lpstr>The big picture...</vt:lpstr>
      <vt:lpstr>A browser debugger reveals detail...</vt:lpstr>
      <vt:lpstr>PowerPoint Presentation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Going from one page to another...</vt:lpstr>
      <vt:lpstr>Google</vt:lpstr>
      <vt:lpstr>Parsing HTML  (a.k.a. Web Scraping)</vt:lpstr>
      <vt:lpstr>What is Web Scraping?</vt:lpstr>
      <vt:lpstr>PowerPoint Presentation</vt:lpstr>
      <vt:lpstr>Why Scrape?</vt:lpstr>
      <vt:lpstr>Scraping Web Pages</vt:lpstr>
      <vt:lpstr>http://www.facebook.com/terms.php</vt:lpstr>
      <vt:lpstr>The Easy Way - Beautiful Soup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G Karamchand</cp:lastModifiedBy>
  <cp:revision>1</cp:revision>
  <dcterms:modified xsi:type="dcterms:W3CDTF">2016-01-18T13:14:55Z</dcterms:modified>
</cp:coreProperties>
</file>