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 id="2147483706" r:id="rId4"/>
  </p:sldMasterIdLst>
  <p:notesMasterIdLst>
    <p:notesMasterId r:id="rId6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16256000" cy="9144000"/>
  <p:notesSz cx="6858000" cy="9144000"/>
  <p:embeddedFontLst>
    <p:embeddedFont>
      <p:font typeface="Cabin"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2.fntdata"/><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3.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3754807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86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6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32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6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8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88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89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70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761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85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3119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270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5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19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491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758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436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33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516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127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60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890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00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298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214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97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949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273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486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7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23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03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404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18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278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1820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351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86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8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734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676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484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62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379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4361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5368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48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338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128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72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3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04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66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1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52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7" name="Shape 127"/>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0" name="Shape 130"/>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a:spLocks noGrp="1"/>
          </p:cNvSpPr>
          <p:nvPr>
            <p:ph type="pic" idx="2"/>
          </p:nvPr>
        </p:nvSpPr>
        <p:spPr>
          <a:xfrm>
            <a:off x="3186113" y="817562"/>
            <a:ext cx="9753599" cy="5486399"/>
          </a:xfrm>
          <a:prstGeom prst="rect">
            <a:avLst/>
          </a:prstGeom>
          <a:noFill/>
          <a:ln>
            <a:noFill/>
          </a:ln>
        </p:spPr>
      </p:sp>
      <p:sp>
        <p:nvSpPr>
          <p:cNvPr id="134" name="Shape 134"/>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8" name="Shape 138"/>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6" name="Shape 14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7" name="Shape 147"/>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0" name="Shape 150"/>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1" name="Shape 151"/>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4" name="Shape 15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0" name="Shape 16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4" name="Shape 124"/>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en.wikibooks.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hyperlink" Target="http://en.wikipedia.org/wiki/Xml_schem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hyperlink" Target="http://en.wikipedia.org/wiki/Xml_schem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hyperlink" Target="http://en.wikipedia.org/wiki/XML_Schema_(W3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hyperlink" Target="http://en.wikipedia.org/wiki/Coordinated_Universal_Tim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1.xml"/><Relationship Id="rId5" Type="http://schemas.openxmlformats.org/officeDocument/2006/relationships/image" Target="../media/image1.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1.xml"/><Relationship Id="rId1" Type="http://schemas.openxmlformats.org/officeDocument/2006/relationships/slideLayout" Target="../slideLayouts/slideLayout4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Service-oriented_architecture"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11.jpg"/></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21.xml"/><Relationship Id="rId4" Type="http://schemas.openxmlformats.org/officeDocument/2006/relationships/hyperlink" Target="http://www.youtube.com/watch?v=mj-kCFzF0M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Web_services"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OAP_(protocol)" TargetMode="External"/><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hyperlink" Target="http://en.wikipedia.org/wiki/RES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2.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13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597900" y="241300"/>
            <a:ext cx="72263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&lt;phone type=</a:t>
            </a:r>
            <a:r>
              <a:rPr lang="en-US" sz="4400">
                <a:solidFill>
                  <a:srgbClr val="00FF00"/>
                </a:solidFill>
              </a:rPr>
              <a:t>"</a:t>
            </a:r>
            <a:r>
              <a:rPr lang="en-US" sz="4400" b="0" i="0" u="none" strike="noStrike" cap="none">
                <a:solidFill>
                  <a:srgbClr val="00FF00"/>
                </a:solidFill>
                <a:latin typeface="Cabin"/>
                <a:ea typeface="Cabin"/>
                <a:cs typeface="Cabin"/>
                <a:sym typeface="Cabin"/>
              </a:rPr>
              <a:t>intl</a:t>
            </a:r>
            <a:r>
              <a:rPr lang="en-US" sz="4400">
                <a:solidFill>
                  <a:srgbClr val="00FF00"/>
                </a:solidFill>
              </a:rPr>
              <a:t>"</a:t>
            </a:r>
            <a:r>
              <a:rPr lang="en-US" sz="44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&lt;email hide=</a:t>
            </a:r>
            <a:r>
              <a:rPr lang="en-US" sz="4400">
                <a:solidFill>
                  <a:srgbClr val="00FF00"/>
                </a:solidFill>
              </a:rPr>
              <a:t>"</a:t>
            </a:r>
            <a:r>
              <a:rPr lang="en-US" sz="4400" b="0" i="0" u="none" strike="noStrike" cap="none">
                <a:solidFill>
                  <a:srgbClr val="00FF00"/>
                </a:solidFill>
                <a:latin typeface="Cabin"/>
                <a:ea typeface="Cabin"/>
                <a:cs typeface="Cabin"/>
                <a:sym typeface="Cabin"/>
              </a:rPr>
              <a:t>yes</a:t>
            </a:r>
            <a:r>
              <a:rPr lang="en-US" sz="4400">
                <a:solidFill>
                  <a:srgbClr val="00FF00"/>
                </a:solidFill>
              </a:rPr>
              <a:t>"</a:t>
            </a:r>
            <a:r>
              <a:rPr lang="en-US" sz="4400" b="0" i="0" u="none" strike="noStrike" cap="none">
                <a:solidFill>
                  <a:srgbClr val="00FF00"/>
                </a:solidFill>
                <a:latin typeface="Cabin"/>
                <a:ea typeface="Cabin"/>
                <a:cs typeface="Cabin"/>
                <a:sym typeface="Cabin"/>
              </a:rPr>
              <a:t> /&gt;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&lt;phone type=</a:t>
            </a:r>
            <a:r>
              <a:rPr lang="en-US" sz="4400">
                <a:solidFill>
                  <a:srgbClr val="FFFF00"/>
                </a:solidFill>
              </a:rPr>
              <a:t>"</a:t>
            </a:r>
            <a:r>
              <a:rPr lang="en-US" sz="4400" b="0" i="0" u="none" strike="noStrike" cap="none">
                <a:solidFill>
                  <a:srgbClr val="FFFF00"/>
                </a:solidFill>
                <a:latin typeface="Cabin"/>
                <a:ea typeface="Cabin"/>
                <a:cs typeface="Cabin"/>
                <a:sym typeface="Cabin"/>
              </a:rPr>
              <a:t>intl</a:t>
            </a:r>
            <a:r>
              <a:rPr lang="en-US" sz="4400">
                <a:solidFill>
                  <a:srgbClr val="FFFF00"/>
                </a:solidFill>
              </a:rPr>
              <a:t>"</a:t>
            </a:r>
            <a:r>
              <a:rPr lang="en-US" sz="4400" b="0" i="0" u="none" strike="noStrike" cap="none">
                <a:solidFill>
                  <a:srgbClr val="FFFF00"/>
                </a:solidFill>
                <a:latin typeface="Cabin"/>
                <a:ea typeface="Cabin"/>
                <a:cs typeface="Cabin"/>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&lt;email hide=</a:t>
            </a:r>
            <a:r>
              <a:rPr lang="en-US" sz="4400">
                <a:solidFill>
                  <a:srgbClr val="FFFF00"/>
                </a:solidFill>
              </a:rPr>
              <a:t>"</a:t>
            </a:r>
            <a:r>
              <a:rPr lang="en-US" sz="4400" b="0" i="0" u="none" strike="noStrike" cap="none">
                <a:solidFill>
                  <a:srgbClr val="FFFF00"/>
                </a:solidFill>
                <a:latin typeface="Cabin"/>
                <a:ea typeface="Cabin"/>
                <a:cs typeface="Cabin"/>
                <a:sym typeface="Cabin"/>
              </a:rPr>
              <a:t>yes</a:t>
            </a:r>
            <a:r>
              <a:rPr lang="en-US" sz="4400">
                <a:solidFill>
                  <a:srgbClr val="FFFF00"/>
                </a:solidFill>
              </a:rPr>
              <a:t>"</a:t>
            </a:r>
            <a:r>
              <a:rPr lang="en-US" sz="4400" b="0" i="0" u="none" strike="noStrike" cap="none">
                <a:solidFill>
                  <a:srgbClr val="FFFF00"/>
                </a:solidFill>
                <a:latin typeface="Cabin"/>
                <a:ea typeface="Cabin"/>
                <a:cs typeface="Cabin"/>
                <a:sym typeface="Cabin"/>
              </a:rPr>
              <a:t> /&gt;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422400" y="2133600"/>
            <a:ext cx="14020800" cy="55498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XML Terminology</a:t>
            </a:r>
          </a:p>
        </p:txBody>
      </p:sp>
      <p:sp>
        <p:nvSpPr>
          <p:cNvPr id="300" name="Shape 300"/>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15000"/>
              </a:lnSpc>
              <a:spcBef>
                <a:spcPts val="1000"/>
              </a:spcBef>
              <a:spcAft>
                <a:spcPts val="1000"/>
              </a:spcAft>
              <a:buSzPct val="100000"/>
              <a:buFont typeface="Cabin"/>
            </a:pPr>
            <a:r>
              <a:rPr lang="en-US" sz="3600" b="0" i="0" u="none" strike="noStrike" cap="none">
                <a:solidFill>
                  <a:srgbClr val="00FF00"/>
                </a:solidFill>
                <a:latin typeface="Cabin"/>
                <a:ea typeface="Cabin"/>
                <a:cs typeface="Cabin"/>
                <a:sym typeface="Cabin"/>
              </a:rPr>
              <a:t>Tags</a:t>
            </a:r>
            <a:r>
              <a:rPr lang="en-US" sz="3600" b="0" i="0" u="none" strike="noStrike" cap="none">
                <a:solidFill>
                  <a:schemeClr val="lt1"/>
                </a:solidFill>
                <a:latin typeface="Cabin"/>
                <a:ea typeface="Cabin"/>
                <a:cs typeface="Cabin"/>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b="0" i="0" u="none" strike="noStrike" cap="none">
                <a:solidFill>
                  <a:srgbClr val="FF00FF"/>
                </a:solidFill>
                <a:latin typeface="Cabin"/>
                <a:ea typeface="Cabin"/>
                <a:cs typeface="Cabin"/>
                <a:sym typeface="Cabin"/>
              </a:rPr>
              <a:t>Attributes</a:t>
            </a:r>
            <a:r>
              <a:rPr lang="en-US" sz="3600" b="0" i="0" u="none" strike="noStrike" cap="none">
                <a:solidFill>
                  <a:schemeClr val="lt1"/>
                </a:solidFill>
                <a:latin typeface="Cabin"/>
                <a:ea typeface="Cabin"/>
                <a:cs typeface="Cabin"/>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b="0" i="0" u="none" strike="noStrike" cap="none">
                <a:solidFill>
                  <a:srgbClr val="FF7F00"/>
                </a:solidFill>
                <a:latin typeface="Cabin"/>
                <a:ea typeface="Cabin"/>
                <a:cs typeface="Cabin"/>
                <a:sym typeface="Cabin"/>
              </a:rPr>
              <a:t>Serialize / De-Serialize</a:t>
            </a:r>
            <a:r>
              <a:rPr lang="en-US" sz="3600" b="0" i="0" u="none" strike="noStrike" cap="non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http://en.wikipedia.org/wiki/Serialization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 </a:t>
            </a:r>
            <a:r>
              <a:rPr lang="en-US" sz="3600" b="0" i="0" u="none" strike="noStrike" cap="none">
                <a:solidFill>
                  <a:srgbClr val="00FF00"/>
                </a:solidFill>
                <a:latin typeface="Cabin"/>
                <a:ea typeface="Cabin"/>
                <a:cs typeface="Cabin"/>
                <a:sym typeface="Cabin"/>
              </a:rPr>
              <a:t>w=</a:t>
            </a:r>
            <a:r>
              <a:rPr lang="en-US" sz="3600">
                <a:solidFill>
                  <a:srgbClr val="00FF00"/>
                </a:solidFill>
              </a:rPr>
              <a:t>"</a:t>
            </a:r>
            <a:r>
              <a:rPr lang="en-US" sz="3600" b="0" i="0" u="none" strike="noStrike" cap="none">
                <a:solidFill>
                  <a:srgbClr val="00FF00"/>
                </a:solidFill>
                <a:latin typeface="Cabin"/>
                <a:ea typeface="Cabin"/>
                <a:cs typeface="Cabin"/>
                <a:sym typeface="Cabin"/>
              </a:rPr>
              <a:t>5</a:t>
            </a:r>
            <a:r>
              <a:rPr lang="en-US" sz="3600">
                <a:solidFill>
                  <a:srgbClr val="00FF00"/>
                </a:solidFill>
              </a:rPr>
              <a:t>"</a:t>
            </a:r>
            <a:r>
              <a:rPr lang="en-US" sz="3600" b="0" i="0" u="none" strike="noStrike" cap="none">
                <a:solidFill>
                  <a:srgbClr val="FF7F00"/>
                </a:solidFill>
                <a:latin typeface="Cabin"/>
                <a:ea typeface="Cabin"/>
                <a:cs typeface="Cabin"/>
                <a:sym typeface="Cabin"/>
              </a:rPr>
              <a:t>&gt;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241300"/>
            <a:ext cx="5676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7467600" y="5829300"/>
            <a:ext cx="4363199" cy="2501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/a/b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X</a:t>
            </a:r>
          </a:p>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/a/c/d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Y</a:t>
            </a:r>
          </a:p>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/a/c/e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77" name="Shape 377"/>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XML Schema</a:t>
            </a:r>
          </a:p>
        </p:txBody>
      </p:sp>
      <p:sp>
        <p:nvSpPr>
          <p:cNvPr id="384" name="Shape 38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Describing a </a:t>
            </a:r>
            <a:r>
              <a:rPr lang="en-US" sz="3200" b="0" i="0" u="none" strike="noStrike" cap="none">
                <a:solidFill>
                  <a:schemeClr val="lt1"/>
                </a:solidFill>
                <a:latin typeface="Arial"/>
                <a:ea typeface="Arial"/>
                <a:cs typeface="Arial"/>
                <a:sym typeface="Arial"/>
              </a:rPr>
              <a:t>“</a:t>
            </a:r>
            <a:r>
              <a:rPr lang="en-US" sz="3400" b="0" i="0" u="none" strike="noStrike" cap="none">
                <a:solidFill>
                  <a:srgbClr val="FFFF00"/>
                </a:solidFill>
                <a:latin typeface="Cabin"/>
                <a:ea typeface="Cabin"/>
                <a:cs typeface="Cabin"/>
                <a:sym typeface="Cabin"/>
              </a:rPr>
              <a:t>contract</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http://en.wikibooks.org/wiki/XML_Schema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XML Schema</a:t>
            </a:r>
          </a:p>
        </p:txBody>
      </p:sp>
      <p:sp>
        <p:nvSpPr>
          <p:cNvPr id="392" name="Shape 39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Description of the </a:t>
            </a:r>
            <a:r>
              <a:rPr lang="en-US" sz="3600" b="0" i="0" u="none" strike="noStrike" cap="none">
                <a:solidFill>
                  <a:srgbClr val="FFFF00"/>
                </a:solidFill>
                <a:latin typeface="Cabin"/>
                <a:ea typeface="Cabin"/>
                <a:cs typeface="Cabin"/>
                <a:sym typeface="Cabin"/>
              </a:rPr>
              <a:t>legal format </a:t>
            </a:r>
            <a:r>
              <a:rPr lang="en-US" sz="3600" b="0" i="0" u="none" strike="noStrike" cap="none">
                <a:solidFill>
                  <a:schemeClr val="lt1"/>
                </a:solidFill>
                <a:latin typeface="Cabin"/>
                <a:ea typeface="Cabin"/>
                <a:cs typeface="Cabin"/>
                <a:sym typeface="Cabin"/>
              </a:rPr>
              <a:t>of an </a:t>
            </a:r>
            <a:r>
              <a:rPr lang="en-US" sz="3600" b="0" i="0" u="sng" strike="noStrike" cap="none">
                <a:solidFill>
                  <a:srgbClr val="FFFF00"/>
                </a:solidFill>
                <a:latin typeface="Cabin"/>
                <a:ea typeface="Cabin"/>
                <a:cs typeface="Cabin"/>
                <a:sym typeface="Cabin"/>
                <a:hlinkClick r:id="rId3"/>
              </a:rPr>
              <a:t>XML</a:t>
            </a:r>
            <a:r>
              <a:rPr lang="en-US" sz="3600" b="0" i="0" u="none" strike="noStrike" cap="none">
                <a:solidFill>
                  <a:schemeClr val="lt1"/>
                </a:solidFill>
                <a:latin typeface="Cabin"/>
                <a:ea typeface="Cabin"/>
                <a:cs typeface="Cabin"/>
                <a:sym typeface="Cabin"/>
              </a:rPr>
              <a:t> document</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Often used to specify a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contract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between systems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My system will only accept XML that conforms to this particular Schema.</a:t>
            </a:r>
            <a:r>
              <a:rPr lang="en-US" sz="3600" b="0" i="0" u="none" strike="noStrike" cap="none">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If a particular piece of XML meets the specification of the Schema - it is said to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validate</a:t>
            </a:r>
            <a:r>
              <a:rPr lang="en-US" sz="3600" b="0" i="0" u="none" strike="noStrike" cap="non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b="0" i="0" u="none" strike="noStrike" cap="none">
              <a:solidFill>
                <a:schemeClr val="lt1"/>
              </a:solidFill>
              <a:latin typeface="Cabin"/>
              <a:ea typeface="Cabin"/>
              <a:cs typeface="Cabin"/>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b="0" i="0" u="none" strike="noStrike" cap="non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b="0" i="0" u="none" strike="noStrike" cap="non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b="0" i="0" u="none" strike="noStrike" cap="none">
                <a:solidFill>
                  <a:schemeClr val="lt1"/>
                </a:solidFill>
                <a:latin typeface="Cabin"/>
                <a:ea typeface="Cabin"/>
                <a:cs typeface="Cabin"/>
                <a:sym typeface="Cabin"/>
              </a:rPr>
              <a:t>XML Validation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b="0" i="0" u="none" strike="noStrike" cap="none">
              <a:solidFill>
                <a:schemeClr val="lt1"/>
              </a:solidFill>
              <a:latin typeface="Cabin"/>
              <a:ea typeface="Cabin"/>
              <a:cs typeface="Cabin"/>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&lt;xs:complexType name=</a:t>
            </a:r>
            <a:r>
              <a:rPr lang="en-US" sz="2900" b="0" i="0" u="none" strike="noStrike" cap="none">
                <a:solidFill>
                  <a:srgbClr val="00FF00"/>
                </a:solidFill>
                <a:latin typeface="Arial"/>
                <a:ea typeface="Arial"/>
                <a:cs typeface="Arial"/>
                <a:sym typeface="Arial"/>
              </a:rPr>
              <a:t>”</a:t>
            </a:r>
            <a:r>
              <a:rPr lang="en-US" sz="2900" b="0" i="0" u="none" strike="noStrike" cap="none">
                <a:solidFill>
                  <a:srgbClr val="00FF00"/>
                </a:solidFill>
                <a:latin typeface="Cabin"/>
                <a:ea typeface="Cabin"/>
                <a:cs typeface="Cabin"/>
                <a:sym typeface="Cabin"/>
              </a:rPr>
              <a:t>person</a:t>
            </a:r>
            <a:r>
              <a:rPr lang="en-US" sz="2900" b="0" i="0" u="none" strike="noStrike" cap="none">
                <a:solidFill>
                  <a:srgbClr val="00FF00"/>
                </a:solidFill>
                <a:latin typeface="Arial"/>
                <a:ea typeface="Arial"/>
                <a:cs typeface="Arial"/>
                <a:sym typeface="Arial"/>
              </a:rPr>
              <a:t>”</a:t>
            </a:r>
            <a:r>
              <a:rPr lang="en-US" sz="29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b="0" i="0" u="none" strike="noStrike" cap="non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Data on the Web</a:t>
            </a:r>
          </a:p>
        </p:txBody>
      </p:sp>
      <p:sp>
        <p:nvSpPr>
          <p:cNvPr id="214" name="Shape 214"/>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dirty="0">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b="0" i="0" u="none" strike="noStrike" cap="none" dirty="0">
                <a:solidFill>
                  <a:schemeClr val="lt1"/>
                </a:solidFill>
                <a:latin typeface="Cabin"/>
                <a:ea typeface="Cabin"/>
                <a:cs typeface="Cabin"/>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b="0" i="0" u="none" strike="noStrike" cap="none" dirty="0">
                <a:solidFill>
                  <a:schemeClr val="lt1"/>
                </a:solidFill>
                <a:latin typeface="Cabin"/>
                <a:ea typeface="Cabin"/>
                <a:cs typeface="Cabin"/>
                <a:sym typeface="Cabin"/>
              </a:rPr>
              <a:t>There are two commonly used formats: XML and JSON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Many XML Schema Languages</a:t>
            </a:r>
          </a:p>
        </p:txBody>
      </p:sp>
      <p:sp>
        <p:nvSpPr>
          <p:cNvPr id="423" name="Shape 423"/>
          <p:cNvSpPr txBox="1">
            <a:spLocks noGrp="1"/>
          </p:cNvSpPr>
          <p:nvPr>
            <p:ph type="body" idx="1"/>
          </p:nvPr>
        </p:nvSpPr>
        <p:spPr>
          <a:xfrm>
            <a:off x="1155700" y="2222500"/>
            <a:ext cx="139320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http://en.wikipedia.org/wiki/Document_Type_Definition</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http://en.wikipedia.org/wiki/SGML</a:t>
            </a:r>
          </a:p>
          <a:p>
            <a:pPr marL="457200" marR="0" lvl="0" indent="-457200" algn="l" rtl="0">
              <a:lnSpc>
                <a:spcPct val="100000"/>
              </a:lnSpc>
              <a:spcBef>
                <a:spcPts val="3500"/>
              </a:spcBef>
              <a:spcAft>
                <a:spcPts val="1000"/>
              </a:spcAft>
              <a:buSzPct val="100000"/>
              <a:buFont typeface="Cabin"/>
            </a:pPr>
            <a:r>
              <a:rPr lang="en-US" sz="3600" b="0" i="0" u="none" strike="noStrike" cap="none">
                <a:solidFill>
                  <a:srgbClr val="00FF00"/>
                </a:solidFill>
                <a:latin typeface="Cabin"/>
                <a:ea typeface="Cabin"/>
                <a:cs typeface="Cabin"/>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b="0" i="0" u="none" strike="noStrike" cap="non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856275" y="8362950"/>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XSD XML Schema (W3C spec)</a:t>
            </a:r>
          </a:p>
        </p:txBody>
      </p:sp>
      <p:sp>
        <p:nvSpPr>
          <p:cNvPr id="431" name="Shape 431"/>
          <p:cNvSpPr txBox="1">
            <a:spLocks noGrp="1"/>
          </p:cNvSpPr>
          <p:nvPr>
            <p:ph type="body" idx="1"/>
          </p:nvPr>
        </p:nvSpPr>
        <p:spPr>
          <a:xfrm>
            <a:off x="1155700" y="2603500"/>
            <a:ext cx="13931900" cy="4635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It is often called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W3C Schema</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because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Schema</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is considered generic</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http://en.wikipedia.org/wiki/XML_Schema_(W3C)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22300"/>
            <a:ext cx="4533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XSD Structure</a:t>
            </a:r>
          </a:p>
        </p:txBody>
      </p:sp>
      <p:sp>
        <p:nvSpPr>
          <p:cNvPr id="439" name="Shape 439"/>
          <p:cNvSpPr txBox="1">
            <a:spLocks noGrp="1"/>
          </p:cNvSpPr>
          <p:nvPr>
            <p:ph type="body" idx="1"/>
          </p:nvPr>
        </p:nvSpPr>
        <p:spPr>
          <a:xfrm>
            <a:off x="1155700" y="2603500"/>
            <a:ext cx="13931900" cy="5638800"/>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b="0" i="0" u="none" strike="noStrike" cap="none">
                <a:solidFill>
                  <a:srgbClr val="FF7F00"/>
                </a:solidFill>
                <a:latin typeface="Cabin"/>
                <a:ea typeface="Cabin"/>
                <a:cs typeface="Cabin"/>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b="0" i="0" u="none" strike="noStrike" cap="none">
                <a:solidFill>
                  <a:srgbClr val="00FF00"/>
                </a:solidFill>
                <a:latin typeface="Cabin"/>
                <a:ea typeface="Cabin"/>
                <a:cs typeface="Cabin"/>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b="0" i="0" u="none" strike="noStrike" cap="non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&lt;xs:complexType name=</a:t>
            </a:r>
            <a:r>
              <a:rPr lang="en-US" sz="3000" b="0" i="0" u="none" strike="noStrike" cap="none">
                <a:solidFill>
                  <a:srgbClr val="FFFF00"/>
                </a:solidFill>
                <a:latin typeface="Arial"/>
                <a:ea typeface="Arial"/>
                <a:cs typeface="Arial"/>
                <a:sym typeface="Arial"/>
              </a:rPr>
              <a:t>”</a:t>
            </a:r>
            <a:r>
              <a:rPr lang="en-US" sz="3000" b="0" i="0" u="none" strike="noStrike" cap="none">
                <a:solidFill>
                  <a:srgbClr val="FFFF00"/>
                </a:solidFill>
                <a:latin typeface="Cabin"/>
                <a:ea typeface="Cabin"/>
                <a:cs typeface="Cabin"/>
                <a:sym typeface="Cabin"/>
              </a:rPr>
              <a:t>person</a:t>
            </a:r>
            <a:r>
              <a:rPr lang="en-US" sz="3000" b="0" i="0" u="none" strike="noStrike" cap="none">
                <a:solidFill>
                  <a:srgbClr val="FFFF00"/>
                </a:solidFill>
                <a:latin typeface="Arial"/>
                <a:ea typeface="Arial"/>
                <a:cs typeface="Arial"/>
                <a:sym typeface="Arial"/>
              </a:rPr>
              <a:t>”</a:t>
            </a:r>
            <a:r>
              <a:rPr lang="en-US" sz="3000" b="0" i="0" u="none" strike="noStrike" cap="none">
                <a:solidFill>
                  <a:srgbClr val="FF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&lt;</a:t>
            </a:r>
            <a:r>
              <a:rPr lang="en-US" sz="3000" b="0" i="0" u="none" strike="noStrike" cap="none">
                <a:solidFill>
                  <a:srgbClr val="FFFF00"/>
                </a:solidFill>
                <a:latin typeface="Cabin"/>
                <a:ea typeface="Cabin"/>
                <a:cs typeface="Cabin"/>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&lt;lastname&gt;Severance&lt;/lastname&gt;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10078975" y="724425"/>
            <a:ext cx="51816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XSD</a:t>
            </a:r>
            <a:br>
              <a:rPr lang="en-US" sz="7600" b="1" i="0" u="none" strike="noStrike" cap="none">
                <a:solidFill>
                  <a:srgbClr val="FFD966"/>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&lt;xs:element name="person"&gt;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&lt;xs:element name="full_name" type="xs:string"  </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minOccurs="1" maxOccurs="1" /&gt;</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      </a:t>
            </a:r>
            <a:r>
              <a:rPr lang="en-US" sz="3000" b="0" i="0" u="none" strike="noStrike" cap="none">
                <a:solidFill>
                  <a:srgbClr val="FF7F00"/>
                </a:solidFill>
                <a:latin typeface="Cabin"/>
                <a:ea typeface="Cabin"/>
                <a:cs typeface="Cabin"/>
                <a:sym typeface="Cabin"/>
              </a:rPr>
              <a:t>&lt;xs:element name="child_name" type="xs:string" </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rgbClr val="FF7F00"/>
                </a:solidFill>
                <a:latin typeface="Cabin"/>
                <a:ea typeface="Cabin"/>
                <a:cs typeface="Cabin"/>
                <a:sym typeface="Cabin"/>
              </a:rPr>
              <a:t>            minOccurs="0" maxOccurs="10" /&gt;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&lt;full_name&gt;Tove Refsnes&lt;/full_name&gt;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&lt;child_name&gt;Hege&lt;/child_name&gt;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&lt;child_name&gt;Stale&lt;/child_name&gt;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&lt;child_name&gt;Jim&lt;/child_name&gt;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&lt;child_name&gt;Borge&lt;/child_name&gt;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&lt;/person&gt;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807700" y="774700"/>
            <a:ext cx="42797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b="0" i="0" u="none" strike="noStrike" cap="none">
                <a:solidFill>
                  <a:srgbClr val="FF7F00"/>
                </a:solidFill>
                <a:latin typeface="Cabin"/>
                <a:ea typeface="Cabin"/>
                <a:cs typeface="Cabin"/>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b="0" i="0" u="none" strike="noStrike" cap="none">
                <a:solidFill>
                  <a:srgbClr val="FF7F00"/>
                </a:solidFill>
                <a:latin typeface="Cabin"/>
                <a:ea typeface="Cabin"/>
                <a:cs typeface="Cabin"/>
                <a:sym typeface="Cabin"/>
              </a:rPr>
              <a:t>&lt;startdate&gt;2002-05-30T09:30:10</a:t>
            </a:r>
            <a:r>
              <a:rPr lang="en-US" sz="3200" b="0" i="0" u="none" strike="noStrike" cap="none">
                <a:solidFill>
                  <a:schemeClr val="lt1"/>
                </a:solidFill>
                <a:latin typeface="Cabin"/>
                <a:ea typeface="Cabin"/>
                <a:cs typeface="Cabin"/>
                <a:sym typeface="Cabin"/>
              </a:rPr>
              <a:t>Z</a:t>
            </a:r>
            <a:r>
              <a:rPr lang="en-US" sz="3200" b="0" i="0" u="none" strike="noStrike" cap="none">
                <a:solidFill>
                  <a:srgbClr val="FF7F00"/>
                </a:solidFill>
                <a:latin typeface="Cabin"/>
                <a:ea typeface="Cabin"/>
                <a:cs typeface="Cabin"/>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b="0" i="0" u="none" strike="noStrike" cap="non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b="0" i="0" u="none" strike="noStrike" cap="none">
                <a:solidFill>
                  <a:srgbClr val="FF00FF"/>
                </a:solidFill>
                <a:latin typeface="Cabin"/>
                <a:ea typeface="Cabin"/>
                <a:cs typeface="Cabin"/>
                <a:sym typeface="Cabin"/>
              </a:rPr>
              <a:t>2002-05-30</a:t>
            </a:r>
            <a:r>
              <a:rPr lang="en-US" sz="7200" b="0" i="0" u="none" strike="noStrike" cap="none">
                <a:solidFill>
                  <a:srgbClr val="FF7F00"/>
                </a:solidFill>
                <a:latin typeface="Cabin"/>
                <a:ea typeface="Cabin"/>
                <a:cs typeface="Cabin"/>
                <a:sym typeface="Cabin"/>
              </a:rPr>
              <a:t>T</a:t>
            </a:r>
            <a:r>
              <a:rPr lang="en-US" sz="7200" b="0" i="0" u="none" strike="noStrike" cap="none">
                <a:solidFill>
                  <a:srgbClr val="00FF00"/>
                </a:solidFill>
                <a:latin typeface="Cabin"/>
                <a:ea typeface="Cabin"/>
                <a:cs typeface="Cabin"/>
                <a:sym typeface="Cabin"/>
              </a:rPr>
              <a:t>09:30:10</a:t>
            </a:r>
            <a:r>
              <a:rPr lang="en-US" sz="7200" b="0" i="0" u="none" strike="noStrike" cap="non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3632200" y="190500"/>
            <a:ext cx="8694736" cy="81153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 type="intl"&gt;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tree = ET.fromstring(data)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'Name:',tree.find('name').text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stuff = ET.fromstring(input)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lst = stuff.findall('users/user')</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print 'User count:', len(lst)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for item in 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'Name', item.find('name').text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'Id', item.find('id').text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Sending Data across the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a.k.a.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Wire Protocol</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What we send on the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wire</a:t>
            </a:r>
            <a:r>
              <a:rPr lang="en-US" sz="3600" b="0" i="0" u="none" strike="noStrike" cap="non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JavaScript Object Notation</a:t>
            </a:r>
          </a:p>
        </p:txBody>
      </p:sp>
      <p:sp>
        <p:nvSpPr>
          <p:cNvPr id="503" name="Shape 503"/>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1" i="0" u="none" strike="noStrike" cap="none">
                <a:solidFill>
                  <a:srgbClr val="FFD966"/>
                </a:solidFill>
                <a:latin typeface="Cabin"/>
                <a:ea typeface="Cabin"/>
                <a:cs typeface="Cabin"/>
                <a:sym typeface="Cabin"/>
              </a:rPr>
              <a:t>JavaScript Object Notation</a:t>
            </a:r>
          </a:p>
        </p:txBody>
      </p:sp>
      <p:sp>
        <p:nvSpPr>
          <p:cNvPr id="509" name="Shape 509"/>
          <p:cNvSpPr txBox="1">
            <a:spLocks noGrp="1"/>
          </p:cNvSpPr>
          <p:nvPr>
            <p:ph type="body" idx="1"/>
          </p:nvPr>
        </p:nvSpPr>
        <p:spPr>
          <a:xfrm>
            <a:off x="1511300" y="2590800"/>
            <a:ext cx="7835999" cy="46226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b="0" i="0" u="sng" strike="noStrike" cap="non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a:stretch/>
        </p:blipFill>
        <p:spPr>
          <a:xfrm>
            <a:off x="2133550" y="76200"/>
            <a:ext cx="12009600" cy="90071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1917700" y="241300"/>
            <a:ext cx="12115799" cy="86486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"type" : "intl",</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info = json.loads(data)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'Name:',info["name"]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info = json.loads(input)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print 'User count:', len(info)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'Name', item['name']</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'Id', item['id']</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
            </a:r>
            <a:br>
              <a:rPr lang="en-US" sz="7600" b="0" i="0" u="none" strike="noStrike" cap="none">
                <a:solidFill>
                  <a:srgbClr val="FFFF00"/>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Service Oriented Approach</a:t>
            </a:r>
          </a:p>
        </p:txBody>
      </p:sp>
      <p:sp>
        <p:nvSpPr>
          <p:cNvPr id="541" name="Shape 541"/>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42" name="Shape 542"/>
          <p:cNvSpPr txBox="1"/>
          <p:nvPr/>
        </p:nvSpPr>
        <p:spPr>
          <a:xfrm>
            <a:off x="2641600" y="7772400"/>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http://en.wikipedia.org/wiki/Service-oriented_architecture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Service Oriented Approach</a:t>
            </a:r>
          </a:p>
        </p:txBody>
      </p:sp>
      <p:sp>
        <p:nvSpPr>
          <p:cNvPr id="548" name="Shape 548"/>
          <p:cNvSpPr txBox="1">
            <a:spLocks noGrp="1"/>
          </p:cNvSpPr>
          <p:nvPr>
            <p:ph type="body" idx="1"/>
          </p:nvPr>
        </p:nvSpPr>
        <p:spPr>
          <a:xfrm>
            <a:off x="1155700" y="2603500"/>
            <a:ext cx="93979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Credit Card Charge</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applications must follow to make use of the service (</a:t>
            </a:r>
            <a:r>
              <a:rPr lang="en-US" sz="3600" b="0" i="0" u="none" strike="noStrike" cap="none">
                <a:solidFill>
                  <a:srgbClr val="FF7F00"/>
                </a:solidFill>
                <a:latin typeface="Cabin"/>
                <a:ea typeface="Cabin"/>
                <a:cs typeface="Cabin"/>
                <a:sym typeface="Cabin"/>
              </a:rPr>
              <a:t>API</a:t>
            </a:r>
            <a:r>
              <a:rPr lang="en-US" sz="3600" b="0" i="0" u="none" strike="noStrike" cap="non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9429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b="0" i="0" u="none" strike="noStrike" cap="non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b="0" i="0" u="none" strike="noStrike" cap="none">
                <a:solidFill>
                  <a:srgbClr val="3397B7"/>
                </a:solidFill>
                <a:latin typeface="Cabin"/>
                <a:ea typeface="Cabin"/>
                <a:cs typeface="Cabin"/>
                <a:sym typeface="Cabin"/>
              </a:rPr>
              <a:t>Service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Multiple Systems</a:t>
            </a:r>
          </a:p>
        </p:txBody>
      </p:sp>
      <p:sp>
        <p:nvSpPr>
          <p:cNvPr id="565" name="Shape 565"/>
          <p:cNvSpPr txBox="1">
            <a:spLocks noGrp="1"/>
          </p:cNvSpPr>
          <p:nvPr>
            <p:ph type="body" idx="1"/>
          </p:nvPr>
        </p:nvSpPr>
        <p:spPr>
          <a:xfrm>
            <a:off x="1155700" y="2603500"/>
            <a:ext cx="8140799" cy="5234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5:15</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
            </a:r>
            <a:br>
              <a:rPr lang="en-US" sz="7600" b="0" i="0" u="none" strike="noStrike" cap="none">
                <a:solidFill>
                  <a:srgbClr val="00FF00"/>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Web Services</a:t>
            </a:r>
          </a:p>
        </p:txBody>
      </p:sp>
      <p:sp>
        <p:nvSpPr>
          <p:cNvPr id="574" name="Shape 57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75" name="Shape 575"/>
          <p:cNvSpPr txBox="1"/>
          <p:nvPr/>
        </p:nvSpPr>
        <p:spPr>
          <a:xfrm>
            <a:off x="3421475" y="7852650"/>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http://en.wikipedia.org/wiki/Web_services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Agreeing on a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b="0" i="1" u="none" strike="noStrike" cap="non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a:solidFill>
                  <a:srgbClr val="FFFFFF"/>
                </a:solidFill>
                <a:latin typeface="Arial"/>
                <a:ea typeface="Arial"/>
                <a:cs typeface="Arial"/>
                <a:sym typeface="Arial"/>
              </a:rPr>
              <a:t>“</a:t>
            </a:r>
            <a:r>
              <a:rPr lang="en-US" sz="3900" b="0" i="1" u="none" strike="noStrike" cap="none">
                <a:solidFill>
                  <a:srgbClr val="FFFFFF"/>
                </a:solidFill>
                <a:latin typeface="Cabin"/>
                <a:ea typeface="Cabin"/>
                <a:cs typeface="Cabin"/>
                <a:sym typeface="Cabin"/>
              </a:rPr>
              <a:t>implementation</a:t>
            </a:r>
            <a:r>
              <a:rPr lang="en-US" sz="3900" b="0" i="1" u="none" strike="noStrike" cap="none">
                <a:solidFill>
                  <a:srgbClr val="FFFFFF"/>
                </a:solidFill>
                <a:latin typeface="Arial"/>
                <a:ea typeface="Arial"/>
                <a:cs typeface="Arial"/>
                <a:sym typeface="Arial"/>
              </a:rPr>
              <a:t>”</a:t>
            </a:r>
            <a:r>
              <a:rPr lang="en-US" sz="3900" b="0" i="1" u="none" strike="noStrike" cap="non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Web Service Technologies</a:t>
            </a:r>
          </a:p>
        </p:txBody>
      </p:sp>
      <p:sp>
        <p:nvSpPr>
          <p:cNvPr id="589" name="Shape 589"/>
          <p:cNvSpPr txBox="1">
            <a:spLocks noGrp="1"/>
          </p:cNvSpPr>
          <p:nvPr>
            <p:ph type="body" idx="1"/>
          </p:nvPr>
        </p:nvSpPr>
        <p:spPr>
          <a:xfrm>
            <a:off x="1155700" y="2603500"/>
            <a:ext cx="13931900" cy="50038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pPr>
            <a:r>
              <a:rPr lang="en-US" sz="3600" b="0" i="0" u="none" strike="noStrike" cap="none">
                <a:solidFill>
                  <a:srgbClr val="FFFF00"/>
                </a:solidFill>
                <a:latin typeface="Cabin"/>
                <a:ea typeface="Cabin"/>
                <a:cs typeface="Cabin"/>
                <a:sym typeface="Cabin"/>
              </a:rPr>
              <a:t>SOAP</a:t>
            </a:r>
            <a:r>
              <a:rPr lang="en-US" sz="3600" b="0" i="0" u="none" strike="noStrike" cap="none">
                <a:solidFill>
                  <a:schemeClr val="lt1"/>
                </a:solidFill>
                <a:latin typeface="Cabin"/>
                <a:ea typeface="Cabin"/>
                <a:cs typeface="Cabin"/>
                <a:sym typeface="Cabin"/>
              </a:rPr>
              <a:t> - Simple Object Access Protocol (software)</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Remote programs/code which we use over the network</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Note: Dr. Chuck does not like SOAP because it is overly complex</a:t>
            </a:r>
          </a:p>
          <a:p>
            <a:pPr marL="457200" marR="0" lvl="0" indent="-457200" algn="l" rtl="0">
              <a:lnSpc>
                <a:spcPct val="100000"/>
              </a:lnSpc>
              <a:spcBef>
                <a:spcPts val="3500"/>
              </a:spcBef>
              <a:spcAft>
                <a:spcPts val="1000"/>
              </a:spcAft>
              <a:buSzPct val="100000"/>
            </a:pPr>
            <a:r>
              <a:rPr lang="en-US" sz="3600" b="0" i="0" u="none" strike="noStrike" cap="none">
                <a:solidFill>
                  <a:srgbClr val="FFFF00"/>
                </a:solidFill>
                <a:latin typeface="Cabin"/>
                <a:ea typeface="Cabin"/>
                <a:cs typeface="Cabin"/>
                <a:sym typeface="Cabin"/>
              </a:rPr>
              <a:t>REST</a:t>
            </a:r>
            <a:r>
              <a:rPr lang="en-US" sz="3600" b="0" i="0" u="none" strike="noStrike" cap="none">
                <a:solidFill>
                  <a:schemeClr val="lt1"/>
                </a:solidFill>
                <a:latin typeface="Cabin"/>
                <a:ea typeface="Cabin"/>
                <a:cs typeface="Cabin"/>
                <a:sym typeface="Cabin"/>
              </a:rPr>
              <a:t> - Representational State Transfer (resource focused)</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http://en.wikipedia.org/wiki/REST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324100" y="138111"/>
            <a:ext cx="11610975" cy="8242300"/>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"location_type": "APPROXIMATE",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42.2808256,</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-83.7430378</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"address_components":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"long_name":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"short_name":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"formatted_address": "Ann Arbor, MI, USA",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http://maps.googleapis.com/maps/api/geocode/json?sensor=false&amp;address=Ann+Arbor%2C+MI</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serviceurl = 'http://maps.googleapis.com/maps/api/geocode/json?'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 raw_input('Enter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len(address) &lt; 1 : break</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url = serviceurl + urllib.urlencode({'sensor':'false',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uh = urllib.urlopen(url)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data = uh.read()</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'Retrieved',len(data),'characters'</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try: js = json.loads(str(data))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except: js = None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'status' not in js or js['status'] !=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 Failure To Retrieve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continue</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json.dumps(js, indent=4)</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 js["results"][0]["geometry"]["location"]["lat"]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 js["results"][0]["geometry"]["location"]["lng"]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'lat',lat,'lng',lng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 js['results'][0]['formatted_address']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Enter location: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API Security and Rate Limiting</a:t>
            </a:r>
          </a:p>
        </p:txBody>
      </p:sp>
      <p:sp>
        <p:nvSpPr>
          <p:cNvPr id="617" name="Shape 61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They might change the rules as things progress...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1941511" y="-1586"/>
            <a:ext cx="12422186" cy="9091612"/>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1916111" y="25400"/>
            <a:ext cx="12422186" cy="9093199"/>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1892300" y="11112"/>
            <a:ext cx="12455524" cy="91186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Agreeing on a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twurl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TWITTER_URL = 'https://api.twitter.com/1.1/friends/list.json'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acct = raw_input('Enter Twitter Account:')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if ( len(acct) &lt; 1 ) : break</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url = </a:t>
            </a:r>
            <a:r>
              <a:rPr lang="en-US" sz="2400" b="1" i="0" u="none" strike="noStrike" cap="none">
                <a:solidFill>
                  <a:srgbClr val="00FF00"/>
                </a:solidFill>
                <a:latin typeface="Courier New"/>
                <a:ea typeface="Courier New"/>
                <a:cs typeface="Courier New"/>
                <a:sym typeface="Courier New"/>
              </a:rPr>
              <a:t>twurl.augment(TWITTER_URL,</a:t>
            </a:r>
          </a:p>
          <a:p>
            <a:pPr marL="0" marR="0" lvl="0" indent="0" algn="l" rtl="0">
              <a:lnSpc>
                <a:spcPct val="100000"/>
              </a:lnSpc>
              <a:spcBef>
                <a:spcPts val="0"/>
              </a:spcBef>
              <a:spcAft>
                <a:spcPts val="0"/>
              </a:spcAft>
              <a:buClr>
                <a:srgbClr val="00FF00"/>
              </a:buClr>
              <a:buSzPct val="25000"/>
              <a:buFont typeface="Courier New"/>
              <a:buNone/>
            </a:pPr>
            <a:r>
              <a:rPr lang="en-US" sz="2400" b="1" i="0" u="none" strike="noStrike" cap="none">
                <a:solidFill>
                  <a:srgbClr val="00FF00"/>
                </a:solidFill>
                <a:latin typeface="Courier New"/>
                <a:ea typeface="Courier New"/>
                <a:cs typeface="Courier New"/>
                <a:sym typeface="Courier New"/>
              </a:rPr>
              <a:t>        {'screen_name': acct, 'count': '5'}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connection = urllib.urlopen(url)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data = connection.read()</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headers = connection.info().dict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'Remaining', headers['x-rate-limit-remaining']</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js = json.loads(data)</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json.dumps(js, indent=4)</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for u in js['users']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u['screen_name']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s = u['status']['text']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Enter Twitter Account:drchuck</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Retrieving https://api.twitter.com/1.1/friends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"@jazzychad I just bought one .__.",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"_valeriei",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@jazzychad I just bought one .__._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@WSJ: Big employers like Google, AT&amp;amp;T are h</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Ericbollens</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@lukew: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halherzog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1916111" y="0"/>
            <a:ext cx="12422186" cy="9093199"/>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1935161" y="-1586"/>
            <a:ext cx="12422186" cy="9091612"/>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def augment(url,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secrets = hidden.oauth()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consumer = oauth.OAuthConsumer(secrets['consumer_key'], secrets['consumer_secret'])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 = oauth.OAuthToken(secrets['token_key'],secrets['token_secret'])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 = oauth.OAuthRequest.from_consumer_and_token(consumer,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token=token, http_method='GET', http_url=url,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oauth_request.sign_request(oauth.OAuthSignatureMethod_HMAC_SHA1(),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a:solidFill>
                  <a:srgbClr val="FF00FF"/>
                </a:solidFill>
                <a:latin typeface="Courier New"/>
                <a:ea typeface="Courier New"/>
                <a:cs typeface="Courier New"/>
                <a:sym typeface="Courier New"/>
              </a:rPr>
              <a:t>https://api.twitter.com/1.1/statuses/user_timeline.json?count=2</a:t>
            </a:r>
            <a:r>
              <a:rPr lang="en-US" sz="3000" b="1" i="0" u="none" strike="noStrike" cap="none">
                <a:solidFill>
                  <a:srgbClr val="00FF00"/>
                </a:solidFill>
                <a:latin typeface="Courier New"/>
                <a:ea typeface="Courier New"/>
                <a:cs typeface="Courier New"/>
                <a:sym typeface="Courier New"/>
              </a:rPr>
              <a:t>&amp;oauth_version=1.0&amp;oauth_token=101...SGI</a:t>
            </a:r>
            <a:r>
              <a:rPr lang="en-US" sz="3000" b="1" i="0" u="none" strike="noStrike" cap="none">
                <a:solidFill>
                  <a:srgbClr val="FF00FF"/>
                </a:solidFill>
                <a:latin typeface="Courier New"/>
                <a:ea typeface="Courier New"/>
                <a:cs typeface="Courier New"/>
                <a:sym typeface="Courier New"/>
              </a:rPr>
              <a:t>&amp;screen_name=drchuck</a:t>
            </a:r>
            <a:r>
              <a:rPr lang="en-US" sz="3000" b="1" i="0" u="none" strike="noStrike" cap="non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Summary</a:t>
            </a:r>
          </a:p>
        </p:txBody>
      </p:sp>
      <p:sp>
        <p:nvSpPr>
          <p:cNvPr id="679" name="Shape 67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XML and JSON are serialization formats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Elements</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 (or Nodes)</a:t>
            </a:r>
          </a:p>
        </p:txBody>
      </p:sp>
      <p:sp>
        <p:nvSpPr>
          <p:cNvPr id="257" name="Shape 257"/>
          <p:cNvSpPr txBox="1">
            <a:spLocks noGrp="1"/>
          </p:cNvSpPr>
          <p:nvPr>
            <p:ph type="body" idx="1"/>
          </p:nvPr>
        </p:nvSpPr>
        <p:spPr>
          <a:xfrm>
            <a:off x="1155700" y="2603500"/>
            <a:ext cx="47752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b="0" i="0" u="none" strike="noStrike" cap="none">
                <a:solidFill>
                  <a:srgbClr val="FFFF00"/>
                </a:solidFill>
                <a:latin typeface="Cabin"/>
                <a:ea typeface="Cabin"/>
                <a:cs typeface="Cabin"/>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a:t>
            </a:r>
            <a:r>
              <a:rPr lang="en-US" sz="4000" b="0" i="0" u="none" strike="noStrike" cap="none">
                <a:solidFill>
                  <a:srgbClr val="FFFF00"/>
                </a:solidFill>
                <a:latin typeface="Cabin"/>
                <a:ea typeface="Cabin"/>
                <a:cs typeface="Cabin"/>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4000" b="0" i="0" u="none" strike="noStrike" cap="none">
                <a:solidFill>
                  <a:srgbClr val="FFFF00"/>
                </a:solidFill>
                <a:latin typeface="Cabin"/>
                <a:ea typeface="Cabin"/>
                <a:cs typeface="Cabin"/>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&lt;/people&gt;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XML</a:t>
            </a:r>
          </a:p>
        </p:txBody>
      </p:sp>
      <p:sp>
        <p:nvSpPr>
          <p:cNvPr id="264" name="Shape 26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eXtensible Markup Language</a:t>
            </a:r>
          </a:p>
        </p:txBody>
      </p:sp>
      <p:sp>
        <p:nvSpPr>
          <p:cNvPr id="271" name="Shape 271"/>
          <p:cNvSpPr txBox="1">
            <a:spLocks noGrp="1"/>
          </p:cNvSpPr>
          <p:nvPr>
            <p:ph type="body" idx="1"/>
          </p:nvPr>
        </p:nvSpPr>
        <p:spPr>
          <a:xfrm>
            <a:off x="1155700" y="2603500"/>
            <a:ext cx="13932000" cy="42609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Primary purpose is to help information systems </a:t>
            </a:r>
            <a:r>
              <a:rPr lang="en-US" sz="3600" b="0" i="0" u="none" strike="noStrike" cap="none">
                <a:solidFill>
                  <a:srgbClr val="00FF00"/>
                </a:solidFill>
                <a:latin typeface="Cabin"/>
                <a:ea typeface="Cabin"/>
                <a:cs typeface="Cabin"/>
                <a:sym typeface="Cabin"/>
              </a:rPr>
              <a:t>share structured data</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Basics</a:t>
            </a:r>
          </a:p>
        </p:txBody>
      </p:sp>
      <p:sp>
        <p:nvSpPr>
          <p:cNvPr id="278" name="Shape 278"/>
          <p:cNvSpPr txBox="1">
            <a:spLocks noGrp="1"/>
          </p:cNvSpPr>
          <p:nvPr>
            <p:ph type="body" idx="1"/>
          </p:nvPr>
        </p:nvSpPr>
        <p:spPr>
          <a:xfrm>
            <a:off x="1155700" y="2603500"/>
            <a:ext cx="45973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b="0" i="0" u="none" strike="noStrike" cap="none">
                <a:solidFill>
                  <a:srgbClr val="00FF00"/>
                </a:solidFill>
                <a:latin typeface="Cabin"/>
                <a:ea typeface="Cabin"/>
                <a:cs typeface="Cabin"/>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b="0" i="0" u="none" strike="noStrike" cap="none">
                <a:solidFill>
                  <a:srgbClr val="FFFF00"/>
                </a:solidFill>
                <a:latin typeface="Cabin"/>
                <a:ea typeface="Cabin"/>
                <a:cs typeface="Cabin"/>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b="0" i="0" u="none" strike="noStrike" cap="none">
                <a:solidFill>
                  <a:srgbClr val="FF7F00"/>
                </a:solidFill>
                <a:latin typeface="Cabin"/>
                <a:ea typeface="Cabin"/>
                <a:cs typeface="Cabin"/>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00FF00"/>
                </a:solidFill>
                <a:latin typeface="Cabin"/>
                <a:ea typeface="Cabin"/>
                <a:cs typeface="Cabin"/>
                <a:sym typeface="Cabin"/>
              </a:rPr>
              <a:t>&lt;name&gt;</a:t>
            </a:r>
            <a:r>
              <a:rPr lang="en-US" sz="4500" b="0" i="0" u="none" strike="noStrike" cap="none">
                <a:solidFill>
                  <a:schemeClr val="lt1"/>
                </a:solidFill>
                <a:latin typeface="Cabin"/>
                <a:ea typeface="Cabin"/>
                <a:cs typeface="Cabin"/>
                <a:sym typeface="Cabin"/>
              </a:rPr>
              <a:t>Chuck</a:t>
            </a:r>
            <a:r>
              <a:rPr lang="en-US" sz="4500" b="0" i="0" u="none" strike="noStrike" cap="none">
                <a:solidFill>
                  <a:srgbClr val="FFFF00"/>
                </a:solidFill>
                <a:latin typeface="Cabin"/>
                <a:ea typeface="Cabin"/>
                <a:cs typeface="Cabin"/>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00FF00"/>
                </a:solidFill>
                <a:latin typeface="Cabin"/>
                <a:ea typeface="Cabin"/>
                <a:cs typeface="Cabin"/>
                <a:sym typeface="Cabin"/>
              </a:rPr>
              <a:t>&lt;phone </a:t>
            </a:r>
            <a:r>
              <a:rPr lang="en-US" sz="4500" b="0" i="0" u="none" strike="noStrike" cap="none">
                <a:solidFill>
                  <a:srgbClr val="FF7F00"/>
                </a:solidFill>
                <a:latin typeface="Cabin"/>
                <a:ea typeface="Cabin"/>
                <a:cs typeface="Cabin"/>
                <a:sym typeface="Cabin"/>
              </a:rPr>
              <a:t>type=</a:t>
            </a:r>
            <a:r>
              <a:rPr lang="en-US" sz="4500">
                <a:solidFill>
                  <a:srgbClr val="FF7F00"/>
                </a:solidFill>
              </a:rPr>
              <a:t>"</a:t>
            </a:r>
            <a:r>
              <a:rPr lang="en-US" sz="4500" b="0" i="0" u="none" strike="noStrike" cap="none">
                <a:solidFill>
                  <a:srgbClr val="FF7F00"/>
                </a:solidFill>
                <a:latin typeface="Cabin"/>
                <a:ea typeface="Cabin"/>
                <a:cs typeface="Cabin"/>
                <a:sym typeface="Cabin"/>
              </a:rPr>
              <a:t>intl</a:t>
            </a:r>
            <a:r>
              <a:rPr lang="en-US" sz="4500">
                <a:solidFill>
                  <a:srgbClr val="FF7F00"/>
                </a:solidFill>
              </a:rPr>
              <a:t>"</a:t>
            </a:r>
            <a:r>
              <a:rPr lang="en-US" sz="45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FFFF00"/>
                </a:solidFill>
                <a:latin typeface="Cabin"/>
                <a:ea typeface="Cabin"/>
                <a:cs typeface="Cabin"/>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FF00FF"/>
                </a:solidFill>
                <a:latin typeface="Cabin"/>
                <a:ea typeface="Cabin"/>
                <a:cs typeface="Cabin"/>
                <a:sym typeface="Cabin"/>
              </a:rPr>
              <a:t>&lt;email</a:t>
            </a:r>
            <a:r>
              <a:rPr lang="en-US" sz="4500" b="0" i="0" u="none" strike="noStrike" cap="none">
                <a:solidFill>
                  <a:schemeClr val="lt1"/>
                </a:solidFill>
                <a:latin typeface="Cabin"/>
                <a:ea typeface="Cabin"/>
                <a:cs typeface="Cabin"/>
                <a:sym typeface="Cabin"/>
              </a:rPr>
              <a:t> </a:t>
            </a:r>
            <a:r>
              <a:rPr lang="en-US" sz="4500" b="0" i="0" u="none" strike="noStrike" cap="none">
                <a:solidFill>
                  <a:srgbClr val="FF7F00"/>
                </a:solidFill>
                <a:latin typeface="Cabin"/>
                <a:ea typeface="Cabin"/>
                <a:cs typeface="Cabin"/>
                <a:sym typeface="Cabin"/>
              </a:rPr>
              <a:t>hide=</a:t>
            </a:r>
            <a:r>
              <a:rPr lang="en-US" sz="4500">
                <a:solidFill>
                  <a:srgbClr val="FF7F00"/>
                </a:solidFill>
              </a:rPr>
              <a:t>"</a:t>
            </a:r>
            <a:r>
              <a:rPr lang="en-US" sz="4500" b="0" i="0" u="none" strike="noStrike" cap="none">
                <a:solidFill>
                  <a:srgbClr val="FF7F00"/>
                </a:solidFill>
                <a:latin typeface="Cabin"/>
                <a:ea typeface="Cabin"/>
                <a:cs typeface="Cabin"/>
                <a:sym typeface="Cabin"/>
              </a:rPr>
              <a:t>yes</a:t>
            </a:r>
            <a:r>
              <a:rPr lang="en-US" sz="4500">
                <a:solidFill>
                  <a:srgbClr val="FF7F00"/>
                </a:solidFill>
              </a:rPr>
              <a:t>"</a:t>
            </a:r>
            <a:r>
              <a:rPr lang="en-US" sz="4500" b="0" i="0" u="none" strike="noStrike" cap="none">
                <a:solidFill>
                  <a:schemeClr val="lt1"/>
                </a:solidFill>
                <a:latin typeface="Cabin"/>
                <a:ea typeface="Cabin"/>
                <a:cs typeface="Cabin"/>
                <a:sym typeface="Cabin"/>
              </a:rPr>
              <a:t> </a:t>
            </a:r>
            <a:r>
              <a:rPr lang="en-US" sz="4500" b="0" i="0" u="none" strike="noStrike" cap="none">
                <a:solidFill>
                  <a:srgbClr val="FF00FF"/>
                </a:solidFill>
                <a:latin typeface="Cabin"/>
                <a:ea typeface="Cabin"/>
                <a:cs typeface="Cabin"/>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b="0" i="0" u="none" strike="noStrike" cap="none">
                <a:solidFill>
                  <a:srgbClr val="FFFF00"/>
                </a:solidFill>
                <a:latin typeface="Cabin"/>
                <a:ea typeface="Cabin"/>
                <a:cs typeface="Cabin"/>
                <a:sym typeface="Cabin"/>
              </a:rPr>
              <a:t>&lt;/person&gt;</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2744</Words>
  <Application>Microsoft Office PowerPoint</Application>
  <PresentationFormat>Custom</PresentationFormat>
  <Paragraphs>523</Paragraphs>
  <Slides>56</Slides>
  <Notes>56</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56</vt:i4>
      </vt:variant>
    </vt:vector>
  </HeadingPairs>
  <TitlesOfParts>
    <vt:vector size="63" baseType="lpstr">
      <vt:lpstr>Arial</vt:lpstr>
      <vt:lpstr>Cabin</vt:lpstr>
      <vt:lpstr>Courier New</vt:lpstr>
      <vt:lpstr>Title &amp; Subtitle</vt:lpstr>
      <vt:lpstr>Title &amp; Bullets</vt:lpstr>
      <vt:lpstr>Title &amp; Bullets - 2 Column</vt:lpstr>
      <vt:lpstr>1_Title &amp; Bullets</vt:lpstr>
      <vt:lpstr>Using Web Services</vt:lpstr>
      <vt:lpstr>Data on the Web</vt:lpstr>
      <vt:lpstr>Sending Data across the “Net”</vt:lpstr>
      <vt:lpstr>Agreeing on a “Wire Format”</vt:lpstr>
      <vt:lpstr>Agreeing on a “Wire Format”</vt:lpstr>
      <vt:lpstr>XML “Elements” (or Nodes)</vt:lpstr>
      <vt:lpstr>XML</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Web Service Technologies</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G Karamchand</cp:lastModifiedBy>
  <cp:revision>1</cp:revision>
  <dcterms:modified xsi:type="dcterms:W3CDTF">2016-01-18T13:16:41Z</dcterms:modified>
</cp:coreProperties>
</file>