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5143500" type="screen16x9"/>
  <p:notesSz cx="6858000" cy="9144000"/>
  <p:embeddedFontLst>
    <p:embeddedFont>
      <p:font typeface="Cabin" panose="020B0604020202020204" charset="0"/>
      <p:regular r:id="rId49"/>
      <p:bold r:id="rId50"/>
      <p:italic r:id="rId51"/>
      <p:boldItalic r:id="rId52"/>
    </p:embeddedFont>
    <p:embeddedFont>
      <p:font typeface="Merriweather Sans" panose="020B0604020202020204" charset="0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7100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452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67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63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412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51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62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0289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7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655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140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38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25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444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408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281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222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260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468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12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794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28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5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594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726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547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171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279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758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733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885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449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77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132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87919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611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6542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0960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988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28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72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203556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11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9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2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000"/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0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0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0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0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40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2 Colum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406400" lvl="0" indent="-279400" rtl="0">
              <a:spcBef>
                <a:spcPts val="2200"/>
              </a:spcBef>
              <a:defRPr sz="1700"/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57200" marR="0" lvl="0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7700" marR="0" lvl="1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5500" marR="0" lvl="2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16000" marR="0" lvl="3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193800" marR="0" lvl="4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346200" marR="0" lvl="5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485900" marR="0" lvl="6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638300" marR="0" lvl="7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78000" marR="0" lvl="8" indent="-635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49085" y="1567542"/>
            <a:ext cx="7440385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 Reflec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100"/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1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1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1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 Reflec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b" anchorCtr="0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t" anchorCtr="0"/>
          <a:lstStyle>
            <a:lvl1pPr marL="0" lvl="0" indent="0" algn="ctr" rtl="0">
              <a:spcBef>
                <a:spcPts val="0"/>
              </a:spcBef>
              <a:buFont typeface="Cabin"/>
              <a:buNone/>
              <a:defRPr sz="2100"/>
            </a:lvl1pPr>
            <a:lvl2pPr marL="0" lvl="1" indent="0" algn="ctr" rtl="0">
              <a:spcBef>
                <a:spcPts val="0"/>
              </a:spcBef>
              <a:buFont typeface="Cabin"/>
              <a:buNone/>
              <a:defRPr sz="2100"/>
            </a:lvl2pPr>
            <a:lvl3pPr marL="0" lvl="2" indent="0" algn="ctr" rtl="0">
              <a:spcBef>
                <a:spcPts val="0"/>
              </a:spcBef>
              <a:buFont typeface="Cabin"/>
              <a:buNone/>
              <a:defRPr sz="2100"/>
            </a:lvl3pPr>
            <a:lvl4pPr marL="0" lvl="3" indent="0" algn="ctr" rtl="0">
              <a:spcBef>
                <a:spcPts val="0"/>
              </a:spcBef>
              <a:buFont typeface="Cabin"/>
              <a:buNone/>
              <a:defRPr sz="2100"/>
            </a:lvl4pPr>
            <a:lvl5pPr marL="0" lvl="4" indent="0" algn="ctr" rtl="0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/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Lef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/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- Righ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029200" y="1459774"/>
            <a:ext cx="3260271" cy="3012621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06400" lvl="0" indent="-279400" rtl="0">
              <a:spcBef>
                <a:spcPts val="2200"/>
              </a:spcBef>
              <a:defRPr sz="1700"/>
            </a:lvl1pPr>
            <a:lvl2pPr marL="596900" lvl="1" indent="-279400" rtl="0">
              <a:spcBef>
                <a:spcPts val="2200"/>
              </a:spcBef>
              <a:defRPr sz="1700"/>
            </a:lvl2pPr>
            <a:lvl3pPr marL="774700" lvl="2" indent="-279400" rtl="0">
              <a:spcBef>
                <a:spcPts val="2200"/>
              </a:spcBef>
              <a:defRPr sz="1700"/>
            </a:lvl3pPr>
            <a:lvl4pPr marL="965200" lvl="3" indent="-279400" rtl="0">
              <a:spcBef>
                <a:spcPts val="2200"/>
              </a:spcBef>
              <a:defRPr sz="1700"/>
            </a:lvl4pPr>
            <a:lvl5pPr marL="1143000" lvl="4" indent="-2794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copy 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304800" lvl="0" indent="-215900" rtl="0">
              <a:spcBef>
                <a:spcPts val="2100"/>
              </a:spcBef>
              <a:defRPr sz="2200"/>
            </a:lvl1pPr>
            <a:lvl2pPr marL="431800" lvl="1" indent="-215900" rtl="0">
              <a:spcBef>
                <a:spcPts val="2100"/>
              </a:spcBef>
              <a:defRPr sz="2200"/>
            </a:lvl2pPr>
            <a:lvl3pPr marL="558800" lvl="2" indent="-228600" rtl="0">
              <a:spcBef>
                <a:spcPts val="2100"/>
              </a:spcBef>
              <a:defRPr sz="2200"/>
            </a:lvl3pPr>
            <a:lvl4pPr marL="673100" lvl="3" indent="-215900" rtl="0">
              <a:spcBef>
                <a:spcPts val="2100"/>
              </a:spcBef>
              <a:defRPr sz="2200"/>
            </a:lvl4pPr>
            <a:lvl5pPr marL="800100" lvl="4" indent="-2159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9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457200" marR="0" lvl="0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47700" marR="0" lvl="1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25500" marR="0" lvl="2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16000" marR="0" lvl="3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193800" marR="0" lvl="4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346200" marR="0" lvl="5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485900" marR="0" lvl="6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638300" marR="0" lvl="7" indent="-762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778000" marR="0" lvl="8" indent="-635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37875" tIns="37875" rIns="37875" bIns="378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660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762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lIns="26300" tIns="26300" rIns="26300" bIns="26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" sz="10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Python Objects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57209" y="312995"/>
            <a:ext cx="6233312" cy="43607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movies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keys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print '-----------'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print key,': ', </a:t>
            </a:r>
            <a:r>
              <a:rPr lang="en" sz="1800" b="1" i="0" u="none" strike="noStrike" cap="non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endParaRPr sz="1800" b="1" i="0" u="none" strike="noStrike" cap="none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275200" cy="1920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Field or attribute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bit of data in a class - length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867399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24250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300" b="0" i="0" u="none" strike="noStrike" cap="none">
                <a:solidFill>
                  <a:srgbClr val="1DFF63"/>
                </a:solidFill>
                <a:latin typeface="Cabin"/>
                <a:ea typeface="Cabin"/>
                <a:cs typeface="Cabin"/>
                <a:sym typeface="Cabin"/>
              </a:rPr>
              <a:t>fields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" sz="2300" b="0" i="0" u="none" strike="noStrike" cap="non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properties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and the thing's behaviors (the things it can do, or </a:t>
            </a:r>
            <a:r>
              <a:rPr lang="en" sz="2300" b="0" i="0" u="none" strike="noStrike" cap="non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operations or features). One might say that a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blueprint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factory that describes the nature of something. For example, the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943599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624250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pattern (exemplar) of a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921828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24250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One can have an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a class or a particular object. The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the actual object created at runtime. In programmer jargon, the Lassie object is an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Dog class. The set of values of the attributes of a particular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called its </a:t>
            </a:r>
            <a:r>
              <a:rPr lang="en" sz="2300" b="0" i="0" u="none" strike="noStrike" cap="non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state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Object and Instance are often used interchangeably.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889171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624250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object's abilities. In language,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well, for example sit() or eat() or walk() or save_timmy(). Within the program, using a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Method and Message are often used interchangeably.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b="1" i="0" u="none" strike="noStrike" cap="non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Sample Class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671" y="3525661"/>
            <a:ext cx="2193471" cy="14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26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211503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This is the template for making PartyAnimal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303711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85258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Create a PartyAnimal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4550889" y="4722223"/>
            <a:ext cx="4203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run party() *within* the object 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06780" y="3997395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party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 rot="10800000" flipH="1">
            <a:off x="4383961" y="4245350"/>
            <a:ext cx="1729946" cy="164399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b="0" i="0" u="none" strike="noStrike" cap="non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455567"/>
            <a:ext cx="2456699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4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400" b="0" i="0" u="none" strike="noStrike" cap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9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4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3635828" y="558437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9357" y="1543050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709557" y="1454875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709557" y="110707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709557" y="79846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b="0" i="0" u="none" strike="noStrike" cap="non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959928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500" b="0" i="0" u="none" strike="noStrike" cap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9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4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6882227" y="2713808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381000" y="1893569"/>
            <a:ext cx="544200" cy="489899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/>
          <p:nvPr/>
        </p:nvSpPr>
        <p:spPr>
          <a:xfrm flipH="1">
            <a:off x="2079257" y="3565319"/>
            <a:ext cx="544200" cy="489899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956716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5131657" y="1763485"/>
            <a:ext cx="357189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self.x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saying “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x within self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5028933" y="4247061"/>
            <a:ext cx="3907971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“global within this object”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428" y="259624"/>
            <a:ext cx="1578299" cy="10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033598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577425" y="1263825"/>
            <a:ext cx="3885599" cy="359550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" sz="2000" b="0" i="0" u="none" strike="noStrike" cap="none">
                <a:solidFill>
                  <a:srgbClr val="DE6A10"/>
                </a:solidFill>
                <a:latin typeface="Cabin"/>
                <a:ea typeface="Cabin"/>
                <a:cs typeface="Cabin"/>
                <a:sym typeface="Cabin"/>
              </a:rPr>
              <a:t>dir()</a:t>
            </a: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027700" y="1041783"/>
            <a:ext cx="3810000" cy="405209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'__delattr__', '__delitem__', '__delslice__', '__doc__', '__eq__', '__setitem__', '__setslice__', '__str__',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5661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“Hello there”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90725" y="710300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 "Type", type(an)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 "Dir ", dir(an)</a:t>
            </a:r>
          </a:p>
        </p:txBody>
      </p:sp>
      <p:sp>
        <p:nvSpPr>
          <p:cNvPr id="413" name="Shape 413"/>
          <p:cNvSpPr/>
          <p:nvPr/>
        </p:nvSpPr>
        <p:spPr>
          <a:xfrm>
            <a:off x="4875996" y="3052448"/>
            <a:ext cx="3897000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party2.py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&lt;type 'instance'&gt;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['__doc__', '__module__',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We can use </a:t>
            </a:r>
            <a:r>
              <a:rPr lang="en" sz="22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dir</a:t>
            </a:r>
            <a:r>
              <a:rPr lang="en" sz="22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() to find the “capabilities” of </a:t>
            </a:r>
            <a:r>
              <a:rPr lang="en" sz="2200" b="0" i="1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our</a:t>
            </a:r>
            <a:r>
              <a:rPr lang="en" sz="22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newly created class.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ctrTitle" idx="4294967295"/>
          </p:nvPr>
        </p:nvSpPr>
        <p:spPr>
          <a:xfrm>
            <a:off x="849085" y="328204"/>
            <a:ext cx="7440385" cy="2272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ubTitle" idx="4294967295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https://docs.python.org/2/tutorial/datastructures.html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42" y="150664"/>
            <a:ext cx="7340206" cy="43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721573" y="699795"/>
            <a:ext cx="573474" cy="0"/>
          </a:xfrm>
          <a:prstGeom prst="straightConnector1">
            <a:avLst/>
          </a:prstGeom>
          <a:noFill/>
          <a:ln w="38100" cap="flat" cmpd="sng">
            <a:solidFill>
              <a:srgbClr val="0365C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created, used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special blocks of code (methods) that get called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creation (constructor)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Destructors are seldom used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137159"/>
            <a:ext cx="3700058" cy="486917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def __del__(self):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destructed", 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</p:txBody>
      </p:sp>
      <p:sp>
        <p:nvSpPr>
          <p:cNvPr id="438" name="Shape 438"/>
          <p:cNvSpPr/>
          <p:nvPr/>
        </p:nvSpPr>
        <p:spPr>
          <a:xfrm>
            <a:off x="6079671" y="778872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python party2.py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 am constructed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 am destructed 3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6067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5720443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>
                <a:solidFill>
                  <a:srgbClr val="00FDFF"/>
                </a:solidFill>
              </a:rPr>
              <a:t> </a:t>
            </a: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oriented programming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a </a:t>
            </a:r>
            <a:r>
              <a:rPr lang="en" sz="23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a class is a special block of statements called when an </a:t>
            </a: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 is created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9657" y="195942"/>
            <a:ext cx="1763485" cy="11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1148450" y="4423400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Many </a:t>
            </a:r>
            <a:r>
              <a:rPr lang="en" sz="47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create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lots of objects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store each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distinct object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call this having multiple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has its own copy of the </a:t>
            </a:r>
            <a:r>
              <a:rPr lang="en" sz="23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203300"/>
            <a:ext cx="4644900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lang="en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Constructors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can have additional </a:t>
            </a:r>
            <a:r>
              <a:rPr lang="en" sz="23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These can be used to set up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for the particular instance of the class (i.e., for the particular object).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lang="en" sz="1600" b="1" i="0" u="none" strike="noStrike" cap="non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4675414" y="171450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700" b="0" i="0" u="none" strike="noStrike" cap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  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7399298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" sz="2700" b="0" i="0" u="none" strike="noStrike" cap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500" b="0" i="0" u="none" strike="noStrike" cap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7399298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720427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name="adj1" fmla="val 32000"/>
              <a:gd name="adj2" fmla="val 44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20427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7573469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We have two independent instances.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91602" y="4663439"/>
            <a:ext cx="2525634" cy="35269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PartyAnimal.party(j)</a:t>
            </a:r>
          </a:p>
        </p:txBody>
      </p:sp>
      <p:sp>
        <p:nvSpPr>
          <p:cNvPr id="485" name="Shape 485"/>
          <p:cNvSpPr/>
          <p:nvPr/>
        </p:nvSpPr>
        <p:spPr>
          <a:xfrm>
            <a:off x="7382750" y="1699800"/>
            <a:ext cx="6644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8425" y="3835575"/>
            <a:ext cx="588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Jim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849074" y="2726325"/>
            <a:ext cx="7666799" cy="77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http://www.python.org/doc/2.5.2/tut/node11.html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sng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When we make a new class - we can reuse an existing class and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https://docs.python.org/2/library/sqlite3.html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234427" y="69979"/>
            <a:ext cx="6512335" cy="4552605"/>
            <a:chOff x="1133988" y="181428"/>
            <a:chExt cx="15195449" cy="11803050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3988" y="181428"/>
              <a:ext cx="15195449" cy="11803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Shape 165"/>
            <p:cNvCxnSpPr/>
            <p:nvPr/>
          </p:nvCxnSpPr>
          <p:spPr>
            <a:xfrm>
              <a:off x="8119360" y="4785178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8061282" y="7522935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1547610" y="7522935"/>
              <a:ext cx="725753" cy="0"/>
            </a:xfrm>
            <a:prstGeom prst="straightConnector1">
              <a:avLst/>
            </a:prstGeom>
            <a:noFill/>
            <a:ln w="38100" cap="flat" cmpd="sng">
              <a:solidFill>
                <a:srgbClr val="0365C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571500" y="132261"/>
            <a:ext cx="6351814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lang="en" sz="47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852774" y="4493150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‘Subclasses’ are more specialized versions of a class, which </a:t>
            </a:r>
            <a:r>
              <a:rPr lang="en" sz="23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29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519" name="Shape 519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360950" y="3128350"/>
            <a:ext cx="3327299" cy="11996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FootballFan</a:t>
            </a:r>
            <a:r>
              <a:rPr lang="en" sz="1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class which extends </a:t>
            </a:r>
            <a:r>
              <a:rPr lang="en" sz="18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lang="en" sz="1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" sz="18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It has all the capabilities of PartyAnimal</a:t>
            </a:r>
            <a:r>
              <a:rPr lang="en" sz="1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8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and more.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6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28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Sally</a:t>
            </a:r>
          </a:p>
        </p:txBody>
      </p:sp>
      <p:sp>
        <p:nvSpPr>
          <p:cNvPr id="529" name="Shape 52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b="0" i="0" u="none" strike="noStrike" cap="non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27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</a:t>
            </a:r>
          </a:p>
        </p:txBody>
      </p:sp>
      <p:sp>
        <p:nvSpPr>
          <p:cNvPr id="53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3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Jim</a:t>
            </a:r>
          </a:p>
        </p:txBody>
      </p:sp>
      <p:sp>
        <p:nvSpPr>
          <p:cNvPr id="53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points</a:t>
            </a:r>
          </a:p>
        </p:txBody>
      </p:sp>
      <p:sp>
        <p:nvSpPr>
          <p:cNvPr id="539" name="Shape 53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42257" y="1459774"/>
            <a:ext cx="7854042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42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  <a:p>
            <a:pPr marL="457200" marR="0" lvl="0" indent="-425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3100" b="0" i="0" u="none" strike="noStrike" cap="none" baseline="-250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  <a:r>
              <a:rPr lang="en" sz="3100" b="0" i="0" u="none" strike="noStrike" cap="none" baseline="-25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 Oriented programming is a very structured approach to code reuse.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Review of Programs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69237" y="492306"/>
            <a:ext cx="5565933" cy="10091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usf = input('Enter the US Floor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wf = usf - 1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4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print 'Non-US Floor Number is',wf</a:t>
            </a:r>
          </a:p>
        </p:txBody>
      </p:sp>
      <p:sp>
        <p:nvSpPr>
          <p:cNvPr id="178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179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180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183" name="Shape 183"/>
          <p:cNvSpPr/>
          <p:nvPr/>
        </p:nvSpPr>
        <p:spPr>
          <a:xfrm>
            <a:off x="4704200" y="2208995"/>
            <a:ext cx="3669820" cy="965539"/>
          </a:xfrm>
          <a:prstGeom prst="rect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b="0" i="0" u="none" strike="noStrike" cap="non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python elev.py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Enter the US Floor Number: </a:t>
            </a:r>
            <a:r>
              <a:rPr lang="en" sz="2200" b="0" i="0" u="none" strike="noStrike" cap="non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200" b="0" i="0" u="none" strike="noStrike" cap="non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Non-US Floor Number is 1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9514" y="465364"/>
            <a:ext cx="1665514" cy="10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5831399" cy="4741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b="1" i="0" u="none" strike="noStrike" cap="non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movies.append(movie2)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Microsoft Office PowerPoint</Application>
  <PresentationFormat>On-screen Show (16:9)</PresentationFormat>
  <Paragraphs>393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Cabin</vt:lpstr>
      <vt:lpstr>Merriweather Sans</vt:lpstr>
      <vt:lpstr>Courier New</vt:lpstr>
      <vt:lpstr>simple-light-2</vt:lpstr>
      <vt:lpstr>White</vt:lpstr>
      <vt:lpstr>Python Objects</vt:lpstr>
      <vt:lpstr>Warning</vt:lpstr>
      <vt:lpstr>PowerPoint Presentation</vt:lpstr>
      <vt:lpstr>PowerPoint Presentation</vt:lpstr>
      <vt:lpstr>Review of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Class</vt:lpstr>
      <vt:lpstr>Terminology: Instance</vt:lpstr>
      <vt:lpstr>Terminology: Method</vt:lpstr>
      <vt:lpstr>A Sample Class</vt:lpstr>
      <vt:lpstr>PowerPoint Presentation</vt:lpstr>
      <vt:lpstr>PowerPoint Presentation</vt:lpstr>
      <vt:lpstr>PowerPoint Presentation</vt:lpstr>
      <vt:lpstr>Definitions Review</vt:lpstr>
      <vt:lpstr>Playing with dir() and type()</vt:lpstr>
      <vt:lpstr>A Nerdy Way to Find Capabilities</vt:lpstr>
      <vt:lpstr>Try dir() with a String</vt:lpstr>
      <vt:lpstr>PowerPoint Presentation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Definitions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G Karamchand</cp:lastModifiedBy>
  <cp:revision>1</cp:revision>
  <dcterms:modified xsi:type="dcterms:W3CDTF">2016-01-18T13:15:49Z</dcterms:modified>
</cp:coreProperties>
</file>