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8" r:id="rId49"/>
    <p:sldId id="305" r:id="rId50"/>
    <p:sldId id="306" r:id="rId51"/>
    <p:sldId id="307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F82F19-1F07-4A4A-9AEA-DB651AE9CAE8}">
          <p14:sldIdLst>
            <p14:sldId id="256"/>
          </p14:sldIdLst>
        </p14:section>
        <p14:section name="JS" id="{85BA1D9B-7C75-4990-93DD-8DC9B2F3C872}">
          <p14:sldIdLst>
            <p14:sldId id="257"/>
            <p14:sldId id="258"/>
            <p14:sldId id="260"/>
            <p14:sldId id="261"/>
            <p14:sldId id="26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8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87062" autoAdjust="0"/>
  </p:normalViewPr>
  <p:slideViewPr>
    <p:cSldViewPr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097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sz="1900" dirty="0"/>
              <a:t>If you omit the second parameter, the method will slice out the rest of the string</a:t>
            </a:r>
            <a:r>
              <a:rPr lang="en-US" sz="1900" dirty="0" smtClean="0"/>
              <a:t>:</a:t>
            </a:r>
          </a:p>
          <a:p>
            <a:endParaRPr lang="en-US" sz="1900" dirty="0"/>
          </a:p>
          <a:p>
            <a:endParaRPr lang="en-US" sz="1900" dirty="0" smtClean="0"/>
          </a:p>
          <a:p>
            <a:r>
              <a:rPr lang="en-US" sz="1900" dirty="0"/>
              <a:t>substring() is similar to slice().</a:t>
            </a:r>
          </a:p>
          <a:p>
            <a:r>
              <a:rPr lang="en-US" sz="1900" dirty="0"/>
              <a:t>The difference is that start and end values less than 0 are treated as 0 in substring().</a:t>
            </a:r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r>
              <a:rPr lang="en-US" sz="1900" dirty="0" err="1" smtClean="0"/>
              <a:t>substr</a:t>
            </a:r>
            <a:r>
              <a:rPr lang="en-US" sz="1900" dirty="0"/>
              <a:t>() is similar to slice().</a:t>
            </a:r>
          </a:p>
          <a:p>
            <a:r>
              <a:rPr lang="en-US" sz="1900" dirty="0"/>
              <a:t>The difference is that the second parameter specifies the </a:t>
            </a:r>
            <a:r>
              <a:rPr lang="en-US" sz="1900" b="1" dirty="0"/>
              <a:t>length</a:t>
            </a:r>
            <a:r>
              <a:rPr lang="en-US" sz="1900" dirty="0"/>
              <a:t> of the extracted part</a:t>
            </a:r>
            <a:r>
              <a:rPr lang="en-US" sz="1900" dirty="0" smtClean="0"/>
              <a:t>.</a:t>
            </a:r>
          </a:p>
          <a:p>
            <a:r>
              <a:rPr lang="en-US" sz="1800" dirty="0"/>
              <a:t>If the first parameter is negative, the position counts from the end of the string</a:t>
            </a:r>
            <a:r>
              <a:rPr lang="en-US" sz="1800" dirty="0" smtClean="0"/>
              <a:t>.</a:t>
            </a:r>
            <a:endParaRPr lang="en-US" sz="1900" dirty="0"/>
          </a:p>
          <a:p>
            <a:endParaRPr lang="bg-BG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2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38400"/>
            <a:ext cx="26384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" y="4181094"/>
            <a:ext cx="33718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80" y="4181094"/>
            <a:ext cx="358037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50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30"/>
          </a:xfrm>
        </p:spPr>
        <p:txBody>
          <a:bodyPr>
            <a:normAutofit/>
          </a:bodyPr>
          <a:lstStyle/>
          <a:p>
            <a:r>
              <a:rPr lang="en-US" dirty="0"/>
              <a:t>The replace() method replaces a specified value with another value in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default, the replace() method is case sensitive. Writing MICROSOFT (with upper-case) will not </a:t>
            </a:r>
            <a:r>
              <a:rPr lang="en-US" dirty="0" smtClean="0"/>
              <a:t>work, in that case use regular expression:</a:t>
            </a:r>
          </a:p>
          <a:p>
            <a:r>
              <a:rPr lang="en-US" dirty="0" smtClean="0"/>
              <a:t>To replace all matches: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 </a:t>
            </a:r>
            <a:r>
              <a:rPr lang="en-US" dirty="0" smtClean="0"/>
              <a:t>Content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2362200"/>
            <a:ext cx="53721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3200400"/>
            <a:ext cx="7619911" cy="206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38847"/>
            <a:ext cx="404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360222"/>
            <a:ext cx="3981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12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converted to upper case with </a:t>
            </a:r>
            <a:r>
              <a:rPr lang="en-US" b="1" dirty="0" err="1"/>
              <a:t>toUpperCase</a:t>
            </a:r>
            <a:r>
              <a:rPr lang="en-US" b="1" dirty="0"/>
              <a:t>():</a:t>
            </a:r>
          </a:p>
          <a:p>
            <a:r>
              <a:rPr lang="en-US" dirty="0"/>
              <a:t>A string is converted to lower case with </a:t>
            </a:r>
            <a:r>
              <a:rPr lang="en-US" b="1" dirty="0" err="1"/>
              <a:t>toLowerCase</a:t>
            </a:r>
            <a:r>
              <a:rPr lang="en-US" b="1" dirty="0" smtClean="0"/>
              <a:t>():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/>
              <a:t>The </a:t>
            </a:r>
            <a:r>
              <a:rPr lang="en-US" dirty="0" err="1"/>
              <a:t>concat</a:t>
            </a:r>
            <a:r>
              <a:rPr lang="en-US" dirty="0"/>
              <a:t>() method can be used instead of the plus operator. These two lines do the same:</a:t>
            </a:r>
            <a:endParaRPr lang="en-US" b="1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Upper and Lower </a:t>
            </a:r>
            <a:r>
              <a:rPr lang="en-US" dirty="0" smtClean="0"/>
              <a:t>Case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258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8839200" cy="13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10200"/>
            <a:ext cx="39243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38" y="5410200"/>
            <a:ext cx="396694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06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trim()</a:t>
            </a:r>
            <a:r>
              <a:rPr lang="en-US" dirty="0"/>
              <a:t> method removes whitespace from both sides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trimStart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start of a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trimEnd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end of a string.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trim()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" y="2514600"/>
            <a:ext cx="4029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4343400"/>
            <a:ext cx="37909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6095999"/>
            <a:ext cx="3733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54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padStart</a:t>
            </a:r>
            <a:r>
              <a:rPr lang="en-US" dirty="0"/>
              <a:t>() method pads a string with another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padEnd</a:t>
            </a:r>
            <a:r>
              <a:rPr lang="en-US" dirty="0"/>
              <a:t>() method pads a string with another string: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To pad a number, convert the number to a string first.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</a:t>
            </a:r>
            <a:r>
              <a:rPr lang="en-US" dirty="0" smtClean="0"/>
              <a:t>Padding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64664"/>
            <a:ext cx="36004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5"/>
          <a:stretch/>
        </p:blipFill>
        <p:spPr bwMode="auto">
          <a:xfrm>
            <a:off x="4611624" y="2264664"/>
            <a:ext cx="1295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9912"/>
            <a:ext cx="3657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24" y="3109911"/>
            <a:ext cx="990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33147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11" y="4419600"/>
            <a:ext cx="990021" cy="66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07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methods for extracting string characters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charAt</a:t>
            </a:r>
            <a:r>
              <a:rPr lang="en-US" dirty="0"/>
              <a:t>() method returns the character at a specified index (position) in a string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00B050"/>
                </a:solidFill>
              </a:rPr>
              <a:t>//H</a:t>
            </a:r>
          </a:p>
          <a:p>
            <a:r>
              <a:rPr lang="en-US" dirty="0"/>
              <a:t>The </a:t>
            </a:r>
            <a:r>
              <a:rPr lang="en-US" dirty="0" err="1"/>
              <a:t>charCodeAt</a:t>
            </a:r>
            <a:r>
              <a:rPr lang="en-US" dirty="0"/>
              <a:t>() method returns the </a:t>
            </a:r>
            <a:r>
              <a:rPr lang="en-US" dirty="0" err="1"/>
              <a:t>unicode</a:t>
            </a:r>
            <a:r>
              <a:rPr lang="en-US" dirty="0"/>
              <a:t> of the character at a specified index in a string:</a:t>
            </a:r>
          </a:p>
          <a:p>
            <a:r>
              <a:rPr lang="en-US" dirty="0"/>
              <a:t>The method returns a UTF-16 code (an integer between 0 and 65535</a:t>
            </a:r>
            <a:r>
              <a:rPr lang="en-US" dirty="0" smtClean="0"/>
              <a:t>). </a:t>
            </a:r>
            <a:r>
              <a:rPr lang="en-US" dirty="0" smtClean="0">
                <a:solidFill>
                  <a:srgbClr val="00B050"/>
                </a:solidFill>
              </a:rPr>
              <a:t>//72</a:t>
            </a:r>
            <a:endParaRPr lang="en-US" dirty="0">
              <a:solidFill>
                <a:srgbClr val="00B050"/>
              </a:solidFill>
            </a:endParaRPr>
          </a:p>
          <a:p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String </a:t>
            </a:r>
            <a:r>
              <a:rPr lang="en-US" dirty="0" smtClean="0"/>
              <a:t>Characters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6" y="2209800"/>
            <a:ext cx="26003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2209800"/>
            <a:ext cx="36570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61" y="5410200"/>
            <a:ext cx="350324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410200"/>
            <a:ext cx="348085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94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can be converted to an array with the split()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the separator is omitted, the returned array will contain the whole string in index [0].</a:t>
            </a:r>
          </a:p>
          <a:p>
            <a:r>
              <a:rPr lang="en-US" dirty="0"/>
              <a:t>If the separator is "", the returned array will be an array of single characters: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String to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0"/>
            <a:ext cx="41624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1" y="4671060"/>
            <a:ext cx="376007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1" y="4671060"/>
            <a:ext cx="581025" cy="186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73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has only one type of numbers.</a:t>
            </a:r>
          </a:p>
          <a:p>
            <a:r>
              <a:rPr lang="en-US" dirty="0"/>
              <a:t>Numbers can be written with, or without decimals:</a:t>
            </a:r>
          </a:p>
          <a:p>
            <a:endParaRPr lang="en-US" dirty="0" smtClean="0"/>
          </a:p>
          <a:p>
            <a:r>
              <a:rPr lang="en-US" dirty="0"/>
              <a:t>let x1 = 34.00;     </a:t>
            </a:r>
            <a:r>
              <a:rPr lang="en-US" dirty="0">
                <a:solidFill>
                  <a:srgbClr val="00B050"/>
                </a:solidFill>
              </a:rPr>
              <a:t>// Written with decimals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x2 = 34;        </a:t>
            </a:r>
            <a:r>
              <a:rPr lang="en-US" dirty="0">
                <a:solidFill>
                  <a:srgbClr val="00B050"/>
                </a:solidFill>
              </a:rPr>
              <a:t>// Written without </a:t>
            </a:r>
            <a:r>
              <a:rPr lang="en-US" dirty="0" smtClean="0">
                <a:solidFill>
                  <a:srgbClr val="00B050"/>
                </a:solidFill>
              </a:rPr>
              <a:t>decimals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Extra large or extra small numbers can be written with scientific (exponential) notation</a:t>
            </a:r>
            <a:r>
              <a:rPr lang="en-US" dirty="0" smtClean="0"/>
              <a:t>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let y = 123e5;     </a:t>
            </a:r>
            <a:r>
              <a:rPr lang="en-US" dirty="0">
                <a:solidFill>
                  <a:srgbClr val="00B050"/>
                </a:solidFill>
              </a:rPr>
              <a:t> // 12300000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z = 123e-5;     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0.00123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078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can only have two values: true or false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x = 5;</a:t>
            </a:r>
            <a:br>
              <a:rPr lang="en-US" dirty="0"/>
            </a:br>
            <a:r>
              <a:rPr lang="en-US" dirty="0"/>
              <a:t>let y = 5;</a:t>
            </a:r>
            <a:br>
              <a:rPr lang="en-US" dirty="0"/>
            </a:br>
            <a:r>
              <a:rPr lang="en-US" dirty="0"/>
              <a:t>let z = 6;</a:t>
            </a:r>
            <a:br>
              <a:rPr lang="en-US" dirty="0"/>
            </a:br>
            <a:r>
              <a:rPr lang="en-US" dirty="0"/>
              <a:t>(x == y)       </a:t>
            </a:r>
            <a:r>
              <a:rPr lang="en-US" dirty="0">
                <a:solidFill>
                  <a:srgbClr val="00B050"/>
                </a:solidFill>
              </a:rPr>
              <a:t>// Returns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(x == z)       </a:t>
            </a:r>
            <a:r>
              <a:rPr lang="en-US" dirty="0">
                <a:solidFill>
                  <a:srgbClr val="00B050"/>
                </a:solidFill>
              </a:rPr>
              <a:t>// Returns </a:t>
            </a:r>
            <a:r>
              <a:rPr lang="en-US" dirty="0" smtClean="0">
                <a:solidFill>
                  <a:srgbClr val="00B050"/>
                </a:solidFill>
              </a:rPr>
              <a:t>false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Booleans are often used in conditional testing.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Booleans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540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written with square brackets.</a:t>
            </a:r>
          </a:p>
          <a:p>
            <a:r>
              <a:rPr lang="en-US" dirty="0"/>
              <a:t>Array items are separated by commas.</a:t>
            </a:r>
          </a:p>
          <a:p>
            <a:r>
              <a:rPr lang="en-US" dirty="0"/>
              <a:t>The following code declares (creates) an array called cars, containing three items (car names):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cars = ["Saab", "Volvo", "BMW</a:t>
            </a:r>
            <a:r>
              <a:rPr lang="en-US" dirty="0" smtClean="0"/>
              <a:t>"];</a:t>
            </a:r>
          </a:p>
          <a:p>
            <a:endParaRPr lang="en-US" dirty="0"/>
          </a:p>
          <a:p>
            <a:r>
              <a:rPr lang="en-US" dirty="0"/>
              <a:t>Array indexes are zero-based, which means the first item is [0], second is [1], and so on.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71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</a:p>
          <a:p>
            <a:r>
              <a:rPr lang="en-US" dirty="0" smtClean="0"/>
              <a:t>Advanced</a:t>
            </a:r>
            <a:endParaRPr lang="bg-BG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679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objects are written with curly braces {}.</a:t>
            </a:r>
          </a:p>
          <a:p>
            <a:r>
              <a:rPr lang="en-US" dirty="0"/>
              <a:t>Object properties are written as </a:t>
            </a:r>
            <a:r>
              <a:rPr lang="en-US" b="1" dirty="0" err="1"/>
              <a:t>name:value</a:t>
            </a:r>
            <a:r>
              <a:rPr lang="en-US" dirty="0"/>
              <a:t> pairs, separated by commas.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"};</a:t>
            </a:r>
          </a:p>
          <a:p>
            <a:endParaRPr lang="en-US" dirty="0"/>
          </a:p>
          <a:p>
            <a:r>
              <a:rPr lang="en-US" dirty="0"/>
              <a:t>The object (person) in the example above has 4 properties: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age, and </a:t>
            </a:r>
            <a:r>
              <a:rPr lang="en-US" dirty="0" err="1"/>
              <a:t>eyeColor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330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You can use the JavaScript </a:t>
            </a:r>
            <a:r>
              <a:rPr lang="en-US" dirty="0" err="1"/>
              <a:t>typeof</a:t>
            </a:r>
            <a:r>
              <a:rPr lang="en-US" dirty="0"/>
              <a:t> operator to find the type of a JavaScript variable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returns the type of a variable or an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 ""    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"John"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 Doe"     </a:t>
            </a:r>
            <a:r>
              <a:rPr lang="en-US" dirty="0">
                <a:solidFill>
                  <a:srgbClr val="00B050"/>
                </a:solidFill>
              </a:rPr>
              <a:t>// Returns "</a:t>
            </a:r>
            <a:r>
              <a:rPr lang="en-US" dirty="0" smtClean="0">
                <a:solidFill>
                  <a:srgbClr val="00B050"/>
                </a:solidFill>
              </a:rPr>
              <a:t>string“</a:t>
            </a:r>
          </a:p>
          <a:p>
            <a:endParaRPr lang="en-US" dirty="0" smtClean="0"/>
          </a:p>
          <a:p>
            <a:r>
              <a:rPr lang="en-US" dirty="0" err="1"/>
              <a:t>typeof</a:t>
            </a:r>
            <a:r>
              <a:rPr lang="en-US" dirty="0"/>
              <a:t> 0            </a:t>
            </a:r>
            <a:r>
              <a:rPr lang="en-US" dirty="0">
                <a:solidFill>
                  <a:srgbClr val="00B050"/>
                </a:solidFill>
              </a:rPr>
              <a:t>  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314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3.14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(3)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 + 4)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336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 variable without a value, has the value undefined. The type is also undefined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car;    </a:t>
            </a:r>
            <a:r>
              <a:rPr lang="en-US" dirty="0">
                <a:solidFill>
                  <a:srgbClr val="00B050"/>
                </a:solidFill>
              </a:rPr>
              <a:t>// Value is undefined, type is </a:t>
            </a:r>
            <a:r>
              <a:rPr lang="en-US" dirty="0" smtClean="0">
                <a:solidFill>
                  <a:srgbClr val="00B050"/>
                </a:solidFill>
              </a:rPr>
              <a:t>undefined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Any variable can be emptied, by setting the value to undefined. The type will also be undefined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car = undefined;    </a:t>
            </a:r>
            <a:r>
              <a:rPr lang="en-US" dirty="0">
                <a:solidFill>
                  <a:srgbClr val="00B050"/>
                </a:solidFill>
              </a:rPr>
              <a:t>// Value is undefined, type is undefined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8897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empty value has nothing to do with undefined.</a:t>
            </a:r>
          </a:p>
          <a:p>
            <a:r>
              <a:rPr lang="en-US" dirty="0"/>
              <a:t>An empty string has both a legal value and a type.</a:t>
            </a:r>
          </a:p>
          <a:p>
            <a:endParaRPr lang="en-US" dirty="0" smtClean="0"/>
          </a:p>
          <a:p>
            <a:r>
              <a:rPr lang="en-US" dirty="0"/>
              <a:t>let car = "";    </a:t>
            </a:r>
            <a:r>
              <a:rPr lang="en-US" dirty="0">
                <a:solidFill>
                  <a:srgbClr val="00B050"/>
                </a:solidFill>
              </a:rPr>
              <a:t>// The value is "", the </a:t>
            </a:r>
            <a:r>
              <a:rPr lang="en-US" dirty="0" err="1">
                <a:solidFill>
                  <a:srgbClr val="00B050"/>
                </a:solidFill>
              </a:rPr>
              <a:t>typeof</a:t>
            </a:r>
            <a:r>
              <a:rPr lang="en-US" dirty="0">
                <a:solidFill>
                  <a:srgbClr val="00B050"/>
                </a:solidFill>
              </a:rPr>
              <a:t> is "string"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smtClean="0"/>
              <a:t>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712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includes()</a:t>
            </a:r>
            <a:r>
              <a:rPr lang="en-US" dirty="0"/>
              <a:t> method determines whether an </a:t>
            </a:r>
            <a:r>
              <a:rPr lang="en-US" dirty="0" smtClean="0"/>
              <a:t>array/string </a:t>
            </a:r>
            <a:r>
              <a:rPr lang="en-US" dirty="0"/>
              <a:t>includes a certain value among its entries, returning true or false as appropriate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array1 = [1, 2, 3</a:t>
            </a:r>
            <a:r>
              <a:rPr lang="en-US" dirty="0" smtClean="0"/>
              <a:t>];</a:t>
            </a:r>
          </a:p>
          <a:p>
            <a:pPr marL="45720" indent="0">
              <a:buNone/>
            </a:pPr>
            <a:r>
              <a:rPr lang="en-US" dirty="0" smtClean="0"/>
              <a:t>console.log(array1.includes(2));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pets = ['cat', 'dog', 'bat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'];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('cat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false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647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Math.trunc</a:t>
            </a:r>
            <a:r>
              <a:rPr lang="en-US" b="1" dirty="0"/>
              <a:t>()</a:t>
            </a:r>
            <a:r>
              <a:rPr lang="en-US" dirty="0"/>
              <a:t> function returns the integer part of a number by removing any fractional digits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Math.trunc</a:t>
            </a:r>
            <a:r>
              <a:rPr lang="en-US" dirty="0"/>
              <a:t>(13.37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</a:t>
            </a:r>
            <a:r>
              <a:rPr lang="en-US" dirty="0" smtClean="0">
                <a:solidFill>
                  <a:srgbClr val="00B050"/>
                </a:solidFill>
              </a:rPr>
              <a:t>output:13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(42.84));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42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(0.123));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/>
              <a:t>(-0.123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-0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Math.trunc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271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String to </a:t>
            </a:r>
            <a:r>
              <a:rPr lang="en-US" dirty="0" err="1" smtClean="0"/>
              <a:t>Ascii</a:t>
            </a:r>
            <a:r>
              <a:rPr lang="en-US" dirty="0" smtClean="0"/>
              <a:t> value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let character = ‘L’;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</a:t>
            </a:r>
            <a:r>
              <a:rPr lang="en-US" dirty="0" err="1" smtClean="0"/>
              <a:t>character.CharCodeAt</a:t>
            </a:r>
            <a:r>
              <a:rPr lang="en-US" dirty="0" smtClean="0"/>
              <a:t>(0);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//72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Ascii</a:t>
            </a:r>
            <a:r>
              <a:rPr lang="en-US" dirty="0" smtClean="0"/>
              <a:t> value to string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97;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String.FromCharCode</a:t>
            </a:r>
            <a:r>
              <a:rPr lang="en-US" dirty="0" smtClean="0"/>
              <a:t>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//’a’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table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654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function</a:t>
            </a:r>
            <a:r>
              <a:rPr lang="en-US" dirty="0"/>
              <a:t> 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br>
              <a:rPr lang="en-US" dirty="0"/>
            </a:br>
            <a:r>
              <a:rPr lang="en-US" dirty="0"/>
              <a:t>  return p1 * p2;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The function returns the product of p1 and p2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(1, 2);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2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JavaScript function is a block of code designed to perform a particular task.</a:t>
            </a:r>
          </a:p>
          <a:p>
            <a:r>
              <a:rPr lang="en-US" dirty="0"/>
              <a:t>A JavaScript function is executed when "something" invokes it (calls it).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0400" y="457200"/>
            <a:ext cx="1828800" cy="1673352"/>
          </a:xfrm>
        </p:spPr>
        <p:txBody>
          <a:bodyPr/>
          <a:lstStyle/>
          <a:p>
            <a:r>
              <a:rPr lang="en-US" dirty="0"/>
              <a:t>JavaScript Functions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832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A JavaScript function is defined with the function keyword, followed by a </a:t>
            </a:r>
            <a:r>
              <a:rPr lang="en-US" b="1" dirty="0"/>
              <a:t>name</a:t>
            </a:r>
            <a:r>
              <a:rPr lang="en-US" dirty="0"/>
              <a:t>, followed by parentheses 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Function names can contain letters, digits, underscores, and dollar signs (same rules as variables).</a:t>
            </a:r>
          </a:p>
          <a:p>
            <a:r>
              <a:rPr lang="en-US" dirty="0"/>
              <a:t>The parentheses may include parameter names separated by commas: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parameter1, parameter2, ...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The code to be executed, by the function, is placed inside curly brackets: </a:t>
            </a:r>
            <a:r>
              <a:rPr lang="en-US" b="1" dirty="0"/>
              <a:t>{}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 // </a:t>
            </a:r>
            <a:r>
              <a:rPr lang="en-US" i="1" dirty="0">
                <a:solidFill>
                  <a:srgbClr val="00B050"/>
                </a:solidFill>
              </a:rPr>
              <a:t>code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dirty="0" smtClean="0"/>
              <a:t>Syntax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2798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code inside the function will execute when "something" </a:t>
            </a:r>
            <a:r>
              <a:rPr lang="en-US" b="1" dirty="0"/>
              <a:t>invokes</a:t>
            </a:r>
            <a:r>
              <a:rPr lang="en-US" dirty="0"/>
              <a:t> (calls) the function:</a:t>
            </a:r>
          </a:p>
          <a:p>
            <a:r>
              <a:rPr lang="en-US" dirty="0"/>
              <a:t>When an event occurs (when a user clicks a button)</a:t>
            </a:r>
          </a:p>
          <a:p>
            <a:r>
              <a:rPr lang="en-US" dirty="0"/>
              <a:t>When it is invoked (called) from JavaScript code</a:t>
            </a:r>
          </a:p>
          <a:p>
            <a:r>
              <a:rPr lang="en-US" dirty="0"/>
              <a:t>Automatically (self invoked)</a:t>
            </a:r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JavaScript reaches a return statement, the function will stop executing.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Functions often compute a </a:t>
            </a:r>
            <a:r>
              <a:rPr lang="en-US" b="1" dirty="0"/>
              <a:t>return value</a:t>
            </a:r>
            <a:r>
              <a:rPr lang="en-US" dirty="0"/>
              <a:t>. The return value is "returned" back to the "caller":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 and return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36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605530"/>
          </a:xfrm>
        </p:spPr>
        <p:txBody>
          <a:bodyPr>
            <a:normAutofit/>
          </a:bodyPr>
          <a:lstStyle/>
          <a:p>
            <a:r>
              <a:rPr lang="en-US" sz="2400" dirty="0"/>
              <a:t>JavaScript is the world's most popular programming language.</a:t>
            </a:r>
          </a:p>
          <a:p>
            <a:r>
              <a:rPr lang="en-US" sz="2400" dirty="0"/>
              <a:t>JavaScript is the programming language of the Web.</a:t>
            </a:r>
          </a:p>
          <a:p>
            <a:r>
              <a:rPr lang="en-US" sz="2400" dirty="0"/>
              <a:t>JavaScript is easy to learn.</a:t>
            </a:r>
          </a:p>
          <a:p>
            <a:r>
              <a:rPr lang="en-US" sz="2400" dirty="0"/>
              <a:t>JavaScript is one of the </a:t>
            </a:r>
            <a:r>
              <a:rPr lang="en-US" sz="2400" b="1" dirty="0"/>
              <a:t>3 languages</a:t>
            </a:r>
            <a:r>
              <a:rPr lang="en-US" sz="2400" dirty="0"/>
              <a:t> all web developers </a:t>
            </a:r>
            <a:r>
              <a:rPr lang="en-US" sz="2400" b="1" dirty="0"/>
              <a:t>must</a:t>
            </a:r>
            <a:r>
              <a:rPr lang="en-US" sz="2400" dirty="0"/>
              <a:t> learn: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2"/>
              </a:rPr>
              <a:t>HTML</a:t>
            </a:r>
            <a:r>
              <a:rPr lang="en-US" sz="2400" dirty="0"/>
              <a:t> to define the content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3"/>
              </a:rPr>
              <a:t>CSS</a:t>
            </a:r>
            <a:r>
              <a:rPr lang="en-US" sz="2400" dirty="0"/>
              <a:t> to specify the layout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/>
              <a:t>JavaScript</a:t>
            </a:r>
            <a:r>
              <a:rPr lang="en-US" sz="2400" dirty="0"/>
              <a:t> to program the behavior of web pages</a:t>
            </a:r>
          </a:p>
          <a:p>
            <a:pPr marL="45720" indent="0">
              <a:buNone/>
            </a:pPr>
            <a:endParaRPr lang="bg-BG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3749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x = </a:t>
            </a:r>
            <a:r>
              <a:rPr lang="en-US" dirty="0" err="1"/>
              <a:t>myFunction</a:t>
            </a:r>
            <a:r>
              <a:rPr lang="en-US" dirty="0"/>
              <a:t>(4, 3);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Function is called, return value will end up in 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br>
              <a:rPr lang="en-US" dirty="0"/>
            </a:br>
            <a:r>
              <a:rPr lang="en-US" dirty="0"/>
              <a:t>  return a * b;           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 </a:t>
            </a:r>
            <a:r>
              <a:rPr lang="en-US" dirty="0">
                <a:solidFill>
                  <a:srgbClr val="00B050"/>
                </a:solidFill>
              </a:rPr>
              <a:t>// Function returns the product of a and 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You can reuse code: Define the code once, and use it many times.</a:t>
            </a:r>
          </a:p>
          <a:p>
            <a:r>
              <a:rPr lang="en-US" dirty="0"/>
              <a:t>You can use the same code many times with different arguments, to produce different results.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5274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1"/>
            <a:ext cx="8407893" cy="5181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 declared within a JavaScript function, become </a:t>
            </a:r>
            <a:r>
              <a:rPr lang="en-US" b="1" dirty="0"/>
              <a:t>LOCAL</a:t>
            </a:r>
            <a:r>
              <a:rPr lang="en-US" dirty="0"/>
              <a:t> to the function.</a:t>
            </a:r>
          </a:p>
          <a:p>
            <a:r>
              <a:rPr lang="en-US" dirty="0"/>
              <a:t>Local variables can only be accessed from within the function.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let </a:t>
            </a:r>
            <a:r>
              <a:rPr lang="en-US" dirty="0" err="1"/>
              <a:t>carName</a:t>
            </a:r>
            <a:r>
              <a:rPr lang="en-US" dirty="0"/>
              <a:t> = "Volvo";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rgbClr val="00B050"/>
                </a:solidFill>
              </a:rPr>
              <a:t>// code here CAN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 smtClean="0">
                <a:solidFill>
                  <a:srgbClr val="00B050"/>
                </a:solidFill>
              </a:rPr>
              <a:t>carName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Since local variables are only recognized inside their functions, variables with the same name can be used in different functions.</a:t>
            </a:r>
          </a:p>
          <a:p>
            <a:r>
              <a:rPr lang="en-US" dirty="0"/>
              <a:t>Local variables are created when a function starts, and deleted when the function is completed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304800"/>
            <a:ext cx="5867400" cy="12953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times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159752" y="2130551"/>
            <a:ext cx="1673352" cy="4453511"/>
          </a:xfrm>
        </p:spPr>
        <p:txBody>
          <a:bodyPr>
            <a:normAutofit/>
          </a:bodyPr>
          <a:lstStyle/>
          <a:p>
            <a:r>
              <a:rPr lang="en-US" dirty="0"/>
              <a:t>Real Life Objects, Properties, and </a:t>
            </a:r>
            <a:r>
              <a:rPr lang="en-US" dirty="0" smtClean="0"/>
              <a:t>Methods</a:t>
            </a:r>
          </a:p>
          <a:p>
            <a:endParaRPr lang="en-US" dirty="0"/>
          </a:p>
          <a:p>
            <a:r>
              <a:rPr lang="en-US" dirty="0"/>
              <a:t>In real life, a car is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dirty="0"/>
              <a:t>A car has </a:t>
            </a:r>
            <a:r>
              <a:rPr lang="en-US" b="1" dirty="0"/>
              <a:t>properties</a:t>
            </a:r>
            <a:r>
              <a:rPr lang="en-US" dirty="0"/>
              <a:t> like weight and color, and </a:t>
            </a:r>
            <a:r>
              <a:rPr lang="en-US" b="1" dirty="0"/>
              <a:t>methods</a:t>
            </a:r>
            <a:r>
              <a:rPr lang="en-US" dirty="0"/>
              <a:t> like start and stop: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Objects</a:t>
            </a:r>
            <a:br>
              <a:rPr lang="en-US" dirty="0"/>
            </a:b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9" y="1600200"/>
            <a:ext cx="3276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34" y="1600200"/>
            <a:ext cx="233104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42" y="4648200"/>
            <a:ext cx="5029200" cy="185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3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30"/>
          </a:xfrm>
        </p:spPr>
        <p:txBody>
          <a:bodyPr>
            <a:normAutofit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times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Objects are variables too. But objects can contain many values.</a:t>
            </a:r>
          </a:p>
          <a:p>
            <a:r>
              <a:rPr lang="en-US" dirty="0"/>
              <a:t>This code assigns </a:t>
            </a:r>
            <a:r>
              <a:rPr lang="en-US" b="1" dirty="0"/>
              <a:t>many values</a:t>
            </a:r>
            <a:r>
              <a:rPr lang="en-US" dirty="0"/>
              <a:t> (Fiat, 500, white) to a </a:t>
            </a:r>
            <a:r>
              <a:rPr lang="en-US" b="1" dirty="0"/>
              <a:t>variable</a:t>
            </a:r>
            <a:r>
              <a:rPr lang="en-US" dirty="0"/>
              <a:t> named car: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err="1"/>
              <a:t>const</a:t>
            </a:r>
            <a:r>
              <a:rPr lang="en-US" dirty="0"/>
              <a:t> car = {</a:t>
            </a:r>
            <a:r>
              <a:rPr lang="en-US" dirty="0" err="1"/>
              <a:t>type:"Fiat</a:t>
            </a:r>
            <a:r>
              <a:rPr lang="en-US" dirty="0"/>
              <a:t>", model:"500", </a:t>
            </a:r>
            <a:r>
              <a:rPr lang="en-US" dirty="0" err="1"/>
              <a:t>color:"white</a:t>
            </a:r>
            <a:r>
              <a:rPr lang="en-US" dirty="0" smtClean="0"/>
              <a:t>"};</a:t>
            </a:r>
          </a:p>
          <a:p>
            <a:pPr marL="45720" indent="0">
              <a:buNone/>
            </a:pPr>
            <a:r>
              <a:rPr lang="en-US" dirty="0"/>
              <a:t>It is a common practice to declare objects with the </a:t>
            </a:r>
            <a:r>
              <a:rPr lang="en-US" dirty="0" err="1"/>
              <a:t>const</a:t>
            </a:r>
            <a:r>
              <a:rPr lang="en-US" dirty="0"/>
              <a:t> keyword.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886200" y="4828032"/>
            <a:ext cx="45972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Property :value</a:t>
            </a:r>
            <a:endParaRPr 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5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757928"/>
          </a:xfrm>
        </p:spPr>
        <p:txBody>
          <a:bodyPr>
            <a:normAutofit/>
          </a:bodyPr>
          <a:lstStyle/>
          <a:p>
            <a:r>
              <a:rPr lang="en-US" sz="2000" i="1" dirty="0" err="1" smtClean="0"/>
              <a:t>objectName.propertyName</a:t>
            </a:r>
            <a:endParaRPr lang="en-US" sz="2000" i="1" dirty="0" smtClean="0"/>
          </a:p>
          <a:p>
            <a:pPr marL="45720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// </a:t>
            </a:r>
            <a:r>
              <a:rPr lang="en-US" sz="2000" i="1" dirty="0" err="1" smtClean="0">
                <a:solidFill>
                  <a:srgbClr val="00B050"/>
                </a:solidFill>
              </a:rPr>
              <a:t>car.model</a:t>
            </a:r>
            <a:r>
              <a:rPr lang="en-US" sz="2000" i="1" dirty="0" smtClean="0">
                <a:solidFill>
                  <a:srgbClr val="00B050"/>
                </a:solidFill>
              </a:rPr>
              <a:t>;</a:t>
            </a:r>
          </a:p>
          <a:p>
            <a:pPr marL="45720" indent="0">
              <a:buNone/>
            </a:pPr>
            <a:endParaRPr lang="en-US" sz="2000" i="1" dirty="0"/>
          </a:p>
          <a:p>
            <a:r>
              <a:rPr lang="en-US" sz="2000" i="1" dirty="0" err="1"/>
              <a:t>objectName</a:t>
            </a:r>
            <a:r>
              <a:rPr lang="en-US" sz="2000" i="1" dirty="0"/>
              <a:t>["</a:t>
            </a:r>
            <a:r>
              <a:rPr lang="en-US" sz="2000" i="1" dirty="0" err="1"/>
              <a:t>propertyName</a:t>
            </a:r>
            <a:r>
              <a:rPr lang="en-US" sz="2000" i="1" dirty="0" smtClean="0"/>
              <a:t>"]</a:t>
            </a:r>
          </a:p>
          <a:p>
            <a:pPr marL="45720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// person[“</a:t>
            </a:r>
            <a:r>
              <a:rPr lang="en-US" sz="2000" i="1" dirty="0" err="1" smtClean="0">
                <a:solidFill>
                  <a:srgbClr val="00B050"/>
                </a:solidFill>
              </a:rPr>
              <a:t>lastName</a:t>
            </a:r>
            <a:r>
              <a:rPr lang="en-US" sz="2000" i="1" dirty="0" smtClean="0">
                <a:solidFill>
                  <a:srgbClr val="00B050"/>
                </a:solidFill>
              </a:rPr>
              <a:t>”];</a:t>
            </a:r>
            <a:endParaRPr lang="bg-BG" sz="2000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910328"/>
          </a:xfrm>
        </p:spPr>
        <p:txBody>
          <a:bodyPr>
            <a:normAutofit/>
          </a:bodyPr>
          <a:lstStyle/>
          <a:p>
            <a:r>
              <a:rPr lang="en-US" sz="2000" dirty="0"/>
              <a:t>Objects can also have </a:t>
            </a:r>
            <a:r>
              <a:rPr lang="en-US" sz="2000" b="1" dirty="0"/>
              <a:t>methods</a:t>
            </a:r>
            <a:r>
              <a:rPr lang="en-US" sz="2000" dirty="0"/>
              <a:t>.</a:t>
            </a:r>
          </a:p>
          <a:p>
            <a:r>
              <a:rPr lang="en-US" sz="2000" dirty="0"/>
              <a:t>Methods are </a:t>
            </a:r>
            <a:r>
              <a:rPr lang="en-US" sz="2000" b="1" dirty="0"/>
              <a:t>actions</a:t>
            </a:r>
            <a:r>
              <a:rPr lang="en-US" sz="2000" dirty="0"/>
              <a:t> that can be performed on objects.</a:t>
            </a:r>
          </a:p>
          <a:p>
            <a:r>
              <a:rPr lang="en-US" sz="2000" dirty="0"/>
              <a:t>Methods are stored in properties as </a:t>
            </a:r>
            <a:r>
              <a:rPr lang="en-US" sz="2000" b="1" dirty="0"/>
              <a:t>function definitions</a:t>
            </a:r>
            <a:r>
              <a:rPr lang="en-US" sz="2000" dirty="0"/>
              <a:t>.</a:t>
            </a:r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r>
              <a:rPr lang="en-US" sz="2000" dirty="0" err="1" smtClean="0"/>
              <a:t>fullName</a:t>
            </a:r>
            <a:r>
              <a:rPr lang="en-US" sz="2000" dirty="0" smtClean="0"/>
              <a:t>: function(){return </a:t>
            </a:r>
            <a:r>
              <a:rPr lang="en-US" sz="2000" dirty="0" err="1" smtClean="0"/>
              <a:t>this.firstName</a:t>
            </a:r>
            <a:r>
              <a:rPr lang="en-US" sz="2000" dirty="0" smtClean="0"/>
              <a:t> + “ ” + </a:t>
            </a:r>
            <a:r>
              <a:rPr lang="en-US" sz="2000" dirty="0" err="1" smtClean="0"/>
              <a:t>this.lastName</a:t>
            </a:r>
            <a:r>
              <a:rPr lang="en-US" sz="2000" dirty="0" smtClean="0"/>
              <a:t>;}</a:t>
            </a:r>
          </a:p>
          <a:p>
            <a:r>
              <a:rPr lang="en-US" sz="2000" dirty="0"/>
              <a:t>A method is a function stored as a property.</a:t>
            </a:r>
            <a:endParaRPr lang="bg-BG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Properties and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3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In a function definition, this refers to the "owner" of the function.</a:t>
            </a:r>
          </a:p>
          <a:p>
            <a:r>
              <a:rPr lang="en-US" dirty="0"/>
              <a:t>In the example above, this is the </a:t>
            </a:r>
            <a:r>
              <a:rPr lang="en-US" b="1" dirty="0"/>
              <a:t>person object</a:t>
            </a:r>
            <a:r>
              <a:rPr lang="en-US" dirty="0"/>
              <a:t> that "owns" the </a:t>
            </a:r>
            <a:r>
              <a:rPr lang="en-US" dirty="0" err="1"/>
              <a:t>fullName</a:t>
            </a:r>
            <a:r>
              <a:rPr lang="en-US" dirty="0"/>
              <a:t> function.</a:t>
            </a:r>
          </a:p>
          <a:p>
            <a:r>
              <a:rPr lang="en-US" dirty="0"/>
              <a:t>In other words, </a:t>
            </a:r>
            <a:r>
              <a:rPr lang="en-US" dirty="0" err="1"/>
              <a:t>this.firstName</a:t>
            </a:r>
            <a:r>
              <a:rPr lang="en-US" dirty="0"/>
              <a:t> means the </a:t>
            </a:r>
            <a:r>
              <a:rPr lang="en-US" dirty="0" err="1"/>
              <a:t>firstName</a:t>
            </a:r>
            <a:r>
              <a:rPr lang="en-US" dirty="0"/>
              <a:t> property of </a:t>
            </a:r>
            <a:r>
              <a:rPr lang="en-US" b="1" dirty="0"/>
              <a:t>this object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i="1" dirty="0" err="1"/>
              <a:t>objectName.methodName</a:t>
            </a:r>
            <a:r>
              <a:rPr lang="en-US" i="1" dirty="0" smtClean="0"/>
              <a:t>()</a:t>
            </a:r>
          </a:p>
          <a:p>
            <a:r>
              <a:rPr lang="en-US" dirty="0"/>
              <a:t>name = </a:t>
            </a:r>
            <a:r>
              <a:rPr lang="en-US" dirty="0" err="1"/>
              <a:t>person.fullName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If you access a method </a:t>
            </a:r>
            <a:r>
              <a:rPr lang="en-US" b="1" dirty="0"/>
              <a:t>without</a:t>
            </a:r>
            <a:r>
              <a:rPr lang="en-US" dirty="0"/>
              <a:t> the () parentheses, it will return the </a:t>
            </a:r>
            <a:r>
              <a:rPr lang="en-US" b="1" dirty="0"/>
              <a:t>function definition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//function</a:t>
            </a:r>
            <a:r>
              <a:rPr lang="en-US" dirty="0">
                <a:solidFill>
                  <a:srgbClr val="00B050"/>
                </a:solidFill>
              </a:rPr>
              <a:t>() { return </a:t>
            </a:r>
            <a:r>
              <a:rPr lang="en-US" dirty="0" err="1">
                <a:solidFill>
                  <a:srgbClr val="00B050"/>
                </a:solidFill>
              </a:rPr>
              <a:t>this.firstName</a:t>
            </a:r>
            <a:r>
              <a:rPr lang="en-US" dirty="0">
                <a:solidFill>
                  <a:srgbClr val="00B050"/>
                </a:solidFill>
              </a:rPr>
              <a:t> + " " + </a:t>
            </a:r>
            <a:r>
              <a:rPr lang="en-US" dirty="0" err="1">
                <a:solidFill>
                  <a:srgbClr val="00B050"/>
                </a:solidFill>
              </a:rPr>
              <a:t>this.lastName</a:t>
            </a:r>
            <a:r>
              <a:rPr lang="en-US" dirty="0">
                <a:solidFill>
                  <a:srgbClr val="00B050"/>
                </a:solidFill>
              </a:rPr>
              <a:t>; }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this</a:t>
            </a:r>
            <a:r>
              <a:rPr lang="en-US" dirty="0"/>
              <a:t> </a:t>
            </a:r>
            <a:r>
              <a:rPr lang="en-US" dirty="0" smtClean="0"/>
              <a:t>Keyword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87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JavaScript variable is declared with the keyword "new", the variable is created as an object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x = new String();       </a:t>
            </a:r>
            <a:r>
              <a:rPr lang="en-US" dirty="0">
                <a:solidFill>
                  <a:srgbClr val="00B050"/>
                </a:solidFill>
              </a:rPr>
              <a:t> // Declares x as a String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 new Number();        </a:t>
            </a:r>
            <a:r>
              <a:rPr lang="en-US" dirty="0">
                <a:solidFill>
                  <a:srgbClr val="00B050"/>
                </a:solidFill>
              </a:rPr>
              <a:t>// Declares y as a Number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z = new Boolean();      </a:t>
            </a:r>
            <a:r>
              <a:rPr lang="en-US" dirty="0">
                <a:solidFill>
                  <a:srgbClr val="00B050"/>
                </a:solidFill>
              </a:rPr>
              <a:t> // Declares z as a Boolean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Avoid String, Number, and Boolean objects. They complicate your code and slow down execution speed.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1260" cy="1054394"/>
          </a:xfrm>
        </p:spPr>
        <p:txBody>
          <a:bodyPr/>
          <a:lstStyle/>
          <a:p>
            <a:r>
              <a:rPr lang="en-US" dirty="0"/>
              <a:t>Do Not Declare Strings, Numbers, and Booleans as Objects!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66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endParaRPr lang="en-US" sz="2000" dirty="0"/>
          </a:p>
          <a:p>
            <a:r>
              <a:rPr lang="en-US" sz="2000" dirty="0" smtClean="0"/>
              <a:t>However</a:t>
            </a:r>
            <a:r>
              <a:rPr lang="en-US" sz="2000" dirty="0"/>
              <a:t>, what if you want to loop through the cars and find a specific one? And what if you had not 3 cars, but 300?</a:t>
            </a:r>
          </a:p>
          <a:p>
            <a:r>
              <a:rPr lang="en-US" sz="2000" dirty="0"/>
              <a:t>The solution is an array!</a:t>
            </a:r>
          </a:p>
          <a:p>
            <a:r>
              <a:rPr lang="en-US" sz="2000" dirty="0"/>
              <a:t>An array can hold many values under a single name, and you can access the values by referring to an index number.</a:t>
            </a:r>
          </a:p>
          <a:p>
            <a:pPr marL="45720" indent="0">
              <a:buNone/>
            </a:pPr>
            <a:endParaRPr lang="bg-BG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086600" y="2133600"/>
            <a:ext cx="1822704" cy="3505200"/>
          </a:xfrm>
        </p:spPr>
        <p:txBody>
          <a:bodyPr>
            <a:normAutofit/>
          </a:bodyPr>
          <a:lstStyle/>
          <a:p>
            <a:r>
              <a:rPr lang="en-US" dirty="0"/>
              <a:t>An array is a special variable, which can hold more than one value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Use Arrays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If you have a list of items (a list of car names, for example), storing the cars in single variables could look like this: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Arrays</a:t>
            </a:r>
            <a:br>
              <a:rPr lang="en-US" dirty="0"/>
            </a:b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838200"/>
            <a:ext cx="3485561" cy="155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5638800"/>
            <a:ext cx="544683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592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It is a common practice to declare arrays with the </a:t>
            </a:r>
            <a:r>
              <a:rPr lang="en-US" dirty="0" err="1"/>
              <a:t>const</a:t>
            </a:r>
            <a:r>
              <a:rPr lang="en-US" dirty="0"/>
              <a:t> keyword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Spaces and line breaks are not important. A declaration can span multiple lines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can also create an array, and then provide the elements: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48619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13454"/>
            <a:ext cx="2137840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13454"/>
            <a:ext cx="2595789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06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also creates an Array, and assigns values to it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 two examples above do exactly the same.</a:t>
            </a:r>
          </a:p>
          <a:p>
            <a:r>
              <a:rPr lang="en-US" dirty="0"/>
              <a:t>There is no need to use new Array().</a:t>
            </a:r>
          </a:p>
          <a:p>
            <a:r>
              <a:rPr lang="en-US" dirty="0"/>
              <a:t>For simplicity, readability and execution speed, use the array literal method</a:t>
            </a:r>
            <a:r>
              <a:rPr lang="en-US" dirty="0" smtClean="0"/>
              <a:t>.</a:t>
            </a:r>
          </a:p>
          <a:p>
            <a:r>
              <a:rPr lang="en-US" dirty="0"/>
              <a:t>You access an array element by referring to the </a:t>
            </a:r>
            <a:r>
              <a:rPr lang="en-US" b="1" dirty="0"/>
              <a:t>index number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JavaScript Keyword </a:t>
            </a:r>
            <a:r>
              <a:rPr lang="en-US" dirty="0" smtClean="0"/>
              <a:t>new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62905"/>
            <a:ext cx="6575364" cy="59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05400"/>
            <a:ext cx="46380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90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concept of data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programming, data types is an important concept.</a:t>
            </a:r>
          </a:p>
          <a:p>
            <a:r>
              <a:rPr lang="en-US" dirty="0"/>
              <a:t>To be able to operate on variables, it is important to know something about the type.</a:t>
            </a:r>
          </a:p>
          <a:p>
            <a:r>
              <a:rPr lang="en-US" dirty="0"/>
              <a:t>Without data types, a computer cannot safely solve </a:t>
            </a:r>
            <a:r>
              <a:rPr lang="en-US" dirty="0" smtClean="0"/>
              <a:t>this …</a:t>
            </a:r>
            <a:endParaRPr lang="en-US" dirty="0"/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When adding a number and a string, JavaScript will treat the number as a string.</a:t>
            </a:r>
            <a:endParaRPr lang="en-US" dirty="0" smtClean="0"/>
          </a:p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JavaScript evaluates expressions from left to right. Different sequences can produce different results: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2628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6888" y="1447800"/>
            <a:ext cx="4040188" cy="639762"/>
          </a:xfrm>
        </p:spPr>
        <p:txBody>
          <a:bodyPr/>
          <a:lstStyle/>
          <a:p>
            <a:r>
              <a:rPr lang="en-US" dirty="0" smtClean="0"/>
              <a:t>Changing array element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8200" y="1447800"/>
            <a:ext cx="4041775" cy="639762"/>
          </a:xfrm>
        </p:spPr>
        <p:txBody>
          <a:bodyPr/>
          <a:lstStyle/>
          <a:p>
            <a:r>
              <a:rPr lang="en-US" dirty="0" smtClean="0"/>
              <a:t>Access to the full array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arrays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3"/>
          <a:stretch/>
        </p:blipFill>
        <p:spPr bwMode="auto">
          <a:xfrm>
            <a:off x="228600" y="2076450"/>
            <a:ext cx="376732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r="2068"/>
          <a:stretch/>
        </p:blipFill>
        <p:spPr bwMode="auto">
          <a:xfrm>
            <a:off x="4114800" y="2076450"/>
            <a:ext cx="4809744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81000" y="2895600"/>
            <a:ext cx="8407893" cy="320039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are a special type of objects. The </a:t>
            </a:r>
            <a:r>
              <a:rPr lang="en-US" dirty="0" err="1"/>
              <a:t>typeof</a:t>
            </a:r>
            <a:r>
              <a:rPr lang="en-US" dirty="0"/>
              <a:t> operator in JavaScript returns "object" for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But, JavaScript arrays are best described as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use </a:t>
            </a:r>
            <a:r>
              <a:rPr lang="en-US" b="1" dirty="0"/>
              <a:t>numbers</a:t>
            </a:r>
            <a:r>
              <a:rPr lang="en-US" dirty="0"/>
              <a:t> to access its "elements". In this example, person[0] returns John</a:t>
            </a:r>
            <a:r>
              <a:rPr lang="en-US" dirty="0" smtClean="0"/>
              <a:t>: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Objects use </a:t>
            </a:r>
            <a:r>
              <a:rPr lang="en-US" b="1" dirty="0"/>
              <a:t>names</a:t>
            </a:r>
            <a:r>
              <a:rPr lang="en-US" dirty="0"/>
              <a:t> to access its "members". In this example, </a:t>
            </a:r>
            <a:r>
              <a:rPr lang="en-US" dirty="0" err="1"/>
              <a:t>person.firstName</a:t>
            </a:r>
            <a:r>
              <a:rPr lang="en-US" dirty="0"/>
              <a:t> returns John: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bg-BG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33017" cy="40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11018"/>
            <a:ext cx="5624832" cy="41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37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407893" cy="4407408"/>
          </a:xfrm>
        </p:spPr>
        <p:txBody>
          <a:bodyPr/>
          <a:lstStyle/>
          <a:p>
            <a:r>
              <a:rPr lang="en-US" dirty="0"/>
              <a:t>JavaScript variables can be objects. Arrays are special kinds of objects.</a:t>
            </a:r>
          </a:p>
          <a:p>
            <a:r>
              <a:rPr lang="en-US" dirty="0"/>
              <a:t>Because of this, you can have variables of different types in the same Array.</a:t>
            </a:r>
          </a:p>
          <a:p>
            <a:r>
              <a:rPr lang="en-US" dirty="0"/>
              <a:t>You can have objects in an Array. You can have functions in an Array. You can have arrays in an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real strength of JavaScript arrays are the built-in array properties and methods: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Elements Can Be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3850767"/>
            <a:ext cx="36631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6019800"/>
            <a:ext cx="49720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039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length Property</a:t>
            </a:r>
            <a:br>
              <a:rPr lang="en-US" dirty="0"/>
            </a:br>
            <a:r>
              <a:rPr lang="en-US" dirty="0" smtClean="0"/>
              <a:t>accessing first and last element</a:t>
            </a:r>
            <a:endParaRPr lang="bg-B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5731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7" y="3733800"/>
            <a:ext cx="8357315" cy="94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54189"/>
            <a:ext cx="8357315" cy="101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567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495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5467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24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458200" cy="806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2819400"/>
            <a:ext cx="8458201" cy="94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70008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09562"/>
            <a:ext cx="8458199" cy="9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962400"/>
            <a:ext cx="61984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740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programming languages support arrays with named indexes.</a:t>
            </a:r>
          </a:p>
          <a:p>
            <a:r>
              <a:rPr lang="en-US" dirty="0"/>
              <a:t>Arrays with named indexes are called associative arrays (or hashes).</a:t>
            </a:r>
          </a:p>
          <a:p>
            <a:r>
              <a:rPr lang="en-US" dirty="0"/>
              <a:t>JavaScript does </a:t>
            </a:r>
            <a:r>
              <a:rPr lang="en-US" b="1" dirty="0"/>
              <a:t>not</a:t>
            </a:r>
            <a:r>
              <a:rPr lang="en-US" dirty="0"/>
              <a:t> support arrays with named indexes.</a:t>
            </a:r>
          </a:p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always 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3938589"/>
            <a:ext cx="6705600" cy="94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4953000"/>
            <a:ext cx="44767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816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r>
              <a:rPr lang="en-US" dirty="0"/>
              <a:t>In JavaScript, </a:t>
            </a:r>
            <a:r>
              <a:rPr lang="en-US" b="1" dirty="0"/>
              <a:t>objects</a:t>
            </a:r>
            <a:r>
              <a:rPr lang="en-US" dirty="0"/>
              <a:t> use </a:t>
            </a:r>
            <a:r>
              <a:rPr lang="en-US" b="1" dirty="0"/>
              <a:t>named indexes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to use arrays and when to use objects?</a:t>
            </a:r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JavaScript does not support associative arrays.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objects</a:t>
            </a:r>
            <a:r>
              <a:rPr lang="en-US" dirty="0"/>
              <a:t> when you want the element names to be </a:t>
            </a:r>
            <a:r>
              <a:rPr lang="en-US" b="1" dirty="0"/>
              <a:t>strings (text)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arrays</a:t>
            </a:r>
            <a:r>
              <a:rPr lang="en-US" dirty="0"/>
              <a:t> when you want the element names to be </a:t>
            </a:r>
            <a:r>
              <a:rPr lang="en-US" b="1" dirty="0"/>
              <a:t>numbers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Arrays and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71750"/>
            <a:ext cx="60388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705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question is: How do I know if a variable is an array?</a:t>
            </a:r>
          </a:p>
          <a:p>
            <a:r>
              <a:rPr lang="en-US" dirty="0"/>
              <a:t>The problem is that the JavaScript operator </a:t>
            </a:r>
            <a:r>
              <a:rPr lang="en-US" dirty="0" err="1"/>
              <a:t>typeof</a:t>
            </a:r>
            <a:r>
              <a:rPr lang="en-US" dirty="0"/>
              <a:t> returns "object":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an Array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200400"/>
            <a:ext cx="674535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4737484" cy="78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602901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961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563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method </a:t>
            </a:r>
            <a:r>
              <a:rPr lang="en-US" b="1" dirty="0" err="1">
                <a:solidFill>
                  <a:schemeClr val="accent1"/>
                </a:solidFill>
              </a:rPr>
              <a:t>toString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converts an array to a string of (comma separated) array 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join()</a:t>
            </a:r>
            <a:r>
              <a:rPr lang="en-US" dirty="0"/>
              <a:t> method also joins all array elements into a string.</a:t>
            </a:r>
          </a:p>
          <a:p>
            <a:r>
              <a:rPr lang="en-US" dirty="0"/>
              <a:t>It behaves just like </a:t>
            </a:r>
            <a:r>
              <a:rPr lang="en-US" dirty="0" err="1"/>
              <a:t>toString</a:t>
            </a:r>
            <a:r>
              <a:rPr lang="en-US" dirty="0"/>
              <a:t>(), but in addition you can specify the separator: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t="22823" b="42520"/>
          <a:stretch/>
        </p:blipFill>
        <p:spPr bwMode="auto">
          <a:xfrm>
            <a:off x="762000" y="2438400"/>
            <a:ext cx="6166104" cy="87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28575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4008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3324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82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let x = 16 + 4 + "Volvo</a:t>
            </a:r>
            <a:r>
              <a:rPr lang="da-DK" dirty="0" smtClean="0"/>
              <a:t>";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20Volvo</a:t>
            </a:r>
          </a:p>
          <a:p>
            <a:endParaRPr lang="en-US" dirty="0"/>
          </a:p>
          <a:p>
            <a:r>
              <a:rPr lang="da-DK" dirty="0"/>
              <a:t>let x = "Volvo" + 16 + 4</a:t>
            </a:r>
            <a:r>
              <a:rPr lang="da-DK" dirty="0" smtClean="0"/>
              <a:t>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Volvo164</a:t>
            </a:r>
          </a:p>
          <a:p>
            <a:endParaRPr lang="en-US" dirty="0"/>
          </a:p>
          <a:p>
            <a:r>
              <a:rPr lang="en-US" dirty="0"/>
              <a:t>JavaScript has dynamic types. This means that the same variable can be used to hold different data types</a:t>
            </a:r>
            <a:r>
              <a:rPr lang="en-US" dirty="0" smtClean="0"/>
              <a:t>:</a:t>
            </a:r>
          </a:p>
          <a:p>
            <a:r>
              <a:rPr lang="en-US" dirty="0"/>
              <a:t>let x;        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undefined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5;           </a:t>
            </a:r>
            <a:r>
              <a:rPr lang="en-US" dirty="0">
                <a:solidFill>
                  <a:srgbClr val="00B050"/>
                </a:solidFill>
              </a:rPr>
              <a:t>// Now x is a Number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"John"; 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a String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2373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work with arrays, it is easy to remove elements and add new elements.</a:t>
            </a:r>
          </a:p>
          <a:p>
            <a:r>
              <a:rPr lang="en-US" dirty="0"/>
              <a:t>This is what popping and pushing is:</a:t>
            </a:r>
          </a:p>
          <a:p>
            <a:r>
              <a:rPr lang="en-US" dirty="0"/>
              <a:t>Popping items </a:t>
            </a:r>
            <a:r>
              <a:rPr lang="en-US" b="1" dirty="0"/>
              <a:t>out</a:t>
            </a:r>
            <a:r>
              <a:rPr lang="en-US" dirty="0"/>
              <a:t> of an array, or pushing items </a:t>
            </a:r>
            <a:r>
              <a:rPr lang="en-US" b="1" dirty="0"/>
              <a:t>into</a:t>
            </a:r>
            <a:r>
              <a:rPr lang="en-US" dirty="0"/>
              <a:t> an array.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pop()</a:t>
            </a:r>
            <a:r>
              <a:rPr lang="en-US" dirty="0"/>
              <a:t> method removes the last element from an array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"popped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push()</a:t>
            </a:r>
            <a:r>
              <a:rPr lang="en-US" dirty="0"/>
              <a:t> method adds a new element to an array (at the end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Popping and </a:t>
            </a:r>
            <a:r>
              <a:rPr lang="en-US" dirty="0" smtClean="0"/>
              <a:t>Pushing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5438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54197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641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Shifting is equivalent to popping, but working on the first element instead of the last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shift()</a:t>
            </a:r>
            <a:r>
              <a:rPr lang="en-US" dirty="0"/>
              <a:t> method removes the first array element and "shifts" all other elements to a lower 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"shifted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unshift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adds a new element to an array (at the beginning), and "</a:t>
            </a:r>
            <a:r>
              <a:rPr lang="en-US" dirty="0" err="1"/>
              <a:t>unshifts</a:t>
            </a:r>
            <a:r>
              <a:rPr lang="en-US" dirty="0"/>
              <a:t>" older elements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5257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54292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02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407893" cy="1938529"/>
          </a:xfrm>
        </p:spPr>
        <p:txBody>
          <a:bodyPr/>
          <a:lstStyle/>
          <a:p>
            <a:r>
              <a:rPr lang="en-US" dirty="0"/>
              <a:t>Array elements are accessed using their </a:t>
            </a:r>
            <a:r>
              <a:rPr lang="en-US" b="1" dirty="0"/>
              <a:t>index number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length property provides an easy way to append a new element to an array</a:t>
            </a:r>
            <a:r>
              <a:rPr lang="en-US" dirty="0" smtClean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5" y="1905000"/>
            <a:ext cx="5495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3352800"/>
            <a:ext cx="5362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4000500"/>
            <a:ext cx="65055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5" y="5860727"/>
            <a:ext cx="5343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493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creates a new array by merging (concatenating) existing arrays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does not change the existing arrays. It always returns a new array.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can take any number of array arguments: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(Concatenating)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44862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599"/>
            <a:ext cx="3121944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4524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322" y="2514600"/>
            <a:ext cx="3147822" cy="68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18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splice()</a:t>
            </a:r>
            <a:r>
              <a:rPr lang="en-US" dirty="0"/>
              <a:t> method adds new items to an array.</a:t>
            </a:r>
          </a:p>
          <a:p>
            <a:r>
              <a:rPr lang="en-US" dirty="0"/>
              <a:t>The</a:t>
            </a:r>
            <a:r>
              <a:rPr lang="en-US" b="1" dirty="0">
                <a:solidFill>
                  <a:schemeClr val="accent1"/>
                </a:solidFill>
              </a:rPr>
              <a:t> slice()</a:t>
            </a:r>
            <a:r>
              <a:rPr lang="en-US" dirty="0"/>
              <a:t> method slices out a piece of an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/>
              <a:t>added</a:t>
            </a:r>
            <a:r>
              <a:rPr lang="en-US" dirty="0"/>
              <a:t> (spliced in).</a:t>
            </a:r>
          </a:p>
          <a:p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r>
              <a:rPr lang="en-US" dirty="0"/>
              <a:t>The splice() method returns an array with the deleted items</a:t>
            </a:r>
            <a:r>
              <a:rPr lang="en-US" dirty="0" smtClean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and Slicing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4724400" cy="55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0922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clever parameter setting, you can use splice() to remove elements without leaving "holes" in the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slice() method slices out a piece of an array into a new array.</a:t>
            </a:r>
          </a:p>
          <a:p>
            <a:r>
              <a:rPr lang="en-US" dirty="0"/>
              <a:t>This example slices out a part of an array starting from array element 1 ("Orange"):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splice() to Remove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43200"/>
            <a:ext cx="23574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324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551" y="5372100"/>
            <a:ext cx="176162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68340"/>
            <a:ext cx="6058643" cy="83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23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slice() method can take two arguments like slice(1, 3).</a:t>
            </a:r>
          </a:p>
          <a:p>
            <a:r>
              <a:rPr lang="en-US" dirty="0"/>
              <a:t>The method then selects elements from the start argument, and up to (but not including) the end argument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the end argument is omitted, like in the first examples, the slice() method slices out the rest of the array.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Slice() 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6286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16723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1600"/>
            <a:ext cx="64008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943600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9310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automatically converts an array to a comma separated string when a primitive value is expected.</a:t>
            </a:r>
          </a:p>
          <a:p>
            <a:r>
              <a:rPr lang="en-US" dirty="0"/>
              <a:t>This is always the case when you try to output an array.</a:t>
            </a:r>
          </a:p>
          <a:p>
            <a:r>
              <a:rPr lang="en-US" dirty="0"/>
              <a:t>These two examples will produce the same result: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</a:t>
            </a:r>
            <a:r>
              <a:rPr lang="en-US" dirty="0" err="1"/>
              <a:t>toString</a:t>
            </a:r>
            <a:r>
              <a:rPr lang="en-US" dirty="0" smtClean="0"/>
              <a:t>()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3352800"/>
            <a:ext cx="771603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4343400"/>
            <a:ext cx="63144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5334000"/>
            <a:ext cx="44481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347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Max and Min Values in an </a:t>
            </a:r>
            <a:r>
              <a:rPr lang="en-US" smtClean="0"/>
              <a:t>Array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799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Function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354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A string (or a text string) is a series of characters like "John Doe".</a:t>
            </a:r>
          </a:p>
          <a:p>
            <a:r>
              <a:rPr lang="en-US" dirty="0"/>
              <a:t>Strings are written with quotes. You can use single or double quotes:</a:t>
            </a:r>
          </a:p>
          <a:p>
            <a:endParaRPr lang="en-US" dirty="0" smtClean="0"/>
          </a:p>
          <a:p>
            <a:r>
              <a:rPr lang="en-US" dirty="0"/>
              <a:t>let carName1 = "Volvo XC60";   </a:t>
            </a:r>
            <a:r>
              <a:rPr lang="en-US" dirty="0">
                <a:solidFill>
                  <a:srgbClr val="00B050"/>
                </a:solidFill>
              </a:rPr>
              <a:t>// Using double 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carName2 = 'Volvo XC60';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Using </a:t>
            </a:r>
            <a:r>
              <a:rPr lang="en-US" dirty="0">
                <a:solidFill>
                  <a:srgbClr val="00B050"/>
                </a:solidFill>
              </a:rPr>
              <a:t>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You can use quotes inside a string, as long as they don't match the quotes surrounding the string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let answer1 = "It's alright";             </a:t>
            </a:r>
            <a:r>
              <a:rPr lang="en-US" dirty="0">
                <a:solidFill>
                  <a:srgbClr val="00B050"/>
                </a:solidFill>
              </a:rPr>
              <a:t>// Single quote </a:t>
            </a:r>
            <a:r>
              <a:rPr lang="en-US" dirty="0" smtClean="0">
                <a:solidFill>
                  <a:srgbClr val="00B050"/>
                </a:solidFill>
              </a:rPr>
              <a:t>inside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answer2 = "He is called 'Johnny'";    </a:t>
            </a:r>
            <a:r>
              <a:rPr lang="en-US" dirty="0">
                <a:solidFill>
                  <a:srgbClr val="00B050"/>
                </a:solidFill>
              </a:rPr>
              <a:t>// 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answer3 = 'He is called "Johnny"';    </a:t>
            </a:r>
            <a:r>
              <a:rPr lang="en-US" dirty="0">
                <a:solidFill>
                  <a:srgbClr val="00B050"/>
                </a:solidFill>
              </a:rPr>
              <a:t>// Double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9417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JavaScript </a:t>
            </a:r>
            <a:r>
              <a:rPr lang="en-US" b="1" dirty="0">
                <a:solidFill>
                  <a:srgbClr val="FFC000"/>
                </a:solidFill>
              </a:rPr>
              <a:t>functions</a:t>
            </a:r>
            <a:r>
              <a:rPr lang="en-US" dirty="0"/>
              <a:t> are </a:t>
            </a:r>
            <a:r>
              <a:rPr lang="en-US" b="1" dirty="0"/>
              <a:t>defined</a:t>
            </a:r>
            <a:r>
              <a:rPr lang="en-US" dirty="0"/>
              <a:t> with the function keyword.</a:t>
            </a:r>
          </a:p>
          <a:p>
            <a:r>
              <a:rPr lang="en-US" dirty="0"/>
              <a:t>You can use a </a:t>
            </a:r>
            <a:r>
              <a:rPr lang="en-US" dirty="0">
                <a:solidFill>
                  <a:srgbClr val="FFC000"/>
                </a:solidFill>
              </a:rPr>
              <a:t>function </a:t>
            </a:r>
            <a:r>
              <a:rPr lang="en-US" b="1" dirty="0">
                <a:solidFill>
                  <a:srgbClr val="FFC000"/>
                </a:solidFill>
              </a:rPr>
              <a:t>declaration</a:t>
            </a:r>
            <a:r>
              <a:rPr lang="en-US" dirty="0"/>
              <a:t> or a function </a:t>
            </a:r>
            <a:r>
              <a:rPr lang="en-US" b="1" dirty="0">
                <a:solidFill>
                  <a:srgbClr val="FFC000"/>
                </a:solidFill>
              </a:rPr>
              <a:t>expression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Declared functions are not executed immediately. They are "saved for later use", and will be executed later, when they are invoked (called upon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After a function expression has been stored in a variable, the variable can be used as a function</a:t>
            </a:r>
            <a:r>
              <a:rPr lang="en-US" dirty="0" smtClean="0"/>
              <a:t>:</a:t>
            </a:r>
          </a:p>
          <a:p>
            <a:r>
              <a:rPr lang="en-US" dirty="0"/>
              <a:t>The function above is actually an </a:t>
            </a:r>
            <a:r>
              <a:rPr lang="en-US" b="1" dirty="0"/>
              <a:t>anonymous function</a:t>
            </a:r>
            <a:r>
              <a:rPr lang="en-US" dirty="0"/>
              <a:t> (a function without a name).</a:t>
            </a:r>
          </a:p>
          <a:p>
            <a:r>
              <a:rPr lang="en-US" dirty="0"/>
              <a:t>Functions stored in variables do not need function names. They are always invoked (called) using the variable name.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 Function </a:t>
            </a:r>
            <a:r>
              <a:rPr lang="en-US" smtClean="0"/>
              <a:t>Definitions</a:t>
            </a:r>
            <a:endParaRPr lang="bg-B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362200"/>
            <a:ext cx="37623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8" y="4191000"/>
            <a:ext cx="4124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91000"/>
            <a:ext cx="189411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8250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have seen in the previous examples, JavaScript functions are defined with the function keyword.</a:t>
            </a:r>
          </a:p>
          <a:p>
            <a:r>
              <a:rPr lang="en-US" dirty="0"/>
              <a:t>Functions can also be defined with a built-in JavaScript function constructor called Function</a:t>
            </a:r>
            <a:r>
              <a:rPr lang="en-US" dirty="0" smtClean="0"/>
              <a:t>().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actually don't have to use the function constructor. The example above is the same as writing: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Function()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58864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5057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2553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Hoisting is JavaScript's default behavior of moving </a:t>
            </a:r>
            <a:r>
              <a:rPr lang="en-US" b="1" dirty="0"/>
              <a:t>declarations</a:t>
            </a:r>
            <a:r>
              <a:rPr lang="en-US" dirty="0"/>
              <a:t> to the top of the current scope.</a:t>
            </a:r>
          </a:p>
          <a:p>
            <a:r>
              <a:rPr lang="en-US" dirty="0"/>
              <a:t>Hoisting applies to variable declarations and to function declarations.</a:t>
            </a:r>
          </a:p>
          <a:p>
            <a:r>
              <a:rPr lang="en-US" dirty="0"/>
              <a:t>Because of this, JavaScript functions can be called before they are declared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Functions defined using an expression are not hoisted.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Hoisting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26003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0051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Function expressions can be made "self-invoking".</a:t>
            </a:r>
          </a:p>
          <a:p>
            <a:r>
              <a:rPr lang="en-US" dirty="0"/>
              <a:t>A self-invoking expression is invoked (started) automatically, without being called.</a:t>
            </a:r>
          </a:p>
          <a:p>
            <a:r>
              <a:rPr lang="en-US" dirty="0"/>
              <a:t>Function expressions will execute automatically if the expression is followed by ().</a:t>
            </a:r>
          </a:p>
          <a:p>
            <a:r>
              <a:rPr lang="en-US" b="1" dirty="0">
                <a:solidFill>
                  <a:srgbClr val="FF0000"/>
                </a:solidFill>
              </a:rPr>
              <a:t>You cannot self-invoke a function declaration.</a:t>
            </a:r>
          </a:p>
          <a:p>
            <a:r>
              <a:rPr lang="en-US" dirty="0"/>
              <a:t>You have to add parentheses around the function to indicate that it is a function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function above is actually an </a:t>
            </a:r>
            <a:r>
              <a:rPr lang="en-US" b="1" dirty="0"/>
              <a:t>anonymous self-invoking function</a:t>
            </a:r>
            <a:r>
              <a:rPr lang="en-US" dirty="0"/>
              <a:t> (function without name).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47434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792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Be Used as </a:t>
            </a:r>
            <a:r>
              <a:rPr lang="en-US" dirty="0" smtClean="0"/>
              <a:t>Values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5" y="1694688"/>
            <a:ext cx="370604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08" y="1694688"/>
            <a:ext cx="39255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0" y="3651505"/>
            <a:ext cx="8782216" cy="132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5105400"/>
            <a:ext cx="8407893" cy="13289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in JavaScript returns "function" for functions.</a:t>
            </a:r>
          </a:p>
          <a:p>
            <a:r>
              <a:rPr lang="en-US" dirty="0"/>
              <a:t>But, JavaScript functions can best be described as objects.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94576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have both </a:t>
            </a:r>
            <a:r>
              <a:rPr lang="en-US" b="1" dirty="0"/>
              <a:t>properties</a:t>
            </a:r>
            <a:r>
              <a:rPr lang="en-US" dirty="0"/>
              <a:t> and 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arguments.length</a:t>
            </a:r>
            <a:r>
              <a:rPr lang="en-US" dirty="0"/>
              <a:t> property returns the number of arguments received when the function was invoked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toString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returns the function as a string: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Objects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19437"/>
            <a:ext cx="10191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95600"/>
            <a:ext cx="27717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4343400"/>
            <a:ext cx="33909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62575"/>
            <a:ext cx="33242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5" b="17504"/>
          <a:stretch/>
        </p:blipFill>
        <p:spPr bwMode="auto">
          <a:xfrm>
            <a:off x="761999" y="5867400"/>
            <a:ext cx="787717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6663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Arrow functions allows a short syntax for writing function expressions.</a:t>
            </a:r>
          </a:p>
          <a:p>
            <a:r>
              <a:rPr lang="en-US" dirty="0"/>
              <a:t>You don't need the function keyword, the return keyword, and the </a:t>
            </a:r>
            <a:r>
              <a:rPr lang="en-US" b="1" dirty="0"/>
              <a:t>curly brackets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Arrow functions are not hoisted. They must be defined </a:t>
            </a:r>
            <a:r>
              <a:rPr lang="en-US" b="1" dirty="0"/>
              <a:t>before</a:t>
            </a:r>
            <a:r>
              <a:rPr lang="en-US" dirty="0"/>
              <a:t> they are used.</a:t>
            </a:r>
          </a:p>
          <a:p>
            <a:r>
              <a:rPr lang="en-US" dirty="0"/>
              <a:t>Using </a:t>
            </a:r>
            <a:r>
              <a:rPr lang="en-US" dirty="0" err="1"/>
              <a:t>const</a:t>
            </a:r>
            <a:r>
              <a:rPr lang="en-US" dirty="0"/>
              <a:t> is safer than using </a:t>
            </a:r>
            <a:r>
              <a:rPr lang="en-US" dirty="0" err="1"/>
              <a:t>var</a:t>
            </a:r>
            <a:r>
              <a:rPr lang="en-US" dirty="0"/>
              <a:t>, because a function expression is always constant value.</a:t>
            </a:r>
          </a:p>
          <a:p>
            <a:r>
              <a:rPr lang="en-US" dirty="0"/>
              <a:t>You can only omit the return keyword and the curly brackets if the function is a single statement. Because of this, it might be a good habit to always keep them: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73"/>
          <a:stretch/>
        </p:blipFill>
        <p:spPr bwMode="auto">
          <a:xfrm>
            <a:off x="762000" y="3200401"/>
            <a:ext cx="2990850" cy="108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73" y="3200402"/>
            <a:ext cx="2671474" cy="60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73" y="3878962"/>
            <a:ext cx="3771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7913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600200"/>
            <a:ext cx="8407893" cy="4343400"/>
          </a:xfrm>
        </p:spPr>
        <p:txBody>
          <a:bodyPr>
            <a:normAutofit/>
          </a:bodyPr>
          <a:lstStyle/>
          <a:p>
            <a:r>
              <a:rPr lang="en-US" dirty="0"/>
              <a:t>Function </a:t>
            </a:r>
            <a:r>
              <a:rPr lang="en-US" b="1" dirty="0"/>
              <a:t>parameters</a:t>
            </a:r>
            <a:r>
              <a:rPr lang="en-US" dirty="0"/>
              <a:t> are the </a:t>
            </a:r>
            <a:r>
              <a:rPr lang="en-US" b="1" dirty="0"/>
              <a:t>names</a:t>
            </a:r>
            <a:r>
              <a:rPr lang="en-US" dirty="0"/>
              <a:t> listed in the function definition.</a:t>
            </a:r>
          </a:p>
          <a:p>
            <a:r>
              <a:rPr lang="en-US" dirty="0"/>
              <a:t>Function </a:t>
            </a:r>
            <a:r>
              <a:rPr lang="en-US" b="1" dirty="0"/>
              <a:t>arguments</a:t>
            </a:r>
            <a:r>
              <a:rPr lang="en-US" dirty="0"/>
              <a:t> are the real </a:t>
            </a:r>
            <a:r>
              <a:rPr lang="en-US" b="1" dirty="0"/>
              <a:t>values</a:t>
            </a:r>
            <a:r>
              <a:rPr lang="en-US" dirty="0"/>
              <a:t> passed to (and received by) the function.</a:t>
            </a:r>
          </a:p>
          <a:p>
            <a:r>
              <a:rPr lang="en-US" dirty="0" smtClean="0"/>
              <a:t>Parameter Rules:</a:t>
            </a:r>
          </a:p>
          <a:p>
            <a:r>
              <a:rPr lang="en-US" dirty="0"/>
              <a:t>JavaScript function definitions do not specify data types for parameters.</a:t>
            </a:r>
          </a:p>
          <a:p>
            <a:r>
              <a:rPr lang="en-US" dirty="0"/>
              <a:t>JavaScript functions do not perform type checking on the passed arguments.</a:t>
            </a:r>
          </a:p>
          <a:p>
            <a:r>
              <a:rPr lang="en-US" dirty="0"/>
              <a:t>JavaScript functions do not check the number of arguments received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and </a:t>
            </a:r>
            <a:r>
              <a:rPr lang="en-US" dirty="0" smtClean="0"/>
              <a:t>Arguments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17246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is called with </a:t>
            </a:r>
            <a:r>
              <a:rPr lang="en-US" b="1" dirty="0"/>
              <a:t>missing arguments</a:t>
            </a:r>
            <a:r>
              <a:rPr lang="en-US" dirty="0"/>
              <a:t> (less than declared), the missing values are set to undefined.</a:t>
            </a:r>
          </a:p>
          <a:p>
            <a:r>
              <a:rPr lang="en-US" dirty="0"/>
              <a:t>Sometimes this is acceptable, but sometimes it is better to assign a default value to the parameter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>
                <a:hlinkClick r:id="rId2"/>
              </a:rPr>
              <a:t>ECMAScript</a:t>
            </a:r>
            <a:r>
              <a:rPr lang="en-US" dirty="0">
                <a:hlinkClick r:id="rId2"/>
              </a:rPr>
              <a:t> 2015</a:t>
            </a:r>
            <a:r>
              <a:rPr lang="en-US" dirty="0"/>
              <a:t> allows default parameter values in the function declaration: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31813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38800"/>
            <a:ext cx="32575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4486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have a built-in object called the arguments object.</a:t>
            </a:r>
          </a:p>
          <a:p>
            <a:r>
              <a:rPr lang="en-US" dirty="0"/>
              <a:t>The argument object contains an array of the arguments used when the function was called (invoked).</a:t>
            </a:r>
          </a:p>
          <a:p>
            <a:r>
              <a:rPr lang="en-US" dirty="0"/>
              <a:t>This way you can simply use a function to find (for instance) the highest value in a list of numbers: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Arguments </a:t>
            </a:r>
            <a:r>
              <a:rPr lang="en-US" dirty="0" smtClean="0"/>
              <a:t>Object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3" y="3810000"/>
            <a:ext cx="3893467" cy="234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4527444" cy="235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2" y="6156443"/>
            <a:ext cx="8593361" cy="47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10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length of a string, use the built-in length property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Because strings must be written within quotes, JavaScript will misunderstand this string: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and escape character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3704"/>
            <a:ext cx="467435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61055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1792"/>
            <a:ext cx="7363968" cy="165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48400"/>
            <a:ext cx="65913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5368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inside a function is not executed when the function is </a:t>
            </a:r>
            <a:r>
              <a:rPr lang="en-US" b="1" dirty="0"/>
              <a:t>defined</a:t>
            </a:r>
            <a:r>
              <a:rPr lang="en-US" dirty="0"/>
              <a:t>.</a:t>
            </a:r>
          </a:p>
          <a:p>
            <a:r>
              <a:rPr lang="en-US" dirty="0"/>
              <a:t>The code inside a function is executed when the function is </a:t>
            </a:r>
            <a:r>
              <a:rPr lang="en-US" b="1" dirty="0"/>
              <a:t>invoked</a:t>
            </a:r>
            <a:r>
              <a:rPr lang="en-US" dirty="0"/>
              <a:t>.</a:t>
            </a:r>
          </a:p>
          <a:p>
            <a:r>
              <a:rPr lang="en-US" dirty="0"/>
              <a:t>It is common to use the term "</a:t>
            </a:r>
            <a:r>
              <a:rPr lang="en-US" b="1" dirty="0"/>
              <a:t>call a function</a:t>
            </a:r>
            <a:r>
              <a:rPr lang="en-US" dirty="0"/>
              <a:t>" instead of "</a:t>
            </a:r>
            <a:r>
              <a:rPr lang="en-US" b="1" dirty="0"/>
              <a:t>invoke a function</a:t>
            </a:r>
            <a:r>
              <a:rPr lang="en-US" dirty="0"/>
              <a:t>".</a:t>
            </a:r>
          </a:p>
          <a:p>
            <a:r>
              <a:rPr lang="en-US" dirty="0"/>
              <a:t>It is also common to say "call upon a function", "start a function", or "execute a function".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Function </a:t>
            </a:r>
            <a:r>
              <a:rPr lang="en-US" dirty="0" smtClean="0"/>
              <a:t>Invocation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07311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3048000"/>
            <a:ext cx="8407893" cy="3581399"/>
          </a:xfrm>
        </p:spPr>
        <p:txBody>
          <a:bodyPr/>
          <a:lstStyle/>
          <a:p>
            <a:r>
              <a:rPr lang="en-US" dirty="0"/>
              <a:t>The function above does not belong to any object. But in JavaScript there is always a default global object.</a:t>
            </a:r>
          </a:p>
          <a:p>
            <a:r>
              <a:rPr lang="en-US" dirty="0"/>
              <a:t>In HTML the default global object is the HTML page itself, so the function above "belongs" to the HTML page.</a:t>
            </a:r>
          </a:p>
          <a:p>
            <a:r>
              <a:rPr lang="en-US" dirty="0"/>
              <a:t>In a browser the page object is the browser window. The function above automatically becomes a window function.</a:t>
            </a:r>
          </a:p>
          <a:p>
            <a:r>
              <a:rPr lang="en-US" dirty="0" err="1"/>
              <a:t>myFunction</a:t>
            </a:r>
            <a:r>
              <a:rPr lang="en-US" dirty="0"/>
              <a:t>() and </a:t>
            </a:r>
            <a:r>
              <a:rPr lang="en-US" dirty="0" err="1"/>
              <a:t>window.myFunction</a:t>
            </a:r>
            <a:r>
              <a:rPr lang="en-US" dirty="0"/>
              <a:t>() is the same function: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</a:t>
            </a:r>
            <a:r>
              <a:rPr lang="en-US" dirty="0" smtClean="0"/>
              <a:t>Function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1739660"/>
            <a:ext cx="47910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5562600"/>
            <a:ext cx="51625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817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the this keyword refers to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b="1" dirty="0"/>
              <a:t>Which</a:t>
            </a:r>
            <a:r>
              <a:rPr lang="en-US" dirty="0"/>
              <a:t> object depends on how this is being invoked (used or called).</a:t>
            </a:r>
          </a:p>
          <a:p>
            <a:r>
              <a:rPr lang="en-US" dirty="0"/>
              <a:t>The this keyword refers to different objects depending on how it is used: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 </a:t>
            </a:r>
            <a:r>
              <a:rPr lang="en-US" b="1" dirty="0">
                <a:solidFill>
                  <a:srgbClr val="FFC000"/>
                </a:solidFill>
              </a:rPr>
              <a:t>this</a:t>
            </a:r>
            <a:r>
              <a:rPr lang="en-US" dirty="0" smtClean="0"/>
              <a:t>?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72580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2378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called without an owner object, the value of this becomes the global object.</a:t>
            </a:r>
          </a:p>
          <a:p>
            <a:r>
              <a:rPr lang="en-US" dirty="0"/>
              <a:t>In a web browser the global object is the browser window.</a:t>
            </a:r>
          </a:p>
          <a:p>
            <a:r>
              <a:rPr lang="en-US" dirty="0"/>
              <a:t>This example returns the window object as the value of 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</a:t>
            </a:r>
            <a:r>
              <a:rPr lang="en-US" dirty="0" smtClean="0"/>
              <a:t>Object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6477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7" y="4953000"/>
            <a:ext cx="8105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056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/>
              <a:t>In JavaScript you can define functions as object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The </a:t>
            </a:r>
            <a:r>
              <a:rPr lang="en-US" b="1" dirty="0" err="1"/>
              <a:t>fullName</a:t>
            </a:r>
            <a:r>
              <a:rPr lang="en-US" dirty="0"/>
              <a:t> method is a function. The function belongs to the object. </a:t>
            </a:r>
            <a:r>
              <a:rPr lang="en-US" b="1" dirty="0" err="1"/>
              <a:t>myObject</a:t>
            </a:r>
            <a:r>
              <a:rPr lang="en-US" dirty="0"/>
              <a:t> is the owner of the function.</a:t>
            </a:r>
          </a:p>
          <a:p>
            <a:r>
              <a:rPr lang="en-US" dirty="0"/>
              <a:t>The thing called this, is the object that "owns" the JavaScript code. In this case the value of this is </a:t>
            </a:r>
            <a:r>
              <a:rPr lang="en-US" b="1" dirty="0" err="1"/>
              <a:t>myObject</a:t>
            </a:r>
            <a:r>
              <a:rPr lang="en-US" dirty="0"/>
              <a:t>.</a:t>
            </a:r>
          </a:p>
          <a:p>
            <a:r>
              <a:rPr lang="en-US" dirty="0"/>
              <a:t>Test it! Change the </a:t>
            </a:r>
            <a:r>
              <a:rPr lang="en-US" b="1" dirty="0" err="1"/>
              <a:t>fullName</a:t>
            </a:r>
            <a:r>
              <a:rPr lang="en-US" dirty="0"/>
              <a:t> method to return the value of 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</a:t>
            </a:r>
            <a:r>
              <a:rPr lang="en-US" dirty="0" smtClean="0"/>
              <a:t>Method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1"/>
            <a:ext cx="4648201" cy="188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8"/>
          <a:stretch/>
        </p:blipFill>
        <p:spPr bwMode="auto">
          <a:xfrm>
            <a:off x="1762125" y="6079276"/>
            <a:ext cx="5738103" cy="5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9139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407893" cy="5105400"/>
          </a:xfrm>
        </p:spPr>
        <p:txBody>
          <a:bodyPr>
            <a:normAutofit/>
          </a:bodyPr>
          <a:lstStyle/>
          <a:p>
            <a:r>
              <a:rPr lang="en-US" dirty="0"/>
              <a:t>If a function invocation is preceded with the new keyword, it is a constructor invocation.</a:t>
            </a:r>
          </a:p>
          <a:p>
            <a:r>
              <a:rPr lang="en-US" dirty="0"/>
              <a:t>It looks like you create a new function, but since JavaScript functions are objects you actually create a new object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 constructor invocation creates a new object. The new object inherits the properties and methods from its constructor.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with a Function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2" y="3047999"/>
            <a:ext cx="4150743" cy="274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038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C000"/>
                </a:solidFill>
              </a:rPr>
              <a:t>In JavaScript all functions are object methods.</a:t>
            </a:r>
          </a:p>
          <a:p>
            <a:r>
              <a:rPr lang="en-US" dirty="0"/>
              <a:t>If a function is not a method of a JavaScript object, it is a function of the global </a:t>
            </a:r>
            <a:r>
              <a:rPr lang="en-US" dirty="0" smtClean="0"/>
              <a:t>object.</a:t>
            </a:r>
            <a:endParaRPr lang="en-US" dirty="0"/>
          </a:p>
          <a:p>
            <a:r>
              <a:rPr lang="en-US" dirty="0"/>
              <a:t>The example below creates an object with 3 properties,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fullName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call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4572000" cy="249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4901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call() method is a predefined JavaScript method.</a:t>
            </a:r>
          </a:p>
          <a:p>
            <a:r>
              <a:rPr lang="en-US" dirty="0"/>
              <a:t>It can be used to invoke (call) a method with an owner object as an argument (parameter).</a:t>
            </a:r>
          </a:p>
          <a:p>
            <a:r>
              <a:rPr lang="en-US" dirty="0"/>
              <a:t>With call(), an object can use a method belonging to another object.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Example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00400"/>
            <a:ext cx="4191000" cy="356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8482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/>
              <a:t>call()</a:t>
            </a:r>
            <a:r>
              <a:rPr lang="en-US" dirty="0"/>
              <a:t> method can accept arguments: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method with arguments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8105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5791200"/>
            <a:ext cx="297365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6341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 is similar to 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 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apply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49911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48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50" dirty="0"/>
              <a:t>Normally, JavaScript strings are primitive values, created from literals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But strings can also be defined as objects with the keyword new</a:t>
            </a:r>
            <a:r>
              <a:rPr lang="en-US" sz="1950" dirty="0" smtClean="0"/>
              <a:t>:</a:t>
            </a:r>
          </a:p>
          <a:p>
            <a:endParaRPr lang="en-US" sz="1950" dirty="0"/>
          </a:p>
          <a:p>
            <a:endParaRPr lang="en-US" sz="1950" dirty="0" smtClean="0"/>
          </a:p>
          <a:p>
            <a:r>
              <a:rPr lang="en-US" sz="1950" dirty="0"/>
              <a:t>Do not create Strings objects.</a:t>
            </a:r>
          </a:p>
          <a:p>
            <a:r>
              <a:rPr lang="en-US" sz="1950" dirty="0"/>
              <a:t>The new keyword complicates the code and slows down execution speed.</a:t>
            </a:r>
          </a:p>
          <a:p>
            <a:r>
              <a:rPr lang="en-US" sz="1950" dirty="0"/>
              <a:t>String objects can produce unexpected results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Comparing two JavaScript objects </a:t>
            </a:r>
            <a:r>
              <a:rPr lang="en-US" sz="1950" b="1" dirty="0"/>
              <a:t>always</a:t>
            </a:r>
            <a:r>
              <a:rPr lang="en-US" sz="1950" dirty="0"/>
              <a:t> returns </a:t>
            </a:r>
            <a:r>
              <a:rPr lang="en-US" sz="1950" b="1" dirty="0"/>
              <a:t>false</a:t>
            </a:r>
            <a:r>
              <a:rPr lang="en-US" sz="1950" dirty="0"/>
              <a:t>.</a:t>
            </a:r>
          </a:p>
          <a:p>
            <a:pPr marL="45720" indent="0">
              <a:buNone/>
            </a:pPr>
            <a:endParaRPr lang="en-US" sz="1950" dirty="0" smtClean="0"/>
          </a:p>
          <a:p>
            <a:endParaRPr lang="en-US" sz="1950" dirty="0"/>
          </a:p>
          <a:p>
            <a:endParaRPr lang="bg-BG" sz="19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 as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346261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6" y="5486400"/>
            <a:ext cx="411068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92" y="5624034"/>
            <a:ext cx="4495800" cy="110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0497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is: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 takes </a:t>
            </a:r>
            <a:r>
              <a:rPr lang="en-US" b="1" dirty="0">
                <a:solidFill>
                  <a:srgbClr val="FFC000"/>
                </a:solidFill>
              </a:rPr>
              <a:t>arguments separately.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 takes </a:t>
            </a:r>
            <a:r>
              <a:rPr lang="en-US" b="1" dirty="0">
                <a:solidFill>
                  <a:srgbClr val="FFC000"/>
                </a:solidFill>
              </a:rPr>
              <a:t>arguments as an array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</a:t>
            </a:r>
            <a:r>
              <a:rPr lang="en-US" b="1" dirty="0">
                <a:solidFill>
                  <a:srgbClr val="FFC000"/>
                </a:solidFill>
              </a:rPr>
              <a:t>call()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apply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77438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0884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largest number (in a list of numbers) using the </a:t>
            </a:r>
            <a:r>
              <a:rPr lang="en-US" dirty="0" err="1"/>
              <a:t>Math.max</a:t>
            </a:r>
            <a:r>
              <a:rPr lang="en-US" dirty="0"/>
              <a:t>()</a:t>
            </a:r>
            <a:r>
              <a:rPr lang="en-US" dirty="0"/>
              <a:t>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Since JavaScript </a:t>
            </a:r>
            <a:r>
              <a:rPr lang="en-US" b="1" dirty="0"/>
              <a:t>arrays</a:t>
            </a:r>
            <a:r>
              <a:rPr lang="en-US" dirty="0"/>
              <a:t> do not have a max() method, you can apply the </a:t>
            </a:r>
            <a:r>
              <a:rPr lang="en-US" dirty="0" err="1"/>
              <a:t>Math.max</a:t>
            </a:r>
            <a:r>
              <a:rPr lang="en-US" dirty="0"/>
              <a:t>()</a:t>
            </a:r>
            <a:r>
              <a:rPr lang="en-US" dirty="0"/>
              <a:t> method instead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argument (null) does not matter. It is not used in this example.</a:t>
            </a:r>
          </a:p>
          <a:p>
            <a:r>
              <a:rPr lang="en-US" dirty="0"/>
              <a:t>These examples will give the same result: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a Max Method on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2045"/>
            <a:ext cx="43891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7765211" cy="57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5" y="5638800"/>
            <a:ext cx="5257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51" y="5680408"/>
            <a:ext cx="3114232" cy="42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05525"/>
            <a:ext cx="511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0424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</a:t>
            </a:r>
            <a:r>
              <a:rPr lang="en-US" b="1" dirty="0">
                <a:solidFill>
                  <a:srgbClr val="FFC000"/>
                </a:solidFill>
              </a:rPr>
              <a:t> bind()</a:t>
            </a:r>
            <a:r>
              <a:rPr lang="en-US" dirty="0"/>
              <a:t> method, an object can borrow a method from another object.</a:t>
            </a:r>
          </a:p>
          <a:p>
            <a:r>
              <a:rPr lang="en-US" dirty="0"/>
              <a:t>The example below creates 2 objects (person and member).</a:t>
            </a:r>
          </a:p>
          <a:p>
            <a:r>
              <a:rPr lang="en-US" dirty="0"/>
              <a:t>The member object borrows the </a:t>
            </a:r>
            <a:r>
              <a:rPr lang="en-US" dirty="0" err="1"/>
              <a:t>fullname</a:t>
            </a:r>
            <a:r>
              <a:rPr lang="en-US" dirty="0"/>
              <a:t> method from the person object: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bind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3962400" cy="304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07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/>
          <a:lstStyle/>
          <a:p>
            <a:r>
              <a:rPr lang="en-US" dirty="0"/>
              <a:t>JavaScript variables can belong to the </a:t>
            </a:r>
            <a:r>
              <a:rPr lang="en-US" b="1" dirty="0"/>
              <a:t>local</a:t>
            </a:r>
            <a:r>
              <a:rPr lang="en-US" dirty="0"/>
              <a:t> or </a:t>
            </a:r>
            <a:r>
              <a:rPr lang="en-US" b="1" dirty="0"/>
              <a:t>global</a:t>
            </a:r>
            <a:r>
              <a:rPr lang="en-US" dirty="0"/>
              <a:t> scope.</a:t>
            </a:r>
          </a:p>
          <a:p>
            <a:r>
              <a:rPr lang="en-US" dirty="0"/>
              <a:t>Global variables can be made local (private) with </a:t>
            </a:r>
            <a:r>
              <a:rPr lang="en-US" b="1" dirty="0"/>
              <a:t>closures</a:t>
            </a:r>
            <a:r>
              <a:rPr lang="en-US" dirty="0"/>
              <a:t>.</a:t>
            </a:r>
          </a:p>
          <a:p>
            <a:r>
              <a:rPr lang="en-US" dirty="0"/>
              <a:t>A </a:t>
            </a:r>
            <a:r>
              <a:rPr lang="en-US" dirty="0"/>
              <a:t>function</a:t>
            </a:r>
            <a:r>
              <a:rPr lang="en-US" dirty="0"/>
              <a:t> can access all variables defined </a:t>
            </a:r>
            <a:r>
              <a:rPr lang="en-US" b="1" dirty="0"/>
              <a:t>inside</a:t>
            </a:r>
            <a:r>
              <a:rPr lang="en-US" dirty="0"/>
              <a:t> the function,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But a </a:t>
            </a:r>
            <a:r>
              <a:rPr lang="en-US" dirty="0"/>
              <a:t>function</a:t>
            </a:r>
            <a:r>
              <a:rPr lang="en-US" dirty="0"/>
              <a:t> can also access variables defined </a:t>
            </a:r>
            <a:r>
              <a:rPr lang="en-US" b="1" dirty="0"/>
              <a:t>outside</a:t>
            </a:r>
            <a:r>
              <a:rPr lang="en-US" dirty="0"/>
              <a:t> the function, like this: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Closures</a:t>
            </a:r>
            <a:endParaRPr lang="bg-BG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50721"/>
            <a:ext cx="24669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536" y="3250721"/>
            <a:ext cx="260371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1811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n-US" dirty="0"/>
              <a:t>In the last example, </a:t>
            </a:r>
            <a:r>
              <a:rPr lang="en-US" b="1" dirty="0"/>
              <a:t>a</a:t>
            </a:r>
            <a:r>
              <a:rPr lang="en-US" dirty="0"/>
              <a:t> is a </a:t>
            </a:r>
            <a:r>
              <a:rPr lang="en-US" b="1" dirty="0"/>
              <a:t>global</a:t>
            </a:r>
            <a:r>
              <a:rPr lang="en-US" dirty="0"/>
              <a:t> variable.</a:t>
            </a:r>
          </a:p>
          <a:p>
            <a:r>
              <a:rPr lang="en-US" dirty="0"/>
              <a:t>In a web page, global variables belong to the page.</a:t>
            </a:r>
          </a:p>
          <a:p>
            <a:r>
              <a:rPr lang="en-US" dirty="0"/>
              <a:t>Global variables can be used (and changed) by all other scripts in the page.</a:t>
            </a:r>
          </a:p>
          <a:p>
            <a:r>
              <a:rPr lang="en-US" dirty="0"/>
              <a:t>In the first example, </a:t>
            </a:r>
            <a:r>
              <a:rPr lang="en-US" b="1" dirty="0"/>
              <a:t>a</a:t>
            </a:r>
            <a:r>
              <a:rPr lang="en-US" dirty="0"/>
              <a:t> is a </a:t>
            </a:r>
            <a:r>
              <a:rPr lang="en-US" b="1" dirty="0"/>
              <a:t>local</a:t>
            </a:r>
            <a:r>
              <a:rPr lang="en-US" dirty="0"/>
              <a:t> variable.</a:t>
            </a:r>
          </a:p>
          <a:p>
            <a:r>
              <a:rPr lang="en-US" dirty="0"/>
              <a:t>A local variable can only be used inside the function where it is defined. It is hidden from other functions and other scripting code.</a:t>
            </a:r>
          </a:p>
          <a:p>
            <a:r>
              <a:rPr lang="en-US" dirty="0"/>
              <a:t>Global and local variables with the same name are different variables. Modifying one, does not modify the other.</a:t>
            </a:r>
          </a:p>
          <a:p>
            <a:r>
              <a:rPr lang="en-US" b="1" dirty="0">
                <a:solidFill>
                  <a:srgbClr val="FF0000"/>
                </a:solidFill>
              </a:rPr>
              <a:t>Variables created without a declaration keyword (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b="1" dirty="0">
                <a:solidFill>
                  <a:srgbClr val="FF0000"/>
                </a:solidFill>
              </a:rPr>
              <a:t>, </a:t>
            </a:r>
            <a:r>
              <a:rPr lang="en-US" b="1" dirty="0">
                <a:solidFill>
                  <a:srgbClr val="FF0000"/>
                </a:solidFill>
              </a:rPr>
              <a:t>let</a:t>
            </a:r>
            <a:r>
              <a:rPr lang="en-US" b="1" dirty="0">
                <a:solidFill>
                  <a:srgbClr val="FF0000"/>
                </a:solidFill>
              </a:rPr>
              <a:t>, or </a:t>
            </a:r>
            <a:r>
              <a:rPr lang="en-US" b="1" dirty="0" err="1">
                <a:solidFill>
                  <a:srgbClr val="FF0000"/>
                </a:solidFill>
              </a:rPr>
              <a:t>const</a:t>
            </a:r>
            <a:r>
              <a:rPr lang="en-US" b="1" dirty="0">
                <a:solidFill>
                  <a:srgbClr val="FF0000"/>
                </a:solidFill>
              </a:rPr>
              <a:t>) are always global, even if they are created inside a function.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bg-BG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855898"/>
            <a:ext cx="2143184" cy="80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5399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functions have access to the global scope.  </a:t>
            </a:r>
          </a:p>
          <a:p>
            <a:r>
              <a:rPr lang="en-US" dirty="0"/>
              <a:t>In fact, in JavaScript, all functions have access to the scope "above" them.</a:t>
            </a:r>
          </a:p>
          <a:p>
            <a:r>
              <a:rPr lang="en-US" dirty="0"/>
              <a:t>JavaScript supports nested functions. Nested functions have access to the scope "above" them.</a:t>
            </a:r>
          </a:p>
          <a:p>
            <a:r>
              <a:rPr lang="en-US" dirty="0"/>
              <a:t>In this example, the inner function plus() has access to the counter variable in the parent function: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Nested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35147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7345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Closures</a:t>
            </a:r>
            <a:endParaRPr lang="bg-BG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6" y="1905000"/>
            <a:ext cx="8170738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3990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Closures</a:t>
            </a:r>
            <a:endParaRPr lang="bg-BG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767329"/>
          </a:xfrm>
        </p:spPr>
        <p:txBody>
          <a:bodyPr>
            <a:normAutofit/>
          </a:bodyPr>
          <a:lstStyle/>
          <a:p>
            <a:r>
              <a:rPr lang="en-US" dirty="0"/>
              <a:t>The variable add is assigned to the return value of a self-invoking function.</a:t>
            </a:r>
          </a:p>
          <a:p>
            <a:r>
              <a:rPr lang="en-US" dirty="0"/>
              <a:t>The self-invoking function only runs once. It sets the counter to zero (0), and returns a function expression.</a:t>
            </a:r>
          </a:p>
          <a:p>
            <a:r>
              <a:rPr lang="en-US" dirty="0"/>
              <a:t>This way add becomes a function. The "wonderful" part is that it can access the counter in the parent scope.</a:t>
            </a:r>
          </a:p>
          <a:p>
            <a:r>
              <a:rPr lang="en-US" dirty="0"/>
              <a:t>This is called a JavaScript </a:t>
            </a:r>
            <a:r>
              <a:rPr lang="en-US" b="1" dirty="0"/>
              <a:t>closure.</a:t>
            </a:r>
            <a:r>
              <a:rPr lang="en-US" dirty="0"/>
              <a:t> It makes it possible for a function to have "</a:t>
            </a:r>
            <a:r>
              <a:rPr lang="en-US" b="1" dirty="0"/>
              <a:t>private</a:t>
            </a:r>
            <a:r>
              <a:rPr lang="en-US" dirty="0"/>
              <a:t>" variables.</a:t>
            </a:r>
          </a:p>
          <a:p>
            <a:r>
              <a:rPr lang="en-US" dirty="0"/>
              <a:t>The counter is protected by the scope of the anonymous function, and can only be changed using the add function.</a:t>
            </a:r>
          </a:p>
          <a:p>
            <a:endParaRPr lang="bg-BG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98489"/>
            <a:ext cx="8458200" cy="48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20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methods for extracting a part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slice()</a:t>
            </a:r>
            <a:r>
              <a:rPr lang="en-US" dirty="0"/>
              <a:t> extracts a part of a string and returns the extracted part in a new </a:t>
            </a:r>
            <a:r>
              <a:rPr lang="en-US" dirty="0" err="1" smtClean="0"/>
              <a:t>string.The</a:t>
            </a:r>
            <a:r>
              <a:rPr lang="en-US" dirty="0" smtClean="0"/>
              <a:t> </a:t>
            </a:r>
            <a:r>
              <a:rPr lang="en-US" dirty="0"/>
              <a:t>method takes 2 parameters: the start position, and the end position (end not included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a parameter is negative, the position is counted from the end of the string</a:t>
            </a:r>
            <a:r>
              <a:rPr lang="en-US" dirty="0" smtClean="0"/>
              <a:t>. </a:t>
            </a:r>
            <a:r>
              <a:rPr lang="en-US" dirty="0" err="1" smtClean="0"/>
              <a:t>Str.length</a:t>
            </a:r>
            <a:r>
              <a:rPr lang="en-US" dirty="0" smtClean="0"/>
              <a:t> = 19, 19 – 12 = 7; 19 – 6 = 13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extracting string parts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02813"/>
            <a:ext cx="2514600" cy="106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05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00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213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3466</TotalTime>
  <Words>1475</Words>
  <Application>Microsoft Office PowerPoint</Application>
  <PresentationFormat>On-screen Show (4:3)</PresentationFormat>
  <Paragraphs>647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Grid</vt:lpstr>
      <vt:lpstr>Programming</vt:lpstr>
      <vt:lpstr>Java script</vt:lpstr>
      <vt:lpstr>intro</vt:lpstr>
      <vt:lpstr>Data types and variables</vt:lpstr>
      <vt:lpstr>Data types and variables</vt:lpstr>
      <vt:lpstr>JavaScript Strings</vt:lpstr>
      <vt:lpstr>Length and escape character</vt:lpstr>
      <vt:lpstr>JavaScript Strings as Objects</vt:lpstr>
      <vt:lpstr>JavaScript extracting string parts</vt:lpstr>
      <vt:lpstr>Extracting 2</vt:lpstr>
      <vt:lpstr>Replacing String Content</vt:lpstr>
      <vt:lpstr>Converting to Upper and Lower Case</vt:lpstr>
      <vt:lpstr>JavaScript String trim()</vt:lpstr>
      <vt:lpstr>JavaScript String Padding</vt:lpstr>
      <vt:lpstr>Extracting String Characters</vt:lpstr>
      <vt:lpstr>Converting a String to an Array</vt:lpstr>
      <vt:lpstr>JavaScript Numbers</vt:lpstr>
      <vt:lpstr>JavaScript Booleans</vt:lpstr>
      <vt:lpstr>JavaScript Arrays</vt:lpstr>
      <vt:lpstr>JavaScript Objects</vt:lpstr>
      <vt:lpstr>The typeof Operator</vt:lpstr>
      <vt:lpstr>Undefined</vt:lpstr>
      <vt:lpstr>Empty Values</vt:lpstr>
      <vt:lpstr>includes</vt:lpstr>
      <vt:lpstr>Math.trunc</vt:lpstr>
      <vt:lpstr>Ascii table values</vt:lpstr>
      <vt:lpstr>JavaScript Functions </vt:lpstr>
      <vt:lpstr>JavaScript Function Syntax</vt:lpstr>
      <vt:lpstr>Function invocation and return</vt:lpstr>
      <vt:lpstr>Why functions</vt:lpstr>
      <vt:lpstr>Local variables</vt:lpstr>
      <vt:lpstr>JavaScript Objects </vt:lpstr>
      <vt:lpstr>JavaScript Objects</vt:lpstr>
      <vt:lpstr> Object Properties and methods</vt:lpstr>
      <vt:lpstr>The this Keyword</vt:lpstr>
      <vt:lpstr>Do Not Declare Strings, Numbers, and Booleans as Objects! </vt:lpstr>
      <vt:lpstr>JavaScript Arrays </vt:lpstr>
      <vt:lpstr>Creating an Array</vt:lpstr>
      <vt:lpstr>Using the JavaScript Keyword new</vt:lpstr>
      <vt:lpstr>Javascript arrays</vt:lpstr>
      <vt:lpstr>Array Elements Can Be Objects</vt:lpstr>
      <vt:lpstr>The length Property accessing first and last element</vt:lpstr>
      <vt:lpstr>Looping Array Elements</vt:lpstr>
      <vt:lpstr>Adding Array Elements</vt:lpstr>
      <vt:lpstr>Associative Arrays</vt:lpstr>
      <vt:lpstr>The Difference Between Arrays and Objects</vt:lpstr>
      <vt:lpstr>How to Recognize an Array</vt:lpstr>
      <vt:lpstr>JavaScript Array Methods</vt:lpstr>
      <vt:lpstr>JavaScript Array Methods</vt:lpstr>
      <vt:lpstr>Popping and Pushing</vt:lpstr>
      <vt:lpstr>Shifting Elements</vt:lpstr>
      <vt:lpstr>Changing Elements</vt:lpstr>
      <vt:lpstr>Merging (Concatenating) Arrays</vt:lpstr>
      <vt:lpstr>Splicing and Slicing Arrays</vt:lpstr>
      <vt:lpstr>Using splice() to Remove Elements</vt:lpstr>
      <vt:lpstr>Slice() </vt:lpstr>
      <vt:lpstr>Automatic toString()</vt:lpstr>
      <vt:lpstr>Finding Max and Min Values in an Array</vt:lpstr>
      <vt:lpstr>JavaScript Function</vt:lpstr>
      <vt:lpstr>JavaScript Function Definitions</vt:lpstr>
      <vt:lpstr>The Function() Constructor</vt:lpstr>
      <vt:lpstr>Function Hoisting</vt:lpstr>
      <vt:lpstr>Self-Invoking Functions</vt:lpstr>
      <vt:lpstr>Functions Can Be Used as Values</vt:lpstr>
      <vt:lpstr>Functions are Objects</vt:lpstr>
      <vt:lpstr>Arrow Functions</vt:lpstr>
      <vt:lpstr>Function Parameters and Arguments</vt:lpstr>
      <vt:lpstr>Default parameters</vt:lpstr>
      <vt:lpstr>The Arguments Object</vt:lpstr>
      <vt:lpstr>JavaScript Function Invocation</vt:lpstr>
      <vt:lpstr>Invoking a Function as a Function</vt:lpstr>
      <vt:lpstr>What is this?</vt:lpstr>
      <vt:lpstr>The Global Object</vt:lpstr>
      <vt:lpstr>Invoking a Function as a Method</vt:lpstr>
      <vt:lpstr>Invoking a Function with a Function Constructor</vt:lpstr>
      <vt:lpstr>JavaScript Function call()</vt:lpstr>
      <vt:lpstr>Call() Example</vt:lpstr>
      <vt:lpstr>Call() method with arguments</vt:lpstr>
      <vt:lpstr>JavaScript Function apply()</vt:lpstr>
      <vt:lpstr>The Difference Between call() and apply()</vt:lpstr>
      <vt:lpstr>Simulate a Max Method on Arrays</vt:lpstr>
      <vt:lpstr>JavaScript Function bind()</vt:lpstr>
      <vt:lpstr>JavaScript Closures</vt:lpstr>
      <vt:lpstr>Global variables</vt:lpstr>
      <vt:lpstr>JavaScript Nested Functions</vt:lpstr>
      <vt:lpstr>JavaScript Closures</vt:lpstr>
      <vt:lpstr>JavaScript Closures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Tsvetelina Karamihova</dc:creator>
  <cp:lastModifiedBy>Tsvetelina Karamihova</cp:lastModifiedBy>
  <cp:revision>75</cp:revision>
  <dcterms:created xsi:type="dcterms:W3CDTF">2006-08-16T00:00:00Z</dcterms:created>
  <dcterms:modified xsi:type="dcterms:W3CDTF">2022-08-29T13:15:19Z</dcterms:modified>
</cp:coreProperties>
</file>