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7" r:id="rId3"/>
    <p:sldId id="258" r:id="rId4"/>
    <p:sldId id="260" r:id="rId5"/>
    <p:sldId id="261" r:id="rId6"/>
    <p:sldId id="262" r:id="rId7"/>
    <p:sldId id="283" r:id="rId8"/>
    <p:sldId id="284" r:id="rId9"/>
    <p:sldId id="285" r:id="rId10"/>
    <p:sldId id="286" r:id="rId11"/>
    <p:sldId id="287" r:id="rId12"/>
    <p:sldId id="288" r:id="rId13"/>
    <p:sldId id="289" r:id="rId14"/>
    <p:sldId id="290" r:id="rId15"/>
    <p:sldId id="291" r:id="rId16"/>
    <p:sldId id="29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372" r:id="rId33"/>
    <p:sldId id="388" r:id="rId34"/>
    <p:sldId id="373" r:id="rId35"/>
    <p:sldId id="374" r:id="rId36"/>
    <p:sldId id="375" r:id="rId37"/>
    <p:sldId id="376" r:id="rId38"/>
    <p:sldId id="377" r:id="rId39"/>
    <p:sldId id="378" r:id="rId40"/>
    <p:sldId id="379" r:id="rId41"/>
    <p:sldId id="380" r:id="rId42"/>
    <p:sldId id="381" r:id="rId43"/>
    <p:sldId id="394" r:id="rId44"/>
    <p:sldId id="389" r:id="rId45"/>
    <p:sldId id="390" r:id="rId46"/>
    <p:sldId id="391" r:id="rId47"/>
    <p:sldId id="392" r:id="rId48"/>
    <p:sldId id="393" r:id="rId49"/>
    <p:sldId id="395" r:id="rId50"/>
    <p:sldId id="396" r:id="rId51"/>
    <p:sldId id="397" r:id="rId52"/>
    <p:sldId id="398" r:id="rId53"/>
    <p:sldId id="399" r:id="rId54"/>
    <p:sldId id="400" r:id="rId55"/>
    <p:sldId id="401" r:id="rId56"/>
    <p:sldId id="402" r:id="rId57"/>
    <p:sldId id="403" r:id="rId58"/>
    <p:sldId id="404" r:id="rId59"/>
    <p:sldId id="405" r:id="rId60"/>
    <p:sldId id="406" r:id="rId61"/>
    <p:sldId id="407" r:id="rId62"/>
    <p:sldId id="408" r:id="rId63"/>
    <p:sldId id="409" r:id="rId64"/>
    <p:sldId id="410" r:id="rId65"/>
    <p:sldId id="411" r:id="rId66"/>
    <p:sldId id="412" r:id="rId67"/>
    <p:sldId id="413" r:id="rId68"/>
    <p:sldId id="414" r:id="rId69"/>
    <p:sldId id="415" r:id="rId70"/>
    <p:sldId id="416" r:id="rId71"/>
    <p:sldId id="417" r:id="rId72"/>
    <p:sldId id="418" r:id="rId73"/>
    <p:sldId id="419" r:id="rId74"/>
    <p:sldId id="420" r:id="rId75"/>
    <p:sldId id="421" r:id="rId76"/>
    <p:sldId id="422" r:id="rId77"/>
    <p:sldId id="423" r:id="rId78"/>
    <p:sldId id="424" r:id="rId79"/>
    <p:sldId id="425" r:id="rId80"/>
    <p:sldId id="426" r:id="rId81"/>
    <p:sldId id="427" r:id="rId82"/>
    <p:sldId id="428" r:id="rId83"/>
    <p:sldId id="429" r:id="rId84"/>
    <p:sldId id="430" r:id="rId85"/>
    <p:sldId id="431" r:id="rId86"/>
    <p:sldId id="432" r:id="rId87"/>
    <p:sldId id="433" r:id="rId88"/>
    <p:sldId id="434" r:id="rId89"/>
    <p:sldId id="435" r:id="rId90"/>
    <p:sldId id="436" r:id="rId91"/>
    <p:sldId id="437" r:id="rId92"/>
    <p:sldId id="438" r:id="rId93"/>
    <p:sldId id="439" r:id="rId94"/>
    <p:sldId id="440" r:id="rId95"/>
    <p:sldId id="441" r:id="rId96"/>
    <p:sldId id="442" r:id="rId97"/>
    <p:sldId id="443" r:id="rId98"/>
    <p:sldId id="444" r:id="rId99"/>
    <p:sldId id="445" r:id="rId100"/>
    <p:sldId id="383" r:id="rId101"/>
    <p:sldId id="384" r:id="rId102"/>
    <p:sldId id="385" r:id="rId103"/>
    <p:sldId id="386" r:id="rId104"/>
    <p:sldId id="387" r:id="rId105"/>
    <p:sldId id="446" r:id="rId106"/>
    <p:sldId id="447" r:id="rId107"/>
    <p:sldId id="448" r:id="rId108"/>
    <p:sldId id="449" r:id="rId109"/>
    <p:sldId id="294" r:id="rId110"/>
    <p:sldId id="295" r:id="rId111"/>
    <p:sldId id="296" r:id="rId112"/>
    <p:sldId id="297" r:id="rId113"/>
    <p:sldId id="298" r:id="rId114"/>
    <p:sldId id="299" r:id="rId115"/>
    <p:sldId id="300" r:id="rId116"/>
    <p:sldId id="301" r:id="rId117"/>
    <p:sldId id="302" r:id="rId118"/>
    <p:sldId id="303" r:id="rId119"/>
    <p:sldId id="304" r:id="rId120"/>
    <p:sldId id="308" r:id="rId121"/>
    <p:sldId id="305" r:id="rId122"/>
    <p:sldId id="306" r:id="rId123"/>
    <p:sldId id="307" r:id="rId124"/>
    <p:sldId id="309" r:id="rId125"/>
    <p:sldId id="310" r:id="rId126"/>
    <p:sldId id="311" r:id="rId127"/>
    <p:sldId id="312" r:id="rId128"/>
    <p:sldId id="313" r:id="rId129"/>
    <p:sldId id="314" r:id="rId130"/>
    <p:sldId id="315" r:id="rId131"/>
    <p:sldId id="346" r:id="rId132"/>
    <p:sldId id="369" r:id="rId133"/>
    <p:sldId id="347" r:id="rId134"/>
    <p:sldId id="348" r:id="rId135"/>
    <p:sldId id="349" r:id="rId136"/>
    <p:sldId id="350" r:id="rId137"/>
    <p:sldId id="351" r:id="rId138"/>
    <p:sldId id="352" r:id="rId139"/>
    <p:sldId id="353" r:id="rId140"/>
    <p:sldId id="354" r:id="rId141"/>
    <p:sldId id="355" r:id="rId142"/>
    <p:sldId id="356" r:id="rId143"/>
    <p:sldId id="357" r:id="rId144"/>
    <p:sldId id="358" r:id="rId145"/>
    <p:sldId id="359" r:id="rId146"/>
    <p:sldId id="360" r:id="rId147"/>
    <p:sldId id="361" r:id="rId148"/>
    <p:sldId id="362" r:id="rId149"/>
    <p:sldId id="363" r:id="rId150"/>
    <p:sldId id="364" r:id="rId151"/>
    <p:sldId id="365" r:id="rId152"/>
    <p:sldId id="366" r:id="rId153"/>
    <p:sldId id="367" r:id="rId154"/>
    <p:sldId id="368" r:id="rId155"/>
    <p:sldId id="316" r:id="rId156"/>
    <p:sldId id="317" r:id="rId157"/>
    <p:sldId id="318" r:id="rId158"/>
    <p:sldId id="319" r:id="rId159"/>
    <p:sldId id="320" r:id="rId160"/>
    <p:sldId id="321" r:id="rId161"/>
    <p:sldId id="323" r:id="rId162"/>
    <p:sldId id="324" r:id="rId163"/>
    <p:sldId id="325" r:id="rId164"/>
    <p:sldId id="326" r:id="rId165"/>
    <p:sldId id="327" r:id="rId166"/>
    <p:sldId id="328" r:id="rId167"/>
    <p:sldId id="329" r:id="rId168"/>
    <p:sldId id="330" r:id="rId169"/>
    <p:sldId id="331" r:id="rId170"/>
    <p:sldId id="332" r:id="rId171"/>
    <p:sldId id="333" r:id="rId172"/>
    <p:sldId id="334" r:id="rId173"/>
    <p:sldId id="335" r:id="rId174"/>
    <p:sldId id="336" r:id="rId175"/>
    <p:sldId id="337" r:id="rId176"/>
    <p:sldId id="338" r:id="rId177"/>
    <p:sldId id="339" r:id="rId178"/>
    <p:sldId id="340" r:id="rId179"/>
    <p:sldId id="341" r:id="rId180"/>
    <p:sldId id="342" r:id="rId181"/>
    <p:sldId id="343" r:id="rId182"/>
    <p:sldId id="344" r:id="rId183"/>
    <p:sldId id="345" r:id="rId1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F82F19-1F07-4A4A-9AEA-DB651AE9CAE8}">
          <p14:sldIdLst>
            <p14:sldId id="256"/>
          </p14:sldIdLst>
        </p14:section>
        <p14:section name="JS" id="{85BA1D9B-7C75-4990-93DD-8DC9B2F3C872}">
          <p14:sldIdLst>
            <p14:sldId id="257"/>
            <p14:sldId id="258"/>
          </p14:sldIdLst>
        </p14:section>
        <p14:section name="Data types and variables" id="{E05992B6-CDF3-4D71-BB75-4F6F302B64E5}">
          <p14:sldIdLst>
            <p14:sldId id="260"/>
            <p14:sldId id="261"/>
          </p14:sldIdLst>
        </p14:section>
        <p14:section name="Strings" id="{56581271-DCB1-4D8D-A08D-115F7DA24A29}">
          <p14:sldIdLst>
            <p14:sldId id="262"/>
            <p14:sldId id="283"/>
            <p14:sldId id="284"/>
            <p14:sldId id="285"/>
            <p14:sldId id="286"/>
            <p14:sldId id="287"/>
            <p14:sldId id="288"/>
            <p14:sldId id="289"/>
            <p14:sldId id="290"/>
            <p14:sldId id="291"/>
            <p14:sldId id="292"/>
            <p14:sldId id="263"/>
            <p14:sldId id="264"/>
            <p14:sldId id="265"/>
          </p14:sldIdLst>
        </p14:section>
        <p14:section name="Objects" id="{C4DCD1F9-BF9B-4612-9483-03ECA95FD6B9}">
          <p14:sldIdLst>
            <p14:sldId id="266"/>
            <p14:sldId id="267"/>
            <p14:sldId id="268"/>
            <p14:sldId id="269"/>
            <p14:sldId id="270"/>
            <p14:sldId id="271"/>
            <p14:sldId id="272"/>
            <p14:sldId id="273"/>
            <p14:sldId id="274"/>
            <p14:sldId id="275"/>
            <p14:sldId id="276"/>
            <p14:sldId id="277"/>
          </p14:sldIdLst>
        </p14:section>
        <p14:section name="Objects &amp; Classes" id="{CEF37E00-ABAF-4511-9EA3-694F0B58504A}">
          <p14:sldIdLst>
            <p14:sldId id="372"/>
            <p14:sldId id="388"/>
            <p14:sldId id="373"/>
            <p14:sldId id="374"/>
            <p14:sldId id="375"/>
            <p14:sldId id="376"/>
            <p14:sldId id="377"/>
            <p14:sldId id="378"/>
            <p14:sldId id="379"/>
            <p14:sldId id="380"/>
            <p14:sldId id="381"/>
            <p14:sldId id="394"/>
            <p14:sldId id="389"/>
            <p14:sldId id="390"/>
            <p14:sldId id="391"/>
            <p14:sldId id="392"/>
            <p14:sldId id="393"/>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Lst>
        </p14:section>
        <p14:section name="JS Sets" id="{88A30305-0EB4-40F9-89C3-A48E374F49CF}">
          <p14:sldIdLst>
            <p14:sldId id="432"/>
            <p14:sldId id="433"/>
            <p14:sldId id="434"/>
            <p14:sldId id="435"/>
            <p14:sldId id="436"/>
          </p14:sldIdLst>
        </p14:section>
        <p14:section name="JS Maps" id="{18A622A5-E1B1-4A4F-8CDD-FD890C0718FF}">
          <p14:sldIdLst>
            <p14:sldId id="437"/>
            <p14:sldId id="438"/>
            <p14:sldId id="439"/>
            <p14:sldId id="440"/>
            <p14:sldId id="441"/>
            <p14:sldId id="442"/>
            <p14:sldId id="443"/>
            <p14:sldId id="444"/>
            <p14:sldId id="445"/>
            <p14:sldId id="383"/>
            <p14:sldId id="384"/>
            <p14:sldId id="385"/>
            <p14:sldId id="386"/>
            <p14:sldId id="387"/>
            <p14:sldId id="446"/>
            <p14:sldId id="447"/>
            <p14:sldId id="448"/>
            <p14:sldId id="449"/>
          </p14:sldIdLst>
        </p14:section>
        <p14:section name="Arrays" id="{381F01E0-02F1-4D14-BC55-982FF808561A}">
          <p14:sldIdLst>
            <p14:sldId id="294"/>
            <p14:sldId id="295"/>
            <p14:sldId id="296"/>
            <p14:sldId id="297"/>
            <p14:sldId id="298"/>
            <p14:sldId id="299"/>
            <p14:sldId id="300"/>
            <p14:sldId id="301"/>
            <p14:sldId id="302"/>
            <p14:sldId id="303"/>
            <p14:sldId id="304"/>
            <p14:sldId id="308"/>
            <p14:sldId id="305"/>
            <p14:sldId id="306"/>
            <p14:sldId id="307"/>
            <p14:sldId id="309"/>
            <p14:sldId id="310"/>
            <p14:sldId id="311"/>
            <p14:sldId id="312"/>
            <p14:sldId id="313"/>
            <p14:sldId id="314"/>
            <p14:sldId id="315"/>
            <p14:sldId id="346"/>
            <p14:sldId id="369"/>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Lst>
        </p14:section>
        <p14:section name="Functions" id="{C52B5C1C-7430-4327-8BC9-226CBCD14BB9}">
          <p14:sldIdLst>
            <p14:sldId id="316"/>
            <p14:sldId id="317"/>
            <p14:sldId id="318"/>
            <p14:sldId id="319"/>
            <p14:sldId id="320"/>
            <p14:sldId id="321"/>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87062" autoAdjust="0"/>
  </p:normalViewPr>
  <p:slideViewPr>
    <p:cSldViewPr>
      <p:cViewPr varScale="1">
        <p:scale>
          <a:sx n="88" d="100"/>
          <a:sy n="88" d="100"/>
        </p:scale>
        <p:origin x="-128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heme" Target="theme/theme1.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1D8BD707-D9CF-40AE-B4C6-C98DA3205C09}" type="datetimeFigureOut">
              <a:rPr lang="en-US" smtClean="0"/>
              <a:pPr/>
              <a:t>9/13/2022</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9/13/2022</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6F15528-21DE-4FAA-801E-634DDDAF4B2B}"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1D8BD707-D9CF-40AE-B4C6-C98DA3205C09}" type="datetimeFigureOut">
              <a:rPr lang="en-US" smtClean="0"/>
              <a:pPr/>
              <a:t>9/13/2022</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4" Type="http://schemas.openxmlformats.org/officeDocument/2006/relationships/image" Target="../media/image188.png"/></Relationships>
</file>

<file path=ppt/slides/_rels/slide102.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192.png"/></Relationships>
</file>

<file path=ppt/slides/_rels/slide104.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9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20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0.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image" Target="../media/image202.png"/><Relationship Id="rId1" Type="http://schemas.openxmlformats.org/officeDocument/2006/relationships/slideLayout" Target="../slideLayouts/slideLayout2.xml"/><Relationship Id="rId4" Type="http://schemas.openxmlformats.org/officeDocument/2006/relationships/image" Target="../media/image204.png"/></Relationships>
</file>

<file path=ppt/slides/_rels/slide111.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07.png"/><Relationship Id="rId1" Type="http://schemas.openxmlformats.org/officeDocument/2006/relationships/slideLayout" Target="../slideLayouts/slideLayout5.xml"/><Relationship Id="rId5" Type="http://schemas.openxmlformats.org/officeDocument/2006/relationships/image" Target="../media/image210.png"/><Relationship Id="rId4" Type="http://schemas.openxmlformats.org/officeDocument/2006/relationships/image" Target="../media/image209.png"/></Relationships>
</file>

<file path=ppt/slides/_rels/slide113.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14.png"/><Relationship Id="rId2" Type="http://schemas.openxmlformats.org/officeDocument/2006/relationships/image" Target="../media/image213.png"/><Relationship Id="rId1" Type="http://schemas.openxmlformats.org/officeDocument/2006/relationships/slideLayout" Target="../slideLayouts/slideLayout2.xml"/><Relationship Id="rId4" Type="http://schemas.openxmlformats.org/officeDocument/2006/relationships/image" Target="../media/image215.png"/></Relationships>
</file>

<file path=ppt/slides/_rels/slide115.xml.rels><?xml version="1.0" encoding="UTF-8" standalone="yes"?>
<Relationships xmlns="http://schemas.openxmlformats.org/package/2006/relationships"><Relationship Id="rId3" Type="http://schemas.openxmlformats.org/officeDocument/2006/relationships/image" Target="../media/image217.png"/><Relationship Id="rId2" Type="http://schemas.openxmlformats.org/officeDocument/2006/relationships/image" Target="../media/image21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19.png"/><Relationship Id="rId2" Type="http://schemas.openxmlformats.org/officeDocument/2006/relationships/image" Target="../media/image218.png"/><Relationship Id="rId1" Type="http://schemas.openxmlformats.org/officeDocument/2006/relationships/slideLayout" Target="../slideLayouts/slideLayout2.xml"/><Relationship Id="rId6" Type="http://schemas.openxmlformats.org/officeDocument/2006/relationships/image" Target="../media/image222.png"/><Relationship Id="rId5" Type="http://schemas.openxmlformats.org/officeDocument/2006/relationships/image" Target="../media/image221.png"/><Relationship Id="rId4" Type="http://schemas.openxmlformats.org/officeDocument/2006/relationships/image" Target="../media/image220.png"/></Relationships>
</file>

<file path=ppt/slides/_rels/slide117.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image" Target="../media/image22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2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27.png"/><Relationship Id="rId2" Type="http://schemas.openxmlformats.org/officeDocument/2006/relationships/image" Target="../media/image226.png"/><Relationship Id="rId1" Type="http://schemas.openxmlformats.org/officeDocument/2006/relationships/slideLayout" Target="../slideLayouts/slideLayout2.xml"/><Relationship Id="rId4" Type="http://schemas.openxmlformats.org/officeDocument/2006/relationships/image" Target="../media/image22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9.png"/><Relationship Id="rId1" Type="http://schemas.openxmlformats.org/officeDocument/2006/relationships/slideLayout" Target="../slideLayouts/slideLayout2.xml"/><Relationship Id="rId5" Type="http://schemas.openxmlformats.org/officeDocument/2006/relationships/image" Target="../media/image232.png"/><Relationship Id="rId4" Type="http://schemas.openxmlformats.org/officeDocument/2006/relationships/image" Target="../media/image231.png"/></Relationships>
</file>

<file path=ppt/slides/_rels/slide122.xml.rels><?xml version="1.0" encoding="UTF-8" standalone="yes"?>
<Relationships xmlns="http://schemas.openxmlformats.org/package/2006/relationships"><Relationship Id="rId3" Type="http://schemas.openxmlformats.org/officeDocument/2006/relationships/image" Target="../media/image234.png"/><Relationship Id="rId2" Type="http://schemas.openxmlformats.org/officeDocument/2006/relationships/image" Target="../media/image23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38.png"/><Relationship Id="rId2" Type="http://schemas.openxmlformats.org/officeDocument/2006/relationships/image" Target="../media/image237.png"/><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239.png"/></Relationships>
</file>

<file path=ppt/slides/_rels/slide125.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image" Target="../media/image241.png"/><Relationship Id="rId1" Type="http://schemas.openxmlformats.org/officeDocument/2006/relationships/slideLayout" Target="../slideLayouts/slideLayout2.xml"/><Relationship Id="rId5" Type="http://schemas.openxmlformats.org/officeDocument/2006/relationships/image" Target="../media/image244.png"/><Relationship Id="rId4" Type="http://schemas.openxmlformats.org/officeDocument/2006/relationships/image" Target="../media/image243.png"/></Relationships>
</file>

<file path=ppt/slides/_rels/slide126.xml.rels><?xml version="1.0" encoding="UTF-8" standalone="yes"?>
<Relationships xmlns="http://schemas.openxmlformats.org/package/2006/relationships"><Relationship Id="rId3" Type="http://schemas.openxmlformats.org/officeDocument/2006/relationships/image" Target="../media/image246.png"/><Relationship Id="rId2" Type="http://schemas.openxmlformats.org/officeDocument/2006/relationships/image" Target="../media/image24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48.png"/><Relationship Id="rId2" Type="http://schemas.openxmlformats.org/officeDocument/2006/relationships/image" Target="../media/image247.png"/><Relationship Id="rId1" Type="http://schemas.openxmlformats.org/officeDocument/2006/relationships/slideLayout" Target="../slideLayouts/slideLayout2.xml"/><Relationship Id="rId6" Type="http://schemas.openxmlformats.org/officeDocument/2006/relationships/image" Target="../media/image251.png"/><Relationship Id="rId5" Type="http://schemas.openxmlformats.org/officeDocument/2006/relationships/image" Target="../media/image250.png"/><Relationship Id="rId4" Type="http://schemas.openxmlformats.org/officeDocument/2006/relationships/image" Target="../media/image249.png"/></Relationships>
</file>

<file path=ppt/slides/_rels/slide128.xml.rels><?xml version="1.0" encoding="UTF-8" standalone="yes"?>
<Relationships xmlns="http://schemas.openxmlformats.org/package/2006/relationships"><Relationship Id="rId3" Type="http://schemas.openxmlformats.org/officeDocument/2006/relationships/image" Target="../media/image253.png"/><Relationship Id="rId2" Type="http://schemas.openxmlformats.org/officeDocument/2006/relationships/image" Target="../media/image252.png"/><Relationship Id="rId1" Type="http://schemas.openxmlformats.org/officeDocument/2006/relationships/slideLayout" Target="../slideLayouts/slideLayout2.xml"/><Relationship Id="rId5" Type="http://schemas.openxmlformats.org/officeDocument/2006/relationships/image" Target="../media/image255.png"/><Relationship Id="rId4" Type="http://schemas.openxmlformats.org/officeDocument/2006/relationships/image" Target="../media/image254.png"/></Relationships>
</file>

<file path=ppt/slides/_rels/slide129.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image" Target="../media/image256.png"/><Relationship Id="rId1" Type="http://schemas.openxmlformats.org/officeDocument/2006/relationships/slideLayout" Target="../slideLayouts/slideLayout2.xml"/><Relationship Id="rId4" Type="http://schemas.openxmlformats.org/officeDocument/2006/relationships/image" Target="../media/image258.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9.png"/><Relationship Id="rId1" Type="http://schemas.openxmlformats.org/officeDocument/2006/relationships/slideLayout" Target="../slideLayouts/slideLayout2.xml"/><Relationship Id="rId5" Type="http://schemas.openxmlformats.org/officeDocument/2006/relationships/image" Target="../media/image262.png"/><Relationship Id="rId4" Type="http://schemas.openxmlformats.org/officeDocument/2006/relationships/image" Target="../media/image261.png"/></Relationships>
</file>

<file path=ppt/slides/_rels/slide131.xml.rels><?xml version="1.0" encoding="UTF-8" standalone="yes"?>
<Relationships xmlns="http://schemas.openxmlformats.org/package/2006/relationships"><Relationship Id="rId3" Type="http://schemas.openxmlformats.org/officeDocument/2006/relationships/image" Target="../media/image264.png"/><Relationship Id="rId2" Type="http://schemas.openxmlformats.org/officeDocument/2006/relationships/image" Target="../media/image263.png"/><Relationship Id="rId1" Type="http://schemas.openxmlformats.org/officeDocument/2006/relationships/slideLayout" Target="../slideLayouts/slideLayout2.xml"/><Relationship Id="rId5" Type="http://schemas.openxmlformats.org/officeDocument/2006/relationships/image" Target="../media/image266.png"/><Relationship Id="rId4" Type="http://schemas.openxmlformats.org/officeDocument/2006/relationships/image" Target="../media/image265.png"/></Relationships>
</file>

<file path=ppt/slides/_rels/slide132.xml.rels><?xml version="1.0" encoding="UTF-8" standalone="yes"?>
<Relationships xmlns="http://schemas.openxmlformats.org/package/2006/relationships"><Relationship Id="rId3" Type="http://schemas.openxmlformats.org/officeDocument/2006/relationships/image" Target="../media/image268.png"/><Relationship Id="rId2" Type="http://schemas.openxmlformats.org/officeDocument/2006/relationships/image" Target="../media/image26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6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73.png"/><Relationship Id="rId2" Type="http://schemas.openxmlformats.org/officeDocument/2006/relationships/image" Target="../media/image272.png"/><Relationship Id="rId1" Type="http://schemas.openxmlformats.org/officeDocument/2006/relationships/slideLayout" Target="../slideLayouts/slideLayout2.xml"/><Relationship Id="rId4" Type="http://schemas.openxmlformats.org/officeDocument/2006/relationships/image" Target="../media/image274.png"/></Relationships>
</file>

<file path=ppt/slides/_rels/slide137.xml.rels><?xml version="1.0" encoding="UTF-8" standalone="yes"?>
<Relationships xmlns="http://schemas.openxmlformats.org/package/2006/relationships"><Relationship Id="rId3" Type="http://schemas.openxmlformats.org/officeDocument/2006/relationships/image" Target="../media/image276.png"/><Relationship Id="rId2" Type="http://schemas.openxmlformats.org/officeDocument/2006/relationships/image" Target="../media/image275.png"/><Relationship Id="rId1" Type="http://schemas.openxmlformats.org/officeDocument/2006/relationships/slideLayout" Target="../slideLayouts/slideLayout2.xml"/><Relationship Id="rId5" Type="http://schemas.openxmlformats.org/officeDocument/2006/relationships/image" Target="../media/image278.png"/><Relationship Id="rId4" Type="http://schemas.openxmlformats.org/officeDocument/2006/relationships/image" Target="../media/image277.png"/></Relationships>
</file>

<file path=ppt/slides/_rels/slide138.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9.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82.png"/><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0.xml.rels><?xml version="1.0" encoding="UTF-8" standalone="yes"?>
<Relationships xmlns="http://schemas.openxmlformats.org/package/2006/relationships"><Relationship Id="rId3" Type="http://schemas.openxmlformats.org/officeDocument/2006/relationships/image" Target="../media/image284.png"/><Relationship Id="rId2" Type="http://schemas.openxmlformats.org/officeDocument/2006/relationships/image" Target="../media/image283.png"/><Relationship Id="rId1" Type="http://schemas.openxmlformats.org/officeDocument/2006/relationships/slideLayout" Target="../slideLayouts/slideLayout2.xml"/><Relationship Id="rId4" Type="http://schemas.openxmlformats.org/officeDocument/2006/relationships/image" Target="../media/image285.png"/></Relationships>
</file>

<file path=ppt/slides/_rels/slide141.xml.rels><?xml version="1.0" encoding="UTF-8" standalone="yes"?>
<Relationships xmlns="http://schemas.openxmlformats.org/package/2006/relationships"><Relationship Id="rId3" Type="http://schemas.openxmlformats.org/officeDocument/2006/relationships/image" Target="../media/image287.png"/><Relationship Id="rId2" Type="http://schemas.openxmlformats.org/officeDocument/2006/relationships/image" Target="../media/image286.png"/><Relationship Id="rId1" Type="http://schemas.openxmlformats.org/officeDocument/2006/relationships/slideLayout" Target="../slideLayouts/slideLayout2.xml"/><Relationship Id="rId4" Type="http://schemas.openxmlformats.org/officeDocument/2006/relationships/image" Target="../media/image288.png"/></Relationships>
</file>

<file path=ppt/slides/_rels/slide142.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png"/><Relationship Id="rId1" Type="http://schemas.openxmlformats.org/officeDocument/2006/relationships/slideLayout" Target="../slideLayouts/slideLayout2.xml"/><Relationship Id="rId4" Type="http://schemas.openxmlformats.org/officeDocument/2006/relationships/image" Target="../media/image291.png"/></Relationships>
</file>

<file path=ppt/slides/_rels/slide143.xml.rels><?xml version="1.0" encoding="UTF-8" standalone="yes"?>
<Relationships xmlns="http://schemas.openxmlformats.org/package/2006/relationships"><Relationship Id="rId3" Type="http://schemas.openxmlformats.org/officeDocument/2006/relationships/image" Target="../media/image293.png"/><Relationship Id="rId2" Type="http://schemas.openxmlformats.org/officeDocument/2006/relationships/image" Target="../media/image292.png"/><Relationship Id="rId1" Type="http://schemas.openxmlformats.org/officeDocument/2006/relationships/slideLayout" Target="../slideLayouts/slideLayout2.xml"/><Relationship Id="rId4" Type="http://schemas.openxmlformats.org/officeDocument/2006/relationships/image" Target="../media/image294.png"/></Relationships>
</file>

<file path=ppt/slides/_rels/slide144.xml.rels><?xml version="1.0" encoding="UTF-8" standalone="yes"?>
<Relationships xmlns="http://schemas.openxmlformats.org/package/2006/relationships"><Relationship Id="rId2" Type="http://schemas.openxmlformats.org/officeDocument/2006/relationships/image" Target="../media/image295.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97.png"/><Relationship Id="rId2" Type="http://schemas.openxmlformats.org/officeDocument/2006/relationships/image" Target="../media/image29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02.png"/><Relationship Id="rId2" Type="http://schemas.openxmlformats.org/officeDocument/2006/relationships/image" Target="../media/image30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04.png"/><Relationship Id="rId2" Type="http://schemas.openxmlformats.org/officeDocument/2006/relationships/image" Target="../media/image30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0.xml.rels><?xml version="1.0" encoding="UTF-8" standalone="yes"?>
<Relationships xmlns="http://schemas.openxmlformats.org/package/2006/relationships"><Relationship Id="rId3" Type="http://schemas.openxmlformats.org/officeDocument/2006/relationships/image" Target="../media/image306.png"/><Relationship Id="rId2" Type="http://schemas.openxmlformats.org/officeDocument/2006/relationships/image" Target="../media/image305.png"/><Relationship Id="rId1" Type="http://schemas.openxmlformats.org/officeDocument/2006/relationships/slideLayout" Target="../slideLayouts/slideLayout2.xml"/><Relationship Id="rId6" Type="http://schemas.openxmlformats.org/officeDocument/2006/relationships/image" Target="../media/image309.png"/><Relationship Id="rId5" Type="http://schemas.openxmlformats.org/officeDocument/2006/relationships/image" Target="../media/image308.png"/><Relationship Id="rId4" Type="http://schemas.openxmlformats.org/officeDocument/2006/relationships/image" Target="../media/image307.png"/></Relationships>
</file>

<file path=ppt/slides/_rels/slide151.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13.png"/><Relationship Id="rId2" Type="http://schemas.openxmlformats.org/officeDocument/2006/relationships/image" Target="../media/image31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16.png"/><Relationship Id="rId2" Type="http://schemas.openxmlformats.org/officeDocument/2006/relationships/image" Target="../media/image315.png"/><Relationship Id="rId1" Type="http://schemas.openxmlformats.org/officeDocument/2006/relationships/slideLayout" Target="../slideLayouts/slideLayout2.xml"/><Relationship Id="rId4" Type="http://schemas.openxmlformats.org/officeDocument/2006/relationships/image" Target="../media/image317.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image" Target="../media/image319.png"/><Relationship Id="rId2" Type="http://schemas.openxmlformats.org/officeDocument/2006/relationships/image" Target="../media/image318.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157.xml.rels><?xml version="1.0" encoding="UTF-8" standalone="yes"?>
<Relationships xmlns="http://schemas.openxmlformats.org/package/2006/relationships"><Relationship Id="rId3" Type="http://schemas.openxmlformats.org/officeDocument/2006/relationships/image" Target="../media/image322.png"/><Relationship Id="rId2" Type="http://schemas.openxmlformats.org/officeDocument/2006/relationships/image" Target="../media/image321.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32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60.xml.rels><?xml version="1.0" encoding="UTF-8" standalone="yes"?>
<Relationships xmlns="http://schemas.openxmlformats.org/package/2006/relationships"><Relationship Id="rId3" Type="http://schemas.openxmlformats.org/officeDocument/2006/relationships/image" Target="../media/image326.png"/><Relationship Id="rId2" Type="http://schemas.openxmlformats.org/officeDocument/2006/relationships/image" Target="../media/image325.png"/><Relationship Id="rId1" Type="http://schemas.openxmlformats.org/officeDocument/2006/relationships/slideLayout" Target="../slideLayouts/slideLayout2.xml"/><Relationship Id="rId4" Type="http://schemas.openxmlformats.org/officeDocument/2006/relationships/image" Target="../media/image327.png"/></Relationships>
</file>

<file path=ppt/slides/_rels/slide161.xml.rels><?xml version="1.0" encoding="UTF-8" standalone="yes"?>
<Relationships xmlns="http://schemas.openxmlformats.org/package/2006/relationships"><Relationship Id="rId3" Type="http://schemas.openxmlformats.org/officeDocument/2006/relationships/image" Target="../media/image329.png"/><Relationship Id="rId2" Type="http://schemas.openxmlformats.org/officeDocument/2006/relationships/image" Target="../media/image328.png"/><Relationship Id="rId1" Type="http://schemas.openxmlformats.org/officeDocument/2006/relationships/slideLayout" Target="../slideLayouts/slideLayout2.xml"/><Relationship Id="rId6" Type="http://schemas.openxmlformats.org/officeDocument/2006/relationships/image" Target="../media/image332.png"/><Relationship Id="rId5" Type="http://schemas.openxmlformats.org/officeDocument/2006/relationships/image" Target="../media/image331.png"/><Relationship Id="rId4" Type="http://schemas.openxmlformats.org/officeDocument/2006/relationships/image" Target="../media/image330.png"/></Relationships>
</file>

<file path=ppt/slides/_rels/slide162.xml.rels><?xml version="1.0" encoding="UTF-8" standalone="yes"?>
<Relationships xmlns="http://schemas.openxmlformats.org/package/2006/relationships"><Relationship Id="rId3" Type="http://schemas.openxmlformats.org/officeDocument/2006/relationships/image" Target="../media/image334.png"/><Relationship Id="rId2" Type="http://schemas.openxmlformats.org/officeDocument/2006/relationships/image" Target="../media/image333.png"/><Relationship Id="rId1" Type="http://schemas.openxmlformats.org/officeDocument/2006/relationships/slideLayout" Target="../slideLayouts/slideLayout2.xml"/><Relationship Id="rId4" Type="http://schemas.openxmlformats.org/officeDocument/2006/relationships/image" Target="../media/image335.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336.png"/><Relationship Id="rId2" Type="http://schemas.openxmlformats.org/officeDocument/2006/relationships/hyperlink" Target="https://www.w3schools.com/js/js_es6.asp" TargetMode="External"/><Relationship Id="rId1" Type="http://schemas.openxmlformats.org/officeDocument/2006/relationships/slideLayout" Target="../slideLayouts/slideLayout2.xml"/><Relationship Id="rId4" Type="http://schemas.openxmlformats.org/officeDocument/2006/relationships/image" Target="../media/image337.png"/></Relationships>
</file>

<file path=ppt/slides/_rels/slide165.xml.rels><?xml version="1.0" encoding="UTF-8" standalone="yes"?>
<Relationships xmlns="http://schemas.openxmlformats.org/package/2006/relationships"><Relationship Id="rId3" Type="http://schemas.openxmlformats.org/officeDocument/2006/relationships/image" Target="../media/image339.png"/><Relationship Id="rId2" Type="http://schemas.openxmlformats.org/officeDocument/2006/relationships/image" Target="../media/image338.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342.png"/><Relationship Id="rId2" Type="http://schemas.openxmlformats.org/officeDocument/2006/relationships/image" Target="../media/image341.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43.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345.png"/><Relationship Id="rId2" Type="http://schemas.openxmlformats.org/officeDocument/2006/relationships/image" Target="../media/image3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47.png"/><Relationship Id="rId2" Type="http://schemas.openxmlformats.org/officeDocument/2006/relationships/image" Target="../media/image346.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348.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49.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352.png"/><Relationship Id="rId2" Type="http://schemas.openxmlformats.org/officeDocument/2006/relationships/image" Target="../media/image351.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353.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354.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356.png"/><Relationship Id="rId2" Type="http://schemas.openxmlformats.org/officeDocument/2006/relationships/image" Target="../media/image355.png"/><Relationship Id="rId1" Type="http://schemas.openxmlformats.org/officeDocument/2006/relationships/slideLayout" Target="../slideLayouts/slideLayout2.xml"/><Relationship Id="rId6" Type="http://schemas.openxmlformats.org/officeDocument/2006/relationships/image" Target="../media/image359.png"/><Relationship Id="rId5" Type="http://schemas.openxmlformats.org/officeDocument/2006/relationships/image" Target="../media/image358.png"/><Relationship Id="rId4" Type="http://schemas.openxmlformats.org/officeDocument/2006/relationships/image" Target="../media/image357.png"/></Relationships>
</file>

<file path=ppt/slides/_rels/slide178.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362.png"/><Relationship Id="rId2" Type="http://schemas.openxmlformats.org/officeDocument/2006/relationships/image" Target="../media/image36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363.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364.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365.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6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css/default.asp"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5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6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6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6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s>
</file>

<file path=ppt/slides/_rels/slide6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5.xml"/><Relationship Id="rId4" Type="http://schemas.openxmlformats.org/officeDocument/2006/relationships/image" Target="../media/image116.png"/></Relationships>
</file>

<file path=ppt/slides/_rels/slide7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9.png"/></Relationships>
</file>

<file path=ppt/slides/_rels/slide72.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7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84.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143.png"/><Relationship Id="rId4" Type="http://schemas.openxmlformats.org/officeDocument/2006/relationships/image" Target="../media/image142.png"/></Relationships>
</file>

<file path=ppt/slides/_rels/slide8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 Id="rId5" Type="http://schemas.openxmlformats.org/officeDocument/2006/relationships/image" Target="../media/image149.png"/><Relationship Id="rId4" Type="http://schemas.openxmlformats.org/officeDocument/2006/relationships/image" Target="../media/image148.png"/></Relationships>
</file>

<file path=ppt/slides/_rels/slide8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4.xml"/><Relationship Id="rId5" Type="http://schemas.openxmlformats.org/officeDocument/2006/relationships/image" Target="../media/image153.png"/><Relationship Id="rId4" Type="http://schemas.openxmlformats.org/officeDocument/2006/relationships/image" Target="../media/image152.png"/></Relationships>
</file>

<file path=ppt/slides/_rels/slide89.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4.xml"/><Relationship Id="rId4" Type="http://schemas.openxmlformats.org/officeDocument/2006/relationships/image" Target="../media/image15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9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2.xml"/><Relationship Id="rId5" Type="http://schemas.openxmlformats.org/officeDocument/2006/relationships/image" Target="../media/image165.png"/><Relationship Id="rId4" Type="http://schemas.openxmlformats.org/officeDocument/2006/relationships/image" Target="../media/image164.png"/></Relationships>
</file>

<file path=ppt/slides/_rels/slide93.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9.png"/><Relationship Id="rId4" Type="http://schemas.openxmlformats.org/officeDocument/2006/relationships/image" Target="../media/image168.png"/></Relationships>
</file>

<file path=ppt/slides/_rels/slide94.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image" Target="../media/image175.png"/><Relationship Id="rId1" Type="http://schemas.openxmlformats.org/officeDocument/2006/relationships/slideLayout" Target="../slideLayouts/slideLayout2.xml"/><Relationship Id="rId4" Type="http://schemas.openxmlformats.org/officeDocument/2006/relationships/image" Target="../media/image177.png"/></Relationships>
</file>

<file path=ppt/slides/_rels/slide97.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178.png"/><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98.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2.xml"/><Relationship Id="rId4" Type="http://schemas.openxmlformats.org/officeDocument/2006/relationships/image" Target="../media/image183.png"/></Relationships>
</file>

<file path=ppt/slides/_rels/slide99.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Preparation</a:t>
            </a:r>
            <a:endParaRPr lang="bg-BG" dirty="0"/>
          </a:p>
        </p:txBody>
      </p:sp>
      <p:sp>
        <p:nvSpPr>
          <p:cNvPr id="2" name="Title 1"/>
          <p:cNvSpPr>
            <a:spLocks noGrp="1"/>
          </p:cNvSpPr>
          <p:nvPr>
            <p:ph type="title"/>
          </p:nvPr>
        </p:nvSpPr>
        <p:spPr/>
        <p:txBody>
          <a:bodyPr/>
          <a:lstStyle/>
          <a:p>
            <a:r>
              <a:rPr lang="en-US" dirty="0" smtClean="0"/>
              <a:t>Programming</a:t>
            </a:r>
            <a:endParaRPr lang="bg-BG" dirty="0"/>
          </a:p>
        </p:txBody>
      </p:sp>
    </p:spTree>
    <p:extLst>
      <p:ext uri="{BB962C8B-B14F-4D97-AF65-F5344CB8AC3E}">
        <p14:creationId xmlns:p14="http://schemas.microsoft.com/office/powerpoint/2010/main" val="3840976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30"/>
          </a:xfrm>
        </p:spPr>
        <p:txBody>
          <a:bodyPr>
            <a:normAutofit/>
          </a:bodyPr>
          <a:lstStyle/>
          <a:p>
            <a:r>
              <a:rPr lang="en-US" sz="1900" dirty="0"/>
              <a:t>If you omit the second parameter, the method will slice out the rest of the string</a:t>
            </a:r>
            <a:r>
              <a:rPr lang="en-US" sz="1900" dirty="0" smtClean="0"/>
              <a:t>:</a:t>
            </a:r>
          </a:p>
          <a:p>
            <a:endParaRPr lang="en-US" sz="1900" dirty="0"/>
          </a:p>
          <a:p>
            <a:endParaRPr lang="en-US" sz="1900" dirty="0" smtClean="0"/>
          </a:p>
          <a:p>
            <a:r>
              <a:rPr lang="en-US" sz="1900" dirty="0"/>
              <a:t>substring() is similar to slice().</a:t>
            </a:r>
          </a:p>
          <a:p>
            <a:r>
              <a:rPr lang="en-US" sz="1900" dirty="0"/>
              <a:t>The difference is that start and end values less than 0 are treated as 0 in substring().</a:t>
            </a:r>
          </a:p>
          <a:p>
            <a:endParaRPr lang="en-US" sz="1900" dirty="0" smtClean="0"/>
          </a:p>
          <a:p>
            <a:endParaRPr lang="en-US" sz="1900" dirty="0" smtClean="0"/>
          </a:p>
          <a:p>
            <a:endParaRPr lang="en-US" sz="1900" dirty="0" smtClean="0"/>
          </a:p>
          <a:p>
            <a:r>
              <a:rPr lang="en-US" sz="1900" dirty="0" err="1" smtClean="0"/>
              <a:t>substr</a:t>
            </a:r>
            <a:r>
              <a:rPr lang="en-US" sz="1900" dirty="0"/>
              <a:t>() is similar to slice().</a:t>
            </a:r>
          </a:p>
          <a:p>
            <a:r>
              <a:rPr lang="en-US" sz="1900" dirty="0"/>
              <a:t>The difference is that the second parameter specifies the </a:t>
            </a:r>
            <a:r>
              <a:rPr lang="en-US" sz="1900" b="1" dirty="0"/>
              <a:t>length</a:t>
            </a:r>
            <a:r>
              <a:rPr lang="en-US" sz="1900" dirty="0"/>
              <a:t> of the extracted part</a:t>
            </a:r>
            <a:r>
              <a:rPr lang="en-US" sz="1900" dirty="0" smtClean="0"/>
              <a:t>.</a:t>
            </a:r>
          </a:p>
          <a:p>
            <a:r>
              <a:rPr lang="en-US" sz="1800" dirty="0"/>
              <a:t>If the first parameter is negative, the position counts from the end of the string</a:t>
            </a:r>
            <a:r>
              <a:rPr lang="en-US" sz="1800" dirty="0" smtClean="0"/>
              <a:t>.</a:t>
            </a:r>
            <a:endParaRPr lang="en-US" sz="1900" dirty="0"/>
          </a:p>
          <a:p>
            <a:endParaRPr lang="bg-BG" sz="1900" dirty="0"/>
          </a:p>
        </p:txBody>
      </p:sp>
      <p:sp>
        <p:nvSpPr>
          <p:cNvPr id="3" name="Title 2"/>
          <p:cNvSpPr>
            <a:spLocks noGrp="1"/>
          </p:cNvSpPr>
          <p:nvPr>
            <p:ph type="title"/>
          </p:nvPr>
        </p:nvSpPr>
        <p:spPr/>
        <p:txBody>
          <a:bodyPr/>
          <a:lstStyle/>
          <a:p>
            <a:r>
              <a:rPr lang="en-US" dirty="0" smtClean="0"/>
              <a:t>Extracting 2</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79" y="2438400"/>
            <a:ext cx="26384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59" y="4181094"/>
            <a:ext cx="33718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180" y="4181094"/>
            <a:ext cx="358037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25077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20000"/>
          </a:bodyPr>
          <a:lstStyle/>
          <a:p>
            <a:r>
              <a:rPr lang="en-US" dirty="0"/>
              <a:t>JavaScript Classes are templates for JavaScript Objects.</a:t>
            </a:r>
            <a:endParaRPr lang="bg-BG" dirty="0"/>
          </a:p>
        </p:txBody>
      </p:sp>
      <p:sp>
        <p:nvSpPr>
          <p:cNvPr id="3" name="Title 2"/>
          <p:cNvSpPr>
            <a:spLocks noGrp="1"/>
          </p:cNvSpPr>
          <p:nvPr>
            <p:ph type="title"/>
          </p:nvPr>
        </p:nvSpPr>
        <p:spPr/>
        <p:txBody>
          <a:bodyPr/>
          <a:lstStyle/>
          <a:p>
            <a:r>
              <a:rPr lang="en-US" dirty="0"/>
              <a:t>JavaScript Classes</a:t>
            </a:r>
            <a:endParaRPr lang="bg-BG" dirty="0"/>
          </a:p>
        </p:txBody>
      </p:sp>
    </p:spTree>
    <p:extLst>
      <p:ext uri="{BB962C8B-B14F-4D97-AF65-F5344CB8AC3E}">
        <p14:creationId xmlns:p14="http://schemas.microsoft.com/office/powerpoint/2010/main" val="42317334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Use the keyword class to create a class.</a:t>
            </a:r>
          </a:p>
          <a:p>
            <a:r>
              <a:rPr lang="en-US" dirty="0"/>
              <a:t>Always add a method named </a:t>
            </a:r>
            <a:r>
              <a:rPr lang="en-US" b="1" dirty="0">
                <a:solidFill>
                  <a:schemeClr val="accent1"/>
                </a:solidFill>
              </a:rPr>
              <a:t>constructor</a:t>
            </a:r>
            <a:r>
              <a:rPr lang="en-US" b="1" dirty="0" smtClean="0">
                <a:solidFill>
                  <a:schemeClr val="accent1"/>
                </a:solidFill>
              </a:rPr>
              <a:t>()</a:t>
            </a:r>
            <a:r>
              <a:rPr lang="en-US" dirty="0" smtClean="0"/>
              <a:t>:</a:t>
            </a:r>
          </a:p>
          <a:p>
            <a:endParaRPr lang="en-US" dirty="0"/>
          </a:p>
          <a:p>
            <a:endParaRPr lang="en-US" dirty="0" smtClean="0"/>
          </a:p>
          <a:p>
            <a:endParaRPr lang="en-US" dirty="0"/>
          </a:p>
          <a:p>
            <a:endParaRPr lang="en-US" dirty="0" smtClean="0"/>
          </a:p>
          <a:p>
            <a:endParaRPr lang="en-US" dirty="0"/>
          </a:p>
          <a:p>
            <a:r>
              <a:rPr lang="en-US" dirty="0"/>
              <a:t>The example above creates a class named "Car".</a:t>
            </a:r>
          </a:p>
          <a:p>
            <a:r>
              <a:rPr lang="en-US" dirty="0"/>
              <a:t>The class has two initial properties: "name" and "year".</a:t>
            </a:r>
          </a:p>
          <a:p>
            <a:endParaRPr lang="en-US" dirty="0"/>
          </a:p>
          <a:p>
            <a:endParaRPr lang="bg-BG" dirty="0"/>
          </a:p>
        </p:txBody>
      </p:sp>
      <p:sp>
        <p:nvSpPr>
          <p:cNvPr id="3" name="Title 2"/>
          <p:cNvSpPr>
            <a:spLocks noGrp="1"/>
          </p:cNvSpPr>
          <p:nvPr>
            <p:ph type="title"/>
          </p:nvPr>
        </p:nvSpPr>
        <p:spPr/>
        <p:txBody>
          <a:bodyPr/>
          <a:lstStyle/>
          <a:p>
            <a:r>
              <a:rPr lang="en-US" dirty="0"/>
              <a:t>JavaScript Class </a:t>
            </a:r>
            <a:r>
              <a:rPr lang="en-US" dirty="0" smtClean="0"/>
              <a:t>Syntax</a:t>
            </a:r>
            <a:endParaRPr lang="bg-B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17" y="2609851"/>
            <a:ext cx="2741428"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522" y="2609851"/>
            <a:ext cx="2114251"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717" y="5257800"/>
            <a:ext cx="3743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2691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407893" cy="4953000"/>
          </a:xfrm>
        </p:spPr>
        <p:txBody>
          <a:bodyPr>
            <a:normAutofit lnSpcReduction="10000"/>
          </a:bodyPr>
          <a:lstStyle/>
          <a:p>
            <a:r>
              <a:rPr lang="en-US" dirty="0"/>
              <a:t>When you have a class, you can use the class to create objects</a:t>
            </a:r>
            <a:r>
              <a:rPr lang="en-US" dirty="0" smtClean="0"/>
              <a:t>:</a:t>
            </a:r>
          </a:p>
          <a:p>
            <a:endParaRPr lang="en-US" dirty="0"/>
          </a:p>
          <a:p>
            <a:endParaRPr lang="en-US" dirty="0" smtClean="0"/>
          </a:p>
          <a:p>
            <a:pPr marL="45720" indent="0">
              <a:buNone/>
            </a:pPr>
            <a:endParaRPr lang="en-US" dirty="0" smtClean="0"/>
          </a:p>
          <a:p>
            <a:r>
              <a:rPr lang="en-US" dirty="0"/>
              <a:t>The example above uses the </a:t>
            </a:r>
            <a:r>
              <a:rPr lang="en-US" b="1" dirty="0"/>
              <a:t>Car class</a:t>
            </a:r>
            <a:r>
              <a:rPr lang="en-US" dirty="0"/>
              <a:t> to create two </a:t>
            </a:r>
            <a:r>
              <a:rPr lang="en-US" b="1" dirty="0"/>
              <a:t>Car objects</a:t>
            </a:r>
            <a:r>
              <a:rPr lang="en-US" dirty="0"/>
              <a:t>.</a:t>
            </a:r>
          </a:p>
          <a:p>
            <a:r>
              <a:rPr lang="en-US" dirty="0"/>
              <a:t>The constructor method is called automatically when a new object is created</a:t>
            </a:r>
            <a:r>
              <a:rPr lang="en-US" dirty="0" smtClean="0"/>
              <a:t>.</a:t>
            </a:r>
          </a:p>
          <a:p>
            <a:r>
              <a:rPr lang="en-US" b="1" dirty="0">
                <a:solidFill>
                  <a:schemeClr val="accent1"/>
                </a:solidFill>
              </a:rPr>
              <a:t>The constructor method </a:t>
            </a:r>
            <a:r>
              <a:rPr lang="en-US" dirty="0"/>
              <a:t>is a special method:</a:t>
            </a:r>
          </a:p>
          <a:p>
            <a:r>
              <a:rPr lang="en-US" dirty="0"/>
              <a:t>It has to have the exact name "constructor"</a:t>
            </a:r>
          </a:p>
          <a:p>
            <a:r>
              <a:rPr lang="en-US" dirty="0"/>
              <a:t>It is executed automatically when a new object is created</a:t>
            </a:r>
          </a:p>
          <a:p>
            <a:r>
              <a:rPr lang="en-US" dirty="0"/>
              <a:t>It is used to initialize object properties</a:t>
            </a:r>
          </a:p>
          <a:p>
            <a:r>
              <a:rPr lang="en-US" dirty="0"/>
              <a:t>If you do not define a constructor method, JavaScript will add an empty constructor method.</a:t>
            </a:r>
          </a:p>
          <a:p>
            <a:endParaRPr lang="en-US" dirty="0"/>
          </a:p>
          <a:p>
            <a:endParaRPr lang="bg-BG" dirty="0"/>
          </a:p>
        </p:txBody>
      </p:sp>
      <p:sp>
        <p:nvSpPr>
          <p:cNvPr id="3" name="Title 2"/>
          <p:cNvSpPr>
            <a:spLocks noGrp="1"/>
          </p:cNvSpPr>
          <p:nvPr>
            <p:ph type="title"/>
          </p:nvPr>
        </p:nvSpPr>
        <p:spPr/>
        <p:txBody>
          <a:bodyPr/>
          <a:lstStyle/>
          <a:p>
            <a:r>
              <a:rPr lang="en-US" dirty="0"/>
              <a:t>Using a </a:t>
            </a:r>
            <a:r>
              <a:rPr lang="en-US" dirty="0" smtClean="0"/>
              <a:t>Class </a:t>
            </a:r>
            <a:r>
              <a:rPr lang="en-US" dirty="0"/>
              <a:t/>
            </a:r>
            <a:br>
              <a:rPr lang="en-US" dirty="0"/>
            </a:br>
            <a:r>
              <a:rPr lang="en-US" dirty="0" smtClean="0"/>
              <a:t>the constructor method</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14" y="2362200"/>
            <a:ext cx="35528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9306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599" y="1752600"/>
            <a:ext cx="4572001" cy="4407408"/>
          </a:xfrm>
        </p:spPr>
        <p:txBody>
          <a:bodyPr/>
          <a:lstStyle/>
          <a:p>
            <a:r>
              <a:rPr lang="en-US" dirty="0"/>
              <a:t>Class methods are created with the same syntax as object methods.</a:t>
            </a:r>
          </a:p>
          <a:p>
            <a:r>
              <a:rPr lang="en-US" dirty="0"/>
              <a:t>Use the keyword class to create a class.</a:t>
            </a:r>
          </a:p>
          <a:p>
            <a:r>
              <a:rPr lang="en-US" dirty="0"/>
              <a:t>Always add a constructor() method.</a:t>
            </a:r>
          </a:p>
          <a:p>
            <a:r>
              <a:rPr lang="en-US" dirty="0"/>
              <a:t>Then add any number of methods.</a:t>
            </a:r>
          </a:p>
          <a:p>
            <a:endParaRPr lang="bg-BG" dirty="0"/>
          </a:p>
        </p:txBody>
      </p:sp>
      <p:sp>
        <p:nvSpPr>
          <p:cNvPr id="3" name="Title 2"/>
          <p:cNvSpPr>
            <a:spLocks noGrp="1"/>
          </p:cNvSpPr>
          <p:nvPr>
            <p:ph type="title"/>
          </p:nvPr>
        </p:nvSpPr>
        <p:spPr/>
        <p:txBody>
          <a:bodyPr/>
          <a:lstStyle/>
          <a:p>
            <a:r>
              <a:rPr lang="en-US" dirty="0"/>
              <a:t>Class Methods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596601"/>
            <a:ext cx="1906854" cy="1794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828800"/>
            <a:ext cx="3924300" cy="340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162" y="5350207"/>
            <a:ext cx="3925738" cy="104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933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You can send parameters to Class methods:</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92" y="1716657"/>
            <a:ext cx="5181600" cy="476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6140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create a class inheritance, use the extends keyword.</a:t>
            </a:r>
          </a:p>
          <a:p>
            <a:r>
              <a:rPr lang="en-US" dirty="0"/>
              <a:t>A class created with a class inheritance inherits all the methods from another class:</a:t>
            </a:r>
          </a:p>
          <a:p>
            <a:endParaRPr lang="bg-BG" dirty="0"/>
          </a:p>
        </p:txBody>
      </p:sp>
      <p:sp>
        <p:nvSpPr>
          <p:cNvPr id="3" name="Title 2"/>
          <p:cNvSpPr>
            <a:spLocks noGrp="1"/>
          </p:cNvSpPr>
          <p:nvPr>
            <p:ph type="title"/>
          </p:nvPr>
        </p:nvSpPr>
        <p:spPr/>
        <p:txBody>
          <a:bodyPr/>
          <a:lstStyle/>
          <a:p>
            <a:r>
              <a:rPr lang="en-US" dirty="0"/>
              <a:t>JavaScript Class </a:t>
            </a:r>
            <a:r>
              <a:rPr lang="en-US" dirty="0" smtClean="0"/>
              <a:t>Inheritance</a:t>
            </a:r>
            <a:endParaRPr lang="bg-BG"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19400"/>
            <a:ext cx="3776663" cy="3789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txBox="1">
            <a:spLocks/>
          </p:cNvSpPr>
          <p:nvPr/>
        </p:nvSpPr>
        <p:spPr>
          <a:xfrm>
            <a:off x="4495800" y="2819400"/>
            <a:ext cx="4445492" cy="378923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a:t>The </a:t>
            </a:r>
            <a:r>
              <a:rPr lang="en-US" dirty="0">
                <a:solidFill>
                  <a:schemeClr val="accent1"/>
                </a:solidFill>
              </a:rPr>
              <a:t>super()</a:t>
            </a:r>
            <a:r>
              <a:rPr lang="en-US" dirty="0"/>
              <a:t> method refers to the parent class.</a:t>
            </a:r>
          </a:p>
          <a:p>
            <a:r>
              <a:rPr lang="en-US" b="1" dirty="0">
                <a:solidFill>
                  <a:schemeClr val="accent1"/>
                </a:solidFill>
              </a:rPr>
              <a:t>By calling the super() method in the constructor method, we call the parent's constructor method and gets access to the parent's properties and methods</a:t>
            </a:r>
            <a:r>
              <a:rPr lang="en-US" b="1" dirty="0" smtClean="0">
                <a:solidFill>
                  <a:schemeClr val="accent1"/>
                </a:solidFill>
              </a:rPr>
              <a:t>.</a:t>
            </a:r>
          </a:p>
          <a:p>
            <a:r>
              <a:rPr lang="en-US" dirty="0"/>
              <a:t>Inheritance is useful for code reusability: reuse properties and methods of an existing class when you create a new class.</a:t>
            </a:r>
            <a:endParaRPr lang="en-US" b="1" dirty="0">
              <a:solidFill>
                <a:schemeClr val="accent1"/>
              </a:solidFill>
            </a:endParaRPr>
          </a:p>
          <a:p>
            <a:endParaRPr lang="bg-BG" dirty="0"/>
          </a:p>
        </p:txBody>
      </p:sp>
    </p:spTree>
    <p:extLst>
      <p:ext uri="{BB962C8B-B14F-4D97-AF65-F5344CB8AC3E}">
        <p14:creationId xmlns:p14="http://schemas.microsoft.com/office/powerpoint/2010/main" val="41264822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Classes also allows you to use getters and setters.</a:t>
            </a:r>
          </a:p>
          <a:p>
            <a:r>
              <a:rPr lang="en-US" dirty="0"/>
              <a:t>It can be smart to use getters and setters for your properties, especially if you want to do something special with the value before returning them, or before you set them.</a:t>
            </a:r>
          </a:p>
          <a:p>
            <a:r>
              <a:rPr lang="en-US" dirty="0"/>
              <a:t>To add getters and setters in the class, use the get and set keywords.</a:t>
            </a:r>
          </a:p>
          <a:p>
            <a:endParaRPr lang="bg-BG" dirty="0"/>
          </a:p>
        </p:txBody>
      </p:sp>
      <p:sp>
        <p:nvSpPr>
          <p:cNvPr id="3" name="Title 2"/>
          <p:cNvSpPr>
            <a:spLocks noGrp="1"/>
          </p:cNvSpPr>
          <p:nvPr>
            <p:ph type="title"/>
          </p:nvPr>
        </p:nvSpPr>
        <p:spPr/>
        <p:txBody>
          <a:bodyPr/>
          <a:lstStyle/>
          <a:p>
            <a:r>
              <a:rPr lang="en-US" dirty="0"/>
              <a:t>Getters and </a:t>
            </a:r>
            <a:r>
              <a:rPr lang="en-US" dirty="0" smtClean="0"/>
              <a:t>Setters</a:t>
            </a:r>
            <a:endParaRPr lang="bg-BG"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2514"/>
            <a:ext cx="2276475" cy="285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910" y="3812514"/>
            <a:ext cx="2372877" cy="285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10766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Unlike functions, and other JavaScript declarations, class declarations are not hoisted.</a:t>
            </a:r>
          </a:p>
          <a:p>
            <a:r>
              <a:rPr lang="en-US" dirty="0"/>
              <a:t>That means that you must declare a class before you can use it:</a:t>
            </a:r>
          </a:p>
          <a:p>
            <a:endParaRPr lang="bg-BG" dirty="0"/>
          </a:p>
        </p:txBody>
      </p:sp>
      <p:sp>
        <p:nvSpPr>
          <p:cNvPr id="3" name="Title 2"/>
          <p:cNvSpPr>
            <a:spLocks noGrp="1"/>
          </p:cNvSpPr>
          <p:nvPr>
            <p:ph type="title"/>
          </p:nvPr>
        </p:nvSpPr>
        <p:spPr/>
        <p:txBody>
          <a:bodyPr/>
          <a:lstStyle/>
          <a:p>
            <a:r>
              <a:rPr lang="en-US" dirty="0" smtClean="0"/>
              <a:t>Hoisting</a:t>
            </a:r>
            <a:endParaRPr lang="bg-BG"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24200"/>
            <a:ext cx="32194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txBox="1">
            <a:spLocks/>
          </p:cNvSpPr>
          <p:nvPr/>
        </p:nvSpPr>
        <p:spPr>
          <a:xfrm>
            <a:off x="3886200" y="3125638"/>
            <a:ext cx="4826492" cy="327660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b="1" dirty="0"/>
              <a:t>Note:</a:t>
            </a:r>
            <a:r>
              <a:rPr lang="en-US" dirty="0"/>
              <a:t> For other declarations, like functions, you will NOT get an error when you try to use it before it is declared, because the default behavior of JavaScript declarations are hoisting (moving the declaration to the top).</a:t>
            </a:r>
            <a:endParaRPr lang="bg-BG" dirty="0"/>
          </a:p>
        </p:txBody>
      </p:sp>
    </p:spTree>
    <p:extLst>
      <p:ext uri="{BB962C8B-B14F-4D97-AF65-F5344CB8AC3E}">
        <p14:creationId xmlns:p14="http://schemas.microsoft.com/office/powerpoint/2010/main" val="35891923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Static class methods are defined on the class itself.</a:t>
            </a:r>
          </a:p>
          <a:p>
            <a:r>
              <a:rPr lang="en-US" dirty="0"/>
              <a:t>You cannot call a static method on an object, only on an object class.</a:t>
            </a:r>
          </a:p>
          <a:p>
            <a:endParaRPr lang="bg-BG" dirty="0"/>
          </a:p>
        </p:txBody>
      </p:sp>
      <p:sp>
        <p:nvSpPr>
          <p:cNvPr id="3" name="Title 2"/>
          <p:cNvSpPr>
            <a:spLocks noGrp="1"/>
          </p:cNvSpPr>
          <p:nvPr>
            <p:ph type="title"/>
          </p:nvPr>
        </p:nvSpPr>
        <p:spPr/>
        <p:txBody>
          <a:bodyPr/>
          <a:lstStyle/>
          <a:p>
            <a:r>
              <a:rPr lang="en-US" dirty="0"/>
              <a:t>JavaScript Static </a:t>
            </a:r>
            <a:r>
              <a:rPr lang="en-US" dirty="0" smtClean="0"/>
              <a:t>Methods</a:t>
            </a:r>
            <a:endParaRPr lang="bg-BG"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19400"/>
            <a:ext cx="4910138" cy="367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854880"/>
            <a:ext cx="4800600" cy="22352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59418509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p>
          <a:p>
            <a:endParaRPr lang="en-US" sz="2000" dirty="0"/>
          </a:p>
          <a:p>
            <a:endParaRPr lang="en-US" sz="2000" dirty="0" smtClean="0"/>
          </a:p>
          <a:p>
            <a:endParaRPr lang="en-US" sz="2000" dirty="0" smtClean="0"/>
          </a:p>
          <a:p>
            <a:endParaRPr lang="en-US" sz="2000" dirty="0" smtClean="0"/>
          </a:p>
          <a:p>
            <a:pPr marL="45720" indent="0">
              <a:buNone/>
            </a:pPr>
            <a:endParaRPr lang="en-US" sz="2000" dirty="0" smtClean="0"/>
          </a:p>
          <a:p>
            <a:pPr marL="45720" indent="0">
              <a:buNone/>
            </a:pPr>
            <a:endParaRPr lang="en-US" sz="2000" dirty="0"/>
          </a:p>
          <a:p>
            <a:r>
              <a:rPr lang="en-US" sz="2000" dirty="0" smtClean="0"/>
              <a:t>However</a:t>
            </a:r>
            <a:r>
              <a:rPr lang="en-US" sz="2000" dirty="0"/>
              <a:t>, what if you want to loop through the cars and find a specific one? And what if you had not 3 cars, but 300?</a:t>
            </a:r>
          </a:p>
          <a:p>
            <a:r>
              <a:rPr lang="en-US" sz="2000" dirty="0"/>
              <a:t>The solution is an array!</a:t>
            </a:r>
          </a:p>
          <a:p>
            <a:r>
              <a:rPr lang="en-US" sz="2000" dirty="0"/>
              <a:t>An array can hold many values under a single name, and you can access the values by referring to an index number.</a:t>
            </a:r>
          </a:p>
          <a:p>
            <a:pPr marL="45720" indent="0">
              <a:buNone/>
            </a:pPr>
            <a:endParaRPr lang="bg-BG" sz="2000" dirty="0"/>
          </a:p>
        </p:txBody>
      </p:sp>
      <p:sp>
        <p:nvSpPr>
          <p:cNvPr id="3" name="Text Placeholder 2"/>
          <p:cNvSpPr>
            <a:spLocks noGrp="1"/>
          </p:cNvSpPr>
          <p:nvPr>
            <p:ph type="body" sz="half" idx="2"/>
          </p:nvPr>
        </p:nvSpPr>
        <p:spPr>
          <a:xfrm>
            <a:off x="7086600" y="2133600"/>
            <a:ext cx="1822704" cy="3505200"/>
          </a:xfrm>
        </p:spPr>
        <p:txBody>
          <a:bodyPr>
            <a:normAutofit/>
          </a:bodyPr>
          <a:lstStyle/>
          <a:p>
            <a:r>
              <a:rPr lang="en-US" dirty="0"/>
              <a:t>An array is a special variable, which can hold more than one value</a:t>
            </a:r>
            <a:r>
              <a:rPr lang="en-US" dirty="0" smtClean="0"/>
              <a:t>:</a:t>
            </a:r>
          </a:p>
          <a:p>
            <a:endParaRPr lang="en-US" dirty="0" smtClean="0"/>
          </a:p>
          <a:p>
            <a:r>
              <a:rPr lang="en-US" dirty="0" smtClean="0"/>
              <a:t>Why </a:t>
            </a:r>
            <a:r>
              <a:rPr lang="en-US" dirty="0"/>
              <a:t>Use Arrays</a:t>
            </a:r>
            <a:r>
              <a:rPr lang="en-US" dirty="0" smtClean="0"/>
              <a:t>?</a:t>
            </a:r>
          </a:p>
          <a:p>
            <a:endParaRPr lang="en-US" dirty="0"/>
          </a:p>
          <a:p>
            <a:r>
              <a:rPr lang="en-US" dirty="0"/>
              <a:t>If you have a list of items (a list of car names, for example), storing the cars in single variables could look like this:</a:t>
            </a:r>
          </a:p>
          <a:p>
            <a:endParaRPr lang="bg-BG" dirty="0"/>
          </a:p>
        </p:txBody>
      </p:sp>
      <p:sp>
        <p:nvSpPr>
          <p:cNvPr id="4" name="Title 3"/>
          <p:cNvSpPr>
            <a:spLocks noGrp="1"/>
          </p:cNvSpPr>
          <p:nvPr>
            <p:ph type="title"/>
          </p:nvPr>
        </p:nvSpPr>
        <p:spPr>
          <a:xfrm>
            <a:off x="7159752" y="457200"/>
            <a:ext cx="1831848" cy="1673352"/>
          </a:xfrm>
        </p:spPr>
        <p:txBody>
          <a:bodyPr/>
          <a:lstStyle/>
          <a:p>
            <a:r>
              <a:rPr lang="en-US" dirty="0"/>
              <a:t>JavaScript Arrays</a:t>
            </a:r>
            <a:br>
              <a:rPr lang="en-US" dirty="0"/>
            </a:br>
            <a:endParaRPr lang="bg-BG"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543" y="838200"/>
            <a:ext cx="3485561" cy="1550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543" y="5638800"/>
            <a:ext cx="544683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59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30"/>
          </a:xfrm>
        </p:spPr>
        <p:txBody>
          <a:bodyPr>
            <a:normAutofit/>
          </a:bodyPr>
          <a:lstStyle/>
          <a:p>
            <a:r>
              <a:rPr lang="en-US" dirty="0"/>
              <a:t>The replace() method replaces a specified value with another value in a string</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By </a:t>
            </a:r>
            <a:r>
              <a:rPr lang="en-US" dirty="0"/>
              <a:t>default, the replace() method is case sensitive. Writing MICROSOFT (with upper-case) will not </a:t>
            </a:r>
            <a:r>
              <a:rPr lang="en-US" dirty="0" smtClean="0"/>
              <a:t>work, in that case use regular expression:</a:t>
            </a:r>
          </a:p>
          <a:p>
            <a:r>
              <a:rPr lang="en-US" dirty="0" smtClean="0"/>
              <a:t>To replace all matches: </a:t>
            </a:r>
            <a:endParaRPr lang="bg-BG" dirty="0"/>
          </a:p>
        </p:txBody>
      </p:sp>
      <p:sp>
        <p:nvSpPr>
          <p:cNvPr id="3" name="Title 2"/>
          <p:cNvSpPr>
            <a:spLocks noGrp="1"/>
          </p:cNvSpPr>
          <p:nvPr>
            <p:ph type="title"/>
          </p:nvPr>
        </p:nvSpPr>
        <p:spPr/>
        <p:txBody>
          <a:bodyPr/>
          <a:lstStyle/>
          <a:p>
            <a:r>
              <a:rPr lang="en-US" dirty="0"/>
              <a:t>Replacing String </a:t>
            </a:r>
            <a:r>
              <a:rPr lang="en-US" dirty="0" smtClean="0"/>
              <a:t>Content</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07" y="2362200"/>
            <a:ext cx="53721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07" y="3200400"/>
            <a:ext cx="7619911" cy="2060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6038847"/>
            <a:ext cx="404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6360222"/>
            <a:ext cx="39814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12348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a:bodyPr>
          <a:lstStyle/>
          <a:p>
            <a:r>
              <a:rPr lang="en-US" dirty="0"/>
              <a:t>It is a common practice to declare arrays with the </a:t>
            </a:r>
            <a:r>
              <a:rPr lang="en-US" dirty="0" err="1"/>
              <a:t>const</a:t>
            </a:r>
            <a:r>
              <a:rPr lang="en-US" dirty="0"/>
              <a:t> keyword</a:t>
            </a:r>
            <a:r>
              <a:rPr lang="en-US" dirty="0" smtClean="0"/>
              <a:t>.</a:t>
            </a:r>
          </a:p>
          <a:p>
            <a:endParaRPr lang="en-US" dirty="0"/>
          </a:p>
          <a:p>
            <a:endParaRPr lang="en-US" dirty="0" smtClean="0"/>
          </a:p>
          <a:p>
            <a:r>
              <a:rPr lang="en-US" dirty="0"/>
              <a:t>Spaces and line breaks are not important. A declaration can span multiple lines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You can also create an array, and then provide the elements:</a:t>
            </a:r>
            <a:endParaRPr lang="bg-BG" dirty="0"/>
          </a:p>
        </p:txBody>
      </p:sp>
      <p:sp>
        <p:nvSpPr>
          <p:cNvPr id="3" name="Title 2"/>
          <p:cNvSpPr>
            <a:spLocks noGrp="1"/>
          </p:cNvSpPr>
          <p:nvPr>
            <p:ph type="title"/>
          </p:nvPr>
        </p:nvSpPr>
        <p:spPr/>
        <p:txBody>
          <a:bodyPr/>
          <a:lstStyle/>
          <a:p>
            <a:r>
              <a:rPr lang="en-US" dirty="0"/>
              <a:t>Creating an </a:t>
            </a:r>
            <a:r>
              <a:rPr lang="en-US" dirty="0" smtClean="0"/>
              <a:t>Array</a:t>
            </a:r>
            <a:endParaRPr lang="bg-BG"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48619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013454"/>
            <a:ext cx="2137840" cy="170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013454"/>
            <a:ext cx="2595789" cy="170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065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following example also creates an Array, and assigns values to it</a:t>
            </a:r>
            <a:r>
              <a:rPr lang="en-US" dirty="0" smtClean="0"/>
              <a:t>:</a:t>
            </a:r>
            <a:endParaRPr lang="en-US" dirty="0"/>
          </a:p>
          <a:p>
            <a:endParaRPr lang="en-US" dirty="0" smtClean="0"/>
          </a:p>
          <a:p>
            <a:pPr marL="45720" indent="0">
              <a:buNone/>
            </a:pPr>
            <a:endParaRPr lang="en-US" dirty="0" smtClean="0"/>
          </a:p>
          <a:p>
            <a:r>
              <a:rPr lang="en-US" dirty="0"/>
              <a:t>The two examples above do exactly the same.</a:t>
            </a:r>
          </a:p>
          <a:p>
            <a:r>
              <a:rPr lang="en-US" dirty="0"/>
              <a:t>There is no need to use new Array().</a:t>
            </a:r>
          </a:p>
          <a:p>
            <a:r>
              <a:rPr lang="en-US" dirty="0"/>
              <a:t>For simplicity, readability and execution speed, use the array literal method</a:t>
            </a:r>
            <a:r>
              <a:rPr lang="en-US" dirty="0" smtClean="0"/>
              <a:t>.</a:t>
            </a:r>
          </a:p>
          <a:p>
            <a:r>
              <a:rPr lang="en-US" dirty="0"/>
              <a:t>You access an array element by referring to the </a:t>
            </a:r>
            <a:r>
              <a:rPr lang="en-US" b="1" dirty="0"/>
              <a:t>index number</a:t>
            </a:r>
            <a:r>
              <a:rPr lang="en-US" dirty="0"/>
              <a:t>:</a:t>
            </a:r>
          </a:p>
          <a:p>
            <a:endParaRPr lang="bg-BG" dirty="0"/>
          </a:p>
        </p:txBody>
      </p:sp>
      <p:sp>
        <p:nvSpPr>
          <p:cNvPr id="3" name="Title 2"/>
          <p:cNvSpPr>
            <a:spLocks noGrp="1"/>
          </p:cNvSpPr>
          <p:nvPr>
            <p:ph type="title"/>
          </p:nvPr>
        </p:nvSpPr>
        <p:spPr/>
        <p:txBody>
          <a:bodyPr/>
          <a:lstStyle/>
          <a:p>
            <a:r>
              <a:rPr lang="en-US" dirty="0"/>
              <a:t>Using the JavaScript Keyword </a:t>
            </a:r>
            <a:r>
              <a:rPr lang="en-US" dirty="0" smtClean="0"/>
              <a:t>new</a:t>
            </a:r>
            <a:endParaRPr lang="bg-BG"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462905"/>
            <a:ext cx="6575364" cy="595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105400"/>
            <a:ext cx="463804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9094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46888" y="1447800"/>
            <a:ext cx="4040188" cy="639762"/>
          </a:xfrm>
        </p:spPr>
        <p:txBody>
          <a:bodyPr/>
          <a:lstStyle/>
          <a:p>
            <a:r>
              <a:rPr lang="en-US" dirty="0" smtClean="0"/>
              <a:t>Changing array element</a:t>
            </a:r>
            <a:endParaRPr lang="bg-BG" dirty="0"/>
          </a:p>
        </p:txBody>
      </p:sp>
      <p:sp>
        <p:nvSpPr>
          <p:cNvPr id="4" name="Text Placeholder 3"/>
          <p:cNvSpPr>
            <a:spLocks noGrp="1"/>
          </p:cNvSpPr>
          <p:nvPr>
            <p:ph type="body" sz="quarter" idx="3"/>
          </p:nvPr>
        </p:nvSpPr>
        <p:spPr>
          <a:xfrm>
            <a:off x="4648200" y="1447800"/>
            <a:ext cx="4041775" cy="639762"/>
          </a:xfrm>
        </p:spPr>
        <p:txBody>
          <a:bodyPr/>
          <a:lstStyle/>
          <a:p>
            <a:r>
              <a:rPr lang="en-US" dirty="0" smtClean="0"/>
              <a:t>Access to the full array</a:t>
            </a:r>
            <a:endParaRPr lang="bg-BG" dirty="0"/>
          </a:p>
        </p:txBody>
      </p:sp>
      <p:sp>
        <p:nvSpPr>
          <p:cNvPr id="6" name="Title 5"/>
          <p:cNvSpPr>
            <a:spLocks noGrp="1"/>
          </p:cNvSpPr>
          <p:nvPr>
            <p:ph type="title"/>
          </p:nvPr>
        </p:nvSpPr>
        <p:spPr/>
        <p:txBody>
          <a:bodyPr/>
          <a:lstStyle/>
          <a:p>
            <a:r>
              <a:rPr lang="en-US" dirty="0" err="1" smtClean="0"/>
              <a:t>Javascript</a:t>
            </a:r>
            <a:r>
              <a:rPr lang="en-US" dirty="0" smtClean="0"/>
              <a:t> arrays</a:t>
            </a:r>
            <a:endParaRPr lang="bg-BG" dirty="0"/>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603"/>
          <a:stretch/>
        </p:blipFill>
        <p:spPr bwMode="auto">
          <a:xfrm>
            <a:off x="228600" y="2076450"/>
            <a:ext cx="3767328"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565" r="2068"/>
          <a:stretch/>
        </p:blipFill>
        <p:spPr bwMode="auto">
          <a:xfrm>
            <a:off x="4114800" y="2076450"/>
            <a:ext cx="4809744"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1"/>
          <p:cNvSpPr>
            <a:spLocks noGrp="1"/>
          </p:cNvSpPr>
          <p:nvPr>
            <p:ph idx="1"/>
          </p:nvPr>
        </p:nvSpPr>
        <p:spPr>
          <a:xfrm>
            <a:off x="381000" y="2895600"/>
            <a:ext cx="8407893" cy="3200399"/>
          </a:xfrm>
        </p:spPr>
        <p:txBody>
          <a:bodyPr>
            <a:normAutofit lnSpcReduction="10000"/>
          </a:bodyPr>
          <a:lstStyle/>
          <a:p>
            <a:pPr marL="342900" indent="-342900" algn="l">
              <a:buFont typeface="Wingdings" pitchFamily="2" charset="2"/>
              <a:buChar char="§"/>
            </a:pPr>
            <a:r>
              <a:rPr lang="en-US" dirty="0"/>
              <a:t>Arrays are a special type of objects. The </a:t>
            </a:r>
            <a:r>
              <a:rPr lang="en-US" dirty="0" err="1"/>
              <a:t>typeof</a:t>
            </a:r>
            <a:r>
              <a:rPr lang="en-US" dirty="0"/>
              <a:t> operator in JavaScript returns "object" for arrays.</a:t>
            </a:r>
          </a:p>
          <a:p>
            <a:pPr marL="342900" indent="-342900" algn="l">
              <a:buFont typeface="Wingdings" pitchFamily="2" charset="2"/>
              <a:buChar char="§"/>
            </a:pPr>
            <a:r>
              <a:rPr lang="en-US" dirty="0"/>
              <a:t>But, JavaScript arrays are best described as arrays.</a:t>
            </a:r>
          </a:p>
          <a:p>
            <a:pPr marL="342900" indent="-342900" algn="l">
              <a:buFont typeface="Wingdings" pitchFamily="2" charset="2"/>
              <a:buChar char="§"/>
            </a:pPr>
            <a:r>
              <a:rPr lang="en-US" dirty="0"/>
              <a:t>Arrays use </a:t>
            </a:r>
            <a:r>
              <a:rPr lang="en-US" b="1" dirty="0"/>
              <a:t>numbers</a:t>
            </a:r>
            <a:r>
              <a:rPr lang="en-US" dirty="0"/>
              <a:t> to access its "elements". In this example, person[0] returns John</a:t>
            </a:r>
            <a:r>
              <a:rPr lang="en-US" dirty="0" smtClean="0"/>
              <a:t>:</a:t>
            </a:r>
          </a:p>
          <a:p>
            <a:pPr marL="342900" indent="-342900" algn="l">
              <a:buFont typeface="Wingdings" pitchFamily="2" charset="2"/>
              <a:buChar char="§"/>
            </a:pPr>
            <a:r>
              <a:rPr lang="en-US" dirty="0"/>
              <a:t>Objects use </a:t>
            </a:r>
            <a:r>
              <a:rPr lang="en-US" b="1" dirty="0"/>
              <a:t>names</a:t>
            </a:r>
            <a:r>
              <a:rPr lang="en-US" dirty="0"/>
              <a:t> to access its "members". In this example, </a:t>
            </a:r>
            <a:r>
              <a:rPr lang="en-US" dirty="0" err="1"/>
              <a:t>person.firstName</a:t>
            </a:r>
            <a:r>
              <a:rPr lang="en-US" dirty="0"/>
              <a:t> returns John:</a:t>
            </a:r>
          </a:p>
          <a:p>
            <a:pPr marL="342900" indent="-342900" algn="l">
              <a:buFont typeface="Wingdings" pitchFamily="2" charset="2"/>
              <a:buChar char="§"/>
            </a:pPr>
            <a:endParaRPr lang="bg-BG" dirty="0"/>
          </a:p>
        </p:txBody>
      </p:sp>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715000"/>
            <a:ext cx="3433017" cy="40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6211018"/>
            <a:ext cx="5624832" cy="412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9371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52600"/>
            <a:ext cx="8407893" cy="4407408"/>
          </a:xfrm>
        </p:spPr>
        <p:txBody>
          <a:bodyPr/>
          <a:lstStyle/>
          <a:p>
            <a:r>
              <a:rPr lang="en-US" dirty="0"/>
              <a:t>JavaScript variables can be objects. Arrays are special kinds of objects.</a:t>
            </a:r>
          </a:p>
          <a:p>
            <a:r>
              <a:rPr lang="en-US" dirty="0"/>
              <a:t>Because of this, you can have variables of different types in the same Array.</a:t>
            </a:r>
          </a:p>
          <a:p>
            <a:r>
              <a:rPr lang="en-US" dirty="0"/>
              <a:t>You can have objects in an Array. You can have functions in an Array. You can have arrays in an Array</a:t>
            </a:r>
            <a:r>
              <a:rPr lang="en-US" dirty="0" smtClean="0"/>
              <a:t>:</a:t>
            </a:r>
          </a:p>
          <a:p>
            <a:endParaRPr lang="en-US" dirty="0"/>
          </a:p>
          <a:p>
            <a:endParaRPr lang="en-US" dirty="0" smtClean="0"/>
          </a:p>
          <a:p>
            <a:endParaRPr lang="en-US" dirty="0"/>
          </a:p>
          <a:p>
            <a:endParaRPr lang="en-US" dirty="0" smtClean="0"/>
          </a:p>
          <a:p>
            <a:r>
              <a:rPr lang="en-US" dirty="0"/>
              <a:t>The real strength of JavaScript arrays are the built-in array properties and methods:</a:t>
            </a:r>
          </a:p>
          <a:p>
            <a:endParaRPr lang="bg-BG" dirty="0"/>
          </a:p>
        </p:txBody>
      </p:sp>
      <p:sp>
        <p:nvSpPr>
          <p:cNvPr id="3" name="Title 2"/>
          <p:cNvSpPr>
            <a:spLocks noGrp="1"/>
          </p:cNvSpPr>
          <p:nvPr>
            <p:ph type="title"/>
          </p:nvPr>
        </p:nvSpPr>
        <p:spPr/>
        <p:txBody>
          <a:bodyPr/>
          <a:lstStyle/>
          <a:p>
            <a:r>
              <a:rPr lang="en-US" dirty="0"/>
              <a:t>Array Elements Can Be </a:t>
            </a:r>
            <a:r>
              <a:rPr lang="en-US" dirty="0" smtClean="0"/>
              <a:t>Objects</a:t>
            </a:r>
            <a:endParaRPr lang="bg-BG"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 y="3850767"/>
            <a:ext cx="36631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 y="6019800"/>
            <a:ext cx="49720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0391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length Property</a:t>
            </a:r>
            <a:br>
              <a:rPr lang="en-US" dirty="0"/>
            </a:br>
            <a:r>
              <a:rPr lang="en-US" dirty="0" smtClean="0"/>
              <a:t>accessing first and last element</a:t>
            </a:r>
            <a:endParaRPr lang="bg-BG"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35731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7" y="3733800"/>
            <a:ext cx="8357315" cy="942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354189"/>
            <a:ext cx="8357315" cy="101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5675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Looping Array </a:t>
            </a:r>
            <a:r>
              <a:rPr lang="en-US" dirty="0" smtClean="0"/>
              <a:t>Elements</a:t>
            </a:r>
            <a:endParaRPr lang="bg-BG"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549592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038600"/>
            <a:ext cx="546735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246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Array </a:t>
            </a:r>
            <a:r>
              <a:rPr lang="en-US" dirty="0" smtClean="0"/>
              <a:t>Elements</a:t>
            </a:r>
            <a:endParaRPr lang="bg-BG"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458200" cy="806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8" y="2819400"/>
            <a:ext cx="8458201" cy="941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962400"/>
            <a:ext cx="70008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5509562"/>
            <a:ext cx="8458199" cy="903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3962400"/>
            <a:ext cx="61984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97402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Many programming languages support arrays with named indexes.</a:t>
            </a:r>
          </a:p>
          <a:p>
            <a:r>
              <a:rPr lang="en-US" dirty="0"/>
              <a:t>Arrays with named indexes are called associative arrays (or hashes).</a:t>
            </a:r>
          </a:p>
          <a:p>
            <a:r>
              <a:rPr lang="en-US" dirty="0"/>
              <a:t>JavaScript does </a:t>
            </a:r>
            <a:r>
              <a:rPr lang="en-US" b="1" dirty="0"/>
              <a:t>not</a:t>
            </a:r>
            <a:r>
              <a:rPr lang="en-US" dirty="0"/>
              <a:t> support arrays with named indexes.</a:t>
            </a:r>
          </a:p>
          <a:p>
            <a:r>
              <a:rPr lang="en-US" dirty="0"/>
              <a:t>In JavaScript, </a:t>
            </a:r>
            <a:r>
              <a:rPr lang="en-US" b="1" dirty="0"/>
              <a:t>arrays</a:t>
            </a:r>
            <a:r>
              <a:rPr lang="en-US" dirty="0"/>
              <a:t> always use </a:t>
            </a:r>
            <a:r>
              <a:rPr lang="en-US" b="1" dirty="0"/>
              <a:t>numbered indexes</a:t>
            </a:r>
            <a:r>
              <a:rPr lang="en-US" dirty="0"/>
              <a:t>.  </a:t>
            </a:r>
          </a:p>
          <a:p>
            <a:endParaRPr lang="bg-BG" dirty="0"/>
          </a:p>
        </p:txBody>
      </p:sp>
      <p:sp>
        <p:nvSpPr>
          <p:cNvPr id="3" name="Title 2"/>
          <p:cNvSpPr>
            <a:spLocks noGrp="1"/>
          </p:cNvSpPr>
          <p:nvPr>
            <p:ph type="title"/>
          </p:nvPr>
        </p:nvSpPr>
        <p:spPr/>
        <p:txBody>
          <a:bodyPr/>
          <a:lstStyle/>
          <a:p>
            <a:r>
              <a:rPr lang="en-US" dirty="0"/>
              <a:t>Associative </a:t>
            </a:r>
            <a:r>
              <a:rPr lang="en-US" dirty="0" smtClean="0"/>
              <a:t>Arrays</a:t>
            </a:r>
            <a:endParaRPr lang="bg-BG"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08" y="3938589"/>
            <a:ext cx="6705600" cy="94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08" y="4953000"/>
            <a:ext cx="447675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8169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JavaScript, </a:t>
            </a:r>
            <a:r>
              <a:rPr lang="en-US" b="1" dirty="0"/>
              <a:t>arrays</a:t>
            </a:r>
            <a:r>
              <a:rPr lang="en-US" dirty="0"/>
              <a:t> use </a:t>
            </a:r>
            <a:r>
              <a:rPr lang="en-US" b="1" dirty="0"/>
              <a:t>numbered indexes</a:t>
            </a:r>
            <a:r>
              <a:rPr lang="en-US" dirty="0"/>
              <a:t>.  </a:t>
            </a:r>
          </a:p>
          <a:p>
            <a:r>
              <a:rPr lang="en-US" dirty="0"/>
              <a:t>In JavaScript, </a:t>
            </a:r>
            <a:r>
              <a:rPr lang="en-US" b="1" dirty="0"/>
              <a:t>objects</a:t>
            </a:r>
            <a:r>
              <a:rPr lang="en-US" dirty="0"/>
              <a:t> use </a:t>
            </a:r>
            <a:r>
              <a:rPr lang="en-US" b="1" dirty="0"/>
              <a:t>named indexes</a:t>
            </a:r>
            <a:r>
              <a:rPr lang="en-US" dirty="0" smtClean="0"/>
              <a:t>.</a:t>
            </a:r>
          </a:p>
          <a:p>
            <a:endParaRPr lang="en-US" dirty="0"/>
          </a:p>
          <a:p>
            <a:endParaRPr lang="en-US" dirty="0" smtClean="0"/>
          </a:p>
          <a:p>
            <a:endParaRPr lang="en-US" dirty="0"/>
          </a:p>
          <a:p>
            <a:r>
              <a:rPr lang="en-US" dirty="0" smtClean="0"/>
              <a:t>When to use arrays and when to use objects?</a:t>
            </a:r>
          </a:p>
          <a:p>
            <a:pPr marL="45720" indent="0">
              <a:buNone/>
            </a:pPr>
            <a:endParaRPr lang="en-US" dirty="0" smtClean="0"/>
          </a:p>
          <a:p>
            <a:pPr marL="502920" indent="-457200">
              <a:buFont typeface="+mj-lt"/>
              <a:buAutoNum type="arabicPeriod"/>
            </a:pPr>
            <a:r>
              <a:rPr lang="en-US" dirty="0"/>
              <a:t>JavaScript does not support associative arrays.</a:t>
            </a:r>
          </a:p>
          <a:p>
            <a:pPr marL="502920" indent="-457200">
              <a:buFont typeface="+mj-lt"/>
              <a:buAutoNum type="arabicPeriod"/>
            </a:pPr>
            <a:r>
              <a:rPr lang="en-US" dirty="0"/>
              <a:t>You should use </a:t>
            </a:r>
            <a:r>
              <a:rPr lang="en-US" b="1" dirty="0"/>
              <a:t>objects</a:t>
            </a:r>
            <a:r>
              <a:rPr lang="en-US" dirty="0"/>
              <a:t> when you want the element names to be </a:t>
            </a:r>
            <a:r>
              <a:rPr lang="en-US" b="1" dirty="0"/>
              <a:t>strings (text)</a:t>
            </a:r>
            <a:r>
              <a:rPr lang="en-US" dirty="0"/>
              <a:t>.</a:t>
            </a:r>
          </a:p>
          <a:p>
            <a:pPr marL="502920" indent="-457200">
              <a:buFont typeface="+mj-lt"/>
              <a:buAutoNum type="arabicPeriod"/>
            </a:pPr>
            <a:r>
              <a:rPr lang="en-US" dirty="0"/>
              <a:t>You should use </a:t>
            </a:r>
            <a:r>
              <a:rPr lang="en-US" b="1" dirty="0"/>
              <a:t>arrays</a:t>
            </a:r>
            <a:r>
              <a:rPr lang="en-US" dirty="0"/>
              <a:t> when you want the element names to be </a:t>
            </a:r>
            <a:r>
              <a:rPr lang="en-US" b="1" dirty="0"/>
              <a:t>numbers</a:t>
            </a:r>
            <a:r>
              <a:rPr lang="en-US" dirty="0"/>
              <a:t>.</a:t>
            </a:r>
          </a:p>
          <a:p>
            <a:pPr marL="502920" indent="-457200">
              <a:buFont typeface="+mj-lt"/>
              <a:buAutoNum type="arabicPeriod"/>
            </a:pPr>
            <a:endParaRPr lang="en-US" dirty="0"/>
          </a:p>
          <a:p>
            <a:endParaRPr lang="bg-BG" dirty="0"/>
          </a:p>
        </p:txBody>
      </p:sp>
      <p:sp>
        <p:nvSpPr>
          <p:cNvPr id="3" name="Title 2"/>
          <p:cNvSpPr>
            <a:spLocks noGrp="1"/>
          </p:cNvSpPr>
          <p:nvPr>
            <p:ph type="title"/>
          </p:nvPr>
        </p:nvSpPr>
        <p:spPr/>
        <p:txBody>
          <a:bodyPr/>
          <a:lstStyle/>
          <a:p>
            <a:r>
              <a:rPr lang="en-US" dirty="0"/>
              <a:t>The Difference Between Arrays and </a:t>
            </a:r>
            <a:r>
              <a:rPr lang="en-US" dirty="0" smtClean="0"/>
              <a:t>Objects</a:t>
            </a:r>
            <a:endParaRPr lang="bg-BG"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71750"/>
            <a:ext cx="60388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7054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common question is: How do I know if a variable is an array?</a:t>
            </a:r>
          </a:p>
          <a:p>
            <a:r>
              <a:rPr lang="en-US" dirty="0"/>
              <a:t>The problem is that the JavaScript operator </a:t>
            </a:r>
            <a:r>
              <a:rPr lang="en-US" dirty="0" err="1"/>
              <a:t>typeof</a:t>
            </a:r>
            <a:r>
              <a:rPr lang="en-US" dirty="0"/>
              <a:t> returns "object":</a:t>
            </a:r>
          </a:p>
          <a:p>
            <a:endParaRPr lang="bg-BG" dirty="0"/>
          </a:p>
        </p:txBody>
      </p:sp>
      <p:sp>
        <p:nvSpPr>
          <p:cNvPr id="3" name="Title 2"/>
          <p:cNvSpPr>
            <a:spLocks noGrp="1"/>
          </p:cNvSpPr>
          <p:nvPr>
            <p:ph type="title"/>
          </p:nvPr>
        </p:nvSpPr>
        <p:spPr/>
        <p:txBody>
          <a:bodyPr/>
          <a:lstStyle/>
          <a:p>
            <a:r>
              <a:rPr lang="en-US" dirty="0"/>
              <a:t>How to Recognize an Array</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3200400"/>
            <a:ext cx="674535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267200"/>
            <a:ext cx="4737484" cy="78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181600"/>
            <a:ext cx="602901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196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string is converted to upper case with </a:t>
            </a:r>
            <a:r>
              <a:rPr lang="en-US" b="1" dirty="0" err="1"/>
              <a:t>toUpperCase</a:t>
            </a:r>
            <a:r>
              <a:rPr lang="en-US" b="1" dirty="0"/>
              <a:t>():</a:t>
            </a:r>
          </a:p>
          <a:p>
            <a:r>
              <a:rPr lang="en-US" dirty="0"/>
              <a:t>A string is converted to lower case with </a:t>
            </a:r>
            <a:r>
              <a:rPr lang="en-US" b="1" dirty="0" err="1"/>
              <a:t>toLowerCase</a:t>
            </a:r>
            <a:r>
              <a:rPr lang="en-US" b="1" dirty="0" smtClean="0"/>
              <a:t>():</a:t>
            </a:r>
          </a:p>
          <a:p>
            <a:endParaRPr lang="en-US" b="1" dirty="0"/>
          </a:p>
          <a:p>
            <a:endParaRPr lang="en-US" b="1" dirty="0" smtClean="0"/>
          </a:p>
          <a:p>
            <a:endParaRPr lang="en-US" b="1" dirty="0"/>
          </a:p>
          <a:p>
            <a:endParaRPr lang="en-US" b="1" dirty="0" smtClean="0"/>
          </a:p>
          <a:p>
            <a:endParaRPr lang="en-US" b="1" dirty="0"/>
          </a:p>
          <a:p>
            <a:endParaRPr lang="en-US" b="1" dirty="0" smtClean="0"/>
          </a:p>
          <a:p>
            <a:r>
              <a:rPr lang="en-US" dirty="0"/>
              <a:t>The </a:t>
            </a:r>
            <a:r>
              <a:rPr lang="en-US" dirty="0" err="1"/>
              <a:t>concat</a:t>
            </a:r>
            <a:r>
              <a:rPr lang="en-US" dirty="0"/>
              <a:t>() method can be used instead of the plus operator. These two lines do the same:</a:t>
            </a:r>
            <a:endParaRPr lang="en-US" b="1" dirty="0"/>
          </a:p>
          <a:p>
            <a:endParaRPr lang="bg-BG" dirty="0"/>
          </a:p>
        </p:txBody>
      </p:sp>
      <p:sp>
        <p:nvSpPr>
          <p:cNvPr id="3" name="Title 2"/>
          <p:cNvSpPr>
            <a:spLocks noGrp="1"/>
          </p:cNvSpPr>
          <p:nvPr>
            <p:ph type="title"/>
          </p:nvPr>
        </p:nvSpPr>
        <p:spPr/>
        <p:txBody>
          <a:bodyPr/>
          <a:lstStyle/>
          <a:p>
            <a:r>
              <a:rPr lang="en-US" dirty="0"/>
              <a:t>Converting to Upper and Lower </a:t>
            </a:r>
            <a:r>
              <a:rPr lang="en-US" dirty="0" smtClean="0"/>
              <a:t>Case</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7258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276600"/>
            <a:ext cx="8839200" cy="134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410200"/>
            <a:ext cx="39243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8738" y="5410200"/>
            <a:ext cx="396694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0654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Array Methods</a:t>
            </a:r>
            <a:endParaRPr lang="bg-BG" dirty="0"/>
          </a:p>
        </p:txBody>
      </p:sp>
    </p:spTree>
    <p:extLst>
      <p:ext uri="{BB962C8B-B14F-4D97-AF65-F5344CB8AC3E}">
        <p14:creationId xmlns:p14="http://schemas.microsoft.com/office/powerpoint/2010/main" val="30965633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JavaScript method </a:t>
            </a:r>
            <a:r>
              <a:rPr lang="en-US" b="1" dirty="0" err="1">
                <a:solidFill>
                  <a:schemeClr val="accent1"/>
                </a:solidFill>
              </a:rPr>
              <a:t>toString</a:t>
            </a:r>
            <a:r>
              <a:rPr lang="en-US" b="1" dirty="0">
                <a:solidFill>
                  <a:schemeClr val="accent1"/>
                </a:solidFill>
              </a:rPr>
              <a:t>()</a:t>
            </a:r>
            <a:r>
              <a:rPr lang="en-US" dirty="0"/>
              <a:t> converts an array to a string of (comma separated) array values</a:t>
            </a:r>
            <a:r>
              <a:rPr lang="en-US" dirty="0" smtClean="0"/>
              <a:t>.</a:t>
            </a:r>
          </a:p>
          <a:p>
            <a:endParaRPr lang="en-US" dirty="0"/>
          </a:p>
          <a:p>
            <a:endParaRPr lang="en-US" dirty="0" smtClean="0"/>
          </a:p>
          <a:p>
            <a:endParaRPr lang="en-US" dirty="0"/>
          </a:p>
          <a:p>
            <a:endParaRPr lang="en-US" dirty="0" smtClean="0"/>
          </a:p>
          <a:p>
            <a:r>
              <a:rPr lang="en-US" dirty="0"/>
              <a:t>The </a:t>
            </a:r>
            <a:r>
              <a:rPr lang="en-US" b="1" dirty="0">
                <a:solidFill>
                  <a:schemeClr val="accent1"/>
                </a:solidFill>
              </a:rPr>
              <a:t>join()</a:t>
            </a:r>
            <a:r>
              <a:rPr lang="en-US" dirty="0"/>
              <a:t> method also joins all array elements into a string.</a:t>
            </a:r>
          </a:p>
          <a:p>
            <a:r>
              <a:rPr lang="en-US" dirty="0"/>
              <a:t>It behaves just like </a:t>
            </a:r>
            <a:r>
              <a:rPr lang="en-US" dirty="0" err="1"/>
              <a:t>toString</a:t>
            </a:r>
            <a:r>
              <a:rPr lang="en-US" dirty="0"/>
              <a:t>(), but in addition you can specify the separator:</a:t>
            </a:r>
          </a:p>
          <a:p>
            <a:endParaRPr lang="bg-BG" dirty="0"/>
          </a:p>
        </p:txBody>
      </p:sp>
      <p:sp>
        <p:nvSpPr>
          <p:cNvPr id="3" name="Title 2"/>
          <p:cNvSpPr>
            <a:spLocks noGrp="1"/>
          </p:cNvSpPr>
          <p:nvPr>
            <p:ph type="title"/>
          </p:nvPr>
        </p:nvSpPr>
        <p:spPr/>
        <p:txBody>
          <a:bodyPr/>
          <a:lstStyle/>
          <a:p>
            <a:r>
              <a:rPr lang="en-US" dirty="0"/>
              <a:t>JavaScript Array </a:t>
            </a:r>
            <a:r>
              <a:rPr lang="en-US" dirty="0" smtClean="0"/>
              <a:t>Methods</a:t>
            </a:r>
            <a:endParaRPr lang="bg-BG"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66" t="22823" b="42520"/>
          <a:stretch/>
        </p:blipFill>
        <p:spPr bwMode="auto">
          <a:xfrm>
            <a:off x="762000" y="2438400"/>
            <a:ext cx="6166104" cy="87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429000"/>
            <a:ext cx="28575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029200"/>
            <a:ext cx="64008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867400"/>
            <a:ext cx="33242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82628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you work with arrays, it is easy to remove elements and add new elements.</a:t>
            </a:r>
          </a:p>
          <a:p>
            <a:r>
              <a:rPr lang="en-US" dirty="0"/>
              <a:t>This is what popping and pushing is:</a:t>
            </a:r>
          </a:p>
          <a:p>
            <a:r>
              <a:rPr lang="en-US" dirty="0"/>
              <a:t>Popping items </a:t>
            </a:r>
            <a:r>
              <a:rPr lang="en-US" b="1" dirty="0"/>
              <a:t>out</a:t>
            </a:r>
            <a:r>
              <a:rPr lang="en-US" dirty="0"/>
              <a:t> of an array, or pushing items </a:t>
            </a:r>
            <a:r>
              <a:rPr lang="en-US" b="1" dirty="0"/>
              <a:t>into</a:t>
            </a:r>
            <a:r>
              <a:rPr lang="en-US" dirty="0"/>
              <a:t> an array.</a:t>
            </a:r>
          </a:p>
          <a:p>
            <a:r>
              <a:rPr lang="en-US" dirty="0"/>
              <a:t>The </a:t>
            </a:r>
            <a:r>
              <a:rPr lang="en-US" b="1" dirty="0">
                <a:solidFill>
                  <a:schemeClr val="accent1"/>
                </a:solidFill>
              </a:rPr>
              <a:t>pop()</a:t>
            </a:r>
            <a:r>
              <a:rPr lang="en-US" dirty="0"/>
              <a:t> method removes the last element from an array</a:t>
            </a:r>
            <a:r>
              <a:rPr lang="en-US" dirty="0" smtClean="0"/>
              <a:t>:</a:t>
            </a:r>
          </a:p>
          <a:p>
            <a:r>
              <a:rPr lang="en-US" dirty="0" smtClean="0"/>
              <a:t>It returns </a:t>
            </a:r>
            <a:r>
              <a:rPr lang="en-US" dirty="0"/>
              <a:t>the value that was "popped out</a:t>
            </a:r>
            <a:r>
              <a:rPr lang="en-US" dirty="0" smtClean="0"/>
              <a:t>":</a:t>
            </a:r>
          </a:p>
          <a:p>
            <a:endParaRPr lang="en-US" dirty="0"/>
          </a:p>
          <a:p>
            <a:endParaRPr lang="en-US" dirty="0" smtClean="0"/>
          </a:p>
          <a:p>
            <a:r>
              <a:rPr lang="en-US" dirty="0"/>
              <a:t>The </a:t>
            </a:r>
            <a:r>
              <a:rPr lang="en-US" b="1" dirty="0">
                <a:solidFill>
                  <a:schemeClr val="accent1"/>
                </a:solidFill>
              </a:rPr>
              <a:t>push()</a:t>
            </a:r>
            <a:r>
              <a:rPr lang="en-US" dirty="0"/>
              <a:t> method adds a new element to an array (at the end</a:t>
            </a:r>
            <a:r>
              <a:rPr lang="en-US" dirty="0" smtClean="0"/>
              <a:t>):</a:t>
            </a:r>
          </a:p>
          <a:p>
            <a:r>
              <a:rPr lang="en-US" dirty="0" smtClean="0"/>
              <a:t>It </a:t>
            </a:r>
            <a:r>
              <a:rPr lang="en-US" dirty="0"/>
              <a:t>returns the new array length:</a:t>
            </a:r>
            <a:endParaRPr lang="bg-BG" dirty="0"/>
          </a:p>
        </p:txBody>
      </p:sp>
      <p:sp>
        <p:nvSpPr>
          <p:cNvPr id="3" name="Title 2"/>
          <p:cNvSpPr>
            <a:spLocks noGrp="1"/>
          </p:cNvSpPr>
          <p:nvPr>
            <p:ph type="title"/>
          </p:nvPr>
        </p:nvSpPr>
        <p:spPr/>
        <p:txBody>
          <a:bodyPr/>
          <a:lstStyle/>
          <a:p>
            <a:r>
              <a:rPr lang="en-US" dirty="0"/>
              <a:t>Popping and </a:t>
            </a:r>
            <a:r>
              <a:rPr lang="en-US" dirty="0" smtClean="0"/>
              <a:t>Pushing</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962400"/>
            <a:ext cx="54387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791200"/>
            <a:ext cx="54197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6419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Shifting is equivalent to popping, but working on the first element instead of the last</a:t>
            </a:r>
            <a:r>
              <a:rPr lang="en-US" dirty="0" smtClean="0"/>
              <a:t>.</a:t>
            </a:r>
          </a:p>
          <a:p>
            <a:r>
              <a:rPr lang="en-US" dirty="0"/>
              <a:t>The </a:t>
            </a:r>
            <a:r>
              <a:rPr lang="en-US" b="1" dirty="0">
                <a:solidFill>
                  <a:schemeClr val="accent1"/>
                </a:solidFill>
              </a:rPr>
              <a:t>shift()</a:t>
            </a:r>
            <a:r>
              <a:rPr lang="en-US" dirty="0"/>
              <a:t> method removes the first array element and "shifts" all other elements to a lower index</a:t>
            </a:r>
            <a:r>
              <a:rPr lang="en-US" dirty="0" smtClean="0"/>
              <a:t>.</a:t>
            </a:r>
          </a:p>
          <a:p>
            <a:r>
              <a:rPr lang="en-US" dirty="0" smtClean="0"/>
              <a:t>It returns </a:t>
            </a:r>
            <a:r>
              <a:rPr lang="en-US" dirty="0"/>
              <a:t>the value that was "shifted out</a:t>
            </a:r>
            <a:r>
              <a:rPr lang="en-US" dirty="0" smtClean="0"/>
              <a:t>":</a:t>
            </a:r>
          </a:p>
          <a:p>
            <a:endParaRPr lang="en-US" dirty="0"/>
          </a:p>
          <a:p>
            <a:endParaRPr lang="en-US" dirty="0" smtClean="0"/>
          </a:p>
          <a:p>
            <a:r>
              <a:rPr lang="en-US" dirty="0"/>
              <a:t>The </a:t>
            </a:r>
            <a:r>
              <a:rPr lang="en-US" b="1" dirty="0" err="1">
                <a:solidFill>
                  <a:schemeClr val="accent1"/>
                </a:solidFill>
              </a:rPr>
              <a:t>unshift</a:t>
            </a:r>
            <a:r>
              <a:rPr lang="en-US" b="1" dirty="0">
                <a:solidFill>
                  <a:schemeClr val="accent1"/>
                </a:solidFill>
              </a:rPr>
              <a:t>()</a:t>
            </a:r>
            <a:r>
              <a:rPr lang="en-US" dirty="0"/>
              <a:t> method adds a new element to an array (at the beginning), and "</a:t>
            </a:r>
            <a:r>
              <a:rPr lang="en-US" dirty="0" err="1"/>
              <a:t>unshifts</a:t>
            </a:r>
            <a:r>
              <a:rPr lang="en-US" dirty="0"/>
              <a:t>" older elements</a:t>
            </a:r>
            <a:r>
              <a:rPr lang="en-US" dirty="0" smtClean="0"/>
              <a:t>:</a:t>
            </a:r>
          </a:p>
          <a:p>
            <a:r>
              <a:rPr lang="en-US" dirty="0" smtClean="0"/>
              <a:t>It </a:t>
            </a:r>
            <a:r>
              <a:rPr lang="en-US" dirty="0"/>
              <a:t>returns the new array length.</a:t>
            </a:r>
            <a:endParaRPr lang="bg-BG" dirty="0"/>
          </a:p>
        </p:txBody>
      </p:sp>
      <p:sp>
        <p:nvSpPr>
          <p:cNvPr id="3" name="Title 2"/>
          <p:cNvSpPr>
            <a:spLocks noGrp="1"/>
          </p:cNvSpPr>
          <p:nvPr>
            <p:ph type="title"/>
          </p:nvPr>
        </p:nvSpPr>
        <p:spPr/>
        <p:txBody>
          <a:bodyPr/>
          <a:lstStyle/>
          <a:p>
            <a:r>
              <a:rPr lang="en-US" dirty="0"/>
              <a:t>Shifting </a:t>
            </a:r>
            <a:r>
              <a:rPr lang="en-US" dirty="0" smtClean="0"/>
              <a:t>Elements</a:t>
            </a:r>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52578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410200"/>
            <a:ext cx="54292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0281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0"/>
            <a:ext cx="8407893" cy="1938529"/>
          </a:xfrm>
        </p:spPr>
        <p:txBody>
          <a:bodyPr/>
          <a:lstStyle/>
          <a:p>
            <a:r>
              <a:rPr lang="en-US" dirty="0"/>
              <a:t>Array elements are accessed using their </a:t>
            </a:r>
            <a:r>
              <a:rPr lang="en-US" b="1" dirty="0"/>
              <a:t>index number</a:t>
            </a:r>
            <a:r>
              <a:rPr lang="en-US" dirty="0" smtClean="0"/>
              <a:t>:</a:t>
            </a:r>
          </a:p>
          <a:p>
            <a:endParaRPr lang="en-US" dirty="0"/>
          </a:p>
          <a:p>
            <a:endParaRPr lang="en-US" dirty="0" smtClean="0"/>
          </a:p>
          <a:p>
            <a:r>
              <a:rPr lang="en-US" dirty="0"/>
              <a:t>The length property provides an easy way to append a new element to an array</a:t>
            </a:r>
            <a:r>
              <a:rPr lang="en-US" dirty="0" smtClean="0"/>
              <a:t>:</a:t>
            </a:r>
          </a:p>
        </p:txBody>
      </p:sp>
      <p:sp>
        <p:nvSpPr>
          <p:cNvPr id="3" name="Title 2"/>
          <p:cNvSpPr>
            <a:spLocks noGrp="1"/>
          </p:cNvSpPr>
          <p:nvPr>
            <p:ph type="title"/>
          </p:nvPr>
        </p:nvSpPr>
        <p:spPr/>
        <p:txBody>
          <a:bodyPr/>
          <a:lstStyle/>
          <a:p>
            <a:r>
              <a:rPr lang="en-US" dirty="0"/>
              <a:t>Changing </a:t>
            </a:r>
            <a:r>
              <a:rPr lang="en-US" dirty="0" smtClean="0"/>
              <a:t>Elements</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5" y="1905000"/>
            <a:ext cx="5495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1" y="3352800"/>
            <a:ext cx="53625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1" y="4000500"/>
            <a:ext cx="650557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95" y="5860727"/>
            <a:ext cx="53435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4930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err="1">
                <a:solidFill>
                  <a:schemeClr val="accent1"/>
                </a:solidFill>
              </a:rPr>
              <a:t>concat</a:t>
            </a:r>
            <a:r>
              <a:rPr lang="en-US" b="1" dirty="0">
                <a:solidFill>
                  <a:schemeClr val="accent1"/>
                </a:solidFill>
              </a:rPr>
              <a:t>()</a:t>
            </a:r>
            <a:r>
              <a:rPr lang="en-US" dirty="0"/>
              <a:t> method creates a new array by merging (concatenating) existing arrays</a:t>
            </a:r>
            <a:r>
              <a:rPr lang="en-US" dirty="0" smtClean="0"/>
              <a:t>:</a:t>
            </a:r>
          </a:p>
          <a:p>
            <a:endParaRPr lang="en-US" dirty="0"/>
          </a:p>
          <a:p>
            <a:endParaRPr lang="en-US" dirty="0" smtClean="0"/>
          </a:p>
          <a:p>
            <a:endParaRPr lang="en-US" dirty="0"/>
          </a:p>
          <a:p>
            <a:endParaRPr lang="en-US" dirty="0" smtClean="0"/>
          </a:p>
          <a:p>
            <a:r>
              <a:rPr lang="en-US" dirty="0"/>
              <a:t>The </a:t>
            </a:r>
            <a:r>
              <a:rPr lang="en-US" b="1" dirty="0" err="1">
                <a:solidFill>
                  <a:schemeClr val="accent1"/>
                </a:solidFill>
              </a:rPr>
              <a:t>concat</a:t>
            </a:r>
            <a:r>
              <a:rPr lang="en-US" b="1" dirty="0">
                <a:solidFill>
                  <a:schemeClr val="accent1"/>
                </a:solidFill>
              </a:rPr>
              <a:t>()</a:t>
            </a:r>
            <a:r>
              <a:rPr lang="en-US" dirty="0"/>
              <a:t> method does not change the existing arrays. It always returns a new array.</a:t>
            </a:r>
          </a:p>
          <a:p>
            <a:r>
              <a:rPr lang="en-US" dirty="0"/>
              <a:t>The </a:t>
            </a:r>
            <a:r>
              <a:rPr lang="en-US" b="1" dirty="0" err="1">
                <a:solidFill>
                  <a:schemeClr val="accent1"/>
                </a:solidFill>
              </a:rPr>
              <a:t>concat</a:t>
            </a:r>
            <a:r>
              <a:rPr lang="en-US" b="1" dirty="0">
                <a:solidFill>
                  <a:schemeClr val="accent1"/>
                </a:solidFill>
              </a:rPr>
              <a:t>()</a:t>
            </a:r>
            <a:r>
              <a:rPr lang="en-US" dirty="0"/>
              <a:t> method can take any number of array arguments:</a:t>
            </a:r>
          </a:p>
          <a:p>
            <a:endParaRPr lang="en-US" dirty="0" smtClean="0"/>
          </a:p>
          <a:p>
            <a:endParaRPr lang="bg-BG" dirty="0"/>
          </a:p>
        </p:txBody>
      </p:sp>
      <p:sp>
        <p:nvSpPr>
          <p:cNvPr id="3" name="Title 2"/>
          <p:cNvSpPr>
            <a:spLocks noGrp="1"/>
          </p:cNvSpPr>
          <p:nvPr>
            <p:ph type="title"/>
          </p:nvPr>
        </p:nvSpPr>
        <p:spPr/>
        <p:txBody>
          <a:bodyPr/>
          <a:lstStyle/>
          <a:p>
            <a:r>
              <a:rPr lang="en-US" dirty="0"/>
              <a:t>Merging (Concatenating) </a:t>
            </a:r>
            <a:r>
              <a:rPr lang="en-US" dirty="0" smtClean="0"/>
              <a:t>Arrays</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44862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76599"/>
            <a:ext cx="3121944"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105400"/>
            <a:ext cx="45243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4322" y="2514600"/>
            <a:ext cx="3147822" cy="68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186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a:bodyPr>
          <a:lstStyle/>
          <a:p>
            <a:r>
              <a:rPr lang="en-US" dirty="0"/>
              <a:t>The </a:t>
            </a:r>
            <a:r>
              <a:rPr lang="en-US" b="1" dirty="0">
                <a:solidFill>
                  <a:schemeClr val="accent1"/>
                </a:solidFill>
              </a:rPr>
              <a:t>splice()</a:t>
            </a:r>
            <a:r>
              <a:rPr lang="en-US" dirty="0"/>
              <a:t> method adds new items to an array.</a:t>
            </a:r>
          </a:p>
          <a:p>
            <a:r>
              <a:rPr lang="en-US" dirty="0"/>
              <a:t>The</a:t>
            </a:r>
            <a:r>
              <a:rPr lang="en-US" b="1" dirty="0">
                <a:solidFill>
                  <a:schemeClr val="accent1"/>
                </a:solidFill>
              </a:rPr>
              <a:t> slice()</a:t>
            </a:r>
            <a:r>
              <a:rPr lang="en-US" dirty="0"/>
              <a:t> method slices out a piece of an array</a:t>
            </a:r>
            <a:r>
              <a:rPr lang="en-US" dirty="0" smtClean="0"/>
              <a:t>.</a:t>
            </a:r>
          </a:p>
          <a:p>
            <a:endParaRPr lang="en-US" dirty="0"/>
          </a:p>
          <a:p>
            <a:endParaRPr lang="en-US" dirty="0" smtClean="0"/>
          </a:p>
          <a:p>
            <a:endParaRPr lang="en-US" dirty="0"/>
          </a:p>
          <a:p>
            <a:endParaRPr lang="en-US" dirty="0" smtClean="0"/>
          </a:p>
          <a:p>
            <a:r>
              <a:rPr lang="en-US" dirty="0"/>
              <a:t>The first parameter (2) defines the position </a:t>
            </a:r>
            <a:r>
              <a:rPr lang="en-US" b="1" dirty="0"/>
              <a:t>where</a:t>
            </a:r>
            <a:r>
              <a:rPr lang="en-US" dirty="0"/>
              <a:t> new elements should be </a:t>
            </a:r>
            <a:r>
              <a:rPr lang="en-US" b="1" dirty="0"/>
              <a:t>added</a:t>
            </a:r>
            <a:r>
              <a:rPr lang="en-US" dirty="0"/>
              <a:t> (spliced in).</a:t>
            </a:r>
          </a:p>
          <a:p>
            <a:r>
              <a:rPr lang="en-US" dirty="0"/>
              <a:t>The second parameter (0) defines </a:t>
            </a:r>
            <a:r>
              <a:rPr lang="en-US" b="1" dirty="0"/>
              <a:t>how many</a:t>
            </a:r>
            <a:r>
              <a:rPr lang="en-US" dirty="0"/>
              <a:t> elements should be </a:t>
            </a:r>
            <a:r>
              <a:rPr lang="en-US" b="1" dirty="0"/>
              <a:t>removed</a:t>
            </a:r>
            <a:r>
              <a:rPr lang="en-US" dirty="0"/>
              <a:t>.</a:t>
            </a:r>
          </a:p>
          <a:p>
            <a:r>
              <a:rPr lang="en-US" dirty="0"/>
              <a:t>The rest of the parameters ("Lemon" , "Kiwi") define the new elements to be </a:t>
            </a:r>
            <a:r>
              <a:rPr lang="en-US" b="1" dirty="0"/>
              <a:t>added</a:t>
            </a:r>
            <a:r>
              <a:rPr lang="en-US" dirty="0"/>
              <a:t>.</a:t>
            </a:r>
          </a:p>
          <a:p>
            <a:r>
              <a:rPr lang="en-US" dirty="0"/>
              <a:t>The splice() method returns an array with the deleted items</a:t>
            </a:r>
            <a:r>
              <a:rPr lang="en-US" dirty="0" smtClean="0"/>
              <a:t>:</a:t>
            </a:r>
            <a:endParaRPr lang="en-US" dirty="0"/>
          </a:p>
          <a:p>
            <a:endParaRPr lang="bg-BG" dirty="0"/>
          </a:p>
        </p:txBody>
      </p:sp>
      <p:sp>
        <p:nvSpPr>
          <p:cNvPr id="3" name="Title 2"/>
          <p:cNvSpPr>
            <a:spLocks noGrp="1"/>
          </p:cNvSpPr>
          <p:nvPr>
            <p:ph type="title"/>
          </p:nvPr>
        </p:nvSpPr>
        <p:spPr/>
        <p:txBody>
          <a:bodyPr/>
          <a:lstStyle/>
          <a:p>
            <a:r>
              <a:rPr lang="en-US" dirty="0"/>
              <a:t>Splicing and Slicing </a:t>
            </a:r>
            <a:r>
              <a:rPr lang="en-US" dirty="0" smtClean="0"/>
              <a:t>Arrays</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54292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76600"/>
            <a:ext cx="4724400" cy="55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09224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With clever parameter setting, you can use splice() to remove elements without leaving "holes" in the array</a:t>
            </a:r>
            <a:r>
              <a:rPr lang="en-US" dirty="0" smtClean="0"/>
              <a:t>:</a:t>
            </a:r>
          </a:p>
          <a:p>
            <a:endParaRPr lang="en-US" dirty="0"/>
          </a:p>
          <a:p>
            <a:endParaRPr lang="en-US" dirty="0" smtClean="0"/>
          </a:p>
          <a:p>
            <a:endParaRPr lang="en-US" dirty="0"/>
          </a:p>
          <a:p>
            <a:r>
              <a:rPr lang="en-US" dirty="0"/>
              <a:t>The slice() method slices out a piece of an array into a new array.</a:t>
            </a:r>
          </a:p>
          <a:p>
            <a:r>
              <a:rPr lang="en-US" dirty="0"/>
              <a:t>This example slices out a part of an array starting from array element 1 ("Orange"):</a:t>
            </a:r>
          </a:p>
          <a:p>
            <a:endParaRPr lang="en-US" dirty="0" smtClean="0"/>
          </a:p>
          <a:p>
            <a:endParaRPr lang="bg-BG" dirty="0"/>
          </a:p>
        </p:txBody>
      </p:sp>
      <p:sp>
        <p:nvSpPr>
          <p:cNvPr id="3" name="Title 2"/>
          <p:cNvSpPr>
            <a:spLocks noGrp="1"/>
          </p:cNvSpPr>
          <p:nvPr>
            <p:ph type="title"/>
          </p:nvPr>
        </p:nvSpPr>
        <p:spPr/>
        <p:txBody>
          <a:bodyPr/>
          <a:lstStyle/>
          <a:p>
            <a:r>
              <a:rPr lang="en-US" dirty="0"/>
              <a:t>Using splice() to Remove </a:t>
            </a:r>
            <a:r>
              <a:rPr lang="en-US" dirty="0" smtClean="0"/>
              <a:t>Elements</a:t>
            </a:r>
            <a:endParaRPr lang="bg-B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54292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743200"/>
            <a:ext cx="2357438"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029200"/>
            <a:ext cx="6324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0551" y="5372100"/>
            <a:ext cx="1761623"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768340"/>
            <a:ext cx="6058643" cy="83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239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slice() method can take two arguments like slice(1, 3).</a:t>
            </a:r>
          </a:p>
          <a:p>
            <a:r>
              <a:rPr lang="en-US" dirty="0"/>
              <a:t>The method then selects elements from the start argument, and up to (but not including) the end argument</a:t>
            </a:r>
            <a:r>
              <a:rPr lang="en-US" dirty="0" smtClean="0"/>
              <a:t>.</a:t>
            </a:r>
          </a:p>
          <a:p>
            <a:endParaRPr lang="en-US" dirty="0"/>
          </a:p>
          <a:p>
            <a:endParaRPr lang="en-US" dirty="0" smtClean="0"/>
          </a:p>
          <a:p>
            <a:endParaRPr lang="en-US" dirty="0"/>
          </a:p>
          <a:p>
            <a:endParaRPr lang="en-US" dirty="0" smtClean="0"/>
          </a:p>
          <a:p>
            <a:r>
              <a:rPr lang="en-US" dirty="0"/>
              <a:t>If the end argument is omitted, like in the first examples, the slice() method slices out the rest of the array.</a:t>
            </a:r>
          </a:p>
          <a:p>
            <a:endParaRPr lang="bg-BG" dirty="0"/>
          </a:p>
        </p:txBody>
      </p:sp>
      <p:sp>
        <p:nvSpPr>
          <p:cNvPr id="3" name="Title 2"/>
          <p:cNvSpPr>
            <a:spLocks noGrp="1"/>
          </p:cNvSpPr>
          <p:nvPr>
            <p:ph type="title"/>
          </p:nvPr>
        </p:nvSpPr>
        <p:spPr/>
        <p:txBody>
          <a:bodyPr/>
          <a:lstStyle/>
          <a:p>
            <a:r>
              <a:rPr lang="en-US" dirty="0" smtClean="0"/>
              <a:t>Slice() </a:t>
            </a:r>
            <a:endParaRPr lang="bg-BG"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95600"/>
            <a:ext cx="6286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733800"/>
            <a:ext cx="167238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181600"/>
            <a:ext cx="64008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943600"/>
            <a:ext cx="229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93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automatically converts an array to a comma separated string when a primitive value is expected.</a:t>
            </a:r>
          </a:p>
          <a:p>
            <a:r>
              <a:rPr lang="en-US" dirty="0"/>
              <a:t>This is always the case when you try to output an array.</a:t>
            </a:r>
          </a:p>
          <a:p>
            <a:r>
              <a:rPr lang="en-US" dirty="0"/>
              <a:t>These two examples will produce the same result:</a:t>
            </a:r>
          </a:p>
          <a:p>
            <a:pPr marL="45720" indent="0">
              <a:buNone/>
            </a:pPr>
            <a:endParaRPr lang="bg-BG" dirty="0"/>
          </a:p>
        </p:txBody>
      </p:sp>
      <p:sp>
        <p:nvSpPr>
          <p:cNvPr id="3" name="Title 2"/>
          <p:cNvSpPr>
            <a:spLocks noGrp="1"/>
          </p:cNvSpPr>
          <p:nvPr>
            <p:ph type="title"/>
          </p:nvPr>
        </p:nvSpPr>
        <p:spPr/>
        <p:txBody>
          <a:bodyPr/>
          <a:lstStyle/>
          <a:p>
            <a:r>
              <a:rPr lang="en-US" dirty="0"/>
              <a:t>Automatic </a:t>
            </a:r>
            <a:r>
              <a:rPr lang="en-US" dirty="0" err="1"/>
              <a:t>toString</a:t>
            </a:r>
            <a:r>
              <a:rPr lang="en-US" dirty="0" smtClean="0"/>
              <a:t>()</a:t>
            </a:r>
            <a:endParaRPr lang="bg-B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52" y="3352800"/>
            <a:ext cx="771603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52" y="4343400"/>
            <a:ext cx="631444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752" y="5334000"/>
            <a:ext cx="44481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347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trim()</a:t>
            </a:r>
            <a:r>
              <a:rPr lang="en-US" dirty="0"/>
              <a:t> method removes whitespace from both sides of a string</a:t>
            </a:r>
            <a:r>
              <a:rPr lang="en-US" dirty="0" smtClean="0"/>
              <a:t>:</a:t>
            </a:r>
          </a:p>
          <a:p>
            <a:endParaRPr lang="en-US" dirty="0"/>
          </a:p>
          <a:p>
            <a:endParaRPr lang="en-US" dirty="0" smtClean="0"/>
          </a:p>
          <a:p>
            <a:pPr marL="45720" indent="0">
              <a:buNone/>
            </a:pPr>
            <a:endParaRPr lang="en-US" dirty="0" smtClean="0"/>
          </a:p>
          <a:p>
            <a:r>
              <a:rPr lang="en-US" dirty="0"/>
              <a:t>The </a:t>
            </a:r>
            <a:r>
              <a:rPr lang="en-US" b="1" dirty="0" err="1"/>
              <a:t>trimStart</a:t>
            </a:r>
            <a:r>
              <a:rPr lang="en-US" b="1" dirty="0"/>
              <a:t>()</a:t>
            </a:r>
            <a:r>
              <a:rPr lang="en-US" dirty="0"/>
              <a:t> method works like trim(), but removes whitespace only from the start of a string</a:t>
            </a:r>
            <a:r>
              <a:rPr lang="en-US" dirty="0" smtClean="0"/>
              <a:t>.</a:t>
            </a:r>
          </a:p>
          <a:p>
            <a:endParaRPr lang="en-US" dirty="0"/>
          </a:p>
          <a:p>
            <a:endParaRPr lang="en-US" dirty="0" smtClean="0"/>
          </a:p>
          <a:p>
            <a:pPr marL="45720" indent="0">
              <a:buNone/>
            </a:pPr>
            <a:endParaRPr lang="en-US" dirty="0" smtClean="0"/>
          </a:p>
          <a:p>
            <a:r>
              <a:rPr lang="en-US" dirty="0"/>
              <a:t>The </a:t>
            </a:r>
            <a:r>
              <a:rPr lang="en-US" b="1" dirty="0" err="1"/>
              <a:t>trimEnd</a:t>
            </a:r>
            <a:r>
              <a:rPr lang="en-US" b="1" dirty="0"/>
              <a:t>()</a:t>
            </a:r>
            <a:r>
              <a:rPr lang="en-US" dirty="0"/>
              <a:t> method works like trim(), but removes whitespace only from the end of a string.</a:t>
            </a:r>
            <a:endParaRPr lang="bg-BG" dirty="0"/>
          </a:p>
        </p:txBody>
      </p:sp>
      <p:sp>
        <p:nvSpPr>
          <p:cNvPr id="3" name="Title 2"/>
          <p:cNvSpPr>
            <a:spLocks noGrp="1"/>
          </p:cNvSpPr>
          <p:nvPr>
            <p:ph type="title"/>
          </p:nvPr>
        </p:nvSpPr>
        <p:spPr/>
        <p:txBody>
          <a:bodyPr/>
          <a:lstStyle/>
          <a:p>
            <a:r>
              <a:rPr lang="en-US" dirty="0"/>
              <a:t>JavaScript String trim()</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712" y="2514600"/>
            <a:ext cx="4029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 y="4343400"/>
            <a:ext cx="379095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 y="6095999"/>
            <a:ext cx="37338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5475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solidFill>
                  <a:srgbClr val="FFC000"/>
                </a:solidFill>
              </a:rPr>
              <a:t>sort()</a:t>
            </a:r>
            <a:r>
              <a:rPr lang="en-US" dirty="0"/>
              <a:t> method sorts an array alphabetically</a:t>
            </a:r>
            <a:r>
              <a:rPr lang="en-US" dirty="0" smtClean="0"/>
              <a:t>:</a:t>
            </a:r>
          </a:p>
          <a:p>
            <a:endParaRPr lang="en-US" dirty="0" smtClean="0"/>
          </a:p>
          <a:p>
            <a:endParaRPr lang="en-US" dirty="0"/>
          </a:p>
          <a:p>
            <a:endParaRPr lang="en-US" dirty="0" smtClean="0"/>
          </a:p>
          <a:p>
            <a:r>
              <a:rPr lang="en-US" dirty="0"/>
              <a:t>The </a:t>
            </a:r>
            <a:r>
              <a:rPr lang="en-US" b="1" dirty="0">
                <a:solidFill>
                  <a:srgbClr val="FFC000"/>
                </a:solidFill>
              </a:rPr>
              <a:t>reverse()</a:t>
            </a:r>
            <a:r>
              <a:rPr lang="en-US" dirty="0"/>
              <a:t> method reverses the elements in an array.</a:t>
            </a:r>
          </a:p>
          <a:p>
            <a:r>
              <a:rPr lang="en-US" dirty="0"/>
              <a:t>You can use it to sort an array in descending order:</a:t>
            </a:r>
          </a:p>
          <a:p>
            <a:pPr marL="45720" indent="0">
              <a:buNone/>
            </a:pPr>
            <a:endParaRPr lang="bg-BG" dirty="0"/>
          </a:p>
        </p:txBody>
      </p:sp>
      <p:sp>
        <p:nvSpPr>
          <p:cNvPr id="3" name="Title 2"/>
          <p:cNvSpPr>
            <a:spLocks noGrp="1"/>
          </p:cNvSpPr>
          <p:nvPr>
            <p:ph type="title"/>
          </p:nvPr>
        </p:nvSpPr>
        <p:spPr/>
        <p:txBody>
          <a:bodyPr/>
          <a:lstStyle/>
          <a:p>
            <a:r>
              <a:rPr lang="en-US" dirty="0"/>
              <a:t>Sorting an </a:t>
            </a:r>
            <a:r>
              <a:rPr lang="en-US" dirty="0" smtClean="0"/>
              <a:t>Array</a:t>
            </a:r>
            <a:endParaRPr lang="bg-B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54006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524125"/>
            <a:ext cx="24098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114800"/>
            <a:ext cx="54387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3098" y="4114801"/>
            <a:ext cx="2612091"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7997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By default, the </a:t>
            </a:r>
            <a:r>
              <a:rPr lang="en-US" b="1" dirty="0">
                <a:solidFill>
                  <a:srgbClr val="FFC000"/>
                </a:solidFill>
              </a:rPr>
              <a:t>sort()</a:t>
            </a:r>
            <a:r>
              <a:rPr lang="en-US" dirty="0"/>
              <a:t> function </a:t>
            </a:r>
            <a:r>
              <a:rPr lang="en-US" b="1" dirty="0">
                <a:solidFill>
                  <a:srgbClr val="FFC000"/>
                </a:solidFill>
              </a:rPr>
              <a:t>sorts values as strings.</a:t>
            </a:r>
          </a:p>
          <a:p>
            <a:r>
              <a:rPr lang="en-US" dirty="0"/>
              <a:t>This works well for strings ("Apple" comes before "Banana").</a:t>
            </a:r>
          </a:p>
          <a:p>
            <a:r>
              <a:rPr lang="en-US" dirty="0"/>
              <a:t>However, if numbers are sorted as strings, "25" is bigger than "100", because "2" is bigger than "1".</a:t>
            </a:r>
          </a:p>
          <a:p>
            <a:r>
              <a:rPr lang="en-US" dirty="0"/>
              <a:t>Because of this, the sort() method will produce incorrect result when sorting numbers.</a:t>
            </a:r>
          </a:p>
          <a:p>
            <a:r>
              <a:rPr lang="en-US" dirty="0"/>
              <a:t>You can fix this by providing a </a:t>
            </a:r>
            <a:r>
              <a:rPr lang="en-US" b="1" dirty="0"/>
              <a:t>compare function</a:t>
            </a:r>
            <a:r>
              <a:rPr lang="en-US" dirty="0" smtClean="0"/>
              <a:t>:</a:t>
            </a:r>
          </a:p>
          <a:p>
            <a:endParaRPr lang="en-US" dirty="0"/>
          </a:p>
          <a:p>
            <a:endParaRPr lang="en-US" dirty="0" smtClean="0"/>
          </a:p>
          <a:p>
            <a:r>
              <a:rPr lang="en-US" dirty="0"/>
              <a:t>Use the same trick to sort an array descending:</a:t>
            </a:r>
          </a:p>
          <a:p>
            <a:endParaRPr lang="bg-BG" dirty="0"/>
          </a:p>
        </p:txBody>
      </p:sp>
      <p:sp>
        <p:nvSpPr>
          <p:cNvPr id="3" name="Title 2"/>
          <p:cNvSpPr>
            <a:spLocks noGrp="1"/>
          </p:cNvSpPr>
          <p:nvPr>
            <p:ph type="title"/>
          </p:nvPr>
        </p:nvSpPr>
        <p:spPr/>
        <p:txBody>
          <a:bodyPr/>
          <a:lstStyle/>
          <a:p>
            <a:r>
              <a:rPr lang="en-US" dirty="0"/>
              <a:t>Numeric </a:t>
            </a:r>
            <a:r>
              <a:rPr lang="en-US" dirty="0" smtClean="0"/>
              <a:t>Sort</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267200"/>
            <a:ext cx="42672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613" y="4555196"/>
            <a:ext cx="14192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626" y="5410200"/>
            <a:ext cx="42672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576" y="5724525"/>
            <a:ext cx="14382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00944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30"/>
          </a:xfrm>
        </p:spPr>
        <p:txBody>
          <a:bodyPr>
            <a:normAutofit/>
          </a:bodyPr>
          <a:lstStyle/>
          <a:p>
            <a:r>
              <a:rPr lang="en-US" dirty="0" smtClean="0"/>
              <a:t>Problem: Write </a:t>
            </a:r>
            <a:r>
              <a:rPr lang="en-US" dirty="0"/>
              <a:t>a function that orders an</a:t>
            </a:r>
            <a:r>
              <a:rPr lang="en-US" b="1" dirty="0"/>
              <a:t> array of strings</a:t>
            </a:r>
            <a:r>
              <a:rPr lang="en-US" dirty="0"/>
              <a:t>, by their </a:t>
            </a:r>
            <a:r>
              <a:rPr lang="en-US" b="1" dirty="0"/>
              <a:t>length</a:t>
            </a:r>
            <a:r>
              <a:rPr lang="en-US" dirty="0"/>
              <a:t> in </a:t>
            </a:r>
            <a:r>
              <a:rPr lang="en-US" b="1" dirty="0"/>
              <a:t>ascending order</a:t>
            </a:r>
            <a:r>
              <a:rPr lang="en-US" dirty="0"/>
              <a:t> as </a:t>
            </a:r>
            <a:r>
              <a:rPr lang="en-US" b="1" dirty="0"/>
              <a:t>primary criteria</a:t>
            </a:r>
            <a:r>
              <a:rPr lang="en-US" dirty="0"/>
              <a:t>, and by </a:t>
            </a:r>
            <a:r>
              <a:rPr lang="en-US" b="1" dirty="0"/>
              <a:t>alphabetical value </a:t>
            </a:r>
            <a:r>
              <a:rPr lang="en-US" dirty="0"/>
              <a:t>in</a:t>
            </a:r>
            <a:r>
              <a:rPr lang="en-US" b="1" dirty="0"/>
              <a:t> ascending order </a:t>
            </a:r>
            <a:r>
              <a:rPr lang="en-US" dirty="0"/>
              <a:t>as </a:t>
            </a:r>
            <a:r>
              <a:rPr lang="en-US" b="1" dirty="0"/>
              <a:t>second criteria</a:t>
            </a:r>
            <a:r>
              <a:rPr lang="en-US" dirty="0"/>
              <a:t>. The comparison should be </a:t>
            </a:r>
            <a:r>
              <a:rPr lang="en-US" b="1" dirty="0"/>
              <a:t>case-insensitive</a:t>
            </a:r>
            <a:r>
              <a:rPr lang="en-US" dirty="0" smtClean="0"/>
              <a:t>.</a:t>
            </a:r>
          </a:p>
          <a:p>
            <a:endParaRPr lang="en-US" dirty="0" smtClean="0"/>
          </a:p>
          <a:p>
            <a:r>
              <a:rPr lang="en-US" dirty="0" smtClean="0"/>
              <a:t>JS allows to chain two criteria by ||</a:t>
            </a:r>
          </a:p>
          <a:p>
            <a:endParaRPr lang="en-US" dirty="0"/>
          </a:p>
          <a:p>
            <a:endParaRPr lang="en-US" dirty="0" smtClean="0"/>
          </a:p>
          <a:p>
            <a:endParaRPr lang="en-US" dirty="0"/>
          </a:p>
          <a:p>
            <a:endParaRPr lang="en-US" dirty="0" smtClean="0"/>
          </a:p>
          <a:p>
            <a:r>
              <a:rPr lang="en-US" dirty="0"/>
              <a:t>The </a:t>
            </a:r>
            <a:r>
              <a:rPr lang="en-US" b="1" dirty="0" err="1"/>
              <a:t>localeCompare</a:t>
            </a:r>
            <a:r>
              <a:rPr lang="en-US" b="1" dirty="0"/>
              <a:t>()</a:t>
            </a:r>
            <a:r>
              <a:rPr lang="en-US" dirty="0"/>
              <a:t> method returns a number indicating whether a reference string comes before, or after, or is the same as the given string in sort order. In implementations with</a:t>
            </a:r>
            <a:endParaRPr lang="bg-BG" dirty="0"/>
          </a:p>
          <a:p>
            <a:endParaRPr lang="bg-BG" dirty="0"/>
          </a:p>
        </p:txBody>
      </p:sp>
      <p:sp>
        <p:nvSpPr>
          <p:cNvPr id="3" name="Title 2"/>
          <p:cNvSpPr>
            <a:spLocks noGrp="1"/>
          </p:cNvSpPr>
          <p:nvPr>
            <p:ph type="title"/>
          </p:nvPr>
        </p:nvSpPr>
        <p:spPr/>
        <p:txBody>
          <a:bodyPr/>
          <a:lstStyle/>
          <a:p>
            <a:r>
              <a:rPr lang="en-US" dirty="0" smtClean="0"/>
              <a:t>Sorting by two criteria</a:t>
            </a:r>
            <a:endParaRPr lang="bg-B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743864"/>
            <a:ext cx="5142422" cy="1381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361610"/>
            <a:ext cx="2066925" cy="76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4485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a:bodyPr>
          <a:lstStyle/>
          <a:p>
            <a:r>
              <a:rPr lang="en-US" dirty="0"/>
              <a:t>The purpose of the compare function is to define an alternative sort order.</a:t>
            </a:r>
          </a:p>
          <a:p>
            <a:r>
              <a:rPr lang="en-US" dirty="0"/>
              <a:t>The compare function should return a negative, zero, or positive value, depending on the arguments</a:t>
            </a:r>
            <a:r>
              <a:rPr lang="en-US" dirty="0" smtClean="0"/>
              <a:t>:</a:t>
            </a:r>
          </a:p>
          <a:p>
            <a:endParaRPr lang="en-US" dirty="0"/>
          </a:p>
          <a:p>
            <a:endParaRPr lang="en-US" dirty="0" smtClean="0"/>
          </a:p>
          <a:p>
            <a:r>
              <a:rPr lang="en-US" dirty="0"/>
              <a:t>When the sort() function compares two values, it sends the values to the compare function, and sorts the values according to the returned (negative, zero, positive) value.</a:t>
            </a:r>
          </a:p>
          <a:p>
            <a:r>
              <a:rPr lang="en-US" dirty="0"/>
              <a:t>If the result is negative a is sorted before b.</a:t>
            </a:r>
          </a:p>
          <a:p>
            <a:r>
              <a:rPr lang="en-US" dirty="0"/>
              <a:t>If the result is positive b is sorted before a.</a:t>
            </a:r>
          </a:p>
          <a:p>
            <a:r>
              <a:rPr lang="en-US" dirty="0"/>
              <a:t>If the result is 0 no changes are done with the sort order of the two values.</a:t>
            </a:r>
          </a:p>
          <a:p>
            <a:endParaRPr lang="en-US" dirty="0"/>
          </a:p>
          <a:p>
            <a:endParaRPr lang="bg-BG" dirty="0"/>
          </a:p>
        </p:txBody>
      </p:sp>
      <p:sp>
        <p:nvSpPr>
          <p:cNvPr id="3" name="Title 2"/>
          <p:cNvSpPr>
            <a:spLocks noGrp="1"/>
          </p:cNvSpPr>
          <p:nvPr>
            <p:ph type="title"/>
          </p:nvPr>
        </p:nvSpPr>
        <p:spPr/>
        <p:txBody>
          <a:bodyPr/>
          <a:lstStyle/>
          <a:p>
            <a:r>
              <a:rPr lang="en-US" dirty="0"/>
              <a:t>The Compare </a:t>
            </a:r>
            <a:r>
              <a:rPr lang="en-US" dirty="0" smtClean="0"/>
              <a:t>Function</a:t>
            </a:r>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23763"/>
            <a:ext cx="2914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70409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compare function compares all the values in the array, two values at a time (a, b).</a:t>
            </a:r>
          </a:p>
          <a:p>
            <a:r>
              <a:rPr lang="en-US" dirty="0"/>
              <a:t>When comparing 40 and 100, the sort() method calls the compare function(40, 100).</a:t>
            </a:r>
          </a:p>
          <a:p>
            <a:r>
              <a:rPr lang="en-US" dirty="0"/>
              <a:t>The function calculates 40 - 100 (a - b), and since the result is negative (-60),  the sort function will sort 40 as a value lower than 100</a:t>
            </a:r>
            <a:r>
              <a:rPr lang="en-US" dirty="0" smtClean="0"/>
              <a:t>.</a:t>
            </a:r>
          </a:p>
          <a:p>
            <a:endParaRPr lang="en-US" dirty="0"/>
          </a:p>
          <a:p>
            <a:r>
              <a:rPr lang="en-US" dirty="0"/>
              <a:t>Sorting an Array in Random Order</a:t>
            </a:r>
          </a:p>
          <a:p>
            <a:endParaRPr lang="bg-BG" dirty="0"/>
          </a:p>
        </p:txBody>
      </p:sp>
      <p:sp>
        <p:nvSpPr>
          <p:cNvPr id="3" name="Title 2"/>
          <p:cNvSpPr>
            <a:spLocks noGrp="1"/>
          </p:cNvSpPr>
          <p:nvPr>
            <p:ph type="title"/>
          </p:nvPr>
        </p:nvSpPr>
        <p:spPr/>
        <p:txBody>
          <a:bodyPr/>
          <a:lstStyle/>
          <a:p>
            <a:r>
              <a:rPr lang="en-US" dirty="0" smtClean="0"/>
              <a:t>Compare function example</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953000"/>
            <a:ext cx="5200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96663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above example, </a:t>
            </a:r>
            <a:r>
              <a:rPr lang="en-US" i="1" dirty="0" err="1"/>
              <a:t>array</a:t>
            </a:r>
            <a:r>
              <a:rPr lang="en-US" dirty="0" err="1"/>
              <a:t>.sort</a:t>
            </a:r>
            <a:r>
              <a:rPr lang="en-US" dirty="0"/>
              <a:t>(), is not accurate, it will favor some numbers over the others.</a:t>
            </a:r>
          </a:p>
          <a:p>
            <a:r>
              <a:rPr lang="en-US" dirty="0"/>
              <a:t>The most popular correct method, is called the Fisher Yates shuffle, and was introduced in data science as early as 1938!</a:t>
            </a:r>
          </a:p>
          <a:p>
            <a:r>
              <a:rPr lang="en-US" dirty="0"/>
              <a:t>In JavaScript the method can be translated to this:</a:t>
            </a:r>
          </a:p>
          <a:p>
            <a:endParaRPr lang="bg-BG" dirty="0"/>
          </a:p>
        </p:txBody>
      </p:sp>
      <p:sp>
        <p:nvSpPr>
          <p:cNvPr id="3" name="Title 2"/>
          <p:cNvSpPr>
            <a:spLocks noGrp="1"/>
          </p:cNvSpPr>
          <p:nvPr>
            <p:ph type="title"/>
          </p:nvPr>
        </p:nvSpPr>
        <p:spPr/>
        <p:txBody>
          <a:bodyPr/>
          <a:lstStyle/>
          <a:p>
            <a:r>
              <a:rPr lang="en-US" dirty="0"/>
              <a:t>The Fisher Yates </a:t>
            </a:r>
            <a:r>
              <a:rPr lang="en-US" dirty="0" smtClean="0"/>
              <a:t>Method</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57600"/>
            <a:ext cx="45910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03893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no built-in functions for finding the max or min value in an array.</a:t>
            </a:r>
          </a:p>
          <a:p>
            <a:r>
              <a:rPr lang="en-US" dirty="0"/>
              <a:t>However, after you have sorted an array, you can use the index to obtain the highest and lowest values.</a:t>
            </a:r>
          </a:p>
          <a:p>
            <a:r>
              <a:rPr lang="en-US" dirty="0"/>
              <a:t>Sorting </a:t>
            </a:r>
            <a:r>
              <a:rPr lang="en-US" dirty="0" smtClean="0"/>
              <a:t>ascending and descending:</a:t>
            </a:r>
            <a:endParaRPr lang="en-US" dirty="0"/>
          </a:p>
          <a:p>
            <a:endParaRPr lang="bg-BG" dirty="0"/>
          </a:p>
        </p:txBody>
      </p:sp>
      <p:sp>
        <p:nvSpPr>
          <p:cNvPr id="3" name="Title 2"/>
          <p:cNvSpPr>
            <a:spLocks noGrp="1"/>
          </p:cNvSpPr>
          <p:nvPr>
            <p:ph type="title"/>
          </p:nvPr>
        </p:nvSpPr>
        <p:spPr/>
        <p:txBody>
          <a:bodyPr/>
          <a:lstStyle/>
          <a:p>
            <a:r>
              <a:rPr lang="en-US" dirty="0"/>
              <a:t>Find the Highest (or Lowest) Array </a:t>
            </a:r>
            <a:r>
              <a:rPr lang="en-US" dirty="0" smtClean="0"/>
              <a:t>Value</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05200"/>
            <a:ext cx="58293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876800"/>
            <a:ext cx="56769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6172199"/>
            <a:ext cx="6477000" cy="461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876210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 use </a:t>
            </a:r>
            <a:r>
              <a:rPr lang="en-US" b="1" dirty="0" err="1">
                <a:solidFill>
                  <a:srgbClr val="FFC000"/>
                </a:solidFill>
              </a:rPr>
              <a:t>Math.max.apply</a:t>
            </a:r>
            <a:r>
              <a:rPr lang="en-US" dirty="0"/>
              <a:t> to find the highest number in an array:</a:t>
            </a:r>
            <a:endParaRPr lang="bg-BG" dirty="0"/>
          </a:p>
        </p:txBody>
      </p:sp>
      <p:sp>
        <p:nvSpPr>
          <p:cNvPr id="3" name="Title 2"/>
          <p:cNvSpPr>
            <a:spLocks noGrp="1"/>
          </p:cNvSpPr>
          <p:nvPr>
            <p:ph type="title"/>
          </p:nvPr>
        </p:nvSpPr>
        <p:spPr/>
        <p:txBody>
          <a:bodyPr/>
          <a:lstStyle/>
          <a:p>
            <a:r>
              <a:rPr lang="en-US" dirty="0"/>
              <a:t>Using </a:t>
            </a:r>
            <a:r>
              <a:rPr lang="en-US" b="1" dirty="0" err="1">
                <a:solidFill>
                  <a:srgbClr val="FFC000"/>
                </a:solidFill>
              </a:rPr>
              <a:t>Math.max</a:t>
            </a:r>
            <a:r>
              <a:rPr lang="en-US" b="1" dirty="0">
                <a:solidFill>
                  <a:srgbClr val="FFC000"/>
                </a:solidFill>
              </a:rPr>
              <a:t>()</a:t>
            </a:r>
            <a:r>
              <a:rPr lang="en-US" dirty="0"/>
              <a:t> on an </a:t>
            </a:r>
            <a:r>
              <a:rPr lang="en-US" dirty="0" smtClean="0"/>
              <a:t>Array</a:t>
            </a:r>
            <a:endParaRPr lang="bg-B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22508"/>
            <a:ext cx="36766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59757"/>
            <a:ext cx="6781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267200"/>
            <a:ext cx="35909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376862"/>
            <a:ext cx="68865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14193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fastest solution is to use a "home made" method.</a:t>
            </a:r>
          </a:p>
          <a:p>
            <a:r>
              <a:rPr lang="en-US" dirty="0"/>
              <a:t>This function loops through an array comparing each value with the highest value found:</a:t>
            </a:r>
          </a:p>
          <a:p>
            <a:endParaRPr lang="bg-BG" dirty="0"/>
          </a:p>
        </p:txBody>
      </p:sp>
      <p:sp>
        <p:nvSpPr>
          <p:cNvPr id="3" name="Title 2"/>
          <p:cNvSpPr>
            <a:spLocks noGrp="1"/>
          </p:cNvSpPr>
          <p:nvPr>
            <p:ph type="title"/>
          </p:nvPr>
        </p:nvSpPr>
        <p:spPr/>
        <p:txBody>
          <a:bodyPr/>
          <a:lstStyle/>
          <a:p>
            <a:r>
              <a:rPr lang="en-US" dirty="0"/>
              <a:t>My Min / Max JavaScript </a:t>
            </a:r>
            <a:r>
              <a:rPr lang="en-US" dirty="0" smtClean="0"/>
              <a:t>Methods</a:t>
            </a:r>
            <a:endParaRPr lang="bg-BG"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790" y="2892620"/>
            <a:ext cx="3070260" cy="2850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892619"/>
            <a:ext cx="2720017" cy="2878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01453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arrays often contain objects</a:t>
            </a:r>
            <a:r>
              <a:rPr lang="en-US" dirty="0" smtClean="0"/>
              <a:t>:</a:t>
            </a:r>
          </a:p>
          <a:p>
            <a:endParaRPr lang="en-US" dirty="0"/>
          </a:p>
          <a:p>
            <a:endParaRPr lang="en-US" dirty="0" smtClean="0"/>
          </a:p>
          <a:p>
            <a:endParaRPr lang="en-US" dirty="0"/>
          </a:p>
          <a:p>
            <a:endParaRPr lang="en-US" dirty="0" smtClean="0"/>
          </a:p>
          <a:p>
            <a:endParaRPr lang="en-US" dirty="0"/>
          </a:p>
          <a:p>
            <a:r>
              <a:rPr lang="en-US" dirty="0"/>
              <a:t>Even if objects have properties of different data types, the sort() method can be used to sort the array.</a:t>
            </a:r>
          </a:p>
          <a:p>
            <a:r>
              <a:rPr lang="en-US" dirty="0"/>
              <a:t>The solution is to write a compare function to compare the property values:</a:t>
            </a:r>
          </a:p>
          <a:p>
            <a:endParaRPr lang="bg-BG" dirty="0"/>
          </a:p>
        </p:txBody>
      </p:sp>
      <p:sp>
        <p:nvSpPr>
          <p:cNvPr id="3" name="Title 2"/>
          <p:cNvSpPr>
            <a:spLocks noGrp="1"/>
          </p:cNvSpPr>
          <p:nvPr>
            <p:ph type="title"/>
          </p:nvPr>
        </p:nvSpPr>
        <p:spPr/>
        <p:txBody>
          <a:bodyPr/>
          <a:lstStyle/>
          <a:p>
            <a:r>
              <a:rPr lang="en-US" dirty="0"/>
              <a:t>Sorting Object </a:t>
            </a:r>
            <a:r>
              <a:rPr lang="en-US" dirty="0" smtClean="0"/>
              <a:t>Arrays</a:t>
            </a:r>
            <a:endParaRPr lang="bg-B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29146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486400"/>
            <a:ext cx="49625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87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padStart</a:t>
            </a:r>
            <a:r>
              <a:rPr lang="en-US" dirty="0"/>
              <a:t>() method pads a string with another string</a:t>
            </a:r>
            <a:r>
              <a:rPr lang="en-US" dirty="0" smtClean="0"/>
              <a:t>:</a:t>
            </a:r>
          </a:p>
          <a:p>
            <a:endParaRPr lang="en-US" dirty="0"/>
          </a:p>
          <a:p>
            <a:endParaRPr lang="en-US" dirty="0" smtClean="0"/>
          </a:p>
          <a:p>
            <a:endParaRPr lang="en-US" dirty="0"/>
          </a:p>
          <a:p>
            <a:endParaRPr lang="en-US" dirty="0" smtClean="0"/>
          </a:p>
          <a:p>
            <a:endParaRPr lang="en-US" dirty="0"/>
          </a:p>
          <a:p>
            <a:r>
              <a:rPr lang="en-US" dirty="0"/>
              <a:t>The </a:t>
            </a:r>
            <a:r>
              <a:rPr lang="en-US" dirty="0" err="1"/>
              <a:t>padEnd</a:t>
            </a:r>
            <a:r>
              <a:rPr lang="en-US" dirty="0"/>
              <a:t>() method pads a string with another string:</a:t>
            </a:r>
            <a:endParaRPr lang="en-US" dirty="0" smtClean="0"/>
          </a:p>
          <a:p>
            <a:endParaRPr lang="en-US" dirty="0"/>
          </a:p>
          <a:p>
            <a:endParaRPr lang="en-US" dirty="0" smtClean="0"/>
          </a:p>
          <a:p>
            <a:endParaRPr lang="en-US" dirty="0"/>
          </a:p>
          <a:p>
            <a:r>
              <a:rPr lang="en-US" dirty="0"/>
              <a:t>To pad a number, convert the number to a string first.</a:t>
            </a:r>
            <a:endParaRPr lang="bg-BG" dirty="0"/>
          </a:p>
        </p:txBody>
      </p:sp>
      <p:sp>
        <p:nvSpPr>
          <p:cNvPr id="3" name="Title 2"/>
          <p:cNvSpPr>
            <a:spLocks noGrp="1"/>
          </p:cNvSpPr>
          <p:nvPr>
            <p:ph type="title"/>
          </p:nvPr>
        </p:nvSpPr>
        <p:spPr/>
        <p:txBody>
          <a:bodyPr/>
          <a:lstStyle/>
          <a:p>
            <a:r>
              <a:rPr lang="en-US" dirty="0"/>
              <a:t>JavaScript String </a:t>
            </a:r>
            <a:r>
              <a:rPr lang="en-US" dirty="0" smtClean="0"/>
              <a:t>Padding</a:t>
            </a:r>
            <a:endParaRPr lang="bg-BG"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64664"/>
            <a:ext cx="36004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7675"/>
          <a:stretch/>
        </p:blipFill>
        <p:spPr bwMode="auto">
          <a:xfrm>
            <a:off x="4611624" y="2264664"/>
            <a:ext cx="12954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109912"/>
            <a:ext cx="36576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624" y="3109911"/>
            <a:ext cx="9906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419600"/>
            <a:ext cx="33147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7111" y="4419600"/>
            <a:ext cx="990021" cy="66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307550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Comparing string properties is a little more complex:</a:t>
            </a:r>
            <a:endParaRPr lang="bg-BG" dirty="0"/>
          </a:p>
        </p:txBody>
      </p:sp>
      <p:sp>
        <p:nvSpPr>
          <p:cNvPr id="3" name="Title 2"/>
          <p:cNvSpPr>
            <a:spLocks noGrp="1"/>
          </p:cNvSpPr>
          <p:nvPr>
            <p:ph type="title"/>
          </p:nvPr>
        </p:nvSpPr>
        <p:spPr/>
        <p:txBody>
          <a:bodyPr/>
          <a:lstStyle/>
          <a:p>
            <a:r>
              <a:rPr lang="en-US" dirty="0" smtClean="0"/>
              <a:t>Comparing string properties</a:t>
            </a:r>
            <a:endParaRPr lang="bg-BG"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558" y="3124200"/>
            <a:ext cx="33528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124200"/>
            <a:ext cx="28575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9792" y="4305300"/>
            <a:ext cx="10477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2621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lnSpcReduction="10000"/>
          </a:bodyPr>
          <a:lstStyle/>
          <a:p>
            <a:r>
              <a:rPr lang="en-US" dirty="0"/>
              <a:t>The </a:t>
            </a:r>
            <a:r>
              <a:rPr lang="en-US" b="1" dirty="0" err="1">
                <a:solidFill>
                  <a:srgbClr val="FFC000"/>
                </a:solidFill>
              </a:rPr>
              <a:t>forEach</a:t>
            </a:r>
            <a:r>
              <a:rPr lang="en-US" b="1" dirty="0">
                <a:solidFill>
                  <a:srgbClr val="FFC000"/>
                </a:solidFill>
              </a:rPr>
              <a:t>()</a:t>
            </a:r>
            <a:r>
              <a:rPr lang="en-US" dirty="0"/>
              <a:t> method calls a function (a callback function) once for each array element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Note that the function takes 3 arguments:</a:t>
            </a:r>
          </a:p>
          <a:p>
            <a:r>
              <a:rPr lang="en-US" dirty="0"/>
              <a:t>The item value</a:t>
            </a:r>
          </a:p>
          <a:p>
            <a:r>
              <a:rPr lang="en-US" dirty="0"/>
              <a:t>The item index</a:t>
            </a:r>
          </a:p>
          <a:p>
            <a:r>
              <a:rPr lang="en-US" dirty="0"/>
              <a:t>The array itself</a:t>
            </a:r>
          </a:p>
          <a:p>
            <a:r>
              <a:rPr lang="en-US" dirty="0"/>
              <a:t>The example above uses only the value parameter. The example can be rewritten to:</a:t>
            </a:r>
          </a:p>
          <a:p>
            <a:endParaRPr lang="bg-BG" dirty="0"/>
          </a:p>
        </p:txBody>
      </p:sp>
      <p:sp>
        <p:nvSpPr>
          <p:cNvPr id="3" name="Title 2"/>
          <p:cNvSpPr>
            <a:spLocks noGrp="1"/>
          </p:cNvSpPr>
          <p:nvPr>
            <p:ph type="title"/>
          </p:nvPr>
        </p:nvSpPr>
        <p:spPr/>
        <p:txBody>
          <a:bodyPr/>
          <a:lstStyle/>
          <a:p>
            <a:r>
              <a:rPr lang="en-US" dirty="0"/>
              <a:t>Array </a:t>
            </a:r>
            <a:r>
              <a:rPr lang="en-US" dirty="0" smtClean="0"/>
              <a:t>Iteration</a:t>
            </a:r>
            <a:endParaRPr lang="bg-BG"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03" y="2438400"/>
            <a:ext cx="3823074"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430" y="2438400"/>
            <a:ext cx="607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270" y="2438400"/>
            <a:ext cx="318190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84324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lstStyle/>
          <a:p>
            <a:r>
              <a:rPr lang="en-US" dirty="0"/>
              <a:t>The map() method creates a new array by performing a function on each array element.</a:t>
            </a:r>
          </a:p>
          <a:p>
            <a:r>
              <a:rPr lang="en-US" dirty="0"/>
              <a:t>The map() method does not execute the function for array elements without values.</a:t>
            </a:r>
          </a:p>
          <a:p>
            <a:r>
              <a:rPr lang="en-US" dirty="0"/>
              <a:t>The map() method does not change the original array.</a:t>
            </a:r>
          </a:p>
          <a:p>
            <a:r>
              <a:rPr lang="en-US" dirty="0"/>
              <a:t>This example multiplies each array value by 2</a:t>
            </a:r>
            <a:r>
              <a:rPr lang="en-US" dirty="0" smtClean="0"/>
              <a:t>:</a:t>
            </a:r>
          </a:p>
          <a:p>
            <a:endParaRPr lang="en-US" dirty="0"/>
          </a:p>
          <a:p>
            <a:endParaRPr lang="en-US" dirty="0" smtClean="0"/>
          </a:p>
          <a:p>
            <a:endParaRPr lang="en-US" dirty="0"/>
          </a:p>
          <a:p>
            <a:endParaRPr lang="en-US" dirty="0" smtClean="0"/>
          </a:p>
          <a:p>
            <a:endParaRPr lang="en-US" dirty="0"/>
          </a:p>
          <a:p>
            <a:r>
              <a:rPr lang="en-US" dirty="0"/>
              <a:t>When a callback function uses only the value parameter, the index and array parameters can be omitted:</a:t>
            </a:r>
          </a:p>
          <a:p>
            <a:endParaRPr lang="bg-BG" dirty="0"/>
          </a:p>
        </p:txBody>
      </p:sp>
      <p:sp>
        <p:nvSpPr>
          <p:cNvPr id="3" name="Title 2"/>
          <p:cNvSpPr>
            <a:spLocks noGrp="1"/>
          </p:cNvSpPr>
          <p:nvPr>
            <p:ph type="title"/>
          </p:nvPr>
        </p:nvSpPr>
        <p:spPr/>
        <p:txBody>
          <a:bodyPr/>
          <a:lstStyle/>
          <a:p>
            <a:r>
              <a:rPr lang="en-US" dirty="0"/>
              <a:t>Array </a:t>
            </a:r>
            <a:r>
              <a:rPr lang="en-US" b="1" dirty="0">
                <a:solidFill>
                  <a:srgbClr val="FFC000"/>
                </a:solidFill>
              </a:rPr>
              <a:t>map</a:t>
            </a:r>
            <a:r>
              <a:rPr lang="en-US" b="1" dirty="0" smtClean="0">
                <a:solidFill>
                  <a:srgbClr val="FFC000"/>
                </a:solidFill>
              </a:rPr>
              <a:t>()</a:t>
            </a:r>
            <a:endParaRPr lang="bg-BG" b="1" dirty="0">
              <a:solidFill>
                <a:srgbClr val="FFC000"/>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62400"/>
            <a:ext cx="43815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1" y="3962400"/>
            <a:ext cx="2438400" cy="71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829175"/>
            <a:ext cx="29527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66773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filter() method creates a new array with array elements that passes a test.</a:t>
            </a:r>
          </a:p>
          <a:p>
            <a:r>
              <a:rPr lang="en-US" dirty="0"/>
              <a:t>This example creates a new array from elements with a value larger than 18</a:t>
            </a:r>
            <a:r>
              <a:rPr lang="en-US" dirty="0" smtClean="0"/>
              <a:t>:</a:t>
            </a:r>
          </a:p>
          <a:p>
            <a:endParaRPr lang="en-US" dirty="0"/>
          </a:p>
          <a:p>
            <a:endParaRPr lang="en-US" dirty="0" smtClean="0"/>
          </a:p>
          <a:p>
            <a:endParaRPr lang="en-US" dirty="0"/>
          </a:p>
          <a:p>
            <a:endParaRPr lang="en-US" dirty="0" smtClean="0"/>
          </a:p>
          <a:p>
            <a:endParaRPr lang="en-US" dirty="0"/>
          </a:p>
          <a:p>
            <a:r>
              <a:rPr lang="en-US" dirty="0"/>
              <a:t>In the example above, the callback function does not use the index and array parameters, so they can be omitted:</a:t>
            </a:r>
          </a:p>
          <a:p>
            <a:endParaRPr lang="bg-BG" dirty="0"/>
          </a:p>
        </p:txBody>
      </p:sp>
      <p:sp>
        <p:nvSpPr>
          <p:cNvPr id="3" name="Title 2"/>
          <p:cNvSpPr>
            <a:spLocks noGrp="1"/>
          </p:cNvSpPr>
          <p:nvPr>
            <p:ph type="title"/>
          </p:nvPr>
        </p:nvSpPr>
        <p:spPr/>
        <p:txBody>
          <a:bodyPr/>
          <a:lstStyle/>
          <a:p>
            <a:r>
              <a:rPr lang="en-US" dirty="0"/>
              <a:t>Array </a:t>
            </a:r>
            <a:r>
              <a:rPr lang="en-US" b="1" dirty="0">
                <a:solidFill>
                  <a:srgbClr val="FFC000"/>
                </a:solidFill>
              </a:rPr>
              <a:t>filter</a:t>
            </a:r>
            <a:r>
              <a:rPr lang="en-US" b="1" dirty="0" smtClean="0">
                <a:solidFill>
                  <a:srgbClr val="FFC000"/>
                </a:solidFill>
              </a:rPr>
              <a:t>()</a:t>
            </a:r>
            <a:endParaRPr lang="bg-BG" b="1" dirty="0">
              <a:solidFill>
                <a:srgbClr val="FFC000"/>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00400"/>
            <a:ext cx="43243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203275"/>
            <a:ext cx="1295400" cy="695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990975"/>
            <a:ext cx="29051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58189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291330"/>
          </a:xfrm>
        </p:spPr>
        <p:txBody>
          <a:bodyPr>
            <a:normAutofit fontScale="92500" lnSpcReduction="20000"/>
          </a:bodyPr>
          <a:lstStyle/>
          <a:p>
            <a:r>
              <a:rPr lang="en-US" dirty="0"/>
              <a:t>The reduce() method runs a function on each array element to produce (reduce it to) a single value.</a:t>
            </a:r>
          </a:p>
          <a:p>
            <a:r>
              <a:rPr lang="en-US" dirty="0"/>
              <a:t>The reduce() method works from left-to-right in the array. See also </a:t>
            </a:r>
            <a:r>
              <a:rPr lang="en-US" dirty="0" err="1"/>
              <a:t>reduceRight</a:t>
            </a:r>
            <a:r>
              <a:rPr lang="en-US" dirty="0"/>
              <a:t>().</a:t>
            </a:r>
          </a:p>
          <a:p>
            <a:r>
              <a:rPr lang="en-US" dirty="0"/>
              <a:t>The reduce() method does not reduce the original array</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Note that the function takes 4 arguments:</a:t>
            </a:r>
          </a:p>
          <a:p>
            <a:r>
              <a:rPr lang="en-US" dirty="0"/>
              <a:t>The total (the initial value / previously returned value)</a:t>
            </a:r>
          </a:p>
          <a:p>
            <a:r>
              <a:rPr lang="en-US" dirty="0"/>
              <a:t>The item value</a:t>
            </a:r>
          </a:p>
          <a:p>
            <a:r>
              <a:rPr lang="en-US" dirty="0"/>
              <a:t>The item index</a:t>
            </a:r>
          </a:p>
          <a:p>
            <a:r>
              <a:rPr lang="en-US" dirty="0"/>
              <a:t>The array itself</a:t>
            </a:r>
          </a:p>
          <a:p>
            <a:r>
              <a:rPr lang="en-US" dirty="0"/>
              <a:t>The example above does not use the index and array parameters. It can be rewritten to:</a:t>
            </a:r>
          </a:p>
          <a:p>
            <a:endParaRPr lang="en-US" dirty="0"/>
          </a:p>
          <a:p>
            <a:endParaRPr lang="bg-BG" dirty="0"/>
          </a:p>
        </p:txBody>
      </p:sp>
      <p:sp>
        <p:nvSpPr>
          <p:cNvPr id="3" name="Title 2"/>
          <p:cNvSpPr>
            <a:spLocks noGrp="1"/>
          </p:cNvSpPr>
          <p:nvPr>
            <p:ph type="title"/>
          </p:nvPr>
        </p:nvSpPr>
        <p:spPr/>
        <p:txBody>
          <a:bodyPr/>
          <a:lstStyle/>
          <a:p>
            <a:r>
              <a:rPr lang="en-US" dirty="0"/>
              <a:t>Array </a:t>
            </a:r>
            <a:r>
              <a:rPr lang="en-US" b="1" dirty="0">
                <a:solidFill>
                  <a:srgbClr val="FFC000"/>
                </a:solidFill>
              </a:rPr>
              <a:t>reduce</a:t>
            </a:r>
            <a:r>
              <a:rPr lang="en-US" b="1" dirty="0" smtClean="0">
                <a:solidFill>
                  <a:srgbClr val="FFC000"/>
                </a:solidFill>
              </a:rPr>
              <a:t>()</a:t>
            </a:r>
            <a:endParaRPr lang="bg-BG" b="1" dirty="0">
              <a:solidFill>
                <a:srgbClr val="FFC000"/>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0"/>
            <a:ext cx="3695802"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06249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every() method check if all array values pass a test.</a:t>
            </a:r>
          </a:p>
          <a:p>
            <a:r>
              <a:rPr lang="en-US" dirty="0"/>
              <a:t>This example check if all array values are larger than 18</a:t>
            </a:r>
            <a:r>
              <a:rPr lang="en-US" dirty="0" smtClean="0"/>
              <a:t>:</a:t>
            </a:r>
          </a:p>
          <a:p>
            <a:r>
              <a:rPr lang="en-US" dirty="0" smtClean="0"/>
              <a:t>Returns </a:t>
            </a:r>
            <a:r>
              <a:rPr lang="en-US" dirty="0" err="1" smtClean="0"/>
              <a:t>boolean</a:t>
            </a:r>
            <a:endParaRPr lang="en-US" dirty="0"/>
          </a:p>
          <a:p>
            <a:endParaRPr lang="bg-BG" dirty="0"/>
          </a:p>
        </p:txBody>
      </p:sp>
      <p:sp>
        <p:nvSpPr>
          <p:cNvPr id="3" name="Title 2"/>
          <p:cNvSpPr>
            <a:spLocks noGrp="1"/>
          </p:cNvSpPr>
          <p:nvPr>
            <p:ph type="title"/>
          </p:nvPr>
        </p:nvSpPr>
        <p:spPr/>
        <p:txBody>
          <a:bodyPr/>
          <a:lstStyle/>
          <a:p>
            <a:r>
              <a:rPr lang="en-US" dirty="0"/>
              <a:t>Array </a:t>
            </a:r>
            <a:r>
              <a:rPr lang="en-US" b="1" dirty="0">
                <a:solidFill>
                  <a:srgbClr val="FFC000"/>
                </a:solidFill>
              </a:rPr>
              <a:t>every</a:t>
            </a:r>
            <a:r>
              <a:rPr lang="en-US" b="1" dirty="0" smtClean="0">
                <a:solidFill>
                  <a:srgbClr val="FFC000"/>
                </a:solidFill>
              </a:rPr>
              <a:t>()</a:t>
            </a:r>
            <a:endParaRPr lang="bg-BG" b="1" dirty="0">
              <a:solidFill>
                <a:srgbClr val="FFC000"/>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3124200"/>
            <a:ext cx="431482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036837"/>
            <a:ext cx="29051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9177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some() method check if some array values pass a test.</a:t>
            </a:r>
          </a:p>
          <a:p>
            <a:r>
              <a:rPr lang="en-US" dirty="0"/>
              <a:t>This example check if some array values are larger than 18</a:t>
            </a:r>
            <a:r>
              <a:rPr lang="en-US" dirty="0" smtClean="0"/>
              <a:t>:</a:t>
            </a:r>
          </a:p>
          <a:p>
            <a:r>
              <a:rPr lang="en-US" dirty="0" smtClean="0"/>
              <a:t>Returns </a:t>
            </a:r>
            <a:r>
              <a:rPr lang="en-US" dirty="0" err="1" smtClean="0"/>
              <a:t>boolean</a:t>
            </a:r>
            <a:endParaRPr lang="en-US" dirty="0"/>
          </a:p>
          <a:p>
            <a:endParaRPr lang="bg-BG" dirty="0"/>
          </a:p>
        </p:txBody>
      </p:sp>
      <p:sp>
        <p:nvSpPr>
          <p:cNvPr id="3" name="Title 2"/>
          <p:cNvSpPr>
            <a:spLocks noGrp="1"/>
          </p:cNvSpPr>
          <p:nvPr>
            <p:ph type="title"/>
          </p:nvPr>
        </p:nvSpPr>
        <p:spPr/>
        <p:txBody>
          <a:bodyPr/>
          <a:lstStyle/>
          <a:p>
            <a:r>
              <a:rPr lang="en-US" dirty="0"/>
              <a:t>Array </a:t>
            </a:r>
            <a:r>
              <a:rPr lang="en-US" b="1" dirty="0">
                <a:solidFill>
                  <a:srgbClr val="FFC000"/>
                </a:solidFill>
              </a:rPr>
              <a:t>some</a:t>
            </a:r>
            <a:r>
              <a:rPr lang="en-US" b="1" dirty="0" smtClean="0">
                <a:solidFill>
                  <a:srgbClr val="FFC000"/>
                </a:solidFill>
              </a:rPr>
              <a:t>()</a:t>
            </a:r>
            <a:endParaRPr lang="bg-BG" b="1" dirty="0">
              <a:solidFill>
                <a:srgbClr val="FFC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71" y="3052762"/>
            <a:ext cx="43529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23025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lstStyle/>
          <a:p>
            <a:r>
              <a:rPr lang="en-US" dirty="0"/>
              <a:t>The </a:t>
            </a:r>
            <a:r>
              <a:rPr lang="en-US" b="1" dirty="0" err="1">
                <a:solidFill>
                  <a:srgbClr val="FFC000"/>
                </a:solidFill>
              </a:rPr>
              <a:t>indexOf</a:t>
            </a:r>
            <a:r>
              <a:rPr lang="en-US" b="1" dirty="0">
                <a:solidFill>
                  <a:srgbClr val="FFC000"/>
                </a:solidFill>
              </a:rPr>
              <a:t>()</a:t>
            </a:r>
            <a:r>
              <a:rPr lang="en-US" dirty="0"/>
              <a:t> method searches an array for an element value and returns its position.</a:t>
            </a:r>
          </a:p>
          <a:p>
            <a:r>
              <a:rPr lang="en-US" b="1" dirty="0"/>
              <a:t>Note:</a:t>
            </a:r>
            <a:r>
              <a:rPr lang="en-US" dirty="0"/>
              <a:t> The first item has position 0, the second item has position 1, and so 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err="1"/>
              <a:t>Array.indexOf</a:t>
            </a:r>
            <a:r>
              <a:rPr lang="en-US" dirty="0"/>
              <a:t>() returns -1 if the item is not found.</a:t>
            </a:r>
          </a:p>
          <a:p>
            <a:r>
              <a:rPr lang="en-US" dirty="0"/>
              <a:t>If the item is present more than once, it returns the position of the first occurrence.</a:t>
            </a:r>
          </a:p>
          <a:p>
            <a:endParaRPr lang="en-US" dirty="0"/>
          </a:p>
          <a:p>
            <a:endParaRPr lang="bg-BG" dirty="0"/>
          </a:p>
        </p:txBody>
      </p:sp>
      <p:sp>
        <p:nvSpPr>
          <p:cNvPr id="3" name="Title 2"/>
          <p:cNvSpPr>
            <a:spLocks noGrp="1"/>
          </p:cNvSpPr>
          <p:nvPr>
            <p:ph type="title"/>
          </p:nvPr>
        </p:nvSpPr>
        <p:spPr/>
        <p:txBody>
          <a:bodyPr/>
          <a:lstStyle/>
          <a:p>
            <a:r>
              <a:rPr lang="en-US" dirty="0"/>
              <a:t>Array </a:t>
            </a:r>
            <a:r>
              <a:rPr lang="en-US" b="1" dirty="0" err="1">
                <a:solidFill>
                  <a:srgbClr val="FFC000"/>
                </a:solidFill>
              </a:rPr>
              <a:t>indexOf</a:t>
            </a:r>
            <a:r>
              <a:rPr lang="en-US" b="1" dirty="0" smtClean="0">
                <a:solidFill>
                  <a:srgbClr val="FFC000"/>
                </a:solidFill>
              </a:rPr>
              <a:t>()</a:t>
            </a:r>
            <a:endParaRPr lang="bg-BG" b="1" dirty="0">
              <a:solidFill>
                <a:srgbClr val="FFC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00400"/>
            <a:ext cx="53435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038600"/>
            <a:ext cx="7893050"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93069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Array.</a:t>
            </a:r>
            <a:r>
              <a:rPr lang="en-US" b="1" dirty="0" err="1">
                <a:solidFill>
                  <a:srgbClr val="FFC000"/>
                </a:solidFill>
              </a:rPr>
              <a:t>lastIndexOf</a:t>
            </a:r>
            <a:r>
              <a:rPr lang="en-US" b="1" dirty="0">
                <a:solidFill>
                  <a:srgbClr val="FFC000"/>
                </a:solidFill>
              </a:rPr>
              <a:t>()</a:t>
            </a:r>
            <a:r>
              <a:rPr lang="en-US" dirty="0"/>
              <a:t> is the same as </a:t>
            </a:r>
            <a:r>
              <a:rPr lang="en-US" dirty="0" err="1"/>
              <a:t>Array.indexOf</a:t>
            </a:r>
            <a:r>
              <a:rPr lang="en-US" dirty="0"/>
              <a:t>(), but returns the position of the last occurrence of the specified element.</a:t>
            </a:r>
            <a:endParaRPr lang="bg-BG" dirty="0"/>
          </a:p>
        </p:txBody>
      </p:sp>
      <p:sp>
        <p:nvSpPr>
          <p:cNvPr id="3" name="Title 2"/>
          <p:cNvSpPr>
            <a:spLocks noGrp="1"/>
          </p:cNvSpPr>
          <p:nvPr>
            <p:ph type="title"/>
          </p:nvPr>
        </p:nvSpPr>
        <p:spPr/>
        <p:txBody>
          <a:bodyPr/>
          <a:lstStyle/>
          <a:p>
            <a:r>
              <a:rPr lang="en-US" dirty="0"/>
              <a:t>Array </a:t>
            </a:r>
            <a:r>
              <a:rPr lang="en-US" b="1" dirty="0" err="1">
                <a:solidFill>
                  <a:srgbClr val="FFC000"/>
                </a:solidFill>
              </a:rPr>
              <a:t>lastIndexOf</a:t>
            </a:r>
            <a:r>
              <a:rPr lang="en-US" b="1" dirty="0" smtClean="0">
                <a:solidFill>
                  <a:srgbClr val="FFC000"/>
                </a:solidFill>
              </a:rPr>
              <a:t>()</a:t>
            </a:r>
            <a:endParaRPr lang="bg-BG" b="1" dirty="0">
              <a:solidFill>
                <a:srgbClr val="FFC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67000"/>
            <a:ext cx="53054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05200"/>
            <a:ext cx="79121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739491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30"/>
          </a:xfrm>
        </p:spPr>
        <p:txBody>
          <a:bodyPr>
            <a:normAutofit/>
          </a:bodyPr>
          <a:lstStyle/>
          <a:p>
            <a:r>
              <a:rPr lang="en-US" dirty="0"/>
              <a:t>The find() method returns the value of the first array element that passes a test function.</a:t>
            </a:r>
          </a:p>
          <a:p>
            <a:r>
              <a:rPr lang="en-US" dirty="0"/>
              <a:t>This example finds (returns the value of) the first element that is larger than 18</a:t>
            </a:r>
            <a:r>
              <a:rPr lang="en-US" dirty="0" smtClean="0"/>
              <a:t>:</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The</a:t>
            </a:r>
            <a:r>
              <a:rPr lang="en-US" dirty="0"/>
              <a:t> </a:t>
            </a:r>
            <a:r>
              <a:rPr lang="en-US" b="1" dirty="0" err="1">
                <a:solidFill>
                  <a:srgbClr val="FFC000"/>
                </a:solidFill>
              </a:rPr>
              <a:t>findIndex</a:t>
            </a:r>
            <a:r>
              <a:rPr lang="en-US" b="1" dirty="0">
                <a:solidFill>
                  <a:srgbClr val="FFC000"/>
                </a:solidFill>
              </a:rPr>
              <a:t>()</a:t>
            </a:r>
            <a:r>
              <a:rPr lang="en-US" dirty="0"/>
              <a:t> method returns the index of the first array element that passes a test function.</a:t>
            </a:r>
          </a:p>
          <a:p>
            <a:r>
              <a:rPr lang="en-US" dirty="0"/>
              <a:t>This example finds the index of the first element that is larger than 18:</a:t>
            </a:r>
          </a:p>
          <a:p>
            <a:endParaRPr lang="en-US" dirty="0"/>
          </a:p>
          <a:p>
            <a:endParaRPr lang="bg-BG" dirty="0"/>
          </a:p>
        </p:txBody>
      </p:sp>
      <p:sp>
        <p:nvSpPr>
          <p:cNvPr id="3" name="Title 2"/>
          <p:cNvSpPr>
            <a:spLocks noGrp="1"/>
          </p:cNvSpPr>
          <p:nvPr>
            <p:ph type="title"/>
          </p:nvPr>
        </p:nvSpPr>
        <p:spPr/>
        <p:txBody>
          <a:bodyPr/>
          <a:lstStyle/>
          <a:p>
            <a:r>
              <a:rPr lang="en-US" dirty="0"/>
              <a:t>Array </a:t>
            </a:r>
            <a:r>
              <a:rPr lang="en-US" b="1" dirty="0">
                <a:solidFill>
                  <a:srgbClr val="FFC000"/>
                </a:solidFill>
              </a:rPr>
              <a:t>find</a:t>
            </a:r>
            <a:r>
              <a:rPr lang="en-US" b="1" dirty="0" smtClean="0">
                <a:solidFill>
                  <a:srgbClr val="FFC000"/>
                </a:solidFill>
              </a:rPr>
              <a:t>() </a:t>
            </a:r>
            <a:r>
              <a:rPr lang="en-US" b="1" dirty="0" smtClean="0"/>
              <a:t>&amp;</a:t>
            </a:r>
            <a:r>
              <a:rPr lang="en-US" b="1" dirty="0" smtClean="0">
                <a:solidFill>
                  <a:srgbClr val="FFC000"/>
                </a:solidFill>
              </a:rPr>
              <a:t> </a:t>
            </a:r>
            <a:r>
              <a:rPr lang="en-US" b="1" dirty="0" err="1" smtClean="0">
                <a:solidFill>
                  <a:srgbClr val="FFC000"/>
                </a:solidFill>
              </a:rPr>
              <a:t>findindex</a:t>
            </a:r>
            <a:r>
              <a:rPr lang="en-US" b="1" dirty="0" smtClean="0">
                <a:solidFill>
                  <a:srgbClr val="FFC000"/>
                </a:solidFill>
              </a:rPr>
              <a:t>()</a:t>
            </a:r>
            <a:endParaRPr lang="bg-BG" b="1" dirty="0">
              <a:solidFill>
                <a:srgbClr val="FFC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6599"/>
            <a:ext cx="4121188" cy="1600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276599"/>
            <a:ext cx="4119852"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668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3 methods for extracting string characters</a:t>
            </a:r>
            <a:r>
              <a:rPr lang="en-US" dirty="0" smtClean="0"/>
              <a:t>:</a:t>
            </a:r>
          </a:p>
          <a:p>
            <a:endParaRPr lang="en-US" dirty="0"/>
          </a:p>
          <a:p>
            <a:endParaRPr lang="en-US" dirty="0" smtClean="0"/>
          </a:p>
          <a:p>
            <a:endParaRPr lang="en-US" dirty="0"/>
          </a:p>
          <a:p>
            <a:r>
              <a:rPr lang="en-US" dirty="0"/>
              <a:t>The </a:t>
            </a:r>
            <a:r>
              <a:rPr lang="en-US" dirty="0" err="1"/>
              <a:t>charAt</a:t>
            </a:r>
            <a:r>
              <a:rPr lang="en-US" dirty="0"/>
              <a:t>() method returns the character at a specified index (position) in a string</a:t>
            </a:r>
            <a:r>
              <a:rPr lang="en-US" dirty="0" smtClean="0"/>
              <a:t>:  </a:t>
            </a:r>
            <a:r>
              <a:rPr lang="en-US" dirty="0" smtClean="0">
                <a:solidFill>
                  <a:srgbClr val="00B050"/>
                </a:solidFill>
              </a:rPr>
              <a:t>//H</a:t>
            </a:r>
          </a:p>
          <a:p>
            <a:r>
              <a:rPr lang="en-US" dirty="0"/>
              <a:t>The </a:t>
            </a:r>
            <a:r>
              <a:rPr lang="en-US" dirty="0" err="1"/>
              <a:t>charCodeAt</a:t>
            </a:r>
            <a:r>
              <a:rPr lang="en-US" dirty="0"/>
              <a:t>() method returns the </a:t>
            </a:r>
            <a:r>
              <a:rPr lang="en-US" dirty="0" err="1"/>
              <a:t>unicode</a:t>
            </a:r>
            <a:r>
              <a:rPr lang="en-US" dirty="0"/>
              <a:t> of the character at a specified index in a string:</a:t>
            </a:r>
          </a:p>
          <a:p>
            <a:r>
              <a:rPr lang="en-US" dirty="0"/>
              <a:t>The method returns a UTF-16 code (an integer between 0 and 65535</a:t>
            </a:r>
            <a:r>
              <a:rPr lang="en-US" dirty="0" smtClean="0"/>
              <a:t>). </a:t>
            </a:r>
            <a:r>
              <a:rPr lang="en-US" dirty="0" smtClean="0">
                <a:solidFill>
                  <a:srgbClr val="00B050"/>
                </a:solidFill>
              </a:rPr>
              <a:t>//72</a:t>
            </a:r>
            <a:endParaRPr lang="en-US" dirty="0">
              <a:solidFill>
                <a:srgbClr val="00B050"/>
              </a:solidFill>
            </a:endParaRPr>
          </a:p>
          <a:p>
            <a:endParaRPr lang="bg-BG" dirty="0">
              <a:solidFill>
                <a:srgbClr val="00B050"/>
              </a:solidFill>
            </a:endParaRPr>
          </a:p>
        </p:txBody>
      </p:sp>
      <p:sp>
        <p:nvSpPr>
          <p:cNvPr id="2" name="Title 1"/>
          <p:cNvSpPr>
            <a:spLocks noGrp="1"/>
          </p:cNvSpPr>
          <p:nvPr>
            <p:ph type="title"/>
          </p:nvPr>
        </p:nvSpPr>
        <p:spPr/>
        <p:txBody>
          <a:bodyPr/>
          <a:lstStyle/>
          <a:p>
            <a:r>
              <a:rPr lang="en-US" dirty="0"/>
              <a:t>Extracting String </a:t>
            </a:r>
            <a:r>
              <a:rPr lang="en-US" dirty="0" smtClean="0"/>
              <a:t>Characters</a:t>
            </a:r>
            <a:endParaRPr lang="bg-B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26" y="2209800"/>
            <a:ext cx="26003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799" y="2209800"/>
            <a:ext cx="365706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361" y="5410200"/>
            <a:ext cx="350324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5410200"/>
            <a:ext cx="348085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94962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Array.from</a:t>
            </a:r>
            <a:r>
              <a:rPr lang="en-US" dirty="0"/>
              <a:t>() method returns an Array object from any object with a length property or any </a:t>
            </a:r>
            <a:r>
              <a:rPr lang="en-US" dirty="0" err="1"/>
              <a:t>iterable</a:t>
            </a:r>
            <a:r>
              <a:rPr lang="en-US" dirty="0"/>
              <a:t> object.</a:t>
            </a:r>
            <a:endParaRPr lang="bg-BG" dirty="0"/>
          </a:p>
        </p:txBody>
      </p:sp>
      <p:sp>
        <p:nvSpPr>
          <p:cNvPr id="3" name="Title 2"/>
          <p:cNvSpPr>
            <a:spLocks noGrp="1"/>
          </p:cNvSpPr>
          <p:nvPr>
            <p:ph type="title"/>
          </p:nvPr>
        </p:nvSpPr>
        <p:spPr/>
        <p:txBody>
          <a:bodyPr/>
          <a:lstStyle/>
          <a:p>
            <a:r>
              <a:rPr lang="en-US" dirty="0" err="1"/>
              <a:t>Array</a:t>
            </a:r>
            <a:r>
              <a:rPr lang="en-US" b="1" dirty="0" err="1">
                <a:solidFill>
                  <a:srgbClr val="FFC000"/>
                </a:solidFill>
              </a:rPr>
              <a:t>.from</a:t>
            </a:r>
            <a:r>
              <a:rPr lang="en-US" b="1" dirty="0" smtClean="0">
                <a:solidFill>
                  <a:srgbClr val="FFC000"/>
                </a:solidFill>
              </a:rPr>
              <a:t>()</a:t>
            </a:r>
            <a:endParaRPr lang="bg-BG" b="1" dirty="0">
              <a:solidFill>
                <a:srgbClr val="FFC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76500"/>
            <a:ext cx="29718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095625"/>
            <a:ext cx="12573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714" y="3581400"/>
            <a:ext cx="8839200" cy="785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1"/>
          <p:cNvSpPr txBox="1">
            <a:spLocks/>
          </p:cNvSpPr>
          <p:nvPr/>
        </p:nvSpPr>
        <p:spPr>
          <a:xfrm>
            <a:off x="372367" y="4419600"/>
            <a:ext cx="8407893" cy="2203704"/>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smtClean="0"/>
              <a:t>The Array.keys() method returns an Array Iterator object with the keys of an array.</a:t>
            </a:r>
            <a:endParaRPr lang="bg-BG" dirty="0"/>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118354"/>
            <a:ext cx="467196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5118354"/>
            <a:ext cx="354941"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97899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Array </a:t>
            </a:r>
            <a:r>
              <a:rPr lang="en-US" b="1" dirty="0">
                <a:solidFill>
                  <a:srgbClr val="FFC000"/>
                </a:solidFill>
              </a:rPr>
              <a:t>entries</a:t>
            </a:r>
            <a:r>
              <a:rPr lang="en-US" b="1" dirty="0" smtClean="0">
                <a:solidFill>
                  <a:srgbClr val="FFC000"/>
                </a:solidFill>
              </a:rPr>
              <a:t>()</a:t>
            </a:r>
            <a:endParaRPr lang="bg-BG" b="1" dirty="0">
              <a:solidFill>
                <a:srgbClr val="FFC000"/>
              </a:solidFill>
            </a:endParaRPr>
          </a:p>
        </p:txBody>
      </p:sp>
      <p:sp>
        <p:nvSpPr>
          <p:cNvPr id="4" name="Content Placeholder 3"/>
          <p:cNvSpPr>
            <a:spLocks noGrp="1"/>
          </p:cNvSpPr>
          <p:nvPr>
            <p:ph idx="1"/>
          </p:nvPr>
        </p:nvSpPr>
        <p:spPr>
          <a:xfrm>
            <a:off x="380999" y="4629149"/>
            <a:ext cx="8407893" cy="2000251"/>
          </a:xfrm>
        </p:spPr>
        <p:txBody>
          <a:bodyPr/>
          <a:lstStyle/>
          <a:p>
            <a:r>
              <a:rPr lang="en-US" dirty="0"/>
              <a:t>The entries() method returns an Array Iterator object with key/value pairs</a:t>
            </a:r>
            <a:r>
              <a:rPr lang="en-US" dirty="0" smtClean="0"/>
              <a:t>:</a:t>
            </a:r>
          </a:p>
          <a:p>
            <a:r>
              <a:rPr lang="en-US" dirty="0"/>
              <a:t>The entries() method does not change the original array.</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62103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751701"/>
            <a:ext cx="1842790" cy="1905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96116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ECMAScript</a:t>
            </a:r>
            <a:r>
              <a:rPr lang="en-US" dirty="0"/>
              <a:t> 2016 introduced </a:t>
            </a:r>
            <a:r>
              <a:rPr lang="en-US" dirty="0" err="1"/>
              <a:t>Array.includes</a:t>
            </a:r>
            <a:r>
              <a:rPr lang="en-US" dirty="0"/>
              <a:t>() to arrays. This allows us to check if an element is present in an array (including </a:t>
            </a:r>
            <a:r>
              <a:rPr lang="en-US" dirty="0" err="1"/>
              <a:t>NaN</a:t>
            </a:r>
            <a:r>
              <a:rPr lang="en-US" dirty="0"/>
              <a:t>, unlike </a:t>
            </a:r>
            <a:r>
              <a:rPr lang="en-US" dirty="0" err="1"/>
              <a:t>indexOf</a:t>
            </a:r>
            <a:r>
              <a:rPr lang="en-US" dirty="0"/>
              <a:t>).</a:t>
            </a:r>
            <a:endParaRPr lang="bg-BG" dirty="0"/>
          </a:p>
        </p:txBody>
      </p:sp>
      <p:sp>
        <p:nvSpPr>
          <p:cNvPr id="3" name="Title 2"/>
          <p:cNvSpPr>
            <a:spLocks noGrp="1"/>
          </p:cNvSpPr>
          <p:nvPr>
            <p:ph type="title"/>
          </p:nvPr>
        </p:nvSpPr>
        <p:spPr/>
        <p:txBody>
          <a:bodyPr/>
          <a:lstStyle/>
          <a:p>
            <a:r>
              <a:rPr lang="en-US" dirty="0"/>
              <a:t>Array </a:t>
            </a:r>
            <a:r>
              <a:rPr lang="en-US" b="1" dirty="0">
                <a:solidFill>
                  <a:srgbClr val="FFC000"/>
                </a:solidFill>
              </a:rPr>
              <a:t>includes</a:t>
            </a:r>
            <a:r>
              <a:rPr lang="en-US" b="1" dirty="0" smtClean="0">
                <a:solidFill>
                  <a:srgbClr val="FFC000"/>
                </a:solidFill>
              </a:rPr>
              <a:t>() </a:t>
            </a:r>
            <a:r>
              <a:rPr lang="en-US" b="1" dirty="0" smtClean="0"/>
              <a:t>&amp;</a:t>
            </a:r>
            <a:r>
              <a:rPr lang="en-US" b="1" dirty="0" smtClean="0">
                <a:solidFill>
                  <a:srgbClr val="FFC000"/>
                </a:solidFill>
              </a:rPr>
              <a:t> </a:t>
            </a:r>
            <a:r>
              <a:rPr lang="en-US" b="1" dirty="0" err="1" smtClean="0">
                <a:solidFill>
                  <a:srgbClr val="FFC000"/>
                </a:solidFill>
              </a:rPr>
              <a:t>ForEach</a:t>
            </a:r>
            <a:r>
              <a:rPr lang="en-US" b="1" dirty="0" smtClean="0">
                <a:solidFill>
                  <a:srgbClr val="FFC000"/>
                </a:solidFill>
              </a:rPr>
              <a:t>()</a:t>
            </a:r>
            <a:endParaRPr lang="bg-BG" b="1" dirty="0">
              <a:solidFill>
                <a:srgbClr val="FFC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19400"/>
            <a:ext cx="54197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962400"/>
            <a:ext cx="33242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74090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reverse() method reverses the order of the elements in an array.</a:t>
            </a:r>
          </a:p>
          <a:p>
            <a:r>
              <a:rPr lang="en-US" b="1" dirty="0">
                <a:solidFill>
                  <a:srgbClr val="FF0000"/>
                </a:solidFill>
              </a:rPr>
              <a:t>The reverse() method overwrites the original array.</a:t>
            </a:r>
          </a:p>
          <a:p>
            <a:endParaRPr lang="bg-BG" dirty="0"/>
          </a:p>
        </p:txBody>
      </p:sp>
      <p:sp>
        <p:nvSpPr>
          <p:cNvPr id="3" name="Title 2"/>
          <p:cNvSpPr>
            <a:spLocks noGrp="1"/>
          </p:cNvSpPr>
          <p:nvPr>
            <p:ph type="title"/>
          </p:nvPr>
        </p:nvSpPr>
        <p:spPr/>
        <p:txBody>
          <a:bodyPr/>
          <a:lstStyle/>
          <a:p>
            <a:r>
              <a:rPr lang="en-US" dirty="0" smtClean="0"/>
              <a:t>Array </a:t>
            </a:r>
            <a:r>
              <a:rPr lang="en-US" b="1" dirty="0" smtClean="0">
                <a:solidFill>
                  <a:srgbClr val="FFC000"/>
                </a:solidFill>
              </a:rPr>
              <a:t>Reverse()</a:t>
            </a:r>
            <a:endParaRPr lang="bg-BG" b="1" dirty="0">
              <a:solidFill>
                <a:srgbClr val="FFC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02634"/>
            <a:ext cx="8001000" cy="263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00890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Array manipulation</a:t>
            </a:r>
            <a:endParaRPr lang="bg-B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25283"/>
            <a:ext cx="34575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72" y="3331234"/>
            <a:ext cx="3453003"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311" y="1725283"/>
            <a:ext cx="5170562" cy="4044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34099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a:t>
            </a:r>
            <a:r>
              <a:rPr lang="en-US" dirty="0" smtClean="0"/>
              <a:t>Function</a:t>
            </a:r>
            <a:endParaRPr lang="bg-BG" dirty="0"/>
          </a:p>
        </p:txBody>
      </p:sp>
    </p:spTree>
    <p:extLst>
      <p:ext uri="{BB962C8B-B14F-4D97-AF65-F5344CB8AC3E}">
        <p14:creationId xmlns:p14="http://schemas.microsoft.com/office/powerpoint/2010/main" val="44354166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29"/>
          </a:xfrm>
        </p:spPr>
        <p:txBody>
          <a:bodyPr>
            <a:normAutofit fontScale="92500" lnSpcReduction="10000"/>
          </a:bodyPr>
          <a:lstStyle/>
          <a:p>
            <a:r>
              <a:rPr lang="en-US" dirty="0"/>
              <a:t>JavaScript </a:t>
            </a:r>
            <a:r>
              <a:rPr lang="en-US" b="1" dirty="0">
                <a:solidFill>
                  <a:srgbClr val="FFC000"/>
                </a:solidFill>
              </a:rPr>
              <a:t>functions</a:t>
            </a:r>
            <a:r>
              <a:rPr lang="en-US" dirty="0"/>
              <a:t> are </a:t>
            </a:r>
            <a:r>
              <a:rPr lang="en-US" b="1" dirty="0"/>
              <a:t>defined</a:t>
            </a:r>
            <a:r>
              <a:rPr lang="en-US" dirty="0"/>
              <a:t> with the function keyword.</a:t>
            </a:r>
          </a:p>
          <a:p>
            <a:r>
              <a:rPr lang="en-US" dirty="0"/>
              <a:t>You can use a </a:t>
            </a:r>
            <a:r>
              <a:rPr lang="en-US" dirty="0">
                <a:solidFill>
                  <a:srgbClr val="FFC000"/>
                </a:solidFill>
              </a:rPr>
              <a:t>function </a:t>
            </a:r>
            <a:r>
              <a:rPr lang="en-US" b="1" dirty="0">
                <a:solidFill>
                  <a:srgbClr val="FFC000"/>
                </a:solidFill>
              </a:rPr>
              <a:t>declaration</a:t>
            </a:r>
            <a:r>
              <a:rPr lang="en-US" dirty="0"/>
              <a:t> or a function </a:t>
            </a:r>
            <a:r>
              <a:rPr lang="en-US" b="1" dirty="0">
                <a:solidFill>
                  <a:srgbClr val="FFC000"/>
                </a:solidFill>
              </a:rPr>
              <a:t>expression</a:t>
            </a:r>
            <a:r>
              <a:rPr lang="en-US" dirty="0" smtClean="0"/>
              <a:t>.</a:t>
            </a:r>
          </a:p>
          <a:p>
            <a:endParaRPr lang="en-US" dirty="0"/>
          </a:p>
          <a:p>
            <a:endParaRPr lang="en-US" dirty="0" smtClean="0"/>
          </a:p>
          <a:p>
            <a:endParaRPr lang="en-US" dirty="0"/>
          </a:p>
          <a:p>
            <a:r>
              <a:rPr lang="en-US" dirty="0"/>
              <a:t>Declared functions are not executed immediately. They are "saved for later use", and will be executed later, when they are invoked (called upon</a:t>
            </a:r>
            <a:r>
              <a:rPr lang="en-US" dirty="0" smtClean="0"/>
              <a:t>).</a:t>
            </a:r>
          </a:p>
          <a:p>
            <a:endParaRPr lang="en-US" dirty="0"/>
          </a:p>
          <a:p>
            <a:endParaRPr lang="en-US" dirty="0" smtClean="0"/>
          </a:p>
          <a:p>
            <a:r>
              <a:rPr lang="en-US" dirty="0"/>
              <a:t>After a function expression has been stored in a variable, the variable can be used as a function</a:t>
            </a:r>
            <a:r>
              <a:rPr lang="en-US" dirty="0" smtClean="0"/>
              <a:t>:</a:t>
            </a:r>
          </a:p>
          <a:p>
            <a:r>
              <a:rPr lang="en-US" dirty="0"/>
              <a:t>The function above is actually an </a:t>
            </a:r>
            <a:r>
              <a:rPr lang="en-US" b="1" dirty="0"/>
              <a:t>anonymous function</a:t>
            </a:r>
            <a:r>
              <a:rPr lang="en-US" dirty="0"/>
              <a:t> (a function without a name).</a:t>
            </a:r>
          </a:p>
          <a:p>
            <a:r>
              <a:rPr lang="en-US" dirty="0"/>
              <a:t>Functions stored in variables do not need function names. They are always invoked (called) using the variable name.</a:t>
            </a:r>
          </a:p>
          <a:p>
            <a:endParaRPr lang="en-US" dirty="0"/>
          </a:p>
          <a:p>
            <a:endParaRPr lang="bg-BG" dirty="0"/>
          </a:p>
        </p:txBody>
      </p:sp>
      <p:sp>
        <p:nvSpPr>
          <p:cNvPr id="3" name="Title 2"/>
          <p:cNvSpPr>
            <a:spLocks noGrp="1"/>
          </p:cNvSpPr>
          <p:nvPr>
            <p:ph type="title"/>
          </p:nvPr>
        </p:nvSpPr>
        <p:spPr/>
        <p:txBody>
          <a:bodyPr/>
          <a:lstStyle/>
          <a:p>
            <a:r>
              <a:rPr lang="en-US"/>
              <a:t>JavaScript Function </a:t>
            </a:r>
            <a:r>
              <a:rPr lang="en-US" smtClean="0"/>
              <a:t>Definitions</a:t>
            </a:r>
            <a:endParaRPr lang="bg-BG"/>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2362200"/>
            <a:ext cx="37623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88" y="4191000"/>
            <a:ext cx="412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191000"/>
            <a:ext cx="189411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8250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As you have seen in the previous examples, JavaScript functions are defined with the function keyword.</a:t>
            </a:r>
          </a:p>
          <a:p>
            <a:r>
              <a:rPr lang="en-US" dirty="0"/>
              <a:t>Functions can also be defined with a built-in JavaScript function constructor called Function</a:t>
            </a:r>
            <a:r>
              <a:rPr lang="en-US" dirty="0" smtClean="0"/>
              <a:t>().</a:t>
            </a:r>
          </a:p>
          <a:p>
            <a:endParaRPr lang="en-US" dirty="0"/>
          </a:p>
          <a:p>
            <a:endParaRPr lang="en-US" dirty="0" smtClean="0"/>
          </a:p>
          <a:p>
            <a:endParaRPr lang="en-US" dirty="0"/>
          </a:p>
          <a:p>
            <a:r>
              <a:rPr lang="en-US" dirty="0"/>
              <a:t>You actually don't have to use the function constructor. The example above is the same as writing:</a:t>
            </a:r>
          </a:p>
          <a:p>
            <a:endParaRPr lang="bg-BG" dirty="0"/>
          </a:p>
        </p:txBody>
      </p:sp>
      <p:sp>
        <p:nvSpPr>
          <p:cNvPr id="3" name="Title 2"/>
          <p:cNvSpPr>
            <a:spLocks noGrp="1"/>
          </p:cNvSpPr>
          <p:nvPr>
            <p:ph type="title"/>
          </p:nvPr>
        </p:nvSpPr>
        <p:spPr/>
        <p:txBody>
          <a:bodyPr/>
          <a:lstStyle/>
          <a:p>
            <a:r>
              <a:rPr lang="en-US" dirty="0"/>
              <a:t>The Function() </a:t>
            </a:r>
            <a:r>
              <a:rPr lang="en-US" dirty="0" smtClean="0"/>
              <a:t>Constructor</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124200"/>
            <a:ext cx="58864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029200"/>
            <a:ext cx="50577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325539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Hoisting is JavaScript's default behavior of moving </a:t>
            </a:r>
            <a:r>
              <a:rPr lang="en-US" b="1" dirty="0"/>
              <a:t>declarations</a:t>
            </a:r>
            <a:r>
              <a:rPr lang="en-US" dirty="0"/>
              <a:t> to the top of the current scope.</a:t>
            </a:r>
          </a:p>
          <a:p>
            <a:r>
              <a:rPr lang="en-US" dirty="0"/>
              <a:t>Hoisting applies to variable declarations and to function declarations.</a:t>
            </a:r>
          </a:p>
          <a:p>
            <a:r>
              <a:rPr lang="en-US" dirty="0"/>
              <a:t>Because of this, JavaScript functions can be called before they are declared</a:t>
            </a:r>
            <a:r>
              <a:rPr lang="en-US" dirty="0" smtClean="0"/>
              <a:t>:</a:t>
            </a:r>
          </a:p>
          <a:p>
            <a:endParaRPr lang="en-US" dirty="0"/>
          </a:p>
          <a:p>
            <a:endParaRPr lang="en-US" dirty="0" smtClean="0"/>
          </a:p>
          <a:p>
            <a:endParaRPr lang="en-US" dirty="0"/>
          </a:p>
          <a:p>
            <a:endParaRPr lang="en-US" dirty="0" smtClean="0"/>
          </a:p>
          <a:p>
            <a:endParaRPr lang="en-US" dirty="0" smtClean="0"/>
          </a:p>
          <a:p>
            <a:r>
              <a:rPr lang="en-US" b="1" dirty="0">
                <a:solidFill>
                  <a:srgbClr val="FF0000"/>
                </a:solidFill>
              </a:rPr>
              <a:t>Functions defined using an expression are not hoisted.</a:t>
            </a:r>
          </a:p>
          <a:p>
            <a:pPr marL="45720" indent="0">
              <a:buNone/>
            </a:pPr>
            <a:endParaRPr lang="bg-BG" dirty="0"/>
          </a:p>
        </p:txBody>
      </p:sp>
      <p:sp>
        <p:nvSpPr>
          <p:cNvPr id="3" name="Title 2"/>
          <p:cNvSpPr>
            <a:spLocks noGrp="1"/>
          </p:cNvSpPr>
          <p:nvPr>
            <p:ph type="title"/>
          </p:nvPr>
        </p:nvSpPr>
        <p:spPr/>
        <p:txBody>
          <a:bodyPr/>
          <a:lstStyle/>
          <a:p>
            <a:r>
              <a:rPr lang="en-US" dirty="0"/>
              <a:t>Function </a:t>
            </a:r>
            <a:r>
              <a:rPr lang="en-US" dirty="0" smtClean="0"/>
              <a:t>Hoisting</a:t>
            </a:r>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86200"/>
            <a:ext cx="260032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200516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a:bodyPr>
          <a:lstStyle/>
          <a:p>
            <a:r>
              <a:rPr lang="en-US" dirty="0">
                <a:solidFill>
                  <a:srgbClr val="FFC000"/>
                </a:solidFill>
              </a:rPr>
              <a:t>Function expressions can be made "self-invoking".</a:t>
            </a:r>
          </a:p>
          <a:p>
            <a:r>
              <a:rPr lang="en-US" dirty="0"/>
              <a:t>A self-invoking expression is invoked (started) automatically, without being called.</a:t>
            </a:r>
          </a:p>
          <a:p>
            <a:r>
              <a:rPr lang="en-US" dirty="0"/>
              <a:t>Function expressions will execute automatically if the expression is followed by ().</a:t>
            </a:r>
          </a:p>
          <a:p>
            <a:r>
              <a:rPr lang="en-US" b="1" dirty="0">
                <a:solidFill>
                  <a:srgbClr val="FF0000"/>
                </a:solidFill>
              </a:rPr>
              <a:t>You cannot self-invoke a function declaration.</a:t>
            </a:r>
          </a:p>
          <a:p>
            <a:r>
              <a:rPr lang="en-US" dirty="0"/>
              <a:t>You have to add parentheses around the function to indicate that it is a function expression</a:t>
            </a:r>
            <a:r>
              <a:rPr lang="en-US" dirty="0" smtClean="0"/>
              <a:t>:</a:t>
            </a:r>
          </a:p>
          <a:p>
            <a:endParaRPr lang="en-US" dirty="0"/>
          </a:p>
          <a:p>
            <a:endParaRPr lang="en-US" dirty="0" smtClean="0"/>
          </a:p>
          <a:p>
            <a:endParaRPr lang="en-US" dirty="0"/>
          </a:p>
          <a:p>
            <a:r>
              <a:rPr lang="en-US" dirty="0"/>
              <a:t>The function above is actually an </a:t>
            </a:r>
            <a:r>
              <a:rPr lang="en-US" b="1" dirty="0"/>
              <a:t>anonymous self-invoking function</a:t>
            </a:r>
            <a:r>
              <a:rPr lang="en-US" dirty="0"/>
              <a:t> (function without name).</a:t>
            </a:r>
          </a:p>
          <a:p>
            <a:endParaRPr lang="bg-BG" dirty="0"/>
          </a:p>
        </p:txBody>
      </p:sp>
      <p:sp>
        <p:nvSpPr>
          <p:cNvPr id="3" name="Title 2"/>
          <p:cNvSpPr>
            <a:spLocks noGrp="1"/>
          </p:cNvSpPr>
          <p:nvPr>
            <p:ph type="title"/>
          </p:nvPr>
        </p:nvSpPr>
        <p:spPr/>
        <p:txBody>
          <a:bodyPr/>
          <a:lstStyle/>
          <a:p>
            <a:r>
              <a:rPr lang="en-US" dirty="0"/>
              <a:t>Self-Invoking </a:t>
            </a:r>
            <a:r>
              <a:rPr lang="en-US" dirty="0" smtClean="0"/>
              <a:t>Functions</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648200"/>
            <a:ext cx="47434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7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string can be converted to an array with the split() method</a:t>
            </a:r>
            <a:r>
              <a:rPr lang="en-US" dirty="0" smtClean="0"/>
              <a:t>:</a:t>
            </a:r>
          </a:p>
          <a:p>
            <a:endParaRPr lang="en-US" dirty="0"/>
          </a:p>
          <a:p>
            <a:endParaRPr lang="en-US" dirty="0" smtClean="0"/>
          </a:p>
          <a:p>
            <a:endParaRPr lang="en-US" dirty="0"/>
          </a:p>
          <a:p>
            <a:r>
              <a:rPr lang="en-US" dirty="0"/>
              <a:t>If the separator is omitted, the returned array will contain the whole string in index [0].</a:t>
            </a:r>
          </a:p>
          <a:p>
            <a:r>
              <a:rPr lang="en-US" dirty="0"/>
              <a:t>If the separator is "", the returned array will be an array of single characters:</a:t>
            </a:r>
          </a:p>
          <a:p>
            <a:endParaRPr lang="bg-BG" dirty="0"/>
          </a:p>
        </p:txBody>
      </p:sp>
      <p:sp>
        <p:nvSpPr>
          <p:cNvPr id="3" name="Title 2"/>
          <p:cNvSpPr>
            <a:spLocks noGrp="1"/>
          </p:cNvSpPr>
          <p:nvPr>
            <p:ph type="title"/>
          </p:nvPr>
        </p:nvSpPr>
        <p:spPr/>
        <p:txBody>
          <a:bodyPr/>
          <a:lstStyle/>
          <a:p>
            <a:r>
              <a:rPr lang="en-US" dirty="0"/>
              <a:t>Converting a String to an </a:t>
            </a:r>
            <a:r>
              <a:rPr lang="en-US" dirty="0" smtClean="0"/>
              <a:t>Array</a:t>
            </a:r>
            <a:endParaRPr lang="bg-BG"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133600"/>
            <a:ext cx="41624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71" y="4671060"/>
            <a:ext cx="3760076"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3911" y="4671060"/>
            <a:ext cx="581025" cy="1865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73346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Functions Can Be Used as </a:t>
            </a:r>
            <a:r>
              <a:rPr lang="en-US" dirty="0" smtClean="0"/>
              <a:t>Values</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55" y="1694688"/>
            <a:ext cx="370604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208" y="1694688"/>
            <a:ext cx="392551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00" y="3651505"/>
            <a:ext cx="8782216" cy="1322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1"/>
          <p:cNvSpPr>
            <a:spLocks noGrp="1"/>
          </p:cNvSpPr>
          <p:nvPr>
            <p:ph idx="1"/>
          </p:nvPr>
        </p:nvSpPr>
        <p:spPr>
          <a:xfrm>
            <a:off x="304800" y="5105400"/>
            <a:ext cx="8407893" cy="1328929"/>
          </a:xfrm>
        </p:spPr>
        <p:txBody>
          <a:bodyPr/>
          <a:lstStyle/>
          <a:p>
            <a:r>
              <a:rPr lang="en-US" dirty="0"/>
              <a:t>The </a:t>
            </a:r>
            <a:r>
              <a:rPr lang="en-US" dirty="0" err="1"/>
              <a:t>typeof</a:t>
            </a:r>
            <a:r>
              <a:rPr lang="en-US" dirty="0"/>
              <a:t> operator in JavaScript returns "function" for functions.</a:t>
            </a:r>
          </a:p>
          <a:p>
            <a:r>
              <a:rPr lang="en-US" dirty="0"/>
              <a:t>But, JavaScript functions can best be described as objects.</a:t>
            </a:r>
          </a:p>
          <a:p>
            <a:endParaRPr lang="bg-BG" dirty="0"/>
          </a:p>
        </p:txBody>
      </p:sp>
    </p:spTree>
    <p:extLst>
      <p:ext uri="{BB962C8B-B14F-4D97-AF65-F5344CB8AC3E}">
        <p14:creationId xmlns:p14="http://schemas.microsoft.com/office/powerpoint/2010/main" val="114945764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functions have both </a:t>
            </a:r>
            <a:r>
              <a:rPr lang="en-US" b="1" dirty="0"/>
              <a:t>properties</a:t>
            </a:r>
            <a:r>
              <a:rPr lang="en-US" dirty="0"/>
              <a:t> and </a:t>
            </a:r>
            <a:r>
              <a:rPr lang="en-US" b="1" dirty="0"/>
              <a:t>methods</a:t>
            </a:r>
            <a:r>
              <a:rPr lang="en-US" dirty="0"/>
              <a:t>.</a:t>
            </a:r>
          </a:p>
          <a:p>
            <a:r>
              <a:rPr lang="en-US" dirty="0"/>
              <a:t>The </a:t>
            </a:r>
            <a:r>
              <a:rPr lang="en-US" b="1" dirty="0" err="1">
                <a:solidFill>
                  <a:srgbClr val="FFC000"/>
                </a:solidFill>
              </a:rPr>
              <a:t>arguments.length</a:t>
            </a:r>
            <a:r>
              <a:rPr lang="en-US" dirty="0"/>
              <a:t> property returns the number of arguments received when the function was invoked</a:t>
            </a:r>
            <a:r>
              <a:rPr lang="en-US" dirty="0" smtClean="0"/>
              <a:t>:</a:t>
            </a:r>
          </a:p>
          <a:p>
            <a:endParaRPr lang="en-US" dirty="0"/>
          </a:p>
          <a:p>
            <a:endParaRPr lang="en-US" dirty="0" smtClean="0"/>
          </a:p>
          <a:p>
            <a:endParaRPr lang="en-US" dirty="0"/>
          </a:p>
          <a:p>
            <a:r>
              <a:rPr lang="en-US" dirty="0"/>
              <a:t>The </a:t>
            </a:r>
            <a:r>
              <a:rPr lang="en-US" b="1" dirty="0" err="1">
                <a:solidFill>
                  <a:srgbClr val="FFC000"/>
                </a:solidFill>
              </a:rPr>
              <a:t>toString</a:t>
            </a:r>
            <a:r>
              <a:rPr lang="en-US" b="1" dirty="0">
                <a:solidFill>
                  <a:srgbClr val="FFC000"/>
                </a:solidFill>
              </a:rPr>
              <a:t>()</a:t>
            </a:r>
            <a:r>
              <a:rPr lang="en-US" dirty="0"/>
              <a:t> method returns the function as a string:</a:t>
            </a:r>
          </a:p>
          <a:p>
            <a:endParaRPr lang="bg-BG" dirty="0"/>
          </a:p>
        </p:txBody>
      </p:sp>
      <p:sp>
        <p:nvSpPr>
          <p:cNvPr id="3" name="Title 2"/>
          <p:cNvSpPr>
            <a:spLocks noGrp="1"/>
          </p:cNvSpPr>
          <p:nvPr>
            <p:ph type="title"/>
          </p:nvPr>
        </p:nvSpPr>
        <p:spPr/>
        <p:txBody>
          <a:bodyPr/>
          <a:lstStyle/>
          <a:p>
            <a:r>
              <a:rPr lang="en-US" dirty="0"/>
              <a:t>Functions are Objects</a:t>
            </a:r>
            <a:endParaRPr lang="bg-B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119437"/>
            <a:ext cx="10191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2895600"/>
            <a:ext cx="27717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9" y="4343400"/>
            <a:ext cx="33909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362575"/>
            <a:ext cx="33242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t="20845" b="17504"/>
          <a:stretch/>
        </p:blipFill>
        <p:spPr bwMode="auto">
          <a:xfrm>
            <a:off x="761999" y="5867400"/>
            <a:ext cx="7877175"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566634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lnSpcReduction="10000"/>
          </a:bodyPr>
          <a:lstStyle/>
          <a:p>
            <a:r>
              <a:rPr lang="en-US" dirty="0"/>
              <a:t>Arrow functions allows a short syntax for writing function expressions.</a:t>
            </a:r>
          </a:p>
          <a:p>
            <a:r>
              <a:rPr lang="en-US" dirty="0"/>
              <a:t>You don't need the function keyword, the return keyword, and the </a:t>
            </a:r>
            <a:r>
              <a:rPr lang="en-US" b="1" dirty="0"/>
              <a:t>curly brackets</a:t>
            </a:r>
            <a:r>
              <a:rPr lang="en-US" dirty="0"/>
              <a:t>.</a:t>
            </a:r>
          </a:p>
          <a:p>
            <a:endParaRPr lang="en-US" dirty="0" smtClean="0"/>
          </a:p>
          <a:p>
            <a:endParaRPr lang="en-US" dirty="0"/>
          </a:p>
          <a:p>
            <a:endParaRPr lang="en-US" dirty="0" smtClean="0"/>
          </a:p>
          <a:p>
            <a:endParaRPr lang="en-US" dirty="0"/>
          </a:p>
          <a:p>
            <a:r>
              <a:rPr lang="en-US" dirty="0"/>
              <a:t>Arrow functions are not hoisted. They must be defined </a:t>
            </a:r>
            <a:r>
              <a:rPr lang="en-US" b="1" dirty="0"/>
              <a:t>before</a:t>
            </a:r>
            <a:r>
              <a:rPr lang="en-US" dirty="0"/>
              <a:t> they are used.</a:t>
            </a:r>
          </a:p>
          <a:p>
            <a:r>
              <a:rPr lang="en-US" dirty="0"/>
              <a:t>Using </a:t>
            </a:r>
            <a:r>
              <a:rPr lang="en-US" dirty="0" err="1"/>
              <a:t>const</a:t>
            </a:r>
            <a:r>
              <a:rPr lang="en-US" dirty="0"/>
              <a:t> is safer than using </a:t>
            </a:r>
            <a:r>
              <a:rPr lang="en-US" dirty="0" err="1"/>
              <a:t>var</a:t>
            </a:r>
            <a:r>
              <a:rPr lang="en-US" dirty="0"/>
              <a:t>, because a function expression is always constant value.</a:t>
            </a:r>
          </a:p>
          <a:p>
            <a:r>
              <a:rPr lang="en-US" dirty="0"/>
              <a:t>You can only omit the return keyword and the curly brackets if the function is a single statement. Because of this, it might be a good habit to always keep them:</a:t>
            </a:r>
          </a:p>
          <a:p>
            <a:endParaRPr lang="bg-BG" dirty="0"/>
          </a:p>
        </p:txBody>
      </p:sp>
      <p:sp>
        <p:nvSpPr>
          <p:cNvPr id="3" name="Title 2"/>
          <p:cNvSpPr>
            <a:spLocks noGrp="1"/>
          </p:cNvSpPr>
          <p:nvPr>
            <p:ph type="title"/>
          </p:nvPr>
        </p:nvSpPr>
        <p:spPr/>
        <p:txBody>
          <a:bodyPr/>
          <a:lstStyle/>
          <a:p>
            <a:r>
              <a:rPr lang="en-US" dirty="0"/>
              <a:t>Arrow </a:t>
            </a:r>
            <a:r>
              <a:rPr lang="en-US" dirty="0" smtClean="0"/>
              <a:t>Functions</a:t>
            </a:r>
            <a:endParaRPr lang="bg-BG"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4273"/>
          <a:stretch/>
        </p:blipFill>
        <p:spPr bwMode="auto">
          <a:xfrm>
            <a:off x="762000" y="3200401"/>
            <a:ext cx="2990850" cy="108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6473" y="3200402"/>
            <a:ext cx="2671474" cy="609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473" y="3878962"/>
            <a:ext cx="37719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79134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600200"/>
            <a:ext cx="8407893" cy="4343400"/>
          </a:xfrm>
        </p:spPr>
        <p:txBody>
          <a:bodyPr>
            <a:normAutofit/>
          </a:bodyPr>
          <a:lstStyle/>
          <a:p>
            <a:r>
              <a:rPr lang="en-US" dirty="0"/>
              <a:t>Function </a:t>
            </a:r>
            <a:r>
              <a:rPr lang="en-US" b="1" dirty="0"/>
              <a:t>parameters</a:t>
            </a:r>
            <a:r>
              <a:rPr lang="en-US" dirty="0"/>
              <a:t> are the </a:t>
            </a:r>
            <a:r>
              <a:rPr lang="en-US" b="1" dirty="0"/>
              <a:t>names</a:t>
            </a:r>
            <a:r>
              <a:rPr lang="en-US" dirty="0"/>
              <a:t> listed in the function definition.</a:t>
            </a:r>
          </a:p>
          <a:p>
            <a:r>
              <a:rPr lang="en-US" dirty="0"/>
              <a:t>Function </a:t>
            </a:r>
            <a:r>
              <a:rPr lang="en-US" b="1" dirty="0"/>
              <a:t>arguments</a:t>
            </a:r>
            <a:r>
              <a:rPr lang="en-US" dirty="0"/>
              <a:t> are the real </a:t>
            </a:r>
            <a:r>
              <a:rPr lang="en-US" b="1" dirty="0"/>
              <a:t>values</a:t>
            </a:r>
            <a:r>
              <a:rPr lang="en-US" dirty="0"/>
              <a:t> passed to (and received by) the function.</a:t>
            </a:r>
          </a:p>
          <a:p>
            <a:r>
              <a:rPr lang="en-US" dirty="0" smtClean="0"/>
              <a:t>Parameter Rules:</a:t>
            </a:r>
          </a:p>
          <a:p>
            <a:r>
              <a:rPr lang="en-US" dirty="0"/>
              <a:t>JavaScript function definitions do not specify data types for parameters.</a:t>
            </a:r>
          </a:p>
          <a:p>
            <a:r>
              <a:rPr lang="en-US" dirty="0"/>
              <a:t>JavaScript functions do not perform type checking on the passed arguments.</a:t>
            </a:r>
          </a:p>
          <a:p>
            <a:r>
              <a:rPr lang="en-US" dirty="0"/>
              <a:t>JavaScript functions do not check the number of arguments received</a:t>
            </a:r>
            <a:r>
              <a:rPr lang="en-US" dirty="0" smtClean="0"/>
              <a:t>.</a:t>
            </a:r>
            <a:endParaRPr lang="en-US" dirty="0"/>
          </a:p>
        </p:txBody>
      </p:sp>
      <p:sp>
        <p:nvSpPr>
          <p:cNvPr id="3" name="Title 2"/>
          <p:cNvSpPr>
            <a:spLocks noGrp="1"/>
          </p:cNvSpPr>
          <p:nvPr>
            <p:ph type="title"/>
          </p:nvPr>
        </p:nvSpPr>
        <p:spPr/>
        <p:txBody>
          <a:bodyPr/>
          <a:lstStyle/>
          <a:p>
            <a:r>
              <a:rPr lang="en-US" dirty="0"/>
              <a:t>Function Parameters and </a:t>
            </a:r>
            <a:r>
              <a:rPr lang="en-US" dirty="0" smtClean="0"/>
              <a:t>Arguments</a:t>
            </a:r>
            <a:endParaRPr lang="bg-BG" dirty="0"/>
          </a:p>
        </p:txBody>
      </p:sp>
    </p:spTree>
    <p:extLst>
      <p:ext uri="{BB962C8B-B14F-4D97-AF65-F5344CB8AC3E}">
        <p14:creationId xmlns:p14="http://schemas.microsoft.com/office/powerpoint/2010/main" val="223172468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a function is called with </a:t>
            </a:r>
            <a:r>
              <a:rPr lang="en-US" b="1" dirty="0"/>
              <a:t>missing arguments</a:t>
            </a:r>
            <a:r>
              <a:rPr lang="en-US" dirty="0"/>
              <a:t> (less than declared), the missing values are set to undefined.</a:t>
            </a:r>
          </a:p>
          <a:p>
            <a:r>
              <a:rPr lang="en-US" dirty="0"/>
              <a:t>Sometimes this is acceptable, but sometimes it is better to assign a default value to the parameter</a:t>
            </a:r>
            <a:r>
              <a:rPr lang="en-US" dirty="0" smtClean="0"/>
              <a:t>:</a:t>
            </a:r>
          </a:p>
          <a:p>
            <a:endParaRPr lang="en-US" dirty="0"/>
          </a:p>
          <a:p>
            <a:endParaRPr lang="en-US" dirty="0" smtClean="0"/>
          </a:p>
          <a:p>
            <a:endParaRPr lang="en-US" dirty="0"/>
          </a:p>
          <a:p>
            <a:endParaRPr lang="en-US" dirty="0" smtClean="0"/>
          </a:p>
          <a:p>
            <a:pPr marL="45720" indent="0">
              <a:buNone/>
            </a:pPr>
            <a:endParaRPr lang="en-US" dirty="0" smtClean="0"/>
          </a:p>
          <a:p>
            <a:r>
              <a:rPr lang="en-US" dirty="0" err="1">
                <a:hlinkClick r:id="rId2"/>
              </a:rPr>
              <a:t>ECMAScript</a:t>
            </a:r>
            <a:r>
              <a:rPr lang="en-US" dirty="0">
                <a:hlinkClick r:id="rId2"/>
              </a:rPr>
              <a:t> 2015</a:t>
            </a:r>
            <a:r>
              <a:rPr lang="en-US" dirty="0"/>
              <a:t> allows default parameter values in the function declaration:</a:t>
            </a:r>
            <a:endParaRPr lang="bg-BG" dirty="0"/>
          </a:p>
        </p:txBody>
      </p:sp>
      <p:sp>
        <p:nvSpPr>
          <p:cNvPr id="3" name="Title 2"/>
          <p:cNvSpPr>
            <a:spLocks noGrp="1"/>
          </p:cNvSpPr>
          <p:nvPr>
            <p:ph type="title"/>
          </p:nvPr>
        </p:nvSpPr>
        <p:spPr/>
        <p:txBody>
          <a:bodyPr/>
          <a:lstStyle/>
          <a:p>
            <a:r>
              <a:rPr lang="en-US" dirty="0" smtClean="0"/>
              <a:t>Default parameters</a:t>
            </a:r>
            <a:endParaRPr lang="bg-BG"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00400"/>
            <a:ext cx="318135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638800"/>
            <a:ext cx="32575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44867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functions have a built-in object called the arguments object.</a:t>
            </a:r>
          </a:p>
          <a:p>
            <a:r>
              <a:rPr lang="en-US" dirty="0"/>
              <a:t>The argument object contains an array of the arguments used when the function was called (invoked).</a:t>
            </a:r>
          </a:p>
          <a:p>
            <a:r>
              <a:rPr lang="en-US" dirty="0"/>
              <a:t>This way you can simply use a function to find (for instance) the highest value in a list of numbers:</a:t>
            </a:r>
          </a:p>
          <a:p>
            <a:endParaRPr lang="bg-BG" dirty="0"/>
          </a:p>
        </p:txBody>
      </p:sp>
      <p:sp>
        <p:nvSpPr>
          <p:cNvPr id="3" name="Title 2"/>
          <p:cNvSpPr>
            <a:spLocks noGrp="1"/>
          </p:cNvSpPr>
          <p:nvPr>
            <p:ph type="title"/>
          </p:nvPr>
        </p:nvSpPr>
        <p:spPr/>
        <p:txBody>
          <a:bodyPr/>
          <a:lstStyle/>
          <a:p>
            <a:r>
              <a:rPr lang="en-US" dirty="0"/>
              <a:t>The Arguments </a:t>
            </a:r>
            <a:r>
              <a:rPr lang="en-US" dirty="0" smtClean="0"/>
              <a:t>Object</a:t>
            </a:r>
            <a:endParaRPr lang="bg-BG"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83" y="3810000"/>
            <a:ext cx="3893467" cy="2346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810000"/>
            <a:ext cx="4527444" cy="235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82" y="6156443"/>
            <a:ext cx="8593361" cy="47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10034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code inside a function is not executed when the function is </a:t>
            </a:r>
            <a:r>
              <a:rPr lang="en-US" b="1" dirty="0"/>
              <a:t>defined</a:t>
            </a:r>
            <a:r>
              <a:rPr lang="en-US" dirty="0"/>
              <a:t>.</a:t>
            </a:r>
          </a:p>
          <a:p>
            <a:r>
              <a:rPr lang="en-US" dirty="0"/>
              <a:t>The code inside a function is executed when the function is </a:t>
            </a:r>
            <a:r>
              <a:rPr lang="en-US" b="1" dirty="0"/>
              <a:t>invoked</a:t>
            </a:r>
            <a:r>
              <a:rPr lang="en-US" dirty="0"/>
              <a:t>.</a:t>
            </a:r>
          </a:p>
          <a:p>
            <a:r>
              <a:rPr lang="en-US" dirty="0"/>
              <a:t>It is common to use the term "</a:t>
            </a:r>
            <a:r>
              <a:rPr lang="en-US" b="1" dirty="0"/>
              <a:t>call a function</a:t>
            </a:r>
            <a:r>
              <a:rPr lang="en-US" dirty="0"/>
              <a:t>" instead of "</a:t>
            </a:r>
            <a:r>
              <a:rPr lang="en-US" b="1" dirty="0"/>
              <a:t>invoke a function</a:t>
            </a:r>
            <a:r>
              <a:rPr lang="en-US" dirty="0"/>
              <a:t>".</a:t>
            </a:r>
          </a:p>
          <a:p>
            <a:r>
              <a:rPr lang="en-US" dirty="0"/>
              <a:t>It is also common to say "call upon a function", "start a function", or "execute a function".</a:t>
            </a:r>
          </a:p>
          <a:p>
            <a:endParaRPr lang="bg-BG" dirty="0"/>
          </a:p>
        </p:txBody>
      </p:sp>
      <p:sp>
        <p:nvSpPr>
          <p:cNvPr id="3" name="Title 2"/>
          <p:cNvSpPr>
            <a:spLocks noGrp="1"/>
          </p:cNvSpPr>
          <p:nvPr>
            <p:ph type="title"/>
          </p:nvPr>
        </p:nvSpPr>
        <p:spPr/>
        <p:txBody>
          <a:bodyPr/>
          <a:lstStyle/>
          <a:p>
            <a:r>
              <a:rPr lang="en-US" dirty="0"/>
              <a:t>JavaScript Function </a:t>
            </a:r>
            <a:r>
              <a:rPr lang="en-US" dirty="0" smtClean="0"/>
              <a:t>Invocation</a:t>
            </a:r>
            <a:endParaRPr lang="bg-BG" dirty="0"/>
          </a:p>
        </p:txBody>
      </p:sp>
    </p:spTree>
    <p:extLst>
      <p:ext uri="{BB962C8B-B14F-4D97-AF65-F5344CB8AC3E}">
        <p14:creationId xmlns:p14="http://schemas.microsoft.com/office/powerpoint/2010/main" val="124073112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3048000"/>
            <a:ext cx="8407893" cy="3581399"/>
          </a:xfrm>
        </p:spPr>
        <p:txBody>
          <a:bodyPr/>
          <a:lstStyle/>
          <a:p>
            <a:r>
              <a:rPr lang="en-US" dirty="0"/>
              <a:t>The function above does not belong to any object. But in JavaScript there is always a default global object.</a:t>
            </a:r>
          </a:p>
          <a:p>
            <a:r>
              <a:rPr lang="en-US" dirty="0"/>
              <a:t>In HTML the default global object is the HTML page itself, so the function above "belongs" to the HTML page.</a:t>
            </a:r>
          </a:p>
          <a:p>
            <a:r>
              <a:rPr lang="en-US" dirty="0"/>
              <a:t>In a browser the page object is the browser window. The function above automatically becomes a window function.</a:t>
            </a:r>
          </a:p>
          <a:p>
            <a:r>
              <a:rPr lang="en-US" dirty="0" err="1"/>
              <a:t>myFunction</a:t>
            </a:r>
            <a:r>
              <a:rPr lang="en-US" dirty="0"/>
              <a:t>() and </a:t>
            </a:r>
            <a:r>
              <a:rPr lang="en-US" dirty="0" err="1"/>
              <a:t>window.myFunction</a:t>
            </a:r>
            <a:r>
              <a:rPr lang="en-US" dirty="0"/>
              <a:t>() is the same function:</a:t>
            </a:r>
            <a:endParaRPr lang="bg-BG" dirty="0"/>
          </a:p>
        </p:txBody>
      </p:sp>
      <p:sp>
        <p:nvSpPr>
          <p:cNvPr id="3" name="Title 2"/>
          <p:cNvSpPr>
            <a:spLocks noGrp="1"/>
          </p:cNvSpPr>
          <p:nvPr>
            <p:ph type="title"/>
          </p:nvPr>
        </p:nvSpPr>
        <p:spPr/>
        <p:txBody>
          <a:bodyPr/>
          <a:lstStyle/>
          <a:p>
            <a:r>
              <a:rPr lang="en-US" dirty="0"/>
              <a:t>Invoking a Function as a </a:t>
            </a:r>
            <a:r>
              <a:rPr lang="en-US" dirty="0" smtClean="0"/>
              <a:t>Function</a:t>
            </a:r>
            <a:endParaRPr lang="bg-BG"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788" y="1739660"/>
            <a:ext cx="47910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788" y="5562600"/>
            <a:ext cx="51625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8178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JavaScript, the this keyword refers to an </a:t>
            </a:r>
            <a:r>
              <a:rPr lang="en-US" b="1" dirty="0"/>
              <a:t>object</a:t>
            </a:r>
            <a:r>
              <a:rPr lang="en-US" dirty="0"/>
              <a:t>.</a:t>
            </a:r>
          </a:p>
          <a:p>
            <a:r>
              <a:rPr lang="en-US" b="1" dirty="0"/>
              <a:t>Which</a:t>
            </a:r>
            <a:r>
              <a:rPr lang="en-US" dirty="0"/>
              <a:t> object depends on how this is being invoked (used or called).</a:t>
            </a:r>
          </a:p>
          <a:p>
            <a:r>
              <a:rPr lang="en-US" dirty="0"/>
              <a:t>The this keyword refers to different objects depending on how it is used:</a:t>
            </a:r>
          </a:p>
          <a:p>
            <a:endParaRPr lang="bg-BG" dirty="0"/>
          </a:p>
        </p:txBody>
      </p:sp>
      <p:sp>
        <p:nvSpPr>
          <p:cNvPr id="3" name="Title 2"/>
          <p:cNvSpPr>
            <a:spLocks noGrp="1"/>
          </p:cNvSpPr>
          <p:nvPr>
            <p:ph type="title"/>
          </p:nvPr>
        </p:nvSpPr>
        <p:spPr/>
        <p:txBody>
          <a:bodyPr/>
          <a:lstStyle/>
          <a:p>
            <a:r>
              <a:rPr lang="en-US" dirty="0"/>
              <a:t>What is </a:t>
            </a:r>
            <a:r>
              <a:rPr lang="en-US" b="1" dirty="0">
                <a:solidFill>
                  <a:srgbClr val="FFC000"/>
                </a:solidFill>
              </a:rPr>
              <a:t>this</a:t>
            </a:r>
            <a:r>
              <a:rPr lang="en-US" dirty="0" smtClean="0"/>
              <a:t>?</a:t>
            </a:r>
            <a:endParaRPr lang="bg-BG"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725805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23783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function is called without an owner object, the value of this becomes the global object.</a:t>
            </a:r>
          </a:p>
          <a:p>
            <a:r>
              <a:rPr lang="en-US" dirty="0"/>
              <a:t>In a web browser the global object is the browser window.</a:t>
            </a:r>
          </a:p>
          <a:p>
            <a:r>
              <a:rPr lang="en-US" dirty="0"/>
              <a:t>This example returns the window object as the value of this:</a:t>
            </a:r>
          </a:p>
          <a:p>
            <a:endParaRPr lang="bg-BG" dirty="0"/>
          </a:p>
        </p:txBody>
      </p:sp>
      <p:sp>
        <p:nvSpPr>
          <p:cNvPr id="3" name="Title 2"/>
          <p:cNvSpPr>
            <a:spLocks noGrp="1"/>
          </p:cNvSpPr>
          <p:nvPr>
            <p:ph type="title"/>
          </p:nvPr>
        </p:nvSpPr>
        <p:spPr/>
        <p:txBody>
          <a:bodyPr/>
          <a:lstStyle/>
          <a:p>
            <a:r>
              <a:rPr lang="en-US" dirty="0"/>
              <a:t>The Global </a:t>
            </a:r>
            <a:r>
              <a:rPr lang="en-US" dirty="0" smtClean="0"/>
              <a:t>Object</a:t>
            </a:r>
            <a:endParaRPr lang="bg-BG"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52800"/>
            <a:ext cx="64770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057" y="4953000"/>
            <a:ext cx="81057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05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JavaScript has only one type of numbers.</a:t>
            </a:r>
          </a:p>
          <a:p>
            <a:r>
              <a:rPr lang="en-US" dirty="0"/>
              <a:t>Numbers can be written with, or without decimals:</a:t>
            </a:r>
          </a:p>
          <a:p>
            <a:endParaRPr lang="en-US" dirty="0" smtClean="0"/>
          </a:p>
          <a:p>
            <a:r>
              <a:rPr lang="en-US" dirty="0"/>
              <a:t>let x1 = 34.00;     </a:t>
            </a:r>
            <a:r>
              <a:rPr lang="en-US" dirty="0">
                <a:solidFill>
                  <a:srgbClr val="00B050"/>
                </a:solidFill>
              </a:rPr>
              <a:t>// Written with decimals</a:t>
            </a:r>
            <a:r>
              <a:rPr lang="en-US" dirty="0"/>
              <a:t/>
            </a:r>
            <a:br>
              <a:rPr lang="en-US" dirty="0"/>
            </a:br>
            <a:r>
              <a:rPr lang="en-US" dirty="0"/>
              <a:t>let x2 = 34;        </a:t>
            </a:r>
            <a:r>
              <a:rPr lang="en-US" dirty="0">
                <a:solidFill>
                  <a:srgbClr val="00B050"/>
                </a:solidFill>
              </a:rPr>
              <a:t>// Written without </a:t>
            </a:r>
            <a:r>
              <a:rPr lang="en-US" dirty="0" smtClean="0">
                <a:solidFill>
                  <a:srgbClr val="00B050"/>
                </a:solidFill>
              </a:rPr>
              <a:t>decimals</a:t>
            </a:r>
          </a:p>
          <a:p>
            <a:endParaRPr lang="en-US" dirty="0">
              <a:solidFill>
                <a:srgbClr val="00B050"/>
              </a:solidFill>
            </a:endParaRPr>
          </a:p>
          <a:p>
            <a:r>
              <a:rPr lang="en-US" dirty="0"/>
              <a:t>Extra large or extra small numbers can be written with scientific (exponential) notation</a:t>
            </a:r>
            <a:r>
              <a:rPr lang="en-US" dirty="0" smtClean="0"/>
              <a:t>:</a:t>
            </a:r>
          </a:p>
          <a:p>
            <a:endParaRPr lang="en-US" dirty="0">
              <a:solidFill>
                <a:srgbClr val="00B050"/>
              </a:solidFill>
            </a:endParaRPr>
          </a:p>
          <a:p>
            <a:r>
              <a:rPr lang="en-US" dirty="0"/>
              <a:t>let y = 123e5;     </a:t>
            </a:r>
            <a:r>
              <a:rPr lang="en-US" dirty="0">
                <a:solidFill>
                  <a:srgbClr val="00B050"/>
                </a:solidFill>
              </a:rPr>
              <a:t> // 12300000</a:t>
            </a:r>
            <a:r>
              <a:rPr lang="en-US" dirty="0"/>
              <a:t/>
            </a:r>
            <a:br>
              <a:rPr lang="en-US" dirty="0"/>
            </a:br>
            <a:r>
              <a:rPr lang="en-US" dirty="0"/>
              <a:t>let z = 123e-5;     </a:t>
            </a:r>
            <a:r>
              <a:rPr lang="en-US" dirty="0">
                <a:solidFill>
                  <a:srgbClr val="00B050"/>
                </a:solidFill>
              </a:rPr>
              <a:t>// </a:t>
            </a:r>
            <a:r>
              <a:rPr lang="en-US" dirty="0" smtClean="0">
                <a:solidFill>
                  <a:srgbClr val="00B050"/>
                </a:solidFill>
              </a:rPr>
              <a:t>0.00123</a:t>
            </a:r>
            <a:r>
              <a:rPr lang="en-US" dirty="0">
                <a:solidFill>
                  <a:srgbClr val="00B050"/>
                </a:solidFill>
              </a:rPr>
              <a:t/>
            </a:r>
            <a:br>
              <a:rPr lang="en-US" dirty="0">
                <a:solidFill>
                  <a:srgbClr val="00B050"/>
                </a:solidFill>
              </a:rPr>
            </a:br>
            <a:endParaRPr lang="bg-BG" dirty="0">
              <a:solidFill>
                <a:srgbClr val="00B050"/>
              </a:solidFill>
            </a:endParaRPr>
          </a:p>
        </p:txBody>
      </p:sp>
      <p:sp>
        <p:nvSpPr>
          <p:cNvPr id="3" name="Title 2"/>
          <p:cNvSpPr>
            <a:spLocks noGrp="1"/>
          </p:cNvSpPr>
          <p:nvPr>
            <p:ph type="title"/>
          </p:nvPr>
        </p:nvSpPr>
        <p:spPr/>
        <p:txBody>
          <a:bodyPr/>
          <a:lstStyle/>
          <a:p>
            <a:r>
              <a:rPr lang="en-US" dirty="0"/>
              <a:t>JavaScript </a:t>
            </a:r>
            <a:r>
              <a:rPr lang="en-US" dirty="0" smtClean="0"/>
              <a:t>Numbers</a:t>
            </a:r>
            <a:endParaRPr lang="bg-BG" dirty="0"/>
          </a:p>
        </p:txBody>
      </p:sp>
    </p:spTree>
    <p:extLst>
      <p:ext uri="{BB962C8B-B14F-4D97-AF65-F5344CB8AC3E}">
        <p14:creationId xmlns:p14="http://schemas.microsoft.com/office/powerpoint/2010/main" val="249078940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a:bodyPr>
          <a:lstStyle/>
          <a:p>
            <a:r>
              <a:rPr lang="en-US" dirty="0"/>
              <a:t>In JavaScript you can define functions as object methods</a:t>
            </a:r>
            <a:r>
              <a:rPr lang="en-US" dirty="0" smtClean="0"/>
              <a:t>.</a:t>
            </a:r>
          </a:p>
          <a:p>
            <a:endParaRPr lang="en-US" dirty="0"/>
          </a:p>
          <a:p>
            <a:endParaRPr lang="en-US" dirty="0" smtClean="0"/>
          </a:p>
          <a:p>
            <a:endParaRPr lang="en-US" dirty="0"/>
          </a:p>
          <a:p>
            <a:endParaRPr lang="en-US" dirty="0" smtClean="0"/>
          </a:p>
          <a:p>
            <a:endParaRPr lang="en-US" dirty="0"/>
          </a:p>
          <a:p>
            <a:pPr marL="45720" indent="0">
              <a:buNone/>
            </a:pPr>
            <a:endParaRPr lang="en-US" dirty="0"/>
          </a:p>
          <a:p>
            <a:r>
              <a:rPr lang="en-US" dirty="0"/>
              <a:t>The </a:t>
            </a:r>
            <a:r>
              <a:rPr lang="en-US" b="1" dirty="0" err="1"/>
              <a:t>fullName</a:t>
            </a:r>
            <a:r>
              <a:rPr lang="en-US" dirty="0"/>
              <a:t> method is a function. The function belongs to the object. </a:t>
            </a:r>
            <a:r>
              <a:rPr lang="en-US" b="1" dirty="0" err="1"/>
              <a:t>myObject</a:t>
            </a:r>
            <a:r>
              <a:rPr lang="en-US" dirty="0"/>
              <a:t> is the owner of the function.</a:t>
            </a:r>
          </a:p>
          <a:p>
            <a:r>
              <a:rPr lang="en-US" dirty="0"/>
              <a:t>The thing called this, is the object that "owns" the JavaScript code. In this case the value of this is </a:t>
            </a:r>
            <a:r>
              <a:rPr lang="en-US" b="1" dirty="0" err="1"/>
              <a:t>myObject</a:t>
            </a:r>
            <a:r>
              <a:rPr lang="en-US" dirty="0"/>
              <a:t>.</a:t>
            </a:r>
          </a:p>
          <a:p>
            <a:r>
              <a:rPr lang="en-US" dirty="0"/>
              <a:t>Test it! Change the </a:t>
            </a:r>
            <a:r>
              <a:rPr lang="en-US" b="1" dirty="0" err="1"/>
              <a:t>fullName</a:t>
            </a:r>
            <a:r>
              <a:rPr lang="en-US" dirty="0"/>
              <a:t> method to return the value of this:</a:t>
            </a:r>
          </a:p>
          <a:p>
            <a:endParaRPr lang="bg-BG" dirty="0"/>
          </a:p>
        </p:txBody>
      </p:sp>
      <p:sp>
        <p:nvSpPr>
          <p:cNvPr id="3" name="Title 2"/>
          <p:cNvSpPr>
            <a:spLocks noGrp="1"/>
          </p:cNvSpPr>
          <p:nvPr>
            <p:ph type="title"/>
          </p:nvPr>
        </p:nvSpPr>
        <p:spPr/>
        <p:txBody>
          <a:bodyPr/>
          <a:lstStyle/>
          <a:p>
            <a:r>
              <a:rPr lang="en-US" dirty="0"/>
              <a:t>Invoking a Function as a </a:t>
            </a:r>
            <a:r>
              <a:rPr lang="en-US" dirty="0" smtClean="0"/>
              <a:t>Method</a:t>
            </a:r>
            <a:endParaRPr lang="bg-BG"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133601"/>
            <a:ext cx="4648201" cy="188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80258"/>
          <a:stretch/>
        </p:blipFill>
        <p:spPr bwMode="auto">
          <a:xfrm>
            <a:off x="1762125" y="6079276"/>
            <a:ext cx="5738103" cy="550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391398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00200"/>
            <a:ext cx="8407893" cy="5105400"/>
          </a:xfrm>
        </p:spPr>
        <p:txBody>
          <a:bodyPr>
            <a:normAutofit/>
          </a:bodyPr>
          <a:lstStyle/>
          <a:p>
            <a:r>
              <a:rPr lang="en-US" dirty="0"/>
              <a:t>If a function invocation is preceded with the new keyword, it is a constructor invocation.</a:t>
            </a:r>
          </a:p>
          <a:p>
            <a:r>
              <a:rPr lang="en-US" dirty="0"/>
              <a:t>It looks like you create a new function, but since JavaScript functions are objects you actually create a new object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A constructor invocation creates a new object. The new object inherits the properties and methods from its constructor.</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4572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bg-BG" dirty="0"/>
          </a:p>
        </p:txBody>
      </p:sp>
      <p:sp>
        <p:nvSpPr>
          <p:cNvPr id="3" name="Title 2"/>
          <p:cNvSpPr>
            <a:spLocks noGrp="1"/>
          </p:cNvSpPr>
          <p:nvPr>
            <p:ph type="title"/>
          </p:nvPr>
        </p:nvSpPr>
        <p:spPr/>
        <p:txBody>
          <a:bodyPr/>
          <a:lstStyle/>
          <a:p>
            <a:r>
              <a:rPr lang="en-US" dirty="0"/>
              <a:t>Invoking a Function with a Function </a:t>
            </a:r>
            <a:r>
              <a:rPr lang="en-US" dirty="0" smtClean="0"/>
              <a:t>Constructor</a:t>
            </a:r>
            <a:endParaRPr lang="bg-BG"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92" y="3047999"/>
            <a:ext cx="4150743" cy="2747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60384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With the </a:t>
            </a:r>
            <a:r>
              <a:rPr lang="en-US" b="1" dirty="0">
                <a:solidFill>
                  <a:srgbClr val="FFC000"/>
                </a:solidFill>
              </a:rPr>
              <a:t>call()</a:t>
            </a:r>
            <a:r>
              <a:rPr lang="en-US" dirty="0"/>
              <a:t> method, you can write a method that can be used on different objects</a:t>
            </a:r>
            <a:r>
              <a:rPr lang="en-US" dirty="0" smtClean="0"/>
              <a:t>.</a:t>
            </a:r>
          </a:p>
          <a:p>
            <a:r>
              <a:rPr lang="en-US" b="1" dirty="0">
                <a:solidFill>
                  <a:srgbClr val="FFC000"/>
                </a:solidFill>
              </a:rPr>
              <a:t>In JavaScript all functions are object methods.</a:t>
            </a:r>
          </a:p>
          <a:p>
            <a:r>
              <a:rPr lang="en-US" dirty="0"/>
              <a:t>If a function is not a method of a JavaScript object, it is a function of the global </a:t>
            </a:r>
            <a:r>
              <a:rPr lang="en-US" dirty="0" smtClean="0"/>
              <a:t>object.</a:t>
            </a:r>
            <a:endParaRPr lang="en-US" dirty="0"/>
          </a:p>
          <a:p>
            <a:r>
              <a:rPr lang="en-US" dirty="0"/>
              <a:t>The example below creates an object with 3 properties, </a:t>
            </a:r>
            <a:r>
              <a:rPr lang="en-US" dirty="0" err="1"/>
              <a:t>firstName</a:t>
            </a:r>
            <a:r>
              <a:rPr lang="en-US" dirty="0"/>
              <a:t>, </a:t>
            </a:r>
            <a:r>
              <a:rPr lang="en-US" dirty="0" err="1"/>
              <a:t>lastName</a:t>
            </a:r>
            <a:r>
              <a:rPr lang="en-US" dirty="0"/>
              <a:t>, </a:t>
            </a:r>
            <a:r>
              <a:rPr lang="en-US" dirty="0" err="1"/>
              <a:t>fullName</a:t>
            </a:r>
            <a:r>
              <a:rPr lang="en-US" dirty="0"/>
              <a:t>.</a:t>
            </a:r>
          </a:p>
          <a:p>
            <a:endParaRPr lang="bg-BG" dirty="0"/>
          </a:p>
        </p:txBody>
      </p:sp>
      <p:sp>
        <p:nvSpPr>
          <p:cNvPr id="3" name="Title 2"/>
          <p:cNvSpPr>
            <a:spLocks noGrp="1"/>
          </p:cNvSpPr>
          <p:nvPr>
            <p:ph type="title"/>
          </p:nvPr>
        </p:nvSpPr>
        <p:spPr/>
        <p:txBody>
          <a:bodyPr/>
          <a:lstStyle/>
          <a:p>
            <a:r>
              <a:rPr lang="en-US" dirty="0"/>
              <a:t>JavaScript Function </a:t>
            </a:r>
            <a:r>
              <a:rPr lang="en-US" b="1" dirty="0">
                <a:solidFill>
                  <a:srgbClr val="FFC000"/>
                </a:solidFill>
              </a:rPr>
              <a:t>call</a:t>
            </a:r>
            <a:r>
              <a:rPr lang="en-US" b="1" dirty="0" smtClean="0">
                <a:solidFill>
                  <a:srgbClr val="FFC000"/>
                </a:solidFill>
              </a:rPr>
              <a:t>()</a:t>
            </a:r>
            <a:endParaRPr lang="bg-BG" b="1" dirty="0">
              <a:solidFill>
                <a:srgbClr val="FFC000"/>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191000"/>
            <a:ext cx="4572000" cy="2499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94901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call() method is a predefined JavaScript method.</a:t>
            </a:r>
          </a:p>
          <a:p>
            <a:r>
              <a:rPr lang="en-US" dirty="0"/>
              <a:t>It can be used to invoke (call) a method with an owner object as an argument (parameter).</a:t>
            </a:r>
          </a:p>
          <a:p>
            <a:r>
              <a:rPr lang="en-US" dirty="0"/>
              <a:t>With call(), an object can use a method belonging to another object.</a:t>
            </a:r>
          </a:p>
          <a:p>
            <a:endParaRPr lang="bg-BG" dirty="0"/>
          </a:p>
        </p:txBody>
      </p:sp>
      <p:sp>
        <p:nvSpPr>
          <p:cNvPr id="3" name="Title 2"/>
          <p:cNvSpPr>
            <a:spLocks noGrp="1"/>
          </p:cNvSpPr>
          <p:nvPr>
            <p:ph type="title"/>
          </p:nvPr>
        </p:nvSpPr>
        <p:spPr/>
        <p:txBody>
          <a:bodyPr/>
          <a:lstStyle/>
          <a:p>
            <a:r>
              <a:rPr lang="en-US" dirty="0" smtClean="0"/>
              <a:t>Call() Example</a:t>
            </a:r>
            <a:endParaRPr lang="bg-BG"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200400"/>
            <a:ext cx="4191000" cy="356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84827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call() method can accept arguments:</a:t>
            </a:r>
            <a:endParaRPr lang="bg-BG" dirty="0"/>
          </a:p>
        </p:txBody>
      </p:sp>
      <p:sp>
        <p:nvSpPr>
          <p:cNvPr id="3" name="Title 2"/>
          <p:cNvSpPr>
            <a:spLocks noGrp="1"/>
          </p:cNvSpPr>
          <p:nvPr>
            <p:ph type="title"/>
          </p:nvPr>
        </p:nvSpPr>
        <p:spPr/>
        <p:txBody>
          <a:bodyPr/>
          <a:lstStyle/>
          <a:p>
            <a:r>
              <a:rPr lang="en-US" dirty="0" smtClean="0"/>
              <a:t>Call() method with arguments</a:t>
            </a:r>
            <a:endParaRPr lang="bg-BG"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78105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5791200"/>
            <a:ext cx="297365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63412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With the </a:t>
            </a:r>
            <a:r>
              <a:rPr lang="en-US" b="1" dirty="0">
                <a:solidFill>
                  <a:srgbClr val="FFC000"/>
                </a:solidFill>
              </a:rPr>
              <a:t>apply()</a:t>
            </a:r>
            <a:r>
              <a:rPr lang="en-US" dirty="0"/>
              <a:t> method, you can write a method that can be used on different objects</a:t>
            </a:r>
            <a:r>
              <a:rPr lang="en-US" dirty="0" smtClean="0"/>
              <a:t>.</a:t>
            </a:r>
          </a:p>
          <a:p>
            <a:r>
              <a:rPr lang="en-US" dirty="0"/>
              <a:t>The </a:t>
            </a:r>
            <a:r>
              <a:rPr lang="en-US" b="1" dirty="0">
                <a:solidFill>
                  <a:srgbClr val="FFC000"/>
                </a:solidFill>
              </a:rPr>
              <a:t>apply()</a:t>
            </a:r>
            <a:r>
              <a:rPr lang="en-US" dirty="0"/>
              <a:t> method is similar to the </a:t>
            </a:r>
            <a:r>
              <a:rPr lang="en-US" b="1" dirty="0">
                <a:solidFill>
                  <a:srgbClr val="FFC000"/>
                </a:solidFill>
              </a:rPr>
              <a:t>call()</a:t>
            </a:r>
            <a:r>
              <a:rPr lang="en-US" dirty="0"/>
              <a:t> method </a:t>
            </a:r>
            <a:endParaRPr lang="bg-BG" dirty="0"/>
          </a:p>
        </p:txBody>
      </p:sp>
      <p:sp>
        <p:nvSpPr>
          <p:cNvPr id="3" name="Title 2"/>
          <p:cNvSpPr>
            <a:spLocks noGrp="1"/>
          </p:cNvSpPr>
          <p:nvPr>
            <p:ph type="title"/>
          </p:nvPr>
        </p:nvSpPr>
        <p:spPr/>
        <p:txBody>
          <a:bodyPr/>
          <a:lstStyle/>
          <a:p>
            <a:r>
              <a:rPr lang="en-US" dirty="0"/>
              <a:t>JavaScript Function </a:t>
            </a:r>
            <a:r>
              <a:rPr lang="en-US" b="1" dirty="0">
                <a:solidFill>
                  <a:srgbClr val="FFC000"/>
                </a:solidFill>
              </a:rPr>
              <a:t>apply</a:t>
            </a:r>
            <a:r>
              <a:rPr lang="en-US" b="1" dirty="0" smtClean="0">
                <a:solidFill>
                  <a:srgbClr val="FFC000"/>
                </a:solidFill>
              </a:rPr>
              <a:t>()</a:t>
            </a:r>
            <a:endParaRPr lang="bg-BG" b="1" dirty="0">
              <a:solidFill>
                <a:srgbClr val="FFC000"/>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49911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4853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difference is:</a:t>
            </a:r>
          </a:p>
          <a:p>
            <a:r>
              <a:rPr lang="en-US" dirty="0"/>
              <a:t>The </a:t>
            </a:r>
            <a:r>
              <a:rPr lang="en-US" b="1" dirty="0">
                <a:solidFill>
                  <a:srgbClr val="FFC000"/>
                </a:solidFill>
              </a:rPr>
              <a:t>call()</a:t>
            </a:r>
            <a:r>
              <a:rPr lang="en-US" dirty="0"/>
              <a:t> method takes </a:t>
            </a:r>
            <a:r>
              <a:rPr lang="en-US" b="1" dirty="0">
                <a:solidFill>
                  <a:srgbClr val="FFC000"/>
                </a:solidFill>
              </a:rPr>
              <a:t>arguments separately.</a:t>
            </a:r>
          </a:p>
          <a:p>
            <a:r>
              <a:rPr lang="en-US" dirty="0"/>
              <a:t>The </a:t>
            </a:r>
            <a:r>
              <a:rPr lang="en-US" b="1" dirty="0">
                <a:solidFill>
                  <a:srgbClr val="FFC000"/>
                </a:solidFill>
              </a:rPr>
              <a:t>apply()</a:t>
            </a:r>
            <a:r>
              <a:rPr lang="en-US" dirty="0"/>
              <a:t> method takes </a:t>
            </a:r>
            <a:r>
              <a:rPr lang="en-US" b="1" dirty="0">
                <a:solidFill>
                  <a:srgbClr val="FFC000"/>
                </a:solidFill>
              </a:rPr>
              <a:t>arguments as an array</a:t>
            </a:r>
            <a:r>
              <a:rPr lang="en-US" dirty="0"/>
              <a:t>.</a:t>
            </a:r>
          </a:p>
          <a:p>
            <a:endParaRPr lang="bg-BG" dirty="0"/>
          </a:p>
        </p:txBody>
      </p:sp>
      <p:sp>
        <p:nvSpPr>
          <p:cNvPr id="3" name="Title 2"/>
          <p:cNvSpPr>
            <a:spLocks noGrp="1"/>
          </p:cNvSpPr>
          <p:nvPr>
            <p:ph type="title"/>
          </p:nvPr>
        </p:nvSpPr>
        <p:spPr/>
        <p:txBody>
          <a:bodyPr/>
          <a:lstStyle/>
          <a:p>
            <a:r>
              <a:rPr lang="en-US" dirty="0"/>
              <a:t>The Difference Between </a:t>
            </a:r>
            <a:r>
              <a:rPr lang="en-US" b="1" dirty="0">
                <a:solidFill>
                  <a:srgbClr val="FFC000"/>
                </a:solidFill>
              </a:rPr>
              <a:t>call() </a:t>
            </a:r>
            <a:r>
              <a:rPr lang="en-US" dirty="0"/>
              <a:t>and </a:t>
            </a:r>
            <a:r>
              <a:rPr lang="en-US" b="1" dirty="0">
                <a:solidFill>
                  <a:srgbClr val="FFC000"/>
                </a:solidFill>
              </a:rPr>
              <a:t>apply</a:t>
            </a:r>
            <a:r>
              <a:rPr lang="en-US" b="1" dirty="0" smtClean="0">
                <a:solidFill>
                  <a:srgbClr val="FFC000"/>
                </a:solidFill>
              </a:rPr>
              <a:t>()</a:t>
            </a:r>
            <a:endParaRPr lang="bg-BG" b="1" dirty="0">
              <a:solidFill>
                <a:srgbClr val="FFC000"/>
              </a:solidFill>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77438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08845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 find the largest number (in a list of numbers) using the </a:t>
            </a:r>
            <a:r>
              <a:rPr lang="en-US" dirty="0" err="1"/>
              <a:t>Math.max</a:t>
            </a:r>
            <a:r>
              <a:rPr lang="en-US" dirty="0"/>
              <a:t>() method</a:t>
            </a:r>
            <a:r>
              <a:rPr lang="en-US" dirty="0" smtClean="0"/>
              <a:t>:</a:t>
            </a:r>
          </a:p>
          <a:p>
            <a:endParaRPr lang="en-US" dirty="0"/>
          </a:p>
          <a:p>
            <a:endParaRPr lang="en-US" dirty="0" smtClean="0"/>
          </a:p>
          <a:p>
            <a:r>
              <a:rPr lang="en-US" dirty="0"/>
              <a:t>Since JavaScript </a:t>
            </a:r>
            <a:r>
              <a:rPr lang="en-US" b="1" dirty="0"/>
              <a:t>arrays</a:t>
            </a:r>
            <a:r>
              <a:rPr lang="en-US" dirty="0"/>
              <a:t> do not have a max() method, you can apply the </a:t>
            </a:r>
            <a:r>
              <a:rPr lang="en-US" dirty="0" err="1"/>
              <a:t>Math.max</a:t>
            </a:r>
            <a:r>
              <a:rPr lang="en-US" dirty="0"/>
              <a:t>() method instead</a:t>
            </a:r>
            <a:r>
              <a:rPr lang="en-US" dirty="0" smtClean="0"/>
              <a:t>.</a:t>
            </a:r>
          </a:p>
          <a:p>
            <a:endParaRPr lang="en-US" dirty="0"/>
          </a:p>
          <a:p>
            <a:endParaRPr lang="en-US" dirty="0" smtClean="0"/>
          </a:p>
          <a:p>
            <a:r>
              <a:rPr lang="en-US" dirty="0" smtClean="0"/>
              <a:t>The </a:t>
            </a:r>
            <a:r>
              <a:rPr lang="en-US" dirty="0"/>
              <a:t>first argument (null) does not matter. It is not used in this example.</a:t>
            </a:r>
          </a:p>
          <a:p>
            <a:r>
              <a:rPr lang="en-US" dirty="0"/>
              <a:t>These examples will give the same result:</a:t>
            </a:r>
          </a:p>
          <a:p>
            <a:endParaRPr lang="bg-BG" dirty="0"/>
          </a:p>
        </p:txBody>
      </p:sp>
      <p:sp>
        <p:nvSpPr>
          <p:cNvPr id="3" name="Title 2"/>
          <p:cNvSpPr>
            <a:spLocks noGrp="1"/>
          </p:cNvSpPr>
          <p:nvPr>
            <p:ph type="title"/>
          </p:nvPr>
        </p:nvSpPr>
        <p:spPr/>
        <p:txBody>
          <a:bodyPr/>
          <a:lstStyle/>
          <a:p>
            <a:r>
              <a:rPr lang="en-US" dirty="0"/>
              <a:t>Simulate a Max Method on </a:t>
            </a:r>
            <a:r>
              <a:rPr lang="en-US" dirty="0" smtClean="0"/>
              <a:t>Arrays</a:t>
            </a:r>
            <a:endParaRPr lang="bg-BG"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62045"/>
            <a:ext cx="43891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86200"/>
            <a:ext cx="7765211" cy="57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45" y="5638800"/>
            <a:ext cx="52578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8851" y="5680408"/>
            <a:ext cx="3114232" cy="42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6105525"/>
            <a:ext cx="51149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04241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With the</a:t>
            </a:r>
            <a:r>
              <a:rPr lang="en-US" b="1" dirty="0">
                <a:solidFill>
                  <a:srgbClr val="FFC000"/>
                </a:solidFill>
              </a:rPr>
              <a:t> bind()</a:t>
            </a:r>
            <a:r>
              <a:rPr lang="en-US" dirty="0"/>
              <a:t> method, an object can borrow a method from another object.</a:t>
            </a:r>
          </a:p>
          <a:p>
            <a:r>
              <a:rPr lang="en-US" dirty="0"/>
              <a:t>The example below creates 2 objects (person and member).</a:t>
            </a:r>
          </a:p>
          <a:p>
            <a:r>
              <a:rPr lang="en-US" dirty="0"/>
              <a:t>The member object borrows the </a:t>
            </a:r>
            <a:r>
              <a:rPr lang="en-US" dirty="0" err="1"/>
              <a:t>fullname</a:t>
            </a:r>
            <a:r>
              <a:rPr lang="en-US" dirty="0"/>
              <a:t> method from the person object:</a:t>
            </a:r>
          </a:p>
          <a:p>
            <a:endParaRPr lang="bg-BG" dirty="0"/>
          </a:p>
        </p:txBody>
      </p:sp>
      <p:sp>
        <p:nvSpPr>
          <p:cNvPr id="3" name="Title 2"/>
          <p:cNvSpPr>
            <a:spLocks noGrp="1"/>
          </p:cNvSpPr>
          <p:nvPr>
            <p:ph type="title"/>
          </p:nvPr>
        </p:nvSpPr>
        <p:spPr/>
        <p:txBody>
          <a:bodyPr/>
          <a:lstStyle/>
          <a:p>
            <a:r>
              <a:rPr lang="en-US" dirty="0"/>
              <a:t>JavaScript Function </a:t>
            </a:r>
            <a:r>
              <a:rPr lang="en-US" b="1" dirty="0">
                <a:solidFill>
                  <a:srgbClr val="FFC000"/>
                </a:solidFill>
              </a:rPr>
              <a:t>bind</a:t>
            </a:r>
            <a:r>
              <a:rPr lang="en-US" b="1" dirty="0" smtClean="0">
                <a:solidFill>
                  <a:srgbClr val="FFC000"/>
                </a:solidFill>
              </a:rPr>
              <a:t>()</a:t>
            </a:r>
            <a:endParaRPr lang="bg-BG" b="1" dirty="0">
              <a:solidFill>
                <a:srgbClr val="FFC000"/>
              </a:solidFill>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581400"/>
            <a:ext cx="3962400" cy="304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078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lstStyle/>
          <a:p>
            <a:r>
              <a:rPr lang="en-US" dirty="0"/>
              <a:t>JavaScript variables can belong to the </a:t>
            </a:r>
            <a:r>
              <a:rPr lang="en-US" b="1" dirty="0"/>
              <a:t>local</a:t>
            </a:r>
            <a:r>
              <a:rPr lang="en-US" dirty="0"/>
              <a:t> or </a:t>
            </a:r>
            <a:r>
              <a:rPr lang="en-US" b="1" dirty="0"/>
              <a:t>global</a:t>
            </a:r>
            <a:r>
              <a:rPr lang="en-US" dirty="0"/>
              <a:t> scope.</a:t>
            </a:r>
          </a:p>
          <a:p>
            <a:r>
              <a:rPr lang="en-US" dirty="0"/>
              <a:t>Global variables can be made local (private) with </a:t>
            </a:r>
            <a:r>
              <a:rPr lang="en-US" b="1" dirty="0"/>
              <a:t>closures</a:t>
            </a:r>
            <a:r>
              <a:rPr lang="en-US" dirty="0"/>
              <a:t>.</a:t>
            </a:r>
          </a:p>
          <a:p>
            <a:r>
              <a:rPr lang="en-US" dirty="0"/>
              <a:t>A function can access all variables defined </a:t>
            </a:r>
            <a:r>
              <a:rPr lang="en-US" b="1" dirty="0"/>
              <a:t>inside</a:t>
            </a:r>
            <a:r>
              <a:rPr lang="en-US" dirty="0"/>
              <a:t> the function, like this</a:t>
            </a:r>
            <a:r>
              <a:rPr lang="en-US" dirty="0" smtClean="0"/>
              <a:t>:</a:t>
            </a:r>
          </a:p>
          <a:p>
            <a:endParaRPr lang="en-US" dirty="0"/>
          </a:p>
          <a:p>
            <a:endParaRPr lang="en-US" dirty="0" smtClean="0"/>
          </a:p>
          <a:p>
            <a:endParaRPr lang="en-US" dirty="0"/>
          </a:p>
          <a:p>
            <a:endParaRPr lang="en-US" dirty="0" smtClean="0"/>
          </a:p>
          <a:p>
            <a:r>
              <a:rPr lang="en-US" dirty="0"/>
              <a:t>But a function can also access variables defined </a:t>
            </a:r>
            <a:r>
              <a:rPr lang="en-US" b="1" dirty="0"/>
              <a:t>outside</a:t>
            </a:r>
            <a:r>
              <a:rPr lang="en-US" dirty="0"/>
              <a:t> the function, like this:</a:t>
            </a:r>
            <a:endParaRPr lang="bg-BG" dirty="0"/>
          </a:p>
        </p:txBody>
      </p:sp>
      <p:sp>
        <p:nvSpPr>
          <p:cNvPr id="3" name="Title 2"/>
          <p:cNvSpPr>
            <a:spLocks noGrp="1"/>
          </p:cNvSpPr>
          <p:nvPr>
            <p:ph type="title"/>
          </p:nvPr>
        </p:nvSpPr>
        <p:spPr/>
        <p:txBody>
          <a:bodyPr/>
          <a:lstStyle/>
          <a:p>
            <a:r>
              <a:rPr lang="en-US" dirty="0"/>
              <a:t>JavaScript </a:t>
            </a:r>
            <a:r>
              <a:rPr lang="en-US" dirty="0" smtClean="0"/>
              <a:t>Closures</a:t>
            </a:r>
            <a:endParaRPr lang="bg-BG"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50721"/>
            <a:ext cx="24669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7536" y="3250721"/>
            <a:ext cx="260371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181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Booleans can only have two values: true or false</a:t>
            </a:r>
            <a:r>
              <a:rPr lang="en-US" dirty="0" smtClean="0"/>
              <a:t>.</a:t>
            </a:r>
          </a:p>
          <a:p>
            <a:endParaRPr lang="en-US" dirty="0"/>
          </a:p>
          <a:p>
            <a:r>
              <a:rPr lang="en-US" dirty="0"/>
              <a:t>let x = 5;</a:t>
            </a:r>
            <a:br>
              <a:rPr lang="en-US" dirty="0"/>
            </a:br>
            <a:r>
              <a:rPr lang="en-US" dirty="0"/>
              <a:t>let y = 5;</a:t>
            </a:r>
            <a:br>
              <a:rPr lang="en-US" dirty="0"/>
            </a:br>
            <a:r>
              <a:rPr lang="en-US" dirty="0"/>
              <a:t>let z = 6;</a:t>
            </a:r>
            <a:br>
              <a:rPr lang="en-US" dirty="0"/>
            </a:br>
            <a:r>
              <a:rPr lang="en-US" dirty="0"/>
              <a:t>(x == y)       </a:t>
            </a:r>
            <a:r>
              <a:rPr lang="en-US" dirty="0">
                <a:solidFill>
                  <a:srgbClr val="00B050"/>
                </a:solidFill>
              </a:rPr>
              <a:t>// Returns true</a:t>
            </a:r>
            <a:r>
              <a:rPr lang="en-US" dirty="0"/>
              <a:t/>
            </a:r>
            <a:br>
              <a:rPr lang="en-US" dirty="0"/>
            </a:br>
            <a:r>
              <a:rPr lang="en-US" dirty="0"/>
              <a:t>(x == z)       </a:t>
            </a:r>
            <a:r>
              <a:rPr lang="en-US" dirty="0">
                <a:solidFill>
                  <a:srgbClr val="00B050"/>
                </a:solidFill>
              </a:rPr>
              <a:t>// Returns </a:t>
            </a:r>
            <a:r>
              <a:rPr lang="en-US" dirty="0" smtClean="0">
                <a:solidFill>
                  <a:srgbClr val="00B050"/>
                </a:solidFill>
              </a:rPr>
              <a:t>false</a:t>
            </a:r>
          </a:p>
          <a:p>
            <a:endParaRPr lang="en-US" dirty="0">
              <a:solidFill>
                <a:srgbClr val="00B050"/>
              </a:solidFill>
            </a:endParaRPr>
          </a:p>
          <a:p>
            <a:r>
              <a:rPr lang="en-US" dirty="0"/>
              <a:t>Booleans are often used in conditional testing.</a:t>
            </a:r>
            <a:endParaRPr lang="bg-BG" dirty="0">
              <a:solidFill>
                <a:srgbClr val="00B050"/>
              </a:solidFill>
            </a:endParaRPr>
          </a:p>
        </p:txBody>
      </p:sp>
      <p:sp>
        <p:nvSpPr>
          <p:cNvPr id="3" name="Title 2"/>
          <p:cNvSpPr>
            <a:spLocks noGrp="1"/>
          </p:cNvSpPr>
          <p:nvPr>
            <p:ph type="title"/>
          </p:nvPr>
        </p:nvSpPr>
        <p:spPr/>
        <p:txBody>
          <a:bodyPr/>
          <a:lstStyle/>
          <a:p>
            <a:r>
              <a:rPr lang="en-US" dirty="0"/>
              <a:t>JavaScript </a:t>
            </a:r>
            <a:r>
              <a:rPr lang="en-US" dirty="0" smtClean="0"/>
              <a:t>Booleans</a:t>
            </a:r>
            <a:endParaRPr lang="bg-BG" dirty="0"/>
          </a:p>
        </p:txBody>
      </p:sp>
    </p:spTree>
    <p:extLst>
      <p:ext uri="{BB962C8B-B14F-4D97-AF65-F5344CB8AC3E}">
        <p14:creationId xmlns:p14="http://schemas.microsoft.com/office/powerpoint/2010/main" val="345540934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57929"/>
          </a:xfrm>
        </p:spPr>
        <p:txBody>
          <a:bodyPr>
            <a:normAutofit/>
          </a:bodyPr>
          <a:lstStyle/>
          <a:p>
            <a:r>
              <a:rPr lang="en-US" dirty="0"/>
              <a:t>In the last example, </a:t>
            </a:r>
            <a:r>
              <a:rPr lang="en-US" b="1" dirty="0"/>
              <a:t>a</a:t>
            </a:r>
            <a:r>
              <a:rPr lang="en-US" dirty="0"/>
              <a:t> is a </a:t>
            </a:r>
            <a:r>
              <a:rPr lang="en-US" b="1" dirty="0"/>
              <a:t>global</a:t>
            </a:r>
            <a:r>
              <a:rPr lang="en-US" dirty="0"/>
              <a:t> variable.</a:t>
            </a:r>
          </a:p>
          <a:p>
            <a:r>
              <a:rPr lang="en-US" dirty="0"/>
              <a:t>In a web page, global variables belong to the page.</a:t>
            </a:r>
          </a:p>
          <a:p>
            <a:r>
              <a:rPr lang="en-US" dirty="0"/>
              <a:t>Global variables can be used (and changed) by all other scripts in the page.</a:t>
            </a:r>
          </a:p>
          <a:p>
            <a:r>
              <a:rPr lang="en-US" dirty="0"/>
              <a:t>In the first example, </a:t>
            </a:r>
            <a:r>
              <a:rPr lang="en-US" b="1" dirty="0"/>
              <a:t>a</a:t>
            </a:r>
            <a:r>
              <a:rPr lang="en-US" dirty="0"/>
              <a:t> is a </a:t>
            </a:r>
            <a:r>
              <a:rPr lang="en-US" b="1" dirty="0"/>
              <a:t>local</a:t>
            </a:r>
            <a:r>
              <a:rPr lang="en-US" dirty="0"/>
              <a:t> variable.</a:t>
            </a:r>
          </a:p>
          <a:p>
            <a:r>
              <a:rPr lang="en-US" dirty="0"/>
              <a:t>A local variable can only be used inside the function where it is defined. It is hidden from other functions and other scripting code.</a:t>
            </a:r>
          </a:p>
          <a:p>
            <a:r>
              <a:rPr lang="en-US" dirty="0"/>
              <a:t>Global and local variables with the same name are different variables. Modifying one, does not modify the other.</a:t>
            </a:r>
          </a:p>
          <a:p>
            <a:r>
              <a:rPr lang="en-US" b="1" dirty="0">
                <a:solidFill>
                  <a:srgbClr val="FF0000"/>
                </a:solidFill>
              </a:rPr>
              <a:t>Variables created without a declaration keyword (</a:t>
            </a:r>
            <a:r>
              <a:rPr lang="en-US" b="1" dirty="0" err="1">
                <a:solidFill>
                  <a:srgbClr val="FF0000"/>
                </a:solidFill>
              </a:rPr>
              <a:t>var</a:t>
            </a:r>
            <a:r>
              <a:rPr lang="en-US" b="1" dirty="0">
                <a:solidFill>
                  <a:srgbClr val="FF0000"/>
                </a:solidFill>
              </a:rPr>
              <a:t>, let, or </a:t>
            </a:r>
            <a:r>
              <a:rPr lang="en-US" b="1" dirty="0" err="1">
                <a:solidFill>
                  <a:srgbClr val="FF0000"/>
                </a:solidFill>
              </a:rPr>
              <a:t>const</a:t>
            </a:r>
            <a:r>
              <a:rPr lang="en-US" b="1" dirty="0">
                <a:solidFill>
                  <a:srgbClr val="FF0000"/>
                </a:solidFill>
              </a:rPr>
              <a:t>) are always global, even if they are created inside a function.</a:t>
            </a:r>
            <a:endParaRPr lang="bg-BG" b="1" dirty="0">
              <a:solidFill>
                <a:srgbClr val="FF0000"/>
              </a:solidFill>
            </a:endParaRPr>
          </a:p>
        </p:txBody>
      </p:sp>
      <p:sp>
        <p:nvSpPr>
          <p:cNvPr id="3" name="Title 2"/>
          <p:cNvSpPr>
            <a:spLocks noGrp="1"/>
          </p:cNvSpPr>
          <p:nvPr>
            <p:ph type="title"/>
          </p:nvPr>
        </p:nvSpPr>
        <p:spPr/>
        <p:txBody>
          <a:bodyPr/>
          <a:lstStyle/>
          <a:p>
            <a:r>
              <a:rPr lang="en-US" dirty="0" smtClean="0"/>
              <a:t>Global variables</a:t>
            </a:r>
            <a:endParaRPr lang="bg-BG"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855898"/>
            <a:ext cx="2143184" cy="80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53992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All functions have access to the global scope.  </a:t>
            </a:r>
          </a:p>
          <a:p>
            <a:r>
              <a:rPr lang="en-US" dirty="0"/>
              <a:t>In fact, in JavaScript, all functions have access to the scope "above" them.</a:t>
            </a:r>
          </a:p>
          <a:p>
            <a:r>
              <a:rPr lang="en-US" dirty="0"/>
              <a:t>JavaScript supports nested functions. Nested functions have access to the scope "above" them.</a:t>
            </a:r>
          </a:p>
          <a:p>
            <a:r>
              <a:rPr lang="en-US" dirty="0"/>
              <a:t>In this example, the inner function plus() has access to the counter variable in the parent function:</a:t>
            </a:r>
          </a:p>
          <a:p>
            <a:endParaRPr lang="bg-BG" dirty="0"/>
          </a:p>
        </p:txBody>
      </p:sp>
      <p:sp>
        <p:nvSpPr>
          <p:cNvPr id="3" name="Title 2"/>
          <p:cNvSpPr>
            <a:spLocks noGrp="1"/>
          </p:cNvSpPr>
          <p:nvPr>
            <p:ph type="title"/>
          </p:nvPr>
        </p:nvSpPr>
        <p:spPr/>
        <p:txBody>
          <a:bodyPr/>
          <a:lstStyle/>
          <a:p>
            <a:r>
              <a:rPr lang="en-US" dirty="0"/>
              <a:t>JavaScript Nested </a:t>
            </a:r>
            <a:r>
              <a:rPr lang="en-US" dirty="0" smtClean="0"/>
              <a:t>Functions</a:t>
            </a:r>
            <a:endParaRPr lang="bg-BG"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91000"/>
            <a:ext cx="351472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7345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a:t>
            </a:r>
            <a:r>
              <a:rPr lang="en-US" dirty="0" smtClean="0"/>
              <a:t>Closures</a:t>
            </a:r>
            <a:endParaRPr lang="bg-BG"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306" y="1905000"/>
            <a:ext cx="8170738" cy="396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39907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Closures</a:t>
            </a:r>
            <a:endParaRPr lang="bg-BG" dirty="0"/>
          </a:p>
        </p:txBody>
      </p:sp>
      <p:sp>
        <p:nvSpPr>
          <p:cNvPr id="4" name="Content Placeholder 1"/>
          <p:cNvSpPr>
            <a:spLocks noGrp="1"/>
          </p:cNvSpPr>
          <p:nvPr>
            <p:ph idx="1"/>
          </p:nvPr>
        </p:nvSpPr>
        <p:spPr>
          <a:xfrm>
            <a:off x="380999" y="1719071"/>
            <a:ext cx="8407893" cy="3767329"/>
          </a:xfrm>
        </p:spPr>
        <p:txBody>
          <a:bodyPr>
            <a:normAutofit/>
          </a:bodyPr>
          <a:lstStyle/>
          <a:p>
            <a:r>
              <a:rPr lang="en-US" dirty="0"/>
              <a:t>The variable add is assigned to the return value of a self-invoking function.</a:t>
            </a:r>
          </a:p>
          <a:p>
            <a:r>
              <a:rPr lang="en-US" dirty="0"/>
              <a:t>The self-invoking function only runs once. It sets the counter to zero (0), and returns a function expression.</a:t>
            </a:r>
          </a:p>
          <a:p>
            <a:r>
              <a:rPr lang="en-US" dirty="0"/>
              <a:t>This way add becomes a function. The "wonderful" part is that it can access the counter in the parent scope.</a:t>
            </a:r>
          </a:p>
          <a:p>
            <a:r>
              <a:rPr lang="en-US" dirty="0"/>
              <a:t>This is called a JavaScript </a:t>
            </a:r>
            <a:r>
              <a:rPr lang="en-US" b="1" dirty="0"/>
              <a:t>closure.</a:t>
            </a:r>
            <a:r>
              <a:rPr lang="en-US" dirty="0"/>
              <a:t> It makes it possible for a function to have "</a:t>
            </a:r>
            <a:r>
              <a:rPr lang="en-US" b="1" dirty="0"/>
              <a:t>private</a:t>
            </a:r>
            <a:r>
              <a:rPr lang="en-US" dirty="0"/>
              <a:t>" variables.</a:t>
            </a:r>
          </a:p>
          <a:p>
            <a:r>
              <a:rPr lang="en-US" dirty="0"/>
              <a:t>The counter is protected by the scope of the anonymous function, and can only be changed using the add function.</a:t>
            </a:r>
          </a:p>
          <a:p>
            <a:endParaRPr lang="bg-BG"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298489"/>
            <a:ext cx="8458200" cy="48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207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arrays are written with square brackets.</a:t>
            </a:r>
          </a:p>
          <a:p>
            <a:r>
              <a:rPr lang="en-US" dirty="0"/>
              <a:t>Array items are separated by commas.</a:t>
            </a:r>
          </a:p>
          <a:p>
            <a:r>
              <a:rPr lang="en-US" dirty="0"/>
              <a:t>The following code declares (creates) an array called cars, containing three items (car names):</a:t>
            </a:r>
          </a:p>
          <a:p>
            <a:endParaRPr lang="en-US" dirty="0" smtClean="0"/>
          </a:p>
          <a:p>
            <a:r>
              <a:rPr lang="en-US" dirty="0" err="1"/>
              <a:t>const</a:t>
            </a:r>
            <a:r>
              <a:rPr lang="en-US" dirty="0"/>
              <a:t> cars = ["Saab", "Volvo", "BMW</a:t>
            </a:r>
            <a:r>
              <a:rPr lang="en-US" dirty="0" smtClean="0"/>
              <a:t>"];</a:t>
            </a:r>
          </a:p>
          <a:p>
            <a:endParaRPr lang="en-US" dirty="0"/>
          </a:p>
          <a:p>
            <a:r>
              <a:rPr lang="en-US" dirty="0"/>
              <a:t>Array indexes are zero-based, which means the first item is [0], second is [1], and so on.</a:t>
            </a:r>
            <a:endParaRPr lang="bg-BG" dirty="0"/>
          </a:p>
        </p:txBody>
      </p:sp>
      <p:sp>
        <p:nvSpPr>
          <p:cNvPr id="3" name="Title 2"/>
          <p:cNvSpPr>
            <a:spLocks noGrp="1"/>
          </p:cNvSpPr>
          <p:nvPr>
            <p:ph type="title"/>
          </p:nvPr>
        </p:nvSpPr>
        <p:spPr/>
        <p:txBody>
          <a:bodyPr/>
          <a:lstStyle/>
          <a:p>
            <a:r>
              <a:rPr lang="en-US" dirty="0"/>
              <a:t>JavaScript </a:t>
            </a:r>
            <a:r>
              <a:rPr lang="en-US" dirty="0" smtClean="0"/>
              <a:t>Arrays</a:t>
            </a:r>
            <a:endParaRPr lang="bg-BG" dirty="0"/>
          </a:p>
        </p:txBody>
      </p:sp>
    </p:spTree>
    <p:extLst>
      <p:ext uri="{BB962C8B-B14F-4D97-AF65-F5344CB8AC3E}">
        <p14:creationId xmlns:p14="http://schemas.microsoft.com/office/powerpoint/2010/main" val="176971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r>
              <a:rPr lang="en-US" dirty="0" smtClean="0"/>
              <a:t>Fundamentals</a:t>
            </a:r>
          </a:p>
          <a:p>
            <a:r>
              <a:rPr lang="en-US" dirty="0" smtClean="0"/>
              <a:t>Advanced</a:t>
            </a:r>
            <a:endParaRPr lang="bg-BG" dirty="0"/>
          </a:p>
        </p:txBody>
      </p:sp>
      <p:sp>
        <p:nvSpPr>
          <p:cNvPr id="7" name="Title 6"/>
          <p:cNvSpPr>
            <a:spLocks noGrp="1"/>
          </p:cNvSpPr>
          <p:nvPr>
            <p:ph type="title"/>
          </p:nvPr>
        </p:nvSpPr>
        <p:spPr/>
        <p:txBody>
          <a:bodyPr/>
          <a:lstStyle/>
          <a:p>
            <a:r>
              <a:rPr lang="en-US" dirty="0" smtClean="0"/>
              <a:t>Java script</a:t>
            </a:r>
            <a:endParaRPr lang="bg-BG" dirty="0"/>
          </a:p>
        </p:txBody>
      </p:sp>
    </p:spTree>
    <p:extLst>
      <p:ext uri="{BB962C8B-B14F-4D97-AF65-F5344CB8AC3E}">
        <p14:creationId xmlns:p14="http://schemas.microsoft.com/office/powerpoint/2010/main" val="2016790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objects are written with curly braces {}.</a:t>
            </a:r>
          </a:p>
          <a:p>
            <a:r>
              <a:rPr lang="en-US" dirty="0"/>
              <a:t>Object properties are written as </a:t>
            </a:r>
            <a:r>
              <a:rPr lang="en-US" b="1" dirty="0" err="1"/>
              <a:t>name:value</a:t>
            </a:r>
            <a:r>
              <a:rPr lang="en-US" dirty="0"/>
              <a:t> pairs, separated by commas.</a:t>
            </a:r>
          </a:p>
          <a:p>
            <a:endParaRPr lang="en-US" dirty="0" smtClean="0"/>
          </a:p>
          <a:p>
            <a:r>
              <a:rPr lang="en-US" dirty="0" err="1"/>
              <a:t>const</a:t>
            </a:r>
            <a:r>
              <a:rPr lang="en-US" dirty="0"/>
              <a:t> person = {</a:t>
            </a:r>
            <a:r>
              <a:rPr lang="en-US" dirty="0" err="1"/>
              <a:t>firstName</a:t>
            </a:r>
            <a:r>
              <a:rPr lang="en-US" dirty="0"/>
              <a:t>:"John", </a:t>
            </a:r>
            <a:r>
              <a:rPr lang="en-US" dirty="0" err="1"/>
              <a:t>lastName</a:t>
            </a:r>
            <a:r>
              <a:rPr lang="en-US" dirty="0"/>
              <a:t>:"Doe", age:50, </a:t>
            </a:r>
            <a:r>
              <a:rPr lang="en-US" dirty="0" err="1"/>
              <a:t>eyeColor</a:t>
            </a:r>
            <a:r>
              <a:rPr lang="en-US" dirty="0"/>
              <a:t>:"blue</a:t>
            </a:r>
            <a:r>
              <a:rPr lang="en-US" dirty="0" smtClean="0"/>
              <a:t>"};</a:t>
            </a:r>
          </a:p>
          <a:p>
            <a:endParaRPr lang="en-US" dirty="0"/>
          </a:p>
          <a:p>
            <a:r>
              <a:rPr lang="en-US" dirty="0"/>
              <a:t>The object (person) in the example above has 4 properties: </a:t>
            </a:r>
            <a:r>
              <a:rPr lang="en-US" dirty="0" err="1"/>
              <a:t>firstName</a:t>
            </a:r>
            <a:r>
              <a:rPr lang="en-US" dirty="0"/>
              <a:t>, </a:t>
            </a:r>
            <a:r>
              <a:rPr lang="en-US" dirty="0" err="1"/>
              <a:t>lastName</a:t>
            </a:r>
            <a:r>
              <a:rPr lang="en-US" dirty="0"/>
              <a:t>, age, and </a:t>
            </a:r>
            <a:r>
              <a:rPr lang="en-US" dirty="0" err="1"/>
              <a:t>eyeColor</a:t>
            </a:r>
            <a:r>
              <a:rPr lang="en-US" dirty="0"/>
              <a:t>.</a:t>
            </a:r>
            <a:endParaRPr lang="bg-BG" dirty="0"/>
          </a:p>
        </p:txBody>
      </p:sp>
      <p:sp>
        <p:nvSpPr>
          <p:cNvPr id="3" name="Title 2"/>
          <p:cNvSpPr>
            <a:spLocks noGrp="1"/>
          </p:cNvSpPr>
          <p:nvPr>
            <p:ph type="title"/>
          </p:nvPr>
        </p:nvSpPr>
        <p:spPr/>
        <p:txBody>
          <a:bodyPr/>
          <a:lstStyle/>
          <a:p>
            <a:r>
              <a:rPr lang="en-US" dirty="0"/>
              <a:t>JavaScript </a:t>
            </a:r>
            <a:r>
              <a:rPr lang="en-US" dirty="0" smtClean="0"/>
              <a:t>Objects</a:t>
            </a:r>
            <a:endParaRPr lang="bg-BG" dirty="0"/>
          </a:p>
        </p:txBody>
      </p:sp>
    </p:spTree>
    <p:extLst>
      <p:ext uri="{BB962C8B-B14F-4D97-AF65-F5344CB8AC3E}">
        <p14:creationId xmlns:p14="http://schemas.microsoft.com/office/powerpoint/2010/main" val="2763303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29"/>
          </a:xfrm>
        </p:spPr>
        <p:txBody>
          <a:bodyPr/>
          <a:lstStyle/>
          <a:p>
            <a:r>
              <a:rPr lang="en-US" dirty="0"/>
              <a:t>You can use the JavaScript </a:t>
            </a:r>
            <a:r>
              <a:rPr lang="en-US" dirty="0" err="1"/>
              <a:t>typeof</a:t>
            </a:r>
            <a:r>
              <a:rPr lang="en-US" dirty="0"/>
              <a:t> operator to find the type of a JavaScript variable</a:t>
            </a:r>
            <a:r>
              <a:rPr lang="en-US" dirty="0" smtClean="0"/>
              <a:t>.</a:t>
            </a:r>
          </a:p>
          <a:p>
            <a:r>
              <a:rPr lang="en-US" dirty="0"/>
              <a:t>The </a:t>
            </a:r>
            <a:r>
              <a:rPr lang="en-US" dirty="0" err="1"/>
              <a:t>typeof</a:t>
            </a:r>
            <a:r>
              <a:rPr lang="en-US" dirty="0"/>
              <a:t> operator returns the type of a variable or an expression</a:t>
            </a:r>
            <a:r>
              <a:rPr lang="en-US" dirty="0" smtClean="0"/>
              <a:t>:</a:t>
            </a:r>
          </a:p>
          <a:p>
            <a:endParaRPr lang="en-US" dirty="0"/>
          </a:p>
          <a:p>
            <a:r>
              <a:rPr lang="en-US" dirty="0" err="1"/>
              <a:t>typeof</a:t>
            </a:r>
            <a:r>
              <a:rPr lang="en-US" dirty="0"/>
              <a:t> ""             </a:t>
            </a:r>
            <a:r>
              <a:rPr lang="en-US" dirty="0">
                <a:solidFill>
                  <a:srgbClr val="00B050"/>
                </a:solidFill>
              </a:rPr>
              <a:t>// Returns "string"</a:t>
            </a:r>
            <a:r>
              <a:rPr lang="en-US" dirty="0"/>
              <a:t/>
            </a:r>
            <a:br>
              <a:rPr lang="en-US" dirty="0"/>
            </a:br>
            <a:r>
              <a:rPr lang="en-US" dirty="0" err="1"/>
              <a:t>typeof</a:t>
            </a:r>
            <a:r>
              <a:rPr lang="en-US" dirty="0"/>
              <a:t> "John"         </a:t>
            </a:r>
            <a:r>
              <a:rPr lang="en-US" dirty="0">
                <a:solidFill>
                  <a:srgbClr val="00B050"/>
                </a:solidFill>
              </a:rPr>
              <a:t>// Returns "string"</a:t>
            </a:r>
            <a:r>
              <a:rPr lang="en-US" dirty="0"/>
              <a:t/>
            </a:r>
            <a:br>
              <a:rPr lang="en-US" dirty="0"/>
            </a:br>
            <a:r>
              <a:rPr lang="en-US" dirty="0" err="1"/>
              <a:t>typeof</a:t>
            </a:r>
            <a:r>
              <a:rPr lang="en-US" dirty="0"/>
              <a:t> "John Doe"     </a:t>
            </a:r>
            <a:r>
              <a:rPr lang="en-US" dirty="0">
                <a:solidFill>
                  <a:srgbClr val="00B050"/>
                </a:solidFill>
              </a:rPr>
              <a:t>// Returns "</a:t>
            </a:r>
            <a:r>
              <a:rPr lang="en-US" dirty="0" smtClean="0">
                <a:solidFill>
                  <a:srgbClr val="00B050"/>
                </a:solidFill>
              </a:rPr>
              <a:t>string“</a:t>
            </a:r>
          </a:p>
          <a:p>
            <a:endParaRPr lang="en-US" dirty="0" smtClean="0"/>
          </a:p>
          <a:p>
            <a:r>
              <a:rPr lang="en-US" dirty="0" err="1"/>
              <a:t>typeof</a:t>
            </a:r>
            <a:r>
              <a:rPr lang="en-US" dirty="0"/>
              <a:t> 0            </a:t>
            </a:r>
            <a:r>
              <a:rPr lang="en-US" dirty="0">
                <a:solidFill>
                  <a:srgbClr val="00B050"/>
                </a:solidFill>
              </a:rPr>
              <a:t>  // Returns "number"</a:t>
            </a:r>
            <a:r>
              <a:rPr lang="en-US" dirty="0"/>
              <a:t/>
            </a:r>
            <a:br>
              <a:rPr lang="en-US" dirty="0"/>
            </a:br>
            <a:r>
              <a:rPr lang="en-US" dirty="0" err="1"/>
              <a:t>typeof</a:t>
            </a:r>
            <a:r>
              <a:rPr lang="en-US" dirty="0"/>
              <a:t> 314            </a:t>
            </a:r>
            <a:r>
              <a:rPr lang="en-US" dirty="0">
                <a:solidFill>
                  <a:srgbClr val="00B050"/>
                </a:solidFill>
              </a:rPr>
              <a:t>// Returns "number"</a:t>
            </a:r>
            <a:r>
              <a:rPr lang="en-US" dirty="0"/>
              <a:t/>
            </a:r>
            <a:br>
              <a:rPr lang="en-US" dirty="0"/>
            </a:br>
            <a:r>
              <a:rPr lang="en-US" dirty="0" err="1"/>
              <a:t>typeof</a:t>
            </a:r>
            <a:r>
              <a:rPr lang="en-US" dirty="0"/>
              <a:t> 3.14           </a:t>
            </a:r>
            <a:r>
              <a:rPr lang="en-US" dirty="0">
                <a:solidFill>
                  <a:srgbClr val="00B050"/>
                </a:solidFill>
              </a:rPr>
              <a:t>// Returns "number"</a:t>
            </a:r>
            <a:r>
              <a:rPr lang="en-US" dirty="0"/>
              <a:t/>
            </a:r>
            <a:br>
              <a:rPr lang="en-US" dirty="0"/>
            </a:br>
            <a:r>
              <a:rPr lang="en-US" dirty="0" err="1"/>
              <a:t>typeof</a:t>
            </a:r>
            <a:r>
              <a:rPr lang="en-US" dirty="0"/>
              <a:t> (3)            </a:t>
            </a:r>
            <a:r>
              <a:rPr lang="en-US" dirty="0">
                <a:solidFill>
                  <a:srgbClr val="00B050"/>
                </a:solidFill>
              </a:rPr>
              <a:t>// Returns "number"</a:t>
            </a:r>
            <a:r>
              <a:rPr lang="en-US" dirty="0"/>
              <a:t/>
            </a:r>
            <a:br>
              <a:rPr lang="en-US" dirty="0"/>
            </a:br>
            <a:r>
              <a:rPr lang="en-US" dirty="0" err="1"/>
              <a:t>typeof</a:t>
            </a:r>
            <a:r>
              <a:rPr lang="en-US" dirty="0"/>
              <a:t> (3 + 4)        </a:t>
            </a:r>
            <a:r>
              <a:rPr lang="en-US" dirty="0">
                <a:solidFill>
                  <a:srgbClr val="00B050"/>
                </a:solidFill>
              </a:rPr>
              <a:t>// Returns "number"</a:t>
            </a:r>
          </a:p>
          <a:p>
            <a:endParaRPr lang="bg-BG" dirty="0"/>
          </a:p>
        </p:txBody>
      </p:sp>
      <p:sp>
        <p:nvSpPr>
          <p:cNvPr id="3" name="Title 2"/>
          <p:cNvSpPr>
            <a:spLocks noGrp="1"/>
          </p:cNvSpPr>
          <p:nvPr>
            <p:ph type="title"/>
          </p:nvPr>
        </p:nvSpPr>
        <p:spPr/>
        <p:txBody>
          <a:bodyPr/>
          <a:lstStyle/>
          <a:p>
            <a:r>
              <a:rPr lang="en-US" dirty="0"/>
              <a:t>The </a:t>
            </a:r>
            <a:r>
              <a:rPr lang="en-US" dirty="0" err="1"/>
              <a:t>typeof</a:t>
            </a:r>
            <a:r>
              <a:rPr lang="en-US" dirty="0"/>
              <a:t> </a:t>
            </a:r>
            <a:r>
              <a:rPr lang="en-US" dirty="0" smtClean="0"/>
              <a:t>Operator</a:t>
            </a:r>
            <a:endParaRPr lang="bg-BG" dirty="0"/>
          </a:p>
        </p:txBody>
      </p:sp>
    </p:spTree>
    <p:extLst>
      <p:ext uri="{BB962C8B-B14F-4D97-AF65-F5344CB8AC3E}">
        <p14:creationId xmlns:p14="http://schemas.microsoft.com/office/powerpoint/2010/main" val="221336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JavaScript, a variable without a value, has the value undefined. The type is also undefined</a:t>
            </a:r>
            <a:r>
              <a:rPr lang="en-US" dirty="0" smtClean="0"/>
              <a:t>.</a:t>
            </a:r>
          </a:p>
          <a:p>
            <a:endParaRPr lang="en-US" dirty="0"/>
          </a:p>
          <a:p>
            <a:r>
              <a:rPr lang="en-US" dirty="0"/>
              <a:t>let car;    </a:t>
            </a:r>
            <a:r>
              <a:rPr lang="en-US" dirty="0">
                <a:solidFill>
                  <a:srgbClr val="00B050"/>
                </a:solidFill>
              </a:rPr>
              <a:t>// Value is undefined, type is </a:t>
            </a:r>
            <a:r>
              <a:rPr lang="en-US" dirty="0" smtClean="0">
                <a:solidFill>
                  <a:srgbClr val="00B050"/>
                </a:solidFill>
              </a:rPr>
              <a:t>undefined</a:t>
            </a:r>
          </a:p>
          <a:p>
            <a:endParaRPr lang="en-US" dirty="0">
              <a:solidFill>
                <a:srgbClr val="00B050"/>
              </a:solidFill>
            </a:endParaRPr>
          </a:p>
          <a:p>
            <a:r>
              <a:rPr lang="en-US" dirty="0"/>
              <a:t>Any variable can be emptied, by setting the value to undefined. The type will also be undefined</a:t>
            </a:r>
            <a:r>
              <a:rPr lang="en-US" dirty="0" smtClean="0"/>
              <a:t>.</a:t>
            </a:r>
          </a:p>
          <a:p>
            <a:endParaRPr lang="en-US" dirty="0">
              <a:solidFill>
                <a:srgbClr val="00B050"/>
              </a:solidFill>
            </a:endParaRPr>
          </a:p>
          <a:p>
            <a:r>
              <a:rPr lang="en-US" dirty="0"/>
              <a:t>car = undefined;    </a:t>
            </a:r>
            <a:r>
              <a:rPr lang="en-US" dirty="0">
                <a:solidFill>
                  <a:srgbClr val="00B050"/>
                </a:solidFill>
              </a:rPr>
              <a:t>// Value is undefined, type is undefined</a:t>
            </a:r>
            <a:endParaRPr lang="bg-BG" dirty="0">
              <a:solidFill>
                <a:srgbClr val="00B050"/>
              </a:solidFill>
            </a:endParaRPr>
          </a:p>
        </p:txBody>
      </p:sp>
      <p:sp>
        <p:nvSpPr>
          <p:cNvPr id="3" name="Title 2"/>
          <p:cNvSpPr>
            <a:spLocks noGrp="1"/>
          </p:cNvSpPr>
          <p:nvPr>
            <p:ph type="title"/>
          </p:nvPr>
        </p:nvSpPr>
        <p:spPr/>
        <p:txBody>
          <a:bodyPr/>
          <a:lstStyle/>
          <a:p>
            <a:r>
              <a:rPr lang="en-US" dirty="0" smtClean="0"/>
              <a:t>Undefined</a:t>
            </a:r>
            <a:endParaRPr lang="bg-BG" dirty="0"/>
          </a:p>
        </p:txBody>
      </p:sp>
    </p:spTree>
    <p:extLst>
      <p:ext uri="{BB962C8B-B14F-4D97-AF65-F5344CB8AC3E}">
        <p14:creationId xmlns:p14="http://schemas.microsoft.com/office/powerpoint/2010/main" val="1888897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empty value has nothing to do with undefined.</a:t>
            </a:r>
          </a:p>
          <a:p>
            <a:r>
              <a:rPr lang="en-US" dirty="0"/>
              <a:t>An empty string has both a legal value and a type.</a:t>
            </a:r>
          </a:p>
          <a:p>
            <a:endParaRPr lang="en-US" dirty="0" smtClean="0"/>
          </a:p>
          <a:p>
            <a:r>
              <a:rPr lang="en-US" dirty="0"/>
              <a:t>let car = "";    </a:t>
            </a:r>
            <a:r>
              <a:rPr lang="en-US" dirty="0">
                <a:solidFill>
                  <a:srgbClr val="00B050"/>
                </a:solidFill>
              </a:rPr>
              <a:t>// The value is "", the </a:t>
            </a:r>
            <a:r>
              <a:rPr lang="en-US" dirty="0" err="1">
                <a:solidFill>
                  <a:srgbClr val="00B050"/>
                </a:solidFill>
              </a:rPr>
              <a:t>typeof</a:t>
            </a:r>
            <a:r>
              <a:rPr lang="en-US" dirty="0">
                <a:solidFill>
                  <a:srgbClr val="00B050"/>
                </a:solidFill>
              </a:rPr>
              <a:t> is "string"</a:t>
            </a:r>
            <a:endParaRPr lang="bg-BG" dirty="0">
              <a:solidFill>
                <a:srgbClr val="00B050"/>
              </a:solidFill>
            </a:endParaRPr>
          </a:p>
        </p:txBody>
      </p:sp>
      <p:sp>
        <p:nvSpPr>
          <p:cNvPr id="3" name="Title 2"/>
          <p:cNvSpPr>
            <a:spLocks noGrp="1"/>
          </p:cNvSpPr>
          <p:nvPr>
            <p:ph type="title"/>
          </p:nvPr>
        </p:nvSpPr>
        <p:spPr/>
        <p:txBody>
          <a:bodyPr/>
          <a:lstStyle/>
          <a:p>
            <a:r>
              <a:rPr lang="en-US" dirty="0"/>
              <a:t>Empty </a:t>
            </a:r>
            <a:r>
              <a:rPr lang="en-US" dirty="0" smtClean="0"/>
              <a:t>Values</a:t>
            </a:r>
            <a:endParaRPr lang="bg-BG" dirty="0"/>
          </a:p>
        </p:txBody>
      </p:sp>
    </p:spTree>
    <p:extLst>
      <p:ext uri="{BB962C8B-B14F-4D97-AF65-F5344CB8AC3E}">
        <p14:creationId xmlns:p14="http://schemas.microsoft.com/office/powerpoint/2010/main" val="1657120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lstStyle/>
          <a:p>
            <a:r>
              <a:rPr lang="en-US" dirty="0"/>
              <a:t>The </a:t>
            </a:r>
            <a:r>
              <a:rPr lang="en-US" b="1" dirty="0"/>
              <a:t>includes()</a:t>
            </a:r>
            <a:r>
              <a:rPr lang="en-US" dirty="0"/>
              <a:t> method determines whether an </a:t>
            </a:r>
            <a:r>
              <a:rPr lang="en-US" dirty="0" smtClean="0"/>
              <a:t>array/string </a:t>
            </a:r>
            <a:r>
              <a:rPr lang="en-US" dirty="0"/>
              <a:t>includes a certain value among its entries, returning true or false as appropriate</a:t>
            </a:r>
            <a:r>
              <a:rPr lang="en-US" dirty="0" smtClean="0"/>
              <a:t>.</a:t>
            </a:r>
          </a:p>
          <a:p>
            <a:endParaRPr lang="en-US" dirty="0"/>
          </a:p>
          <a:p>
            <a:r>
              <a:rPr lang="en-US" dirty="0" err="1"/>
              <a:t>const</a:t>
            </a:r>
            <a:r>
              <a:rPr lang="en-US" dirty="0"/>
              <a:t> array1 = [1, 2, 3</a:t>
            </a:r>
            <a:r>
              <a:rPr lang="en-US" dirty="0" smtClean="0"/>
              <a:t>];</a:t>
            </a:r>
          </a:p>
          <a:p>
            <a:pPr marL="45720" indent="0">
              <a:buNone/>
            </a:pPr>
            <a:r>
              <a:rPr lang="en-US" dirty="0" smtClean="0"/>
              <a:t>console.log(array1.includes(2));</a:t>
            </a:r>
          </a:p>
          <a:p>
            <a:pPr marL="45720" indent="0">
              <a:buNone/>
            </a:pPr>
            <a:r>
              <a:rPr lang="en-US" dirty="0" smtClean="0">
                <a:solidFill>
                  <a:srgbClr val="00B050"/>
                </a:solidFill>
              </a:rPr>
              <a:t>// </a:t>
            </a:r>
            <a:r>
              <a:rPr lang="en-US" dirty="0">
                <a:solidFill>
                  <a:srgbClr val="00B050"/>
                </a:solidFill>
              </a:rPr>
              <a:t>expected output: </a:t>
            </a:r>
            <a:r>
              <a:rPr lang="en-US" dirty="0" smtClean="0">
                <a:solidFill>
                  <a:srgbClr val="00B050"/>
                </a:solidFill>
              </a:rPr>
              <a:t>true</a:t>
            </a:r>
          </a:p>
          <a:p>
            <a:pPr marL="45720" indent="0">
              <a:buNone/>
            </a:pPr>
            <a:endParaRPr lang="en-US" dirty="0">
              <a:solidFill>
                <a:srgbClr val="00B050"/>
              </a:solidFill>
            </a:endParaRPr>
          </a:p>
          <a:p>
            <a:r>
              <a:rPr lang="en-US" dirty="0" err="1">
                <a:solidFill>
                  <a:schemeClr val="tx1">
                    <a:lumMod val="85000"/>
                    <a:lumOff val="15000"/>
                  </a:schemeClr>
                </a:solidFill>
              </a:rPr>
              <a:t>const</a:t>
            </a:r>
            <a:r>
              <a:rPr lang="en-US" dirty="0">
                <a:solidFill>
                  <a:schemeClr val="tx1">
                    <a:lumMod val="85000"/>
                    <a:lumOff val="15000"/>
                  </a:schemeClr>
                </a:solidFill>
              </a:rPr>
              <a:t> pets = ['cat', 'dog', 'bat</a:t>
            </a:r>
            <a:r>
              <a:rPr lang="en-US" dirty="0" smtClean="0">
                <a:solidFill>
                  <a:schemeClr val="tx1">
                    <a:lumMod val="85000"/>
                    <a:lumOff val="15000"/>
                  </a:schemeClr>
                </a:solidFill>
              </a:rPr>
              <a:t>'];</a:t>
            </a:r>
          </a:p>
          <a:p>
            <a:pPr marL="45720" indent="0">
              <a:buNone/>
            </a:pPr>
            <a:r>
              <a:rPr lang="en-US" dirty="0" smtClean="0">
                <a:solidFill>
                  <a:schemeClr val="tx1">
                    <a:lumMod val="85000"/>
                    <a:lumOff val="15000"/>
                  </a:schemeClr>
                </a:solidFill>
              </a:rPr>
              <a:t>console.log(</a:t>
            </a:r>
            <a:r>
              <a:rPr lang="en-US" dirty="0" err="1" smtClean="0">
                <a:solidFill>
                  <a:schemeClr val="tx1">
                    <a:lumMod val="85000"/>
                    <a:lumOff val="15000"/>
                  </a:schemeClr>
                </a:solidFill>
              </a:rPr>
              <a:t>pets.includes</a:t>
            </a:r>
            <a:r>
              <a:rPr lang="en-US" dirty="0">
                <a:solidFill>
                  <a:schemeClr val="tx1">
                    <a:lumMod val="85000"/>
                    <a:lumOff val="15000"/>
                  </a:schemeClr>
                </a:solidFill>
              </a:rPr>
              <a:t>('cat</a:t>
            </a:r>
            <a:r>
              <a:rPr lang="en-US" dirty="0" smtClean="0">
                <a:solidFill>
                  <a:schemeClr val="tx1">
                    <a:lumMod val="85000"/>
                    <a:lumOff val="15000"/>
                  </a:schemeClr>
                </a:solidFill>
              </a:rPr>
              <a:t>'));</a:t>
            </a:r>
          </a:p>
          <a:p>
            <a:pPr marL="45720" indent="0">
              <a:buNone/>
            </a:pPr>
            <a:r>
              <a:rPr lang="en-US" dirty="0" smtClean="0">
                <a:solidFill>
                  <a:srgbClr val="00B050"/>
                </a:solidFill>
              </a:rPr>
              <a:t>// </a:t>
            </a:r>
            <a:r>
              <a:rPr lang="en-US" dirty="0">
                <a:solidFill>
                  <a:srgbClr val="00B050"/>
                </a:solidFill>
              </a:rPr>
              <a:t>expected output: </a:t>
            </a:r>
            <a:r>
              <a:rPr lang="en-US" dirty="0" smtClean="0">
                <a:solidFill>
                  <a:srgbClr val="00B050"/>
                </a:solidFill>
              </a:rPr>
              <a:t>true</a:t>
            </a:r>
          </a:p>
          <a:p>
            <a:pPr marL="45720" indent="0">
              <a:buNone/>
            </a:pPr>
            <a:r>
              <a:rPr lang="en-US" dirty="0" smtClean="0">
                <a:solidFill>
                  <a:schemeClr val="tx1">
                    <a:lumMod val="85000"/>
                    <a:lumOff val="15000"/>
                  </a:schemeClr>
                </a:solidFill>
              </a:rPr>
              <a:t>console.log(</a:t>
            </a:r>
            <a:r>
              <a:rPr lang="en-US" dirty="0" err="1" smtClean="0">
                <a:solidFill>
                  <a:schemeClr val="tx1">
                    <a:lumMod val="85000"/>
                    <a:lumOff val="15000"/>
                  </a:schemeClr>
                </a:solidFill>
              </a:rPr>
              <a:t>pets.includes</a:t>
            </a:r>
            <a:r>
              <a:rPr lang="en-US" dirty="0">
                <a:solidFill>
                  <a:schemeClr val="tx1">
                    <a:lumMod val="85000"/>
                    <a:lumOff val="15000"/>
                  </a:schemeClr>
                </a:solidFill>
              </a:rPr>
              <a:t>('at</a:t>
            </a:r>
            <a:r>
              <a:rPr lang="en-US" dirty="0" smtClean="0">
                <a:solidFill>
                  <a:schemeClr val="tx1">
                    <a:lumMod val="85000"/>
                    <a:lumOff val="15000"/>
                  </a:schemeClr>
                </a:solidFill>
              </a:rPr>
              <a:t>'));</a:t>
            </a:r>
          </a:p>
          <a:p>
            <a:pPr marL="45720" indent="0">
              <a:buNone/>
            </a:pPr>
            <a:r>
              <a:rPr lang="en-US" dirty="0" smtClean="0">
                <a:solidFill>
                  <a:srgbClr val="00B050"/>
                </a:solidFill>
              </a:rPr>
              <a:t>// </a:t>
            </a:r>
            <a:r>
              <a:rPr lang="en-US" dirty="0">
                <a:solidFill>
                  <a:srgbClr val="00B050"/>
                </a:solidFill>
              </a:rPr>
              <a:t>expected output: false</a:t>
            </a:r>
            <a:endParaRPr lang="bg-BG" dirty="0">
              <a:solidFill>
                <a:srgbClr val="00B050"/>
              </a:solidFill>
            </a:endParaRPr>
          </a:p>
        </p:txBody>
      </p:sp>
      <p:sp>
        <p:nvSpPr>
          <p:cNvPr id="3" name="Title 2"/>
          <p:cNvSpPr>
            <a:spLocks noGrp="1"/>
          </p:cNvSpPr>
          <p:nvPr>
            <p:ph type="title"/>
          </p:nvPr>
        </p:nvSpPr>
        <p:spPr/>
        <p:txBody>
          <a:bodyPr/>
          <a:lstStyle/>
          <a:p>
            <a:r>
              <a:rPr lang="en-US" dirty="0" smtClean="0"/>
              <a:t>includes</a:t>
            </a:r>
            <a:endParaRPr lang="bg-BG" dirty="0"/>
          </a:p>
        </p:txBody>
      </p:sp>
    </p:spTree>
    <p:extLst>
      <p:ext uri="{BB962C8B-B14F-4D97-AF65-F5344CB8AC3E}">
        <p14:creationId xmlns:p14="http://schemas.microsoft.com/office/powerpoint/2010/main" val="1396475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err="1"/>
              <a:t>Math.trunc</a:t>
            </a:r>
            <a:r>
              <a:rPr lang="en-US" b="1" dirty="0"/>
              <a:t>()</a:t>
            </a:r>
            <a:r>
              <a:rPr lang="en-US" dirty="0"/>
              <a:t> function returns the integer part of a number by removing any fractional digits</a:t>
            </a:r>
            <a:r>
              <a:rPr lang="en-US" dirty="0" smtClean="0"/>
              <a:t>.</a:t>
            </a:r>
          </a:p>
          <a:p>
            <a:endParaRPr lang="en-US" dirty="0"/>
          </a:p>
          <a:p>
            <a:r>
              <a:rPr lang="en-US" dirty="0"/>
              <a:t>console.log(</a:t>
            </a:r>
            <a:r>
              <a:rPr lang="en-US" dirty="0" err="1"/>
              <a:t>Math.trunc</a:t>
            </a:r>
            <a:r>
              <a:rPr lang="en-US" dirty="0"/>
              <a:t>(13.37</a:t>
            </a:r>
            <a:r>
              <a:rPr lang="en-US" dirty="0" smtClean="0"/>
              <a:t>)); </a:t>
            </a:r>
            <a:r>
              <a:rPr lang="en-US" dirty="0" smtClean="0">
                <a:solidFill>
                  <a:srgbClr val="00B050"/>
                </a:solidFill>
              </a:rPr>
              <a:t>// </a:t>
            </a:r>
            <a:r>
              <a:rPr lang="en-US" dirty="0">
                <a:solidFill>
                  <a:srgbClr val="00B050"/>
                </a:solidFill>
              </a:rPr>
              <a:t>expected </a:t>
            </a:r>
            <a:r>
              <a:rPr lang="en-US" dirty="0" smtClean="0">
                <a:solidFill>
                  <a:srgbClr val="00B050"/>
                </a:solidFill>
              </a:rPr>
              <a:t>output:13</a:t>
            </a:r>
          </a:p>
          <a:p>
            <a:r>
              <a:rPr lang="en-US" dirty="0" smtClean="0"/>
              <a:t>console.log(</a:t>
            </a:r>
            <a:r>
              <a:rPr lang="en-US" dirty="0" err="1" smtClean="0"/>
              <a:t>Math.trunc</a:t>
            </a:r>
            <a:r>
              <a:rPr lang="en-US" dirty="0" smtClean="0"/>
              <a:t>(42.84)); </a:t>
            </a:r>
            <a:r>
              <a:rPr lang="en-US" dirty="0" smtClean="0">
                <a:solidFill>
                  <a:srgbClr val="00B050"/>
                </a:solidFill>
              </a:rPr>
              <a:t>// </a:t>
            </a:r>
            <a:r>
              <a:rPr lang="en-US" dirty="0">
                <a:solidFill>
                  <a:srgbClr val="00B050"/>
                </a:solidFill>
              </a:rPr>
              <a:t>expected output: </a:t>
            </a:r>
            <a:r>
              <a:rPr lang="en-US" dirty="0" smtClean="0">
                <a:solidFill>
                  <a:srgbClr val="00B050"/>
                </a:solidFill>
              </a:rPr>
              <a:t>42</a:t>
            </a:r>
          </a:p>
          <a:p>
            <a:r>
              <a:rPr lang="en-US" dirty="0" smtClean="0"/>
              <a:t>console.log(</a:t>
            </a:r>
            <a:r>
              <a:rPr lang="en-US" dirty="0" err="1" smtClean="0"/>
              <a:t>Math.trunc</a:t>
            </a:r>
            <a:r>
              <a:rPr lang="en-US" dirty="0" smtClean="0"/>
              <a:t>(0.123)); </a:t>
            </a:r>
            <a:r>
              <a:rPr lang="en-US" dirty="0" smtClean="0">
                <a:solidFill>
                  <a:srgbClr val="00B050"/>
                </a:solidFill>
              </a:rPr>
              <a:t>// </a:t>
            </a:r>
            <a:r>
              <a:rPr lang="en-US" dirty="0">
                <a:solidFill>
                  <a:srgbClr val="00B050"/>
                </a:solidFill>
              </a:rPr>
              <a:t>expected output: </a:t>
            </a:r>
            <a:r>
              <a:rPr lang="en-US" dirty="0" smtClean="0">
                <a:solidFill>
                  <a:srgbClr val="00B050"/>
                </a:solidFill>
              </a:rPr>
              <a:t>0</a:t>
            </a:r>
          </a:p>
          <a:p>
            <a:r>
              <a:rPr lang="en-US" dirty="0" smtClean="0"/>
              <a:t>console.log(</a:t>
            </a:r>
            <a:r>
              <a:rPr lang="en-US" dirty="0" err="1" smtClean="0"/>
              <a:t>Math.trunc</a:t>
            </a:r>
            <a:r>
              <a:rPr lang="en-US" dirty="0"/>
              <a:t>(-0.123</a:t>
            </a:r>
            <a:r>
              <a:rPr lang="en-US" dirty="0" smtClean="0"/>
              <a:t>)); </a:t>
            </a:r>
            <a:r>
              <a:rPr lang="en-US" dirty="0" smtClean="0">
                <a:solidFill>
                  <a:srgbClr val="00B050"/>
                </a:solidFill>
              </a:rPr>
              <a:t>// </a:t>
            </a:r>
            <a:r>
              <a:rPr lang="en-US" dirty="0">
                <a:solidFill>
                  <a:srgbClr val="00B050"/>
                </a:solidFill>
              </a:rPr>
              <a:t>expected output: -0</a:t>
            </a:r>
            <a:endParaRPr lang="bg-BG" dirty="0">
              <a:solidFill>
                <a:srgbClr val="00B050"/>
              </a:solidFill>
            </a:endParaRPr>
          </a:p>
        </p:txBody>
      </p:sp>
      <p:sp>
        <p:nvSpPr>
          <p:cNvPr id="3" name="Title 2"/>
          <p:cNvSpPr>
            <a:spLocks noGrp="1"/>
          </p:cNvSpPr>
          <p:nvPr>
            <p:ph type="title"/>
          </p:nvPr>
        </p:nvSpPr>
        <p:spPr/>
        <p:txBody>
          <a:bodyPr/>
          <a:lstStyle/>
          <a:p>
            <a:r>
              <a:rPr lang="en-US" dirty="0" err="1" smtClean="0"/>
              <a:t>Math.trunc</a:t>
            </a:r>
            <a:endParaRPr lang="bg-BG" dirty="0"/>
          </a:p>
        </p:txBody>
      </p:sp>
    </p:spTree>
    <p:extLst>
      <p:ext uri="{BB962C8B-B14F-4D97-AF65-F5344CB8AC3E}">
        <p14:creationId xmlns:p14="http://schemas.microsoft.com/office/powerpoint/2010/main" val="3112713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From String to </a:t>
            </a:r>
            <a:r>
              <a:rPr lang="en-US" dirty="0" err="1" smtClean="0"/>
              <a:t>Ascii</a:t>
            </a:r>
            <a:r>
              <a:rPr lang="en-US" dirty="0" smtClean="0"/>
              <a:t> value</a:t>
            </a:r>
            <a:endParaRPr lang="bg-BG" dirty="0"/>
          </a:p>
        </p:txBody>
      </p:sp>
      <p:sp>
        <p:nvSpPr>
          <p:cNvPr id="3" name="Content Placeholder 2"/>
          <p:cNvSpPr>
            <a:spLocks noGrp="1"/>
          </p:cNvSpPr>
          <p:nvPr>
            <p:ph sz="half" idx="2"/>
          </p:nvPr>
        </p:nvSpPr>
        <p:spPr/>
        <p:txBody>
          <a:bodyPr/>
          <a:lstStyle/>
          <a:p>
            <a:r>
              <a:rPr lang="en-US" dirty="0" smtClean="0"/>
              <a:t>let character = ‘L’;</a:t>
            </a:r>
          </a:p>
          <a:p>
            <a:pPr marL="45720" indent="0">
              <a:buNone/>
            </a:pPr>
            <a:endParaRPr lang="en-US" dirty="0" smtClean="0"/>
          </a:p>
          <a:p>
            <a:pPr marL="45720" indent="0">
              <a:buNone/>
            </a:pPr>
            <a:r>
              <a:rPr lang="en-US" dirty="0" smtClean="0"/>
              <a:t>let </a:t>
            </a:r>
            <a:r>
              <a:rPr lang="en-US" dirty="0" err="1" smtClean="0"/>
              <a:t>asciiValue</a:t>
            </a:r>
            <a:r>
              <a:rPr lang="en-US" dirty="0" smtClean="0"/>
              <a:t> = </a:t>
            </a:r>
            <a:r>
              <a:rPr lang="en-US" dirty="0" err="1" smtClean="0"/>
              <a:t>character.CharCodeAt</a:t>
            </a:r>
            <a:r>
              <a:rPr lang="en-US" dirty="0" smtClean="0"/>
              <a:t>(0);</a:t>
            </a:r>
          </a:p>
          <a:p>
            <a:pPr marL="45720" indent="0">
              <a:buNone/>
            </a:pPr>
            <a:r>
              <a:rPr lang="en-US" dirty="0" smtClean="0"/>
              <a:t>Console.log(</a:t>
            </a:r>
            <a:r>
              <a:rPr lang="en-US" dirty="0" err="1" smtClean="0"/>
              <a:t>asciiValue</a:t>
            </a:r>
            <a:r>
              <a:rPr lang="en-US" dirty="0" smtClean="0"/>
              <a:t>);</a:t>
            </a:r>
          </a:p>
          <a:p>
            <a:pPr marL="45720" indent="0">
              <a:buNone/>
            </a:pPr>
            <a:endParaRPr lang="en-US" dirty="0"/>
          </a:p>
          <a:p>
            <a:pPr marL="45720" indent="0">
              <a:buNone/>
            </a:pPr>
            <a:r>
              <a:rPr lang="en-US" dirty="0" smtClean="0">
                <a:solidFill>
                  <a:srgbClr val="00B050"/>
                </a:solidFill>
              </a:rPr>
              <a:t>//72</a:t>
            </a:r>
          </a:p>
          <a:p>
            <a:endParaRPr lang="bg-BG" dirty="0"/>
          </a:p>
        </p:txBody>
      </p:sp>
      <p:sp>
        <p:nvSpPr>
          <p:cNvPr id="4" name="Text Placeholder 3"/>
          <p:cNvSpPr>
            <a:spLocks noGrp="1"/>
          </p:cNvSpPr>
          <p:nvPr>
            <p:ph type="body" sz="quarter" idx="3"/>
          </p:nvPr>
        </p:nvSpPr>
        <p:spPr/>
        <p:txBody>
          <a:bodyPr/>
          <a:lstStyle/>
          <a:p>
            <a:r>
              <a:rPr lang="en-US" dirty="0" smtClean="0"/>
              <a:t>From </a:t>
            </a:r>
            <a:r>
              <a:rPr lang="en-US" dirty="0" err="1" smtClean="0"/>
              <a:t>Ascii</a:t>
            </a:r>
            <a:r>
              <a:rPr lang="en-US" dirty="0" smtClean="0"/>
              <a:t> value to string</a:t>
            </a:r>
            <a:endParaRPr lang="bg-BG" dirty="0"/>
          </a:p>
        </p:txBody>
      </p:sp>
      <p:sp>
        <p:nvSpPr>
          <p:cNvPr id="5" name="Content Placeholder 4"/>
          <p:cNvSpPr>
            <a:spLocks noGrp="1"/>
          </p:cNvSpPr>
          <p:nvPr>
            <p:ph sz="quarter" idx="4"/>
          </p:nvPr>
        </p:nvSpPr>
        <p:spPr/>
        <p:txBody>
          <a:bodyPr/>
          <a:lstStyle/>
          <a:p>
            <a:r>
              <a:rPr lang="en-US" dirty="0" smtClean="0"/>
              <a:t>let </a:t>
            </a:r>
            <a:r>
              <a:rPr lang="en-US" dirty="0" err="1" smtClean="0"/>
              <a:t>asciiValue</a:t>
            </a:r>
            <a:r>
              <a:rPr lang="en-US" dirty="0" smtClean="0"/>
              <a:t> = 97;</a:t>
            </a:r>
          </a:p>
          <a:p>
            <a:endParaRPr lang="en-US" dirty="0"/>
          </a:p>
          <a:p>
            <a:pPr marL="45720" indent="0">
              <a:buNone/>
            </a:pPr>
            <a:r>
              <a:rPr lang="en-US" dirty="0"/>
              <a:t>l</a:t>
            </a:r>
            <a:r>
              <a:rPr lang="en-US" dirty="0" smtClean="0"/>
              <a:t>et </a:t>
            </a:r>
            <a:r>
              <a:rPr lang="en-US" dirty="0" err="1" smtClean="0"/>
              <a:t>str</a:t>
            </a:r>
            <a:r>
              <a:rPr lang="en-US" dirty="0" smtClean="0"/>
              <a:t> = </a:t>
            </a:r>
            <a:r>
              <a:rPr lang="en-US" dirty="0" err="1" smtClean="0"/>
              <a:t>String.FromCharCode</a:t>
            </a:r>
            <a:r>
              <a:rPr lang="en-US" dirty="0" smtClean="0"/>
              <a:t>(</a:t>
            </a:r>
            <a:r>
              <a:rPr lang="en-US" dirty="0" err="1" smtClean="0"/>
              <a:t>asciiValue</a:t>
            </a:r>
            <a:r>
              <a:rPr lang="en-US" dirty="0" smtClean="0"/>
              <a:t>);</a:t>
            </a:r>
          </a:p>
          <a:p>
            <a:pPr marL="45720" indent="0">
              <a:buNone/>
            </a:pPr>
            <a:r>
              <a:rPr lang="en-US" dirty="0" smtClean="0"/>
              <a:t>Console.log(</a:t>
            </a:r>
            <a:r>
              <a:rPr lang="en-US" dirty="0" err="1" smtClean="0"/>
              <a:t>str</a:t>
            </a:r>
            <a:r>
              <a:rPr lang="en-US" dirty="0" smtClean="0"/>
              <a:t>);</a:t>
            </a:r>
          </a:p>
          <a:p>
            <a:pPr marL="45720" indent="0">
              <a:buNone/>
            </a:pPr>
            <a:endParaRPr lang="en-US" dirty="0"/>
          </a:p>
          <a:p>
            <a:pPr marL="45720" indent="0">
              <a:buNone/>
            </a:pPr>
            <a:r>
              <a:rPr lang="en-US" dirty="0" smtClean="0">
                <a:solidFill>
                  <a:srgbClr val="00B050"/>
                </a:solidFill>
              </a:rPr>
              <a:t>//’a’</a:t>
            </a:r>
            <a:endParaRPr lang="en-US" dirty="0">
              <a:solidFill>
                <a:srgbClr val="00B050"/>
              </a:solidFill>
            </a:endParaRPr>
          </a:p>
        </p:txBody>
      </p:sp>
      <p:sp>
        <p:nvSpPr>
          <p:cNvPr id="6" name="Title 5"/>
          <p:cNvSpPr>
            <a:spLocks noGrp="1"/>
          </p:cNvSpPr>
          <p:nvPr>
            <p:ph type="title"/>
          </p:nvPr>
        </p:nvSpPr>
        <p:spPr/>
        <p:txBody>
          <a:bodyPr/>
          <a:lstStyle/>
          <a:p>
            <a:r>
              <a:rPr lang="en-US" dirty="0" err="1" smtClean="0"/>
              <a:t>Ascii</a:t>
            </a:r>
            <a:r>
              <a:rPr lang="en-US" dirty="0" smtClean="0"/>
              <a:t> table values</a:t>
            </a:r>
            <a:endParaRPr lang="bg-BG" dirty="0"/>
          </a:p>
        </p:txBody>
      </p:sp>
    </p:spTree>
    <p:extLst>
      <p:ext uri="{BB962C8B-B14F-4D97-AF65-F5344CB8AC3E}">
        <p14:creationId xmlns:p14="http://schemas.microsoft.com/office/powerpoint/2010/main" val="160654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function</a:t>
            </a:r>
            <a:r>
              <a:rPr lang="en-US" dirty="0"/>
              <a:t> </a:t>
            </a:r>
            <a:r>
              <a:rPr lang="en-US" dirty="0" err="1"/>
              <a:t>myFunction</a:t>
            </a:r>
            <a:r>
              <a:rPr lang="en-US" dirty="0"/>
              <a:t>(p1, p2) {</a:t>
            </a:r>
            <a:br>
              <a:rPr lang="en-US" dirty="0"/>
            </a:br>
            <a:r>
              <a:rPr lang="en-US" dirty="0"/>
              <a:t>  return p1 * p2;   </a:t>
            </a:r>
            <a:endParaRPr lang="en-US" dirty="0" smtClean="0"/>
          </a:p>
          <a:p>
            <a:pPr marL="45720" indent="0">
              <a:buNone/>
            </a:pPr>
            <a:r>
              <a:rPr lang="en-US" dirty="0" smtClean="0">
                <a:solidFill>
                  <a:srgbClr val="00B050"/>
                </a:solidFill>
              </a:rPr>
              <a:t>//</a:t>
            </a:r>
            <a:r>
              <a:rPr lang="en-US" dirty="0" smtClean="0"/>
              <a:t> </a:t>
            </a:r>
            <a:r>
              <a:rPr lang="en-US" dirty="0">
                <a:solidFill>
                  <a:srgbClr val="00B050"/>
                </a:solidFill>
              </a:rPr>
              <a:t>The function returns the product of p1 and p2</a:t>
            </a:r>
            <a:r>
              <a:rPr lang="en-US" dirty="0"/>
              <a:t/>
            </a:r>
            <a:br>
              <a:rPr lang="en-US" dirty="0"/>
            </a:br>
            <a:r>
              <a:rPr lang="en-US" dirty="0" smtClean="0"/>
              <a:t>}</a:t>
            </a:r>
          </a:p>
          <a:p>
            <a:pPr marL="45720" indent="0">
              <a:buNone/>
            </a:pPr>
            <a:endParaRPr lang="en-US" dirty="0"/>
          </a:p>
          <a:p>
            <a:pPr marL="45720" indent="0">
              <a:buNone/>
            </a:pPr>
            <a:r>
              <a:rPr lang="en-US" dirty="0" err="1" smtClean="0"/>
              <a:t>myFunction</a:t>
            </a:r>
            <a:r>
              <a:rPr lang="en-US" dirty="0" smtClean="0"/>
              <a:t>(1, 2);</a:t>
            </a:r>
          </a:p>
          <a:p>
            <a:pPr marL="45720" indent="0">
              <a:buNone/>
            </a:pPr>
            <a:r>
              <a:rPr lang="en-US" dirty="0" smtClean="0">
                <a:solidFill>
                  <a:srgbClr val="00B050"/>
                </a:solidFill>
              </a:rPr>
              <a:t>// 2</a:t>
            </a:r>
            <a:endParaRPr lang="bg-BG" dirty="0">
              <a:solidFill>
                <a:srgbClr val="00B050"/>
              </a:solidFill>
            </a:endParaRPr>
          </a:p>
        </p:txBody>
      </p:sp>
      <p:sp>
        <p:nvSpPr>
          <p:cNvPr id="3" name="Text Placeholder 2"/>
          <p:cNvSpPr>
            <a:spLocks noGrp="1"/>
          </p:cNvSpPr>
          <p:nvPr>
            <p:ph type="body" sz="half" idx="2"/>
          </p:nvPr>
        </p:nvSpPr>
        <p:spPr/>
        <p:txBody>
          <a:bodyPr/>
          <a:lstStyle/>
          <a:p>
            <a:r>
              <a:rPr lang="en-US" dirty="0"/>
              <a:t>A JavaScript function is a block of code designed to perform a particular task.</a:t>
            </a:r>
          </a:p>
          <a:p>
            <a:r>
              <a:rPr lang="en-US" dirty="0"/>
              <a:t>A JavaScript function is executed when "something" invokes it (calls it).</a:t>
            </a:r>
          </a:p>
          <a:p>
            <a:endParaRPr lang="bg-BG" dirty="0"/>
          </a:p>
        </p:txBody>
      </p:sp>
      <p:sp>
        <p:nvSpPr>
          <p:cNvPr id="4" name="Title 3"/>
          <p:cNvSpPr>
            <a:spLocks noGrp="1"/>
          </p:cNvSpPr>
          <p:nvPr>
            <p:ph type="title"/>
          </p:nvPr>
        </p:nvSpPr>
        <p:spPr>
          <a:xfrm>
            <a:off x="7010400" y="457200"/>
            <a:ext cx="1828800" cy="1673352"/>
          </a:xfrm>
        </p:spPr>
        <p:txBody>
          <a:bodyPr/>
          <a:lstStyle/>
          <a:p>
            <a:r>
              <a:rPr lang="en-US" dirty="0"/>
              <a:t>JavaScript Functions</a:t>
            </a:r>
            <a:br>
              <a:rPr lang="en-US" dirty="0"/>
            </a:br>
            <a:endParaRPr lang="bg-BG" dirty="0"/>
          </a:p>
        </p:txBody>
      </p:sp>
    </p:spTree>
    <p:extLst>
      <p:ext uri="{BB962C8B-B14F-4D97-AF65-F5344CB8AC3E}">
        <p14:creationId xmlns:p14="http://schemas.microsoft.com/office/powerpoint/2010/main" val="978323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29"/>
          </a:xfrm>
        </p:spPr>
        <p:txBody>
          <a:bodyPr/>
          <a:lstStyle/>
          <a:p>
            <a:r>
              <a:rPr lang="en-US" dirty="0"/>
              <a:t>A JavaScript function is defined with the function keyword, followed by a </a:t>
            </a:r>
            <a:r>
              <a:rPr lang="en-US" b="1" dirty="0"/>
              <a:t>name</a:t>
            </a:r>
            <a:r>
              <a:rPr lang="en-US" dirty="0"/>
              <a:t>, followed by parentheses </a:t>
            </a:r>
            <a:r>
              <a:rPr lang="en-US" b="1" dirty="0"/>
              <a:t>()</a:t>
            </a:r>
            <a:r>
              <a:rPr lang="en-US" dirty="0"/>
              <a:t>.</a:t>
            </a:r>
          </a:p>
          <a:p>
            <a:r>
              <a:rPr lang="en-US" dirty="0"/>
              <a:t>Function names can contain letters, digits, underscores, and dollar signs (same rules as variables).</a:t>
            </a:r>
          </a:p>
          <a:p>
            <a:r>
              <a:rPr lang="en-US" dirty="0"/>
              <a:t>The parentheses may include parameter names separated by commas:</a:t>
            </a:r>
            <a:br>
              <a:rPr lang="en-US" dirty="0"/>
            </a:br>
            <a:r>
              <a:rPr lang="en-US" b="1" dirty="0"/>
              <a:t>(</a:t>
            </a:r>
            <a:r>
              <a:rPr lang="en-US" b="1" i="1" dirty="0"/>
              <a:t>parameter1, parameter2, ...</a:t>
            </a:r>
            <a:r>
              <a:rPr lang="en-US" b="1" dirty="0"/>
              <a:t>)</a:t>
            </a:r>
            <a:endParaRPr lang="en-US" dirty="0"/>
          </a:p>
          <a:p>
            <a:r>
              <a:rPr lang="en-US" dirty="0"/>
              <a:t>The code to be executed, by the function, is placed inside curly brackets: </a:t>
            </a:r>
            <a:r>
              <a:rPr lang="en-US" b="1" dirty="0"/>
              <a:t>{}</a:t>
            </a:r>
            <a:endParaRPr lang="en-US" dirty="0"/>
          </a:p>
          <a:p>
            <a:endParaRPr lang="en-US" dirty="0" smtClean="0"/>
          </a:p>
          <a:p>
            <a:r>
              <a:rPr lang="en-US" dirty="0"/>
              <a:t>function </a:t>
            </a:r>
            <a:r>
              <a:rPr lang="en-US" i="1" dirty="0"/>
              <a:t>name</a:t>
            </a:r>
            <a:r>
              <a:rPr lang="en-US" dirty="0"/>
              <a:t>(</a:t>
            </a:r>
            <a:r>
              <a:rPr lang="en-US" i="1" dirty="0"/>
              <a:t>parameter1, parameter2, parameter3</a:t>
            </a:r>
            <a:r>
              <a:rPr lang="en-US" dirty="0"/>
              <a:t>) {</a:t>
            </a:r>
            <a:br>
              <a:rPr lang="en-US" dirty="0"/>
            </a:br>
            <a:r>
              <a:rPr lang="en-US" dirty="0"/>
              <a:t> </a:t>
            </a:r>
            <a:r>
              <a:rPr lang="en-US" dirty="0">
                <a:solidFill>
                  <a:srgbClr val="00B050"/>
                </a:solidFill>
              </a:rPr>
              <a:t> // </a:t>
            </a:r>
            <a:r>
              <a:rPr lang="en-US" i="1" dirty="0">
                <a:solidFill>
                  <a:srgbClr val="00B050"/>
                </a:solidFill>
              </a:rPr>
              <a:t>code to be executed</a:t>
            </a:r>
            <a:r>
              <a:rPr lang="en-US" dirty="0"/>
              <a:t/>
            </a:r>
            <a:br>
              <a:rPr lang="en-US" dirty="0"/>
            </a:br>
            <a:r>
              <a:rPr lang="en-US" dirty="0"/>
              <a:t>}</a:t>
            </a:r>
            <a:endParaRPr lang="bg-BG" dirty="0"/>
          </a:p>
        </p:txBody>
      </p:sp>
      <p:sp>
        <p:nvSpPr>
          <p:cNvPr id="3" name="Title 2"/>
          <p:cNvSpPr>
            <a:spLocks noGrp="1"/>
          </p:cNvSpPr>
          <p:nvPr>
            <p:ph type="title"/>
          </p:nvPr>
        </p:nvSpPr>
        <p:spPr/>
        <p:txBody>
          <a:bodyPr/>
          <a:lstStyle/>
          <a:p>
            <a:r>
              <a:rPr lang="en-US" dirty="0"/>
              <a:t>JavaScript Function </a:t>
            </a:r>
            <a:r>
              <a:rPr lang="en-US" dirty="0" smtClean="0"/>
              <a:t>Syntax</a:t>
            </a:r>
            <a:endParaRPr lang="bg-BG" dirty="0"/>
          </a:p>
        </p:txBody>
      </p:sp>
    </p:spTree>
    <p:extLst>
      <p:ext uri="{BB962C8B-B14F-4D97-AF65-F5344CB8AC3E}">
        <p14:creationId xmlns:p14="http://schemas.microsoft.com/office/powerpoint/2010/main" val="3732798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77500" lnSpcReduction="20000"/>
          </a:bodyPr>
          <a:lstStyle/>
          <a:p>
            <a:r>
              <a:rPr lang="en-US" dirty="0"/>
              <a:t>The code inside the function will execute when "something" </a:t>
            </a:r>
            <a:r>
              <a:rPr lang="en-US" b="1" dirty="0"/>
              <a:t>invokes</a:t>
            </a:r>
            <a:r>
              <a:rPr lang="en-US" dirty="0"/>
              <a:t> (calls) the function:</a:t>
            </a:r>
          </a:p>
          <a:p>
            <a:r>
              <a:rPr lang="en-US" dirty="0"/>
              <a:t>When an event occurs (when a user clicks a button)</a:t>
            </a:r>
          </a:p>
          <a:p>
            <a:r>
              <a:rPr lang="en-US" dirty="0"/>
              <a:t>When it is invoked (called) from JavaScript code</a:t>
            </a:r>
          </a:p>
          <a:p>
            <a:r>
              <a:rPr lang="en-US" dirty="0"/>
              <a:t>Automatically (self invoked)</a:t>
            </a:r>
          </a:p>
          <a:p>
            <a:endParaRPr lang="bg-BG" dirty="0"/>
          </a:p>
        </p:txBody>
      </p:sp>
      <p:sp>
        <p:nvSpPr>
          <p:cNvPr id="4" name="Content Placeholder 3"/>
          <p:cNvSpPr>
            <a:spLocks noGrp="1"/>
          </p:cNvSpPr>
          <p:nvPr>
            <p:ph sz="half" idx="2"/>
          </p:nvPr>
        </p:nvSpPr>
        <p:spPr/>
        <p:txBody>
          <a:bodyPr>
            <a:normAutofit fontScale="77500" lnSpcReduction="20000"/>
          </a:bodyPr>
          <a:lstStyle/>
          <a:p>
            <a:r>
              <a:rPr lang="en-US" dirty="0"/>
              <a:t>When JavaScript reaches a return statement, the function will stop executing.</a:t>
            </a:r>
          </a:p>
          <a:p>
            <a:r>
              <a:rPr lang="en-US" dirty="0"/>
              <a:t>If the function was invoked from a statement, JavaScript will "return" to execute the code after the invoking statement.</a:t>
            </a:r>
          </a:p>
          <a:p>
            <a:r>
              <a:rPr lang="en-US" dirty="0"/>
              <a:t>Functions often compute a </a:t>
            </a:r>
            <a:r>
              <a:rPr lang="en-US" b="1" dirty="0"/>
              <a:t>return value</a:t>
            </a:r>
            <a:r>
              <a:rPr lang="en-US" dirty="0"/>
              <a:t>. The return value is "returned" back to the "caller":</a:t>
            </a:r>
          </a:p>
          <a:p>
            <a:pPr marL="45720" indent="0">
              <a:buNone/>
            </a:pPr>
            <a:endParaRPr lang="bg-BG" dirty="0"/>
          </a:p>
        </p:txBody>
      </p:sp>
      <p:sp>
        <p:nvSpPr>
          <p:cNvPr id="3" name="Title 2"/>
          <p:cNvSpPr>
            <a:spLocks noGrp="1"/>
          </p:cNvSpPr>
          <p:nvPr>
            <p:ph type="title"/>
          </p:nvPr>
        </p:nvSpPr>
        <p:spPr/>
        <p:txBody>
          <a:bodyPr/>
          <a:lstStyle/>
          <a:p>
            <a:r>
              <a:rPr lang="en-US" dirty="0" smtClean="0"/>
              <a:t>Function invocation and return</a:t>
            </a:r>
            <a:endParaRPr lang="bg-BG" dirty="0"/>
          </a:p>
        </p:txBody>
      </p:sp>
    </p:spTree>
    <p:extLst>
      <p:ext uri="{BB962C8B-B14F-4D97-AF65-F5344CB8AC3E}">
        <p14:creationId xmlns:p14="http://schemas.microsoft.com/office/powerpoint/2010/main" val="62368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605530"/>
          </a:xfrm>
        </p:spPr>
        <p:txBody>
          <a:bodyPr>
            <a:normAutofit/>
          </a:bodyPr>
          <a:lstStyle/>
          <a:p>
            <a:r>
              <a:rPr lang="en-US" sz="2400" dirty="0"/>
              <a:t>JavaScript is the world's most popular programming language.</a:t>
            </a:r>
          </a:p>
          <a:p>
            <a:r>
              <a:rPr lang="en-US" sz="2400" dirty="0"/>
              <a:t>JavaScript is the programming language of the Web.</a:t>
            </a:r>
          </a:p>
          <a:p>
            <a:r>
              <a:rPr lang="en-US" sz="2400" dirty="0"/>
              <a:t>JavaScript is easy to learn.</a:t>
            </a:r>
          </a:p>
          <a:p>
            <a:r>
              <a:rPr lang="en-US" sz="2400" dirty="0"/>
              <a:t>JavaScript is one of the </a:t>
            </a:r>
            <a:r>
              <a:rPr lang="en-US" sz="2400" b="1" dirty="0"/>
              <a:t>3 languages</a:t>
            </a:r>
            <a:r>
              <a:rPr lang="en-US" sz="2400" dirty="0"/>
              <a:t> all web developers </a:t>
            </a:r>
            <a:r>
              <a:rPr lang="en-US" sz="2400" b="1" dirty="0"/>
              <a:t>must</a:t>
            </a:r>
            <a:r>
              <a:rPr lang="en-US" sz="2400" dirty="0"/>
              <a:t> learn:</a:t>
            </a:r>
          </a:p>
          <a:p>
            <a:pPr marL="502920" indent="-457200">
              <a:buFont typeface="+mj-lt"/>
              <a:buAutoNum type="arabicPeriod"/>
            </a:pPr>
            <a:r>
              <a:rPr lang="en-US" sz="2400" dirty="0"/>
              <a:t>    </a:t>
            </a:r>
            <a:r>
              <a:rPr lang="en-US" sz="2400" b="1" dirty="0">
                <a:hlinkClick r:id="rId2"/>
              </a:rPr>
              <a:t>HTML</a:t>
            </a:r>
            <a:r>
              <a:rPr lang="en-US" sz="2400" dirty="0"/>
              <a:t> to define the content of web pages</a:t>
            </a:r>
          </a:p>
          <a:p>
            <a:pPr marL="502920" indent="-457200">
              <a:buFont typeface="+mj-lt"/>
              <a:buAutoNum type="arabicPeriod"/>
            </a:pPr>
            <a:r>
              <a:rPr lang="en-US" sz="2400" dirty="0"/>
              <a:t>    </a:t>
            </a:r>
            <a:r>
              <a:rPr lang="en-US" sz="2400" b="1" dirty="0">
                <a:hlinkClick r:id="rId3"/>
              </a:rPr>
              <a:t>CSS</a:t>
            </a:r>
            <a:r>
              <a:rPr lang="en-US" sz="2400" dirty="0"/>
              <a:t> to specify the layout of web pages</a:t>
            </a:r>
          </a:p>
          <a:p>
            <a:pPr marL="502920" indent="-457200">
              <a:buFont typeface="+mj-lt"/>
              <a:buAutoNum type="arabicPeriod"/>
            </a:pPr>
            <a:r>
              <a:rPr lang="en-US" sz="2400" dirty="0"/>
              <a:t>    </a:t>
            </a:r>
            <a:r>
              <a:rPr lang="en-US" sz="2400" b="1" dirty="0"/>
              <a:t>JavaScript</a:t>
            </a:r>
            <a:r>
              <a:rPr lang="en-US" sz="2400" dirty="0"/>
              <a:t> to program the behavior of web pages</a:t>
            </a:r>
          </a:p>
          <a:p>
            <a:pPr marL="45720" indent="0">
              <a:buNone/>
            </a:pPr>
            <a:endParaRPr lang="bg-BG" sz="2400" dirty="0"/>
          </a:p>
        </p:txBody>
      </p:sp>
      <p:sp>
        <p:nvSpPr>
          <p:cNvPr id="3" name="Title 2"/>
          <p:cNvSpPr>
            <a:spLocks noGrp="1"/>
          </p:cNvSpPr>
          <p:nvPr>
            <p:ph type="title"/>
          </p:nvPr>
        </p:nvSpPr>
        <p:spPr/>
        <p:txBody>
          <a:bodyPr/>
          <a:lstStyle/>
          <a:p>
            <a:r>
              <a:rPr lang="en-US" dirty="0" smtClean="0"/>
              <a:t>intro</a:t>
            </a:r>
            <a:endParaRPr lang="bg-BG" dirty="0"/>
          </a:p>
        </p:txBody>
      </p:sp>
    </p:spTree>
    <p:extLst>
      <p:ext uri="{BB962C8B-B14F-4D97-AF65-F5344CB8AC3E}">
        <p14:creationId xmlns:p14="http://schemas.microsoft.com/office/powerpoint/2010/main" val="883749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let x = </a:t>
            </a:r>
            <a:r>
              <a:rPr lang="en-US" dirty="0" err="1"/>
              <a:t>myFunction</a:t>
            </a:r>
            <a:r>
              <a:rPr lang="en-US" dirty="0"/>
              <a:t>(4, 3);   </a:t>
            </a:r>
            <a:endParaRPr lang="en-US" dirty="0" smtClean="0"/>
          </a:p>
          <a:p>
            <a:pPr marL="45720" indent="0">
              <a:buNone/>
            </a:pPr>
            <a:r>
              <a:rPr lang="en-US" dirty="0" smtClean="0"/>
              <a:t>	</a:t>
            </a:r>
            <a:r>
              <a:rPr lang="en-US" dirty="0" smtClean="0">
                <a:solidFill>
                  <a:srgbClr val="00B050"/>
                </a:solidFill>
              </a:rPr>
              <a:t>// </a:t>
            </a:r>
            <a:r>
              <a:rPr lang="en-US" dirty="0">
                <a:solidFill>
                  <a:srgbClr val="00B050"/>
                </a:solidFill>
              </a:rPr>
              <a:t>Function is called, return value will end up in x</a:t>
            </a:r>
            <a:r>
              <a:rPr lang="en-US" dirty="0"/>
              <a:t/>
            </a:r>
            <a:br>
              <a:rPr lang="en-US" dirty="0"/>
            </a:br>
            <a:r>
              <a:rPr lang="en-US" dirty="0"/>
              <a:t/>
            </a:r>
            <a:br>
              <a:rPr lang="en-US" dirty="0"/>
            </a:br>
            <a:r>
              <a:rPr lang="en-US" dirty="0"/>
              <a:t>function </a:t>
            </a:r>
            <a:r>
              <a:rPr lang="en-US" dirty="0" err="1"/>
              <a:t>myFunction</a:t>
            </a:r>
            <a:r>
              <a:rPr lang="en-US" dirty="0"/>
              <a:t>(a, b) {</a:t>
            </a:r>
            <a:br>
              <a:rPr lang="en-US" dirty="0"/>
            </a:br>
            <a:r>
              <a:rPr lang="en-US" dirty="0"/>
              <a:t>  return a * b;            </a:t>
            </a:r>
            <a:endParaRPr lang="en-US" dirty="0" smtClean="0"/>
          </a:p>
          <a:p>
            <a:pPr marL="45720" indent="0">
              <a:buNone/>
            </a:pPr>
            <a:r>
              <a:rPr lang="en-US" dirty="0"/>
              <a:t>	 </a:t>
            </a:r>
            <a:r>
              <a:rPr lang="en-US" dirty="0">
                <a:solidFill>
                  <a:srgbClr val="00B050"/>
                </a:solidFill>
              </a:rPr>
              <a:t>// Function returns the product of a and b</a:t>
            </a:r>
            <a:r>
              <a:rPr lang="en-US" dirty="0"/>
              <a:t/>
            </a:r>
            <a:br>
              <a:rPr lang="en-US" dirty="0"/>
            </a:br>
            <a:r>
              <a:rPr lang="en-US" dirty="0" smtClean="0"/>
              <a:t>}</a:t>
            </a:r>
          </a:p>
          <a:p>
            <a:pPr marL="45720" indent="0">
              <a:buNone/>
            </a:pPr>
            <a:endParaRPr lang="en-US" dirty="0"/>
          </a:p>
          <a:p>
            <a:r>
              <a:rPr lang="en-US" dirty="0"/>
              <a:t>You can reuse code: Define the code once, and use it many times.</a:t>
            </a:r>
          </a:p>
          <a:p>
            <a:r>
              <a:rPr lang="en-US" dirty="0"/>
              <a:t>You can use the same code many times with different arguments, to produce different results.</a:t>
            </a:r>
          </a:p>
          <a:p>
            <a:pPr marL="45720" indent="0">
              <a:buNone/>
            </a:pPr>
            <a:endParaRPr lang="en-US" dirty="0" smtClean="0"/>
          </a:p>
          <a:p>
            <a:pPr marL="45720" indent="0">
              <a:buNone/>
            </a:pPr>
            <a:endParaRPr lang="en-US" dirty="0"/>
          </a:p>
          <a:p>
            <a:pPr marL="45720" indent="0">
              <a:buNone/>
            </a:pPr>
            <a:endParaRPr lang="bg-BG" dirty="0"/>
          </a:p>
        </p:txBody>
      </p:sp>
      <p:sp>
        <p:nvSpPr>
          <p:cNvPr id="3" name="Title 2"/>
          <p:cNvSpPr>
            <a:spLocks noGrp="1"/>
          </p:cNvSpPr>
          <p:nvPr>
            <p:ph type="title"/>
          </p:nvPr>
        </p:nvSpPr>
        <p:spPr/>
        <p:txBody>
          <a:bodyPr/>
          <a:lstStyle/>
          <a:p>
            <a:r>
              <a:rPr lang="en-US" dirty="0" smtClean="0"/>
              <a:t>Why functions</a:t>
            </a:r>
            <a:endParaRPr lang="bg-BG" dirty="0"/>
          </a:p>
        </p:txBody>
      </p:sp>
    </p:spTree>
    <p:extLst>
      <p:ext uri="{BB962C8B-B14F-4D97-AF65-F5344CB8AC3E}">
        <p14:creationId xmlns:p14="http://schemas.microsoft.com/office/powerpoint/2010/main" val="3325274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76401"/>
            <a:ext cx="8407893" cy="5181599"/>
          </a:xfrm>
        </p:spPr>
        <p:txBody>
          <a:bodyPr>
            <a:normAutofit lnSpcReduction="10000"/>
          </a:bodyPr>
          <a:lstStyle/>
          <a:p>
            <a:r>
              <a:rPr lang="en-US" dirty="0"/>
              <a:t>Variables declared within a JavaScript function, become </a:t>
            </a:r>
            <a:r>
              <a:rPr lang="en-US" b="1" dirty="0"/>
              <a:t>LOCAL</a:t>
            </a:r>
            <a:r>
              <a:rPr lang="en-US" dirty="0"/>
              <a:t> to the function.</a:t>
            </a:r>
          </a:p>
          <a:p>
            <a:r>
              <a:rPr lang="en-US" dirty="0"/>
              <a:t>Local variables can only be accessed from within the function.</a:t>
            </a:r>
          </a:p>
          <a:p>
            <a:endParaRPr lang="en-US" dirty="0" smtClean="0"/>
          </a:p>
          <a:p>
            <a:r>
              <a:rPr lang="en-US" dirty="0">
                <a:solidFill>
                  <a:srgbClr val="00B050"/>
                </a:solidFill>
              </a:rPr>
              <a:t>// code here can NOT use </a:t>
            </a:r>
            <a:r>
              <a:rPr lang="en-US" dirty="0" err="1">
                <a:solidFill>
                  <a:srgbClr val="00B050"/>
                </a:solidFill>
              </a:rPr>
              <a:t>carName</a:t>
            </a:r>
            <a:r>
              <a:rPr lang="en-US" dirty="0"/>
              <a:t/>
            </a:r>
            <a:br>
              <a:rPr lang="en-US" dirty="0"/>
            </a:br>
            <a:r>
              <a:rPr lang="en-US" dirty="0"/>
              <a:t/>
            </a:r>
            <a:br>
              <a:rPr lang="en-US" dirty="0"/>
            </a:br>
            <a:r>
              <a:rPr lang="en-US" dirty="0"/>
              <a:t>function </a:t>
            </a:r>
            <a:r>
              <a:rPr lang="en-US" dirty="0" err="1"/>
              <a:t>myFunction</a:t>
            </a:r>
            <a:r>
              <a:rPr lang="en-US" dirty="0"/>
              <a:t>() {</a:t>
            </a:r>
            <a:br>
              <a:rPr lang="en-US" dirty="0"/>
            </a:br>
            <a:r>
              <a:rPr lang="en-US" dirty="0"/>
              <a:t>  let </a:t>
            </a:r>
            <a:r>
              <a:rPr lang="en-US" dirty="0" err="1"/>
              <a:t>carName</a:t>
            </a:r>
            <a:r>
              <a:rPr lang="en-US" dirty="0"/>
              <a:t> = "Volvo";</a:t>
            </a:r>
            <a:br>
              <a:rPr lang="en-US" dirty="0"/>
            </a:br>
            <a:r>
              <a:rPr lang="en-US" dirty="0"/>
              <a:t>  </a:t>
            </a:r>
            <a:r>
              <a:rPr lang="en-US" dirty="0">
                <a:solidFill>
                  <a:srgbClr val="00B050"/>
                </a:solidFill>
              </a:rPr>
              <a:t>// code here CAN use </a:t>
            </a:r>
            <a:r>
              <a:rPr lang="en-US" dirty="0" err="1">
                <a:solidFill>
                  <a:srgbClr val="00B050"/>
                </a:solidFill>
              </a:rPr>
              <a:t>carName</a:t>
            </a:r>
            <a:r>
              <a:rPr lang="en-US" dirty="0"/>
              <a:t/>
            </a:r>
            <a:br>
              <a:rPr lang="en-US" dirty="0"/>
            </a:br>
            <a:r>
              <a:rPr lang="en-US" dirty="0"/>
              <a:t>}</a:t>
            </a:r>
            <a:br>
              <a:rPr lang="en-US" dirty="0"/>
            </a:br>
            <a:r>
              <a:rPr lang="en-US" dirty="0"/>
              <a:t/>
            </a:r>
            <a:br>
              <a:rPr lang="en-US" dirty="0"/>
            </a:br>
            <a:r>
              <a:rPr lang="en-US" dirty="0">
                <a:solidFill>
                  <a:srgbClr val="00B050"/>
                </a:solidFill>
              </a:rPr>
              <a:t>// code here can NOT use </a:t>
            </a:r>
            <a:r>
              <a:rPr lang="en-US" dirty="0" err="1" smtClean="0">
                <a:solidFill>
                  <a:srgbClr val="00B050"/>
                </a:solidFill>
              </a:rPr>
              <a:t>carName</a:t>
            </a:r>
            <a:endParaRPr lang="en-US" dirty="0" smtClean="0">
              <a:solidFill>
                <a:srgbClr val="00B050"/>
              </a:solidFill>
            </a:endParaRPr>
          </a:p>
          <a:p>
            <a:r>
              <a:rPr lang="en-US" dirty="0"/>
              <a:t>Since local variables are only recognized inside their functions, variables with the same name can be used in different functions.</a:t>
            </a:r>
          </a:p>
          <a:p>
            <a:r>
              <a:rPr lang="en-US" dirty="0"/>
              <a:t>Local variables are created when a function starts, and deleted when the function is completed</a:t>
            </a:r>
            <a:r>
              <a:rPr lang="en-US" dirty="0" smtClean="0"/>
              <a:t>.</a:t>
            </a:r>
            <a:endParaRPr lang="en-US" dirty="0"/>
          </a:p>
        </p:txBody>
      </p:sp>
      <p:sp>
        <p:nvSpPr>
          <p:cNvPr id="3" name="Title 2"/>
          <p:cNvSpPr>
            <a:spLocks noGrp="1"/>
          </p:cNvSpPr>
          <p:nvPr>
            <p:ph type="title"/>
          </p:nvPr>
        </p:nvSpPr>
        <p:spPr/>
        <p:txBody>
          <a:bodyPr/>
          <a:lstStyle/>
          <a:p>
            <a:r>
              <a:rPr lang="en-US" dirty="0" smtClean="0"/>
              <a:t>Local variables</a:t>
            </a:r>
            <a:endParaRPr lang="bg-BG" dirty="0"/>
          </a:p>
        </p:txBody>
      </p:sp>
    </p:spTree>
    <p:extLst>
      <p:ext uri="{BB962C8B-B14F-4D97-AF65-F5344CB8AC3E}">
        <p14:creationId xmlns:p14="http://schemas.microsoft.com/office/powerpoint/2010/main" val="21414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bg-BG"/>
          </a:p>
        </p:txBody>
      </p:sp>
      <p:sp>
        <p:nvSpPr>
          <p:cNvPr id="3" name="Title 2"/>
          <p:cNvSpPr>
            <a:spLocks noGrp="1"/>
          </p:cNvSpPr>
          <p:nvPr>
            <p:ph type="title"/>
          </p:nvPr>
        </p:nvSpPr>
        <p:spPr/>
        <p:txBody>
          <a:bodyPr/>
          <a:lstStyle/>
          <a:p>
            <a:r>
              <a:rPr lang="en-US" dirty="0" smtClean="0"/>
              <a:t>JS objects and classes</a:t>
            </a:r>
            <a:endParaRPr lang="bg-BG" dirty="0"/>
          </a:p>
        </p:txBody>
      </p:sp>
    </p:spTree>
    <p:extLst>
      <p:ext uri="{BB962C8B-B14F-4D97-AF65-F5344CB8AC3E}">
        <p14:creationId xmlns:p14="http://schemas.microsoft.com/office/powerpoint/2010/main" val="3053995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bg-BG"/>
          </a:p>
        </p:txBody>
      </p:sp>
      <p:sp>
        <p:nvSpPr>
          <p:cNvPr id="3" name="Title 2"/>
          <p:cNvSpPr>
            <a:spLocks noGrp="1"/>
          </p:cNvSpPr>
          <p:nvPr>
            <p:ph type="title"/>
          </p:nvPr>
        </p:nvSpPr>
        <p:spPr/>
        <p:txBody>
          <a:bodyPr/>
          <a:lstStyle/>
          <a:p>
            <a:r>
              <a:rPr lang="en-US" dirty="0" err="1" smtClean="0"/>
              <a:t>oBJECTS</a:t>
            </a:r>
            <a:endParaRPr lang="bg-BG" dirty="0"/>
          </a:p>
        </p:txBody>
      </p:sp>
    </p:spTree>
    <p:extLst>
      <p:ext uri="{BB962C8B-B14F-4D97-AF65-F5344CB8AC3E}">
        <p14:creationId xmlns:p14="http://schemas.microsoft.com/office/powerpoint/2010/main" val="3458338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Real Life Objects, Properties, and Methods</a:t>
            </a:r>
          </a:p>
          <a:p>
            <a:r>
              <a:rPr lang="en-US" dirty="0"/>
              <a:t>In real life, a car is an </a:t>
            </a:r>
            <a:r>
              <a:rPr lang="en-US" b="1" dirty="0"/>
              <a:t>object</a:t>
            </a:r>
            <a:r>
              <a:rPr lang="en-US" dirty="0"/>
              <a:t>.</a:t>
            </a:r>
          </a:p>
          <a:p>
            <a:r>
              <a:rPr lang="en-US" dirty="0"/>
              <a:t>A car has </a:t>
            </a:r>
            <a:r>
              <a:rPr lang="en-US" b="1" dirty="0"/>
              <a:t>properties</a:t>
            </a:r>
            <a:r>
              <a:rPr lang="en-US" dirty="0"/>
              <a:t> like weight and color, and </a:t>
            </a:r>
            <a:r>
              <a:rPr lang="en-US" b="1" dirty="0"/>
              <a:t>methods</a:t>
            </a:r>
            <a:r>
              <a:rPr lang="en-US" dirty="0"/>
              <a:t> like start and stop:</a:t>
            </a:r>
          </a:p>
          <a:p>
            <a:endParaRPr lang="bg-BG" dirty="0"/>
          </a:p>
        </p:txBody>
      </p:sp>
      <p:sp>
        <p:nvSpPr>
          <p:cNvPr id="3" name="Title 2"/>
          <p:cNvSpPr>
            <a:spLocks noGrp="1"/>
          </p:cNvSpPr>
          <p:nvPr>
            <p:ph type="title"/>
          </p:nvPr>
        </p:nvSpPr>
        <p:spPr/>
        <p:txBody>
          <a:bodyPr/>
          <a:lstStyle/>
          <a:p>
            <a:r>
              <a:rPr lang="en-US" dirty="0"/>
              <a:t>JavaScript </a:t>
            </a:r>
            <a:r>
              <a:rPr lang="en-US" dirty="0" smtClean="0"/>
              <a:t>Objects</a:t>
            </a:r>
            <a:endParaRPr lang="bg-B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13185"/>
            <a:ext cx="35052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403660"/>
            <a:ext cx="23526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451285"/>
            <a:ext cx="16859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831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All cars have the same </a:t>
            </a:r>
            <a:r>
              <a:rPr lang="en-US" b="1" dirty="0"/>
              <a:t>properties</a:t>
            </a:r>
            <a:r>
              <a:rPr lang="en-US" dirty="0"/>
              <a:t>, but the property </a:t>
            </a:r>
            <a:r>
              <a:rPr lang="en-US" b="1" dirty="0"/>
              <a:t>values</a:t>
            </a:r>
            <a:r>
              <a:rPr lang="en-US" dirty="0"/>
              <a:t> differ from car to car.</a:t>
            </a:r>
          </a:p>
          <a:p>
            <a:r>
              <a:rPr lang="en-US" dirty="0"/>
              <a:t>All cars have the same </a:t>
            </a:r>
            <a:r>
              <a:rPr lang="en-US" b="1" dirty="0"/>
              <a:t>methods</a:t>
            </a:r>
            <a:r>
              <a:rPr lang="en-US" dirty="0"/>
              <a:t>, but the methods are performed </a:t>
            </a:r>
            <a:r>
              <a:rPr lang="en-US" b="1" dirty="0"/>
              <a:t>at different </a:t>
            </a:r>
            <a:r>
              <a:rPr lang="en-US" b="1" dirty="0" smtClean="0"/>
              <a:t>times</a:t>
            </a:r>
            <a:r>
              <a:rPr lang="en-US" dirty="0" smtClean="0"/>
              <a:t>.</a:t>
            </a:r>
          </a:p>
          <a:p>
            <a:r>
              <a:rPr lang="en-US" dirty="0"/>
              <a:t>You have already learned that JavaScript variables are containers for data values.</a:t>
            </a:r>
          </a:p>
          <a:p>
            <a:r>
              <a:rPr lang="en-US" dirty="0"/>
              <a:t>This code assigns a </a:t>
            </a:r>
            <a:r>
              <a:rPr lang="en-US" b="1" dirty="0"/>
              <a:t>simple value</a:t>
            </a:r>
            <a:r>
              <a:rPr lang="en-US" dirty="0"/>
              <a:t> (Fiat) to a </a:t>
            </a:r>
            <a:r>
              <a:rPr lang="en-US" b="1" dirty="0"/>
              <a:t>variable</a:t>
            </a:r>
            <a:r>
              <a:rPr lang="en-US" dirty="0"/>
              <a:t> named car</a:t>
            </a:r>
            <a:r>
              <a:rPr lang="en-US" dirty="0" smtClean="0"/>
              <a:t>:</a:t>
            </a:r>
          </a:p>
          <a:p>
            <a:endParaRPr lang="en-US" dirty="0"/>
          </a:p>
          <a:p>
            <a:r>
              <a:rPr lang="en-US" dirty="0"/>
              <a:t>Objects are variables too. But objects can contain many values.</a:t>
            </a:r>
          </a:p>
          <a:p>
            <a:r>
              <a:rPr lang="en-US" dirty="0"/>
              <a:t>This code assigns </a:t>
            </a:r>
            <a:r>
              <a:rPr lang="en-US" b="1" dirty="0"/>
              <a:t>many values</a:t>
            </a:r>
            <a:r>
              <a:rPr lang="en-US" dirty="0"/>
              <a:t> (Fiat, 500, white) to a </a:t>
            </a:r>
            <a:r>
              <a:rPr lang="en-US" b="1" dirty="0"/>
              <a:t>variable</a:t>
            </a:r>
            <a:r>
              <a:rPr lang="en-US" dirty="0"/>
              <a:t> named car:</a:t>
            </a:r>
          </a:p>
          <a:p>
            <a:endParaRPr lang="en-US" dirty="0" smtClean="0"/>
          </a:p>
          <a:p>
            <a:endParaRPr lang="en-US" dirty="0"/>
          </a:p>
          <a:p>
            <a:endParaRPr lang="en-US" dirty="0" smtClean="0"/>
          </a:p>
          <a:p>
            <a:endParaRPr lang="en-US" dirty="0"/>
          </a:p>
          <a:p>
            <a:endParaRPr lang="en-US" dirty="0"/>
          </a:p>
          <a:p>
            <a:endParaRPr lang="bg-BG" dirty="0"/>
          </a:p>
        </p:txBody>
      </p:sp>
      <p:sp>
        <p:nvSpPr>
          <p:cNvPr id="3" name="Title 2"/>
          <p:cNvSpPr>
            <a:spLocks noGrp="1"/>
          </p:cNvSpPr>
          <p:nvPr>
            <p:ph type="title"/>
          </p:nvPr>
        </p:nvSpPr>
        <p:spPr/>
        <p:txBody>
          <a:bodyPr/>
          <a:lstStyle/>
          <a:p>
            <a:r>
              <a:rPr lang="en-US" dirty="0"/>
              <a:t>JavaScript </a:t>
            </a:r>
            <a:r>
              <a:rPr lang="en-US" dirty="0" smtClean="0"/>
              <a:t>Objects</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962400"/>
            <a:ext cx="1828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867400"/>
            <a:ext cx="5486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005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values are written as </a:t>
            </a:r>
            <a:r>
              <a:rPr lang="en-US" b="1" dirty="0" err="1"/>
              <a:t>name:value</a:t>
            </a:r>
            <a:r>
              <a:rPr lang="en-US" dirty="0"/>
              <a:t> pairs (name and value separated by a colon</a:t>
            </a:r>
            <a:r>
              <a:rPr lang="en-US" dirty="0" smtClean="0"/>
              <a:t>).</a:t>
            </a:r>
          </a:p>
          <a:p>
            <a:endParaRPr lang="en-US" dirty="0"/>
          </a:p>
          <a:p>
            <a:endParaRPr lang="en-US" dirty="0" smtClean="0"/>
          </a:p>
          <a:p>
            <a:r>
              <a:rPr lang="en-US" dirty="0"/>
              <a:t>You define (and create) a JavaScript object with an object literal</a:t>
            </a:r>
            <a:r>
              <a:rPr lang="en-US" dirty="0" smtClean="0"/>
              <a:t>:</a:t>
            </a:r>
          </a:p>
          <a:p>
            <a:r>
              <a:rPr lang="en-US" dirty="0"/>
              <a:t>Spaces and line breaks are not important. An object definition can span multiple lines:</a:t>
            </a:r>
            <a:endParaRPr lang="bg-BG" dirty="0"/>
          </a:p>
        </p:txBody>
      </p:sp>
      <p:sp>
        <p:nvSpPr>
          <p:cNvPr id="3" name="Title 2"/>
          <p:cNvSpPr>
            <a:spLocks noGrp="1"/>
          </p:cNvSpPr>
          <p:nvPr>
            <p:ph type="title"/>
          </p:nvPr>
        </p:nvSpPr>
        <p:spPr/>
        <p:txBody>
          <a:bodyPr/>
          <a:lstStyle/>
          <a:p>
            <a:r>
              <a:rPr lang="en-US" dirty="0" smtClean="0"/>
              <a:t>Object definition</a:t>
            </a:r>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37424"/>
            <a:ext cx="64484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494" y="4540725"/>
            <a:ext cx="74676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790" y="5029200"/>
            <a:ext cx="1819814" cy="156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02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err="1"/>
              <a:t>name:values</a:t>
            </a:r>
            <a:r>
              <a:rPr lang="en-US" dirty="0"/>
              <a:t> pairs in JavaScript objects are called </a:t>
            </a:r>
            <a:r>
              <a:rPr lang="en-US" b="1" dirty="0"/>
              <a:t>properties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You can access object properties in two ways:</a:t>
            </a:r>
            <a:endParaRPr lang="bg-BG" dirty="0"/>
          </a:p>
        </p:txBody>
      </p:sp>
      <p:sp>
        <p:nvSpPr>
          <p:cNvPr id="3" name="Title 2"/>
          <p:cNvSpPr>
            <a:spLocks noGrp="1"/>
          </p:cNvSpPr>
          <p:nvPr>
            <p:ph type="title"/>
          </p:nvPr>
        </p:nvSpPr>
        <p:spPr/>
        <p:txBody>
          <a:bodyPr/>
          <a:lstStyle/>
          <a:p>
            <a:r>
              <a:rPr lang="en-US" dirty="0"/>
              <a:t>Object </a:t>
            </a:r>
            <a:r>
              <a:rPr lang="en-US" dirty="0" smtClean="0"/>
              <a:t>Properties</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41148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83" y="5410200"/>
            <a:ext cx="24669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5410200"/>
            <a:ext cx="2495550" cy="368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867400"/>
            <a:ext cx="16383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5863087"/>
            <a:ext cx="20002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2514600"/>
            <a:ext cx="3400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3200400"/>
            <a:ext cx="30956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682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Objects can also have </a:t>
            </a:r>
            <a:r>
              <a:rPr lang="en-US" b="1" dirty="0"/>
              <a:t>methods</a:t>
            </a:r>
            <a:r>
              <a:rPr lang="en-US" dirty="0"/>
              <a:t>.</a:t>
            </a:r>
          </a:p>
          <a:p>
            <a:r>
              <a:rPr lang="en-US" dirty="0"/>
              <a:t>Methods are </a:t>
            </a:r>
            <a:r>
              <a:rPr lang="en-US" b="1" dirty="0"/>
              <a:t>actions</a:t>
            </a:r>
            <a:r>
              <a:rPr lang="en-US" dirty="0"/>
              <a:t> that can be performed on objects.</a:t>
            </a:r>
          </a:p>
          <a:p>
            <a:r>
              <a:rPr lang="en-US" dirty="0"/>
              <a:t>Methods are stored in properties as </a:t>
            </a:r>
            <a:r>
              <a:rPr lang="en-US" b="1" dirty="0"/>
              <a:t>function definitions</a:t>
            </a:r>
            <a:r>
              <a:rPr lang="en-US" dirty="0"/>
              <a:t>.</a:t>
            </a:r>
          </a:p>
          <a:p>
            <a:endParaRPr lang="bg-BG" dirty="0"/>
          </a:p>
        </p:txBody>
      </p:sp>
      <p:sp>
        <p:nvSpPr>
          <p:cNvPr id="3" name="Title 2"/>
          <p:cNvSpPr>
            <a:spLocks noGrp="1"/>
          </p:cNvSpPr>
          <p:nvPr>
            <p:ph type="title"/>
          </p:nvPr>
        </p:nvSpPr>
        <p:spPr/>
        <p:txBody>
          <a:bodyPr/>
          <a:lstStyle/>
          <a:p>
            <a:r>
              <a:rPr lang="en-US" dirty="0"/>
              <a:t>Object </a:t>
            </a:r>
            <a:r>
              <a:rPr lang="en-US" dirty="0" smtClean="0"/>
              <a:t>Methods</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7999"/>
            <a:ext cx="77057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019800"/>
            <a:ext cx="40957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500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9498" y="4572000"/>
            <a:ext cx="8407893" cy="1405129"/>
          </a:xfrm>
        </p:spPr>
        <p:txBody>
          <a:bodyPr/>
          <a:lstStyle/>
          <a:p>
            <a:r>
              <a:rPr lang="en-US" dirty="0"/>
              <a:t>In the example above, this refers to the </a:t>
            </a:r>
            <a:r>
              <a:rPr lang="en-US" b="1" dirty="0"/>
              <a:t>person object</a:t>
            </a:r>
            <a:r>
              <a:rPr lang="en-US" dirty="0"/>
              <a:t>.</a:t>
            </a:r>
          </a:p>
          <a:p>
            <a:r>
              <a:rPr lang="en-US" dirty="0"/>
              <a:t>I.E. </a:t>
            </a:r>
            <a:r>
              <a:rPr lang="en-US" b="1" dirty="0" err="1"/>
              <a:t>this.firstName</a:t>
            </a:r>
            <a:r>
              <a:rPr lang="en-US" dirty="0"/>
              <a:t> means the </a:t>
            </a:r>
            <a:r>
              <a:rPr lang="en-US" b="1" dirty="0" err="1"/>
              <a:t>firstName</a:t>
            </a:r>
            <a:r>
              <a:rPr lang="en-US" dirty="0"/>
              <a:t> property of </a:t>
            </a:r>
            <a:r>
              <a:rPr lang="en-US" b="1" dirty="0"/>
              <a:t>this</a:t>
            </a:r>
            <a:r>
              <a:rPr lang="en-US" dirty="0"/>
              <a:t>.</a:t>
            </a:r>
          </a:p>
          <a:p>
            <a:r>
              <a:rPr lang="en-US" dirty="0"/>
              <a:t>I.E. </a:t>
            </a:r>
            <a:r>
              <a:rPr lang="en-US" b="1" dirty="0" err="1"/>
              <a:t>this.firstName</a:t>
            </a:r>
            <a:r>
              <a:rPr lang="en-US" dirty="0"/>
              <a:t> means the </a:t>
            </a:r>
            <a:r>
              <a:rPr lang="en-US" b="1" dirty="0" err="1"/>
              <a:t>firstName</a:t>
            </a:r>
            <a:r>
              <a:rPr lang="en-US" dirty="0"/>
              <a:t> property of </a:t>
            </a:r>
            <a:r>
              <a:rPr lang="en-US" b="1" dirty="0"/>
              <a:t>person</a:t>
            </a:r>
            <a:r>
              <a:rPr lang="en-US" dirty="0"/>
              <a:t>.</a:t>
            </a:r>
          </a:p>
          <a:p>
            <a:endParaRPr lang="bg-BG" dirty="0"/>
          </a:p>
        </p:txBody>
      </p:sp>
      <p:sp>
        <p:nvSpPr>
          <p:cNvPr id="3" name="Title 2"/>
          <p:cNvSpPr>
            <a:spLocks noGrp="1"/>
          </p:cNvSpPr>
          <p:nvPr>
            <p:ph type="title"/>
          </p:nvPr>
        </p:nvSpPr>
        <p:spPr/>
        <p:txBody>
          <a:bodyPr/>
          <a:lstStyle/>
          <a:p>
            <a:r>
              <a:rPr lang="en-US" dirty="0" smtClean="0"/>
              <a:t>Method example</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5791200" cy="2687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6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The concept of data types</a:t>
            </a:r>
            <a:endParaRPr lang="bg-BG" dirty="0"/>
          </a:p>
        </p:txBody>
      </p:sp>
      <p:sp>
        <p:nvSpPr>
          <p:cNvPr id="3" name="Content Placeholder 2"/>
          <p:cNvSpPr>
            <a:spLocks noGrp="1"/>
          </p:cNvSpPr>
          <p:nvPr>
            <p:ph sz="half" idx="2"/>
          </p:nvPr>
        </p:nvSpPr>
        <p:spPr/>
        <p:txBody>
          <a:bodyPr>
            <a:normAutofit fontScale="92500"/>
          </a:bodyPr>
          <a:lstStyle/>
          <a:p>
            <a:r>
              <a:rPr lang="en-US" dirty="0"/>
              <a:t>In programming, data types is an important concept.</a:t>
            </a:r>
          </a:p>
          <a:p>
            <a:r>
              <a:rPr lang="en-US" dirty="0"/>
              <a:t>To be able to operate on variables, it is important to know something about the type.</a:t>
            </a:r>
          </a:p>
          <a:p>
            <a:r>
              <a:rPr lang="en-US" dirty="0"/>
              <a:t>Without data types, a computer cannot safely solve </a:t>
            </a:r>
            <a:r>
              <a:rPr lang="en-US" dirty="0" smtClean="0"/>
              <a:t>this …</a:t>
            </a:r>
            <a:endParaRPr lang="en-US" dirty="0"/>
          </a:p>
          <a:p>
            <a:endParaRPr lang="bg-BG" dirty="0"/>
          </a:p>
        </p:txBody>
      </p:sp>
      <p:sp>
        <p:nvSpPr>
          <p:cNvPr id="4" name="Text Placeholder 3"/>
          <p:cNvSpPr>
            <a:spLocks noGrp="1"/>
          </p:cNvSpPr>
          <p:nvPr>
            <p:ph type="body" sz="quarter" idx="3"/>
          </p:nvPr>
        </p:nvSpPr>
        <p:spPr/>
        <p:txBody>
          <a:bodyPr/>
          <a:lstStyle/>
          <a:p>
            <a:r>
              <a:rPr lang="en-US" dirty="0" smtClean="0"/>
              <a:t>Examples</a:t>
            </a:r>
            <a:endParaRPr lang="bg-BG" dirty="0"/>
          </a:p>
        </p:txBody>
      </p:sp>
      <p:sp>
        <p:nvSpPr>
          <p:cNvPr id="5" name="Content Placeholder 4"/>
          <p:cNvSpPr>
            <a:spLocks noGrp="1"/>
          </p:cNvSpPr>
          <p:nvPr>
            <p:ph sz="quarter" idx="4"/>
          </p:nvPr>
        </p:nvSpPr>
        <p:spPr/>
        <p:txBody>
          <a:bodyPr>
            <a:normAutofit fontScale="92500" lnSpcReduction="10000"/>
          </a:bodyPr>
          <a:lstStyle/>
          <a:p>
            <a:r>
              <a:rPr lang="en-US" dirty="0"/>
              <a:t>let x = 16 + "Volvo</a:t>
            </a:r>
            <a:r>
              <a:rPr lang="en-US" dirty="0" smtClean="0"/>
              <a:t>";</a:t>
            </a:r>
          </a:p>
          <a:p>
            <a:r>
              <a:rPr lang="en-US" dirty="0"/>
              <a:t>When adding a number and a string, JavaScript will treat the number as a string.</a:t>
            </a:r>
            <a:endParaRPr lang="en-US" dirty="0" smtClean="0"/>
          </a:p>
          <a:p>
            <a:r>
              <a:rPr lang="en-US" dirty="0"/>
              <a:t>let x = 16 + "Volvo</a:t>
            </a:r>
            <a:r>
              <a:rPr lang="en-US" dirty="0" smtClean="0"/>
              <a:t>";</a:t>
            </a:r>
          </a:p>
          <a:p>
            <a:r>
              <a:rPr lang="en-US" dirty="0"/>
              <a:t>JavaScript evaluates expressions from left to right. Different sequences can produce different results:</a:t>
            </a:r>
            <a:endParaRPr lang="bg-BG" dirty="0"/>
          </a:p>
        </p:txBody>
      </p:sp>
      <p:sp>
        <p:nvSpPr>
          <p:cNvPr id="6" name="Title 5"/>
          <p:cNvSpPr>
            <a:spLocks noGrp="1"/>
          </p:cNvSpPr>
          <p:nvPr>
            <p:ph type="title"/>
          </p:nvPr>
        </p:nvSpPr>
        <p:spPr/>
        <p:txBody>
          <a:bodyPr/>
          <a:lstStyle/>
          <a:p>
            <a:r>
              <a:rPr lang="en-US" dirty="0" smtClean="0"/>
              <a:t>Data types and variables</a:t>
            </a:r>
            <a:endParaRPr lang="bg-BG" dirty="0"/>
          </a:p>
        </p:txBody>
      </p:sp>
    </p:spTree>
    <p:extLst>
      <p:ext uri="{BB962C8B-B14F-4D97-AF65-F5344CB8AC3E}">
        <p14:creationId xmlns:p14="http://schemas.microsoft.com/office/powerpoint/2010/main" val="1232628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JavaScript, the this keyword refers to an </a:t>
            </a:r>
            <a:r>
              <a:rPr lang="en-US" b="1" dirty="0"/>
              <a:t>object</a:t>
            </a:r>
            <a:r>
              <a:rPr lang="en-US" dirty="0"/>
              <a:t>.</a:t>
            </a:r>
          </a:p>
          <a:p>
            <a:r>
              <a:rPr lang="en-US" b="1" dirty="0"/>
              <a:t>Which</a:t>
            </a:r>
            <a:r>
              <a:rPr lang="en-US" dirty="0"/>
              <a:t> object depends on how this is being invoked (used or called).</a:t>
            </a:r>
          </a:p>
          <a:p>
            <a:r>
              <a:rPr lang="en-US" dirty="0"/>
              <a:t>The this keyword refers to different objects depending on how it is used:</a:t>
            </a:r>
          </a:p>
          <a:p>
            <a:endParaRPr lang="bg-BG" dirty="0"/>
          </a:p>
        </p:txBody>
      </p:sp>
      <p:sp>
        <p:nvSpPr>
          <p:cNvPr id="3" name="Title 2"/>
          <p:cNvSpPr>
            <a:spLocks noGrp="1"/>
          </p:cNvSpPr>
          <p:nvPr>
            <p:ph type="title"/>
          </p:nvPr>
        </p:nvSpPr>
        <p:spPr/>
        <p:txBody>
          <a:bodyPr/>
          <a:lstStyle/>
          <a:p>
            <a:r>
              <a:rPr lang="en-US" dirty="0"/>
              <a:t>What is </a:t>
            </a:r>
            <a:r>
              <a:rPr lang="en-US" b="1" dirty="0"/>
              <a:t>this</a:t>
            </a:r>
            <a:r>
              <a:rPr lang="en-US" dirty="0" smtClean="0"/>
              <a:t>?</a:t>
            </a:r>
            <a:endParaRPr lang="bg-B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3505200"/>
            <a:ext cx="71342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1025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access an object method with the following syntax</a:t>
            </a:r>
            <a:r>
              <a:rPr lang="en-US" dirty="0" smtClean="0"/>
              <a:t>:</a:t>
            </a:r>
          </a:p>
          <a:p>
            <a:endParaRPr lang="en-US" dirty="0"/>
          </a:p>
          <a:p>
            <a:endParaRPr lang="en-US" dirty="0" smtClean="0"/>
          </a:p>
          <a:p>
            <a:r>
              <a:rPr lang="en-US" dirty="0"/>
              <a:t>If you access a method </a:t>
            </a:r>
            <a:r>
              <a:rPr lang="en-US" b="1" dirty="0"/>
              <a:t>without</a:t>
            </a:r>
            <a:r>
              <a:rPr lang="en-US" dirty="0"/>
              <a:t> the () parentheses, it will return the </a:t>
            </a:r>
            <a:r>
              <a:rPr lang="en-US" b="1" dirty="0"/>
              <a:t>function definition</a:t>
            </a:r>
            <a:r>
              <a:rPr lang="en-US" dirty="0"/>
              <a:t>:</a:t>
            </a:r>
            <a:endParaRPr lang="bg-BG" dirty="0"/>
          </a:p>
        </p:txBody>
      </p:sp>
      <p:sp>
        <p:nvSpPr>
          <p:cNvPr id="3" name="Title 2"/>
          <p:cNvSpPr>
            <a:spLocks noGrp="1"/>
          </p:cNvSpPr>
          <p:nvPr>
            <p:ph type="title"/>
          </p:nvPr>
        </p:nvSpPr>
        <p:spPr/>
        <p:txBody>
          <a:bodyPr/>
          <a:lstStyle/>
          <a:p>
            <a:r>
              <a:rPr lang="en-US" dirty="0"/>
              <a:t>Accessing Object </a:t>
            </a:r>
            <a:r>
              <a:rPr lang="en-US" dirty="0" smtClean="0"/>
              <a:t>Methods</a:t>
            </a:r>
            <a:endParaRPr lang="bg-BG"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24288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290762"/>
            <a:ext cx="25527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391" y="3605213"/>
            <a:ext cx="23907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93" y="4114800"/>
            <a:ext cx="45148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441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JavaScript variable is declared with the keyword "new", the variable is created as an object</a:t>
            </a:r>
            <a:r>
              <a:rPr lang="en-US" dirty="0" smtClean="0"/>
              <a:t>: </a:t>
            </a:r>
          </a:p>
          <a:p>
            <a:r>
              <a:rPr lang="en-US" dirty="0"/>
              <a:t>Avoid String, Number, and Boolean objects. They complicate your code and slow down execution speed.</a:t>
            </a:r>
            <a:endParaRPr lang="bg-BG" dirty="0"/>
          </a:p>
        </p:txBody>
      </p:sp>
      <p:sp>
        <p:nvSpPr>
          <p:cNvPr id="3" name="Title 2"/>
          <p:cNvSpPr>
            <a:spLocks noGrp="1"/>
          </p:cNvSpPr>
          <p:nvPr>
            <p:ph type="title"/>
          </p:nvPr>
        </p:nvSpPr>
        <p:spPr/>
        <p:txBody>
          <a:bodyPr/>
          <a:lstStyle/>
          <a:p>
            <a:r>
              <a:rPr lang="en-US" dirty="0"/>
              <a:t>Do Not Declare Strings, Numbers, and Booleans as Objects</a:t>
            </a:r>
            <a:r>
              <a:rPr lang="en-US" dirty="0" smtClean="0"/>
              <a:t>!</a:t>
            </a:r>
            <a:endParaRPr lang="bg-B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59912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239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DEFINITIONS</a:t>
            </a:r>
            <a:endParaRPr lang="bg-BG" dirty="0"/>
          </a:p>
        </p:txBody>
      </p:sp>
    </p:spTree>
    <p:extLst>
      <p:ext uri="{BB962C8B-B14F-4D97-AF65-F5344CB8AC3E}">
        <p14:creationId xmlns:p14="http://schemas.microsoft.com/office/powerpoint/2010/main" val="1048567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a:bodyPr>
          <a:lstStyle/>
          <a:p>
            <a:r>
              <a:rPr lang="en-US" dirty="0"/>
              <a:t>In JavaScript, objects are king. If you understand objects, you understand JavaScript</a:t>
            </a:r>
            <a:r>
              <a:rPr lang="en-US" dirty="0" smtClean="0"/>
              <a:t>.</a:t>
            </a:r>
          </a:p>
          <a:p>
            <a:r>
              <a:rPr lang="en-US" dirty="0"/>
              <a:t>In JavaScript, almost "everything" is an object</a:t>
            </a:r>
            <a:r>
              <a:rPr lang="en-US" dirty="0" smtClean="0"/>
              <a:t>.</a:t>
            </a:r>
          </a:p>
          <a:p>
            <a:r>
              <a:rPr lang="en-US" dirty="0"/>
              <a:t>All JavaScript values, except primitives, are objects</a:t>
            </a:r>
            <a:r>
              <a:rPr lang="en-US" dirty="0" smtClean="0"/>
              <a:t>.</a:t>
            </a:r>
            <a:endParaRPr lang="en-US" dirty="0"/>
          </a:p>
          <a:p>
            <a:pPr lvl="1">
              <a:buFont typeface="Arial" pitchFamily="34" charset="0"/>
              <a:buChar char="•"/>
            </a:pPr>
            <a:r>
              <a:rPr lang="en-US" sz="1900" dirty="0"/>
              <a:t>Booleans can be objects (if defined with the new keyword)</a:t>
            </a:r>
          </a:p>
          <a:p>
            <a:pPr lvl="1">
              <a:buFont typeface="Arial" pitchFamily="34" charset="0"/>
              <a:buChar char="•"/>
            </a:pPr>
            <a:r>
              <a:rPr lang="en-US" sz="1900" dirty="0"/>
              <a:t>Numbers can be objects (if defined with the new keyword)</a:t>
            </a:r>
          </a:p>
          <a:p>
            <a:pPr lvl="1">
              <a:buFont typeface="Arial" pitchFamily="34" charset="0"/>
              <a:buChar char="•"/>
            </a:pPr>
            <a:r>
              <a:rPr lang="en-US" sz="1900" dirty="0"/>
              <a:t>Strings can be objects (if defined with the new keyword)</a:t>
            </a:r>
          </a:p>
          <a:p>
            <a:pPr lvl="1">
              <a:buFont typeface="Arial" pitchFamily="34" charset="0"/>
              <a:buChar char="•"/>
            </a:pPr>
            <a:r>
              <a:rPr lang="en-US" sz="1900" dirty="0"/>
              <a:t>Dates are always objects</a:t>
            </a:r>
          </a:p>
          <a:p>
            <a:pPr lvl="1">
              <a:buFont typeface="Arial" pitchFamily="34" charset="0"/>
              <a:buChar char="•"/>
            </a:pPr>
            <a:r>
              <a:rPr lang="en-US" sz="1900" dirty="0" err="1"/>
              <a:t>Maths</a:t>
            </a:r>
            <a:r>
              <a:rPr lang="en-US" sz="1900" dirty="0"/>
              <a:t> are always objects</a:t>
            </a:r>
          </a:p>
          <a:p>
            <a:pPr lvl="1">
              <a:buFont typeface="Arial" pitchFamily="34" charset="0"/>
              <a:buChar char="•"/>
            </a:pPr>
            <a:r>
              <a:rPr lang="en-US" sz="1900" dirty="0"/>
              <a:t>Regular expressions are always objects</a:t>
            </a:r>
          </a:p>
          <a:p>
            <a:pPr lvl="1">
              <a:buFont typeface="Arial" pitchFamily="34" charset="0"/>
              <a:buChar char="•"/>
            </a:pPr>
            <a:r>
              <a:rPr lang="en-US" sz="1900" dirty="0"/>
              <a:t>Arrays are always objects</a:t>
            </a:r>
          </a:p>
          <a:p>
            <a:pPr lvl="1">
              <a:buFont typeface="Arial" pitchFamily="34" charset="0"/>
              <a:buChar char="•"/>
            </a:pPr>
            <a:r>
              <a:rPr lang="en-US" sz="1900" dirty="0"/>
              <a:t>Functions are always objects</a:t>
            </a:r>
          </a:p>
          <a:p>
            <a:pPr lvl="1">
              <a:buFont typeface="Arial" pitchFamily="34" charset="0"/>
              <a:buChar char="•"/>
            </a:pPr>
            <a:r>
              <a:rPr lang="en-US" sz="1900" dirty="0"/>
              <a:t>Objects are always </a:t>
            </a:r>
            <a:r>
              <a:rPr lang="en-US" sz="1900" dirty="0" smtClean="0"/>
              <a:t>objects</a:t>
            </a:r>
            <a:endParaRPr lang="en-US" sz="1900" dirty="0"/>
          </a:p>
          <a:p>
            <a:endParaRPr lang="bg-BG" dirty="0"/>
          </a:p>
        </p:txBody>
      </p:sp>
      <p:sp>
        <p:nvSpPr>
          <p:cNvPr id="3" name="Title 2"/>
          <p:cNvSpPr>
            <a:spLocks noGrp="1"/>
          </p:cNvSpPr>
          <p:nvPr>
            <p:ph type="title"/>
          </p:nvPr>
        </p:nvSpPr>
        <p:spPr/>
        <p:txBody>
          <a:bodyPr/>
          <a:lstStyle/>
          <a:p>
            <a:r>
              <a:rPr lang="en-US" dirty="0"/>
              <a:t>JavaScript </a:t>
            </a:r>
            <a:r>
              <a:rPr lang="en-US" dirty="0" smtClean="0"/>
              <a:t>Objects</a:t>
            </a:r>
            <a:endParaRPr lang="bg-BG" dirty="0"/>
          </a:p>
        </p:txBody>
      </p:sp>
    </p:spTree>
    <p:extLst>
      <p:ext uri="{BB962C8B-B14F-4D97-AF65-F5344CB8AC3E}">
        <p14:creationId xmlns:p14="http://schemas.microsoft.com/office/powerpoint/2010/main" val="988615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primitive value</a:t>
            </a:r>
            <a:r>
              <a:rPr lang="en-US" dirty="0"/>
              <a:t> is a value that has no properties or methods.</a:t>
            </a:r>
          </a:p>
          <a:p>
            <a:r>
              <a:rPr lang="en-US" b="1" dirty="0"/>
              <a:t>3.14</a:t>
            </a:r>
            <a:r>
              <a:rPr lang="en-US" dirty="0"/>
              <a:t> is a primitive value</a:t>
            </a:r>
          </a:p>
          <a:p>
            <a:r>
              <a:rPr lang="en-US" dirty="0"/>
              <a:t>A </a:t>
            </a:r>
            <a:r>
              <a:rPr lang="en-US" b="1" dirty="0"/>
              <a:t>primitive data type</a:t>
            </a:r>
            <a:r>
              <a:rPr lang="en-US" dirty="0"/>
              <a:t> is data that has a primitive value.</a:t>
            </a:r>
          </a:p>
          <a:p>
            <a:r>
              <a:rPr lang="en-US" dirty="0"/>
              <a:t>JavaScript defines 7 types of primitive data types:</a:t>
            </a:r>
          </a:p>
          <a:p>
            <a:pPr lvl="1"/>
            <a:r>
              <a:rPr lang="en-US" dirty="0"/>
              <a:t>string</a:t>
            </a:r>
          </a:p>
          <a:p>
            <a:pPr lvl="1"/>
            <a:r>
              <a:rPr lang="en-US" dirty="0"/>
              <a:t>number</a:t>
            </a:r>
          </a:p>
          <a:p>
            <a:pPr lvl="1"/>
            <a:r>
              <a:rPr lang="en-US" dirty="0" err="1"/>
              <a:t>boolean</a:t>
            </a:r>
            <a:endParaRPr lang="en-US" dirty="0"/>
          </a:p>
          <a:p>
            <a:pPr lvl="1"/>
            <a:r>
              <a:rPr lang="en-US" dirty="0"/>
              <a:t>null</a:t>
            </a:r>
          </a:p>
          <a:p>
            <a:pPr lvl="1"/>
            <a:r>
              <a:rPr lang="en-US" dirty="0"/>
              <a:t>undefined</a:t>
            </a:r>
          </a:p>
          <a:p>
            <a:pPr lvl="1"/>
            <a:r>
              <a:rPr lang="en-US" dirty="0"/>
              <a:t>symbol</a:t>
            </a:r>
          </a:p>
          <a:p>
            <a:pPr lvl="1"/>
            <a:r>
              <a:rPr lang="en-US" dirty="0" err="1"/>
              <a:t>bigint</a:t>
            </a:r>
            <a:endParaRPr lang="en-US" dirty="0"/>
          </a:p>
          <a:p>
            <a:pPr lvl="1"/>
            <a:endParaRPr lang="bg-BG" dirty="0"/>
          </a:p>
        </p:txBody>
      </p:sp>
      <p:sp>
        <p:nvSpPr>
          <p:cNvPr id="3" name="Title 2"/>
          <p:cNvSpPr>
            <a:spLocks noGrp="1"/>
          </p:cNvSpPr>
          <p:nvPr>
            <p:ph type="title"/>
          </p:nvPr>
        </p:nvSpPr>
        <p:spPr/>
        <p:txBody>
          <a:bodyPr/>
          <a:lstStyle/>
          <a:p>
            <a:r>
              <a:rPr lang="en-US" dirty="0"/>
              <a:t>JavaScript </a:t>
            </a:r>
            <a:r>
              <a:rPr lang="en-US" dirty="0" smtClean="0"/>
              <a:t>Primitives</a:t>
            </a:r>
            <a:endParaRPr lang="bg-BG" dirty="0"/>
          </a:p>
        </p:txBody>
      </p:sp>
    </p:spTree>
    <p:extLst>
      <p:ext uri="{BB962C8B-B14F-4D97-AF65-F5344CB8AC3E}">
        <p14:creationId xmlns:p14="http://schemas.microsoft.com/office/powerpoint/2010/main" val="1466656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Primitive values are immutable (they are hardcoded and cannot be changed).</a:t>
            </a:r>
          </a:p>
          <a:p>
            <a:r>
              <a:rPr lang="en-US" dirty="0"/>
              <a:t>if x = 3.14, you can change the value of x, but you cannot change the value of 3.14.</a:t>
            </a:r>
          </a:p>
          <a:p>
            <a:endParaRPr lang="bg-BG" dirty="0"/>
          </a:p>
        </p:txBody>
      </p:sp>
      <p:sp>
        <p:nvSpPr>
          <p:cNvPr id="3" name="Title 2"/>
          <p:cNvSpPr>
            <a:spLocks noGrp="1"/>
          </p:cNvSpPr>
          <p:nvPr>
            <p:ph type="title"/>
          </p:nvPr>
        </p:nvSpPr>
        <p:spPr/>
        <p:txBody>
          <a:bodyPr/>
          <a:lstStyle/>
          <a:p>
            <a:r>
              <a:rPr lang="en-US" dirty="0" smtClean="0"/>
              <a:t>Immutable</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3725"/>
            <a:ext cx="7772400" cy="3029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3025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lstStyle/>
          <a:p>
            <a:r>
              <a:rPr lang="en-US" dirty="0"/>
              <a:t>JavaScript variables can contain single values</a:t>
            </a:r>
            <a:r>
              <a:rPr lang="en-US" dirty="0" smtClean="0"/>
              <a:t>:</a:t>
            </a:r>
          </a:p>
          <a:p>
            <a:endParaRPr lang="en-US" dirty="0"/>
          </a:p>
          <a:p>
            <a:r>
              <a:rPr lang="en-US" dirty="0"/>
              <a:t>JavaScript variables can also contain many values.</a:t>
            </a:r>
          </a:p>
          <a:p>
            <a:r>
              <a:rPr lang="en-US" dirty="0"/>
              <a:t>Objects are variables too. But objects can contain many values.</a:t>
            </a:r>
          </a:p>
          <a:p>
            <a:r>
              <a:rPr lang="en-US" dirty="0"/>
              <a:t>Object values are written as</a:t>
            </a:r>
            <a:r>
              <a:rPr lang="en-US" dirty="0">
                <a:solidFill>
                  <a:schemeClr val="accent1"/>
                </a:solidFill>
              </a:rPr>
              <a:t> </a:t>
            </a:r>
            <a:r>
              <a:rPr lang="en-US" b="1" dirty="0">
                <a:solidFill>
                  <a:schemeClr val="accent1"/>
                </a:solidFill>
              </a:rPr>
              <a:t>name : value</a:t>
            </a:r>
            <a:r>
              <a:rPr lang="en-US" dirty="0">
                <a:solidFill>
                  <a:schemeClr val="accent1"/>
                </a:solidFill>
              </a:rPr>
              <a:t> </a:t>
            </a:r>
            <a:r>
              <a:rPr lang="en-US" dirty="0"/>
              <a:t>pairs (name and value separated by a colon</a:t>
            </a:r>
            <a:r>
              <a:rPr lang="en-US" dirty="0" smtClean="0"/>
              <a:t>).</a:t>
            </a:r>
          </a:p>
          <a:p>
            <a:endParaRPr lang="en-US" dirty="0"/>
          </a:p>
          <a:p>
            <a:endParaRPr lang="en-US" dirty="0" smtClean="0"/>
          </a:p>
          <a:p>
            <a:r>
              <a:rPr lang="en-US" b="1" dirty="0">
                <a:solidFill>
                  <a:schemeClr val="accent1"/>
                </a:solidFill>
              </a:rPr>
              <a:t>A JavaScript object is a collection of named values</a:t>
            </a:r>
          </a:p>
          <a:p>
            <a:r>
              <a:rPr lang="en-US" dirty="0"/>
              <a:t>It is a common practice to declare objects with the </a:t>
            </a:r>
            <a:r>
              <a:rPr lang="en-US" dirty="0" err="1"/>
              <a:t>const</a:t>
            </a:r>
            <a:r>
              <a:rPr lang="en-US" dirty="0"/>
              <a:t> keyword.</a:t>
            </a:r>
          </a:p>
          <a:p>
            <a:endParaRPr lang="en-US" dirty="0" smtClean="0"/>
          </a:p>
          <a:p>
            <a:endParaRPr lang="en-US" dirty="0"/>
          </a:p>
          <a:p>
            <a:endParaRPr lang="en-US" dirty="0" smtClean="0"/>
          </a:p>
          <a:p>
            <a:endParaRPr lang="en-US" dirty="0"/>
          </a:p>
          <a:p>
            <a:endParaRPr lang="en-US" dirty="0" smtClean="0"/>
          </a:p>
          <a:p>
            <a:endParaRPr lang="en-US" dirty="0"/>
          </a:p>
          <a:p>
            <a:endParaRPr lang="bg-BG" dirty="0"/>
          </a:p>
        </p:txBody>
      </p:sp>
      <p:sp>
        <p:nvSpPr>
          <p:cNvPr id="3" name="Title 2"/>
          <p:cNvSpPr>
            <a:spLocks noGrp="1"/>
          </p:cNvSpPr>
          <p:nvPr>
            <p:ph type="title"/>
          </p:nvPr>
        </p:nvSpPr>
        <p:spPr/>
        <p:txBody>
          <a:bodyPr/>
          <a:lstStyle/>
          <a:p>
            <a:r>
              <a:rPr lang="en-US" dirty="0"/>
              <a:t>Objects are </a:t>
            </a:r>
            <a:r>
              <a:rPr lang="en-US" dirty="0" smtClean="0"/>
              <a:t>Variables</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11" y="2133600"/>
            <a:ext cx="24479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11" y="4343400"/>
            <a:ext cx="7315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811" y="6019800"/>
            <a:ext cx="74199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853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named values, in JavaScript objects, are called </a:t>
            </a:r>
            <a:r>
              <a:rPr lang="en-US" b="1" dirty="0">
                <a:solidFill>
                  <a:schemeClr val="accent1"/>
                </a:solidFill>
              </a:rPr>
              <a:t>properties</a:t>
            </a:r>
            <a:r>
              <a:rPr lang="en-US" dirty="0" smtClean="0"/>
              <a:t>.</a:t>
            </a:r>
          </a:p>
          <a:p>
            <a:r>
              <a:rPr lang="en-US" dirty="0"/>
              <a:t>Objects written as name value pairs are similar to</a:t>
            </a:r>
            <a:r>
              <a:rPr lang="en-US" dirty="0" smtClean="0"/>
              <a:t>:</a:t>
            </a:r>
          </a:p>
          <a:p>
            <a:pPr lvl="1"/>
            <a:r>
              <a:rPr lang="en-US" dirty="0"/>
              <a:t>Associative arrays in PHP</a:t>
            </a:r>
          </a:p>
          <a:p>
            <a:pPr lvl="1"/>
            <a:r>
              <a:rPr lang="en-US" dirty="0"/>
              <a:t>Dictionaries in Python</a:t>
            </a:r>
          </a:p>
          <a:p>
            <a:pPr lvl="1"/>
            <a:r>
              <a:rPr lang="en-US" dirty="0"/>
              <a:t>Hash tables in C</a:t>
            </a:r>
          </a:p>
          <a:p>
            <a:pPr lvl="1"/>
            <a:r>
              <a:rPr lang="en-US" dirty="0"/>
              <a:t>Hash maps in Java</a:t>
            </a:r>
          </a:p>
          <a:p>
            <a:pPr lvl="1"/>
            <a:r>
              <a:rPr lang="en-US" dirty="0"/>
              <a:t>Hashes in Ruby and Perl</a:t>
            </a:r>
          </a:p>
          <a:p>
            <a:endParaRPr lang="bg-BG" dirty="0"/>
          </a:p>
        </p:txBody>
      </p:sp>
      <p:sp>
        <p:nvSpPr>
          <p:cNvPr id="3" name="Title 2"/>
          <p:cNvSpPr>
            <a:spLocks noGrp="1"/>
          </p:cNvSpPr>
          <p:nvPr>
            <p:ph type="title"/>
          </p:nvPr>
        </p:nvSpPr>
        <p:spPr/>
        <p:txBody>
          <a:bodyPr/>
          <a:lstStyle/>
          <a:p>
            <a:r>
              <a:rPr lang="en-US" dirty="0"/>
              <a:t>Object </a:t>
            </a:r>
            <a:r>
              <a:rPr lang="en-US" dirty="0" smtClean="0"/>
              <a:t>Properties</a:t>
            </a:r>
            <a:endParaRPr lang="bg-B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95673"/>
            <a:ext cx="31527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37239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Methods are </a:t>
            </a:r>
            <a:r>
              <a:rPr lang="en-US" b="1" dirty="0"/>
              <a:t>actions</a:t>
            </a:r>
            <a:r>
              <a:rPr lang="en-US" dirty="0"/>
              <a:t> that can be performed on objects.</a:t>
            </a:r>
          </a:p>
          <a:p>
            <a:r>
              <a:rPr lang="en-US" dirty="0"/>
              <a:t>Object properties can be both primitive values, other objects, and functions.</a:t>
            </a:r>
          </a:p>
          <a:p>
            <a:r>
              <a:rPr lang="en-US" dirty="0"/>
              <a:t>An </a:t>
            </a:r>
            <a:r>
              <a:rPr lang="en-US" b="1" dirty="0"/>
              <a:t>object method</a:t>
            </a:r>
            <a:r>
              <a:rPr lang="en-US" dirty="0"/>
              <a:t> is an object property containing a </a:t>
            </a:r>
            <a:r>
              <a:rPr lang="en-US" b="1" dirty="0"/>
              <a:t>function definition</a:t>
            </a:r>
            <a:r>
              <a:rPr lang="en-US" dirty="0"/>
              <a:t>.</a:t>
            </a:r>
          </a:p>
          <a:p>
            <a:endParaRPr lang="bg-BG" dirty="0"/>
          </a:p>
        </p:txBody>
      </p:sp>
      <p:sp>
        <p:nvSpPr>
          <p:cNvPr id="3" name="Title 2"/>
          <p:cNvSpPr>
            <a:spLocks noGrp="1"/>
          </p:cNvSpPr>
          <p:nvPr>
            <p:ph type="title"/>
          </p:nvPr>
        </p:nvSpPr>
        <p:spPr/>
        <p:txBody>
          <a:bodyPr/>
          <a:lstStyle/>
          <a:p>
            <a:r>
              <a:rPr lang="en-US" dirty="0"/>
              <a:t>Object Methods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81400"/>
            <a:ext cx="76676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428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da-DK" dirty="0"/>
              <a:t>let x = 16 + 4 + "Volvo</a:t>
            </a:r>
            <a:r>
              <a:rPr lang="da-DK" dirty="0" smtClean="0"/>
              <a:t>";</a:t>
            </a:r>
          </a:p>
          <a:p>
            <a:r>
              <a:rPr lang="da-DK" dirty="0" smtClean="0">
                <a:solidFill>
                  <a:srgbClr val="00B050"/>
                </a:solidFill>
              </a:rPr>
              <a:t>//</a:t>
            </a:r>
            <a:r>
              <a:rPr lang="en-US" dirty="0" smtClean="0">
                <a:solidFill>
                  <a:srgbClr val="00B050"/>
                </a:solidFill>
              </a:rPr>
              <a:t>20Volvo</a:t>
            </a:r>
          </a:p>
          <a:p>
            <a:endParaRPr lang="en-US" dirty="0"/>
          </a:p>
          <a:p>
            <a:r>
              <a:rPr lang="da-DK" dirty="0"/>
              <a:t>let x = "Volvo" + 16 + 4</a:t>
            </a:r>
            <a:r>
              <a:rPr lang="da-DK" dirty="0" smtClean="0"/>
              <a:t>;</a:t>
            </a:r>
          </a:p>
          <a:p>
            <a:r>
              <a:rPr lang="da-DK" dirty="0" smtClean="0">
                <a:solidFill>
                  <a:srgbClr val="00B050"/>
                </a:solidFill>
              </a:rPr>
              <a:t>//</a:t>
            </a:r>
            <a:r>
              <a:rPr lang="en-US" dirty="0" smtClean="0">
                <a:solidFill>
                  <a:srgbClr val="00B050"/>
                </a:solidFill>
              </a:rPr>
              <a:t>Volvo164</a:t>
            </a:r>
          </a:p>
          <a:p>
            <a:endParaRPr lang="en-US" dirty="0"/>
          </a:p>
          <a:p>
            <a:r>
              <a:rPr lang="en-US" dirty="0"/>
              <a:t>JavaScript has dynamic types. This means that the same variable can be used to hold different data types</a:t>
            </a:r>
            <a:r>
              <a:rPr lang="en-US" dirty="0" smtClean="0"/>
              <a:t>:</a:t>
            </a:r>
          </a:p>
          <a:p>
            <a:r>
              <a:rPr lang="en-US" dirty="0"/>
              <a:t>let x;           </a:t>
            </a:r>
            <a:r>
              <a:rPr lang="en-US" dirty="0" smtClean="0"/>
              <a:t> </a:t>
            </a:r>
            <a:r>
              <a:rPr lang="en-US" dirty="0" smtClean="0">
                <a:solidFill>
                  <a:srgbClr val="00B050"/>
                </a:solidFill>
              </a:rPr>
              <a:t>// </a:t>
            </a:r>
            <a:r>
              <a:rPr lang="en-US" dirty="0">
                <a:solidFill>
                  <a:srgbClr val="00B050"/>
                </a:solidFill>
              </a:rPr>
              <a:t>Now x is undefined</a:t>
            </a:r>
            <a:r>
              <a:rPr lang="en-US" dirty="0"/>
              <a:t/>
            </a:r>
            <a:br>
              <a:rPr lang="en-US" dirty="0"/>
            </a:br>
            <a:r>
              <a:rPr lang="en-US" dirty="0"/>
              <a:t>x = 5;           </a:t>
            </a:r>
            <a:r>
              <a:rPr lang="en-US" dirty="0">
                <a:solidFill>
                  <a:srgbClr val="00B050"/>
                </a:solidFill>
              </a:rPr>
              <a:t>// Now x is a Number</a:t>
            </a:r>
            <a:r>
              <a:rPr lang="en-US" dirty="0"/>
              <a:t/>
            </a:r>
            <a:br>
              <a:rPr lang="en-US" dirty="0"/>
            </a:br>
            <a:r>
              <a:rPr lang="en-US" dirty="0"/>
              <a:t>x = "John";  </a:t>
            </a:r>
            <a:r>
              <a:rPr lang="en-US" dirty="0">
                <a:solidFill>
                  <a:srgbClr val="00B050"/>
                </a:solidFill>
              </a:rPr>
              <a:t> </a:t>
            </a:r>
            <a:r>
              <a:rPr lang="en-US" dirty="0" smtClean="0">
                <a:solidFill>
                  <a:srgbClr val="00B050"/>
                </a:solidFill>
              </a:rPr>
              <a:t>// </a:t>
            </a:r>
            <a:r>
              <a:rPr lang="en-US" dirty="0">
                <a:solidFill>
                  <a:srgbClr val="00B050"/>
                </a:solidFill>
              </a:rPr>
              <a:t>Now x is a String</a:t>
            </a:r>
            <a:endParaRPr lang="bg-BG" dirty="0">
              <a:solidFill>
                <a:srgbClr val="00B050"/>
              </a:solidFill>
            </a:endParaRPr>
          </a:p>
        </p:txBody>
      </p:sp>
      <p:sp>
        <p:nvSpPr>
          <p:cNvPr id="3" name="Title 2"/>
          <p:cNvSpPr>
            <a:spLocks noGrp="1"/>
          </p:cNvSpPr>
          <p:nvPr>
            <p:ph type="title"/>
          </p:nvPr>
        </p:nvSpPr>
        <p:spPr/>
        <p:txBody>
          <a:bodyPr/>
          <a:lstStyle/>
          <a:p>
            <a:r>
              <a:rPr lang="en-US" dirty="0"/>
              <a:t>Data types and variables</a:t>
            </a:r>
            <a:endParaRPr lang="bg-BG" dirty="0"/>
          </a:p>
        </p:txBody>
      </p:sp>
    </p:spTree>
    <p:extLst>
      <p:ext uri="{BB962C8B-B14F-4D97-AF65-F5344CB8AC3E}">
        <p14:creationId xmlns:p14="http://schemas.microsoft.com/office/powerpoint/2010/main" val="922373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2700529"/>
          </a:xfrm>
        </p:spPr>
        <p:txBody>
          <a:bodyPr/>
          <a:lstStyle/>
          <a:p>
            <a:r>
              <a:rPr lang="en-US" dirty="0"/>
              <a:t>With JavaScript, you can define and create your own objects.</a:t>
            </a:r>
          </a:p>
          <a:p>
            <a:r>
              <a:rPr lang="en-US" dirty="0"/>
              <a:t>There are different ways to create new objects:</a:t>
            </a:r>
          </a:p>
          <a:p>
            <a:pPr lvl="1"/>
            <a:r>
              <a:rPr lang="en-US" dirty="0"/>
              <a:t>Create a single object, using an object literal.</a:t>
            </a:r>
          </a:p>
          <a:p>
            <a:pPr lvl="1"/>
            <a:r>
              <a:rPr lang="en-US" dirty="0"/>
              <a:t>Create a single object, with the keyword new.</a:t>
            </a:r>
          </a:p>
          <a:p>
            <a:pPr lvl="1"/>
            <a:r>
              <a:rPr lang="en-US" dirty="0"/>
              <a:t>Define an object constructor, and then create objects of the constructed type.</a:t>
            </a:r>
          </a:p>
          <a:p>
            <a:pPr lvl="1"/>
            <a:r>
              <a:rPr lang="en-US" dirty="0"/>
              <a:t>Create an object using </a:t>
            </a:r>
            <a:r>
              <a:rPr lang="en-US" dirty="0" err="1"/>
              <a:t>Object.create</a:t>
            </a:r>
            <a:r>
              <a:rPr lang="en-US" dirty="0"/>
              <a:t>().</a:t>
            </a:r>
          </a:p>
          <a:p>
            <a:endParaRPr lang="bg-BG" dirty="0"/>
          </a:p>
        </p:txBody>
      </p:sp>
      <p:sp>
        <p:nvSpPr>
          <p:cNvPr id="3" name="Title 2"/>
          <p:cNvSpPr>
            <a:spLocks noGrp="1"/>
          </p:cNvSpPr>
          <p:nvPr>
            <p:ph type="title"/>
          </p:nvPr>
        </p:nvSpPr>
        <p:spPr/>
        <p:txBody>
          <a:bodyPr/>
          <a:lstStyle/>
          <a:p>
            <a:r>
              <a:rPr lang="en-US" dirty="0"/>
              <a:t>Creating a JavaScript </a:t>
            </a:r>
            <a:r>
              <a:rPr lang="en-US" dirty="0" smtClean="0"/>
              <a:t>Object</a:t>
            </a:r>
            <a:endParaRPr lang="bg-BG" dirty="0"/>
          </a:p>
        </p:txBody>
      </p:sp>
    </p:spTree>
    <p:extLst>
      <p:ext uri="{BB962C8B-B14F-4D97-AF65-F5344CB8AC3E}">
        <p14:creationId xmlns:p14="http://schemas.microsoft.com/office/powerpoint/2010/main" val="2503695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is the easiest way to create a JavaScript Object.</a:t>
            </a:r>
          </a:p>
          <a:p>
            <a:r>
              <a:rPr lang="en-US" dirty="0"/>
              <a:t>Using an object literal, you both define and create an object in one statement.</a:t>
            </a:r>
          </a:p>
          <a:p>
            <a:r>
              <a:rPr lang="en-US" dirty="0"/>
              <a:t>An object literal is a list of </a:t>
            </a:r>
            <a:r>
              <a:rPr lang="en-US" dirty="0" err="1"/>
              <a:t>name:value</a:t>
            </a:r>
            <a:r>
              <a:rPr lang="en-US" dirty="0"/>
              <a:t> pairs (like age:50) inside curly braces {}.</a:t>
            </a:r>
          </a:p>
          <a:p>
            <a:r>
              <a:rPr lang="en-US" dirty="0"/>
              <a:t>The following example creates a new JavaScript object with four properties</a:t>
            </a:r>
            <a:r>
              <a:rPr lang="en-US" dirty="0" smtClean="0"/>
              <a:t>:</a:t>
            </a:r>
          </a:p>
          <a:p>
            <a:endParaRPr lang="en-US" dirty="0"/>
          </a:p>
          <a:p>
            <a:endParaRPr lang="en-US" dirty="0" smtClean="0"/>
          </a:p>
          <a:p>
            <a:endParaRPr lang="bg-BG" dirty="0"/>
          </a:p>
        </p:txBody>
      </p:sp>
      <p:sp>
        <p:nvSpPr>
          <p:cNvPr id="3" name="Title 2"/>
          <p:cNvSpPr>
            <a:spLocks noGrp="1"/>
          </p:cNvSpPr>
          <p:nvPr>
            <p:ph type="title"/>
          </p:nvPr>
        </p:nvSpPr>
        <p:spPr/>
        <p:txBody>
          <a:bodyPr/>
          <a:lstStyle/>
          <a:p>
            <a:r>
              <a:rPr lang="en-US" dirty="0"/>
              <a:t>Using an Object </a:t>
            </a:r>
            <a:r>
              <a:rPr lang="en-US" dirty="0" smtClean="0"/>
              <a:t>Literal</a:t>
            </a:r>
            <a:endParaRPr lang="bg-B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262078"/>
            <a:ext cx="74961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7014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362308" y="345341"/>
            <a:ext cx="8407893" cy="5293459"/>
          </a:xfrm>
          <a:prstGeom prst="rect">
            <a:avLst/>
          </a:prstGeom>
        </p:spPr>
        <p:txBody>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a:t>paces and line breaks are not important. An object definition can span multiple lines</a:t>
            </a:r>
            <a:r>
              <a:rPr lang="en-US" dirty="0" smtClean="0"/>
              <a:t>:</a:t>
            </a:r>
          </a:p>
          <a:p>
            <a:endParaRPr lang="en-US" dirty="0"/>
          </a:p>
          <a:p>
            <a:endParaRPr lang="en-US" dirty="0"/>
          </a:p>
          <a:p>
            <a:endParaRPr lang="en-US" dirty="0" smtClean="0"/>
          </a:p>
          <a:p>
            <a:endParaRPr lang="en-US" dirty="0"/>
          </a:p>
          <a:p>
            <a:endParaRPr lang="en-US" dirty="0" smtClean="0"/>
          </a:p>
          <a:p>
            <a:pPr marL="45720" indent="0">
              <a:buNone/>
            </a:pPr>
            <a:endParaRPr lang="en-US" dirty="0" smtClean="0"/>
          </a:p>
          <a:p>
            <a:r>
              <a:rPr lang="en-US" dirty="0" smtClean="0"/>
              <a:t>This </a:t>
            </a:r>
            <a:r>
              <a:rPr lang="en-US" dirty="0"/>
              <a:t>example creates an empty JavaScript object, and then adds 4 properties:</a:t>
            </a:r>
            <a:endParaRPr lang="bg-BG"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91000"/>
            <a:ext cx="3023182" cy="224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2362200" cy="1986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336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following example create a new JavaScript object </a:t>
            </a:r>
            <a:r>
              <a:rPr lang="en-US" b="1" dirty="0">
                <a:solidFill>
                  <a:schemeClr val="accent1"/>
                </a:solidFill>
              </a:rPr>
              <a:t>using new Object(), </a:t>
            </a:r>
            <a:r>
              <a:rPr lang="en-US" dirty="0"/>
              <a:t>and then adds 4 properties</a:t>
            </a:r>
            <a:r>
              <a:rPr lang="en-US" dirty="0" smtClean="0"/>
              <a:t>:</a:t>
            </a:r>
          </a:p>
          <a:p>
            <a:endParaRPr lang="en-US" dirty="0"/>
          </a:p>
          <a:p>
            <a:endParaRPr lang="en-US" dirty="0" smtClean="0"/>
          </a:p>
          <a:p>
            <a:endParaRPr lang="en-US" dirty="0"/>
          </a:p>
          <a:p>
            <a:endParaRPr lang="en-US" dirty="0" smtClean="0"/>
          </a:p>
          <a:p>
            <a:endParaRPr lang="en-US" dirty="0"/>
          </a:p>
          <a:p>
            <a:r>
              <a:rPr lang="en-US" dirty="0"/>
              <a:t>The examples above do exactly the same.</a:t>
            </a:r>
          </a:p>
          <a:p>
            <a:r>
              <a:rPr lang="en-US" dirty="0"/>
              <a:t>But there is no need to use new Object().</a:t>
            </a:r>
          </a:p>
          <a:p>
            <a:r>
              <a:rPr lang="en-US" dirty="0"/>
              <a:t>For readability, simplicity and execution speed, use the object literal method.</a:t>
            </a:r>
          </a:p>
          <a:p>
            <a:endParaRPr lang="bg-BG" dirty="0"/>
          </a:p>
        </p:txBody>
      </p:sp>
      <p:sp>
        <p:nvSpPr>
          <p:cNvPr id="3" name="Title 2"/>
          <p:cNvSpPr>
            <a:spLocks noGrp="1"/>
          </p:cNvSpPr>
          <p:nvPr>
            <p:ph type="title"/>
          </p:nvPr>
        </p:nvSpPr>
        <p:spPr/>
        <p:txBody>
          <a:bodyPr/>
          <a:lstStyle/>
          <a:p>
            <a:r>
              <a:rPr lang="en-US" b="1" dirty="0">
                <a:solidFill>
                  <a:schemeClr val="accent1"/>
                </a:solidFill>
              </a:rPr>
              <a:t>Using</a:t>
            </a:r>
            <a:r>
              <a:rPr lang="en-US" dirty="0"/>
              <a:t> the JavaScript Keyword </a:t>
            </a:r>
            <a:r>
              <a:rPr lang="en-US" b="1" dirty="0">
                <a:solidFill>
                  <a:schemeClr val="accent1"/>
                </a:solidFill>
              </a:rPr>
              <a:t>new</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29241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5535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Objects are mutable: They are addressed by reference, not by value.</a:t>
            </a:r>
          </a:p>
          <a:p>
            <a:r>
              <a:rPr lang="en-US" dirty="0"/>
              <a:t>If person is an object, the following statement will not create a copy of person</a:t>
            </a:r>
            <a:r>
              <a:rPr lang="en-US" dirty="0" smtClean="0"/>
              <a:t>:</a:t>
            </a:r>
            <a:endParaRPr lang="bg-BG" dirty="0" smtClean="0"/>
          </a:p>
          <a:p>
            <a:endParaRPr lang="bg-BG" dirty="0"/>
          </a:p>
          <a:p>
            <a:endParaRPr lang="bg-BG" dirty="0" smtClean="0"/>
          </a:p>
          <a:p>
            <a:r>
              <a:rPr lang="en-US" dirty="0"/>
              <a:t>The object x is </a:t>
            </a:r>
            <a:r>
              <a:rPr lang="en-US" b="1" dirty="0"/>
              <a:t>not a copy</a:t>
            </a:r>
            <a:r>
              <a:rPr lang="en-US" dirty="0"/>
              <a:t> of person. It </a:t>
            </a:r>
            <a:r>
              <a:rPr lang="en-US" b="1" dirty="0"/>
              <a:t>is</a:t>
            </a:r>
            <a:r>
              <a:rPr lang="en-US" dirty="0"/>
              <a:t> person. Both x and person are the same object.</a:t>
            </a:r>
          </a:p>
          <a:p>
            <a:r>
              <a:rPr lang="en-US" dirty="0"/>
              <a:t>Any changes to x will also change person, because x and person are the same object.</a:t>
            </a:r>
          </a:p>
          <a:p>
            <a:endParaRPr lang="en-US" dirty="0"/>
          </a:p>
          <a:p>
            <a:endParaRPr lang="bg-BG" dirty="0"/>
          </a:p>
        </p:txBody>
      </p:sp>
      <p:sp>
        <p:nvSpPr>
          <p:cNvPr id="3" name="Title 2"/>
          <p:cNvSpPr>
            <a:spLocks noGrp="1"/>
          </p:cNvSpPr>
          <p:nvPr>
            <p:ph type="title"/>
          </p:nvPr>
        </p:nvSpPr>
        <p:spPr/>
        <p:txBody>
          <a:bodyPr/>
          <a:lstStyle/>
          <a:p>
            <a:r>
              <a:rPr lang="en-US" dirty="0"/>
              <a:t>JavaScript Objects are </a:t>
            </a:r>
            <a:r>
              <a:rPr lang="en-US" dirty="0" smtClean="0"/>
              <a:t>Mutable</a:t>
            </a:r>
            <a:endParaRPr lang="bg-BG"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18103"/>
            <a:ext cx="55911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953000"/>
            <a:ext cx="4014788" cy="156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0508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Properties are the values associated with a JavaScript object.</a:t>
            </a:r>
          </a:p>
          <a:p>
            <a:r>
              <a:rPr lang="en-US" dirty="0"/>
              <a:t>A JavaScript object is a collection of unordered properties.</a:t>
            </a:r>
          </a:p>
          <a:p>
            <a:r>
              <a:rPr lang="en-US" dirty="0"/>
              <a:t>Properties can usually be changed, added, and deleted, but some are read only.</a:t>
            </a:r>
          </a:p>
          <a:p>
            <a:endParaRPr lang="bg-BG" dirty="0"/>
          </a:p>
        </p:txBody>
      </p:sp>
      <p:sp>
        <p:nvSpPr>
          <p:cNvPr id="3" name="Title 2"/>
          <p:cNvSpPr>
            <a:spLocks noGrp="1"/>
          </p:cNvSpPr>
          <p:nvPr>
            <p:ph type="title"/>
          </p:nvPr>
        </p:nvSpPr>
        <p:spPr/>
        <p:txBody>
          <a:bodyPr/>
          <a:lstStyle/>
          <a:p>
            <a:r>
              <a:rPr lang="en-US" dirty="0"/>
              <a:t>JavaScript Object </a:t>
            </a:r>
            <a:r>
              <a:rPr lang="en-US" dirty="0" smtClean="0"/>
              <a:t>Properties</a:t>
            </a:r>
            <a:r>
              <a:rPr lang="bg-BG" dirty="0" smtClean="0"/>
              <a:t/>
            </a:r>
            <a:br>
              <a:rPr lang="bg-BG" dirty="0" smtClean="0"/>
            </a:br>
            <a:r>
              <a:rPr lang="en-US" dirty="0" smtClean="0"/>
              <a:t>and access</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501015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9042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JavaScript for...in statement loops through the properties of an object.</a:t>
            </a:r>
            <a:endParaRPr lang="bg-BG" dirty="0"/>
          </a:p>
        </p:txBody>
      </p:sp>
      <p:sp>
        <p:nvSpPr>
          <p:cNvPr id="3" name="Title 2"/>
          <p:cNvSpPr>
            <a:spLocks noGrp="1"/>
          </p:cNvSpPr>
          <p:nvPr>
            <p:ph type="title"/>
          </p:nvPr>
        </p:nvSpPr>
        <p:spPr/>
        <p:txBody>
          <a:bodyPr/>
          <a:lstStyle/>
          <a:p>
            <a:r>
              <a:rPr lang="en-US" dirty="0"/>
              <a:t>JavaScript for...in </a:t>
            </a:r>
            <a:r>
              <a:rPr lang="en-US" dirty="0" smtClean="0"/>
              <a:t>Loop</a:t>
            </a:r>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82790"/>
            <a:ext cx="31718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246697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848350"/>
            <a:ext cx="1133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0025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 add new properties to an existing object by simply giving it a value.</a:t>
            </a:r>
          </a:p>
          <a:p>
            <a:r>
              <a:rPr lang="en-US" dirty="0"/>
              <a:t>Assume that the person object already exists - you can then give it new properties</a:t>
            </a:r>
            <a:r>
              <a:rPr lang="en-US" dirty="0" smtClean="0"/>
              <a:t>:</a:t>
            </a:r>
          </a:p>
          <a:p>
            <a:endParaRPr lang="en-US" dirty="0"/>
          </a:p>
          <a:p>
            <a:endParaRPr lang="en-US" dirty="0" smtClean="0"/>
          </a:p>
          <a:p>
            <a:r>
              <a:rPr lang="en-US" dirty="0"/>
              <a:t>The</a:t>
            </a:r>
            <a:r>
              <a:rPr lang="en-US" dirty="0">
                <a:solidFill>
                  <a:srgbClr val="FF0000"/>
                </a:solidFill>
              </a:rPr>
              <a:t> delete</a:t>
            </a:r>
            <a:r>
              <a:rPr lang="en-US" dirty="0"/>
              <a:t> keyword deletes a property from an object:</a:t>
            </a:r>
          </a:p>
          <a:p>
            <a:endParaRPr lang="bg-BG" dirty="0"/>
          </a:p>
        </p:txBody>
      </p:sp>
      <p:sp>
        <p:nvSpPr>
          <p:cNvPr id="3" name="Title 2"/>
          <p:cNvSpPr>
            <a:spLocks noGrp="1"/>
          </p:cNvSpPr>
          <p:nvPr>
            <p:ph type="title"/>
          </p:nvPr>
        </p:nvSpPr>
        <p:spPr/>
        <p:txBody>
          <a:bodyPr/>
          <a:lstStyle/>
          <a:p>
            <a:r>
              <a:rPr lang="en-US" dirty="0" smtClean="0"/>
              <a:t>Adding and deleting properties</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33738"/>
            <a:ext cx="32956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457" y="4343400"/>
            <a:ext cx="216217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343399"/>
            <a:ext cx="21717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5265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Values in an object can be another object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a:t>You can access nested objects using the dot notation or the bracket notation:</a:t>
            </a:r>
            <a:br>
              <a:rPr lang="en-US" dirty="0"/>
            </a:br>
            <a:endParaRPr lang="bg-BG" dirty="0"/>
          </a:p>
        </p:txBody>
      </p:sp>
      <p:sp>
        <p:nvSpPr>
          <p:cNvPr id="3" name="Title 2"/>
          <p:cNvSpPr>
            <a:spLocks noGrp="1"/>
          </p:cNvSpPr>
          <p:nvPr>
            <p:ph type="title"/>
          </p:nvPr>
        </p:nvSpPr>
        <p:spPr/>
        <p:txBody>
          <a:bodyPr/>
          <a:lstStyle/>
          <a:p>
            <a:r>
              <a:rPr lang="en-US" dirty="0" smtClean="0"/>
              <a:t>Nested Objects</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075" y="2286000"/>
            <a:ext cx="180975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075" y="5791200"/>
            <a:ext cx="16859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776912"/>
            <a:ext cx="19716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5829300"/>
            <a:ext cx="23050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0462" y="2286000"/>
            <a:ext cx="17430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9464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Values in objects can be arrays, and values in arrays can be objects:</a:t>
            </a:r>
            <a:endParaRPr lang="bg-BG" dirty="0"/>
          </a:p>
        </p:txBody>
      </p:sp>
      <p:sp>
        <p:nvSpPr>
          <p:cNvPr id="3" name="Title 2"/>
          <p:cNvSpPr>
            <a:spLocks noGrp="1"/>
          </p:cNvSpPr>
          <p:nvPr>
            <p:ph type="title"/>
          </p:nvPr>
        </p:nvSpPr>
        <p:spPr/>
        <p:txBody>
          <a:bodyPr/>
          <a:lstStyle/>
          <a:p>
            <a:r>
              <a:rPr lang="en-US" dirty="0"/>
              <a:t>Nested Arrays and </a:t>
            </a:r>
            <a:r>
              <a:rPr lang="en-US" dirty="0" smtClean="0"/>
              <a:t>Objects</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1"/>
            <a:ext cx="5334000" cy="229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876800"/>
            <a:ext cx="455295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6920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30"/>
          </a:xfrm>
        </p:spPr>
        <p:txBody>
          <a:bodyPr>
            <a:normAutofit/>
          </a:bodyPr>
          <a:lstStyle/>
          <a:p>
            <a:r>
              <a:rPr lang="en-US" dirty="0"/>
              <a:t>A string (or a text string) is a series of characters like "John Doe".</a:t>
            </a:r>
          </a:p>
          <a:p>
            <a:r>
              <a:rPr lang="en-US" dirty="0"/>
              <a:t>Strings are written with quotes. You can use single or double quotes:</a:t>
            </a:r>
          </a:p>
          <a:p>
            <a:endParaRPr lang="en-US" dirty="0" smtClean="0"/>
          </a:p>
          <a:p>
            <a:r>
              <a:rPr lang="en-US" dirty="0"/>
              <a:t>let carName1 = "Volvo XC60";   </a:t>
            </a:r>
            <a:r>
              <a:rPr lang="en-US" dirty="0">
                <a:solidFill>
                  <a:srgbClr val="00B050"/>
                </a:solidFill>
              </a:rPr>
              <a:t>// Using double quotes</a:t>
            </a:r>
            <a:r>
              <a:rPr lang="en-US" dirty="0"/>
              <a:t/>
            </a:r>
            <a:br>
              <a:rPr lang="en-US" dirty="0"/>
            </a:br>
            <a:r>
              <a:rPr lang="en-US" dirty="0"/>
              <a:t>let carName2 = 'Volvo XC60';   </a:t>
            </a:r>
            <a:r>
              <a:rPr lang="en-US" dirty="0" smtClean="0"/>
              <a:t> </a:t>
            </a:r>
            <a:r>
              <a:rPr lang="en-US" dirty="0" smtClean="0">
                <a:solidFill>
                  <a:srgbClr val="00B050"/>
                </a:solidFill>
              </a:rPr>
              <a:t>// Using </a:t>
            </a:r>
            <a:r>
              <a:rPr lang="en-US" dirty="0">
                <a:solidFill>
                  <a:srgbClr val="00B050"/>
                </a:solidFill>
              </a:rPr>
              <a:t>single </a:t>
            </a:r>
            <a:r>
              <a:rPr lang="en-US" dirty="0" smtClean="0">
                <a:solidFill>
                  <a:srgbClr val="00B050"/>
                </a:solidFill>
              </a:rPr>
              <a:t>quotes</a:t>
            </a:r>
          </a:p>
          <a:p>
            <a:endParaRPr lang="en-US" dirty="0">
              <a:solidFill>
                <a:srgbClr val="00B050"/>
              </a:solidFill>
            </a:endParaRPr>
          </a:p>
          <a:p>
            <a:r>
              <a:rPr lang="en-US" dirty="0"/>
              <a:t>You can use quotes inside a string, as long as they don't match the quotes surrounding the string</a:t>
            </a:r>
            <a:r>
              <a:rPr lang="en-US" dirty="0" smtClean="0"/>
              <a:t>:</a:t>
            </a:r>
          </a:p>
          <a:p>
            <a:endParaRPr lang="en-US" dirty="0" smtClean="0"/>
          </a:p>
          <a:p>
            <a:r>
              <a:rPr lang="en-US" dirty="0"/>
              <a:t>let answer1 = "It's alright";             </a:t>
            </a:r>
            <a:r>
              <a:rPr lang="en-US" dirty="0">
                <a:solidFill>
                  <a:srgbClr val="00B050"/>
                </a:solidFill>
              </a:rPr>
              <a:t>// Single quote </a:t>
            </a:r>
            <a:r>
              <a:rPr lang="en-US" dirty="0" smtClean="0">
                <a:solidFill>
                  <a:srgbClr val="00B050"/>
                </a:solidFill>
              </a:rPr>
              <a:t>inside</a:t>
            </a:r>
            <a:r>
              <a:rPr lang="en-US" dirty="0"/>
              <a:t/>
            </a:r>
            <a:br>
              <a:rPr lang="en-US" dirty="0"/>
            </a:br>
            <a:r>
              <a:rPr lang="en-US" dirty="0"/>
              <a:t>let answer2 = "He is called 'Johnny'";    </a:t>
            </a:r>
            <a:r>
              <a:rPr lang="en-US" dirty="0">
                <a:solidFill>
                  <a:srgbClr val="00B050"/>
                </a:solidFill>
              </a:rPr>
              <a:t>// Single </a:t>
            </a:r>
            <a:r>
              <a:rPr lang="en-US" dirty="0" smtClean="0">
                <a:solidFill>
                  <a:srgbClr val="00B050"/>
                </a:solidFill>
              </a:rPr>
              <a:t>quotes</a:t>
            </a:r>
            <a:r>
              <a:rPr lang="en-US" dirty="0"/>
              <a:t/>
            </a:r>
            <a:br>
              <a:rPr lang="en-US" dirty="0"/>
            </a:br>
            <a:r>
              <a:rPr lang="en-US" dirty="0"/>
              <a:t>let answer3 = 'He is called "Johnny"';    </a:t>
            </a:r>
            <a:r>
              <a:rPr lang="en-US" dirty="0">
                <a:solidFill>
                  <a:srgbClr val="00B050"/>
                </a:solidFill>
              </a:rPr>
              <a:t>// Double </a:t>
            </a:r>
            <a:r>
              <a:rPr lang="en-US" dirty="0" smtClean="0">
                <a:solidFill>
                  <a:srgbClr val="00B050"/>
                </a:solidFill>
              </a:rPr>
              <a:t>quotes</a:t>
            </a:r>
            <a:endParaRPr lang="bg-BG" dirty="0">
              <a:solidFill>
                <a:srgbClr val="00B050"/>
              </a:solidFill>
            </a:endParaRPr>
          </a:p>
        </p:txBody>
      </p:sp>
      <p:sp>
        <p:nvSpPr>
          <p:cNvPr id="3" name="Title 2"/>
          <p:cNvSpPr>
            <a:spLocks noGrp="1"/>
          </p:cNvSpPr>
          <p:nvPr>
            <p:ph type="title"/>
          </p:nvPr>
        </p:nvSpPr>
        <p:spPr/>
        <p:txBody>
          <a:bodyPr/>
          <a:lstStyle/>
          <a:p>
            <a:r>
              <a:rPr lang="en-US" dirty="0"/>
              <a:t>JavaScript </a:t>
            </a:r>
            <a:r>
              <a:rPr lang="en-US" dirty="0" smtClean="0"/>
              <a:t>Strings</a:t>
            </a:r>
            <a:endParaRPr lang="bg-BG" dirty="0"/>
          </a:p>
        </p:txBody>
      </p:sp>
    </p:spTree>
    <p:extLst>
      <p:ext uri="{BB962C8B-B14F-4D97-AF65-F5344CB8AC3E}">
        <p14:creationId xmlns:p14="http://schemas.microsoft.com/office/powerpoint/2010/main" val="26494172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All properties have a name. In addition they also have a value.</a:t>
            </a:r>
          </a:p>
          <a:p>
            <a:r>
              <a:rPr lang="en-US" dirty="0"/>
              <a:t>The value is one of the property's attributes.</a:t>
            </a:r>
          </a:p>
          <a:p>
            <a:r>
              <a:rPr lang="en-US" dirty="0"/>
              <a:t>Other attributes are: enumerable, configurable, and writable.</a:t>
            </a:r>
          </a:p>
          <a:p>
            <a:r>
              <a:rPr lang="en-US" dirty="0"/>
              <a:t>These attributes define how the property can be accessed (is it readable?, is it writable?)</a:t>
            </a:r>
          </a:p>
          <a:p>
            <a:r>
              <a:rPr lang="en-US" dirty="0"/>
              <a:t>In JavaScript, all attributes can be read, but only the value attribute can be changed (and only if the property is writable).</a:t>
            </a:r>
          </a:p>
          <a:p>
            <a:endParaRPr lang="bg-BG" dirty="0"/>
          </a:p>
        </p:txBody>
      </p:sp>
      <p:sp>
        <p:nvSpPr>
          <p:cNvPr id="3" name="Title 2"/>
          <p:cNvSpPr>
            <a:spLocks noGrp="1"/>
          </p:cNvSpPr>
          <p:nvPr>
            <p:ph type="title"/>
          </p:nvPr>
        </p:nvSpPr>
        <p:spPr/>
        <p:txBody>
          <a:bodyPr/>
          <a:lstStyle/>
          <a:p>
            <a:r>
              <a:rPr lang="en-US" dirty="0"/>
              <a:t>Property Attributes</a:t>
            </a:r>
          </a:p>
        </p:txBody>
      </p:sp>
    </p:spTree>
    <p:extLst>
      <p:ext uri="{BB962C8B-B14F-4D97-AF65-F5344CB8AC3E}">
        <p14:creationId xmlns:p14="http://schemas.microsoft.com/office/powerpoint/2010/main" val="28120528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Object </a:t>
            </a:r>
            <a:r>
              <a:rPr lang="en-US" dirty="0" smtClean="0"/>
              <a:t>Methods</a:t>
            </a:r>
            <a:endParaRPr lang="bg-B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5334000" cy="24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114800"/>
            <a:ext cx="6360368"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1304" y="1648273"/>
            <a:ext cx="26193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2754" y="2186017"/>
            <a:ext cx="24479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4879" y="2651425"/>
            <a:ext cx="449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97854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Adding a new method to an object is easy</a:t>
            </a:r>
            <a:r>
              <a:rPr lang="en-US" dirty="0" smtClean="0"/>
              <a:t>:</a:t>
            </a:r>
            <a:endParaRPr lang="en-US" dirty="0"/>
          </a:p>
          <a:p>
            <a:endParaRPr lang="en-US" dirty="0" smtClean="0"/>
          </a:p>
          <a:p>
            <a:endParaRPr lang="en-US" dirty="0"/>
          </a:p>
          <a:p>
            <a:endParaRPr lang="en-US" dirty="0" smtClean="0"/>
          </a:p>
          <a:p>
            <a:r>
              <a:rPr lang="en-US" dirty="0"/>
              <a:t>This example uses the </a:t>
            </a:r>
            <a:r>
              <a:rPr lang="en-US" dirty="0" err="1"/>
              <a:t>toUpperCase</a:t>
            </a:r>
            <a:r>
              <a:rPr lang="en-US" dirty="0"/>
              <a:t>() method of the String object, to convert a text to uppercase:</a:t>
            </a:r>
            <a:endParaRPr lang="bg-BG" dirty="0"/>
          </a:p>
        </p:txBody>
      </p:sp>
      <p:sp>
        <p:nvSpPr>
          <p:cNvPr id="3" name="Title 2"/>
          <p:cNvSpPr>
            <a:spLocks noGrp="1"/>
          </p:cNvSpPr>
          <p:nvPr>
            <p:ph type="title"/>
          </p:nvPr>
        </p:nvSpPr>
        <p:spPr/>
        <p:txBody>
          <a:bodyPr/>
          <a:lstStyle/>
          <a:p>
            <a:r>
              <a:rPr lang="en-US" dirty="0"/>
              <a:t>Adding a Method to an </a:t>
            </a:r>
            <a:r>
              <a:rPr lang="en-US" dirty="0" smtClean="0"/>
              <a:t>Object</a:t>
            </a:r>
            <a:br>
              <a:rPr lang="en-US" dirty="0" smtClean="0"/>
            </a:br>
            <a:r>
              <a:rPr lang="en-US" dirty="0"/>
              <a:t>Using Built-In </a:t>
            </a:r>
            <a:r>
              <a:rPr lang="en-US" dirty="0" smtClean="0"/>
              <a:t>Methods</a:t>
            </a:r>
            <a:endParaRPr lang="bg-BG"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46482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038600"/>
            <a:ext cx="521970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45937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29"/>
          </a:xfrm>
        </p:spPr>
        <p:txBody>
          <a:bodyPr/>
          <a:lstStyle/>
          <a:p>
            <a:r>
              <a:rPr lang="en-US" dirty="0"/>
              <a:t>How to Display JavaScript Objects?</a:t>
            </a:r>
          </a:p>
          <a:p>
            <a:r>
              <a:rPr lang="en-US" dirty="0"/>
              <a:t>Displaying a JavaScript object will output </a:t>
            </a:r>
            <a:r>
              <a:rPr lang="en-US" b="1" dirty="0"/>
              <a:t>[object Object</a:t>
            </a:r>
            <a:r>
              <a:rPr lang="en-US" b="1" dirty="0" smtClean="0"/>
              <a: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Displaying Object Properties</a:t>
            </a:r>
          </a:p>
          <a:p>
            <a:endParaRPr lang="en-US" dirty="0"/>
          </a:p>
          <a:p>
            <a:endParaRPr lang="bg-BG" dirty="0"/>
          </a:p>
        </p:txBody>
      </p:sp>
      <p:sp>
        <p:nvSpPr>
          <p:cNvPr id="3" name="Title 2"/>
          <p:cNvSpPr>
            <a:spLocks noGrp="1"/>
          </p:cNvSpPr>
          <p:nvPr>
            <p:ph type="title"/>
          </p:nvPr>
        </p:nvSpPr>
        <p:spPr/>
        <p:txBody>
          <a:bodyPr/>
          <a:lstStyle/>
          <a:p>
            <a:r>
              <a:rPr lang="en-US" dirty="0"/>
              <a:t>JavaScript Display </a:t>
            </a:r>
            <a:r>
              <a:rPr lang="en-US" dirty="0" smtClean="0"/>
              <a:t>Objects</a:t>
            </a:r>
            <a:endParaRPr lang="bg-B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245634"/>
            <a:ext cx="1295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69234"/>
            <a:ext cx="51816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075338"/>
            <a:ext cx="3629025" cy="158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58828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Displaying the Object in a </a:t>
            </a:r>
            <a:r>
              <a:rPr lang="en-US" dirty="0" smtClean="0"/>
              <a:t>Loop</a:t>
            </a:r>
            <a:endParaRPr lang="bg-BG"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791345"/>
            <a:ext cx="15525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14770"/>
            <a:ext cx="488632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257800"/>
            <a:ext cx="47815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942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Any JavaScript object can be converted to an array using </a:t>
            </a:r>
            <a:r>
              <a:rPr lang="en-US" b="1" dirty="0" err="1">
                <a:solidFill>
                  <a:schemeClr val="accent1"/>
                </a:solidFill>
              </a:rPr>
              <a:t>Object.values</a:t>
            </a:r>
            <a:r>
              <a:rPr lang="en-US" b="1" dirty="0">
                <a:solidFill>
                  <a:schemeClr val="accent1"/>
                </a:solidFill>
              </a:rPr>
              <a:t>():</a:t>
            </a:r>
            <a:endParaRPr lang="bg-BG" b="1" dirty="0">
              <a:solidFill>
                <a:schemeClr val="accent1"/>
              </a:solidFill>
            </a:endParaRPr>
          </a:p>
        </p:txBody>
      </p:sp>
      <p:sp>
        <p:nvSpPr>
          <p:cNvPr id="3" name="Title 2"/>
          <p:cNvSpPr>
            <a:spLocks noGrp="1"/>
          </p:cNvSpPr>
          <p:nvPr>
            <p:ph type="title"/>
          </p:nvPr>
        </p:nvSpPr>
        <p:spPr/>
        <p:txBody>
          <a:bodyPr/>
          <a:lstStyle/>
          <a:p>
            <a:r>
              <a:rPr lang="en-US" dirty="0"/>
              <a:t>Using </a:t>
            </a:r>
            <a:r>
              <a:rPr lang="en-US" dirty="0" err="1"/>
              <a:t>Object.values</a:t>
            </a:r>
            <a:r>
              <a:rPr lang="en-US" dirty="0" smtClean="0"/>
              <a:t>()</a:t>
            </a:r>
            <a:endParaRPr lang="bg-BG"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24138"/>
            <a:ext cx="389572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233863"/>
            <a:ext cx="15716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7643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Any JavaScript object can be </a:t>
            </a:r>
            <a:r>
              <a:rPr lang="en-US" dirty="0" err="1"/>
              <a:t>stringified</a:t>
            </a:r>
            <a:r>
              <a:rPr lang="en-US" dirty="0"/>
              <a:t> (converted to a string) with the JavaScript function </a:t>
            </a:r>
            <a:r>
              <a:rPr lang="en-US" b="1" dirty="0" err="1">
                <a:solidFill>
                  <a:schemeClr val="accent1"/>
                </a:solidFill>
              </a:rPr>
              <a:t>JSON.stringify</a:t>
            </a:r>
            <a:r>
              <a:rPr lang="en-US" b="1" dirty="0" smtClean="0">
                <a:solidFill>
                  <a:schemeClr val="accent1"/>
                </a:solidFill>
              </a:rPr>
              <a:t>():</a:t>
            </a:r>
          </a:p>
          <a:p>
            <a:endParaRPr lang="en-US" b="1" dirty="0">
              <a:solidFill>
                <a:schemeClr val="accent1"/>
              </a:solidFill>
            </a:endParaRPr>
          </a:p>
          <a:p>
            <a:endParaRPr lang="en-US" b="1" dirty="0" smtClean="0">
              <a:solidFill>
                <a:schemeClr val="accent1"/>
              </a:solidFill>
            </a:endParaRPr>
          </a:p>
          <a:p>
            <a:endParaRPr lang="en-US" b="1" dirty="0">
              <a:solidFill>
                <a:schemeClr val="accent1"/>
              </a:solidFill>
            </a:endParaRPr>
          </a:p>
          <a:p>
            <a:endParaRPr lang="en-US" b="1" dirty="0" smtClean="0">
              <a:solidFill>
                <a:schemeClr val="accent1"/>
              </a:solidFill>
            </a:endParaRPr>
          </a:p>
          <a:p>
            <a:endParaRPr lang="en-US" b="1" dirty="0">
              <a:solidFill>
                <a:schemeClr val="accent1"/>
              </a:solidFill>
            </a:endParaRPr>
          </a:p>
          <a:p>
            <a:endParaRPr lang="en-US" b="1" dirty="0" smtClean="0">
              <a:solidFill>
                <a:schemeClr val="accent1"/>
              </a:solidFill>
            </a:endParaRPr>
          </a:p>
          <a:p>
            <a:r>
              <a:rPr lang="en-US" dirty="0" err="1"/>
              <a:t>myString</a:t>
            </a:r>
            <a:r>
              <a:rPr lang="en-US" dirty="0"/>
              <a:t> is now a JavaScript string, ready to be displayed:</a:t>
            </a:r>
            <a:endParaRPr lang="bg-BG" b="1" dirty="0">
              <a:solidFill>
                <a:schemeClr val="accent1"/>
              </a:solidFill>
            </a:endParaRPr>
          </a:p>
        </p:txBody>
      </p:sp>
      <p:sp>
        <p:nvSpPr>
          <p:cNvPr id="3" name="Title 2"/>
          <p:cNvSpPr>
            <a:spLocks noGrp="1"/>
          </p:cNvSpPr>
          <p:nvPr>
            <p:ph type="title"/>
          </p:nvPr>
        </p:nvSpPr>
        <p:spPr/>
        <p:txBody>
          <a:bodyPr/>
          <a:lstStyle/>
          <a:p>
            <a:r>
              <a:rPr lang="en-US" dirty="0"/>
              <a:t>Using </a:t>
            </a:r>
            <a:r>
              <a:rPr lang="en-US" dirty="0" err="1"/>
              <a:t>JSON.stringify</a:t>
            </a:r>
            <a:r>
              <a:rPr lang="en-US" dirty="0" smtClean="0"/>
              <a:t>()</a:t>
            </a:r>
            <a:endParaRPr lang="bg-BG"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3952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38" y="5181600"/>
            <a:ext cx="36671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4322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JSON.stringify</a:t>
            </a:r>
            <a:r>
              <a:rPr lang="en-US" dirty="0"/>
              <a:t> converts dates into strings:</a:t>
            </a:r>
            <a:endParaRPr lang="bg-BG" dirty="0"/>
          </a:p>
        </p:txBody>
      </p:sp>
      <p:sp>
        <p:nvSpPr>
          <p:cNvPr id="3" name="Title 2"/>
          <p:cNvSpPr>
            <a:spLocks noGrp="1"/>
          </p:cNvSpPr>
          <p:nvPr>
            <p:ph type="title"/>
          </p:nvPr>
        </p:nvSpPr>
        <p:spPr/>
        <p:txBody>
          <a:bodyPr/>
          <a:lstStyle/>
          <a:p>
            <a:r>
              <a:rPr lang="en-US" dirty="0" err="1"/>
              <a:t>Stringify</a:t>
            </a:r>
            <a:r>
              <a:rPr lang="en-US" dirty="0"/>
              <a:t> </a:t>
            </a:r>
            <a:r>
              <a:rPr lang="en-US" dirty="0" smtClean="0"/>
              <a:t>Dates</a:t>
            </a:r>
            <a:endParaRPr lang="bg-BG"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53816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572000"/>
            <a:ext cx="43910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4191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solidFill>
                  <a:srgbClr val="FF0000"/>
                </a:solidFill>
              </a:rPr>
              <a:t>JSON.stringify</a:t>
            </a:r>
            <a:r>
              <a:rPr lang="en-US" dirty="0">
                <a:solidFill>
                  <a:srgbClr val="FF0000"/>
                </a:solidFill>
              </a:rPr>
              <a:t> will not </a:t>
            </a:r>
            <a:r>
              <a:rPr lang="en-US" dirty="0" err="1">
                <a:solidFill>
                  <a:srgbClr val="FF0000"/>
                </a:solidFill>
              </a:rPr>
              <a:t>stringify</a:t>
            </a:r>
            <a:r>
              <a:rPr lang="en-US" dirty="0">
                <a:solidFill>
                  <a:srgbClr val="FF0000"/>
                </a:solidFill>
              </a:rPr>
              <a:t> functions</a:t>
            </a:r>
            <a:r>
              <a:rPr lang="en-US" dirty="0" smtClean="0">
                <a:solidFill>
                  <a:srgbClr val="FF0000"/>
                </a:solidFill>
              </a:rPr>
              <a:t>:</a:t>
            </a:r>
          </a:p>
          <a:p>
            <a:endParaRPr lang="en-US" dirty="0"/>
          </a:p>
          <a:p>
            <a:endParaRPr lang="en-US" dirty="0" smtClean="0"/>
          </a:p>
          <a:p>
            <a:endParaRPr lang="en-US" dirty="0"/>
          </a:p>
          <a:p>
            <a:endParaRPr lang="en-US" dirty="0" smtClean="0"/>
          </a:p>
          <a:p>
            <a:endParaRPr lang="en-US" dirty="0"/>
          </a:p>
          <a:p>
            <a:endParaRPr lang="en-US" dirty="0" smtClean="0"/>
          </a:p>
          <a:p>
            <a:r>
              <a:rPr lang="en-US" dirty="0">
                <a:solidFill>
                  <a:schemeClr val="accent1"/>
                </a:solidFill>
              </a:rPr>
              <a:t>This can be "fixed" if you convert the functions into strings before </a:t>
            </a:r>
            <a:r>
              <a:rPr lang="en-US" dirty="0" err="1">
                <a:solidFill>
                  <a:schemeClr val="accent1"/>
                </a:solidFill>
              </a:rPr>
              <a:t>stringifying</a:t>
            </a:r>
            <a:r>
              <a:rPr lang="en-US" dirty="0">
                <a:solidFill>
                  <a:schemeClr val="accent1"/>
                </a:solidFill>
              </a:rPr>
              <a:t>.</a:t>
            </a:r>
            <a:endParaRPr lang="bg-BG" dirty="0">
              <a:solidFill>
                <a:schemeClr val="accent1"/>
              </a:solidFill>
            </a:endParaRPr>
          </a:p>
        </p:txBody>
      </p:sp>
      <p:sp>
        <p:nvSpPr>
          <p:cNvPr id="3" name="Title 2"/>
          <p:cNvSpPr>
            <a:spLocks noGrp="1"/>
          </p:cNvSpPr>
          <p:nvPr>
            <p:ph type="title"/>
          </p:nvPr>
        </p:nvSpPr>
        <p:spPr/>
        <p:txBody>
          <a:bodyPr/>
          <a:lstStyle/>
          <a:p>
            <a:r>
              <a:rPr lang="en-US" dirty="0" err="1"/>
              <a:t>Stringify</a:t>
            </a:r>
            <a:r>
              <a:rPr lang="en-US" dirty="0"/>
              <a:t> </a:t>
            </a:r>
            <a:r>
              <a:rPr lang="en-US" dirty="0" smtClean="0"/>
              <a:t>Functions</a:t>
            </a:r>
            <a:endParaRPr lang="bg-BG"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54292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695700"/>
            <a:ext cx="15240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5034737"/>
            <a:ext cx="4064299" cy="168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6245961"/>
            <a:ext cx="38481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47630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also possible to </a:t>
            </a:r>
            <a:r>
              <a:rPr lang="en-US" dirty="0" err="1"/>
              <a:t>stringify</a:t>
            </a:r>
            <a:r>
              <a:rPr lang="en-US" dirty="0"/>
              <a:t> JavaScript arrays:</a:t>
            </a:r>
            <a:endParaRPr lang="bg-BG" dirty="0"/>
          </a:p>
        </p:txBody>
      </p:sp>
      <p:sp>
        <p:nvSpPr>
          <p:cNvPr id="3" name="Title 2"/>
          <p:cNvSpPr>
            <a:spLocks noGrp="1"/>
          </p:cNvSpPr>
          <p:nvPr>
            <p:ph type="title"/>
          </p:nvPr>
        </p:nvSpPr>
        <p:spPr/>
        <p:txBody>
          <a:bodyPr/>
          <a:lstStyle/>
          <a:p>
            <a:r>
              <a:rPr lang="en-US" dirty="0" err="1"/>
              <a:t>Stringify</a:t>
            </a:r>
            <a:r>
              <a:rPr lang="en-US" dirty="0"/>
              <a:t> </a:t>
            </a:r>
            <a:r>
              <a:rPr lang="en-US" dirty="0" smtClean="0"/>
              <a:t>Arrays</a:t>
            </a:r>
            <a:endParaRPr lang="bg-BG"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43587"/>
            <a:ext cx="53911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5105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13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To find the length of a string, use the built-in length property</a:t>
            </a:r>
            <a:r>
              <a:rPr lang="en-US" dirty="0" smtClean="0"/>
              <a:t>:</a:t>
            </a:r>
          </a:p>
          <a:p>
            <a:endParaRPr lang="en-US" dirty="0"/>
          </a:p>
          <a:p>
            <a:endParaRPr lang="en-US" dirty="0" smtClean="0"/>
          </a:p>
          <a:p>
            <a:endParaRPr lang="en-US" dirty="0"/>
          </a:p>
          <a:p>
            <a:r>
              <a:rPr lang="en-US" dirty="0"/>
              <a:t>Because strings must be written within quotes, JavaScript will misunderstand this string:</a:t>
            </a:r>
            <a:endParaRPr lang="bg-BG" dirty="0"/>
          </a:p>
        </p:txBody>
      </p:sp>
      <p:sp>
        <p:nvSpPr>
          <p:cNvPr id="3" name="Title 2"/>
          <p:cNvSpPr>
            <a:spLocks noGrp="1"/>
          </p:cNvSpPr>
          <p:nvPr>
            <p:ph type="title"/>
          </p:nvPr>
        </p:nvSpPr>
        <p:spPr/>
        <p:txBody>
          <a:bodyPr/>
          <a:lstStyle/>
          <a:p>
            <a:r>
              <a:rPr lang="en-US" dirty="0" smtClean="0"/>
              <a:t>Length and escape character</a:t>
            </a:r>
            <a:endParaRPr lang="bg-BG"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3704"/>
            <a:ext cx="467435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86200"/>
            <a:ext cx="61055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431792"/>
            <a:ext cx="7363968" cy="165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6248400"/>
            <a:ext cx="65913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5368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Autofit/>
          </a:bodyPr>
          <a:lstStyle/>
          <a:p>
            <a:r>
              <a:rPr lang="en-US" sz="2200" b="1" dirty="0">
                <a:solidFill>
                  <a:schemeClr val="accent1"/>
                </a:solidFill>
              </a:rPr>
              <a:t>JavaScript Getter</a:t>
            </a:r>
          </a:p>
          <a:p>
            <a:r>
              <a:rPr lang="en-US" sz="2200" b="1" dirty="0"/>
              <a:t>(The </a:t>
            </a:r>
            <a:r>
              <a:rPr lang="en-US" sz="2200" b="1" dirty="0">
                <a:solidFill>
                  <a:schemeClr val="accent1"/>
                </a:solidFill>
              </a:rPr>
              <a:t>get</a:t>
            </a:r>
            <a:r>
              <a:rPr lang="en-US" sz="2200" b="1" dirty="0"/>
              <a:t> Keyword</a:t>
            </a:r>
            <a:r>
              <a:rPr lang="en-US" sz="2200" b="1" dirty="0" smtClean="0"/>
              <a:t>)</a:t>
            </a:r>
            <a:endParaRPr lang="en-US" sz="2200" b="1" dirty="0"/>
          </a:p>
        </p:txBody>
      </p:sp>
      <p:sp>
        <p:nvSpPr>
          <p:cNvPr id="5" name="Content Placeholder 4"/>
          <p:cNvSpPr>
            <a:spLocks noGrp="1"/>
          </p:cNvSpPr>
          <p:nvPr>
            <p:ph sz="half" idx="2"/>
          </p:nvPr>
        </p:nvSpPr>
        <p:spPr>
          <a:xfrm>
            <a:off x="514560" y="2362200"/>
            <a:ext cx="4040188" cy="3687763"/>
          </a:xfrm>
        </p:spPr>
        <p:txBody>
          <a:bodyPr>
            <a:normAutofit/>
          </a:bodyPr>
          <a:lstStyle/>
          <a:p>
            <a:r>
              <a:rPr lang="en-US" sz="1900" dirty="0"/>
              <a:t>This example uses a </a:t>
            </a:r>
            <a:r>
              <a:rPr lang="en-US" sz="1900" dirty="0" err="1">
                <a:solidFill>
                  <a:schemeClr val="accent1"/>
                </a:solidFill>
              </a:rPr>
              <a:t>lang</a:t>
            </a:r>
            <a:r>
              <a:rPr lang="en-US" sz="1900" dirty="0"/>
              <a:t> property to </a:t>
            </a:r>
            <a:r>
              <a:rPr lang="en-US" sz="1900" dirty="0">
                <a:solidFill>
                  <a:schemeClr val="accent1"/>
                </a:solidFill>
              </a:rPr>
              <a:t>get</a:t>
            </a:r>
            <a:r>
              <a:rPr lang="en-US" sz="1900" dirty="0"/>
              <a:t> the value of the </a:t>
            </a:r>
            <a:r>
              <a:rPr lang="en-US" sz="1900" dirty="0">
                <a:solidFill>
                  <a:schemeClr val="accent1"/>
                </a:solidFill>
              </a:rPr>
              <a:t>language property</a:t>
            </a:r>
            <a:r>
              <a:rPr lang="en-US" sz="1900" dirty="0"/>
              <a:t>.</a:t>
            </a:r>
            <a:endParaRPr lang="bg-BG" sz="1900" dirty="0"/>
          </a:p>
        </p:txBody>
      </p:sp>
      <p:sp>
        <p:nvSpPr>
          <p:cNvPr id="7" name="Content Placeholder 6"/>
          <p:cNvSpPr>
            <a:spLocks noGrp="1"/>
          </p:cNvSpPr>
          <p:nvPr>
            <p:ph sz="quarter" idx="4"/>
          </p:nvPr>
        </p:nvSpPr>
        <p:spPr/>
        <p:txBody>
          <a:bodyPr>
            <a:normAutofit/>
          </a:bodyPr>
          <a:lstStyle/>
          <a:p>
            <a:r>
              <a:rPr lang="en-US" sz="1900" dirty="0"/>
              <a:t>This example uses a </a:t>
            </a:r>
            <a:r>
              <a:rPr lang="en-US" sz="1900" dirty="0" err="1">
                <a:solidFill>
                  <a:schemeClr val="accent1"/>
                </a:solidFill>
              </a:rPr>
              <a:t>lang</a:t>
            </a:r>
            <a:r>
              <a:rPr lang="en-US" sz="1900" dirty="0"/>
              <a:t> property to </a:t>
            </a:r>
            <a:r>
              <a:rPr lang="en-US" sz="1900" dirty="0">
                <a:solidFill>
                  <a:schemeClr val="accent1"/>
                </a:solidFill>
              </a:rPr>
              <a:t>set</a:t>
            </a:r>
            <a:r>
              <a:rPr lang="en-US" sz="1900" dirty="0"/>
              <a:t> the value of the </a:t>
            </a:r>
            <a:r>
              <a:rPr lang="en-US" sz="1900" dirty="0">
                <a:solidFill>
                  <a:schemeClr val="accent1"/>
                </a:solidFill>
              </a:rPr>
              <a:t>language property</a:t>
            </a:r>
            <a:r>
              <a:rPr lang="en-US" sz="1900" dirty="0"/>
              <a:t>.</a:t>
            </a:r>
            <a:endParaRPr lang="bg-BG" sz="1900" dirty="0"/>
          </a:p>
        </p:txBody>
      </p:sp>
      <p:sp>
        <p:nvSpPr>
          <p:cNvPr id="3" name="Title 2"/>
          <p:cNvSpPr>
            <a:spLocks noGrp="1"/>
          </p:cNvSpPr>
          <p:nvPr>
            <p:ph type="title"/>
          </p:nvPr>
        </p:nvSpPr>
        <p:spPr/>
        <p:txBody>
          <a:bodyPr/>
          <a:lstStyle/>
          <a:p>
            <a:r>
              <a:rPr lang="en-US" dirty="0"/>
              <a:t>JavaScript Object </a:t>
            </a:r>
            <a:r>
              <a:rPr lang="en-US" dirty="0" err="1" smtClean="0"/>
              <a:t>Accessors</a:t>
            </a:r>
            <a:r>
              <a:rPr lang="en-US" dirty="0" smtClean="0"/>
              <a:t/>
            </a:r>
            <a:br>
              <a:rPr lang="en-US" dirty="0" smtClean="0"/>
            </a:br>
            <a:r>
              <a:rPr lang="en-US" dirty="0"/>
              <a:t>(Getters and Setters</a:t>
            </a:r>
            <a:r>
              <a:rPr lang="en-US" dirty="0" smtClean="0"/>
              <a:t>)</a:t>
            </a:r>
            <a:endParaRPr lang="bg-BG" dirty="0"/>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b="24800"/>
          <a:stretch/>
        </p:blipFill>
        <p:spPr bwMode="auto">
          <a:xfrm>
            <a:off x="838200" y="3733800"/>
            <a:ext cx="2824162" cy="253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Placeholder 7"/>
          <p:cNvSpPr>
            <a:spLocks noGrp="1"/>
          </p:cNvSpPr>
          <p:nvPr>
            <p:ph type="body" sz="quarter" idx="3"/>
          </p:nvPr>
        </p:nvSpPr>
        <p:spPr/>
        <p:txBody>
          <a:bodyPr>
            <a:noAutofit/>
          </a:bodyPr>
          <a:lstStyle/>
          <a:p>
            <a:r>
              <a:rPr lang="en-US" sz="2200" b="1" dirty="0">
                <a:solidFill>
                  <a:schemeClr val="accent1"/>
                </a:solidFill>
              </a:rPr>
              <a:t>JavaScript Setter </a:t>
            </a:r>
            <a:endParaRPr lang="en-US" sz="2200" b="1" dirty="0" smtClean="0">
              <a:solidFill>
                <a:schemeClr val="accent1"/>
              </a:solidFill>
            </a:endParaRPr>
          </a:p>
          <a:p>
            <a:r>
              <a:rPr lang="en-US" sz="2200" b="1" dirty="0" smtClean="0"/>
              <a:t>(</a:t>
            </a:r>
            <a:r>
              <a:rPr lang="en-US" sz="2200" b="1" dirty="0"/>
              <a:t>The </a:t>
            </a:r>
            <a:r>
              <a:rPr lang="en-US" sz="2200" b="1" dirty="0">
                <a:solidFill>
                  <a:schemeClr val="accent1"/>
                </a:solidFill>
              </a:rPr>
              <a:t>set</a:t>
            </a:r>
            <a:r>
              <a:rPr lang="en-US" sz="2200" b="1" dirty="0"/>
              <a:t> Keyword</a:t>
            </a:r>
            <a:r>
              <a:rPr lang="en-US" sz="2200" b="1" dirty="0" smtClean="0"/>
              <a:t>)</a:t>
            </a:r>
            <a:endParaRPr lang="en-US" sz="2200" b="1"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733800"/>
            <a:ext cx="264795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811" y="6019800"/>
            <a:ext cx="41529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4370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9452" y="4953000"/>
            <a:ext cx="8407893" cy="1754037"/>
          </a:xfrm>
        </p:spPr>
        <p:txBody>
          <a:bodyPr/>
          <a:lstStyle/>
          <a:p>
            <a:r>
              <a:rPr lang="en-US" dirty="0"/>
              <a:t>Example 1 access </a:t>
            </a:r>
            <a:r>
              <a:rPr lang="en-US" dirty="0" err="1">
                <a:solidFill>
                  <a:schemeClr val="accent1"/>
                </a:solidFill>
              </a:rPr>
              <a:t>fullName</a:t>
            </a:r>
            <a:r>
              <a:rPr lang="en-US" dirty="0">
                <a:solidFill>
                  <a:schemeClr val="accent1"/>
                </a:solidFill>
              </a:rPr>
              <a:t> as a function</a:t>
            </a:r>
            <a:r>
              <a:rPr lang="en-US" dirty="0"/>
              <a:t>: </a:t>
            </a:r>
            <a:r>
              <a:rPr lang="en-US" dirty="0" err="1"/>
              <a:t>person.fullName</a:t>
            </a:r>
            <a:r>
              <a:rPr lang="en-US" dirty="0"/>
              <a:t>().</a:t>
            </a:r>
          </a:p>
          <a:p>
            <a:r>
              <a:rPr lang="en-US" dirty="0"/>
              <a:t>Example 2 access </a:t>
            </a:r>
            <a:r>
              <a:rPr lang="en-US" dirty="0" err="1">
                <a:solidFill>
                  <a:schemeClr val="accent1"/>
                </a:solidFill>
              </a:rPr>
              <a:t>fullName</a:t>
            </a:r>
            <a:r>
              <a:rPr lang="en-US" dirty="0">
                <a:solidFill>
                  <a:schemeClr val="accent1"/>
                </a:solidFill>
              </a:rPr>
              <a:t> as a property</a:t>
            </a:r>
            <a:r>
              <a:rPr lang="en-US" dirty="0"/>
              <a:t>: </a:t>
            </a:r>
            <a:r>
              <a:rPr lang="en-US" dirty="0" err="1"/>
              <a:t>person.fullName</a:t>
            </a:r>
            <a:r>
              <a:rPr lang="en-US" dirty="0"/>
              <a:t>.</a:t>
            </a:r>
          </a:p>
          <a:p>
            <a:r>
              <a:rPr lang="en-US" dirty="0"/>
              <a:t>The second example provides a simpler syntax.</a:t>
            </a:r>
          </a:p>
        </p:txBody>
      </p:sp>
      <p:sp>
        <p:nvSpPr>
          <p:cNvPr id="3" name="Title 2"/>
          <p:cNvSpPr>
            <a:spLocks noGrp="1"/>
          </p:cNvSpPr>
          <p:nvPr>
            <p:ph type="title"/>
          </p:nvPr>
        </p:nvSpPr>
        <p:spPr/>
        <p:txBody>
          <a:bodyPr/>
          <a:lstStyle/>
          <a:p>
            <a:r>
              <a:rPr lang="en-US" dirty="0"/>
              <a:t>JavaScript Function or Getter</a:t>
            </a:r>
            <a:r>
              <a:rPr lang="en-US" dirty="0" smtClean="0"/>
              <a:t>?</a:t>
            </a:r>
            <a:endParaRPr lang="bg-BG"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4038599"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021" y="1752600"/>
            <a:ext cx="4015126"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 y="3980004"/>
            <a:ext cx="4135533" cy="74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980004"/>
            <a:ext cx="4345861" cy="74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04928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accent1"/>
                </a:solidFill>
              </a:rPr>
              <a:t>JavaScript can secure better data quality when using getters and setters.</a:t>
            </a:r>
          </a:p>
          <a:p>
            <a:r>
              <a:rPr lang="en-US" dirty="0"/>
              <a:t>Using the </a:t>
            </a:r>
            <a:r>
              <a:rPr lang="en-US" dirty="0" err="1"/>
              <a:t>lang</a:t>
            </a:r>
            <a:r>
              <a:rPr lang="en-US" dirty="0"/>
              <a:t> property, in this example, returns the value of the language property in </a:t>
            </a:r>
            <a:r>
              <a:rPr lang="en-US" dirty="0" smtClean="0"/>
              <a:t>upper </a:t>
            </a:r>
            <a:r>
              <a:rPr lang="en-US" dirty="0"/>
              <a:t>case</a:t>
            </a:r>
            <a:r>
              <a:rPr lang="en-US" dirty="0" smtClean="0"/>
              <a:t>:</a:t>
            </a:r>
          </a:p>
          <a:p>
            <a:r>
              <a:rPr lang="en-US" dirty="0"/>
              <a:t>Using the </a:t>
            </a:r>
            <a:r>
              <a:rPr lang="en-US" dirty="0" err="1"/>
              <a:t>lang</a:t>
            </a:r>
            <a:r>
              <a:rPr lang="en-US" dirty="0"/>
              <a:t> property, in this example, stores an upper case value in the language property:</a:t>
            </a:r>
          </a:p>
        </p:txBody>
      </p:sp>
      <p:sp>
        <p:nvSpPr>
          <p:cNvPr id="3" name="Title 2"/>
          <p:cNvSpPr>
            <a:spLocks noGrp="1"/>
          </p:cNvSpPr>
          <p:nvPr>
            <p:ph type="title"/>
          </p:nvPr>
        </p:nvSpPr>
        <p:spPr/>
        <p:txBody>
          <a:bodyPr/>
          <a:lstStyle/>
          <a:p>
            <a:r>
              <a:rPr lang="en-US" dirty="0"/>
              <a:t>Data </a:t>
            </a:r>
            <a:r>
              <a:rPr lang="en-US" dirty="0" smtClean="0"/>
              <a:t>Quality</a:t>
            </a:r>
            <a:endParaRPr lang="bg-BG"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86200"/>
            <a:ext cx="41529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886200"/>
            <a:ext cx="363574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40159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gives simpler syntax</a:t>
            </a:r>
          </a:p>
          <a:p>
            <a:r>
              <a:rPr lang="en-US" dirty="0"/>
              <a:t>It allows equal syntax for properties and methods</a:t>
            </a:r>
          </a:p>
          <a:p>
            <a:r>
              <a:rPr lang="en-US" dirty="0"/>
              <a:t>It can secure better data quality</a:t>
            </a:r>
          </a:p>
          <a:p>
            <a:r>
              <a:rPr lang="en-US" dirty="0"/>
              <a:t>It is useful for doing things behind-the-scenes</a:t>
            </a:r>
          </a:p>
          <a:p>
            <a:endParaRPr lang="bg-BG" dirty="0"/>
          </a:p>
        </p:txBody>
      </p:sp>
      <p:sp>
        <p:nvSpPr>
          <p:cNvPr id="3" name="Title 2"/>
          <p:cNvSpPr>
            <a:spLocks noGrp="1"/>
          </p:cNvSpPr>
          <p:nvPr>
            <p:ph type="title"/>
          </p:nvPr>
        </p:nvSpPr>
        <p:spPr/>
        <p:txBody>
          <a:bodyPr/>
          <a:lstStyle/>
          <a:p>
            <a:r>
              <a:rPr lang="en-US" dirty="0"/>
              <a:t>Why Using Getters and Setters</a:t>
            </a:r>
            <a:r>
              <a:rPr lang="en-US" dirty="0" smtClean="0"/>
              <a:t>?</a:t>
            </a:r>
            <a:endParaRPr lang="bg-BG" dirty="0"/>
          </a:p>
        </p:txBody>
      </p:sp>
    </p:spTree>
    <p:extLst>
      <p:ext uri="{BB962C8B-B14F-4D97-AF65-F5344CB8AC3E}">
        <p14:creationId xmlns:p14="http://schemas.microsoft.com/office/powerpoint/2010/main" val="31477830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err="1">
                <a:solidFill>
                  <a:schemeClr val="accent1"/>
                </a:solidFill>
              </a:rPr>
              <a:t>Object.defineProperty</a:t>
            </a:r>
            <a:r>
              <a:rPr lang="en-US" b="1" dirty="0">
                <a:solidFill>
                  <a:schemeClr val="accent1"/>
                </a:solidFill>
              </a:rPr>
              <a:t>()</a:t>
            </a:r>
            <a:r>
              <a:rPr lang="en-US" dirty="0"/>
              <a:t> method can also be used to add Getters and Setters:</a:t>
            </a:r>
            <a:endParaRPr lang="bg-BG" dirty="0"/>
          </a:p>
        </p:txBody>
      </p:sp>
      <p:sp>
        <p:nvSpPr>
          <p:cNvPr id="3" name="Title 2"/>
          <p:cNvSpPr>
            <a:spLocks noGrp="1"/>
          </p:cNvSpPr>
          <p:nvPr>
            <p:ph type="title"/>
          </p:nvPr>
        </p:nvSpPr>
        <p:spPr/>
        <p:txBody>
          <a:bodyPr/>
          <a:lstStyle/>
          <a:p>
            <a:r>
              <a:rPr lang="en-US" dirty="0" err="1"/>
              <a:t>Object.defineProperty</a:t>
            </a:r>
            <a:r>
              <a:rPr lang="en-US" dirty="0" smtClean="0"/>
              <a:t>()</a:t>
            </a:r>
            <a:endParaRPr lang="bg-BG"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14600"/>
            <a:ext cx="3743325" cy="400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14600"/>
            <a:ext cx="25622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7563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considered good practice to name constructor functions with an upper-case first letter</a:t>
            </a:r>
            <a:r>
              <a:rPr lang="en-US" dirty="0" smtClean="0"/>
              <a:t>.</a:t>
            </a:r>
          </a:p>
          <a:p>
            <a:endParaRPr lang="en-US" dirty="0"/>
          </a:p>
          <a:p>
            <a:endParaRPr lang="en-US" dirty="0" smtClean="0"/>
          </a:p>
          <a:p>
            <a:endParaRPr lang="en-US" dirty="0"/>
          </a:p>
          <a:p>
            <a:endParaRPr lang="en-US" dirty="0" smtClean="0"/>
          </a:p>
          <a:p>
            <a:endParaRPr lang="en-US" dirty="0"/>
          </a:p>
          <a:p>
            <a:r>
              <a:rPr lang="en-US" dirty="0"/>
              <a:t>In a constructor function this does not have a value. It is a substitute for the new object. The value of this will become the new object when a new object is created.</a:t>
            </a:r>
            <a:endParaRPr lang="bg-BG" dirty="0"/>
          </a:p>
        </p:txBody>
      </p:sp>
      <p:sp>
        <p:nvSpPr>
          <p:cNvPr id="3" name="Title 2"/>
          <p:cNvSpPr>
            <a:spLocks noGrp="1"/>
          </p:cNvSpPr>
          <p:nvPr>
            <p:ph type="title"/>
          </p:nvPr>
        </p:nvSpPr>
        <p:spPr/>
        <p:txBody>
          <a:bodyPr/>
          <a:lstStyle/>
          <a:p>
            <a:r>
              <a:rPr lang="en-US" dirty="0"/>
              <a:t>JavaScript Object </a:t>
            </a:r>
            <a:r>
              <a:rPr lang="en-US" dirty="0" smtClean="0"/>
              <a:t>Constructors</a:t>
            </a:r>
            <a:endParaRPr lang="bg-BG"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41719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1179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examples from the previous chapters are limited. They only create single objects.</a:t>
            </a:r>
          </a:p>
          <a:p>
            <a:r>
              <a:rPr lang="en-US" dirty="0"/>
              <a:t>Sometimes we need a "</a:t>
            </a:r>
            <a:r>
              <a:rPr lang="en-US" b="1" dirty="0"/>
              <a:t>blueprint</a:t>
            </a:r>
            <a:r>
              <a:rPr lang="en-US" dirty="0"/>
              <a:t>" for creating many objects of the same "type".</a:t>
            </a:r>
          </a:p>
          <a:p>
            <a:r>
              <a:rPr lang="en-US" dirty="0"/>
              <a:t>The way to create an "object type", is to use an </a:t>
            </a:r>
            <a:r>
              <a:rPr lang="en-US" b="1" dirty="0"/>
              <a:t>object constructor function</a:t>
            </a:r>
            <a:r>
              <a:rPr lang="en-US" dirty="0"/>
              <a:t>.</a:t>
            </a:r>
          </a:p>
          <a:p>
            <a:r>
              <a:rPr lang="en-US" dirty="0"/>
              <a:t>In the example above, function Person() is an object constructor function.</a:t>
            </a:r>
          </a:p>
          <a:p>
            <a:r>
              <a:rPr lang="en-US" dirty="0"/>
              <a:t>Objects of the same type are created by calling the constructor function with the new keyword:</a:t>
            </a:r>
          </a:p>
          <a:p>
            <a:endParaRPr lang="bg-BG" dirty="0"/>
          </a:p>
        </p:txBody>
      </p:sp>
      <p:sp>
        <p:nvSpPr>
          <p:cNvPr id="3" name="Title 2"/>
          <p:cNvSpPr>
            <a:spLocks noGrp="1"/>
          </p:cNvSpPr>
          <p:nvPr>
            <p:ph type="title"/>
          </p:nvPr>
        </p:nvSpPr>
        <p:spPr/>
        <p:txBody>
          <a:bodyPr/>
          <a:lstStyle/>
          <a:p>
            <a:r>
              <a:rPr lang="en-US" dirty="0"/>
              <a:t>Object Types (Blueprints) (Classes</a:t>
            </a:r>
            <a:r>
              <a:rPr lang="en-US" dirty="0" smtClean="0"/>
              <a:t>)</a:t>
            </a:r>
            <a:endParaRPr lang="bg-BG"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315309"/>
            <a:ext cx="59817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53876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cannot add a new property to an object constructor the same way you add a new property to an existing object</a:t>
            </a:r>
            <a:r>
              <a:rPr lang="en-US" dirty="0" smtClean="0"/>
              <a:t>:</a:t>
            </a:r>
          </a:p>
          <a:p>
            <a:r>
              <a:rPr lang="en-US" dirty="0"/>
              <a:t>To add a new property to a constructor, you must add it to the constructor function:</a:t>
            </a:r>
            <a:endParaRPr lang="bg-BG" dirty="0"/>
          </a:p>
        </p:txBody>
      </p:sp>
      <p:sp>
        <p:nvSpPr>
          <p:cNvPr id="3" name="Title 2"/>
          <p:cNvSpPr>
            <a:spLocks noGrp="1"/>
          </p:cNvSpPr>
          <p:nvPr>
            <p:ph type="title"/>
          </p:nvPr>
        </p:nvSpPr>
        <p:spPr/>
        <p:txBody>
          <a:bodyPr/>
          <a:lstStyle/>
          <a:p>
            <a:r>
              <a:rPr lang="en-US" dirty="0"/>
              <a:t>Adding a Property to a </a:t>
            </a:r>
            <a:r>
              <a:rPr lang="en-US" dirty="0" smtClean="0"/>
              <a:t>Constructor</a:t>
            </a:r>
            <a:endParaRPr lang="bg-BG"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29000"/>
            <a:ext cx="45434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3050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Your constructor function can also define methods:</a:t>
            </a:r>
            <a:endParaRPr lang="bg-BG" dirty="0"/>
          </a:p>
        </p:txBody>
      </p:sp>
      <p:sp>
        <p:nvSpPr>
          <p:cNvPr id="3" name="Title 2"/>
          <p:cNvSpPr>
            <a:spLocks noGrp="1"/>
          </p:cNvSpPr>
          <p:nvPr>
            <p:ph type="title"/>
          </p:nvPr>
        </p:nvSpPr>
        <p:spPr/>
        <p:txBody>
          <a:bodyPr/>
          <a:lstStyle/>
          <a:p>
            <a:r>
              <a:rPr lang="en-US" dirty="0"/>
              <a:t>Adding a Method to a </a:t>
            </a:r>
            <a:r>
              <a:rPr lang="en-US" dirty="0" smtClean="0"/>
              <a:t>Constructor</a:t>
            </a:r>
            <a:endParaRPr lang="bg-BG"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83" y="2209800"/>
            <a:ext cx="3733800" cy="1925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40" y="4290204"/>
            <a:ext cx="4791075" cy="228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6140457"/>
            <a:ext cx="28479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6947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has built-in constructors for native objects:</a:t>
            </a:r>
            <a:endParaRPr lang="bg-BG" dirty="0"/>
          </a:p>
        </p:txBody>
      </p:sp>
      <p:sp>
        <p:nvSpPr>
          <p:cNvPr id="3" name="Title 2"/>
          <p:cNvSpPr>
            <a:spLocks noGrp="1"/>
          </p:cNvSpPr>
          <p:nvPr>
            <p:ph type="title"/>
          </p:nvPr>
        </p:nvSpPr>
        <p:spPr/>
        <p:txBody>
          <a:bodyPr/>
          <a:lstStyle/>
          <a:p>
            <a:r>
              <a:rPr lang="en-US" dirty="0"/>
              <a:t>Built-in JavaScript </a:t>
            </a:r>
            <a:r>
              <a:rPr lang="en-US" dirty="0" smtClean="0"/>
              <a:t>Constructors</a:t>
            </a:r>
            <a:endParaRPr lang="bg-BG"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3886200" cy="214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83876"/>
            <a:ext cx="497205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493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950" dirty="0"/>
              <a:t>Normally, JavaScript strings are primitive values, created from literals</a:t>
            </a:r>
            <a:r>
              <a:rPr lang="en-US" sz="1950" dirty="0" smtClean="0"/>
              <a:t>:</a:t>
            </a:r>
          </a:p>
          <a:p>
            <a:r>
              <a:rPr lang="en-US" sz="1950" dirty="0"/>
              <a:t>But strings can also be defined as objects with the keyword new</a:t>
            </a:r>
            <a:r>
              <a:rPr lang="en-US" sz="1950" dirty="0" smtClean="0"/>
              <a:t>:</a:t>
            </a:r>
          </a:p>
          <a:p>
            <a:endParaRPr lang="en-US" sz="1950" dirty="0"/>
          </a:p>
          <a:p>
            <a:endParaRPr lang="en-US" sz="1950" dirty="0" smtClean="0"/>
          </a:p>
          <a:p>
            <a:r>
              <a:rPr lang="en-US" sz="1950" dirty="0"/>
              <a:t>Do not create Strings objects.</a:t>
            </a:r>
          </a:p>
          <a:p>
            <a:r>
              <a:rPr lang="en-US" sz="1950" dirty="0"/>
              <a:t>The new keyword complicates the code and slows down execution speed.</a:t>
            </a:r>
          </a:p>
          <a:p>
            <a:r>
              <a:rPr lang="en-US" sz="1950" dirty="0"/>
              <a:t>String objects can produce unexpected results</a:t>
            </a:r>
            <a:r>
              <a:rPr lang="en-US" sz="1950" dirty="0" smtClean="0"/>
              <a:t>:</a:t>
            </a:r>
          </a:p>
          <a:p>
            <a:r>
              <a:rPr lang="en-US" sz="1950" dirty="0"/>
              <a:t>Comparing two JavaScript objects </a:t>
            </a:r>
            <a:r>
              <a:rPr lang="en-US" sz="1950" b="1" dirty="0"/>
              <a:t>always</a:t>
            </a:r>
            <a:r>
              <a:rPr lang="en-US" sz="1950" dirty="0"/>
              <a:t> returns </a:t>
            </a:r>
            <a:r>
              <a:rPr lang="en-US" sz="1950" b="1" dirty="0"/>
              <a:t>false</a:t>
            </a:r>
            <a:r>
              <a:rPr lang="en-US" sz="1950" dirty="0"/>
              <a:t>.</a:t>
            </a:r>
          </a:p>
          <a:p>
            <a:pPr marL="45720" indent="0">
              <a:buNone/>
            </a:pPr>
            <a:endParaRPr lang="en-US" sz="1950" dirty="0" smtClean="0"/>
          </a:p>
          <a:p>
            <a:endParaRPr lang="en-US" sz="1950" dirty="0"/>
          </a:p>
          <a:p>
            <a:endParaRPr lang="bg-BG" sz="1950" dirty="0"/>
          </a:p>
        </p:txBody>
      </p:sp>
      <p:sp>
        <p:nvSpPr>
          <p:cNvPr id="3" name="Title 2"/>
          <p:cNvSpPr>
            <a:spLocks noGrp="1"/>
          </p:cNvSpPr>
          <p:nvPr>
            <p:ph type="title"/>
          </p:nvPr>
        </p:nvSpPr>
        <p:spPr/>
        <p:txBody>
          <a:bodyPr/>
          <a:lstStyle/>
          <a:p>
            <a:r>
              <a:rPr lang="en-US" dirty="0"/>
              <a:t>JavaScript Strings as </a:t>
            </a:r>
            <a:r>
              <a:rPr lang="en-US" dirty="0" smtClean="0"/>
              <a:t>Objects</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48000"/>
            <a:ext cx="346261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66" y="5486400"/>
            <a:ext cx="411068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592" y="5624034"/>
            <a:ext cx="4495800" cy="110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0497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lstStyle/>
          <a:p>
            <a:r>
              <a:rPr lang="en-US" dirty="0" smtClean="0"/>
              <a:t>All JavaScript objects inherit properties and methods from a prototype.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We also learned that you can </a:t>
            </a:r>
            <a:r>
              <a:rPr lang="en-US" b="1" dirty="0" smtClean="0"/>
              <a:t>not</a:t>
            </a:r>
            <a:r>
              <a:rPr lang="en-US" dirty="0" smtClean="0"/>
              <a:t> add a new property to an existing object constructor:</a:t>
            </a:r>
          </a:p>
          <a:p>
            <a:r>
              <a:rPr lang="en-US" dirty="0"/>
              <a:t>To add a new property to a constructor, you must add it to the constructor function:</a:t>
            </a:r>
            <a:endParaRPr lang="bg-BG" dirty="0"/>
          </a:p>
        </p:txBody>
      </p:sp>
      <p:sp>
        <p:nvSpPr>
          <p:cNvPr id="3" name="Title 2"/>
          <p:cNvSpPr>
            <a:spLocks noGrp="1"/>
          </p:cNvSpPr>
          <p:nvPr>
            <p:ph type="title"/>
          </p:nvPr>
        </p:nvSpPr>
        <p:spPr/>
        <p:txBody>
          <a:bodyPr/>
          <a:lstStyle/>
          <a:p>
            <a:r>
              <a:rPr lang="en-US" dirty="0"/>
              <a:t>JavaScript Object </a:t>
            </a:r>
            <a:r>
              <a:rPr lang="en-US" dirty="0" smtClean="0"/>
              <a:t>Prototypes</a:t>
            </a:r>
            <a:endParaRPr lang="bg-BG"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83" y="2514599"/>
            <a:ext cx="596265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2822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Prototype Inheritance</a:t>
            </a:r>
          </a:p>
          <a:p>
            <a:r>
              <a:rPr lang="en-US" dirty="0"/>
              <a:t>All JavaScript objects inherit properties and methods from a prototype:</a:t>
            </a:r>
          </a:p>
          <a:p>
            <a:pPr lvl="1"/>
            <a:r>
              <a:rPr lang="en-US" dirty="0"/>
              <a:t>Date objects inherit from </a:t>
            </a:r>
            <a:r>
              <a:rPr lang="en-US" dirty="0" err="1"/>
              <a:t>Date.prototype</a:t>
            </a:r>
            <a:endParaRPr lang="en-US" dirty="0"/>
          </a:p>
          <a:p>
            <a:pPr lvl="1"/>
            <a:r>
              <a:rPr lang="en-US" dirty="0"/>
              <a:t>Array objects inherit from </a:t>
            </a:r>
            <a:r>
              <a:rPr lang="en-US" dirty="0" err="1"/>
              <a:t>Array.prototype</a:t>
            </a:r>
            <a:endParaRPr lang="en-US" dirty="0"/>
          </a:p>
          <a:p>
            <a:pPr lvl="1"/>
            <a:r>
              <a:rPr lang="en-US" dirty="0"/>
              <a:t>Person objects inherit from </a:t>
            </a:r>
            <a:r>
              <a:rPr lang="en-US" dirty="0" err="1"/>
              <a:t>Person.prototype</a:t>
            </a:r>
            <a:endParaRPr lang="en-US" dirty="0"/>
          </a:p>
          <a:p>
            <a:r>
              <a:rPr lang="en-US" dirty="0"/>
              <a:t>The </a:t>
            </a:r>
            <a:r>
              <a:rPr lang="en-US" dirty="0" err="1"/>
              <a:t>Object.prototype</a:t>
            </a:r>
            <a:r>
              <a:rPr lang="en-US" dirty="0"/>
              <a:t> is on the top of the prototype inheritance chain:</a:t>
            </a:r>
          </a:p>
          <a:p>
            <a:r>
              <a:rPr lang="en-US" dirty="0"/>
              <a:t>Date objects, Array objects, and Person objects inherit from </a:t>
            </a:r>
            <a:r>
              <a:rPr lang="en-US" dirty="0" err="1"/>
              <a:t>Object.prototype</a:t>
            </a:r>
            <a:r>
              <a:rPr lang="en-US" dirty="0"/>
              <a:t>.</a:t>
            </a:r>
          </a:p>
          <a:p>
            <a:endParaRPr lang="bg-BG" dirty="0"/>
          </a:p>
        </p:txBody>
      </p:sp>
      <p:sp>
        <p:nvSpPr>
          <p:cNvPr id="3" name="Title 2"/>
          <p:cNvSpPr>
            <a:spLocks noGrp="1"/>
          </p:cNvSpPr>
          <p:nvPr>
            <p:ph type="title"/>
          </p:nvPr>
        </p:nvSpPr>
        <p:spPr/>
        <p:txBody>
          <a:bodyPr/>
          <a:lstStyle/>
          <a:p>
            <a:r>
              <a:rPr lang="en-US" dirty="0"/>
              <a:t>Prototype </a:t>
            </a:r>
            <a:r>
              <a:rPr lang="en-US" dirty="0" smtClean="0"/>
              <a:t>Inheritance</a:t>
            </a:r>
            <a:endParaRPr lang="bg-BG" dirty="0"/>
          </a:p>
        </p:txBody>
      </p:sp>
    </p:spTree>
    <p:extLst>
      <p:ext uri="{BB962C8B-B14F-4D97-AF65-F5344CB8AC3E}">
        <p14:creationId xmlns:p14="http://schemas.microsoft.com/office/powerpoint/2010/main" val="21931023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JavaScript prototype property allows you to add new properties to object constructors</a:t>
            </a:r>
            <a:r>
              <a:rPr lang="en-US" dirty="0" smtClean="0"/>
              <a:t>:</a:t>
            </a:r>
          </a:p>
          <a:p>
            <a:endParaRPr lang="en-US" dirty="0"/>
          </a:p>
          <a:p>
            <a:endParaRPr lang="en-US" dirty="0" smtClean="0"/>
          </a:p>
          <a:p>
            <a:endParaRPr lang="en-US" dirty="0"/>
          </a:p>
          <a:p>
            <a:endParaRPr lang="en-US" dirty="0" smtClean="0"/>
          </a:p>
          <a:p>
            <a:endParaRPr lang="en-US" dirty="0" smtClean="0"/>
          </a:p>
          <a:p>
            <a:r>
              <a:rPr lang="en-US" dirty="0"/>
              <a:t>The JavaScript prototype property also allows you to add new methods to objects constructors:</a:t>
            </a:r>
            <a:endParaRPr lang="bg-BG" dirty="0"/>
          </a:p>
        </p:txBody>
      </p:sp>
      <p:sp>
        <p:nvSpPr>
          <p:cNvPr id="3" name="Title 2"/>
          <p:cNvSpPr>
            <a:spLocks noGrp="1"/>
          </p:cNvSpPr>
          <p:nvPr>
            <p:ph type="title"/>
          </p:nvPr>
        </p:nvSpPr>
        <p:spPr/>
        <p:txBody>
          <a:bodyPr/>
          <a:lstStyle/>
          <a:p>
            <a:r>
              <a:rPr lang="en-US" dirty="0"/>
              <a:t>Using the </a:t>
            </a:r>
            <a:r>
              <a:rPr lang="en-US" b="1" dirty="0"/>
              <a:t>prototype</a:t>
            </a:r>
            <a:r>
              <a:rPr lang="en-US" dirty="0"/>
              <a:t> </a:t>
            </a:r>
            <a:r>
              <a:rPr lang="en-US" dirty="0" smtClean="0"/>
              <a:t>Property</a:t>
            </a:r>
            <a:endParaRPr lang="bg-B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514600"/>
            <a:ext cx="3609975" cy="173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4953000"/>
            <a:ext cx="2839931" cy="1644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1007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Iterable</a:t>
            </a:r>
            <a:r>
              <a:rPr lang="en-US" dirty="0"/>
              <a:t> objects are objects that can be iterated over with </a:t>
            </a:r>
            <a:r>
              <a:rPr lang="en-US" dirty="0" err="1"/>
              <a:t>for..of</a:t>
            </a:r>
            <a:r>
              <a:rPr lang="en-US" dirty="0"/>
              <a:t>.</a:t>
            </a:r>
          </a:p>
          <a:p>
            <a:r>
              <a:rPr lang="en-US" dirty="0"/>
              <a:t>Technically, </a:t>
            </a:r>
            <a:r>
              <a:rPr lang="en-US" dirty="0" err="1"/>
              <a:t>iterables</a:t>
            </a:r>
            <a:r>
              <a:rPr lang="en-US" dirty="0"/>
              <a:t> must implement the </a:t>
            </a:r>
            <a:r>
              <a:rPr lang="en-US" dirty="0" err="1"/>
              <a:t>Symbol.iterator</a:t>
            </a:r>
            <a:r>
              <a:rPr lang="en-US" dirty="0"/>
              <a:t> method.</a:t>
            </a:r>
          </a:p>
          <a:p>
            <a:r>
              <a:rPr lang="en-US" dirty="0"/>
              <a:t>You can use a </a:t>
            </a:r>
            <a:r>
              <a:rPr lang="en-US" dirty="0" err="1"/>
              <a:t>for..of</a:t>
            </a:r>
            <a:r>
              <a:rPr lang="en-US" dirty="0"/>
              <a:t> loop to iterate over the elements of a string:</a:t>
            </a:r>
            <a:endParaRPr lang="bg-BG" dirty="0"/>
          </a:p>
        </p:txBody>
      </p:sp>
      <p:sp>
        <p:nvSpPr>
          <p:cNvPr id="3" name="Title 2"/>
          <p:cNvSpPr>
            <a:spLocks noGrp="1"/>
          </p:cNvSpPr>
          <p:nvPr>
            <p:ph type="title"/>
          </p:nvPr>
        </p:nvSpPr>
        <p:spPr/>
        <p:txBody>
          <a:bodyPr/>
          <a:lstStyle/>
          <a:p>
            <a:r>
              <a:rPr lang="en-US" dirty="0"/>
              <a:t>JavaScript </a:t>
            </a:r>
            <a:r>
              <a:rPr lang="en-US" dirty="0" err="1" smtClean="0"/>
              <a:t>Iterables</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94917"/>
            <a:ext cx="320992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5" y="3894917"/>
            <a:ext cx="3333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977532"/>
            <a:ext cx="32480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6108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solidFill>
                  <a:schemeClr val="accent1"/>
                </a:solidFill>
              </a:rPr>
              <a:t>iterator protocol</a:t>
            </a:r>
            <a:r>
              <a:rPr lang="en-US" dirty="0"/>
              <a:t> defines how to produce a </a:t>
            </a:r>
            <a:r>
              <a:rPr lang="en-US" b="1" dirty="0"/>
              <a:t>sequence of values</a:t>
            </a:r>
            <a:r>
              <a:rPr lang="en-US" dirty="0"/>
              <a:t> from an object.</a:t>
            </a:r>
          </a:p>
          <a:p>
            <a:r>
              <a:rPr lang="en-US" dirty="0"/>
              <a:t>An object becomes an </a:t>
            </a:r>
            <a:r>
              <a:rPr lang="en-US" b="1" dirty="0"/>
              <a:t>iterator</a:t>
            </a:r>
            <a:r>
              <a:rPr lang="en-US" dirty="0"/>
              <a:t> </a:t>
            </a:r>
            <a:r>
              <a:rPr lang="en-US" dirty="0">
                <a:solidFill>
                  <a:schemeClr val="accent1"/>
                </a:solidFill>
              </a:rPr>
              <a:t>when it implements a next() method.</a:t>
            </a:r>
          </a:p>
          <a:p>
            <a:r>
              <a:rPr lang="en-US" dirty="0"/>
              <a:t>The next() method must return an object with two properties:</a:t>
            </a:r>
          </a:p>
          <a:p>
            <a:pPr lvl="1"/>
            <a:r>
              <a:rPr lang="en-US" dirty="0"/>
              <a:t>value (the next value)</a:t>
            </a:r>
          </a:p>
          <a:p>
            <a:pPr lvl="1"/>
            <a:r>
              <a:rPr lang="en-US" dirty="0"/>
              <a:t>done (true or false)</a:t>
            </a:r>
          </a:p>
          <a:p>
            <a:endParaRPr lang="bg-BG" dirty="0"/>
          </a:p>
        </p:txBody>
      </p:sp>
      <p:sp>
        <p:nvSpPr>
          <p:cNvPr id="3" name="Title 2"/>
          <p:cNvSpPr>
            <a:spLocks noGrp="1"/>
          </p:cNvSpPr>
          <p:nvPr>
            <p:ph type="title"/>
          </p:nvPr>
        </p:nvSpPr>
        <p:spPr/>
        <p:txBody>
          <a:bodyPr/>
          <a:lstStyle/>
          <a:p>
            <a:r>
              <a:rPr lang="en-US" dirty="0"/>
              <a:t>JavaScript </a:t>
            </a:r>
            <a:r>
              <a:rPr lang="en-US" dirty="0" smtClean="0"/>
              <a:t>Iterators</a:t>
            </a:r>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91000"/>
            <a:ext cx="615315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2507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 Made </a:t>
            </a:r>
            <a:r>
              <a:rPr lang="en-US" dirty="0" err="1" smtClean="0"/>
              <a:t>Iterable</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2514599" cy="299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4876800"/>
            <a:ext cx="495968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5638800"/>
            <a:ext cx="30765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1"/>
          <p:cNvSpPr>
            <a:spLocks noGrp="1"/>
          </p:cNvSpPr>
          <p:nvPr>
            <p:ph idx="1"/>
          </p:nvPr>
        </p:nvSpPr>
        <p:spPr>
          <a:xfrm>
            <a:off x="5966226" y="1676399"/>
            <a:ext cx="3212279" cy="3604009"/>
          </a:xfrm>
        </p:spPr>
        <p:txBody>
          <a:bodyPr>
            <a:normAutofit/>
          </a:bodyPr>
          <a:lstStyle/>
          <a:p>
            <a:r>
              <a:rPr lang="en-US" dirty="0"/>
              <a:t>A JavaScript </a:t>
            </a:r>
            <a:r>
              <a:rPr lang="en-US" dirty="0" err="1"/>
              <a:t>iterable</a:t>
            </a:r>
            <a:r>
              <a:rPr lang="en-US" dirty="0"/>
              <a:t> is an object that has a </a:t>
            </a:r>
            <a:r>
              <a:rPr lang="en-US" b="1" dirty="0" err="1"/>
              <a:t>Symbol.iterator</a:t>
            </a:r>
            <a:r>
              <a:rPr lang="en-US" dirty="0"/>
              <a:t>.</a:t>
            </a:r>
          </a:p>
          <a:p>
            <a:r>
              <a:rPr lang="en-US" dirty="0"/>
              <a:t>The </a:t>
            </a:r>
            <a:r>
              <a:rPr lang="en-US" dirty="0" err="1"/>
              <a:t>Symbol.iterator</a:t>
            </a:r>
            <a:r>
              <a:rPr lang="en-US" dirty="0"/>
              <a:t> is a function that returns a next() function.</a:t>
            </a:r>
          </a:p>
          <a:p>
            <a:r>
              <a:rPr lang="en-US" dirty="0"/>
              <a:t>An </a:t>
            </a:r>
            <a:r>
              <a:rPr lang="en-US" dirty="0" err="1"/>
              <a:t>iterable</a:t>
            </a:r>
            <a:r>
              <a:rPr lang="en-US" dirty="0"/>
              <a:t> can be iterated over with the code: for (</a:t>
            </a:r>
            <a:r>
              <a:rPr lang="en-US" dirty="0" err="1"/>
              <a:t>const</a:t>
            </a:r>
            <a:r>
              <a:rPr lang="en-US" dirty="0"/>
              <a:t> x of </a:t>
            </a:r>
            <a:r>
              <a:rPr lang="en-US" dirty="0" err="1"/>
              <a:t>iterable</a:t>
            </a:r>
            <a:r>
              <a:rPr lang="en-US" dirty="0"/>
              <a:t>) { }</a:t>
            </a:r>
          </a:p>
          <a:p>
            <a:endParaRPr lang="bg-BG" dirty="0"/>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759650"/>
            <a:ext cx="3070627"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2598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JavaScript Set is a collection of unique values.</a:t>
            </a:r>
          </a:p>
          <a:p>
            <a:r>
              <a:rPr lang="en-US" dirty="0"/>
              <a:t>Each value can only occur once in a Set.</a:t>
            </a:r>
          </a:p>
          <a:p>
            <a:r>
              <a:rPr lang="en-US" dirty="0"/>
              <a:t>A Set can hold any value of any data type.</a:t>
            </a:r>
          </a:p>
          <a:p>
            <a:endParaRPr lang="bg-BG" dirty="0"/>
          </a:p>
        </p:txBody>
      </p:sp>
      <p:sp>
        <p:nvSpPr>
          <p:cNvPr id="3" name="Title 2"/>
          <p:cNvSpPr>
            <a:spLocks noGrp="1"/>
          </p:cNvSpPr>
          <p:nvPr>
            <p:ph type="title"/>
          </p:nvPr>
        </p:nvSpPr>
        <p:spPr/>
        <p:txBody>
          <a:bodyPr/>
          <a:lstStyle/>
          <a:p>
            <a:r>
              <a:rPr lang="en-US" dirty="0"/>
              <a:t>JavaScript </a:t>
            </a:r>
            <a:r>
              <a:rPr lang="en-US" dirty="0" smtClean="0"/>
              <a:t>Sets</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5353050" cy="3593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971799"/>
            <a:ext cx="3714750" cy="69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2837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 create a JavaScript Set by:</a:t>
            </a:r>
          </a:p>
          <a:p>
            <a:pPr lvl="1"/>
            <a:r>
              <a:rPr lang="en-US" dirty="0"/>
              <a:t>Passing an Array to new Set</a:t>
            </a:r>
            <a:r>
              <a:rPr lang="en-US" dirty="0" smtClean="0"/>
              <a:t>()</a:t>
            </a:r>
          </a:p>
          <a:p>
            <a:pPr lvl="1"/>
            <a:endParaRPr lang="en-US" dirty="0"/>
          </a:p>
          <a:p>
            <a:pPr marL="365760" lvl="1" indent="0">
              <a:buNone/>
            </a:pPr>
            <a:endParaRPr lang="en-US" dirty="0"/>
          </a:p>
          <a:p>
            <a:pPr lvl="1"/>
            <a:r>
              <a:rPr lang="en-US" dirty="0"/>
              <a:t>Create a new Set and use add() to add </a:t>
            </a:r>
            <a:r>
              <a:rPr lang="en-US" dirty="0" smtClean="0"/>
              <a:t>values</a:t>
            </a:r>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a:t>Create a new Set and use add() to add </a:t>
            </a:r>
            <a:r>
              <a:rPr lang="en-US" dirty="0" smtClean="0"/>
              <a:t>variables</a:t>
            </a:r>
          </a:p>
          <a:p>
            <a:pPr lvl="1"/>
            <a:endParaRPr lang="en-US" dirty="0" smtClean="0"/>
          </a:p>
          <a:p>
            <a:pPr lvl="1"/>
            <a:endParaRPr lang="en-US" dirty="0"/>
          </a:p>
          <a:p>
            <a:pPr lvl="1"/>
            <a:endParaRPr lang="en-US" dirty="0"/>
          </a:p>
          <a:p>
            <a:endParaRPr lang="bg-BG" dirty="0"/>
          </a:p>
        </p:txBody>
      </p:sp>
      <p:sp>
        <p:nvSpPr>
          <p:cNvPr id="3" name="Title 2"/>
          <p:cNvSpPr>
            <a:spLocks noGrp="1"/>
          </p:cNvSpPr>
          <p:nvPr>
            <p:ph type="title"/>
          </p:nvPr>
        </p:nvSpPr>
        <p:spPr/>
        <p:txBody>
          <a:bodyPr/>
          <a:lstStyle/>
          <a:p>
            <a:r>
              <a:rPr lang="en-US" dirty="0"/>
              <a:t>How to Create a </a:t>
            </a:r>
            <a:r>
              <a:rPr lang="en-US" dirty="0" smtClean="0"/>
              <a:t>Set</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1" y="2438400"/>
            <a:ext cx="3499449" cy="65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1" y="3428999"/>
            <a:ext cx="2200275" cy="1611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51" y="5486400"/>
            <a:ext cx="1981200" cy="1135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519107"/>
            <a:ext cx="1698020" cy="112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7729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2743200"/>
            <a:ext cx="4038600" cy="3002280"/>
          </a:xfrm>
        </p:spPr>
        <p:txBody>
          <a:bodyPr>
            <a:normAutofit/>
          </a:bodyPr>
          <a:lstStyle/>
          <a:p>
            <a:r>
              <a:rPr lang="en-US" sz="2200" dirty="0"/>
              <a:t>If you add equal elements, only the first will be saved:</a:t>
            </a:r>
            <a:endParaRPr lang="bg-BG" sz="2200" dirty="0"/>
          </a:p>
        </p:txBody>
      </p:sp>
      <p:sp>
        <p:nvSpPr>
          <p:cNvPr id="4" name="Content Placeholder 3"/>
          <p:cNvSpPr>
            <a:spLocks noGrp="1"/>
          </p:cNvSpPr>
          <p:nvPr>
            <p:ph sz="half" idx="2"/>
          </p:nvPr>
        </p:nvSpPr>
        <p:spPr/>
        <p:txBody>
          <a:bodyPr>
            <a:normAutofit/>
          </a:bodyPr>
          <a:lstStyle/>
          <a:p>
            <a:r>
              <a:rPr lang="en-US" sz="2200" dirty="0"/>
              <a:t>The </a:t>
            </a:r>
            <a:r>
              <a:rPr lang="en-US" sz="2200" dirty="0" err="1"/>
              <a:t>forEach</a:t>
            </a:r>
            <a:r>
              <a:rPr lang="en-US" sz="2200" dirty="0"/>
              <a:t>() method invokes a function for each Set element:</a:t>
            </a:r>
            <a:endParaRPr lang="bg-BG" sz="2200" dirty="0"/>
          </a:p>
          <a:p>
            <a:endParaRPr lang="bg-BG" sz="2200" dirty="0"/>
          </a:p>
        </p:txBody>
      </p:sp>
      <p:sp>
        <p:nvSpPr>
          <p:cNvPr id="3" name="Title 2"/>
          <p:cNvSpPr>
            <a:spLocks noGrp="1"/>
          </p:cNvSpPr>
          <p:nvPr>
            <p:ph type="title"/>
          </p:nvPr>
        </p:nvSpPr>
        <p:spPr/>
        <p:txBody>
          <a:bodyPr/>
          <a:lstStyle/>
          <a:p>
            <a:r>
              <a:rPr lang="en-US" dirty="0"/>
              <a:t>The add() </a:t>
            </a:r>
            <a:r>
              <a:rPr lang="en-US" dirty="0" smtClean="0"/>
              <a:t>&amp; </a:t>
            </a:r>
            <a:r>
              <a:rPr lang="en-US" dirty="0" err="1" smtClean="0"/>
              <a:t>foreach</a:t>
            </a:r>
            <a:r>
              <a:rPr lang="en-US" dirty="0" smtClean="0"/>
              <a:t>() methods</a:t>
            </a:r>
            <a:endParaRPr lang="bg-B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20669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97265"/>
            <a:ext cx="191452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3111" y="3099758"/>
            <a:ext cx="3727990" cy="213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3111" y="5346849"/>
            <a:ext cx="2571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3918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sz="2200" dirty="0"/>
              <a:t>The values() method returns an Iterator object containing all the values in a Set:</a:t>
            </a:r>
            <a:endParaRPr lang="bg-BG" sz="2200" dirty="0"/>
          </a:p>
        </p:txBody>
      </p:sp>
      <p:sp>
        <p:nvSpPr>
          <p:cNvPr id="4" name="Content Placeholder 3"/>
          <p:cNvSpPr>
            <a:spLocks noGrp="1"/>
          </p:cNvSpPr>
          <p:nvPr>
            <p:ph sz="half" idx="2"/>
          </p:nvPr>
        </p:nvSpPr>
        <p:spPr/>
        <p:txBody>
          <a:bodyPr>
            <a:normAutofit/>
          </a:bodyPr>
          <a:lstStyle/>
          <a:p>
            <a:r>
              <a:rPr lang="en-US" sz="2200" dirty="0"/>
              <a:t>A Set has no keys.</a:t>
            </a:r>
          </a:p>
          <a:p>
            <a:r>
              <a:rPr lang="en-US" sz="2200" dirty="0"/>
              <a:t>keys() returns the same as values().</a:t>
            </a:r>
          </a:p>
          <a:p>
            <a:r>
              <a:rPr lang="en-US" sz="2200" dirty="0"/>
              <a:t>This makes Sets compatible with Maps.</a:t>
            </a:r>
          </a:p>
          <a:p>
            <a:endParaRPr lang="bg-BG" sz="2200" dirty="0"/>
          </a:p>
        </p:txBody>
      </p:sp>
      <p:sp>
        <p:nvSpPr>
          <p:cNvPr id="3" name="Title 2"/>
          <p:cNvSpPr>
            <a:spLocks noGrp="1"/>
          </p:cNvSpPr>
          <p:nvPr>
            <p:ph type="title"/>
          </p:nvPr>
        </p:nvSpPr>
        <p:spPr/>
        <p:txBody>
          <a:bodyPr/>
          <a:lstStyle/>
          <a:p>
            <a:r>
              <a:rPr lang="en-US" dirty="0"/>
              <a:t>The </a:t>
            </a:r>
            <a:r>
              <a:rPr lang="en-US" dirty="0" smtClean="0"/>
              <a:t>values() &amp; keys() methods</a:t>
            </a:r>
            <a:endParaRPr lang="bg-BG"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6600"/>
            <a:ext cx="39624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958087"/>
            <a:ext cx="379095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99" y="3767587"/>
            <a:ext cx="34147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50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There are 3 methods for extracting a part of a string</a:t>
            </a:r>
            <a:r>
              <a:rPr lang="en-US" dirty="0" smtClean="0"/>
              <a:t>:</a:t>
            </a:r>
          </a:p>
          <a:p>
            <a:endParaRPr lang="en-US" dirty="0"/>
          </a:p>
          <a:p>
            <a:endParaRPr lang="en-US" dirty="0" smtClean="0"/>
          </a:p>
          <a:p>
            <a:endParaRPr lang="en-US" dirty="0"/>
          </a:p>
          <a:p>
            <a:r>
              <a:rPr lang="en-US" b="1" dirty="0"/>
              <a:t>slice()</a:t>
            </a:r>
            <a:r>
              <a:rPr lang="en-US" dirty="0"/>
              <a:t> extracts a part of a string and returns the extracted part in a new </a:t>
            </a:r>
            <a:r>
              <a:rPr lang="en-US" dirty="0" err="1" smtClean="0"/>
              <a:t>string.The</a:t>
            </a:r>
            <a:r>
              <a:rPr lang="en-US" dirty="0" smtClean="0"/>
              <a:t> </a:t>
            </a:r>
            <a:r>
              <a:rPr lang="en-US" dirty="0"/>
              <a:t>method takes 2 parameters: the start position, and the end position (end not included</a:t>
            </a:r>
            <a:r>
              <a:rPr lang="en-US" dirty="0" smtClean="0"/>
              <a:t>).</a:t>
            </a:r>
          </a:p>
          <a:p>
            <a:endParaRPr lang="en-US" dirty="0"/>
          </a:p>
          <a:p>
            <a:endParaRPr lang="en-US" dirty="0" smtClean="0"/>
          </a:p>
          <a:p>
            <a:r>
              <a:rPr lang="en-US" dirty="0"/>
              <a:t>If a parameter is negative, the position is counted from the end of the string</a:t>
            </a:r>
            <a:r>
              <a:rPr lang="en-US" dirty="0" smtClean="0"/>
              <a:t>. </a:t>
            </a:r>
            <a:r>
              <a:rPr lang="en-US" dirty="0" err="1" smtClean="0"/>
              <a:t>Str.length</a:t>
            </a:r>
            <a:r>
              <a:rPr lang="en-US" dirty="0" smtClean="0"/>
              <a:t> = 19, 19 – 12 = 7; 19 – 6 = 13</a:t>
            </a:r>
            <a:endParaRPr lang="en-US" dirty="0"/>
          </a:p>
          <a:p>
            <a:endParaRPr lang="bg-BG" dirty="0"/>
          </a:p>
        </p:txBody>
      </p:sp>
      <p:sp>
        <p:nvSpPr>
          <p:cNvPr id="3" name="Title 2"/>
          <p:cNvSpPr>
            <a:spLocks noGrp="1"/>
          </p:cNvSpPr>
          <p:nvPr>
            <p:ph type="title"/>
          </p:nvPr>
        </p:nvSpPr>
        <p:spPr/>
        <p:txBody>
          <a:bodyPr/>
          <a:lstStyle/>
          <a:p>
            <a:r>
              <a:rPr lang="en-US" dirty="0"/>
              <a:t>JavaScript </a:t>
            </a:r>
            <a:r>
              <a:rPr lang="en-US" dirty="0" smtClean="0"/>
              <a:t>extracting string parts</a:t>
            </a:r>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02813"/>
            <a:ext cx="2514600" cy="106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267200"/>
            <a:ext cx="3505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715000"/>
            <a:ext cx="34004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213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lstStyle/>
          <a:p>
            <a:r>
              <a:rPr lang="en-US" dirty="0"/>
              <a:t>A Set has no keys.</a:t>
            </a:r>
          </a:p>
          <a:p>
            <a:r>
              <a:rPr lang="en-US" dirty="0"/>
              <a:t>entries() returns [</a:t>
            </a:r>
            <a:r>
              <a:rPr lang="en-US" dirty="0" err="1"/>
              <a:t>value,value</a:t>
            </a:r>
            <a:r>
              <a:rPr lang="en-US" dirty="0"/>
              <a:t>] pairs instead of [</a:t>
            </a:r>
            <a:r>
              <a:rPr lang="en-US" dirty="0" err="1"/>
              <a:t>key,value</a:t>
            </a:r>
            <a:r>
              <a:rPr lang="en-US" dirty="0"/>
              <a:t>] pairs.</a:t>
            </a:r>
          </a:p>
          <a:p>
            <a:r>
              <a:rPr lang="en-US" dirty="0"/>
              <a:t>This makes Sets compatible with Maps</a:t>
            </a:r>
            <a:r>
              <a:rPr lang="en-US" dirty="0" smtClean="0"/>
              <a:t>:</a:t>
            </a:r>
          </a:p>
          <a:p>
            <a:endParaRPr lang="en-US" dirty="0"/>
          </a:p>
          <a:p>
            <a:endParaRPr lang="en-US" dirty="0" smtClean="0"/>
          </a:p>
          <a:p>
            <a:endParaRPr lang="en-US" dirty="0"/>
          </a:p>
          <a:p>
            <a:endParaRPr lang="en-US" dirty="0" smtClean="0"/>
          </a:p>
          <a:p>
            <a:endParaRPr lang="en-US" dirty="0"/>
          </a:p>
          <a:p>
            <a:r>
              <a:rPr lang="en-US" dirty="0"/>
              <a:t>For a Set, </a:t>
            </a:r>
            <a:r>
              <a:rPr lang="en-US" dirty="0" err="1"/>
              <a:t>typeof</a:t>
            </a:r>
            <a:r>
              <a:rPr lang="en-US" dirty="0"/>
              <a:t> returns object:</a:t>
            </a:r>
            <a:endParaRPr lang="bg-BG" dirty="0"/>
          </a:p>
          <a:p>
            <a:endParaRPr lang="en-US" dirty="0" smtClean="0"/>
          </a:p>
          <a:p>
            <a:r>
              <a:rPr lang="en-US" dirty="0"/>
              <a:t>For a Set, </a:t>
            </a:r>
            <a:r>
              <a:rPr lang="en-US" dirty="0" err="1"/>
              <a:t>instanceof</a:t>
            </a:r>
            <a:r>
              <a:rPr lang="en-US" dirty="0"/>
              <a:t> Set returns true:</a:t>
            </a:r>
          </a:p>
          <a:p>
            <a:endParaRPr lang="bg-BG" dirty="0"/>
          </a:p>
        </p:txBody>
      </p:sp>
      <p:sp>
        <p:nvSpPr>
          <p:cNvPr id="3" name="Title 2"/>
          <p:cNvSpPr>
            <a:spLocks noGrp="1"/>
          </p:cNvSpPr>
          <p:nvPr>
            <p:ph type="title"/>
          </p:nvPr>
        </p:nvSpPr>
        <p:spPr/>
        <p:txBody>
          <a:bodyPr/>
          <a:lstStyle/>
          <a:p>
            <a:r>
              <a:rPr lang="en-US" dirty="0"/>
              <a:t>The entries() </a:t>
            </a:r>
            <a:r>
              <a:rPr lang="en-US" dirty="0" smtClean="0"/>
              <a:t>Method</a:t>
            </a:r>
            <a:endParaRPr lang="bg-B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52" y="3200400"/>
            <a:ext cx="2971801" cy="1738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651" y="5334000"/>
            <a:ext cx="40100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652" y="6172200"/>
            <a:ext cx="43053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8144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Map holds key-value pairs where the keys can be any </a:t>
            </a:r>
            <a:r>
              <a:rPr lang="en-US" dirty="0" err="1"/>
              <a:t>datatype</a:t>
            </a:r>
            <a:r>
              <a:rPr lang="en-US" dirty="0"/>
              <a:t>.</a:t>
            </a:r>
          </a:p>
          <a:p>
            <a:r>
              <a:rPr lang="en-US" dirty="0"/>
              <a:t>A Map remembers the original insertion order of the keys.</a:t>
            </a:r>
          </a:p>
          <a:p>
            <a:r>
              <a:rPr lang="en-US" dirty="0"/>
              <a:t>A Map has a property that represents the size of the map.</a:t>
            </a:r>
          </a:p>
        </p:txBody>
      </p:sp>
      <p:sp>
        <p:nvSpPr>
          <p:cNvPr id="3" name="Title 2"/>
          <p:cNvSpPr>
            <a:spLocks noGrp="1"/>
          </p:cNvSpPr>
          <p:nvPr>
            <p:ph type="title"/>
          </p:nvPr>
        </p:nvSpPr>
        <p:spPr/>
        <p:txBody>
          <a:bodyPr/>
          <a:lstStyle/>
          <a:p>
            <a:r>
              <a:rPr lang="en-US" dirty="0"/>
              <a:t>JavaScript </a:t>
            </a:r>
            <a:r>
              <a:rPr lang="en-US" dirty="0" smtClean="0"/>
              <a:t>Maps</a:t>
            </a:r>
            <a:endParaRPr lang="bg-BG"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4534398" cy="3253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276600"/>
            <a:ext cx="3109913" cy="537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1980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 create a JavaScript Map by:</a:t>
            </a:r>
          </a:p>
          <a:p>
            <a:pPr lvl="1"/>
            <a:r>
              <a:rPr lang="en-US" dirty="0"/>
              <a:t>Passing an Array to new Map</a:t>
            </a:r>
            <a:r>
              <a:rPr lang="en-US" dirty="0" smtClean="0"/>
              <a:t>()</a:t>
            </a:r>
          </a:p>
          <a:p>
            <a:pPr lvl="1"/>
            <a:endParaRPr lang="en-US" dirty="0"/>
          </a:p>
          <a:p>
            <a:pPr lvl="1"/>
            <a:endParaRPr lang="en-US" dirty="0" smtClean="0"/>
          </a:p>
          <a:p>
            <a:pPr lvl="1"/>
            <a:endParaRPr lang="en-US" dirty="0"/>
          </a:p>
          <a:p>
            <a:pPr lvl="1"/>
            <a:endParaRPr lang="en-US" dirty="0" smtClean="0"/>
          </a:p>
          <a:p>
            <a:pPr marL="365760" lvl="1" indent="0">
              <a:buNone/>
            </a:pPr>
            <a:endParaRPr lang="en-US" dirty="0"/>
          </a:p>
          <a:p>
            <a:pPr lvl="1"/>
            <a:r>
              <a:rPr lang="en-US" dirty="0"/>
              <a:t>Create a Map and use </a:t>
            </a:r>
            <a:r>
              <a:rPr lang="en-US" dirty="0" err="1"/>
              <a:t>Map.set</a:t>
            </a:r>
            <a:r>
              <a:rPr lang="en-US" dirty="0" smtClean="0"/>
              <a:t>()</a:t>
            </a:r>
          </a:p>
          <a:p>
            <a:pPr lvl="1"/>
            <a:endParaRPr lang="en-US" dirty="0"/>
          </a:p>
          <a:p>
            <a:pPr lvl="1"/>
            <a:endParaRPr lang="en-US" dirty="0"/>
          </a:p>
          <a:p>
            <a:endParaRPr lang="bg-BG" dirty="0"/>
          </a:p>
        </p:txBody>
      </p:sp>
      <p:sp>
        <p:nvSpPr>
          <p:cNvPr id="3" name="Title 2"/>
          <p:cNvSpPr>
            <a:spLocks noGrp="1"/>
          </p:cNvSpPr>
          <p:nvPr>
            <p:ph type="title"/>
          </p:nvPr>
        </p:nvSpPr>
        <p:spPr/>
        <p:txBody>
          <a:bodyPr/>
          <a:lstStyle/>
          <a:p>
            <a:r>
              <a:rPr lang="en-US" dirty="0"/>
              <a:t>How to Create a </a:t>
            </a:r>
            <a:r>
              <a:rPr lang="en-US" dirty="0" smtClean="0"/>
              <a:t>Map</a:t>
            </a:r>
            <a:endParaRPr lang="bg-BG"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43163"/>
            <a:ext cx="2353925" cy="159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1" y="4572001"/>
            <a:ext cx="255104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114800"/>
            <a:ext cx="4334544" cy="346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572001"/>
            <a:ext cx="26384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7860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solidFill>
                  <a:schemeClr val="accent1"/>
                </a:solidFill>
              </a:rPr>
              <a:t>get()</a:t>
            </a:r>
            <a:r>
              <a:rPr lang="en-US" dirty="0"/>
              <a:t> method gets the value of a key in a Map</a:t>
            </a:r>
            <a:r>
              <a:rPr lang="en-US" dirty="0" smtClean="0"/>
              <a:t>:</a:t>
            </a:r>
          </a:p>
          <a:p>
            <a:endParaRPr lang="en-US" dirty="0"/>
          </a:p>
          <a:p>
            <a:r>
              <a:rPr lang="en-US" dirty="0"/>
              <a:t>The </a:t>
            </a:r>
            <a:r>
              <a:rPr lang="en-US" b="1" dirty="0">
                <a:solidFill>
                  <a:schemeClr val="accent1"/>
                </a:solidFill>
              </a:rPr>
              <a:t>size property </a:t>
            </a:r>
            <a:r>
              <a:rPr lang="en-US" dirty="0"/>
              <a:t>returns the number of elements in a Map</a:t>
            </a:r>
            <a:r>
              <a:rPr lang="en-US" dirty="0" smtClean="0"/>
              <a:t>:</a:t>
            </a:r>
          </a:p>
          <a:p>
            <a:endParaRPr lang="en-US" dirty="0"/>
          </a:p>
          <a:p>
            <a:r>
              <a:rPr lang="en-US" dirty="0"/>
              <a:t>The </a:t>
            </a:r>
            <a:r>
              <a:rPr lang="en-US" b="1" dirty="0">
                <a:solidFill>
                  <a:schemeClr val="accent1"/>
                </a:solidFill>
              </a:rPr>
              <a:t>delete()</a:t>
            </a:r>
            <a:r>
              <a:rPr lang="en-US" dirty="0"/>
              <a:t> method removes a Map element</a:t>
            </a:r>
            <a:r>
              <a:rPr lang="en-US" dirty="0" smtClean="0"/>
              <a:t>:</a:t>
            </a:r>
          </a:p>
          <a:p>
            <a:endParaRPr lang="en-US" dirty="0"/>
          </a:p>
          <a:p>
            <a:r>
              <a:rPr lang="en-US" dirty="0"/>
              <a:t>The </a:t>
            </a:r>
            <a:r>
              <a:rPr lang="en-US" b="1" dirty="0">
                <a:solidFill>
                  <a:schemeClr val="accent1"/>
                </a:solidFill>
              </a:rPr>
              <a:t>clear()</a:t>
            </a:r>
            <a:r>
              <a:rPr lang="en-US" dirty="0"/>
              <a:t> method removes all the elements from a Map</a:t>
            </a:r>
            <a:r>
              <a:rPr lang="en-US" dirty="0" smtClean="0"/>
              <a:t>:</a:t>
            </a:r>
          </a:p>
          <a:p>
            <a:endParaRPr lang="en-US" dirty="0"/>
          </a:p>
          <a:p>
            <a:r>
              <a:rPr lang="en-US" dirty="0"/>
              <a:t>The </a:t>
            </a:r>
            <a:r>
              <a:rPr lang="en-US" b="1" dirty="0">
                <a:solidFill>
                  <a:schemeClr val="accent1"/>
                </a:solidFill>
              </a:rPr>
              <a:t>has()</a:t>
            </a:r>
            <a:r>
              <a:rPr lang="en-US" dirty="0"/>
              <a:t> method returns true if a key exists in a Map:</a:t>
            </a:r>
            <a:endParaRPr lang="en-US" dirty="0" smtClean="0"/>
          </a:p>
          <a:p>
            <a:endParaRPr lang="bg-BG" dirty="0"/>
          </a:p>
        </p:txBody>
      </p:sp>
      <p:sp>
        <p:nvSpPr>
          <p:cNvPr id="3" name="Title 2"/>
          <p:cNvSpPr>
            <a:spLocks noGrp="1"/>
          </p:cNvSpPr>
          <p:nvPr>
            <p:ph type="title"/>
          </p:nvPr>
        </p:nvSpPr>
        <p:spPr/>
        <p:txBody>
          <a:bodyPr/>
          <a:lstStyle/>
          <a:p>
            <a:r>
              <a:rPr lang="en-US" dirty="0" smtClean="0"/>
              <a:t>Get(), Size, clear(), has() methods</a:t>
            </a:r>
            <a:endParaRPr lang="bg-BG"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39719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71788"/>
            <a:ext cx="13049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3633789"/>
            <a:ext cx="2057399" cy="344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343400"/>
            <a:ext cx="15811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1" y="5105400"/>
            <a:ext cx="21907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3548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solidFill>
                  <a:schemeClr val="accent1"/>
                </a:solidFill>
              </a:rPr>
              <a:t>typeof</a:t>
            </a:r>
            <a:r>
              <a:rPr lang="en-US" dirty="0">
                <a:solidFill>
                  <a:schemeClr val="accent1"/>
                </a:solidFill>
              </a:rPr>
              <a:t> </a:t>
            </a:r>
            <a:r>
              <a:rPr lang="en-US" dirty="0"/>
              <a:t>returns object</a:t>
            </a:r>
            <a:r>
              <a:rPr lang="en-US" dirty="0" smtClean="0"/>
              <a:t>:</a:t>
            </a:r>
          </a:p>
          <a:p>
            <a:endParaRPr lang="en-US" dirty="0"/>
          </a:p>
          <a:p>
            <a:endParaRPr lang="en-US" dirty="0" smtClean="0"/>
          </a:p>
          <a:p>
            <a:endParaRPr lang="en-US" dirty="0"/>
          </a:p>
          <a:p>
            <a:r>
              <a:rPr lang="en-US" dirty="0" err="1">
                <a:solidFill>
                  <a:schemeClr val="accent1"/>
                </a:solidFill>
              </a:rPr>
              <a:t>instanceof</a:t>
            </a:r>
            <a:r>
              <a:rPr lang="en-US" dirty="0">
                <a:solidFill>
                  <a:schemeClr val="accent1"/>
                </a:solidFill>
              </a:rPr>
              <a:t> Map </a:t>
            </a:r>
            <a:r>
              <a:rPr lang="en-US" dirty="0"/>
              <a:t>returns true:</a:t>
            </a:r>
            <a:endParaRPr lang="bg-BG" dirty="0"/>
          </a:p>
        </p:txBody>
      </p:sp>
      <p:sp>
        <p:nvSpPr>
          <p:cNvPr id="3" name="Title 2"/>
          <p:cNvSpPr>
            <a:spLocks noGrp="1"/>
          </p:cNvSpPr>
          <p:nvPr>
            <p:ph type="title"/>
          </p:nvPr>
        </p:nvSpPr>
        <p:spPr/>
        <p:txBody>
          <a:bodyPr/>
          <a:lstStyle/>
          <a:p>
            <a:r>
              <a:rPr lang="en-US" dirty="0"/>
              <a:t>Maps are </a:t>
            </a:r>
            <a:r>
              <a:rPr lang="en-US" dirty="0" smtClean="0"/>
              <a:t>Objects</a:t>
            </a:r>
            <a:endParaRPr lang="bg-BG"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19621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81425"/>
            <a:ext cx="23907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86924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Objects </a:t>
            </a:r>
            <a:r>
              <a:rPr lang="en-US" dirty="0" err="1"/>
              <a:t>vs</a:t>
            </a:r>
            <a:r>
              <a:rPr lang="en-US" dirty="0"/>
              <a:t> </a:t>
            </a:r>
            <a:r>
              <a:rPr lang="en-US" dirty="0" smtClean="0"/>
              <a:t>Maps</a:t>
            </a:r>
            <a:endParaRPr lang="bg-BG"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25" y="1828800"/>
            <a:ext cx="3857234"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38864"/>
            <a:ext cx="3440400" cy="296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92312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err="1">
                <a:solidFill>
                  <a:schemeClr val="accent1"/>
                </a:solidFill>
              </a:rPr>
              <a:t>forEach</a:t>
            </a:r>
            <a:r>
              <a:rPr lang="en-US" b="1" dirty="0">
                <a:solidFill>
                  <a:schemeClr val="accent1"/>
                </a:solidFill>
              </a:rPr>
              <a:t>()</a:t>
            </a:r>
            <a:r>
              <a:rPr lang="en-US" dirty="0"/>
              <a:t> method invokes a callback for each key/value pair in a Map</a:t>
            </a:r>
            <a:r>
              <a:rPr lang="en-US" dirty="0" smtClean="0"/>
              <a:t>:</a:t>
            </a:r>
          </a:p>
          <a:p>
            <a:endParaRPr lang="en-US" dirty="0"/>
          </a:p>
          <a:p>
            <a:endParaRPr lang="en-US" dirty="0" smtClean="0"/>
          </a:p>
          <a:p>
            <a:endParaRPr lang="en-US" dirty="0"/>
          </a:p>
          <a:p>
            <a:endParaRPr lang="en-US" dirty="0" smtClean="0"/>
          </a:p>
          <a:p>
            <a:endParaRPr lang="en-US" dirty="0"/>
          </a:p>
          <a:p>
            <a:r>
              <a:rPr lang="en-US" dirty="0"/>
              <a:t>The </a:t>
            </a:r>
            <a:r>
              <a:rPr lang="en-US" b="1" dirty="0">
                <a:solidFill>
                  <a:schemeClr val="accent1"/>
                </a:solidFill>
              </a:rPr>
              <a:t>entries()</a:t>
            </a:r>
            <a:r>
              <a:rPr lang="en-US" dirty="0"/>
              <a:t> method returns an iterator object with the </a:t>
            </a:r>
            <a:r>
              <a:rPr lang="en-US" b="1" dirty="0">
                <a:solidFill>
                  <a:schemeClr val="accent1"/>
                </a:solidFill>
              </a:rPr>
              <a:t>[</a:t>
            </a:r>
            <a:r>
              <a:rPr lang="en-US" b="1" dirty="0" err="1">
                <a:solidFill>
                  <a:schemeClr val="accent1"/>
                </a:solidFill>
              </a:rPr>
              <a:t>key,values</a:t>
            </a:r>
            <a:r>
              <a:rPr lang="en-US" b="1" dirty="0">
                <a:solidFill>
                  <a:schemeClr val="accent1"/>
                </a:solidFill>
              </a:rPr>
              <a:t>] </a:t>
            </a:r>
            <a:r>
              <a:rPr lang="en-US" dirty="0"/>
              <a:t>in a Map:</a:t>
            </a:r>
            <a:endParaRPr lang="bg-BG" dirty="0"/>
          </a:p>
        </p:txBody>
      </p:sp>
      <p:sp>
        <p:nvSpPr>
          <p:cNvPr id="3" name="Title 2"/>
          <p:cNvSpPr>
            <a:spLocks noGrp="1"/>
          </p:cNvSpPr>
          <p:nvPr>
            <p:ph type="title"/>
          </p:nvPr>
        </p:nvSpPr>
        <p:spPr/>
        <p:txBody>
          <a:bodyPr/>
          <a:lstStyle/>
          <a:p>
            <a:r>
              <a:rPr lang="en-US" dirty="0" err="1" smtClean="0"/>
              <a:t>Foreach</a:t>
            </a:r>
            <a:r>
              <a:rPr lang="en-US" dirty="0" smtClean="0"/>
              <a:t>() &amp; entries()</a:t>
            </a:r>
            <a:endParaRPr lang="bg-BG"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90800"/>
            <a:ext cx="40576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5689749"/>
            <a:ext cx="11430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029200"/>
            <a:ext cx="36385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31349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solidFill>
                  <a:schemeClr val="accent1"/>
                </a:solidFill>
              </a:rPr>
              <a:t>keys()</a:t>
            </a:r>
            <a:r>
              <a:rPr lang="en-US" dirty="0"/>
              <a:t> method returns an iterator object with the keys in a Map</a:t>
            </a:r>
            <a:r>
              <a:rPr lang="en-US" dirty="0" smtClean="0"/>
              <a:t>:</a:t>
            </a:r>
          </a:p>
          <a:p>
            <a:endParaRPr lang="en-US" dirty="0"/>
          </a:p>
          <a:p>
            <a:endParaRPr lang="en-US" dirty="0" smtClean="0"/>
          </a:p>
          <a:p>
            <a:endParaRPr lang="en-US" dirty="0"/>
          </a:p>
          <a:p>
            <a:endParaRPr lang="en-US" dirty="0" smtClean="0"/>
          </a:p>
          <a:p>
            <a:endParaRPr lang="en-US" dirty="0" smtClean="0"/>
          </a:p>
          <a:p>
            <a:r>
              <a:rPr lang="en-US" dirty="0"/>
              <a:t>The </a:t>
            </a:r>
            <a:r>
              <a:rPr lang="en-US" b="1" dirty="0">
                <a:solidFill>
                  <a:schemeClr val="accent1"/>
                </a:solidFill>
              </a:rPr>
              <a:t>values()</a:t>
            </a:r>
            <a:r>
              <a:rPr lang="en-US" dirty="0"/>
              <a:t> method returns an iterator object with the values in a Map:</a:t>
            </a:r>
            <a:endParaRPr lang="bg-BG" dirty="0"/>
          </a:p>
        </p:txBody>
      </p:sp>
      <p:sp>
        <p:nvSpPr>
          <p:cNvPr id="3" name="Title 2"/>
          <p:cNvSpPr>
            <a:spLocks noGrp="1"/>
          </p:cNvSpPr>
          <p:nvPr>
            <p:ph type="title"/>
          </p:nvPr>
        </p:nvSpPr>
        <p:spPr/>
        <p:txBody>
          <a:bodyPr/>
          <a:lstStyle/>
          <a:p>
            <a:r>
              <a:rPr lang="en-US" dirty="0" smtClean="0"/>
              <a:t>Keys() &amp; values()</a:t>
            </a:r>
            <a:endParaRPr lang="bg-BG"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33051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953000"/>
            <a:ext cx="35242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3624" y="4953000"/>
            <a:ext cx="3425926" cy="144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6445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Being able to use objects as keys is an important Map feature.</a:t>
            </a:r>
            <a:endParaRPr lang="bg-BG" dirty="0"/>
          </a:p>
        </p:txBody>
      </p:sp>
      <p:sp>
        <p:nvSpPr>
          <p:cNvPr id="3" name="Title 2"/>
          <p:cNvSpPr>
            <a:spLocks noGrp="1"/>
          </p:cNvSpPr>
          <p:nvPr>
            <p:ph type="title"/>
          </p:nvPr>
        </p:nvSpPr>
        <p:spPr/>
        <p:txBody>
          <a:bodyPr/>
          <a:lstStyle/>
          <a:p>
            <a:r>
              <a:rPr lang="en-US" dirty="0"/>
              <a:t>Objects as </a:t>
            </a:r>
            <a:r>
              <a:rPr lang="en-US" dirty="0" smtClean="0"/>
              <a:t>Keys</a:t>
            </a:r>
            <a:endParaRPr lang="bg-BG"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35528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656500"/>
            <a:ext cx="60960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6172200"/>
            <a:ext cx="4381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6555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46792"/>
            <a:ext cx="2895601" cy="4407408"/>
          </a:xfrm>
        </p:spPr>
        <p:txBody>
          <a:bodyPr/>
          <a:lstStyle/>
          <a:p>
            <a:r>
              <a:rPr lang="en-US" dirty="0"/>
              <a:t>Managing Objects</a:t>
            </a:r>
          </a:p>
          <a:p>
            <a:endParaRPr lang="bg-BG" dirty="0"/>
          </a:p>
        </p:txBody>
      </p:sp>
      <p:sp>
        <p:nvSpPr>
          <p:cNvPr id="3" name="Title 2"/>
          <p:cNvSpPr>
            <a:spLocks noGrp="1"/>
          </p:cNvSpPr>
          <p:nvPr>
            <p:ph type="title"/>
          </p:nvPr>
        </p:nvSpPr>
        <p:spPr/>
        <p:txBody>
          <a:bodyPr/>
          <a:lstStyle/>
          <a:p>
            <a:r>
              <a:rPr lang="en-US" dirty="0"/>
              <a:t>JavaScript ES5 Object </a:t>
            </a:r>
            <a:r>
              <a:rPr lang="en-US" dirty="0" smtClean="0"/>
              <a:t>Methods</a:t>
            </a:r>
            <a:endParaRPr lang="bg-BG"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1"/>
            <a:ext cx="419828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txBox="1">
            <a:spLocks/>
          </p:cNvSpPr>
          <p:nvPr/>
        </p:nvSpPr>
        <p:spPr>
          <a:xfrm>
            <a:off x="4426889" y="1746792"/>
            <a:ext cx="2895601"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a:t>Protecting Objects</a:t>
            </a:r>
          </a:p>
          <a:p>
            <a:endParaRPr lang="bg-BG" dirty="0"/>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283" y="2133600"/>
            <a:ext cx="436069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302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4059</TotalTime>
  <Words>3129</Words>
  <Application>Microsoft Office PowerPoint</Application>
  <PresentationFormat>On-screen Show (4:3)</PresentationFormat>
  <Paragraphs>1201</Paragraphs>
  <Slides>183</Slides>
  <Notes>0</Notes>
  <HiddenSlides>0</HiddenSlides>
  <MMClips>0</MMClips>
  <ScaleCrop>false</ScaleCrop>
  <HeadingPairs>
    <vt:vector size="4" baseType="variant">
      <vt:variant>
        <vt:lpstr>Theme</vt:lpstr>
      </vt:variant>
      <vt:variant>
        <vt:i4>1</vt:i4>
      </vt:variant>
      <vt:variant>
        <vt:lpstr>Slide Titles</vt:lpstr>
      </vt:variant>
      <vt:variant>
        <vt:i4>183</vt:i4>
      </vt:variant>
    </vt:vector>
  </HeadingPairs>
  <TitlesOfParts>
    <vt:vector size="184" baseType="lpstr">
      <vt:lpstr>Grid</vt:lpstr>
      <vt:lpstr>Programming</vt:lpstr>
      <vt:lpstr>Java script</vt:lpstr>
      <vt:lpstr>intro</vt:lpstr>
      <vt:lpstr>Data types and variables</vt:lpstr>
      <vt:lpstr>Data types and variables</vt:lpstr>
      <vt:lpstr>JavaScript Strings</vt:lpstr>
      <vt:lpstr>Length and escape character</vt:lpstr>
      <vt:lpstr>JavaScript Strings as Objects</vt:lpstr>
      <vt:lpstr>JavaScript extracting string parts</vt:lpstr>
      <vt:lpstr>Extracting 2</vt:lpstr>
      <vt:lpstr>Replacing String Content</vt:lpstr>
      <vt:lpstr>Converting to Upper and Lower Case</vt:lpstr>
      <vt:lpstr>JavaScript String trim()</vt:lpstr>
      <vt:lpstr>JavaScript String Padding</vt:lpstr>
      <vt:lpstr>Extracting String Characters</vt:lpstr>
      <vt:lpstr>Converting a String to an Array</vt:lpstr>
      <vt:lpstr>JavaScript Numbers</vt:lpstr>
      <vt:lpstr>JavaScript Booleans</vt:lpstr>
      <vt:lpstr>JavaScript Arrays</vt:lpstr>
      <vt:lpstr>JavaScript Objects</vt:lpstr>
      <vt:lpstr>The typeof Operator</vt:lpstr>
      <vt:lpstr>Undefined</vt:lpstr>
      <vt:lpstr>Empty Values</vt:lpstr>
      <vt:lpstr>includes</vt:lpstr>
      <vt:lpstr>Math.trunc</vt:lpstr>
      <vt:lpstr>Ascii table values</vt:lpstr>
      <vt:lpstr>JavaScript Functions </vt:lpstr>
      <vt:lpstr>JavaScript Function Syntax</vt:lpstr>
      <vt:lpstr>Function invocation and return</vt:lpstr>
      <vt:lpstr>Why functions</vt:lpstr>
      <vt:lpstr>Local variables</vt:lpstr>
      <vt:lpstr>JS objects and classes</vt:lpstr>
      <vt:lpstr>oBJECTS</vt:lpstr>
      <vt:lpstr>JavaScript Objects</vt:lpstr>
      <vt:lpstr>JavaScript Objects</vt:lpstr>
      <vt:lpstr>Object definition</vt:lpstr>
      <vt:lpstr>Object Properties</vt:lpstr>
      <vt:lpstr>Object Methods</vt:lpstr>
      <vt:lpstr>Method example</vt:lpstr>
      <vt:lpstr>What is this?</vt:lpstr>
      <vt:lpstr>Accessing Object Methods</vt:lpstr>
      <vt:lpstr>Do Not Declare Strings, Numbers, and Booleans as Objects!</vt:lpstr>
      <vt:lpstr>OBJECT DEFINITIONS</vt:lpstr>
      <vt:lpstr>JavaScript Objects</vt:lpstr>
      <vt:lpstr>JavaScript Primitives</vt:lpstr>
      <vt:lpstr>Immutable</vt:lpstr>
      <vt:lpstr>Objects are Variables</vt:lpstr>
      <vt:lpstr>Object Properties</vt:lpstr>
      <vt:lpstr>Object Methods</vt:lpstr>
      <vt:lpstr>Creating a JavaScript Object</vt:lpstr>
      <vt:lpstr>Using an Object Literal</vt:lpstr>
      <vt:lpstr>PowerPoint Presentation</vt:lpstr>
      <vt:lpstr>Using the JavaScript Keyword new</vt:lpstr>
      <vt:lpstr>JavaScript Objects are Mutable</vt:lpstr>
      <vt:lpstr>JavaScript Object Properties and access</vt:lpstr>
      <vt:lpstr>JavaScript for...in Loop</vt:lpstr>
      <vt:lpstr>Adding and deleting properties</vt:lpstr>
      <vt:lpstr>Nested Objects</vt:lpstr>
      <vt:lpstr>Nested Arrays and Objects</vt:lpstr>
      <vt:lpstr>Property Attributes</vt:lpstr>
      <vt:lpstr>JavaScript Object Methods</vt:lpstr>
      <vt:lpstr>Adding a Method to an Object Using Built-In Methods</vt:lpstr>
      <vt:lpstr>JavaScript Display Objects</vt:lpstr>
      <vt:lpstr>Displaying the Object in a Loop</vt:lpstr>
      <vt:lpstr>Using Object.values()</vt:lpstr>
      <vt:lpstr>Using JSON.stringify()</vt:lpstr>
      <vt:lpstr>Stringify Dates</vt:lpstr>
      <vt:lpstr>Stringify Functions</vt:lpstr>
      <vt:lpstr>Stringify Arrays</vt:lpstr>
      <vt:lpstr>JavaScript Object Accessors (Getters and Setters)</vt:lpstr>
      <vt:lpstr>JavaScript Function or Getter?</vt:lpstr>
      <vt:lpstr>Data Quality</vt:lpstr>
      <vt:lpstr>Why Using Getters and Setters?</vt:lpstr>
      <vt:lpstr>Object.defineProperty()</vt:lpstr>
      <vt:lpstr>JavaScript Object Constructors</vt:lpstr>
      <vt:lpstr>Object Types (Blueprints) (Classes)</vt:lpstr>
      <vt:lpstr>Adding a Property to a Constructor</vt:lpstr>
      <vt:lpstr>Adding a Method to a Constructor</vt:lpstr>
      <vt:lpstr>Built-in JavaScript Constructors</vt:lpstr>
      <vt:lpstr>JavaScript Object Prototypes</vt:lpstr>
      <vt:lpstr>Prototype Inheritance</vt:lpstr>
      <vt:lpstr>Using the prototype Property</vt:lpstr>
      <vt:lpstr>JavaScript Iterables</vt:lpstr>
      <vt:lpstr>JavaScript Iterators</vt:lpstr>
      <vt:lpstr>Home Made Iterable</vt:lpstr>
      <vt:lpstr>JavaScript Sets</vt:lpstr>
      <vt:lpstr>How to Create a Set</vt:lpstr>
      <vt:lpstr>The add() &amp; foreach() methods</vt:lpstr>
      <vt:lpstr>The values() &amp; keys() methods</vt:lpstr>
      <vt:lpstr>The entries() Method</vt:lpstr>
      <vt:lpstr>JavaScript Maps</vt:lpstr>
      <vt:lpstr>How to Create a Map</vt:lpstr>
      <vt:lpstr>Get(), Size, clear(), has() methods</vt:lpstr>
      <vt:lpstr>Maps are Objects</vt:lpstr>
      <vt:lpstr>JavaScript Objects vs Maps</vt:lpstr>
      <vt:lpstr>Foreach() &amp; entries()</vt:lpstr>
      <vt:lpstr>Keys() &amp; values()</vt:lpstr>
      <vt:lpstr>Objects as Keys</vt:lpstr>
      <vt:lpstr>JavaScript ES5 Object Methods</vt:lpstr>
      <vt:lpstr>JavaScript Classes</vt:lpstr>
      <vt:lpstr>JavaScript Class Syntax</vt:lpstr>
      <vt:lpstr>Using a Class  the constructor method</vt:lpstr>
      <vt:lpstr>Class Methods</vt:lpstr>
      <vt:lpstr>You can send parameters to Class methods:</vt:lpstr>
      <vt:lpstr>JavaScript Class Inheritance</vt:lpstr>
      <vt:lpstr>Getters and Setters</vt:lpstr>
      <vt:lpstr>Hoisting</vt:lpstr>
      <vt:lpstr>JavaScript Static Methods</vt:lpstr>
      <vt:lpstr>JavaScript Arrays </vt:lpstr>
      <vt:lpstr>Creating an Array</vt:lpstr>
      <vt:lpstr>Using the JavaScript Keyword new</vt:lpstr>
      <vt:lpstr>Javascript arrays</vt:lpstr>
      <vt:lpstr>Array Elements Can Be Objects</vt:lpstr>
      <vt:lpstr>The length Property accessing first and last element</vt:lpstr>
      <vt:lpstr>Looping Array Elements</vt:lpstr>
      <vt:lpstr>Adding Array Elements</vt:lpstr>
      <vt:lpstr>Associative Arrays</vt:lpstr>
      <vt:lpstr>The Difference Between Arrays and Objects</vt:lpstr>
      <vt:lpstr>How to Recognize an Array</vt:lpstr>
      <vt:lpstr>JavaScript Array Methods</vt:lpstr>
      <vt:lpstr>JavaScript Array Methods</vt:lpstr>
      <vt:lpstr>Popping and Pushing</vt:lpstr>
      <vt:lpstr>Shifting Elements</vt:lpstr>
      <vt:lpstr>Changing Elements</vt:lpstr>
      <vt:lpstr>Merging (Concatenating) Arrays</vt:lpstr>
      <vt:lpstr>Splicing and Slicing Arrays</vt:lpstr>
      <vt:lpstr>Using splice() to Remove Elements</vt:lpstr>
      <vt:lpstr>Slice() </vt:lpstr>
      <vt:lpstr>Automatic toString()</vt:lpstr>
      <vt:lpstr>Sorting an Array</vt:lpstr>
      <vt:lpstr>Numeric Sort</vt:lpstr>
      <vt:lpstr>Sorting by two criteria</vt:lpstr>
      <vt:lpstr>The Compare Function</vt:lpstr>
      <vt:lpstr>Compare function example</vt:lpstr>
      <vt:lpstr>The Fisher Yates Method</vt:lpstr>
      <vt:lpstr>Find the Highest (or Lowest) Array Value</vt:lpstr>
      <vt:lpstr>Using Math.max() on an Array</vt:lpstr>
      <vt:lpstr>My Min / Max JavaScript Methods</vt:lpstr>
      <vt:lpstr>Sorting Object Arrays</vt:lpstr>
      <vt:lpstr>Comparing string properties</vt:lpstr>
      <vt:lpstr>Array Iteration</vt:lpstr>
      <vt:lpstr>Array map()</vt:lpstr>
      <vt:lpstr>Array filter()</vt:lpstr>
      <vt:lpstr>Array reduce()</vt:lpstr>
      <vt:lpstr>Array every()</vt:lpstr>
      <vt:lpstr>Array some()</vt:lpstr>
      <vt:lpstr>Array indexOf()</vt:lpstr>
      <vt:lpstr>Array lastIndexOf()</vt:lpstr>
      <vt:lpstr>Array find() &amp; findindex()</vt:lpstr>
      <vt:lpstr>Array.from()</vt:lpstr>
      <vt:lpstr>Array entries()</vt:lpstr>
      <vt:lpstr>Array includes() &amp; ForEach()</vt:lpstr>
      <vt:lpstr>Array Reverse()</vt:lpstr>
      <vt:lpstr>Array manipulation</vt:lpstr>
      <vt:lpstr>JavaScript Function</vt:lpstr>
      <vt:lpstr>JavaScript Function Definitions</vt:lpstr>
      <vt:lpstr>The Function() Constructor</vt:lpstr>
      <vt:lpstr>Function Hoisting</vt:lpstr>
      <vt:lpstr>Self-Invoking Functions</vt:lpstr>
      <vt:lpstr>Functions Can Be Used as Values</vt:lpstr>
      <vt:lpstr>Functions are Objects</vt:lpstr>
      <vt:lpstr>Arrow Functions</vt:lpstr>
      <vt:lpstr>Function Parameters and Arguments</vt:lpstr>
      <vt:lpstr>Default parameters</vt:lpstr>
      <vt:lpstr>The Arguments Object</vt:lpstr>
      <vt:lpstr>JavaScript Function Invocation</vt:lpstr>
      <vt:lpstr>Invoking a Function as a Function</vt:lpstr>
      <vt:lpstr>What is this?</vt:lpstr>
      <vt:lpstr>The Global Object</vt:lpstr>
      <vt:lpstr>Invoking a Function as a Method</vt:lpstr>
      <vt:lpstr>Invoking a Function with a Function Constructor</vt:lpstr>
      <vt:lpstr>JavaScript Function call()</vt:lpstr>
      <vt:lpstr>Call() Example</vt:lpstr>
      <vt:lpstr>Call() method with arguments</vt:lpstr>
      <vt:lpstr>JavaScript Function apply()</vt:lpstr>
      <vt:lpstr>The Difference Between call() and apply()</vt:lpstr>
      <vt:lpstr>Simulate a Max Method on Arrays</vt:lpstr>
      <vt:lpstr>JavaScript Function bind()</vt:lpstr>
      <vt:lpstr>JavaScript Closures</vt:lpstr>
      <vt:lpstr>Global variables</vt:lpstr>
      <vt:lpstr>JavaScript Nested Functions</vt:lpstr>
      <vt:lpstr>JavaScript Closures</vt:lpstr>
      <vt:lpstr>JavaScript Closures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Tsvetelina Karamihova</dc:creator>
  <cp:lastModifiedBy>Tsvetelina Karamihova</cp:lastModifiedBy>
  <cp:revision>201</cp:revision>
  <dcterms:created xsi:type="dcterms:W3CDTF">2006-08-16T00:00:00Z</dcterms:created>
  <dcterms:modified xsi:type="dcterms:W3CDTF">2022-09-13T09:48:05Z</dcterms:modified>
</cp:coreProperties>
</file>