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72" r:id="rId33"/>
    <p:sldId id="388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94" r:id="rId44"/>
    <p:sldId id="389" r:id="rId45"/>
    <p:sldId id="390" r:id="rId46"/>
    <p:sldId id="391" r:id="rId47"/>
    <p:sldId id="392" r:id="rId48"/>
    <p:sldId id="393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383" r:id="rId83"/>
    <p:sldId id="384" r:id="rId84"/>
    <p:sldId id="385" r:id="rId85"/>
    <p:sldId id="386" r:id="rId86"/>
    <p:sldId id="387" r:id="rId87"/>
    <p:sldId id="294" r:id="rId88"/>
    <p:sldId id="295" r:id="rId89"/>
    <p:sldId id="296" r:id="rId90"/>
    <p:sldId id="297" r:id="rId91"/>
    <p:sldId id="298" r:id="rId92"/>
    <p:sldId id="299" r:id="rId93"/>
    <p:sldId id="300" r:id="rId94"/>
    <p:sldId id="301" r:id="rId95"/>
    <p:sldId id="302" r:id="rId96"/>
    <p:sldId id="303" r:id="rId97"/>
    <p:sldId id="304" r:id="rId98"/>
    <p:sldId id="308" r:id="rId99"/>
    <p:sldId id="305" r:id="rId100"/>
    <p:sldId id="306" r:id="rId101"/>
    <p:sldId id="307" r:id="rId102"/>
    <p:sldId id="309" r:id="rId103"/>
    <p:sldId id="310" r:id="rId104"/>
    <p:sldId id="311" r:id="rId105"/>
    <p:sldId id="312" r:id="rId106"/>
    <p:sldId id="313" r:id="rId107"/>
    <p:sldId id="314" r:id="rId108"/>
    <p:sldId id="315" r:id="rId109"/>
    <p:sldId id="346" r:id="rId110"/>
    <p:sldId id="369" r:id="rId111"/>
    <p:sldId id="347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316" r:id="rId134"/>
    <p:sldId id="317" r:id="rId135"/>
    <p:sldId id="318" r:id="rId136"/>
    <p:sldId id="319" r:id="rId137"/>
    <p:sldId id="320" r:id="rId138"/>
    <p:sldId id="321" r:id="rId139"/>
    <p:sldId id="323" r:id="rId140"/>
    <p:sldId id="324" r:id="rId141"/>
    <p:sldId id="325" r:id="rId142"/>
    <p:sldId id="326" r:id="rId143"/>
    <p:sldId id="327" r:id="rId144"/>
    <p:sldId id="328" r:id="rId145"/>
    <p:sldId id="329" r:id="rId146"/>
    <p:sldId id="330" r:id="rId147"/>
    <p:sldId id="331" r:id="rId148"/>
    <p:sldId id="332" r:id="rId149"/>
    <p:sldId id="333" r:id="rId150"/>
    <p:sldId id="334" r:id="rId151"/>
    <p:sldId id="335" r:id="rId152"/>
    <p:sldId id="336" r:id="rId153"/>
    <p:sldId id="337" r:id="rId154"/>
    <p:sldId id="338" r:id="rId155"/>
    <p:sldId id="339" r:id="rId156"/>
    <p:sldId id="340" r:id="rId157"/>
    <p:sldId id="341" r:id="rId158"/>
    <p:sldId id="342" r:id="rId159"/>
    <p:sldId id="343" r:id="rId160"/>
    <p:sldId id="344" r:id="rId161"/>
    <p:sldId id="345" r:id="rId1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bjects &amp; Classes" id="{CEF37E00-ABAF-4511-9EA3-694F0B58504A}">
          <p14:sldIdLst>
            <p14:sldId id="372"/>
            <p14:sldId id="388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94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383"/>
            <p14:sldId id="384"/>
            <p14:sldId id="385"/>
            <p14:sldId id="386"/>
            <p14:sldId id="387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69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7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9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2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300.png"/><Relationship Id="rId4" Type="http://schemas.openxmlformats.org/officeDocument/2006/relationships/image" Target="../media/image29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 smtClean="0"/>
              <a:t>Problem: Write </a:t>
            </a:r>
            <a:r>
              <a:rPr lang="en-US" dirty="0"/>
              <a:t>a function that orders an</a:t>
            </a:r>
            <a:r>
              <a:rPr lang="en-US" b="1" dirty="0"/>
              <a:t> array of strings</a:t>
            </a:r>
            <a:r>
              <a:rPr lang="en-US" dirty="0"/>
              <a:t>, by their </a:t>
            </a:r>
            <a:r>
              <a:rPr lang="en-US" b="1" dirty="0"/>
              <a:t>length</a:t>
            </a:r>
            <a:r>
              <a:rPr lang="en-US" dirty="0"/>
              <a:t> in </a:t>
            </a:r>
            <a:r>
              <a:rPr lang="en-US" b="1" dirty="0"/>
              <a:t>ascending order</a:t>
            </a:r>
            <a:r>
              <a:rPr lang="en-US" dirty="0"/>
              <a:t> as </a:t>
            </a:r>
            <a:r>
              <a:rPr lang="en-US" b="1" dirty="0"/>
              <a:t>primary criteria</a:t>
            </a:r>
            <a:r>
              <a:rPr lang="en-US" dirty="0"/>
              <a:t>, and by </a:t>
            </a:r>
            <a:r>
              <a:rPr lang="en-US" b="1" dirty="0"/>
              <a:t>alphabetical value </a:t>
            </a:r>
            <a:r>
              <a:rPr lang="en-US" dirty="0"/>
              <a:t>in</a:t>
            </a:r>
            <a:r>
              <a:rPr lang="en-US" b="1" dirty="0"/>
              <a:t> ascending order </a:t>
            </a:r>
            <a:r>
              <a:rPr lang="en-US" dirty="0"/>
              <a:t>as </a:t>
            </a:r>
            <a:r>
              <a:rPr lang="en-US" b="1" dirty="0"/>
              <a:t>second criteria</a:t>
            </a:r>
            <a:r>
              <a:rPr lang="en-US" dirty="0"/>
              <a:t>. The comparison should be </a:t>
            </a:r>
            <a:r>
              <a:rPr lang="en-US" b="1" dirty="0"/>
              <a:t>case-insensitive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JS allows to chain two criteria by ||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localeCompare</a:t>
            </a:r>
            <a:r>
              <a:rPr lang="en-US" b="1" dirty="0"/>
              <a:t>()</a:t>
            </a:r>
            <a:r>
              <a:rPr lang="en-US" dirty="0"/>
              <a:t> method returns a number indicating whether a reference string comes before, or after, or is the same as the given string in sort order. In implementations with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two criteria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3864"/>
            <a:ext cx="5142422" cy="13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61610"/>
            <a:ext cx="2066925" cy="76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485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5283"/>
            <a:ext cx="3457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3331234"/>
            <a:ext cx="345300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11" y="1725283"/>
            <a:ext cx="5170562" cy="40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409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objects and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399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833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3185"/>
            <a:ext cx="3505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3660"/>
            <a:ext cx="2352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51285"/>
            <a:ext cx="16859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3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</a:t>
            </a:r>
            <a:r>
              <a:rPr lang="en-US" b="1" dirty="0" smtClean="0"/>
              <a:t>times</a:t>
            </a:r>
            <a:r>
              <a:rPr lang="en-US" dirty="0" smtClean="0"/>
              <a:t>.</a:t>
            </a:r>
          </a:p>
          <a:p>
            <a:r>
              <a:rPr lang="en-US" dirty="0"/>
              <a:t>You have already learned that JavaScript variables are containers for data values.</a:t>
            </a:r>
          </a:p>
          <a:p>
            <a:r>
              <a:rPr lang="en-US" dirty="0"/>
              <a:t>This code assigns a </a:t>
            </a:r>
            <a:r>
              <a:rPr lang="en-US" b="1" dirty="0"/>
              <a:t>simple value</a:t>
            </a:r>
            <a:r>
              <a:rPr lang="en-US" dirty="0"/>
              <a:t> (Fiat) to a </a:t>
            </a:r>
            <a:r>
              <a:rPr lang="en-US" b="1" dirty="0"/>
              <a:t>variable</a:t>
            </a:r>
            <a:r>
              <a:rPr lang="en-US" dirty="0"/>
              <a:t> named car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82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548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005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 </a:t>
            </a:r>
            <a:r>
              <a:rPr lang="en-US" b="1" dirty="0" err="1"/>
              <a:t>name:value</a:t>
            </a:r>
            <a:r>
              <a:rPr lang="en-US" dirty="0"/>
              <a:t> pairs (name and value separated by a colon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define (and create) a JavaScript object with an object literal</a:t>
            </a:r>
            <a:r>
              <a:rPr lang="en-US" dirty="0" smtClean="0"/>
              <a:t>:</a:t>
            </a:r>
          </a:p>
          <a:p>
            <a:r>
              <a:rPr lang="en-US" dirty="0"/>
              <a:t>Spaces and line breaks are not important. An object definition can span multiple lines: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7424"/>
            <a:ext cx="6448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4" y="4540725"/>
            <a:ext cx="7467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0" y="5029200"/>
            <a:ext cx="1819814" cy="156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0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name:values</a:t>
            </a:r>
            <a:r>
              <a:rPr lang="en-US" dirty="0"/>
              <a:t> pairs in JavaScript objects are called </a:t>
            </a:r>
            <a:r>
              <a:rPr lang="en-US" b="1" dirty="0"/>
              <a:t>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can access object properties in two ways: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114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3" y="5410200"/>
            <a:ext cx="2466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2495550" cy="3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1638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863087"/>
            <a:ext cx="2000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400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095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2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7999"/>
            <a:ext cx="77057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409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498" y="4572000"/>
            <a:ext cx="8407893" cy="1405129"/>
          </a:xfrm>
        </p:spPr>
        <p:txBody>
          <a:bodyPr/>
          <a:lstStyle/>
          <a:p>
            <a:r>
              <a:rPr lang="en-US" dirty="0"/>
              <a:t>In the example above, this refers to the </a:t>
            </a:r>
            <a:r>
              <a:rPr lang="en-US" b="1" dirty="0"/>
              <a:t>person object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person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5791200" cy="268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505200"/>
            <a:ext cx="71342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2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object method with the following 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90762"/>
            <a:ext cx="2552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1" y="3605213"/>
            <a:ext cx="23907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3" y="4114800"/>
            <a:ext cx="45148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441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 </a:t>
            </a: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Declare Strings, Numbers, and Booleans as Objects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99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39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8567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In JavaScript, objects are king. If you understand objects, you understand JavaScript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almost "everything" is an object</a:t>
            </a:r>
            <a:r>
              <a:rPr lang="en-US" dirty="0" smtClean="0"/>
              <a:t>.</a:t>
            </a:r>
          </a:p>
          <a:p>
            <a:r>
              <a:rPr lang="en-US" dirty="0"/>
              <a:t>All JavaScript values, except primitives, are objects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Booleans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Numbers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Strings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Dates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err="1"/>
              <a:t>Maths</a:t>
            </a:r>
            <a:r>
              <a:rPr lang="en-US" sz="1900" dirty="0"/>
              <a:t>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Regular expressions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Arrays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Functions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Objects are always </a:t>
            </a:r>
            <a:r>
              <a:rPr lang="en-US" sz="1900" dirty="0" smtClean="0"/>
              <a:t>objects</a:t>
            </a:r>
            <a:endParaRPr lang="en-US" sz="19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8615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primitive value</a:t>
            </a:r>
            <a:r>
              <a:rPr lang="en-US" dirty="0"/>
              <a:t> is a value that has no properties or methods.</a:t>
            </a:r>
          </a:p>
          <a:p>
            <a:r>
              <a:rPr lang="en-US" b="1" dirty="0"/>
              <a:t>3.14</a:t>
            </a:r>
            <a:r>
              <a:rPr lang="en-US" dirty="0"/>
              <a:t> is a primitive value</a:t>
            </a:r>
          </a:p>
          <a:p>
            <a:r>
              <a:rPr lang="en-US" dirty="0"/>
              <a:t>A </a:t>
            </a:r>
            <a:r>
              <a:rPr lang="en-US" b="1" dirty="0"/>
              <a:t>primitive data type</a:t>
            </a:r>
            <a:r>
              <a:rPr lang="en-US" dirty="0"/>
              <a:t> is data that has a primitive value.</a:t>
            </a:r>
          </a:p>
          <a:p>
            <a:r>
              <a:rPr lang="en-US" dirty="0"/>
              <a:t>JavaScript defines 7 types of primitive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 err="1"/>
              <a:t>bigint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Primitives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656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values are immutable (they are hardcoded and cannot be changed).</a:t>
            </a:r>
          </a:p>
          <a:p>
            <a:r>
              <a:rPr lang="en-US" dirty="0"/>
              <a:t>if x = 3.14, you can change the value of x, but you cannot change the value of 3.14.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3725"/>
            <a:ext cx="7772400" cy="30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25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contain single values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JavaScript variables can also contain many values.</a:t>
            </a:r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Object values are written as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b="1" dirty="0">
                <a:solidFill>
                  <a:schemeClr val="accent1"/>
                </a:solidFill>
              </a:rPr>
              <a:t>name : value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pairs (name and value separated by a colon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A JavaScript object is a collection of named values</a:t>
            </a:r>
          </a:p>
          <a:p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dirty="0" smtClean="0"/>
              <a:t>Variables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2133600"/>
            <a:ext cx="2447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4343400"/>
            <a:ext cx="7315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6019800"/>
            <a:ext cx="7419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53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named values, in JavaScript objects, are called </a:t>
            </a:r>
            <a:r>
              <a:rPr lang="en-US" b="1" dirty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.</a:t>
            </a:r>
          </a:p>
          <a:p>
            <a:r>
              <a:rPr lang="en-US" dirty="0"/>
              <a:t>Objects written as name value pairs are similar to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Associative arrays in PHP</a:t>
            </a:r>
          </a:p>
          <a:p>
            <a:pPr lvl="1"/>
            <a:r>
              <a:rPr lang="en-US" dirty="0"/>
              <a:t>Dictionaries in Python</a:t>
            </a:r>
          </a:p>
          <a:p>
            <a:pPr lvl="1"/>
            <a:r>
              <a:rPr lang="en-US" dirty="0"/>
              <a:t>Hash tables in C</a:t>
            </a:r>
          </a:p>
          <a:p>
            <a:pPr lvl="1"/>
            <a:r>
              <a:rPr lang="en-US" dirty="0"/>
              <a:t>Hash maps in Java</a:t>
            </a:r>
          </a:p>
          <a:p>
            <a:pPr lvl="1"/>
            <a:r>
              <a:rPr lang="en-US" dirty="0"/>
              <a:t>Hashes in Ruby and Perl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5673"/>
            <a:ext cx="31527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23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Object properties can be both primitive values, other objects, and functions.</a:t>
            </a:r>
          </a:p>
          <a:p>
            <a:r>
              <a:rPr lang="en-US" dirty="0"/>
              <a:t>An </a:t>
            </a:r>
            <a:r>
              <a:rPr lang="en-US" b="1" dirty="0"/>
              <a:t>object method</a:t>
            </a:r>
            <a:r>
              <a:rPr lang="en-US" dirty="0"/>
              <a:t> is an object property containing a 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6676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2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00529"/>
          </a:xfrm>
        </p:spPr>
        <p:txBody>
          <a:bodyPr/>
          <a:lstStyle/>
          <a:p>
            <a:r>
              <a:rPr lang="en-US" dirty="0"/>
              <a:t>With JavaScript, you can define and create your own objects.</a:t>
            </a:r>
          </a:p>
          <a:p>
            <a:r>
              <a:rPr lang="en-US" dirty="0"/>
              <a:t>There are different ways to create new objects:</a:t>
            </a:r>
          </a:p>
          <a:p>
            <a:pPr lvl="1"/>
            <a:r>
              <a:rPr lang="en-US" dirty="0"/>
              <a:t>Create a single object, using an object literal.</a:t>
            </a:r>
          </a:p>
          <a:p>
            <a:pPr lvl="1"/>
            <a:r>
              <a:rPr lang="en-US" dirty="0"/>
              <a:t>Create a single object, with the keyword new.</a:t>
            </a:r>
          </a:p>
          <a:p>
            <a:pPr lvl="1"/>
            <a:r>
              <a:rPr lang="en-US" dirty="0"/>
              <a:t>Define an object constructor, and then create objects of the constructed type.</a:t>
            </a:r>
          </a:p>
          <a:p>
            <a:pPr lvl="1"/>
            <a:r>
              <a:rPr lang="en-US" dirty="0"/>
              <a:t>Create an object using </a:t>
            </a:r>
            <a:r>
              <a:rPr lang="en-US" dirty="0" err="1"/>
              <a:t>Object.create</a:t>
            </a:r>
            <a:r>
              <a:rPr lang="en-US" dirty="0"/>
              <a:t>().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</a:t>
            </a:r>
            <a:r>
              <a:rPr lang="en-US" dirty="0" smtClean="0"/>
              <a:t>Object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3695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easiest way to create a JavaScript Object.</a:t>
            </a:r>
          </a:p>
          <a:p>
            <a:r>
              <a:rPr lang="en-US" dirty="0"/>
              <a:t>Using an object literal, you both define and create an object in one statement.</a:t>
            </a:r>
          </a:p>
          <a:p>
            <a:r>
              <a:rPr lang="en-US" dirty="0"/>
              <a:t>An 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r>
              <a:rPr lang="en-US" dirty="0"/>
              <a:t>The following example creates a new JavaScript object with four 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Object </a:t>
            </a:r>
            <a:r>
              <a:rPr lang="en-US" dirty="0" smtClean="0"/>
              <a:t>Literal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2078"/>
            <a:ext cx="7496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01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62308" y="345341"/>
            <a:ext cx="8407893" cy="529345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paces and line breaks are not important. An object definition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example creates an empty JavaScript object, and then adds 4 properties: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023182" cy="224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2362200" cy="198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336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create a new JavaScript object </a:t>
            </a:r>
            <a:r>
              <a:rPr lang="en-US" b="1" dirty="0">
                <a:solidFill>
                  <a:schemeClr val="accent1"/>
                </a:solidFill>
              </a:rPr>
              <a:t>using new Object(), </a:t>
            </a:r>
            <a:r>
              <a:rPr lang="en-US" dirty="0"/>
              <a:t>and then adds 4 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examples above do exactly the same.</a:t>
            </a:r>
          </a:p>
          <a:p>
            <a:r>
              <a:rPr lang="en-US" dirty="0"/>
              <a:t>But there is no need to use new Object().</a:t>
            </a:r>
          </a:p>
          <a:p>
            <a:r>
              <a:rPr lang="en-US" dirty="0"/>
              <a:t>For readability, simplicity and execution speed, use the object literal method.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Using</a:t>
            </a:r>
            <a:r>
              <a:rPr lang="en-US" dirty="0"/>
              <a:t> the JavaScript Keyword 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29241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553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mutable: They are addressed by reference, not by value.</a:t>
            </a:r>
          </a:p>
          <a:p>
            <a:r>
              <a:rPr lang="en-US" dirty="0"/>
              <a:t>If person is an object, the following statement will not create a copy of person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/>
              <a:t>The object x is </a:t>
            </a:r>
            <a:r>
              <a:rPr lang="en-US" b="1" dirty="0"/>
              <a:t>not a copy</a:t>
            </a:r>
            <a:r>
              <a:rPr lang="en-US" dirty="0"/>
              <a:t> of person. It </a:t>
            </a:r>
            <a:r>
              <a:rPr lang="en-US" b="1" dirty="0"/>
              <a:t>is</a:t>
            </a:r>
            <a:r>
              <a:rPr lang="en-US" dirty="0"/>
              <a:t> person. Both x and person are the same object.</a:t>
            </a:r>
          </a:p>
          <a:p>
            <a:r>
              <a:rPr lang="en-US" dirty="0"/>
              <a:t>Any changes to x will also change person, because x and person are the same object.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 are </a:t>
            </a:r>
            <a:r>
              <a:rPr lang="en-US" dirty="0" smtClean="0"/>
              <a:t>Mutable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18103"/>
            <a:ext cx="5591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53000"/>
            <a:ext cx="4014788" cy="156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50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the values associated with a JavaScript object.</a:t>
            </a:r>
          </a:p>
          <a:p>
            <a:r>
              <a:rPr lang="en-US" dirty="0"/>
              <a:t>A JavaScript object is a collection of unordered properties.</a:t>
            </a:r>
          </a:p>
          <a:p>
            <a:r>
              <a:rPr lang="en-US" dirty="0"/>
              <a:t>Properties can usually be changed, added, and deleted, but some are read only.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 </a:t>
            </a:r>
            <a:r>
              <a:rPr lang="en-US" dirty="0" smtClean="0"/>
              <a:t>Properties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and access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0101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9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 </a:t>
            </a:r>
            <a:r>
              <a:rPr lang="en-US" dirty="0"/>
              <a:t>for...in</a:t>
            </a:r>
            <a:r>
              <a:rPr lang="en-US" dirty="0"/>
              <a:t> statement loops through the properties of an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for...in </a:t>
            </a:r>
            <a:r>
              <a:rPr lang="en-US" dirty="0" smtClean="0"/>
              <a:t>Loop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82790"/>
            <a:ext cx="31718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4669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848350"/>
            <a:ext cx="1133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0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new properties to an existing object by simply giving it a value.</a:t>
            </a:r>
          </a:p>
          <a:p>
            <a:r>
              <a:rPr lang="en-US" dirty="0"/>
              <a:t>Assume that the person object already exists - you can then give it new 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 keyword deletes a property from an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deleting properties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3738"/>
            <a:ext cx="3295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7" y="4343400"/>
            <a:ext cx="21621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399"/>
            <a:ext cx="21717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an object can be another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can access nested objects using the dot notation or the bracket notation:</a:t>
            </a:r>
            <a:br>
              <a:rPr lang="en-US" dirty="0"/>
            </a:b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Objects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5" y="2286000"/>
            <a:ext cx="18097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5" y="5791200"/>
            <a:ext cx="1685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76912"/>
            <a:ext cx="1971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829300"/>
            <a:ext cx="2305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2286000"/>
            <a:ext cx="1743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9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objects can be arrays, and values in arrays can be objects: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1"/>
            <a:ext cx="5334000" cy="229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529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9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properties have a name. In addition they also have a value.</a:t>
            </a:r>
          </a:p>
          <a:p>
            <a:r>
              <a:rPr lang="en-US" dirty="0"/>
              <a:t>The value is one of the property's attributes.</a:t>
            </a:r>
          </a:p>
          <a:p>
            <a:r>
              <a:rPr lang="en-US" dirty="0"/>
              <a:t>Other attributes are: enumerable, configurable, and writable.</a:t>
            </a:r>
          </a:p>
          <a:p>
            <a:r>
              <a:rPr lang="en-US" dirty="0"/>
              <a:t>These attributes define how the property can be accessed (is it readable?, is it writable?)</a:t>
            </a:r>
          </a:p>
          <a:p>
            <a:r>
              <a:rPr lang="en-US" dirty="0"/>
              <a:t>In JavaScript, all attributes can be read, but only the value attribute can be changed (and only if the property is writable).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Attributes</a:t>
            </a:r>
          </a:p>
        </p:txBody>
      </p:sp>
    </p:spTree>
    <p:extLst>
      <p:ext uri="{BB962C8B-B14F-4D97-AF65-F5344CB8AC3E}">
        <p14:creationId xmlns:p14="http://schemas.microsoft.com/office/powerpoint/2010/main" val="28120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334000" cy="24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63603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04" y="1648273"/>
            <a:ext cx="2619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54" y="2186017"/>
            <a:ext cx="24479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79" y="2651425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method to an object is easy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example uses the </a:t>
            </a:r>
            <a:r>
              <a:rPr lang="en-US" dirty="0" err="1"/>
              <a:t>toUpperCase</a:t>
            </a:r>
            <a:r>
              <a:rPr lang="en-US" dirty="0"/>
              <a:t>()</a:t>
            </a:r>
            <a:r>
              <a:rPr lang="en-US" dirty="0"/>
              <a:t> method of the String object, to convert a text to uppercase: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Method to an </a:t>
            </a:r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/>
              <a:t>Using Built-In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648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5219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How to Display JavaScript Objects?</a:t>
            </a:r>
          </a:p>
          <a:p>
            <a:r>
              <a:rPr lang="en-US" dirty="0"/>
              <a:t>Displaying a JavaScript object will output </a:t>
            </a:r>
            <a:r>
              <a:rPr lang="en-US" b="1" dirty="0"/>
              <a:t>[object Object</a:t>
            </a:r>
            <a:r>
              <a:rPr lang="en-US" b="1" dirty="0" smtClean="0"/>
              <a:t>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Displaying Object Properties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Display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45634"/>
            <a:ext cx="1295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9234"/>
            <a:ext cx="5181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75338"/>
            <a:ext cx="3629025" cy="158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8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Object in a </a:t>
            </a:r>
            <a:r>
              <a:rPr lang="en-US" dirty="0" smtClean="0"/>
              <a:t>Loop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91345"/>
            <a:ext cx="15525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770"/>
            <a:ext cx="4886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57800"/>
            <a:ext cx="47815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JavaScript object can be converted to an array using </a:t>
            </a:r>
            <a:r>
              <a:rPr lang="en-US" b="1" dirty="0" err="1">
                <a:solidFill>
                  <a:schemeClr val="accent1"/>
                </a:solidFill>
              </a:rPr>
              <a:t>Object.values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Object.values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24138"/>
            <a:ext cx="38957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33863"/>
            <a:ext cx="1571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7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JavaScript object can be </a:t>
            </a:r>
            <a:r>
              <a:rPr lang="en-US" dirty="0" err="1"/>
              <a:t>stringified</a:t>
            </a:r>
            <a:r>
              <a:rPr lang="en-US" dirty="0"/>
              <a:t> (converted to a string) with the JavaScript function </a:t>
            </a:r>
            <a:r>
              <a:rPr lang="en-US" b="1" dirty="0" err="1">
                <a:solidFill>
                  <a:schemeClr val="accent1"/>
                </a:solidFill>
              </a:rPr>
              <a:t>JSON.stringify</a:t>
            </a:r>
            <a:r>
              <a:rPr lang="en-US" b="1" dirty="0" smtClean="0">
                <a:solidFill>
                  <a:schemeClr val="accent1"/>
                </a:solidFill>
              </a:rPr>
              <a:t>():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err="1"/>
              <a:t>myString</a:t>
            </a:r>
            <a:r>
              <a:rPr lang="en-US" dirty="0"/>
              <a:t> is now a JavaScript string, ready to be displayed: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JSON.stringify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39528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8" y="5181600"/>
            <a:ext cx="3667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4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 converts dates into strings: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Stringify</a:t>
            </a:r>
            <a:r>
              <a:rPr lang="en-US" dirty="0"/>
              <a:t> </a:t>
            </a:r>
            <a:r>
              <a:rPr lang="en-US" dirty="0" smtClean="0"/>
              <a:t>Dates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5381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4391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4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JSON.stringify</a:t>
            </a:r>
            <a:r>
              <a:rPr lang="en-US" dirty="0">
                <a:solidFill>
                  <a:srgbClr val="FF0000"/>
                </a:solidFill>
              </a:rPr>
              <a:t> will not </a:t>
            </a:r>
            <a:r>
              <a:rPr lang="en-US" dirty="0" err="1">
                <a:solidFill>
                  <a:srgbClr val="FF0000"/>
                </a:solidFill>
              </a:rPr>
              <a:t>stringify</a:t>
            </a:r>
            <a:r>
              <a:rPr lang="en-US" dirty="0">
                <a:solidFill>
                  <a:srgbClr val="FF0000"/>
                </a:solidFill>
              </a:rPr>
              <a:t> functions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This can be "fixed" if you convert the functions into strings before </a:t>
            </a:r>
            <a:r>
              <a:rPr lang="en-US" dirty="0" err="1">
                <a:solidFill>
                  <a:schemeClr val="accent1"/>
                </a:solidFill>
              </a:rPr>
              <a:t>stringifying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Stringify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4292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95700"/>
            <a:ext cx="1524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5034737"/>
            <a:ext cx="4064299" cy="168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245961"/>
            <a:ext cx="3848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</a:t>
            </a:r>
            <a:r>
              <a:rPr lang="en-US" dirty="0" err="1"/>
              <a:t>stringify</a:t>
            </a:r>
            <a:r>
              <a:rPr lang="en-US" dirty="0"/>
              <a:t> JavaScript arrays: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Stringify</a:t>
            </a:r>
            <a:r>
              <a:rPr lang="en-US" dirty="0"/>
              <a:t>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3587"/>
            <a:ext cx="53911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JavaScript Getter</a:t>
            </a:r>
          </a:p>
          <a:p>
            <a:r>
              <a:rPr lang="en-US" sz="2200" b="1" dirty="0"/>
              <a:t>(The </a:t>
            </a:r>
            <a:r>
              <a:rPr lang="en-US" sz="2200" b="1" dirty="0">
                <a:solidFill>
                  <a:schemeClr val="accent1"/>
                </a:solidFill>
              </a:rPr>
              <a:t>get</a:t>
            </a:r>
            <a:r>
              <a:rPr lang="en-US" sz="2200" b="1" dirty="0"/>
              <a:t> Keyword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560" y="2362200"/>
            <a:ext cx="4040188" cy="3687763"/>
          </a:xfrm>
        </p:spPr>
        <p:txBody>
          <a:bodyPr>
            <a:normAutofit/>
          </a:bodyPr>
          <a:lstStyle/>
          <a:p>
            <a:r>
              <a:rPr lang="en-US" sz="1900" dirty="0"/>
              <a:t>This example uses a </a:t>
            </a:r>
            <a:r>
              <a:rPr lang="en-US" sz="1900" dirty="0" err="1">
                <a:solidFill>
                  <a:schemeClr val="accent1"/>
                </a:solidFill>
              </a:rPr>
              <a:t>lang</a:t>
            </a:r>
            <a:r>
              <a:rPr lang="en-US" sz="1900" dirty="0"/>
              <a:t> property to </a:t>
            </a:r>
            <a:r>
              <a:rPr lang="en-US" sz="1900" dirty="0">
                <a:solidFill>
                  <a:schemeClr val="accent1"/>
                </a:solidFill>
              </a:rPr>
              <a:t>get</a:t>
            </a:r>
            <a:r>
              <a:rPr lang="en-US" sz="1900" dirty="0"/>
              <a:t> the value of the </a:t>
            </a:r>
            <a:r>
              <a:rPr lang="en-US" sz="1900" dirty="0">
                <a:solidFill>
                  <a:schemeClr val="accent1"/>
                </a:solidFill>
              </a:rPr>
              <a:t>language</a:t>
            </a:r>
            <a:r>
              <a:rPr lang="en-US" sz="1900" dirty="0">
                <a:solidFill>
                  <a:schemeClr val="accent1"/>
                </a:solidFill>
              </a:rPr>
              <a:t> property</a:t>
            </a:r>
            <a:r>
              <a:rPr lang="en-US" sz="1900" dirty="0"/>
              <a:t>.</a:t>
            </a:r>
            <a:endParaRPr lang="bg-BG" sz="19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This example uses a </a:t>
            </a:r>
            <a:r>
              <a:rPr lang="en-US" sz="1900" dirty="0" err="1">
                <a:solidFill>
                  <a:schemeClr val="accent1"/>
                </a:solidFill>
              </a:rPr>
              <a:t>lang</a:t>
            </a:r>
            <a:r>
              <a:rPr lang="en-US" sz="1900" dirty="0"/>
              <a:t> property to </a:t>
            </a:r>
            <a:r>
              <a:rPr lang="en-US" sz="1900" dirty="0">
                <a:solidFill>
                  <a:schemeClr val="accent1"/>
                </a:solidFill>
              </a:rPr>
              <a:t>set</a:t>
            </a:r>
            <a:r>
              <a:rPr lang="en-US" sz="1900" dirty="0"/>
              <a:t> the value of the </a:t>
            </a:r>
            <a:r>
              <a:rPr lang="en-US" sz="1900" dirty="0">
                <a:solidFill>
                  <a:schemeClr val="accent1"/>
                </a:solidFill>
              </a:rPr>
              <a:t>language</a:t>
            </a:r>
            <a:r>
              <a:rPr lang="en-US" sz="1900" dirty="0">
                <a:solidFill>
                  <a:schemeClr val="accent1"/>
                </a:solidFill>
              </a:rPr>
              <a:t> property</a:t>
            </a:r>
            <a:r>
              <a:rPr lang="en-US" sz="1900" dirty="0"/>
              <a:t>.</a:t>
            </a:r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</a:t>
            </a:r>
            <a:r>
              <a:rPr lang="en-US" dirty="0" err="1" smtClean="0"/>
              <a:t>Accessors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(Getters and Setters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4800"/>
          <a:stretch/>
        </p:blipFill>
        <p:spPr bwMode="auto">
          <a:xfrm>
            <a:off x="838200" y="3733800"/>
            <a:ext cx="2824162" cy="253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JavaScript Setter 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200" b="1" dirty="0" smtClean="0"/>
              <a:t>(</a:t>
            </a:r>
            <a:r>
              <a:rPr lang="en-US" sz="2200" b="1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set</a:t>
            </a:r>
            <a:r>
              <a:rPr lang="en-US" sz="2200" b="1" dirty="0"/>
              <a:t> Keyword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3800"/>
            <a:ext cx="26479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1" y="6019800"/>
            <a:ext cx="4152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4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452" y="4953000"/>
            <a:ext cx="8407893" cy="1754037"/>
          </a:xfrm>
        </p:spPr>
        <p:txBody>
          <a:bodyPr/>
          <a:lstStyle/>
          <a:p>
            <a:r>
              <a:rPr lang="en-US" dirty="0"/>
              <a:t>Example 1 access </a:t>
            </a:r>
            <a:r>
              <a:rPr lang="en-US" dirty="0" err="1">
                <a:solidFill>
                  <a:schemeClr val="accent1"/>
                </a:solidFill>
              </a:rPr>
              <a:t>fullName</a:t>
            </a:r>
            <a:r>
              <a:rPr lang="en-US" dirty="0">
                <a:solidFill>
                  <a:schemeClr val="accent1"/>
                </a:solidFill>
              </a:rPr>
              <a:t> as a function</a:t>
            </a:r>
            <a:r>
              <a:rPr lang="en-US" dirty="0"/>
              <a:t>: </a:t>
            </a:r>
            <a:r>
              <a:rPr lang="en-US" dirty="0" err="1"/>
              <a:t>person.fullName</a:t>
            </a:r>
            <a:r>
              <a:rPr lang="en-US" dirty="0"/>
              <a:t>().</a:t>
            </a:r>
          </a:p>
          <a:p>
            <a:r>
              <a:rPr lang="en-US" dirty="0"/>
              <a:t>Example 2 access </a:t>
            </a:r>
            <a:r>
              <a:rPr lang="en-US" dirty="0" err="1">
                <a:solidFill>
                  <a:schemeClr val="accent1"/>
                </a:solidFill>
              </a:rPr>
              <a:t>fullName</a:t>
            </a:r>
            <a:r>
              <a:rPr lang="en-US" dirty="0">
                <a:solidFill>
                  <a:schemeClr val="accent1"/>
                </a:solidFill>
              </a:rPr>
              <a:t> as a property</a:t>
            </a:r>
            <a:r>
              <a:rPr lang="en-US" dirty="0"/>
              <a:t>: </a:t>
            </a:r>
            <a:r>
              <a:rPr lang="en-US" dirty="0" err="1"/>
              <a:t>person.fullName</a:t>
            </a:r>
            <a:r>
              <a:rPr lang="en-US" dirty="0"/>
              <a:t>.</a:t>
            </a:r>
          </a:p>
          <a:p>
            <a:r>
              <a:rPr lang="en-US" dirty="0"/>
              <a:t>The second example provides a simpler syntax.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or Getter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038599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21" y="1752600"/>
            <a:ext cx="4015126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980004"/>
            <a:ext cx="4135533" cy="74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80004"/>
            <a:ext cx="4345861" cy="74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4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JavaScript can secure better data quality when using getters and setters.</a:t>
            </a:r>
          </a:p>
          <a:p>
            <a:r>
              <a:rPr lang="en-US" dirty="0"/>
              <a:t>Using the </a:t>
            </a:r>
            <a:r>
              <a:rPr lang="en-US" dirty="0" err="1"/>
              <a:t>lang</a:t>
            </a:r>
            <a:r>
              <a:rPr lang="en-US" dirty="0"/>
              <a:t> property, in this example, returns the value of the language property in </a:t>
            </a:r>
            <a:r>
              <a:rPr lang="en-US" dirty="0" smtClean="0"/>
              <a:t>upper </a:t>
            </a:r>
            <a:r>
              <a:rPr lang="en-US" dirty="0"/>
              <a:t>case</a:t>
            </a:r>
            <a:r>
              <a:rPr lang="en-US" dirty="0" smtClean="0"/>
              <a:t>:</a:t>
            </a:r>
          </a:p>
          <a:p>
            <a:r>
              <a:rPr lang="en-US" dirty="0"/>
              <a:t>Using the </a:t>
            </a:r>
            <a:r>
              <a:rPr lang="en-US" dirty="0" err="1"/>
              <a:t>lang</a:t>
            </a:r>
            <a:r>
              <a:rPr lang="en-US" dirty="0"/>
              <a:t> property, in this example, stores an upper case value in the </a:t>
            </a:r>
            <a:r>
              <a:rPr lang="en-US" dirty="0"/>
              <a:t>language</a:t>
            </a:r>
            <a:r>
              <a:rPr lang="en-US" dirty="0"/>
              <a:t> property: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Quality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4152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363574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simpler syntax</a:t>
            </a:r>
          </a:p>
          <a:p>
            <a:r>
              <a:rPr lang="en-US" dirty="0"/>
              <a:t>It allows equal syntax for properties and methods</a:t>
            </a:r>
          </a:p>
          <a:p>
            <a:r>
              <a:rPr lang="en-US" dirty="0"/>
              <a:t>It can secure better data quality</a:t>
            </a:r>
          </a:p>
          <a:p>
            <a:r>
              <a:rPr lang="en-US" dirty="0"/>
              <a:t>It is useful for doing things behind-the-scenes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Getters and Setters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77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Object.defineProperty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also be used to add Getters and Setters: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Object.defineProperty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3743325" cy="400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2562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7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considered good practice to name constructor functions with an upper-case first letter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a constructor function </a:t>
            </a:r>
            <a:r>
              <a:rPr lang="en-US" dirty="0"/>
              <a:t>this</a:t>
            </a:r>
            <a:r>
              <a:rPr lang="en-US" dirty="0"/>
              <a:t> does not have a value. It is a substitute for the new object. The value of </a:t>
            </a:r>
            <a:r>
              <a:rPr lang="en-US" dirty="0"/>
              <a:t>this</a:t>
            </a:r>
            <a:r>
              <a:rPr lang="en-US" dirty="0"/>
              <a:t> will become the new object when a new object is created.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 </a:t>
            </a:r>
            <a:r>
              <a:rPr lang="en-US" dirty="0" smtClean="0"/>
              <a:t>Constructors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1719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examples from the previous chapters are limited. They only create single objects.</a:t>
            </a:r>
          </a:p>
          <a:p>
            <a:r>
              <a:rPr lang="en-US" dirty="0"/>
              <a:t>Sometimes we need a "</a:t>
            </a:r>
            <a:r>
              <a:rPr lang="en-US" b="1" dirty="0"/>
              <a:t>blueprint</a:t>
            </a:r>
            <a:r>
              <a:rPr lang="en-US" dirty="0"/>
              <a:t>" for creating many objects of the same "type".</a:t>
            </a:r>
          </a:p>
          <a:p>
            <a:r>
              <a:rPr lang="en-US" dirty="0"/>
              <a:t>The way to create an "object type", is to use an </a:t>
            </a:r>
            <a:r>
              <a:rPr lang="en-US" b="1" dirty="0"/>
              <a:t>object constructor function</a:t>
            </a:r>
            <a:r>
              <a:rPr lang="en-US" dirty="0"/>
              <a:t>.</a:t>
            </a:r>
          </a:p>
          <a:p>
            <a:r>
              <a:rPr lang="en-US" dirty="0"/>
              <a:t>In the example above, function Person() is an object constructor function.</a:t>
            </a:r>
          </a:p>
          <a:p>
            <a:r>
              <a:rPr lang="en-US" dirty="0"/>
              <a:t>Objects of the same type are created by calling the constructor function with the new keyword: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 (Blueprints) (Classes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15309"/>
            <a:ext cx="5981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add a new property to an object constructor the same way you add a new property to an existing object</a:t>
            </a:r>
            <a:r>
              <a:rPr lang="en-US" dirty="0" smtClean="0"/>
              <a:t>:</a:t>
            </a:r>
          </a:p>
          <a:p>
            <a:r>
              <a:rPr lang="en-US" dirty="0"/>
              <a:t>To add a new property to a constructor, you must add it to the constructor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Property to a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4543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constructor function can also define methods: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Method to a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3" y="2209800"/>
            <a:ext cx="3733800" cy="192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0" y="4290204"/>
            <a:ext cx="4791075" cy="22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140457"/>
            <a:ext cx="2847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6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built-in constructors for native objects: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JavaScript </a:t>
            </a:r>
            <a:r>
              <a:rPr lang="en-US" dirty="0" smtClean="0"/>
              <a:t>Constructors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886200" cy="214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3876"/>
            <a:ext cx="49720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4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/>
          <a:lstStyle/>
          <a:p>
            <a:r>
              <a:rPr lang="en-US" dirty="0" smtClean="0"/>
              <a:t>All JavaScript objects inherit properties and methods from a prototype.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also learned that you can </a:t>
            </a:r>
            <a:r>
              <a:rPr lang="en-US" b="1" dirty="0" smtClean="0"/>
              <a:t>not</a:t>
            </a:r>
            <a:r>
              <a:rPr lang="en-US" dirty="0" smtClean="0"/>
              <a:t> add a new property to an existing object constructor:</a:t>
            </a:r>
          </a:p>
          <a:p>
            <a:r>
              <a:rPr lang="en-US" dirty="0"/>
              <a:t>To add a new property to a constructor, you must add it to the constructor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 </a:t>
            </a:r>
            <a:r>
              <a:rPr lang="en-US" dirty="0" smtClean="0"/>
              <a:t>Prototypes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3" y="2514599"/>
            <a:ext cx="59626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2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Classes are templates for JavaScript Objects.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1733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 class to create a class.</a:t>
            </a:r>
          </a:p>
          <a:p>
            <a:r>
              <a:rPr lang="en-US" dirty="0"/>
              <a:t>Always add a method named </a:t>
            </a:r>
            <a:r>
              <a:rPr lang="en-US" b="1" dirty="0">
                <a:solidFill>
                  <a:schemeClr val="accent1"/>
                </a:solidFill>
              </a:rPr>
              <a:t>constructor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example above creates a class named "Car".</a:t>
            </a:r>
          </a:p>
          <a:p>
            <a:r>
              <a:rPr lang="en-US" dirty="0"/>
              <a:t>The class has two initial properties: "name" and "year".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 </a:t>
            </a:r>
            <a:r>
              <a:rPr lang="en-US" dirty="0" smtClean="0"/>
              <a:t>Syntax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2609851"/>
            <a:ext cx="274142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22" y="2609851"/>
            <a:ext cx="211425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5257800"/>
            <a:ext cx="3743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269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407893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a class, you can use the class to create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example above uses the </a:t>
            </a:r>
            <a:r>
              <a:rPr lang="en-US" b="1" dirty="0"/>
              <a:t>Car class</a:t>
            </a:r>
            <a:r>
              <a:rPr lang="en-US" dirty="0"/>
              <a:t> to create two </a:t>
            </a:r>
            <a:r>
              <a:rPr lang="en-US" b="1" dirty="0"/>
              <a:t>Car objects</a:t>
            </a:r>
            <a:r>
              <a:rPr lang="en-US" dirty="0"/>
              <a:t>.</a:t>
            </a:r>
          </a:p>
          <a:p>
            <a:r>
              <a:rPr lang="en-US" dirty="0"/>
              <a:t>The constructor method is called automatically when a new object is created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 constructor method </a:t>
            </a:r>
            <a:r>
              <a:rPr lang="en-US" dirty="0"/>
              <a:t>is a special method:</a:t>
            </a:r>
          </a:p>
          <a:p>
            <a:r>
              <a:rPr lang="en-US" dirty="0"/>
              <a:t>It has to have the exact name "constructor"</a:t>
            </a:r>
          </a:p>
          <a:p>
            <a:r>
              <a:rPr lang="en-US" dirty="0"/>
              <a:t>It is executed automatically when a new object is created</a:t>
            </a:r>
          </a:p>
          <a:p>
            <a:r>
              <a:rPr lang="en-US" dirty="0"/>
              <a:t>It is used to initialize object properties</a:t>
            </a:r>
          </a:p>
          <a:p>
            <a:r>
              <a:rPr lang="en-US" dirty="0"/>
              <a:t>If you do not define a constructor method, JavaScript will add an empty constructor method.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smtClean="0"/>
              <a:t>Class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constructor method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4" y="2362200"/>
            <a:ext cx="3552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9306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752600"/>
            <a:ext cx="4572001" cy="4407408"/>
          </a:xfrm>
        </p:spPr>
        <p:txBody>
          <a:bodyPr/>
          <a:lstStyle/>
          <a:p>
            <a:r>
              <a:rPr lang="en-US" dirty="0"/>
              <a:t>Class methods are created with the same syntax as object methods.</a:t>
            </a:r>
          </a:p>
          <a:p>
            <a:r>
              <a:rPr lang="en-US" dirty="0"/>
              <a:t>Use the keyword class to create a class.</a:t>
            </a:r>
          </a:p>
          <a:p>
            <a:r>
              <a:rPr lang="en-US" dirty="0"/>
              <a:t>Always add a constructor() method.</a:t>
            </a:r>
          </a:p>
          <a:p>
            <a:r>
              <a:rPr lang="en-US" dirty="0"/>
              <a:t>Then add any number of methods.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96601"/>
            <a:ext cx="1906854" cy="179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924300" cy="340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62" y="5350207"/>
            <a:ext cx="3925738" cy="104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33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send parameters to Class methods: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1716657"/>
            <a:ext cx="5181600" cy="476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40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3975</TotalTime>
  <Words>2757</Words>
  <Application>Microsoft Office PowerPoint</Application>
  <PresentationFormat>On-screen Show (4:3)</PresentationFormat>
  <Paragraphs>1065</Paragraphs>
  <Slides>161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2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JS objects and classes</vt:lpstr>
      <vt:lpstr>oBJECTS</vt:lpstr>
      <vt:lpstr>JavaScript Objects</vt:lpstr>
      <vt:lpstr>JavaScript Objects</vt:lpstr>
      <vt:lpstr>Object definition</vt:lpstr>
      <vt:lpstr>Object Properties</vt:lpstr>
      <vt:lpstr>Object Methods</vt:lpstr>
      <vt:lpstr>Method example</vt:lpstr>
      <vt:lpstr>What is this?</vt:lpstr>
      <vt:lpstr>Accessing Object Methods</vt:lpstr>
      <vt:lpstr>Do Not Declare Strings, Numbers, and Booleans as Objects!</vt:lpstr>
      <vt:lpstr>OBJECT DEFINITIONS</vt:lpstr>
      <vt:lpstr>JavaScript Objects</vt:lpstr>
      <vt:lpstr>JavaScript Primitives</vt:lpstr>
      <vt:lpstr>Immutable</vt:lpstr>
      <vt:lpstr>Objects are Variables</vt:lpstr>
      <vt:lpstr>Object Properties</vt:lpstr>
      <vt:lpstr>Object Methods</vt:lpstr>
      <vt:lpstr>Creating a JavaScript Object</vt:lpstr>
      <vt:lpstr>Using an Object Literal</vt:lpstr>
      <vt:lpstr>PowerPoint Presentation</vt:lpstr>
      <vt:lpstr>Using the JavaScript Keyword new</vt:lpstr>
      <vt:lpstr>JavaScript Objects are Mutable</vt:lpstr>
      <vt:lpstr>JavaScript Object Properties and access</vt:lpstr>
      <vt:lpstr>JavaScript for...in Loop</vt:lpstr>
      <vt:lpstr>Adding and deleting properties</vt:lpstr>
      <vt:lpstr>Nested Objects</vt:lpstr>
      <vt:lpstr>Nested Arrays and Objects</vt:lpstr>
      <vt:lpstr>Property Attributes</vt:lpstr>
      <vt:lpstr>JavaScript Object Methods</vt:lpstr>
      <vt:lpstr>Adding a Method to an Object Using Built-In Methods</vt:lpstr>
      <vt:lpstr>JavaScript Display Objects</vt:lpstr>
      <vt:lpstr>Displaying the Object in a Loop</vt:lpstr>
      <vt:lpstr>Using Object.values()</vt:lpstr>
      <vt:lpstr>Using JSON.stringify()</vt:lpstr>
      <vt:lpstr>Stringify Dates</vt:lpstr>
      <vt:lpstr>Stringify Functions</vt:lpstr>
      <vt:lpstr>Stringify Arrays</vt:lpstr>
      <vt:lpstr>JavaScript Object Accessors (Getters and Setters)</vt:lpstr>
      <vt:lpstr>JavaScript Function or Getter?</vt:lpstr>
      <vt:lpstr>Data Quality</vt:lpstr>
      <vt:lpstr>Why Using Getters and Setters?</vt:lpstr>
      <vt:lpstr>Object.defineProperty()</vt:lpstr>
      <vt:lpstr>JavaScript Object Constructors</vt:lpstr>
      <vt:lpstr>Object Types (Blueprints) (Classes)</vt:lpstr>
      <vt:lpstr>Adding a Property to a Constructor</vt:lpstr>
      <vt:lpstr>Adding a Method to a Constructor</vt:lpstr>
      <vt:lpstr>Built-in JavaScript Constructors</vt:lpstr>
      <vt:lpstr>JavaScript Object Prototypes</vt:lpstr>
      <vt:lpstr>Prototype Inheritance</vt:lpstr>
      <vt:lpstr>JavaScript Classes</vt:lpstr>
      <vt:lpstr>JavaScript Class Syntax</vt:lpstr>
      <vt:lpstr>Using a Class  the constructor method</vt:lpstr>
      <vt:lpstr>Class Methods</vt:lpstr>
      <vt:lpstr>You can send parameters to Class methods: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Sorting by two criteria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Array manipulation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165</cp:revision>
  <dcterms:created xsi:type="dcterms:W3CDTF">2006-08-16T00:00:00Z</dcterms:created>
  <dcterms:modified xsi:type="dcterms:W3CDTF">2022-09-10T11:02:20Z</dcterms:modified>
</cp:coreProperties>
</file>