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16" r:id="rId83"/>
    <p:sldId id="317" r:id="rId84"/>
    <p:sldId id="318" r:id="rId85"/>
    <p:sldId id="319" r:id="rId86"/>
    <p:sldId id="320" r:id="rId87"/>
    <p:sldId id="321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2" r:id="rId98"/>
    <p:sldId id="333" r:id="rId99"/>
    <p:sldId id="334" r:id="rId100"/>
    <p:sldId id="335" r:id="rId101"/>
    <p:sldId id="336" r:id="rId102"/>
    <p:sldId id="337" r:id="rId103"/>
    <p:sldId id="338" r:id="rId104"/>
    <p:sldId id="339" r:id="rId105"/>
    <p:sldId id="340" r:id="rId106"/>
    <p:sldId id="341" r:id="rId107"/>
    <p:sldId id="342" r:id="rId108"/>
    <p:sldId id="343" r:id="rId109"/>
    <p:sldId id="344" r:id="rId110"/>
    <p:sldId id="345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F82F19-1F07-4A4A-9AEA-DB651AE9CAE8}">
          <p14:sldIdLst>
            <p14:sldId id="256"/>
          </p14:sldIdLst>
        </p14:section>
        <p14:section name="JS" id="{85BA1D9B-7C75-4990-93DD-8DC9B2F3C872}">
          <p14:sldIdLst>
            <p14:sldId id="257"/>
            <p14:sldId id="258"/>
          </p14:sldIdLst>
        </p14:section>
        <p14:section name="Data types and variables" id="{E05992B6-CDF3-4D71-BB75-4F6F302B64E5}">
          <p14:sldIdLst>
            <p14:sldId id="260"/>
            <p14:sldId id="261"/>
          </p14:sldIdLst>
        </p14:section>
        <p14:section name="Strings" id="{56581271-DCB1-4D8D-A08D-115F7DA24A29}">
          <p14:sldIdLst>
            <p14:sldId id="26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3"/>
            <p14:sldId id="264"/>
            <p14:sldId id="265"/>
          </p14:sldIdLst>
        </p14:section>
        <p14:section name="Objects" id="{C4DCD1F9-BF9B-4612-9483-03ECA95FD6B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rrays" id="{381F01E0-02F1-4D14-BC55-982FF808561A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8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Functions" id="{C52B5C1C-7430-4327-8BC9-226CBCD14BB9}">
          <p14:sldIdLst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87062" autoAdjust="0"/>
  </p:normalViewPr>
  <p:slideViewPr>
    <p:cSldViewPr>
      <p:cViewPr varScale="1">
        <p:scale>
          <a:sx n="88" d="100"/>
          <a:sy n="88" d="100"/>
        </p:scale>
        <p:origin x="-129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97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sz="1900" dirty="0"/>
              <a:t>If you omit the second parameter, the method will slice out the rest of the string</a:t>
            </a:r>
            <a:r>
              <a:rPr lang="en-US" sz="1900" dirty="0" smtClean="0"/>
              <a:t>:</a:t>
            </a:r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substring() is similar to slice().</a:t>
            </a:r>
          </a:p>
          <a:p>
            <a:r>
              <a:rPr lang="en-US" sz="1900" dirty="0"/>
              <a:t>The difference is that start and end values less than 0 are treated as 0 in substring().</a:t>
            </a:r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err="1" smtClean="0"/>
              <a:t>substr</a:t>
            </a:r>
            <a:r>
              <a:rPr lang="en-US" sz="1900" dirty="0"/>
              <a:t>() is similar to slice().</a:t>
            </a:r>
          </a:p>
          <a:p>
            <a:r>
              <a:rPr lang="en-US" sz="1900" dirty="0"/>
              <a:t>The difference is that the second parameter specifies the </a:t>
            </a:r>
            <a:r>
              <a:rPr lang="en-US" sz="1900" b="1" dirty="0"/>
              <a:t>length</a:t>
            </a:r>
            <a:r>
              <a:rPr lang="en-US" sz="1900" dirty="0"/>
              <a:t> of the extracted part</a:t>
            </a:r>
            <a:r>
              <a:rPr lang="en-US" sz="1900" dirty="0" smtClean="0"/>
              <a:t>.</a:t>
            </a:r>
          </a:p>
          <a:p>
            <a:r>
              <a:rPr lang="en-US" sz="1800" dirty="0"/>
              <a:t>If the first parameter is negative, the position counts from the end of the string</a:t>
            </a:r>
            <a:r>
              <a:rPr lang="en-US" sz="1800" dirty="0" smtClean="0"/>
              <a:t>.</a:t>
            </a:r>
            <a:endParaRPr lang="en-US" sz="1900" dirty="0"/>
          </a:p>
          <a:p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2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38400"/>
            <a:ext cx="2638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9" y="4181094"/>
            <a:ext cx="3371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80" y="4181094"/>
            <a:ext cx="358037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507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is a predefined JavaScript method.</a:t>
            </a:r>
          </a:p>
          <a:p>
            <a:r>
              <a:rPr lang="en-US" dirty="0"/>
              <a:t>It can be used to invoke (call) a method with an owner object as an argument (parameter).</a:t>
            </a:r>
          </a:p>
          <a:p>
            <a:r>
              <a:rPr lang="en-US" dirty="0"/>
              <a:t>With call(), an object can use a method belonging to another object.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Example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191000" cy="356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482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call() method can accept arguments: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Call() method with arguments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105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791200"/>
            <a:ext cx="297365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34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is similar to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 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49911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4853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is: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 separately.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apply()</a:t>
            </a:r>
            <a:r>
              <a:rPr lang="en-US" dirty="0"/>
              <a:t> method takes </a:t>
            </a:r>
            <a:r>
              <a:rPr lang="en-US" b="1" dirty="0">
                <a:solidFill>
                  <a:srgbClr val="FFC000"/>
                </a:solidFill>
              </a:rPr>
              <a:t>arguments as an array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</a:t>
            </a:r>
            <a:r>
              <a:rPr lang="en-US" b="1" dirty="0">
                <a:solidFill>
                  <a:srgbClr val="FFC000"/>
                </a:solidFill>
              </a:rPr>
              <a:t>call()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apply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74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0884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largest number (in a list of numbers) using the </a:t>
            </a:r>
            <a:r>
              <a:rPr lang="en-US" dirty="0" err="1"/>
              <a:t>Math.max</a:t>
            </a:r>
            <a:r>
              <a:rPr lang="en-US" dirty="0"/>
              <a:t>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JavaScript </a:t>
            </a:r>
            <a:r>
              <a:rPr lang="en-US" b="1" dirty="0"/>
              <a:t>arrays</a:t>
            </a:r>
            <a:r>
              <a:rPr lang="en-US" dirty="0"/>
              <a:t> do not have a max() method, you can apply the </a:t>
            </a:r>
            <a:r>
              <a:rPr lang="en-US" dirty="0" err="1"/>
              <a:t>Math.max</a:t>
            </a:r>
            <a:r>
              <a:rPr lang="en-US" dirty="0"/>
              <a:t>() method instead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argument (null) does not matter. It is not used in this example.</a:t>
            </a:r>
          </a:p>
          <a:p>
            <a:r>
              <a:rPr lang="en-US" dirty="0"/>
              <a:t>These examples will give the same result: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Max Method on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045"/>
            <a:ext cx="43891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7765211" cy="57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5" y="5638800"/>
            <a:ext cx="5257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51" y="5680408"/>
            <a:ext cx="3114232" cy="42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05525"/>
            <a:ext cx="511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424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</a:t>
            </a:r>
            <a:r>
              <a:rPr lang="en-US" b="1" dirty="0">
                <a:solidFill>
                  <a:srgbClr val="FFC000"/>
                </a:solidFill>
              </a:rPr>
              <a:t> bind()</a:t>
            </a:r>
            <a:r>
              <a:rPr lang="en-US" dirty="0"/>
              <a:t> method, an object can borrow a method from another object.</a:t>
            </a:r>
          </a:p>
          <a:p>
            <a:r>
              <a:rPr lang="en-US" dirty="0"/>
              <a:t>The example below creates 2 objects (person and member).</a:t>
            </a:r>
          </a:p>
          <a:p>
            <a:r>
              <a:rPr lang="en-US" dirty="0"/>
              <a:t>The member object borrows the </a:t>
            </a:r>
            <a:r>
              <a:rPr lang="en-US" dirty="0" err="1"/>
              <a:t>fullname</a:t>
            </a:r>
            <a:r>
              <a:rPr lang="en-US" dirty="0"/>
              <a:t> method from the person object: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bind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962400" cy="3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7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JavaScript variables can belong to the </a:t>
            </a:r>
            <a:r>
              <a:rPr lang="en-US" b="1" dirty="0"/>
              <a:t>local</a:t>
            </a:r>
            <a:r>
              <a:rPr lang="en-US" dirty="0"/>
              <a:t> or </a:t>
            </a:r>
            <a:r>
              <a:rPr lang="en-US" b="1" dirty="0"/>
              <a:t>global</a:t>
            </a:r>
            <a:r>
              <a:rPr lang="en-US" dirty="0"/>
              <a:t> scope.</a:t>
            </a:r>
          </a:p>
          <a:p>
            <a:r>
              <a:rPr lang="en-US" dirty="0"/>
              <a:t>Global variables can be made local (private) with </a:t>
            </a:r>
            <a:r>
              <a:rPr lang="en-US" b="1" dirty="0"/>
              <a:t>closures</a:t>
            </a:r>
            <a:r>
              <a:rPr lang="en-US" dirty="0"/>
              <a:t>.</a:t>
            </a:r>
          </a:p>
          <a:p>
            <a:r>
              <a:rPr lang="en-US" dirty="0"/>
              <a:t>A function can access all variables defined </a:t>
            </a:r>
            <a:r>
              <a:rPr lang="en-US" b="1" dirty="0"/>
              <a:t>inside</a:t>
            </a:r>
            <a:r>
              <a:rPr lang="en-US" dirty="0"/>
              <a:t> the function,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But a function can also access variables defined </a:t>
            </a:r>
            <a:r>
              <a:rPr lang="en-US" b="1" dirty="0"/>
              <a:t>outside</a:t>
            </a:r>
            <a:r>
              <a:rPr lang="en-US" dirty="0"/>
              <a:t> the function, like this: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0721"/>
            <a:ext cx="24669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36" y="3250721"/>
            <a:ext cx="260371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811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dirty="0"/>
              <a:t>In the last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global</a:t>
            </a:r>
            <a:r>
              <a:rPr lang="en-US" dirty="0"/>
              <a:t> variable.</a:t>
            </a:r>
          </a:p>
          <a:p>
            <a:r>
              <a:rPr lang="en-US" dirty="0"/>
              <a:t>In a web page, global variables belong to the page.</a:t>
            </a:r>
          </a:p>
          <a:p>
            <a:r>
              <a:rPr lang="en-US" dirty="0"/>
              <a:t>Global variables can be used (and changed) by all other scripts in the page.</a:t>
            </a:r>
          </a:p>
          <a:p>
            <a:r>
              <a:rPr lang="en-US" dirty="0"/>
              <a:t>In the first example, </a:t>
            </a:r>
            <a:r>
              <a:rPr lang="en-US" b="1" dirty="0"/>
              <a:t>a</a:t>
            </a:r>
            <a:r>
              <a:rPr lang="en-US" dirty="0"/>
              <a:t> is a </a:t>
            </a:r>
            <a:r>
              <a:rPr lang="en-US" b="1" dirty="0"/>
              <a:t>local</a:t>
            </a:r>
            <a:r>
              <a:rPr lang="en-US" dirty="0"/>
              <a:t> variable.</a:t>
            </a:r>
          </a:p>
          <a:p>
            <a:r>
              <a:rPr lang="en-US" dirty="0"/>
              <a:t>A local variable can only be used inside the function where it is defined. It is hidden from other functions and other scripting code.</a:t>
            </a:r>
          </a:p>
          <a:p>
            <a:r>
              <a:rPr lang="en-US" dirty="0"/>
              <a:t>Global and local variables with the same name are different variables. Modifying one, does not modify the other.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created without a declaration keyword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, let, or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>
                <a:solidFill>
                  <a:srgbClr val="FF0000"/>
                </a:solidFill>
              </a:rPr>
              <a:t>) are always global, even if they are created inside a function.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bg-BG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55898"/>
            <a:ext cx="2143184" cy="8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5399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have access to the global scope.  </a:t>
            </a:r>
          </a:p>
          <a:p>
            <a:r>
              <a:rPr lang="en-US" dirty="0"/>
              <a:t>In fact, in JavaScript, all functions have access to the scope "above" them.</a:t>
            </a:r>
          </a:p>
          <a:p>
            <a:r>
              <a:rPr lang="en-US" dirty="0"/>
              <a:t>JavaScript supports nested functions. Nested functions have access to the scope "above" them.</a:t>
            </a:r>
          </a:p>
          <a:p>
            <a:r>
              <a:rPr lang="en-US" dirty="0"/>
              <a:t>In this example, the inner function plus() has access to the counter variable in the parent function: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Nested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35147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345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Closures</a:t>
            </a:r>
            <a:endParaRPr lang="bg-BG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6" y="1905000"/>
            <a:ext cx="8170738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39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/>
          </a:bodyPr>
          <a:lstStyle/>
          <a:p>
            <a:r>
              <a:rPr lang="en-US" dirty="0"/>
              <a:t>The replace() method replaces a specified value with another value in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 replace() method is case sensitive. Writing MICROSOFT (with upper-case) will not </a:t>
            </a:r>
            <a:r>
              <a:rPr lang="en-US" dirty="0" smtClean="0"/>
              <a:t>work, in that case use regular expression:</a:t>
            </a:r>
          </a:p>
          <a:p>
            <a:r>
              <a:rPr lang="en-US" dirty="0" smtClean="0"/>
              <a:t>To replace all matches: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</a:t>
            </a:r>
            <a:r>
              <a:rPr lang="en-US" dirty="0" smtClean="0"/>
              <a:t>Content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2362200"/>
            <a:ext cx="5372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" y="3200400"/>
            <a:ext cx="7619911" cy="20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38847"/>
            <a:ext cx="404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60222"/>
            <a:ext cx="39814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234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Closures</a:t>
            </a:r>
            <a:endParaRPr lang="bg-BG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767329"/>
          </a:xfrm>
        </p:spPr>
        <p:txBody>
          <a:bodyPr>
            <a:normAutofit/>
          </a:bodyPr>
          <a:lstStyle/>
          <a:p>
            <a:r>
              <a:rPr lang="en-US" dirty="0"/>
              <a:t>The variable add is assigned to the return value of a self-invoking function.</a:t>
            </a:r>
          </a:p>
          <a:p>
            <a:r>
              <a:rPr lang="en-US" dirty="0"/>
              <a:t>The self-invoking function only runs once. It sets the counter to zero (0), and returns a function expression.</a:t>
            </a:r>
          </a:p>
          <a:p>
            <a:r>
              <a:rPr lang="en-US" dirty="0"/>
              <a:t>This way add becomes a function. The "wonderful" part is that it can access the counter in the parent scope.</a:t>
            </a:r>
          </a:p>
          <a:p>
            <a:r>
              <a:rPr lang="en-US" dirty="0"/>
              <a:t>This is called a JavaScript </a:t>
            </a:r>
            <a:r>
              <a:rPr lang="en-US" b="1" dirty="0"/>
              <a:t>closure.</a:t>
            </a:r>
            <a:r>
              <a:rPr lang="en-US" dirty="0"/>
              <a:t> It makes it possible for a function to have "</a:t>
            </a:r>
            <a:r>
              <a:rPr lang="en-US" b="1" dirty="0"/>
              <a:t>private</a:t>
            </a:r>
            <a:r>
              <a:rPr lang="en-US" dirty="0"/>
              <a:t>" variables.</a:t>
            </a:r>
          </a:p>
          <a:p>
            <a:r>
              <a:rPr lang="en-US" dirty="0"/>
              <a:t>The counter is protected by the scope of the anonymous function, and can only be changed using the add function.</a:t>
            </a:r>
          </a:p>
          <a:p>
            <a:endParaRPr lang="bg-BG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8489"/>
            <a:ext cx="8458200" cy="48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20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converted to upper case with </a:t>
            </a:r>
            <a:r>
              <a:rPr lang="en-US" b="1" dirty="0" err="1"/>
              <a:t>toUpperCase</a:t>
            </a:r>
            <a:r>
              <a:rPr lang="en-US" b="1" dirty="0"/>
              <a:t>():</a:t>
            </a:r>
          </a:p>
          <a:p>
            <a:r>
              <a:rPr lang="en-US" dirty="0"/>
              <a:t>A string is converted to lower case with </a:t>
            </a:r>
            <a:r>
              <a:rPr lang="en-US" b="1" dirty="0" err="1"/>
              <a:t>toLowerCase</a:t>
            </a:r>
            <a:r>
              <a:rPr lang="en-US" b="1" dirty="0" smtClean="0"/>
              <a:t>():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can be used instead of the plus operator. These two lines do the same:</a:t>
            </a:r>
            <a:endParaRPr lang="en-US" b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Upper and Lower </a:t>
            </a:r>
            <a:r>
              <a:rPr lang="en-US" dirty="0" smtClean="0"/>
              <a:t>Case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258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13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3924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38" y="5410200"/>
            <a:ext cx="396694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06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trim()</a:t>
            </a:r>
            <a:r>
              <a:rPr lang="en-US" dirty="0"/>
              <a:t> method removes whitespace from both sides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trimStart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start of a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/>
              <a:t>trimEnd</a:t>
            </a:r>
            <a:r>
              <a:rPr lang="en-US" b="1" dirty="0"/>
              <a:t>()</a:t>
            </a:r>
            <a:r>
              <a:rPr lang="en-US" dirty="0"/>
              <a:t> method works like trim(), but removes whitespace only from the end of a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trim()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" y="2514600"/>
            <a:ext cx="4029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343400"/>
            <a:ext cx="37909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6095999"/>
            <a:ext cx="3733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5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padStart</a:t>
            </a:r>
            <a:r>
              <a:rPr lang="en-US" dirty="0"/>
              <a:t>() method pads a string with another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padEnd</a:t>
            </a:r>
            <a:r>
              <a:rPr lang="en-US" dirty="0"/>
              <a:t>() method pads a string with another string: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To pad a number, convert the number to a string first.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 </a:t>
            </a:r>
            <a:r>
              <a:rPr lang="en-US" dirty="0" smtClean="0"/>
              <a:t>Padding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64664"/>
            <a:ext cx="36004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5"/>
          <a:stretch/>
        </p:blipFill>
        <p:spPr bwMode="auto">
          <a:xfrm>
            <a:off x="4611624" y="2264664"/>
            <a:ext cx="1295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12"/>
            <a:ext cx="3657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24" y="3109911"/>
            <a:ext cx="990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314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11" y="4419600"/>
            <a:ext cx="990021" cy="6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07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methods for extracting string characters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charAt</a:t>
            </a:r>
            <a:r>
              <a:rPr lang="en-US" dirty="0"/>
              <a:t>() method returns the character at a specified index (position) in a string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50"/>
                </a:solidFill>
              </a:rPr>
              <a:t>//H</a:t>
            </a:r>
          </a:p>
          <a:p>
            <a:r>
              <a:rPr lang="en-US" dirty="0"/>
              <a:t>The </a:t>
            </a:r>
            <a:r>
              <a:rPr lang="en-US" dirty="0" err="1"/>
              <a:t>charCodeAt</a:t>
            </a:r>
            <a:r>
              <a:rPr lang="en-US" dirty="0"/>
              <a:t>() method 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string:</a:t>
            </a:r>
          </a:p>
          <a:p>
            <a:r>
              <a:rPr lang="en-US" dirty="0"/>
              <a:t>The method returns a UTF-16 code (an integer between 0 and 65535</a:t>
            </a:r>
            <a:r>
              <a:rPr lang="en-US" dirty="0" smtClean="0"/>
              <a:t>). </a:t>
            </a:r>
            <a:r>
              <a:rPr lang="en-US" dirty="0" smtClean="0">
                <a:solidFill>
                  <a:srgbClr val="00B050"/>
                </a:solidFill>
              </a:rPr>
              <a:t>//72</a:t>
            </a:r>
            <a:endParaRPr lang="en-US" dirty="0">
              <a:solidFill>
                <a:srgbClr val="00B050"/>
              </a:solidFill>
            </a:endParaRPr>
          </a:p>
          <a:p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</a:t>
            </a:r>
            <a:r>
              <a:rPr lang="en-US" dirty="0" smtClean="0"/>
              <a:t>Characters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6" y="2209800"/>
            <a:ext cx="2600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800"/>
            <a:ext cx="3657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61" y="5410200"/>
            <a:ext cx="350324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410200"/>
            <a:ext cx="348085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4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can be converted to an array with the split() method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separator is omitted, the returned array will contain the whole string in index [0].</a:t>
            </a:r>
          </a:p>
          <a:p>
            <a:r>
              <a:rPr lang="en-US" dirty="0"/>
              <a:t>If the separator is "", the returned array will be an array of single characters: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0"/>
            <a:ext cx="41624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1" y="4671060"/>
            <a:ext cx="376007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1" y="4671060"/>
            <a:ext cx="581025" cy="186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7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only one type of numbers.</a:t>
            </a:r>
          </a:p>
          <a:p>
            <a:r>
              <a:rPr lang="en-US" dirty="0"/>
              <a:t>Numbers can be written with, or without decimals:</a:t>
            </a:r>
          </a:p>
          <a:p>
            <a:endParaRPr lang="en-US" dirty="0" smtClean="0"/>
          </a:p>
          <a:p>
            <a:r>
              <a:rPr lang="en-US" dirty="0"/>
              <a:t>let x1 = 34.00;     </a:t>
            </a:r>
            <a:r>
              <a:rPr lang="en-US" dirty="0">
                <a:solidFill>
                  <a:srgbClr val="00B050"/>
                </a:solidFill>
              </a:rPr>
              <a:t>// Written with decimals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x2 = 34;        </a:t>
            </a:r>
            <a:r>
              <a:rPr lang="en-US" dirty="0">
                <a:solidFill>
                  <a:srgbClr val="00B050"/>
                </a:solidFill>
              </a:rPr>
              <a:t>// Written without </a:t>
            </a:r>
            <a:r>
              <a:rPr lang="en-US" dirty="0" smtClean="0">
                <a:solidFill>
                  <a:srgbClr val="00B050"/>
                </a:solidFill>
              </a:rPr>
              <a:t>decimals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Extra large or extra small numbers can be written with scientific (exponential) notation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let y = 123e5;     </a:t>
            </a:r>
            <a:r>
              <a:rPr lang="en-US" dirty="0">
                <a:solidFill>
                  <a:srgbClr val="00B050"/>
                </a:solidFill>
              </a:rPr>
              <a:t> // 12300000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z = 123e-5;     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0.00123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Numbers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07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only have two values: true or 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x = 5;</a:t>
            </a:r>
            <a:br>
              <a:rPr lang="en-US" dirty="0"/>
            </a:br>
            <a:r>
              <a:rPr lang="en-US" dirty="0"/>
              <a:t>let y = 5;</a:t>
            </a:r>
            <a:br>
              <a:rPr lang="en-US" dirty="0"/>
            </a:br>
            <a:r>
              <a:rPr lang="en-US" dirty="0"/>
              <a:t>let z = 6;</a:t>
            </a:r>
            <a:br>
              <a:rPr lang="en-US" dirty="0"/>
            </a:br>
            <a:r>
              <a:rPr lang="en-US" dirty="0"/>
              <a:t>(x == y)       </a:t>
            </a:r>
            <a:r>
              <a:rPr lang="en-US" dirty="0">
                <a:solidFill>
                  <a:srgbClr val="00B050"/>
                </a:solidFill>
              </a:rPr>
              <a:t>// Returns 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(x == z)       </a:t>
            </a:r>
            <a:r>
              <a:rPr lang="en-US" dirty="0">
                <a:solidFill>
                  <a:srgbClr val="00B050"/>
                </a:solidFill>
              </a:rPr>
              <a:t>// Returns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Booleans are often used in conditional testing.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Booleans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540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written with square brackets.</a:t>
            </a:r>
          </a:p>
          <a:p>
            <a:r>
              <a:rPr lang="en-US" dirty="0"/>
              <a:t>Array items are separated by commas.</a:t>
            </a:r>
          </a:p>
          <a:p>
            <a:r>
              <a:rPr lang="en-US" dirty="0"/>
              <a:t>The following code declares (creates) an array called cars, containing three items (car names):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cars = ["Saab", "Volvo", "BMW</a:t>
            </a:r>
            <a:r>
              <a:rPr lang="en-US" dirty="0" smtClean="0"/>
              <a:t>"];</a:t>
            </a:r>
          </a:p>
          <a:p>
            <a:endParaRPr lang="en-US" dirty="0"/>
          </a:p>
          <a:p>
            <a:r>
              <a:rPr lang="en-US" dirty="0"/>
              <a:t>Array indexes are zero-based, which means the first item is [0], second is [1], and so on.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Arrays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</a:p>
          <a:p>
            <a:r>
              <a:rPr lang="en-US" dirty="0" smtClean="0"/>
              <a:t>Advanced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7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objects are written with curly braces {}.</a:t>
            </a:r>
          </a:p>
          <a:p>
            <a:r>
              <a:rPr lang="en-US" dirty="0"/>
              <a:t>Object properties are written as </a:t>
            </a:r>
            <a:r>
              <a:rPr lang="en-US" b="1" dirty="0" err="1"/>
              <a:t>name:value</a:t>
            </a:r>
            <a:r>
              <a:rPr lang="en-US" dirty="0"/>
              <a:t> pairs, separated by commas.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en-US" dirty="0"/>
              <a:t>The object (person) in the example above has 4 properties: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and </a:t>
            </a:r>
            <a:r>
              <a:rPr lang="en-US" dirty="0" err="1"/>
              <a:t>eyeColor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33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You can use the JavaScript </a:t>
            </a:r>
            <a:r>
              <a:rPr lang="en-US" dirty="0" err="1"/>
              <a:t>typeof</a:t>
            </a:r>
            <a:r>
              <a:rPr lang="en-US" dirty="0"/>
              <a:t> operator to find the type of a JavaScript variable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returns the type of a variable or an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 ""    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"John"         </a:t>
            </a:r>
            <a:r>
              <a:rPr lang="en-US" dirty="0">
                <a:solidFill>
                  <a:srgbClr val="00B050"/>
                </a:solidFill>
              </a:rPr>
              <a:t>// Returns "string"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"John Doe"     </a:t>
            </a:r>
            <a:r>
              <a:rPr lang="en-US" dirty="0">
                <a:solidFill>
                  <a:srgbClr val="00B050"/>
                </a:solidFill>
              </a:rPr>
              <a:t>// Returns "</a:t>
            </a:r>
            <a:r>
              <a:rPr lang="en-US" dirty="0" smtClean="0">
                <a:solidFill>
                  <a:srgbClr val="00B050"/>
                </a:solidFill>
              </a:rPr>
              <a:t>string“</a:t>
            </a:r>
          </a:p>
          <a:p>
            <a:endParaRPr lang="en-US" dirty="0" smtClean="0"/>
          </a:p>
          <a:p>
            <a:r>
              <a:rPr lang="en-US" dirty="0" err="1"/>
              <a:t>typeof</a:t>
            </a:r>
            <a:r>
              <a:rPr lang="en-US" dirty="0"/>
              <a:t> 0            </a:t>
            </a:r>
            <a:r>
              <a:rPr lang="en-US" dirty="0">
                <a:solidFill>
                  <a:srgbClr val="00B050"/>
                </a:solidFill>
              </a:rPr>
              <a:t>  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314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3.14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(3)    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 (3 + 4)        </a:t>
            </a:r>
            <a:r>
              <a:rPr lang="en-US" dirty="0">
                <a:solidFill>
                  <a:srgbClr val="00B050"/>
                </a:solidFill>
              </a:rPr>
              <a:t>// Returns "number"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36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variable without a value, has the value undefined. The type is also undefined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let car;    </a:t>
            </a:r>
            <a:r>
              <a:rPr lang="en-US" dirty="0">
                <a:solidFill>
                  <a:srgbClr val="00B050"/>
                </a:solidFill>
              </a:rPr>
              <a:t>// Value is undefined, type is </a:t>
            </a:r>
            <a:r>
              <a:rPr lang="en-US" dirty="0" smtClean="0">
                <a:solidFill>
                  <a:srgbClr val="00B050"/>
                </a:solidFill>
              </a:rPr>
              <a:t>undefined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Any variable can be emptied, by setting the value to undefined. The type will also be undefined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car = undefined;    </a:t>
            </a:r>
            <a:r>
              <a:rPr lang="en-US" dirty="0">
                <a:solidFill>
                  <a:srgbClr val="00B050"/>
                </a:solidFill>
              </a:rPr>
              <a:t>// Value is undefined, type is undefined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889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empty value has nothing to do with undefined.</a:t>
            </a:r>
          </a:p>
          <a:p>
            <a:r>
              <a:rPr lang="en-US" dirty="0"/>
              <a:t>An empty string has both a legal value and a type.</a:t>
            </a:r>
          </a:p>
          <a:p>
            <a:endParaRPr lang="en-US" dirty="0" smtClean="0"/>
          </a:p>
          <a:p>
            <a:r>
              <a:rPr lang="en-US" dirty="0"/>
              <a:t>let car = "";    </a:t>
            </a:r>
            <a:r>
              <a:rPr lang="en-US" dirty="0">
                <a:solidFill>
                  <a:srgbClr val="00B050"/>
                </a:solidFill>
              </a:rPr>
              <a:t>// The value is "", the </a:t>
            </a:r>
            <a:r>
              <a:rPr lang="en-US" dirty="0" err="1">
                <a:solidFill>
                  <a:srgbClr val="00B050"/>
                </a:solidFill>
              </a:rPr>
              <a:t>typeof</a:t>
            </a:r>
            <a:r>
              <a:rPr lang="en-US" dirty="0">
                <a:solidFill>
                  <a:srgbClr val="00B050"/>
                </a:solidFill>
              </a:rPr>
              <a:t> is "string"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smtClean="0"/>
              <a:t>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12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includes()</a:t>
            </a:r>
            <a:r>
              <a:rPr lang="en-US" dirty="0"/>
              <a:t> method determines whether an </a:t>
            </a:r>
            <a:r>
              <a:rPr lang="en-US" dirty="0" smtClean="0"/>
              <a:t>array/string </a:t>
            </a:r>
            <a:r>
              <a:rPr lang="en-US" dirty="0"/>
              <a:t>includes a certain value among its entries, returning true or false 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array1 = [1, 2, 3</a:t>
            </a:r>
            <a:r>
              <a:rPr lang="en-US" dirty="0" smtClean="0"/>
              <a:t>];</a:t>
            </a:r>
          </a:p>
          <a:p>
            <a:pPr marL="45720" indent="0">
              <a:buNone/>
            </a:pPr>
            <a:r>
              <a:rPr lang="en-US" dirty="0" smtClean="0"/>
              <a:t>console.log(array1.includes(2));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pets = ['cat', 'dog', 'bat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'];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pets.includes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'));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false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47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Math.trunc</a:t>
            </a:r>
            <a:r>
              <a:rPr lang="en-US" b="1" dirty="0"/>
              <a:t>()</a:t>
            </a:r>
            <a:r>
              <a:rPr lang="en-US" dirty="0"/>
              <a:t> function returns the integer part of a number by removing any fractional digits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Math.trunc</a:t>
            </a:r>
            <a:r>
              <a:rPr lang="en-US" dirty="0"/>
              <a:t>(13.37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</a:t>
            </a:r>
            <a:r>
              <a:rPr lang="en-US" dirty="0" smtClean="0">
                <a:solidFill>
                  <a:srgbClr val="00B050"/>
                </a:solidFill>
              </a:rPr>
              <a:t>output:13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(42.84));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42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 smtClean="0"/>
              <a:t>(0.123));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Math.trunc</a:t>
            </a:r>
            <a:r>
              <a:rPr lang="en-US" dirty="0"/>
              <a:t>(-0.123</a:t>
            </a:r>
            <a:r>
              <a:rPr lang="en-US" dirty="0" smtClean="0"/>
              <a:t>));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expected output: -0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Math.trunc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71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String to </a:t>
            </a:r>
            <a:r>
              <a:rPr lang="en-US" dirty="0" err="1" smtClean="0"/>
              <a:t>Ascii</a:t>
            </a:r>
            <a:r>
              <a:rPr lang="en-US" dirty="0" smtClean="0"/>
              <a:t> value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character = ‘L’;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</a:t>
            </a:r>
            <a:r>
              <a:rPr lang="en-US" dirty="0" err="1" smtClean="0"/>
              <a:t>character.CharCodeAt</a:t>
            </a:r>
            <a:r>
              <a:rPr lang="en-US" dirty="0" smtClean="0"/>
              <a:t>(0);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//72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Ascii</a:t>
            </a:r>
            <a:r>
              <a:rPr lang="en-US" dirty="0" smtClean="0"/>
              <a:t> value to string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asciiValue</a:t>
            </a:r>
            <a:r>
              <a:rPr lang="en-US" dirty="0" smtClean="0"/>
              <a:t> = 97;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</a:t>
            </a:r>
            <a:r>
              <a:rPr lang="en-US" dirty="0" err="1" smtClean="0"/>
              <a:t>asciiValue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//’a’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table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654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</a:t>
            </a:r>
            <a:r>
              <a:rPr lang="en-US" dirty="0"/>
              <a:t> 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return p1 * p2;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The function returns the product of p1 and p2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(1, 2);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0400" y="457200"/>
            <a:ext cx="1828800" cy="1673352"/>
          </a:xfrm>
        </p:spPr>
        <p:txBody>
          <a:bodyPr/>
          <a:lstStyle/>
          <a:p>
            <a:r>
              <a:rPr lang="en-US" dirty="0"/>
              <a:t>JavaScript Functions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32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/>
          <a:lstStyle/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 // </a:t>
            </a:r>
            <a:r>
              <a:rPr lang="en-US" i="1" dirty="0">
                <a:solidFill>
                  <a:srgbClr val="00B050"/>
                </a:solidFill>
              </a:rPr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dirty="0" smtClean="0"/>
              <a:t>Syntax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27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code inside the function will execute when "something" </a:t>
            </a:r>
            <a:r>
              <a:rPr lang="en-US" b="1" dirty="0"/>
              <a:t>invokes</a:t>
            </a:r>
            <a:r>
              <a:rPr lang="en-US" dirty="0"/>
              <a:t> (calls) the function:</a:t>
            </a:r>
          </a:p>
          <a:p>
            <a:r>
              <a:rPr lang="en-US" dirty="0"/>
              <a:t>When an event occurs (when a user clicks a button)</a:t>
            </a:r>
          </a:p>
          <a:p>
            <a:r>
              <a:rPr lang="en-US" dirty="0"/>
              <a:t>When it is invoked (called) from JavaScript code</a:t>
            </a:r>
          </a:p>
          <a:p>
            <a:r>
              <a:rPr lang="en-US" dirty="0"/>
              <a:t>Automatically (self invoked)</a:t>
            </a:r>
          </a:p>
          <a:p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JavaScript reaches a return statement, the function will stop executing.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Functions often compute a 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"caller":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invocation and return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36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605530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the world's most popular programming language.</a:t>
            </a:r>
          </a:p>
          <a:p>
            <a:r>
              <a:rPr lang="en-US" sz="2400" dirty="0"/>
              <a:t>JavaScript is the programming language of the Web.</a:t>
            </a:r>
          </a:p>
          <a:p>
            <a:r>
              <a:rPr lang="en-US" sz="2400" dirty="0"/>
              <a:t>JavaScript is easy to learn.</a:t>
            </a:r>
          </a:p>
          <a:p>
            <a:r>
              <a:rPr lang="en-US" sz="2400" dirty="0"/>
              <a:t>JavaScript is one of the </a:t>
            </a:r>
            <a:r>
              <a:rPr lang="en-US" sz="2400" b="1" dirty="0"/>
              <a:t>3 languages</a:t>
            </a:r>
            <a:r>
              <a:rPr lang="en-US" sz="2400" dirty="0"/>
              <a:t> all web developers </a:t>
            </a:r>
            <a:r>
              <a:rPr lang="en-US" sz="2400" b="1" dirty="0"/>
              <a:t>must</a:t>
            </a:r>
            <a:r>
              <a:rPr lang="en-US" sz="2400" dirty="0"/>
              <a:t> learn: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2"/>
              </a:rPr>
              <a:t>HTML</a:t>
            </a:r>
            <a:r>
              <a:rPr lang="en-US" sz="2400" dirty="0"/>
              <a:t> to define the content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>
                <a:hlinkClick r:id="rId3"/>
              </a:rPr>
              <a:t>CSS</a:t>
            </a:r>
            <a:r>
              <a:rPr lang="en-US" sz="2400" dirty="0"/>
              <a:t> to specify the layout of web pages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    </a:t>
            </a:r>
            <a:r>
              <a:rPr lang="en-US" sz="2400" b="1" dirty="0"/>
              <a:t>JavaScript</a:t>
            </a:r>
            <a:r>
              <a:rPr lang="en-US" sz="2400" dirty="0"/>
              <a:t> to program the behavior of web pages</a:t>
            </a:r>
          </a:p>
          <a:p>
            <a:pPr marL="45720" indent="0">
              <a:buNone/>
            </a:pP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374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x = </a:t>
            </a:r>
            <a:r>
              <a:rPr lang="en-US" dirty="0" err="1"/>
              <a:t>myFunction</a:t>
            </a:r>
            <a:r>
              <a:rPr lang="en-US" dirty="0"/>
              <a:t>(4, 3);   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Function is called, return value will end up in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return a * b;           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 </a:t>
            </a:r>
            <a:r>
              <a:rPr lang="en-US" dirty="0">
                <a:solidFill>
                  <a:srgbClr val="00B050"/>
                </a:solidFill>
              </a:rPr>
              <a:t>// Function returns the product of a and 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You can reuse code: Define the code once, and use it many times.</a:t>
            </a:r>
          </a:p>
          <a:p>
            <a:r>
              <a:rPr lang="en-US" dirty="0"/>
              <a:t>You can use the same code many times with different arguments, to produce different results.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527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6401"/>
            <a:ext cx="8407893" cy="5181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 declared within a JavaScript function, become </a:t>
            </a:r>
            <a:r>
              <a:rPr lang="en-US" b="1" dirty="0"/>
              <a:t>LOCAL</a:t>
            </a:r>
            <a:r>
              <a:rPr lang="en-US" dirty="0"/>
              <a:t> to the function.</a:t>
            </a:r>
          </a:p>
          <a:p>
            <a:r>
              <a:rPr lang="en-US" dirty="0"/>
              <a:t>Local variables can only be accessed from within the function.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00B050"/>
                </a:solidFill>
              </a:rPr>
              <a:t>// code here CAN use </a:t>
            </a:r>
            <a:r>
              <a:rPr lang="en-US" dirty="0" err="1">
                <a:solidFill>
                  <a:srgbClr val="00B050"/>
                </a:solidFill>
              </a:rPr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code here can NOT use </a:t>
            </a:r>
            <a:r>
              <a:rPr lang="en-US" dirty="0" err="1" smtClean="0">
                <a:solidFill>
                  <a:srgbClr val="00B050"/>
                </a:solidFill>
              </a:rPr>
              <a:t>carName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Since local variables are only recognized inside their functions, variables with the same name can be used in different functions.</a:t>
            </a:r>
          </a:p>
          <a:p>
            <a:r>
              <a:rPr lang="en-US" dirty="0"/>
              <a:t>Local variables are created when a function starts, and deleted when the function is completed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304800"/>
            <a:ext cx="5867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59752" y="2130551"/>
            <a:ext cx="1673352" cy="4453511"/>
          </a:xfrm>
        </p:spPr>
        <p:txBody>
          <a:bodyPr>
            <a:normAutofit/>
          </a:bodyPr>
          <a:lstStyle/>
          <a:p>
            <a:r>
              <a:rPr lang="en-US" dirty="0"/>
              <a:t>Real Life Objects, Properties, and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en-US" dirty="0"/>
              <a:t>In real life, a car is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 car has </a:t>
            </a:r>
            <a:r>
              <a:rPr lang="en-US" b="1" dirty="0"/>
              <a:t>properties</a:t>
            </a:r>
            <a:r>
              <a:rPr lang="en-US" dirty="0"/>
              <a:t> like weight and color, and </a:t>
            </a:r>
            <a:r>
              <a:rPr lang="en-US" b="1" dirty="0"/>
              <a:t>methods</a:t>
            </a:r>
            <a:r>
              <a:rPr lang="en-US" dirty="0"/>
              <a:t> like start and stop: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Objects</a:t>
            </a:r>
            <a:br>
              <a:rPr lang="en-US" dirty="0"/>
            </a:b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" y="1600200"/>
            <a:ext cx="3276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34" y="1600200"/>
            <a:ext cx="233104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2" y="4648200"/>
            <a:ext cx="5029200" cy="18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dirty="0"/>
              <a:t>All cars have the same </a:t>
            </a:r>
            <a:r>
              <a:rPr lang="en-US" b="1" dirty="0"/>
              <a:t>properties</a:t>
            </a:r>
            <a:r>
              <a:rPr lang="en-US" dirty="0"/>
              <a:t>, but the property </a:t>
            </a:r>
            <a:r>
              <a:rPr lang="en-US" b="1" dirty="0"/>
              <a:t>values</a:t>
            </a:r>
            <a:r>
              <a:rPr lang="en-US" dirty="0"/>
              <a:t> differ from car to car.</a:t>
            </a:r>
          </a:p>
          <a:p>
            <a:r>
              <a:rPr lang="en-US" dirty="0"/>
              <a:t>All cars have the same </a:t>
            </a:r>
            <a:r>
              <a:rPr lang="en-US" b="1" dirty="0"/>
              <a:t>methods</a:t>
            </a:r>
            <a:r>
              <a:rPr lang="en-US" dirty="0"/>
              <a:t>, but the methods are performed </a:t>
            </a:r>
            <a:r>
              <a:rPr lang="en-US" b="1" dirty="0"/>
              <a:t>at different times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marL="45720" indent="0">
              <a:buNone/>
            </a:pPr>
            <a:r>
              <a:rPr lang="en-US" dirty="0"/>
              <a:t>It is a common practice to declare objects with the </a:t>
            </a:r>
            <a:r>
              <a:rPr lang="en-US" dirty="0" err="1"/>
              <a:t>const</a:t>
            </a:r>
            <a:r>
              <a:rPr lang="en-US" dirty="0"/>
              <a:t> keyword.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Objects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886200" y="4828032"/>
            <a:ext cx="45972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Property :value</a:t>
            </a:r>
            <a:endParaRPr lang="en-US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757928"/>
          </a:xfrm>
        </p:spPr>
        <p:txBody>
          <a:bodyPr>
            <a:normAutofit/>
          </a:bodyPr>
          <a:lstStyle/>
          <a:p>
            <a:r>
              <a:rPr lang="en-US" sz="2000" i="1" dirty="0" err="1" smtClean="0"/>
              <a:t>objectName.propertyName</a:t>
            </a:r>
            <a:endParaRPr lang="en-US" sz="2000" i="1" dirty="0" smtClean="0"/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car.model</a:t>
            </a:r>
            <a:r>
              <a:rPr lang="en-US" sz="2000" i="1" dirty="0" smtClean="0">
                <a:solidFill>
                  <a:srgbClr val="00B050"/>
                </a:solidFill>
              </a:rPr>
              <a:t>;</a:t>
            </a:r>
          </a:p>
          <a:p>
            <a:pPr marL="45720" indent="0">
              <a:buNone/>
            </a:pPr>
            <a:endParaRPr lang="en-US" sz="2000" i="1" dirty="0"/>
          </a:p>
          <a:p>
            <a:r>
              <a:rPr lang="en-US" sz="2000" i="1" dirty="0" err="1"/>
              <a:t>objectName</a:t>
            </a:r>
            <a:r>
              <a:rPr lang="en-US" sz="2000" i="1" dirty="0"/>
              <a:t>["</a:t>
            </a:r>
            <a:r>
              <a:rPr lang="en-US" sz="2000" i="1" dirty="0" err="1"/>
              <a:t>propertyName</a:t>
            </a:r>
            <a:r>
              <a:rPr lang="en-US" sz="2000" i="1" dirty="0" smtClean="0"/>
              <a:t>"]</a:t>
            </a:r>
          </a:p>
          <a:p>
            <a:pPr marL="45720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person[“</a:t>
            </a:r>
            <a:r>
              <a:rPr lang="en-US" sz="2000" i="1" dirty="0" err="1" smtClean="0">
                <a:solidFill>
                  <a:srgbClr val="00B050"/>
                </a:solidFill>
              </a:rPr>
              <a:t>lastName</a:t>
            </a:r>
            <a:r>
              <a:rPr lang="en-US" sz="2000" i="1" dirty="0" smtClean="0">
                <a:solidFill>
                  <a:srgbClr val="00B050"/>
                </a:solidFill>
              </a:rPr>
              <a:t>”];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910328"/>
          </a:xfrm>
        </p:spPr>
        <p:txBody>
          <a:bodyPr>
            <a:normAutofit/>
          </a:bodyPr>
          <a:lstStyle/>
          <a:p>
            <a:r>
              <a:rPr lang="en-US" sz="2000" dirty="0"/>
              <a:t>Objects can also have </a:t>
            </a:r>
            <a:r>
              <a:rPr lang="en-US" sz="2000" b="1" dirty="0"/>
              <a:t>methods</a:t>
            </a:r>
            <a:r>
              <a:rPr lang="en-US" sz="2000" dirty="0"/>
              <a:t>.</a:t>
            </a:r>
          </a:p>
          <a:p>
            <a:r>
              <a:rPr lang="en-US" sz="2000" dirty="0"/>
              <a:t>Methods are </a:t>
            </a:r>
            <a:r>
              <a:rPr lang="en-US" sz="2000" b="1" dirty="0"/>
              <a:t>actions</a:t>
            </a:r>
            <a:r>
              <a:rPr lang="en-US" sz="2000" dirty="0"/>
              <a:t> that can be performed on objects.</a:t>
            </a:r>
          </a:p>
          <a:p>
            <a:r>
              <a:rPr lang="en-US" sz="2000" dirty="0"/>
              <a:t>Methods are stored in properties as </a:t>
            </a:r>
            <a:r>
              <a:rPr lang="en-US" sz="2000" b="1" dirty="0"/>
              <a:t>function definitions</a:t>
            </a:r>
            <a:r>
              <a:rPr lang="en-US" sz="2000" dirty="0"/>
              <a:t>.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sz="2000" dirty="0" err="1" smtClean="0"/>
              <a:t>fullName</a:t>
            </a:r>
            <a:r>
              <a:rPr lang="en-US" sz="2000" dirty="0" smtClean="0"/>
              <a:t>: function(){return </a:t>
            </a:r>
            <a:r>
              <a:rPr lang="en-US" sz="2000" dirty="0" err="1" smtClean="0"/>
              <a:t>this.firstName</a:t>
            </a:r>
            <a:r>
              <a:rPr lang="en-US" sz="2000" dirty="0" smtClean="0"/>
              <a:t> + “ ” + </a:t>
            </a:r>
            <a:r>
              <a:rPr lang="en-US" sz="2000" dirty="0" err="1" smtClean="0"/>
              <a:t>this.lastName</a:t>
            </a:r>
            <a:r>
              <a:rPr lang="en-US" sz="2000" dirty="0" smtClean="0"/>
              <a:t>;}</a:t>
            </a:r>
          </a:p>
          <a:p>
            <a:r>
              <a:rPr lang="en-US" sz="2000" dirty="0"/>
              <a:t>A method is a function stored as a property.</a:t>
            </a:r>
            <a:endParaRPr lang="bg-BG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Properties and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In a function definition, this refers to the "owner" of the function.</a:t>
            </a:r>
          </a:p>
          <a:p>
            <a:r>
              <a:rPr lang="en-US" dirty="0"/>
              <a:t>In the example above, this is the </a:t>
            </a:r>
            <a:r>
              <a:rPr lang="en-US" b="1" dirty="0"/>
              <a:t>person object</a:t>
            </a:r>
            <a:r>
              <a:rPr lang="en-US" dirty="0"/>
              <a:t> that "owns" the </a:t>
            </a:r>
            <a:r>
              <a:rPr lang="en-US" dirty="0" err="1"/>
              <a:t>fullName</a:t>
            </a:r>
            <a:r>
              <a:rPr lang="en-US" dirty="0"/>
              <a:t> function.</a:t>
            </a:r>
          </a:p>
          <a:p>
            <a:r>
              <a:rPr lang="en-US" dirty="0"/>
              <a:t>In other words, </a:t>
            </a:r>
            <a:r>
              <a:rPr lang="en-US" dirty="0" err="1"/>
              <a:t>this.firstName</a:t>
            </a:r>
            <a:r>
              <a:rPr lang="en-US" dirty="0"/>
              <a:t> means the </a:t>
            </a:r>
            <a:r>
              <a:rPr lang="en-US" dirty="0" err="1"/>
              <a:t>firstName</a:t>
            </a:r>
            <a:r>
              <a:rPr lang="en-US" dirty="0"/>
              <a:t> property of </a:t>
            </a:r>
            <a:r>
              <a:rPr lang="en-US" b="1" dirty="0"/>
              <a:t>this object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If you access a method </a:t>
            </a:r>
            <a:r>
              <a:rPr lang="en-US" b="1" dirty="0"/>
              <a:t>without</a:t>
            </a:r>
            <a:r>
              <a:rPr lang="en-US" dirty="0"/>
              <a:t> the () parentheses, it will return the </a:t>
            </a:r>
            <a:r>
              <a:rPr lang="en-US" b="1" dirty="0"/>
              <a:t>function definition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//function</a:t>
            </a:r>
            <a:r>
              <a:rPr lang="en-US" dirty="0">
                <a:solidFill>
                  <a:srgbClr val="00B050"/>
                </a:solidFill>
              </a:rPr>
              <a:t>() { return </a:t>
            </a:r>
            <a:r>
              <a:rPr lang="en-US" dirty="0" err="1">
                <a:solidFill>
                  <a:srgbClr val="00B050"/>
                </a:solidFill>
              </a:rPr>
              <a:t>this.firstName</a:t>
            </a:r>
            <a:r>
              <a:rPr lang="en-US" dirty="0">
                <a:solidFill>
                  <a:srgbClr val="00B050"/>
                </a:solidFill>
              </a:rPr>
              <a:t> + " " + </a:t>
            </a:r>
            <a:r>
              <a:rPr lang="en-US" dirty="0" err="1">
                <a:solidFill>
                  <a:srgbClr val="00B050"/>
                </a:solidFill>
              </a:rPr>
              <a:t>this.lastName</a:t>
            </a:r>
            <a:r>
              <a:rPr lang="en-US" dirty="0">
                <a:solidFill>
                  <a:srgbClr val="00B050"/>
                </a:solidFill>
              </a:rPr>
              <a:t>; }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87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JavaScript variable is declared with the keyword "new", the variable is created as an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x = new String();       </a:t>
            </a:r>
            <a:r>
              <a:rPr lang="en-US" dirty="0">
                <a:solidFill>
                  <a:srgbClr val="00B050"/>
                </a:solidFill>
              </a:rPr>
              <a:t> // Declares x as a String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 = new Number();        </a:t>
            </a:r>
            <a:r>
              <a:rPr lang="en-US" dirty="0">
                <a:solidFill>
                  <a:srgbClr val="00B050"/>
                </a:solidFill>
              </a:rPr>
              <a:t>// Declares y as a Number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 = new Boolean();      </a:t>
            </a:r>
            <a:r>
              <a:rPr lang="en-US" dirty="0">
                <a:solidFill>
                  <a:srgbClr val="00B050"/>
                </a:solidFill>
              </a:rPr>
              <a:t> // Declares z as a Boolean </a:t>
            </a:r>
            <a:r>
              <a:rPr lang="en-US" dirty="0" smtClean="0">
                <a:solidFill>
                  <a:srgbClr val="00B050"/>
                </a:solidFill>
              </a:rPr>
              <a:t>object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Avoid String, Number, and Boolean objects. They complicate your code and slow down execution speed.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1260" cy="1054394"/>
          </a:xfrm>
        </p:spPr>
        <p:txBody>
          <a:bodyPr/>
          <a:lstStyle/>
          <a:p>
            <a:r>
              <a:rPr lang="en-US" dirty="0"/>
              <a:t>Do Not Declare Strings, Numbers, and Booleans as Objects!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66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r>
              <a:rPr lang="en-US" sz="2000" dirty="0" smtClean="0"/>
              <a:t>However</a:t>
            </a:r>
            <a:r>
              <a:rPr lang="en-US" sz="2000" dirty="0"/>
              <a:t>, what if you want to loop through the cars and find a specific one? And what if you had not 3 cars, but 300?</a:t>
            </a:r>
          </a:p>
          <a:p>
            <a:r>
              <a:rPr lang="en-US" sz="2000" dirty="0"/>
              <a:t>The solution is an array!</a:t>
            </a:r>
          </a:p>
          <a:p>
            <a:r>
              <a:rPr lang="en-US" sz="2000" dirty="0"/>
              <a:t>An array can hold many values under a single name, and you can access the values by referring to an index number.</a:t>
            </a:r>
          </a:p>
          <a:p>
            <a:pPr marL="45720" indent="0">
              <a:buNone/>
            </a:pPr>
            <a:endParaRPr lang="bg-BG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086600" y="2133600"/>
            <a:ext cx="1822704" cy="3505200"/>
          </a:xfrm>
        </p:spPr>
        <p:txBody>
          <a:bodyPr>
            <a:normAutofit/>
          </a:bodyPr>
          <a:lstStyle/>
          <a:p>
            <a:r>
              <a:rPr lang="en-US" dirty="0"/>
              <a:t>An array is a special variable, which can hold more than one value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Use Arrays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you have a list of items (a list of car names, for example), storing the cars in single variables could look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831848" cy="1673352"/>
          </a:xfrm>
        </p:spPr>
        <p:txBody>
          <a:bodyPr/>
          <a:lstStyle/>
          <a:p>
            <a:r>
              <a:rPr lang="en-US" dirty="0"/>
              <a:t>JavaScript Arrays</a:t>
            </a:r>
            <a:br>
              <a:rPr lang="en-US" dirty="0"/>
            </a:b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838200"/>
            <a:ext cx="3485561" cy="1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3" y="5638800"/>
            <a:ext cx="544683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2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It is a common practice to declare arrays with the </a:t>
            </a:r>
            <a:r>
              <a:rPr lang="en-US" dirty="0" err="1"/>
              <a:t>const</a:t>
            </a:r>
            <a:r>
              <a:rPr lang="en-US" dirty="0"/>
              <a:t> keyword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Spaces and line breaks are not important. A declaration can span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also create an array, and then provide the elements: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4861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13454"/>
            <a:ext cx="2137840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13454"/>
            <a:ext cx="2595789" cy="17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creates an Array, and assigns values to it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The two examples above do exactly the same.</a:t>
            </a:r>
          </a:p>
          <a:p>
            <a:r>
              <a:rPr lang="en-US" dirty="0"/>
              <a:t>There is no need to use new Array().</a:t>
            </a:r>
          </a:p>
          <a:p>
            <a:r>
              <a:rPr lang="en-US" dirty="0"/>
              <a:t>For simplicity, readability and execution speed, use the array literal method</a:t>
            </a:r>
            <a:r>
              <a:rPr lang="en-US" dirty="0" smtClean="0"/>
              <a:t>.</a:t>
            </a:r>
          </a:p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JavaScript Keyword </a:t>
            </a:r>
            <a:r>
              <a:rPr lang="en-US" dirty="0" smtClean="0"/>
              <a:t>new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62905"/>
            <a:ext cx="6575364" cy="5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05400"/>
            <a:ext cx="46380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data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programming, data types is an important concept.</a:t>
            </a:r>
          </a:p>
          <a:p>
            <a:r>
              <a:rPr lang="en-US" dirty="0"/>
              <a:t>To be able to operate on variables, it is important to know something about the type.</a:t>
            </a:r>
          </a:p>
          <a:p>
            <a:r>
              <a:rPr lang="en-US" dirty="0"/>
              <a:t>Without data types, a computer cannot safely solve </a:t>
            </a:r>
            <a:r>
              <a:rPr lang="en-US" dirty="0" smtClean="0"/>
              <a:t>this 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When adding a number and a string, JavaScript will treat the number as a string.</a:t>
            </a:r>
            <a:endParaRPr lang="en-US" dirty="0" smtClean="0"/>
          </a:p>
          <a:p>
            <a:r>
              <a:rPr lang="en-US" dirty="0"/>
              <a:t>let x = 16 + "Volvo</a:t>
            </a:r>
            <a:r>
              <a:rPr lang="en-US" dirty="0" smtClean="0"/>
              <a:t>";</a:t>
            </a:r>
          </a:p>
          <a:p>
            <a:r>
              <a:rPr lang="en-US" dirty="0"/>
              <a:t>JavaScript evaluates expressions from left to right. Different sequences can produce different results: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2628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6888" y="1447800"/>
            <a:ext cx="4040188" cy="639762"/>
          </a:xfrm>
        </p:spPr>
        <p:txBody>
          <a:bodyPr/>
          <a:lstStyle/>
          <a:p>
            <a:r>
              <a:rPr lang="en-US" dirty="0" smtClean="0"/>
              <a:t>Changing array element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39762"/>
          </a:xfrm>
        </p:spPr>
        <p:txBody>
          <a:bodyPr/>
          <a:lstStyle/>
          <a:p>
            <a:r>
              <a:rPr lang="en-US" dirty="0" smtClean="0"/>
              <a:t>Access to the full array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arrays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3"/>
          <a:stretch/>
        </p:blipFill>
        <p:spPr bwMode="auto">
          <a:xfrm>
            <a:off x="228600" y="2076450"/>
            <a:ext cx="376732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2068"/>
          <a:stretch/>
        </p:blipFill>
        <p:spPr bwMode="auto">
          <a:xfrm>
            <a:off x="4114800" y="2076450"/>
            <a:ext cx="480974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8407893" cy="320039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are a special type of objects. The </a:t>
            </a:r>
            <a:r>
              <a:rPr lang="en-US" dirty="0" err="1"/>
              <a:t>typeof</a:t>
            </a:r>
            <a:r>
              <a:rPr lang="en-US" dirty="0"/>
              <a:t> operator in JavaScript returns "object" for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But, JavaScript arrays are best described as arrays.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Arrays use </a:t>
            </a:r>
            <a:r>
              <a:rPr lang="en-US" b="1" dirty="0"/>
              <a:t>numbers</a:t>
            </a:r>
            <a:r>
              <a:rPr lang="en-US" dirty="0"/>
              <a:t> to access its "elements". In this example, person[0] returns John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Objects use </a:t>
            </a:r>
            <a:r>
              <a:rPr lang="en-US" b="1" dirty="0"/>
              <a:t>names</a:t>
            </a:r>
            <a:r>
              <a:rPr lang="en-US" dirty="0"/>
              <a:t> to access its "members". In this example, </a:t>
            </a:r>
            <a:r>
              <a:rPr lang="en-US" dirty="0" err="1"/>
              <a:t>person.firstName</a:t>
            </a:r>
            <a:r>
              <a:rPr lang="en-US" dirty="0"/>
              <a:t> returns John: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bg-BG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33017" cy="4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11018"/>
            <a:ext cx="5624832" cy="41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937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407408"/>
          </a:xfrm>
        </p:spPr>
        <p:txBody>
          <a:bodyPr/>
          <a:lstStyle/>
          <a:p>
            <a:r>
              <a:rPr lang="en-US" dirty="0"/>
              <a:t>JavaScript variables can be objects. Arrays are special kinds of objects.</a:t>
            </a:r>
          </a:p>
          <a:p>
            <a:r>
              <a:rPr lang="en-US" dirty="0"/>
              <a:t>Because of this, you can have variables of different types in the same Array.</a:t>
            </a:r>
          </a:p>
          <a:p>
            <a:r>
              <a:rPr lang="en-US" dirty="0"/>
              <a:t>You can have objects in an Array. You can have functions in an Array. You can have arrays in an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real strength of JavaScript arrays are the built-in array properties and methods: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3850767"/>
            <a:ext cx="36631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6019800"/>
            <a:ext cx="4972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03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Property</a:t>
            </a:r>
            <a:br>
              <a:rPr lang="en-US" dirty="0"/>
            </a:br>
            <a:r>
              <a:rPr lang="en-US" dirty="0" smtClean="0"/>
              <a:t>accessing first and last element</a:t>
            </a:r>
            <a:endParaRPr lang="bg-B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5731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7" y="3733800"/>
            <a:ext cx="8357315" cy="94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54189"/>
            <a:ext cx="8357315" cy="101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67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5495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38600"/>
            <a:ext cx="5467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2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458200" cy="80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819400"/>
            <a:ext cx="8458201" cy="9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0008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09562"/>
            <a:ext cx="8458199" cy="9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1984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740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arrays with named indexes.</a:t>
            </a:r>
          </a:p>
          <a:p>
            <a:r>
              <a:rPr lang="en-US" dirty="0"/>
              <a:t>Arrays with named indexes are called associative arrays (or hashes).</a:t>
            </a:r>
          </a:p>
          <a:p>
            <a:r>
              <a:rPr lang="en-US" dirty="0"/>
              <a:t>JavaScript does </a:t>
            </a:r>
            <a:r>
              <a:rPr lang="en-US" b="1" dirty="0"/>
              <a:t>not</a:t>
            </a:r>
            <a:r>
              <a:rPr lang="en-US" dirty="0"/>
              <a:t> support arrays with named indexes.</a:t>
            </a:r>
          </a:p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always 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3938589"/>
            <a:ext cx="6705600" cy="94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" y="4953000"/>
            <a:ext cx="44767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816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 </a:t>
            </a:r>
            <a:r>
              <a:rPr lang="en-US" b="1" dirty="0"/>
              <a:t>arrays</a:t>
            </a:r>
            <a:r>
              <a:rPr lang="en-US" dirty="0"/>
              <a:t> use </a:t>
            </a:r>
            <a:r>
              <a:rPr lang="en-US" b="1" dirty="0"/>
              <a:t>numbered indexes</a:t>
            </a:r>
            <a:r>
              <a:rPr lang="en-US" dirty="0"/>
              <a:t>.  </a:t>
            </a:r>
          </a:p>
          <a:p>
            <a:r>
              <a:rPr lang="en-US" dirty="0"/>
              <a:t>In JavaScript, </a:t>
            </a:r>
            <a:r>
              <a:rPr lang="en-US" b="1" dirty="0"/>
              <a:t>objects</a:t>
            </a:r>
            <a:r>
              <a:rPr lang="en-US" dirty="0"/>
              <a:t> use </a:t>
            </a:r>
            <a:r>
              <a:rPr lang="en-US" b="1" dirty="0"/>
              <a:t>named indexes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to use arrays and when to use objects?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JavaScript does not support associative arrays.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objects</a:t>
            </a:r>
            <a:r>
              <a:rPr lang="en-US" dirty="0"/>
              <a:t> when you want the element names to be </a:t>
            </a:r>
            <a:r>
              <a:rPr lang="en-US" b="1" dirty="0"/>
              <a:t>strings (text)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You should use </a:t>
            </a:r>
            <a:r>
              <a:rPr lang="en-US" b="1" dirty="0"/>
              <a:t>arrays</a:t>
            </a:r>
            <a:r>
              <a:rPr lang="en-US" dirty="0"/>
              <a:t> when you want the element names to be </a:t>
            </a:r>
            <a:r>
              <a:rPr lang="en-US" b="1" dirty="0"/>
              <a:t>numbers</a:t>
            </a:r>
            <a:r>
              <a:rPr lang="en-US" dirty="0"/>
              <a:t>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Arrays and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0"/>
            <a:ext cx="6038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705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question is: How do I know if a variable is an array?</a:t>
            </a:r>
          </a:p>
          <a:p>
            <a:r>
              <a:rPr lang="en-US" dirty="0"/>
              <a:t>The problem is that the JavaScript operator </a:t>
            </a:r>
            <a:r>
              <a:rPr lang="en-US" dirty="0" err="1"/>
              <a:t>typeof</a:t>
            </a:r>
            <a:r>
              <a:rPr lang="en-US" dirty="0"/>
              <a:t> returns "object":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00400"/>
            <a:ext cx="67453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4737484" cy="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81600"/>
            <a:ext cx="60290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961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563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 </a:t>
            </a:r>
            <a:r>
              <a:rPr lang="en-US" b="1" dirty="0" err="1">
                <a:solidFill>
                  <a:schemeClr val="accent1"/>
                </a:solidFill>
              </a:rPr>
              <a:t>toString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converts an array to a string of (comma separated) array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join()</a:t>
            </a:r>
            <a:r>
              <a:rPr lang="en-US" dirty="0"/>
              <a:t> method also joins all array elements into a string.</a:t>
            </a:r>
          </a:p>
          <a:p>
            <a:r>
              <a:rPr lang="en-US" dirty="0"/>
              <a:t>It behaves just like 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22823" b="42520"/>
          <a:stretch/>
        </p:blipFill>
        <p:spPr bwMode="auto">
          <a:xfrm>
            <a:off x="762000" y="2438400"/>
            <a:ext cx="6166104" cy="87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28575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40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82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let x = 16 + 4 + "Volvo</a:t>
            </a:r>
            <a:r>
              <a:rPr lang="da-DK" dirty="0" smtClean="0"/>
              <a:t>";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20Volvo</a:t>
            </a:r>
          </a:p>
          <a:p>
            <a:endParaRPr lang="en-US" dirty="0"/>
          </a:p>
          <a:p>
            <a:r>
              <a:rPr lang="da-DK" dirty="0"/>
              <a:t>let x = "Volvo" + 16 + 4</a:t>
            </a:r>
            <a:r>
              <a:rPr lang="da-DK" dirty="0" smtClean="0"/>
              <a:t>;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Volvo164</a:t>
            </a:r>
          </a:p>
          <a:p>
            <a:endParaRPr lang="en-US" dirty="0"/>
          </a:p>
          <a:p>
            <a:r>
              <a:rPr lang="en-US" dirty="0"/>
              <a:t>JavaScript has dynamic types. This means that the same variable can be used to hold different data types</a:t>
            </a:r>
            <a:r>
              <a:rPr lang="en-US" dirty="0" smtClean="0"/>
              <a:t>:</a:t>
            </a:r>
          </a:p>
          <a:p>
            <a:r>
              <a:rPr lang="en-US" dirty="0"/>
              <a:t>let x;        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undefined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5;           </a:t>
            </a:r>
            <a:r>
              <a:rPr lang="en-US" dirty="0">
                <a:solidFill>
                  <a:srgbClr val="00B050"/>
                </a:solidFill>
              </a:rPr>
              <a:t>// Now x is a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"John"; 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Now x is a String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37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with arrays, it is easy to remove elements and add new elements.</a:t>
            </a:r>
          </a:p>
          <a:p>
            <a:r>
              <a:rPr lang="en-US" dirty="0"/>
              <a:t>This is what popping and pushing is:</a:t>
            </a:r>
          </a:p>
          <a:p>
            <a:r>
              <a:rPr lang="en-US" dirty="0"/>
              <a:t>Popping items </a:t>
            </a:r>
            <a:r>
              <a:rPr lang="en-US" b="1" dirty="0"/>
              <a:t>out</a:t>
            </a:r>
            <a:r>
              <a:rPr lang="en-US" dirty="0"/>
              <a:t> of an array, or pushing items </a:t>
            </a:r>
            <a:r>
              <a:rPr lang="en-US" b="1" dirty="0"/>
              <a:t>into</a:t>
            </a:r>
            <a:r>
              <a:rPr lang="en-US" dirty="0"/>
              <a:t> an array.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pop()</a:t>
            </a:r>
            <a:r>
              <a:rPr lang="en-US" dirty="0"/>
              <a:t> method removes the last element from an array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"popped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push()</a:t>
            </a:r>
            <a:r>
              <a:rPr lang="en-US" dirty="0"/>
              <a:t> method adds a new element to an array (at the end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and </a:t>
            </a:r>
            <a:r>
              <a:rPr lang="en-US" dirty="0" smtClean="0"/>
              <a:t>Pushing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38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54197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641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is equivalent to popping, but working on the first element instead of the last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shift()</a:t>
            </a:r>
            <a:r>
              <a:rPr lang="en-US" dirty="0"/>
              <a:t> method removes the first array element and "shifts" all other elements to a lower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returns </a:t>
            </a:r>
            <a:r>
              <a:rPr lang="en-US" dirty="0"/>
              <a:t>the value that was "shifted out</a:t>
            </a:r>
            <a:r>
              <a:rPr lang="en-US" dirty="0" smtClean="0"/>
              <a:t>":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unshift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</a:t>
            </a:r>
            <a:r>
              <a:rPr lang="en-US" dirty="0"/>
              <a:t>returns the new array length.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5257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54292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02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407893" cy="1938529"/>
          </a:xfrm>
        </p:spPr>
        <p:txBody>
          <a:bodyPr/>
          <a:lstStyle/>
          <a:p>
            <a:r>
              <a:rPr lang="en-US" dirty="0"/>
              <a:t>Array elements are accessed using their </a:t>
            </a:r>
            <a:r>
              <a:rPr lang="en-US" b="1" dirty="0"/>
              <a:t>index number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length property provides an easy way to append a new element to an array</a:t>
            </a:r>
            <a:r>
              <a:rPr lang="en-US" dirty="0" smtClean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5" y="1905000"/>
            <a:ext cx="5495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3352800"/>
            <a:ext cx="5362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1" y="4000500"/>
            <a:ext cx="6505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5" y="5860727"/>
            <a:ext cx="5343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93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creates a new array by merging (concatenating) existing arrays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does not change the existing arrays. It always returns a new array.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chemeClr val="accent1"/>
                </a:solidFill>
              </a:rPr>
              <a:t>concat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  <a:r>
              <a:rPr lang="en-US" dirty="0"/>
              <a:t> method can take any number of array arguments: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(Concatenating)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4486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599"/>
            <a:ext cx="3121944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452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2" y="2514600"/>
            <a:ext cx="3147822" cy="68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8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accent1"/>
                </a:solidFill>
              </a:rPr>
              <a:t>splice()</a:t>
            </a:r>
            <a:r>
              <a:rPr lang="en-US" dirty="0"/>
              <a:t> method adds new items to an array.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 slice()</a:t>
            </a:r>
            <a:r>
              <a:rPr lang="en-US" dirty="0"/>
              <a:t> method slices out a piece of an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 (spliced in).</a:t>
            </a:r>
          </a:p>
          <a:p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r>
              <a:rPr lang="en-US" dirty="0"/>
              <a:t>The splice() method returns an array with the deleted items</a:t>
            </a:r>
            <a:r>
              <a:rPr lang="en-US" dirty="0" smtClean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and Slicing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4724400" cy="55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092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clever parameter setting, you can use splice() to remove elements without leaving "holes" in the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slice() method slices out a piece of an array into a new array.</a:t>
            </a:r>
          </a:p>
          <a:p>
            <a:r>
              <a:rPr lang="en-US" dirty="0"/>
              <a:t>This example slices out a part of an array starting from array element 1 ("Orange"):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</a:t>
            </a:r>
            <a:r>
              <a:rPr lang="en-US" dirty="0" smtClean="0"/>
              <a:t>Elements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5429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35743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51" y="5372100"/>
            <a:ext cx="176162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68340"/>
            <a:ext cx="6058643" cy="83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2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slice() method can take two arguments like slice(1, 3).</a:t>
            </a:r>
          </a:p>
          <a:p>
            <a:r>
              <a:rPr lang="en-US" dirty="0"/>
              <a:t>The method then selects elements from the start argument, and up to (but not including) the end argument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the end argument is omitted, like in the first examples, the slice() method slices out the rest of the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Slice() 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6286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16723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6400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436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931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automatically converts an array to a comma separated string when a primitive value is expected.</a:t>
            </a:r>
          </a:p>
          <a:p>
            <a:r>
              <a:rPr lang="en-US" dirty="0"/>
              <a:t>This is always the case when you try to output an array.</a:t>
            </a:r>
          </a:p>
          <a:p>
            <a:r>
              <a:rPr lang="en-US" dirty="0"/>
              <a:t>These two examples will produce the same result: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3352800"/>
            <a:ext cx="77160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4343400"/>
            <a:ext cx="63144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" y="5334000"/>
            <a:ext cx="44481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4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method sorts an array alphabetically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C000"/>
                </a:solidFill>
              </a:rPr>
              <a:t>reverse()</a:t>
            </a:r>
            <a:r>
              <a:rPr lang="en-US" dirty="0"/>
              <a:t>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400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24125"/>
            <a:ext cx="24098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54387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8" y="4114801"/>
            <a:ext cx="261209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 </a:t>
            </a:r>
            <a:r>
              <a:rPr lang="en-US" b="1" dirty="0">
                <a:solidFill>
                  <a:srgbClr val="FFC000"/>
                </a:solidFill>
              </a:rPr>
              <a:t>sort()</a:t>
            </a:r>
            <a:r>
              <a:rPr lang="en-US" dirty="0"/>
              <a:t> function </a:t>
            </a:r>
            <a:r>
              <a:rPr lang="en-US" b="1" dirty="0">
                <a:solidFill>
                  <a:srgbClr val="FFC000"/>
                </a:solidFill>
              </a:rPr>
              <a:t>sorts values as strings.</a:t>
            </a:r>
          </a:p>
          <a:p>
            <a:r>
              <a:rPr lang="en-US" dirty="0"/>
              <a:t>This works well for strings ("Apple" comes before "Banana").</a:t>
            </a:r>
          </a:p>
          <a:p>
            <a:r>
              <a:rPr lang="en-US" dirty="0"/>
              <a:t>However, if numbers are sorted as strings, "25" is bigger than "100", because "2" is bigger than "1".</a:t>
            </a:r>
          </a:p>
          <a:p>
            <a:r>
              <a:rPr lang="en-US" dirty="0"/>
              <a:t>Because of this, the sort() method will produce incorrect result when sorting numbers.</a:t>
            </a:r>
          </a:p>
          <a:p>
            <a:r>
              <a:rPr lang="en-US" dirty="0"/>
              <a:t>You can fix this by providing a </a:t>
            </a:r>
            <a:r>
              <a:rPr lang="en-US" b="1" dirty="0"/>
              <a:t>compare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Use the same trick to sort an array descending: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Sort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2672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4555196"/>
            <a:ext cx="141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6" y="5410200"/>
            <a:ext cx="42672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76" y="5724525"/>
            <a:ext cx="1438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9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A string (or a text string) is a series of characters like "John Doe".</a:t>
            </a:r>
          </a:p>
          <a:p>
            <a:r>
              <a:rPr lang="en-US" dirty="0"/>
              <a:t>Strings are written with quotes. You can use single or double quotes:</a:t>
            </a:r>
          </a:p>
          <a:p>
            <a:endParaRPr lang="en-US" dirty="0" smtClean="0"/>
          </a:p>
          <a:p>
            <a:r>
              <a:rPr lang="en-US" dirty="0"/>
              <a:t>let carName1 = "Volvo XC60";   </a:t>
            </a:r>
            <a:r>
              <a:rPr lang="en-US" dirty="0">
                <a:solidFill>
                  <a:srgbClr val="00B050"/>
                </a:solidFill>
              </a:rPr>
              <a:t>// Using double 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carName2 = 'Volvo XC60';  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Using </a:t>
            </a:r>
            <a:r>
              <a:rPr lang="en-US" dirty="0">
                <a:solidFill>
                  <a:srgbClr val="00B050"/>
                </a:solidFill>
              </a:rPr>
              <a:t>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You can use quotes inside a string, as long as they don't match the quotes surrounding the string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let answer1 = "It's alright";             </a:t>
            </a:r>
            <a:r>
              <a:rPr lang="en-US" dirty="0">
                <a:solidFill>
                  <a:srgbClr val="00B050"/>
                </a:solidFill>
              </a:rPr>
              <a:t>// Single quote </a:t>
            </a:r>
            <a:r>
              <a:rPr lang="en-US" dirty="0" smtClean="0">
                <a:solidFill>
                  <a:srgbClr val="00B050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answer2 = "He is called 'Johnny'";    </a:t>
            </a:r>
            <a:r>
              <a:rPr lang="en-US" dirty="0">
                <a:solidFill>
                  <a:srgbClr val="00B050"/>
                </a:solidFill>
              </a:rPr>
              <a:t>// Single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 answer3 = 'He is called "Johnny"';    </a:t>
            </a:r>
            <a:r>
              <a:rPr lang="en-US" dirty="0">
                <a:solidFill>
                  <a:srgbClr val="00B050"/>
                </a:solidFill>
              </a:rPr>
              <a:t>// Double </a:t>
            </a:r>
            <a:r>
              <a:rPr lang="en-US" dirty="0" smtClean="0">
                <a:solidFill>
                  <a:srgbClr val="00B050"/>
                </a:solidFill>
              </a:rPr>
              <a:t>quotes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417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The purpose of the compare function is to define an alternative sort order.</a:t>
            </a:r>
          </a:p>
          <a:p>
            <a:r>
              <a:rPr lang="en-US" dirty="0"/>
              <a:t>The compare function should return a negative, zero, or positive value, depending on the arguments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When the sort() function compares two values, it sends the values to the compare function, and sorts the values according to the returned (negative, zero, positive) value.</a:t>
            </a:r>
          </a:p>
          <a:p>
            <a:r>
              <a:rPr lang="en-US" dirty="0"/>
              <a:t>If the result is negative a is sorted before b.</a:t>
            </a:r>
          </a:p>
          <a:p>
            <a:r>
              <a:rPr lang="en-US" dirty="0"/>
              <a:t>If the result is positive b is sorted before a.</a:t>
            </a:r>
          </a:p>
          <a:p>
            <a:r>
              <a:rPr lang="en-US" dirty="0"/>
              <a:t>If the result is 0 no changes are done with the sort order of the two values.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Compare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23763"/>
            <a:ext cx="2914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704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 function compares all the values in the array, two values at a time (a, b).</a:t>
            </a:r>
          </a:p>
          <a:p>
            <a:r>
              <a:rPr lang="en-US" dirty="0"/>
              <a:t>When comparing 40 and 100, the sort() method calls the compare function(40, 100).</a:t>
            </a:r>
          </a:p>
          <a:p>
            <a:r>
              <a:rPr lang="en-US" dirty="0"/>
              <a:t>The function calculates 40 - 100 (a - b), and since the result is negative (-60),  the sort function will sort 40 as a value lower than 100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Sorting an Array in Random Order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function example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520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66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example, </a:t>
            </a:r>
            <a:r>
              <a:rPr lang="en-US" i="1" dirty="0" err="1"/>
              <a:t>array</a:t>
            </a:r>
            <a:r>
              <a:rPr lang="en-US" dirty="0" err="1"/>
              <a:t>.sort</a:t>
            </a:r>
            <a:r>
              <a:rPr lang="en-US" dirty="0"/>
              <a:t>(), is not accurate, it will favor some numbers over the others.</a:t>
            </a:r>
          </a:p>
          <a:p>
            <a:r>
              <a:rPr lang="en-US" dirty="0"/>
              <a:t>The most popular correct method, is called the Fisher Yates shuffle, and was introduced in data science as early as 1938!</a:t>
            </a:r>
          </a:p>
          <a:p>
            <a:r>
              <a:rPr lang="en-US" dirty="0"/>
              <a:t>In JavaScript the method can be translated to 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Fisher Yates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4591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038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built-in functions for finding the max or min value in an array.</a:t>
            </a:r>
          </a:p>
          <a:p>
            <a:r>
              <a:rPr lang="en-US" dirty="0"/>
              <a:t>However, after you have sorted an array, you can use the index to obtain the highest and lowest values.</a:t>
            </a:r>
          </a:p>
          <a:p>
            <a:r>
              <a:rPr lang="en-US" dirty="0"/>
              <a:t>Sorting </a:t>
            </a:r>
            <a:r>
              <a:rPr lang="en-US" dirty="0" smtClean="0"/>
              <a:t>ascending and descending: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Highest (or Lowest) Array </a:t>
            </a:r>
            <a:r>
              <a:rPr lang="en-US" dirty="0" smtClean="0"/>
              <a:t>Value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58293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56769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199"/>
            <a:ext cx="6477000" cy="4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762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</a:t>
            </a:r>
            <a:r>
              <a:rPr lang="en-US" b="1" dirty="0" err="1">
                <a:solidFill>
                  <a:srgbClr val="FFC000"/>
                </a:solidFill>
              </a:rPr>
              <a:t>Math.max.apply</a:t>
            </a:r>
            <a:r>
              <a:rPr lang="en-US" dirty="0"/>
              <a:t> to find the highest number in an array: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>
                <a:solidFill>
                  <a:srgbClr val="FFC000"/>
                </a:solidFill>
              </a:rPr>
              <a:t>Math.max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 on an </a:t>
            </a:r>
            <a:r>
              <a:rPr lang="en-US" dirty="0" smtClean="0"/>
              <a:t>Array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2508"/>
            <a:ext cx="3676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9757"/>
            <a:ext cx="6781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909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76862"/>
            <a:ext cx="6886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419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fastest solution is to use a "home made" method.</a:t>
            </a:r>
          </a:p>
          <a:p>
            <a:r>
              <a:rPr lang="en-US" dirty="0"/>
              <a:t>This function loops through an array comparing each value with the highest value found: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Min / Max JavaScript </a:t>
            </a:r>
            <a:r>
              <a:rPr lang="en-US" dirty="0" smtClean="0"/>
              <a:t>Methods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0" y="2892620"/>
            <a:ext cx="3070260" cy="285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92619"/>
            <a:ext cx="2720017" cy="287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0145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often contain objects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Even if objects have properties of different data types, the sort() method can be used to sort the array.</a:t>
            </a:r>
          </a:p>
          <a:p>
            <a:r>
              <a:rPr lang="en-US" dirty="0"/>
              <a:t>The solution is to write a compare function to compare the property values: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 </a:t>
            </a:r>
            <a:r>
              <a:rPr lang="en-US" dirty="0" smtClean="0"/>
              <a:t>Arrays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914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496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71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string properties is a little more complex: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 properties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" y="3124200"/>
            <a:ext cx="3352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28575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92" y="4305300"/>
            <a:ext cx="1047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62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forEach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calls a function (a callback function) once for each array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3 arguments: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uses only the value parameter. The example can be rewritten to: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Iteration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3" y="2438400"/>
            <a:ext cx="382307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30" y="2438400"/>
            <a:ext cx="607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0" y="2438400"/>
            <a:ext cx="318190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843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/>
          <a:lstStyle/>
          <a:p>
            <a:r>
              <a:rPr lang="en-US" dirty="0"/>
              <a:t>The map() method creates a new array by performing a function on each array element.</a:t>
            </a:r>
          </a:p>
          <a:p>
            <a:r>
              <a:rPr lang="en-US" dirty="0"/>
              <a:t>The map() method does not execute the function for array elements without values.</a:t>
            </a:r>
          </a:p>
          <a:p>
            <a:r>
              <a:rPr lang="en-US" dirty="0"/>
              <a:t>The map() method does not change the original array.</a:t>
            </a:r>
          </a:p>
          <a:p>
            <a:r>
              <a:rPr lang="en-US" dirty="0"/>
              <a:t>This example multiplies each array value by 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When a callback function uses only the value parameter, the index and array parameters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map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4381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962400"/>
            <a:ext cx="2438400" cy="7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29175"/>
            <a:ext cx="2952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6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string, use the built-in length property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Because strings must be written within quotes, JavaScript will misunderstand this string: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escape character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3704"/>
            <a:ext cx="46743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61055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1792"/>
            <a:ext cx="7363968" cy="16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48400"/>
            <a:ext cx="6591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536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filter() method creates a new array with array elements that passes a test.</a:t>
            </a:r>
          </a:p>
          <a:p>
            <a:r>
              <a:rPr lang="en-US" dirty="0"/>
              <a:t>This example creates a new array from elements with a value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the example above, the callback function does not use the index and array parameters, so they can be omitted: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filter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43243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3275"/>
            <a:ext cx="1295400" cy="69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90975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581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291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reduce() method runs a function on each array element to produce (reduce it to) a single value.</a:t>
            </a:r>
          </a:p>
          <a:p>
            <a:r>
              <a:rPr lang="en-US" dirty="0"/>
              <a:t>The reduce() method works from left-to-right in the array. See also </a:t>
            </a:r>
            <a:r>
              <a:rPr lang="en-US" dirty="0" err="1"/>
              <a:t>reduceRight</a:t>
            </a:r>
            <a:r>
              <a:rPr lang="en-US" dirty="0"/>
              <a:t>().</a:t>
            </a:r>
          </a:p>
          <a:p>
            <a:r>
              <a:rPr lang="en-US" dirty="0"/>
              <a:t>The reduce() method does not reduce the original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Note that the function takes 4 arguments:</a:t>
            </a:r>
          </a:p>
          <a:p>
            <a:r>
              <a:rPr lang="en-US" dirty="0"/>
              <a:t>The total (the initial value / previously returned value)</a:t>
            </a:r>
          </a:p>
          <a:p>
            <a:r>
              <a:rPr lang="en-US" dirty="0"/>
              <a:t>The item value</a:t>
            </a:r>
          </a:p>
          <a:p>
            <a:r>
              <a:rPr lang="en-US" dirty="0"/>
              <a:t>The item index</a:t>
            </a:r>
          </a:p>
          <a:p>
            <a:r>
              <a:rPr lang="en-US" dirty="0"/>
              <a:t>The array itself</a:t>
            </a:r>
          </a:p>
          <a:p>
            <a:r>
              <a:rPr lang="en-US" dirty="0"/>
              <a:t>The example above does not use the index and array parameters. It can be rewritten to: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reduce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369580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0624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every() method check if all array values pass a test.</a:t>
            </a:r>
          </a:p>
          <a:p>
            <a:r>
              <a:rPr lang="en-US" dirty="0"/>
              <a:t>This example check if all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every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124200"/>
            <a:ext cx="43148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36837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9177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some() method check if some array values pass a test.</a:t>
            </a:r>
          </a:p>
          <a:p>
            <a:r>
              <a:rPr lang="en-US" dirty="0"/>
              <a:t>This example check if some array values are larger than 18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some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" y="3052762"/>
            <a:ext cx="43529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3025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searches an array for an element value and returns its position.</a:t>
            </a:r>
          </a:p>
          <a:p>
            <a:r>
              <a:rPr lang="en-US" b="1" dirty="0"/>
              <a:t>Note:</a:t>
            </a:r>
            <a:r>
              <a:rPr lang="en-US" dirty="0"/>
              <a:t> The first item has position 0, the second item has position 1, and so 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Array.indexOf</a:t>
            </a:r>
            <a:r>
              <a:rPr lang="en-US" dirty="0"/>
              <a:t>() returns -1 if the item is not found.</a:t>
            </a:r>
          </a:p>
          <a:p>
            <a:r>
              <a:rPr lang="en-US" dirty="0"/>
              <a:t>If the item is present more than once, it returns the position of the first occurrence.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53435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893050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930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is the same as </a:t>
            </a:r>
            <a:r>
              <a:rPr lang="en-US" dirty="0" err="1"/>
              <a:t>Array.indexOf</a:t>
            </a:r>
            <a:r>
              <a:rPr lang="en-US" dirty="0"/>
              <a:t>(), but returns the position of the last occurrence of the specified element.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 err="1">
                <a:solidFill>
                  <a:srgbClr val="FFC000"/>
                </a:solidFill>
              </a:rPr>
              <a:t>lastIndexOf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53054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9121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94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The find() method returns the value of the first array element that passes a test function.</a:t>
            </a:r>
          </a:p>
          <a:p>
            <a:r>
              <a:rPr lang="en-US" dirty="0"/>
              <a:t>This example finds (returns the value of) the first element that is larger than 18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C000"/>
                </a:solidFill>
              </a:rPr>
              <a:t>findIndex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index of the first array element that passes a test function.</a:t>
            </a:r>
          </a:p>
          <a:p>
            <a:r>
              <a:rPr lang="en-US" dirty="0"/>
              <a:t>This example finds the index of the first element that is larger than 18: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find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findindex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599"/>
            <a:ext cx="4121188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599"/>
            <a:ext cx="411985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6689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Array.from</a:t>
            </a:r>
            <a:r>
              <a:rPr lang="en-US" dirty="0"/>
              <a:t>() method returns an Array object from any object with a length property or any </a:t>
            </a:r>
            <a:r>
              <a:rPr lang="en-US" dirty="0" err="1"/>
              <a:t>iterable</a:t>
            </a:r>
            <a:r>
              <a:rPr lang="en-US" dirty="0"/>
              <a:t> object.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</a:t>
            </a:r>
            <a:r>
              <a:rPr lang="en-US" b="1" dirty="0" err="1">
                <a:solidFill>
                  <a:srgbClr val="FFC000"/>
                </a:solidFill>
              </a:rPr>
              <a:t>.from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29718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95625"/>
            <a:ext cx="1257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4" y="3581400"/>
            <a:ext cx="8839200" cy="78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72367" y="4419600"/>
            <a:ext cx="8407893" cy="220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 Array.keys() method returns an Array Iterator object with the keys of an array.</a:t>
            </a:r>
            <a:endParaRPr lang="bg-BG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18354"/>
            <a:ext cx="467196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18354"/>
            <a:ext cx="354941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7899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entries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4629149"/>
            <a:ext cx="8407893" cy="2000251"/>
          </a:xfrm>
        </p:spPr>
        <p:txBody>
          <a:bodyPr/>
          <a:lstStyle/>
          <a:p>
            <a:r>
              <a:rPr lang="en-US" dirty="0"/>
              <a:t>The entries() method returns an Array Iterator object with key/value pairs</a:t>
            </a:r>
            <a:r>
              <a:rPr lang="en-US" dirty="0" smtClean="0"/>
              <a:t>:</a:t>
            </a:r>
          </a:p>
          <a:p>
            <a:r>
              <a:rPr lang="en-US" dirty="0"/>
              <a:t>The entries() method does not change the original array.</a:t>
            </a:r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210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51701"/>
            <a:ext cx="1842790" cy="190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11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2016 introduced </a:t>
            </a:r>
            <a:r>
              <a:rPr lang="en-US" dirty="0" err="1"/>
              <a:t>Array.includes</a:t>
            </a:r>
            <a:r>
              <a:rPr lang="en-US" dirty="0"/>
              <a:t>() to arrays. This allows us to check if an element is present in an array (including </a:t>
            </a:r>
            <a:r>
              <a:rPr lang="en-US" dirty="0" err="1"/>
              <a:t>NaN</a:t>
            </a:r>
            <a:r>
              <a:rPr lang="en-US" dirty="0"/>
              <a:t>, unlike </a:t>
            </a:r>
            <a:r>
              <a:rPr lang="en-US" dirty="0" err="1"/>
              <a:t>indexOf</a:t>
            </a:r>
            <a:r>
              <a:rPr lang="en-US" dirty="0"/>
              <a:t>).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b="1" dirty="0">
                <a:solidFill>
                  <a:srgbClr val="FFC000"/>
                </a:solidFill>
              </a:rPr>
              <a:t>includes</a:t>
            </a:r>
            <a:r>
              <a:rPr lang="en-US" b="1" dirty="0" smtClean="0">
                <a:solidFill>
                  <a:srgbClr val="FFC000"/>
                </a:solidFill>
              </a:rPr>
              <a:t>() </a:t>
            </a:r>
            <a:r>
              <a:rPr lang="en-US" b="1" dirty="0" smtClean="0"/>
              <a:t>&amp;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ForEach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4197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324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4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50" dirty="0"/>
              <a:t>Normally, JavaScript strings are primitive values, created from literals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But strings can also be defined as objects with the keyword new</a:t>
            </a:r>
            <a:r>
              <a:rPr lang="en-US" sz="1950" dirty="0" smtClean="0"/>
              <a:t>:</a:t>
            </a:r>
          </a:p>
          <a:p>
            <a:endParaRPr lang="en-US" sz="1950" dirty="0"/>
          </a:p>
          <a:p>
            <a:endParaRPr lang="en-US" sz="1950" dirty="0" smtClean="0"/>
          </a:p>
          <a:p>
            <a:r>
              <a:rPr lang="en-US" sz="1950" dirty="0"/>
              <a:t>Do not create Strings objects.</a:t>
            </a:r>
          </a:p>
          <a:p>
            <a:r>
              <a:rPr lang="en-US" sz="1950" dirty="0"/>
              <a:t>The new keyword complicates the code and slows down execution speed.</a:t>
            </a:r>
          </a:p>
          <a:p>
            <a:r>
              <a:rPr lang="en-US" sz="1950" dirty="0"/>
              <a:t>String objects can produce unexpected results</a:t>
            </a:r>
            <a:r>
              <a:rPr lang="en-US" sz="1950" dirty="0" smtClean="0"/>
              <a:t>:</a:t>
            </a:r>
          </a:p>
          <a:p>
            <a:r>
              <a:rPr lang="en-US" sz="1950" dirty="0"/>
              <a:t>Comparing two JavaScript objects </a:t>
            </a:r>
            <a:r>
              <a:rPr lang="en-US" sz="1950" b="1" dirty="0"/>
              <a:t>always</a:t>
            </a:r>
            <a:r>
              <a:rPr lang="en-US" sz="1950" dirty="0"/>
              <a:t> returns </a:t>
            </a:r>
            <a:r>
              <a:rPr lang="en-US" sz="1950" b="1" dirty="0"/>
              <a:t>false</a:t>
            </a:r>
            <a:r>
              <a:rPr lang="en-US" sz="1950" dirty="0"/>
              <a:t>.</a:t>
            </a:r>
          </a:p>
          <a:p>
            <a:pPr marL="45720" indent="0">
              <a:buNone/>
            </a:pPr>
            <a:endParaRPr lang="en-US" sz="1950" dirty="0" smtClean="0"/>
          </a:p>
          <a:p>
            <a:endParaRPr lang="en-US" sz="1950" dirty="0"/>
          </a:p>
          <a:p>
            <a:endParaRPr lang="bg-BG" sz="19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 as </a:t>
            </a:r>
            <a:r>
              <a:rPr lang="en-US" dirty="0" smtClean="0"/>
              <a:t>Objects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346261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" y="5486400"/>
            <a:ext cx="411068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92" y="5624034"/>
            <a:ext cx="4495800" cy="110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049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reverse() method reverses the order of the elements in an array.</a:t>
            </a:r>
          </a:p>
          <a:p>
            <a:r>
              <a:rPr lang="en-US" b="1" dirty="0">
                <a:solidFill>
                  <a:srgbClr val="FF0000"/>
                </a:solidFill>
              </a:rPr>
              <a:t>The reverse() method overwrites the original array.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b="1" dirty="0" smtClean="0">
                <a:solidFill>
                  <a:srgbClr val="FFC000"/>
                </a:solidFill>
              </a:rPr>
              <a:t>Reverse()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2634"/>
            <a:ext cx="8001000" cy="263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08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5283"/>
            <a:ext cx="34575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" y="3331234"/>
            <a:ext cx="345300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11" y="1725283"/>
            <a:ext cx="5170562" cy="404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409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5416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62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are </a:t>
            </a:r>
            <a:r>
              <a:rPr lang="en-US" b="1" dirty="0"/>
              <a:t>defined</a:t>
            </a:r>
            <a:r>
              <a:rPr lang="en-US" dirty="0"/>
              <a:t> with the function keyword.</a:t>
            </a:r>
          </a:p>
          <a:p>
            <a:r>
              <a:rPr lang="en-US" dirty="0"/>
              <a:t>You can use a </a:t>
            </a:r>
            <a:r>
              <a:rPr lang="en-US" dirty="0">
                <a:solidFill>
                  <a:srgbClr val="FFC000"/>
                </a:solidFill>
              </a:rPr>
              <a:t>function </a:t>
            </a:r>
            <a:r>
              <a:rPr lang="en-US" b="1" dirty="0">
                <a:solidFill>
                  <a:srgbClr val="FFC000"/>
                </a:solidFill>
              </a:rPr>
              <a:t>declaration</a:t>
            </a:r>
            <a:r>
              <a:rPr lang="en-US" dirty="0"/>
              <a:t> or a function </a:t>
            </a:r>
            <a:r>
              <a:rPr lang="en-US" b="1" dirty="0">
                <a:solidFill>
                  <a:srgbClr val="FFC000"/>
                </a:solidFill>
              </a:rPr>
              <a:t>expression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Declared functions are not executed immediately. They are "saved for later use", and will be executed later, when they are invoked (called upon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After a function expression has been stored in a variable, the variable can be used as a function</a:t>
            </a:r>
            <a:r>
              <a:rPr lang="en-US" dirty="0" smtClean="0"/>
              <a:t>:</a:t>
            </a:r>
          </a:p>
          <a:p>
            <a:r>
              <a:rPr lang="en-US" dirty="0"/>
              <a:t>The function above is actually an </a:t>
            </a:r>
            <a:r>
              <a:rPr lang="en-US" b="1" dirty="0"/>
              <a:t>anonymous function</a:t>
            </a:r>
            <a:r>
              <a:rPr lang="en-US" dirty="0"/>
              <a:t> (a function without a name).</a:t>
            </a:r>
          </a:p>
          <a:p>
            <a:r>
              <a:rPr lang="en-US" dirty="0"/>
              <a:t>Functions stored in variables do not need function names. They are always invoked (called) using the variable name.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 Function </a:t>
            </a:r>
            <a:r>
              <a:rPr lang="en-US" smtClean="0"/>
              <a:t>Definitions</a:t>
            </a:r>
            <a:endParaRPr lang="bg-B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3762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" y="4191000"/>
            <a:ext cx="4124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189411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50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have seen in the previous examples, JavaScript functions are defined with the function keyword.</a:t>
            </a:r>
          </a:p>
          <a:p>
            <a:r>
              <a:rPr lang="en-US" dirty="0"/>
              <a:t>Functions can also be defined with a built-in JavaScript function constructor called Function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actually don't have to use the function constructor. The example above is the same as writing: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Function()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58864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5057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255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 </a:t>
            </a:r>
            <a:r>
              <a:rPr lang="en-US" b="1" dirty="0"/>
              <a:t>declarations</a:t>
            </a:r>
            <a:r>
              <a:rPr lang="en-US" dirty="0"/>
              <a:t> to the top of the current scope.</a:t>
            </a:r>
          </a:p>
          <a:p>
            <a:r>
              <a:rPr lang="en-US" dirty="0"/>
              <a:t>Hoisting applies to variable declarations and to function declarations.</a:t>
            </a:r>
          </a:p>
          <a:p>
            <a:r>
              <a:rPr lang="en-US" dirty="0"/>
              <a:t>Because of this, JavaScript functions can be called before they are declared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Functions defined using an expression are not hoisted.</a:t>
            </a:r>
          </a:p>
          <a:p>
            <a:pPr marL="4572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Hoisting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260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0051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Function expressions can be made "self-invoking".</a:t>
            </a:r>
          </a:p>
          <a:p>
            <a:r>
              <a:rPr lang="en-US" dirty="0"/>
              <a:t>A self-invoking expression is invoked (started) automatically, without being called.</a:t>
            </a:r>
          </a:p>
          <a:p>
            <a:r>
              <a:rPr lang="en-US" dirty="0"/>
              <a:t>Function expressions will execute automatically if the expression is followed by ().</a:t>
            </a:r>
          </a:p>
          <a:p>
            <a:r>
              <a:rPr lang="en-US" b="1" dirty="0">
                <a:solidFill>
                  <a:srgbClr val="FF0000"/>
                </a:solidFill>
              </a:rPr>
              <a:t>You cannot self-invoke a function declaration.</a:t>
            </a:r>
          </a:p>
          <a:p>
            <a:r>
              <a:rPr lang="en-US" dirty="0"/>
              <a:t>You have to add parentheses around the function to indicate that it is a function expression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function above is actually an </a:t>
            </a:r>
            <a:r>
              <a:rPr lang="en-US" b="1" dirty="0"/>
              <a:t>anonymous self-invoking function</a:t>
            </a:r>
            <a:r>
              <a:rPr lang="en-US" dirty="0"/>
              <a:t> (function without name).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Self-Invoking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47434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92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Used as </a:t>
            </a:r>
            <a:r>
              <a:rPr lang="en-US" dirty="0" smtClean="0"/>
              <a:t>Values</a:t>
            </a:r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5" y="1694688"/>
            <a:ext cx="370604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08" y="1694688"/>
            <a:ext cx="39255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0" y="3651505"/>
            <a:ext cx="8782216" cy="132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5105400"/>
            <a:ext cx="8407893" cy="132892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typeof</a:t>
            </a:r>
            <a:r>
              <a:rPr lang="en-US" dirty="0"/>
              <a:t> operator in JavaScript returns "function" for functions.</a:t>
            </a:r>
          </a:p>
          <a:p>
            <a:r>
              <a:rPr lang="en-US" dirty="0"/>
              <a:t>But, JavaScript functions can best be described as objects.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94576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both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arguments.length</a:t>
            </a:r>
            <a:r>
              <a:rPr lang="en-US" dirty="0"/>
              <a:t> property returns the number of arguments received when the function was invoked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C000"/>
                </a:solidFill>
              </a:rPr>
              <a:t>toString</a:t>
            </a:r>
            <a:r>
              <a:rPr lang="en-US" b="1" dirty="0">
                <a:solidFill>
                  <a:srgbClr val="FFC000"/>
                </a:solidFill>
              </a:rPr>
              <a:t>()</a:t>
            </a:r>
            <a:r>
              <a:rPr lang="en-US" dirty="0"/>
              <a:t> method returns the function as a string: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  <a:endParaRPr lang="bg-B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19437"/>
            <a:ext cx="10191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95600"/>
            <a:ext cx="2771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4343400"/>
            <a:ext cx="33909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62575"/>
            <a:ext cx="33242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5" b="17504"/>
          <a:stretch/>
        </p:blipFill>
        <p:spPr bwMode="auto">
          <a:xfrm>
            <a:off x="761999" y="5867400"/>
            <a:ext cx="787717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663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Arrow functions allows a short syntax for writing function expressions.</a:t>
            </a:r>
          </a:p>
          <a:p>
            <a:r>
              <a:rPr lang="en-US" dirty="0"/>
              <a:t>You don't need the function keyword, the return keyword, and the </a:t>
            </a:r>
            <a:r>
              <a:rPr lang="en-US" b="1" dirty="0"/>
              <a:t>curly brackets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Arrow functions are not hoisted. They must be defined </a:t>
            </a:r>
            <a:r>
              <a:rPr lang="en-US" b="1" dirty="0"/>
              <a:t>before</a:t>
            </a:r>
            <a:r>
              <a:rPr lang="en-US" dirty="0"/>
              <a:t> they are used.</a:t>
            </a:r>
          </a:p>
          <a:p>
            <a:r>
              <a:rPr lang="en-US" dirty="0"/>
              <a:t>Using </a:t>
            </a:r>
            <a:r>
              <a:rPr lang="en-US" dirty="0" err="1"/>
              <a:t>const</a:t>
            </a:r>
            <a:r>
              <a:rPr lang="en-US" dirty="0"/>
              <a:t> is safer than using </a:t>
            </a:r>
            <a:r>
              <a:rPr lang="en-US" dirty="0" err="1"/>
              <a:t>var</a:t>
            </a:r>
            <a:r>
              <a:rPr lang="en-US" dirty="0"/>
              <a:t>, because a function expression is always constant value.</a:t>
            </a:r>
          </a:p>
          <a:p>
            <a:r>
              <a:rPr lang="en-US" dirty="0"/>
              <a:t>You can only omit the return keyword and the curly brackets if the function is a single statement. Because of this, it might be a good habit to always keep them: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73"/>
          <a:stretch/>
        </p:blipFill>
        <p:spPr bwMode="auto">
          <a:xfrm>
            <a:off x="762000" y="3200401"/>
            <a:ext cx="2990850" cy="108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200402"/>
            <a:ext cx="2671474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73" y="3878962"/>
            <a:ext cx="3771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79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methods for extracting a part of a string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slice()</a:t>
            </a:r>
            <a:r>
              <a:rPr lang="en-US" dirty="0"/>
              <a:t> extracts a part of a string and returns the extracted part in a new </a:t>
            </a:r>
            <a:r>
              <a:rPr lang="en-US" dirty="0" err="1" smtClean="0"/>
              <a:t>string.The</a:t>
            </a:r>
            <a:r>
              <a:rPr lang="en-US" dirty="0" smtClean="0"/>
              <a:t> </a:t>
            </a:r>
            <a:r>
              <a:rPr lang="en-US" dirty="0"/>
              <a:t>method takes 2 parameters: the start position, and the end position (end not included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 </a:t>
            </a:r>
            <a:r>
              <a:rPr lang="en-US" dirty="0" err="1" smtClean="0"/>
              <a:t>Str.length</a:t>
            </a:r>
            <a:r>
              <a:rPr lang="en-US" dirty="0" smtClean="0"/>
              <a:t> = 19, 19 – 12 = 7; 19 – 6 = 13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extracting string parts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2813"/>
            <a:ext cx="2514600" cy="106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3505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3400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2139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0"/>
            <a:ext cx="8407893" cy="4343400"/>
          </a:xfrm>
        </p:spPr>
        <p:txBody>
          <a:bodyPr>
            <a:normAutofit/>
          </a:bodyPr>
          <a:lstStyle/>
          <a:p>
            <a:r>
              <a:rPr lang="en-US" dirty="0"/>
              <a:t>Function </a:t>
            </a:r>
            <a:r>
              <a:rPr lang="en-US" b="1" dirty="0"/>
              <a:t>parameters</a:t>
            </a:r>
            <a:r>
              <a:rPr lang="en-US" dirty="0"/>
              <a:t> are the </a:t>
            </a:r>
            <a:r>
              <a:rPr lang="en-US" b="1" dirty="0"/>
              <a:t>names</a:t>
            </a:r>
            <a:r>
              <a:rPr lang="en-US" dirty="0"/>
              <a:t> listed in the function definition.</a:t>
            </a:r>
          </a:p>
          <a:p>
            <a:r>
              <a:rPr lang="en-US" dirty="0"/>
              <a:t>Function </a:t>
            </a:r>
            <a:r>
              <a:rPr lang="en-US" b="1" dirty="0"/>
              <a:t>arguments</a:t>
            </a:r>
            <a:r>
              <a:rPr lang="en-US" dirty="0"/>
              <a:t> are the real </a:t>
            </a:r>
            <a:r>
              <a:rPr lang="en-US" b="1" dirty="0"/>
              <a:t>values</a:t>
            </a:r>
            <a:r>
              <a:rPr lang="en-US" dirty="0"/>
              <a:t> passed to (and received by) the function.</a:t>
            </a:r>
          </a:p>
          <a:p>
            <a:r>
              <a:rPr lang="en-US" dirty="0" smtClean="0"/>
              <a:t>Parameter Rules:</a:t>
            </a:r>
          </a:p>
          <a:p>
            <a:r>
              <a:rPr lang="en-US" dirty="0"/>
              <a:t>JavaScript function definitions do not specify data types for parameters.</a:t>
            </a:r>
          </a:p>
          <a:p>
            <a:r>
              <a:rPr lang="en-US" dirty="0"/>
              <a:t>JavaScript functions do not perform type checking on the passed arguments.</a:t>
            </a:r>
          </a:p>
          <a:p>
            <a:r>
              <a:rPr lang="en-US" dirty="0"/>
              <a:t>JavaScript functions do not check the number of arguments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</a:t>
            </a:r>
            <a:r>
              <a:rPr lang="en-US" dirty="0" smtClean="0"/>
              <a:t>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called with </a:t>
            </a:r>
            <a:r>
              <a:rPr lang="en-US" b="1" dirty="0"/>
              <a:t>missing arguments</a:t>
            </a:r>
            <a:r>
              <a:rPr lang="en-US" dirty="0"/>
              <a:t> (less than declared), the missing values are set to undefined.</a:t>
            </a:r>
          </a:p>
          <a:p>
            <a:r>
              <a:rPr lang="en-US" dirty="0"/>
              <a:t>Sometimes this is acceptable, but sometimes it is better to assign a default value to the parameter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>
                <a:hlinkClick r:id="rId2"/>
              </a:rPr>
              <a:t>ECMAScript</a:t>
            </a:r>
            <a:r>
              <a:rPr lang="en-US" dirty="0">
                <a:hlinkClick r:id="rId2"/>
              </a:rPr>
              <a:t> 2015</a:t>
            </a:r>
            <a:r>
              <a:rPr lang="en-US" dirty="0"/>
              <a:t> allows default parameter values in the function declaration: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bg-B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1813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2575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4486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functions have a built-in object called the arguments object.</a:t>
            </a:r>
          </a:p>
          <a:p>
            <a:r>
              <a:rPr lang="en-US" dirty="0"/>
              <a:t>The argument object contains an array of the arguments used when the function was called (invoked).</a:t>
            </a:r>
          </a:p>
          <a:p>
            <a:r>
              <a:rPr lang="en-US" dirty="0"/>
              <a:t>This way you can simply use a function to find (for instance) the highest value in a list of numbers: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Arguments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3" y="3810000"/>
            <a:ext cx="3893467" cy="234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527444" cy="23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2" y="6156443"/>
            <a:ext cx="8593361" cy="47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003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inside a function is not executed when the function is </a:t>
            </a:r>
            <a:r>
              <a:rPr lang="en-US" b="1" dirty="0"/>
              <a:t>defined</a:t>
            </a:r>
            <a:r>
              <a:rPr lang="en-US" dirty="0"/>
              <a:t>.</a:t>
            </a:r>
          </a:p>
          <a:p>
            <a:r>
              <a:rPr lang="en-US" dirty="0"/>
              <a:t>The code inside a function is executed when the function is </a:t>
            </a:r>
            <a:r>
              <a:rPr lang="en-US" b="1" dirty="0"/>
              <a:t>invoked</a:t>
            </a:r>
            <a:r>
              <a:rPr lang="en-US" dirty="0"/>
              <a:t>.</a:t>
            </a:r>
          </a:p>
          <a:p>
            <a:r>
              <a:rPr lang="en-US" dirty="0"/>
              <a:t>It is common to use the term "</a:t>
            </a:r>
            <a:r>
              <a:rPr lang="en-US" b="1" dirty="0"/>
              <a:t>call a function</a:t>
            </a:r>
            <a:r>
              <a:rPr lang="en-US" dirty="0"/>
              <a:t>" instead of "</a:t>
            </a:r>
            <a:r>
              <a:rPr lang="en-US" b="1" dirty="0"/>
              <a:t>invoke a function</a:t>
            </a:r>
            <a:r>
              <a:rPr lang="en-US" dirty="0"/>
              <a:t>".</a:t>
            </a:r>
          </a:p>
          <a:p>
            <a:r>
              <a:rPr lang="en-US" dirty="0"/>
              <a:t>It is also common to say "call upon a function", "start a function", or "execute a function".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Function </a:t>
            </a:r>
            <a:r>
              <a:rPr lang="en-US" dirty="0" smtClean="0"/>
              <a:t>Invocation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7311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048000"/>
            <a:ext cx="8407893" cy="3581399"/>
          </a:xfrm>
        </p:spPr>
        <p:txBody>
          <a:bodyPr/>
          <a:lstStyle/>
          <a:p>
            <a:r>
              <a:rPr lang="en-US" dirty="0"/>
              <a:t>The function above does not belong to any object. But in JavaScript there is always a default global object.</a:t>
            </a:r>
          </a:p>
          <a:p>
            <a:r>
              <a:rPr lang="en-US" dirty="0"/>
              <a:t>In HTML the default global object is the HTML page itself, so the function above "belongs" to the HTML page.</a:t>
            </a:r>
          </a:p>
          <a:p>
            <a:r>
              <a:rPr lang="en-US" dirty="0"/>
              <a:t>In a browser the page object is the browser window. The function above automatically becomes a window function.</a:t>
            </a:r>
          </a:p>
          <a:p>
            <a:r>
              <a:rPr lang="en-US" dirty="0" err="1"/>
              <a:t>myFunction</a:t>
            </a:r>
            <a:r>
              <a:rPr lang="en-US" dirty="0"/>
              <a:t>() and </a:t>
            </a:r>
            <a:r>
              <a:rPr lang="en-US" dirty="0" err="1"/>
              <a:t>window.myFunction</a:t>
            </a:r>
            <a:r>
              <a:rPr lang="en-US" dirty="0"/>
              <a:t>() is the same function: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Function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1739660"/>
            <a:ext cx="4791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5562600"/>
            <a:ext cx="51625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817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the this keyword refers to an 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Which</a:t>
            </a:r>
            <a:r>
              <a:rPr lang="en-US" dirty="0"/>
              <a:t> object depends on how this is being invoked (used or called).</a:t>
            </a:r>
          </a:p>
          <a:p>
            <a:r>
              <a:rPr lang="en-US" dirty="0"/>
              <a:t>The this keyword refers to different objects depending on how it is used: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</a:t>
            </a:r>
            <a:r>
              <a:rPr lang="en-US" b="1" dirty="0">
                <a:solidFill>
                  <a:srgbClr val="FFC000"/>
                </a:solidFill>
              </a:rPr>
              <a:t>this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2580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378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without an owner object, the value of this becomes the global object.</a:t>
            </a:r>
          </a:p>
          <a:p>
            <a:r>
              <a:rPr lang="en-US" dirty="0"/>
              <a:t>In a web browser the global object is the browser window.</a:t>
            </a:r>
          </a:p>
          <a:p>
            <a:r>
              <a:rPr lang="en-US" dirty="0"/>
              <a:t>This example returns the window object as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6477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57" y="4953000"/>
            <a:ext cx="8105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0567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29"/>
          </a:xfrm>
        </p:spPr>
        <p:txBody>
          <a:bodyPr>
            <a:normAutofit/>
          </a:bodyPr>
          <a:lstStyle/>
          <a:p>
            <a:r>
              <a:rPr lang="en-US" dirty="0"/>
              <a:t>In JavaScript you can define functions as object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fullName</a:t>
            </a:r>
            <a:r>
              <a:rPr lang="en-US" dirty="0"/>
              <a:t> method is a function. The function belongs to the object. </a:t>
            </a:r>
            <a:r>
              <a:rPr lang="en-US" b="1" dirty="0" err="1"/>
              <a:t>myObject</a:t>
            </a:r>
            <a:r>
              <a:rPr lang="en-US" dirty="0"/>
              <a:t> is the owner of the function.</a:t>
            </a:r>
          </a:p>
          <a:p>
            <a:r>
              <a:rPr lang="en-US" dirty="0"/>
              <a:t>The thing called this, is the object that "owns" the JavaScript code. In this case the value of this is </a:t>
            </a:r>
            <a:r>
              <a:rPr lang="en-US" b="1" dirty="0" err="1"/>
              <a:t>myObject</a:t>
            </a:r>
            <a:r>
              <a:rPr lang="en-US" dirty="0"/>
              <a:t>.</a:t>
            </a:r>
          </a:p>
          <a:p>
            <a:r>
              <a:rPr lang="en-US" dirty="0"/>
              <a:t>Test it! Change the </a:t>
            </a:r>
            <a:r>
              <a:rPr lang="en-US" b="1" dirty="0" err="1"/>
              <a:t>fullName</a:t>
            </a:r>
            <a:r>
              <a:rPr lang="en-US" dirty="0"/>
              <a:t> method to return the value of this: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as a </a:t>
            </a:r>
            <a:r>
              <a:rPr lang="en-US" dirty="0" smtClean="0"/>
              <a:t>Method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33601"/>
            <a:ext cx="4648201" cy="18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8"/>
          <a:stretch/>
        </p:blipFill>
        <p:spPr bwMode="auto">
          <a:xfrm>
            <a:off x="1762125" y="6079276"/>
            <a:ext cx="5738103" cy="5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39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07893" cy="5105400"/>
          </a:xfrm>
        </p:spPr>
        <p:txBody>
          <a:bodyPr>
            <a:normAutofit/>
          </a:bodyPr>
          <a:lstStyle/>
          <a:p>
            <a:r>
              <a:rPr lang="en-US" dirty="0"/>
              <a:t>If a function invocation is preceded with the new keyword, it is a constructor invocation.</a:t>
            </a:r>
          </a:p>
          <a:p>
            <a:r>
              <a:rPr lang="en-US" dirty="0"/>
              <a:t>It looks like you create a new function, but since JavaScript functions are objects you actually create a new object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constructor invocation creates a new object. The new object inherits the properties and methods from its constructor.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with a Function </a:t>
            </a:r>
            <a:r>
              <a:rPr lang="en-US" dirty="0" smtClean="0"/>
              <a:t>Constructor</a:t>
            </a:r>
            <a:endParaRPr lang="bg-B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" y="3047999"/>
            <a:ext cx="4150743" cy="27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38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 </a:t>
            </a:r>
            <a:r>
              <a:rPr lang="en-US" b="1" dirty="0">
                <a:solidFill>
                  <a:srgbClr val="FFC000"/>
                </a:solidFill>
              </a:rPr>
              <a:t>call()</a:t>
            </a:r>
            <a:r>
              <a:rPr lang="en-US" dirty="0"/>
              <a:t> method, you can write a method that can be used on different objects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C000"/>
                </a:solidFill>
              </a:rPr>
              <a:t>In JavaScript all functions are object methods.</a:t>
            </a:r>
          </a:p>
          <a:p>
            <a:r>
              <a:rPr lang="en-US" dirty="0"/>
              <a:t>If a function is not a method of a JavaScript object, it is a function of the global </a:t>
            </a:r>
            <a:r>
              <a:rPr lang="en-US" dirty="0" smtClean="0"/>
              <a:t>object.</a:t>
            </a:r>
            <a:endParaRPr lang="en-US" dirty="0"/>
          </a:p>
          <a:p>
            <a:r>
              <a:rPr lang="en-US" dirty="0"/>
              <a:t>The example below creates an object with 3 properties,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</a:t>
            </a:r>
            <a:r>
              <a:rPr lang="en-US" b="1" dirty="0">
                <a:solidFill>
                  <a:srgbClr val="FFC000"/>
                </a:solidFill>
              </a:rPr>
              <a:t>call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endParaRPr lang="bg-BG" b="1" dirty="0">
              <a:solidFill>
                <a:srgbClr val="FFC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4572000" cy="249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90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3610</TotalTime>
  <Words>1731</Words>
  <Application>Microsoft Office PowerPoint</Application>
  <PresentationFormat>On-screen Show (4:3)</PresentationFormat>
  <Paragraphs>795</Paragraphs>
  <Slides>110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1" baseType="lpstr">
      <vt:lpstr>Grid</vt:lpstr>
      <vt:lpstr>Programming</vt:lpstr>
      <vt:lpstr>Java script</vt:lpstr>
      <vt:lpstr>intro</vt:lpstr>
      <vt:lpstr>Data types and variables</vt:lpstr>
      <vt:lpstr>Data types and variables</vt:lpstr>
      <vt:lpstr>JavaScript Strings</vt:lpstr>
      <vt:lpstr>Length and escape character</vt:lpstr>
      <vt:lpstr>JavaScript Strings as Objects</vt:lpstr>
      <vt:lpstr>JavaScript extracting string parts</vt:lpstr>
      <vt:lpstr>Extracting 2</vt:lpstr>
      <vt:lpstr>Replacing String Content</vt:lpstr>
      <vt:lpstr>Converting to Upper and Lower Case</vt:lpstr>
      <vt:lpstr>JavaScript String trim()</vt:lpstr>
      <vt:lpstr>JavaScript String Padding</vt:lpstr>
      <vt:lpstr>Extracting String Characters</vt:lpstr>
      <vt:lpstr>Converting a String to an Array</vt:lpstr>
      <vt:lpstr>JavaScript Numbers</vt:lpstr>
      <vt:lpstr>JavaScript Booleans</vt:lpstr>
      <vt:lpstr>JavaScript Arrays</vt:lpstr>
      <vt:lpstr>JavaScript Objects</vt:lpstr>
      <vt:lpstr>The typeof Operator</vt:lpstr>
      <vt:lpstr>Undefined</vt:lpstr>
      <vt:lpstr>Empty Values</vt:lpstr>
      <vt:lpstr>includes</vt:lpstr>
      <vt:lpstr>Math.trunc</vt:lpstr>
      <vt:lpstr>Ascii table values</vt:lpstr>
      <vt:lpstr>JavaScript Functions </vt:lpstr>
      <vt:lpstr>JavaScript Function Syntax</vt:lpstr>
      <vt:lpstr>Function invocation and return</vt:lpstr>
      <vt:lpstr>Why functions</vt:lpstr>
      <vt:lpstr>Local variables</vt:lpstr>
      <vt:lpstr>JavaScript Objects </vt:lpstr>
      <vt:lpstr>JavaScript Objects</vt:lpstr>
      <vt:lpstr> Object Properties and methods</vt:lpstr>
      <vt:lpstr>The this Keyword</vt:lpstr>
      <vt:lpstr>Do Not Declare Strings, Numbers, and Booleans as Objects! </vt:lpstr>
      <vt:lpstr>JavaScript Arrays </vt:lpstr>
      <vt:lpstr>Creating an Array</vt:lpstr>
      <vt:lpstr>Using the JavaScript Keyword new</vt:lpstr>
      <vt:lpstr>Javascript arrays</vt:lpstr>
      <vt:lpstr>Array Elements Can Be Objects</vt:lpstr>
      <vt:lpstr>The length Property accessing first and last element</vt:lpstr>
      <vt:lpstr>Looping Array Elements</vt:lpstr>
      <vt:lpstr>Adding Array Elements</vt:lpstr>
      <vt:lpstr>Associative Arrays</vt:lpstr>
      <vt:lpstr>The Difference Between Arrays and Objects</vt:lpstr>
      <vt:lpstr>How to Recognize an Array</vt:lpstr>
      <vt:lpstr>JavaScript Array Methods</vt:lpstr>
      <vt:lpstr>JavaScript Array Methods</vt:lpstr>
      <vt:lpstr>Popping and Pushing</vt:lpstr>
      <vt:lpstr>Shifting Elements</vt:lpstr>
      <vt:lpstr>Changing Elements</vt:lpstr>
      <vt:lpstr>Merging (Concatenating) Arrays</vt:lpstr>
      <vt:lpstr>Splicing and Slicing Arrays</vt:lpstr>
      <vt:lpstr>Using splice() to Remove Elements</vt:lpstr>
      <vt:lpstr>Slice() </vt:lpstr>
      <vt:lpstr>Automatic toString()</vt:lpstr>
      <vt:lpstr>Sorting an Array</vt:lpstr>
      <vt:lpstr>Numeric Sort</vt:lpstr>
      <vt:lpstr>The Compare Function</vt:lpstr>
      <vt:lpstr>Compare function example</vt:lpstr>
      <vt:lpstr>The Fisher Yates Method</vt:lpstr>
      <vt:lpstr>Find the Highest (or Lowest) Array Value</vt:lpstr>
      <vt:lpstr>Using Math.max() on an Array</vt:lpstr>
      <vt:lpstr>My Min / Max JavaScript Methods</vt:lpstr>
      <vt:lpstr>Sorting Object Arrays</vt:lpstr>
      <vt:lpstr>Comparing string properties</vt:lpstr>
      <vt:lpstr>Array Iteration</vt:lpstr>
      <vt:lpstr>Array map()</vt:lpstr>
      <vt:lpstr>Array filter()</vt:lpstr>
      <vt:lpstr>Array reduce()</vt:lpstr>
      <vt:lpstr>Array every()</vt:lpstr>
      <vt:lpstr>Array some()</vt:lpstr>
      <vt:lpstr>Array indexOf()</vt:lpstr>
      <vt:lpstr>Array lastIndexOf()</vt:lpstr>
      <vt:lpstr>Array find() &amp; findindex()</vt:lpstr>
      <vt:lpstr>Array.from()</vt:lpstr>
      <vt:lpstr>Array entries()</vt:lpstr>
      <vt:lpstr>Array includes() &amp; ForEach()</vt:lpstr>
      <vt:lpstr>Array Reverse()</vt:lpstr>
      <vt:lpstr>Array manipulation</vt:lpstr>
      <vt:lpstr>JavaScript Function</vt:lpstr>
      <vt:lpstr>JavaScript Function Definitions</vt:lpstr>
      <vt:lpstr>The Function() Constructor</vt:lpstr>
      <vt:lpstr>Function Hoisting</vt:lpstr>
      <vt:lpstr>Self-Invoking Functions</vt:lpstr>
      <vt:lpstr>Functions Can Be Used as Values</vt:lpstr>
      <vt:lpstr>Functions are Objects</vt:lpstr>
      <vt:lpstr>Arrow Functions</vt:lpstr>
      <vt:lpstr>Function Parameters and Arguments</vt:lpstr>
      <vt:lpstr>Default parameters</vt:lpstr>
      <vt:lpstr>The Arguments Object</vt:lpstr>
      <vt:lpstr>JavaScript Function Invocation</vt:lpstr>
      <vt:lpstr>Invoking a Function as a Function</vt:lpstr>
      <vt:lpstr>What is this?</vt:lpstr>
      <vt:lpstr>The Global Object</vt:lpstr>
      <vt:lpstr>Invoking a Function as a Method</vt:lpstr>
      <vt:lpstr>Invoking a Function with a Function Constructor</vt:lpstr>
      <vt:lpstr>JavaScript Function call()</vt:lpstr>
      <vt:lpstr>Call() Example</vt:lpstr>
      <vt:lpstr>Call() method with arguments</vt:lpstr>
      <vt:lpstr>JavaScript Function apply()</vt:lpstr>
      <vt:lpstr>The Difference Between call() and apply()</vt:lpstr>
      <vt:lpstr>Simulate a Max Method on Arrays</vt:lpstr>
      <vt:lpstr>JavaScript Function bind()</vt:lpstr>
      <vt:lpstr>JavaScript Closures</vt:lpstr>
      <vt:lpstr>Global variables</vt:lpstr>
      <vt:lpstr>JavaScript Nested Functions</vt:lpstr>
      <vt:lpstr>JavaScript Closures</vt:lpstr>
      <vt:lpstr>JavaScript Closures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Tsvetelina Karamihova</dc:creator>
  <cp:lastModifiedBy>Tsvetelina Karamihova</cp:lastModifiedBy>
  <cp:revision>100</cp:revision>
  <dcterms:created xsi:type="dcterms:W3CDTF">2006-08-16T00:00:00Z</dcterms:created>
  <dcterms:modified xsi:type="dcterms:W3CDTF">2022-09-05T09:26:01Z</dcterms:modified>
</cp:coreProperties>
</file>