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16" y="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366D627-2DB1-461C-930B-5D0A6397F435}"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254787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366D627-2DB1-461C-930B-5D0A6397F435}"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70628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366D627-2DB1-461C-930B-5D0A6397F435}"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254062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366D627-2DB1-461C-930B-5D0A6397F435}"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222410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66D627-2DB1-461C-930B-5D0A6397F435}" type="datetimeFigureOut">
              <a:rPr lang="en-GB" smtClean="0"/>
              <a:t>22/10/2018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416657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366D627-2DB1-461C-930B-5D0A6397F435}" type="datetimeFigureOut">
              <a:rPr lang="en-GB" smtClean="0"/>
              <a:t>22/10/2018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51221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366D627-2DB1-461C-930B-5D0A6397F435}" type="datetimeFigureOut">
              <a:rPr lang="en-GB" smtClean="0"/>
              <a:t>22/10/2018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3734939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366D627-2DB1-461C-930B-5D0A6397F435}" type="datetimeFigureOut">
              <a:rPr lang="en-GB" smtClean="0"/>
              <a:t>22/10/2018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28159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6D627-2DB1-461C-930B-5D0A6397F435}" type="datetimeFigureOut">
              <a:rPr lang="en-GB" smtClean="0"/>
              <a:t>22/10/2018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23429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66D627-2DB1-461C-930B-5D0A6397F435}" type="datetimeFigureOut">
              <a:rPr lang="en-GB" smtClean="0"/>
              <a:t>22/10/2018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308414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66D627-2DB1-461C-930B-5D0A6397F435}" type="datetimeFigureOut">
              <a:rPr lang="en-GB" smtClean="0"/>
              <a:t>22/10/2018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6CE65A-3C56-4CC3-AC0D-6B292EFF5CB5}" type="slidenum">
              <a:rPr lang="en-GB" smtClean="0"/>
              <a:t>‹#›</a:t>
            </a:fld>
            <a:endParaRPr lang="en-GB"/>
          </a:p>
        </p:txBody>
      </p:sp>
    </p:spTree>
    <p:extLst>
      <p:ext uri="{BB962C8B-B14F-4D97-AF65-F5344CB8AC3E}">
        <p14:creationId xmlns:p14="http://schemas.microsoft.com/office/powerpoint/2010/main" val="297456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6D627-2DB1-461C-930B-5D0A6397F435}" type="datetimeFigureOut">
              <a:rPr lang="en-GB" smtClean="0"/>
              <a:t>22/10/2018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CE65A-3C56-4CC3-AC0D-6B292EFF5CB5}" type="slidenum">
              <a:rPr lang="en-GB" smtClean="0"/>
              <a:t>‹#›</a:t>
            </a:fld>
            <a:endParaRPr lang="en-GB"/>
          </a:p>
        </p:txBody>
      </p:sp>
    </p:spTree>
    <p:extLst>
      <p:ext uri="{BB962C8B-B14F-4D97-AF65-F5344CB8AC3E}">
        <p14:creationId xmlns:p14="http://schemas.microsoft.com/office/powerpoint/2010/main" val="2822280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Tutorial 4 Threads</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562424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47500" lnSpcReduction="20000"/>
          </a:bodyPr>
          <a:lstStyle/>
          <a:p>
            <a:pPr marL="0" indent="0">
              <a:buNone/>
            </a:pPr>
            <a:r>
              <a:rPr lang="en-GB" b="1" dirty="0"/>
              <a:t>public</a:t>
            </a:r>
            <a:r>
              <a:rPr lang="en-GB" dirty="0"/>
              <a:t> </a:t>
            </a:r>
            <a:r>
              <a:rPr lang="en-GB" b="1" dirty="0"/>
              <a:t>static</a:t>
            </a:r>
            <a:r>
              <a:rPr lang="en-GB" dirty="0"/>
              <a:t> </a:t>
            </a:r>
            <a:r>
              <a:rPr lang="en-GB" b="1" dirty="0"/>
              <a:t>void</a:t>
            </a:r>
            <a:r>
              <a:rPr lang="en-GB" dirty="0"/>
              <a:t> main(String </a:t>
            </a:r>
            <a:r>
              <a:rPr lang="en-GB" dirty="0" err="1"/>
              <a:t>args</a:t>
            </a:r>
            <a:r>
              <a:rPr lang="en-GB" dirty="0"/>
              <a:t>[])</a:t>
            </a:r>
          </a:p>
          <a:p>
            <a:pPr marL="0" indent="0">
              <a:buNone/>
            </a:pPr>
            <a:r>
              <a:rPr lang="en-GB" dirty="0"/>
              <a:t>   {</a:t>
            </a:r>
          </a:p>
          <a:p>
            <a:pPr marL="0" indent="0">
              <a:buNone/>
            </a:pPr>
            <a:r>
              <a:rPr lang="en-GB" dirty="0"/>
              <a:t>      Count </a:t>
            </a:r>
            <a:r>
              <a:rPr lang="en-GB" dirty="0" err="1"/>
              <a:t>cnt</a:t>
            </a:r>
            <a:r>
              <a:rPr lang="en-GB" dirty="0"/>
              <a:t> = </a:t>
            </a:r>
            <a:r>
              <a:rPr lang="en-GB" b="1" dirty="0"/>
              <a:t>new</a:t>
            </a:r>
            <a:r>
              <a:rPr lang="en-GB" dirty="0"/>
              <a:t> Count();</a:t>
            </a:r>
          </a:p>
          <a:p>
            <a:pPr marL="0" indent="0">
              <a:buNone/>
            </a:pPr>
            <a:r>
              <a:rPr lang="en-GB" dirty="0"/>
              <a:t>      </a:t>
            </a:r>
            <a:r>
              <a:rPr lang="en-GB" b="1" dirty="0"/>
              <a:t>try</a:t>
            </a:r>
            <a:endParaRPr lang="en-GB" dirty="0"/>
          </a:p>
          <a:p>
            <a:pPr marL="0" indent="0">
              <a:buNone/>
            </a:pPr>
            <a:r>
              <a:rPr lang="en-GB" dirty="0"/>
              <a:t>      {</a:t>
            </a:r>
          </a:p>
          <a:p>
            <a:pPr marL="0" indent="0">
              <a:buNone/>
            </a:pPr>
            <a:r>
              <a:rPr lang="en-GB" dirty="0"/>
              <a:t>         </a:t>
            </a:r>
            <a:r>
              <a:rPr lang="en-GB" b="1" dirty="0"/>
              <a:t>while</a:t>
            </a:r>
            <a:r>
              <a:rPr lang="en-GB" dirty="0"/>
              <a:t>(</a:t>
            </a:r>
            <a:r>
              <a:rPr lang="en-GB" dirty="0" err="1"/>
              <a:t>cnt.isAlive</a:t>
            </a:r>
            <a:r>
              <a:rPr lang="en-GB" dirty="0"/>
              <a:t>()) // Check the thread is still alive</a:t>
            </a:r>
          </a:p>
          <a:p>
            <a:pPr marL="0" indent="0">
              <a:buNone/>
            </a:pPr>
            <a:r>
              <a:rPr lang="en-GB" dirty="0"/>
              <a:t>         {</a:t>
            </a:r>
          </a:p>
          <a:p>
            <a:pPr marL="0" indent="0">
              <a:buNone/>
            </a:pPr>
            <a:r>
              <a:rPr lang="en-GB" dirty="0"/>
              <a:t>           </a:t>
            </a:r>
            <a:r>
              <a:rPr lang="en-GB" dirty="0" err="1"/>
              <a:t>System.</a:t>
            </a:r>
            <a:r>
              <a:rPr lang="en-GB" i="1" dirty="0" err="1"/>
              <a:t>out</a:t>
            </a:r>
            <a:r>
              <a:rPr lang="en-GB" dirty="0" err="1"/>
              <a:t>.println</a:t>
            </a:r>
            <a:r>
              <a:rPr lang="en-GB" dirty="0"/>
              <a:t>("Main thread will be alive till the child thread is live");</a:t>
            </a:r>
          </a:p>
          <a:p>
            <a:pPr marL="0" indent="0">
              <a:buNone/>
            </a:pPr>
            <a:r>
              <a:rPr lang="en-GB" dirty="0"/>
              <a:t>           </a:t>
            </a:r>
            <a:r>
              <a:rPr lang="en-GB" dirty="0" err="1"/>
              <a:t>Thread.</a:t>
            </a:r>
            <a:r>
              <a:rPr lang="en-GB" i="1" dirty="0" err="1"/>
              <a:t>sleep</a:t>
            </a:r>
            <a:r>
              <a:rPr lang="en-GB" dirty="0"/>
              <a:t>(500);</a:t>
            </a:r>
          </a:p>
          <a:p>
            <a:pPr marL="0" indent="0">
              <a:buNone/>
            </a:pPr>
            <a:r>
              <a:rPr lang="en-GB" dirty="0"/>
              <a:t>         }</a:t>
            </a:r>
          </a:p>
          <a:p>
            <a:pPr marL="0" indent="0">
              <a:buNone/>
            </a:pPr>
            <a:r>
              <a:rPr lang="en-GB" dirty="0"/>
              <a:t>      }</a:t>
            </a:r>
          </a:p>
          <a:p>
            <a:pPr marL="0" indent="0">
              <a:buNone/>
            </a:pPr>
            <a:r>
              <a:rPr lang="en-GB" dirty="0"/>
              <a:t>      </a:t>
            </a:r>
            <a:r>
              <a:rPr lang="en-GB" b="1" dirty="0"/>
              <a:t>catch</a:t>
            </a:r>
            <a:r>
              <a:rPr lang="en-GB" dirty="0"/>
              <a:t>(</a:t>
            </a:r>
            <a:r>
              <a:rPr lang="en-GB" dirty="0" err="1"/>
              <a:t>InterruptedException</a:t>
            </a:r>
            <a:r>
              <a:rPr lang="en-GB" dirty="0"/>
              <a:t> e)</a:t>
            </a:r>
          </a:p>
          <a:p>
            <a:pPr marL="0" indent="0">
              <a:buNone/>
            </a:pPr>
            <a:r>
              <a:rPr lang="en-GB" dirty="0"/>
              <a:t>      {</a:t>
            </a:r>
          </a:p>
          <a:p>
            <a:pPr marL="0" indent="0">
              <a:buNone/>
            </a:pPr>
            <a:r>
              <a:rPr lang="en-GB" dirty="0"/>
              <a:t>        </a:t>
            </a:r>
            <a:r>
              <a:rPr lang="en-GB" dirty="0" err="1"/>
              <a:t>System.</a:t>
            </a:r>
            <a:r>
              <a:rPr lang="en-GB" i="1" dirty="0" err="1"/>
              <a:t>out</a:t>
            </a:r>
            <a:r>
              <a:rPr lang="en-GB" dirty="0" err="1"/>
              <a:t>.println</a:t>
            </a:r>
            <a:r>
              <a:rPr lang="en-GB" dirty="0"/>
              <a:t>("Main thread interrupted");</a:t>
            </a:r>
          </a:p>
          <a:p>
            <a:pPr marL="0" indent="0">
              <a:buNone/>
            </a:pPr>
            <a:r>
              <a:rPr lang="en-GB" dirty="0"/>
              <a:t>      }</a:t>
            </a:r>
          </a:p>
          <a:p>
            <a:pPr marL="0" indent="0">
              <a:buNone/>
            </a:pPr>
            <a:r>
              <a:rPr lang="en-GB" dirty="0"/>
              <a:t>      </a:t>
            </a:r>
            <a:r>
              <a:rPr lang="en-GB" dirty="0" err="1"/>
              <a:t>System.</a:t>
            </a:r>
            <a:r>
              <a:rPr lang="en-GB" i="1" dirty="0" err="1"/>
              <a:t>out</a:t>
            </a:r>
            <a:r>
              <a:rPr lang="en-GB" dirty="0" err="1"/>
              <a:t>.println</a:t>
            </a:r>
            <a:r>
              <a:rPr lang="en-GB" dirty="0"/>
              <a:t>("Main thread's run is over" );</a:t>
            </a:r>
          </a:p>
          <a:p>
            <a:pPr marL="0" indent="0">
              <a:buNone/>
            </a:pPr>
            <a:r>
              <a:rPr lang="en-GB" dirty="0"/>
              <a:t>   }</a:t>
            </a:r>
          </a:p>
          <a:p>
            <a:pPr marL="0" indent="0">
              <a:buNone/>
            </a:pPr>
            <a:r>
              <a:rPr lang="en-GB" dirty="0"/>
              <a:t>}</a:t>
            </a:r>
          </a:p>
          <a:p>
            <a:endParaRPr lang="en-GB" dirty="0"/>
          </a:p>
        </p:txBody>
      </p:sp>
    </p:spTree>
    <p:extLst>
      <p:ext uri="{BB962C8B-B14F-4D97-AF65-F5344CB8AC3E}">
        <p14:creationId xmlns:p14="http://schemas.microsoft.com/office/powerpoint/2010/main" val="105371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Thread lifecycle</a:t>
            </a:r>
          </a:p>
        </p:txBody>
      </p:sp>
      <p:sp>
        <p:nvSpPr>
          <p:cNvPr id="3" name="Content Placeholder 2"/>
          <p:cNvSpPr>
            <a:spLocks noGrp="1"/>
          </p:cNvSpPr>
          <p:nvPr>
            <p:ph idx="1"/>
          </p:nvPr>
        </p:nvSpPr>
        <p:spPr/>
        <p:txBody>
          <a:bodyPr/>
          <a:lstStyle/>
          <a:p>
            <a:endParaRPr lang="en-GB"/>
          </a:p>
        </p:txBody>
      </p:sp>
      <p:pic>
        <p:nvPicPr>
          <p:cNvPr id="4" name="Picture 3" descr="thread life cycle in java flowchart Thread life cycle in java and thread scheduling"/>
          <p:cNvPicPr/>
          <p:nvPr/>
        </p:nvPicPr>
        <p:blipFill>
          <a:blip r:embed="rId2">
            <a:extLst>
              <a:ext uri="{28A0092B-C50C-407E-A947-70E740481C1C}">
                <a14:useLocalDpi xmlns:a14="http://schemas.microsoft.com/office/drawing/2010/main" val="0"/>
              </a:ext>
            </a:extLst>
          </a:blip>
          <a:srcRect/>
          <a:stretch>
            <a:fillRect/>
          </a:stretch>
        </p:blipFill>
        <p:spPr bwMode="auto">
          <a:xfrm>
            <a:off x="486371" y="1829695"/>
            <a:ext cx="8190085" cy="4695649"/>
          </a:xfrm>
          <a:prstGeom prst="rect">
            <a:avLst/>
          </a:prstGeom>
          <a:noFill/>
          <a:ln>
            <a:noFill/>
          </a:ln>
        </p:spPr>
      </p:pic>
    </p:spTree>
    <p:extLst>
      <p:ext uri="{BB962C8B-B14F-4D97-AF65-F5344CB8AC3E}">
        <p14:creationId xmlns:p14="http://schemas.microsoft.com/office/powerpoint/2010/main" val="3998735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Waiting and Notifying</a:t>
            </a:r>
          </a:p>
        </p:txBody>
      </p:sp>
      <p:sp>
        <p:nvSpPr>
          <p:cNvPr id="3" name="Content Placeholder 2"/>
          <p:cNvSpPr>
            <a:spLocks noGrp="1"/>
          </p:cNvSpPr>
          <p:nvPr>
            <p:ph idx="1"/>
          </p:nvPr>
        </p:nvSpPr>
        <p:spPr/>
        <p:txBody>
          <a:bodyPr>
            <a:normAutofit fontScale="85000" lnSpcReduction="20000"/>
          </a:bodyPr>
          <a:lstStyle/>
          <a:p>
            <a:pPr marL="0" indent="0">
              <a:buNone/>
            </a:pPr>
            <a:r>
              <a:rPr lang="en-GB" dirty="0"/>
              <a:t>Waiting [wait()] and notifying [notify(), </a:t>
            </a:r>
            <a:r>
              <a:rPr lang="en-GB" dirty="0" err="1"/>
              <a:t>notifyAll</a:t>
            </a:r>
            <a:r>
              <a:rPr lang="en-GB" dirty="0"/>
              <a:t>()] provides a means of communication between threads that synchronize on the same object.</a:t>
            </a:r>
          </a:p>
          <a:p>
            <a:pPr lvl="0"/>
            <a:r>
              <a:rPr lang="en-GB" dirty="0"/>
              <a:t>wait(): when the wait() method is invoked on an object, the thread executing that code gives up its lock on the object immediately and moves the thread to the wait state.</a:t>
            </a:r>
          </a:p>
          <a:p>
            <a:pPr lvl="0"/>
            <a:r>
              <a:rPr lang="en-GB" dirty="0"/>
              <a:t>notify(): this wakes up threads that called wait() on the same object and moves the thread to ready state.</a:t>
            </a:r>
          </a:p>
          <a:p>
            <a:pPr lvl="0"/>
            <a:r>
              <a:rPr lang="en-GB" dirty="0" err="1"/>
              <a:t>notifyAll</a:t>
            </a:r>
            <a:r>
              <a:rPr lang="en-GB" dirty="0"/>
              <a:t>(): this wakes up all the threads that called wait() on the same object.</a:t>
            </a:r>
          </a:p>
          <a:p>
            <a:pPr marL="0" indent="0">
              <a:buNone/>
            </a:pPr>
            <a:r>
              <a:rPr lang="en-GB" dirty="0"/>
              <a:t> </a:t>
            </a:r>
          </a:p>
          <a:p>
            <a:endParaRPr lang="en-GB" dirty="0"/>
          </a:p>
        </p:txBody>
      </p:sp>
    </p:spTree>
    <p:extLst>
      <p:ext uri="{BB962C8B-B14F-4D97-AF65-F5344CB8AC3E}">
        <p14:creationId xmlns:p14="http://schemas.microsoft.com/office/powerpoint/2010/main" val="132414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Running and Yielding</a:t>
            </a:r>
          </a:p>
        </p:txBody>
      </p:sp>
      <p:sp>
        <p:nvSpPr>
          <p:cNvPr id="3" name="Content Placeholder 2"/>
          <p:cNvSpPr>
            <a:spLocks noGrp="1"/>
          </p:cNvSpPr>
          <p:nvPr>
            <p:ph idx="1"/>
          </p:nvPr>
        </p:nvSpPr>
        <p:spPr/>
        <p:txBody>
          <a:bodyPr>
            <a:normAutofit/>
          </a:bodyPr>
          <a:lstStyle/>
          <a:p>
            <a:pPr lvl="0"/>
            <a:r>
              <a:rPr lang="en-GB" dirty="0"/>
              <a:t>Yield() is used to give the other threads of the same priority a chance to execute i.e. causes current running thread to move to runnable state.</a:t>
            </a:r>
          </a:p>
        </p:txBody>
      </p:sp>
    </p:spTree>
    <p:extLst>
      <p:ext uri="{BB962C8B-B14F-4D97-AF65-F5344CB8AC3E}">
        <p14:creationId xmlns:p14="http://schemas.microsoft.com/office/powerpoint/2010/main" val="629538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 Sleeping and Waking up</a:t>
            </a:r>
          </a:p>
        </p:txBody>
      </p:sp>
      <p:sp>
        <p:nvSpPr>
          <p:cNvPr id="3" name="Content Placeholder 2"/>
          <p:cNvSpPr>
            <a:spLocks noGrp="1"/>
          </p:cNvSpPr>
          <p:nvPr>
            <p:ph idx="1"/>
          </p:nvPr>
        </p:nvSpPr>
        <p:spPr/>
        <p:txBody>
          <a:bodyPr/>
          <a:lstStyle/>
          <a:p>
            <a:pPr lvl="0"/>
            <a:r>
              <a:rPr lang="en-GB" dirty="0"/>
              <a:t>Sleep() is used to pause a thread for a specified period of time i.e. moves the current running thread to Sleep state for a specified amount of time, before moving it to runnable state. </a:t>
            </a:r>
            <a:r>
              <a:rPr lang="en-GB" dirty="0" err="1"/>
              <a:t>Thread.sleep</a:t>
            </a:r>
            <a:r>
              <a:rPr lang="en-GB" dirty="0"/>
              <a:t>(no. of milliseconds).</a:t>
            </a:r>
          </a:p>
          <a:p>
            <a:endParaRPr lang="en-GB" dirty="0"/>
          </a:p>
          <a:p>
            <a:endParaRPr lang="en-GB" dirty="0"/>
          </a:p>
        </p:txBody>
      </p:sp>
    </p:spTree>
    <p:extLst>
      <p:ext uri="{BB962C8B-B14F-4D97-AF65-F5344CB8AC3E}">
        <p14:creationId xmlns:p14="http://schemas.microsoft.com/office/powerpoint/2010/main" val="934814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Synchronization</a:t>
            </a:r>
          </a:p>
        </p:txBody>
      </p:sp>
      <p:sp>
        <p:nvSpPr>
          <p:cNvPr id="3" name="Content Placeholder 2"/>
          <p:cNvSpPr>
            <a:spLocks noGrp="1"/>
          </p:cNvSpPr>
          <p:nvPr>
            <p:ph idx="1"/>
          </p:nvPr>
        </p:nvSpPr>
        <p:spPr/>
        <p:txBody>
          <a:bodyPr>
            <a:normAutofit fontScale="70000" lnSpcReduction="20000"/>
          </a:bodyPr>
          <a:lstStyle/>
          <a:p>
            <a:r>
              <a:rPr lang="en-GB" dirty="0"/>
              <a:t>Multithreading introduces asynchronous behaviour to the programs. If a thread is writing some data another thread may be reading the same data at that time. This may bring inconsistency.</a:t>
            </a:r>
          </a:p>
          <a:p>
            <a:r>
              <a:rPr lang="en-GB" dirty="0"/>
              <a:t>When two or more threads need access to a shared resource there should be some way that the resource will be used only by one resource at a time. The process to achieve this is called synchronization.</a:t>
            </a:r>
          </a:p>
          <a:p>
            <a:r>
              <a:rPr lang="en-GB" dirty="0"/>
              <a:t> To implement the synchronized behaviour java has synchronous method. Once a thread is inside a synchronized method, no other thread can call any other synchronized method on the same object. All the other threads then wait until the first thread come out of the synchronized block.</a:t>
            </a:r>
          </a:p>
          <a:p>
            <a:r>
              <a:rPr lang="en-GB" dirty="0"/>
              <a:t>In concurrency we have the concept of a “monitor” - a box which can hold only one thread. Once a thread enters the monitor all the other threads have to wait until that thread exits the monitor</a:t>
            </a:r>
          </a:p>
          <a:p>
            <a:endParaRPr lang="en-GB" dirty="0"/>
          </a:p>
        </p:txBody>
      </p:sp>
    </p:spTree>
    <p:extLst>
      <p:ext uri="{BB962C8B-B14F-4D97-AF65-F5344CB8AC3E}">
        <p14:creationId xmlns:p14="http://schemas.microsoft.com/office/powerpoint/2010/main" val="261148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Monitors</a:t>
            </a:r>
          </a:p>
        </p:txBody>
      </p:sp>
      <p:sp>
        <p:nvSpPr>
          <p:cNvPr id="3" name="Content Placeholder 2"/>
          <p:cNvSpPr>
            <a:spLocks noGrp="1"/>
          </p:cNvSpPr>
          <p:nvPr>
            <p:ph idx="1"/>
          </p:nvPr>
        </p:nvSpPr>
        <p:spPr/>
        <p:txBody>
          <a:bodyPr>
            <a:normAutofit lnSpcReduction="10000"/>
          </a:bodyPr>
          <a:lstStyle/>
          <a:p>
            <a:r>
              <a:rPr lang="en-GB" dirty="0"/>
              <a:t>wait() tells the calling thread to give up the monitor and go to sleep until some other thread enters the same monitor and calls notify().  </a:t>
            </a:r>
          </a:p>
          <a:p>
            <a:r>
              <a:rPr lang="en-GB" dirty="0" err="1"/>
              <a:t>notifyAll</a:t>
            </a:r>
            <a:r>
              <a:rPr lang="en-GB" dirty="0"/>
              <a:t>() wakes up all the threads that called wait() on the same object. The highest priority thread will run first.</a:t>
            </a:r>
          </a:p>
          <a:p>
            <a:r>
              <a:rPr lang="en-GB" dirty="0"/>
              <a:t>Synchronized makes sure that only on thread can do this at a time.</a:t>
            </a:r>
          </a:p>
          <a:p>
            <a:endParaRPr lang="en-GB" dirty="0"/>
          </a:p>
        </p:txBody>
      </p:sp>
    </p:spTree>
    <p:extLst>
      <p:ext uri="{BB962C8B-B14F-4D97-AF65-F5344CB8AC3E}">
        <p14:creationId xmlns:p14="http://schemas.microsoft.com/office/powerpoint/2010/main" val="2218899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865515"/>
          </a:xfrm>
        </p:spPr>
        <p:txBody>
          <a:bodyPr>
            <a:normAutofit fontScale="47500" lnSpcReduction="20000"/>
          </a:bodyPr>
          <a:lstStyle/>
          <a:p>
            <a:pPr marL="0" indent="0">
              <a:buNone/>
            </a:pPr>
            <a:r>
              <a:rPr lang="en-GB" b="1" dirty="0"/>
              <a:t>public</a:t>
            </a:r>
            <a:r>
              <a:rPr lang="en-GB" dirty="0"/>
              <a:t> </a:t>
            </a:r>
            <a:r>
              <a:rPr lang="en-GB" b="1" dirty="0"/>
              <a:t>class</a:t>
            </a:r>
            <a:r>
              <a:rPr lang="en-GB" dirty="0"/>
              <a:t> </a:t>
            </a:r>
            <a:r>
              <a:rPr lang="en-GB" dirty="0" err="1"/>
              <a:t>SharingExample</a:t>
            </a:r>
            <a:r>
              <a:rPr lang="en-GB" dirty="0"/>
              <a:t> {</a:t>
            </a:r>
          </a:p>
          <a:p>
            <a:pPr marL="0" indent="0">
              <a:buNone/>
            </a:pPr>
            <a:r>
              <a:rPr lang="en-GB" dirty="0"/>
              <a:t>  </a:t>
            </a:r>
            <a:r>
              <a:rPr lang="en-GB" b="1" dirty="0"/>
              <a:t>public</a:t>
            </a:r>
            <a:r>
              <a:rPr lang="en-GB" dirty="0"/>
              <a:t> </a:t>
            </a:r>
            <a:r>
              <a:rPr lang="en-GB" b="1" dirty="0"/>
              <a:t>static</a:t>
            </a:r>
            <a:r>
              <a:rPr lang="en-GB" dirty="0"/>
              <a:t> </a:t>
            </a:r>
            <a:r>
              <a:rPr lang="en-GB" b="1" dirty="0"/>
              <a:t>void</a:t>
            </a:r>
            <a:r>
              <a:rPr lang="en-GB" dirty="0"/>
              <a:t> main(String[] </a:t>
            </a:r>
            <a:r>
              <a:rPr lang="en-GB" dirty="0" err="1"/>
              <a:t>args</a:t>
            </a:r>
            <a:r>
              <a:rPr lang="en-GB" dirty="0"/>
              <a:t>) {</a:t>
            </a:r>
          </a:p>
          <a:p>
            <a:pPr marL="0" indent="0">
              <a:buNone/>
            </a:pPr>
            <a:r>
              <a:rPr lang="en-GB" dirty="0"/>
              <a:t> </a:t>
            </a:r>
          </a:p>
          <a:p>
            <a:pPr marL="0" indent="0">
              <a:buNone/>
            </a:pPr>
            <a:r>
              <a:rPr lang="en-GB" dirty="0"/>
              <a:t>	// You want to create a shared data object that allows controlled reading</a:t>
            </a:r>
          </a:p>
          <a:p>
            <a:pPr marL="0" indent="0">
              <a:buNone/>
            </a:pPr>
            <a:r>
              <a:rPr lang="en-GB" dirty="0"/>
              <a:t>	// and writing by concurrent threads</a:t>
            </a:r>
          </a:p>
          <a:p>
            <a:pPr marL="0" indent="0">
              <a:buNone/>
            </a:pPr>
            <a:r>
              <a:rPr lang="en-GB" dirty="0"/>
              <a:t> </a:t>
            </a:r>
          </a:p>
          <a:p>
            <a:pPr marL="0" indent="0">
              <a:buNone/>
            </a:pPr>
            <a:r>
              <a:rPr lang="en-GB" dirty="0"/>
              <a:t>    </a:t>
            </a:r>
            <a:r>
              <a:rPr lang="en-GB" dirty="0" err="1"/>
              <a:t>SharedData</a:t>
            </a:r>
            <a:r>
              <a:rPr lang="en-GB" dirty="0"/>
              <a:t> </a:t>
            </a:r>
            <a:r>
              <a:rPr lang="en-GB" dirty="0" err="1"/>
              <a:t>mySharedData</a:t>
            </a:r>
            <a:r>
              <a:rPr lang="en-GB" dirty="0"/>
              <a:t> = </a:t>
            </a:r>
            <a:r>
              <a:rPr lang="en-GB" b="1" dirty="0"/>
              <a:t>new</a:t>
            </a:r>
            <a:r>
              <a:rPr lang="en-GB" dirty="0"/>
              <a:t> </a:t>
            </a:r>
            <a:r>
              <a:rPr lang="en-GB" dirty="0" err="1"/>
              <a:t>SharedData</a:t>
            </a:r>
            <a:r>
              <a:rPr lang="en-GB" dirty="0"/>
              <a:t>();</a:t>
            </a:r>
          </a:p>
          <a:p>
            <a:pPr marL="0" indent="0">
              <a:buNone/>
            </a:pPr>
            <a:r>
              <a:rPr lang="en-GB" dirty="0"/>
              <a:t> </a:t>
            </a:r>
          </a:p>
          <a:p>
            <a:pPr marL="0" indent="0">
              <a:buNone/>
            </a:pPr>
            <a:r>
              <a:rPr lang="en-GB" dirty="0"/>
              <a:t>    // Create three threads - you could create many more - this is just to show them sharing</a:t>
            </a:r>
          </a:p>
          <a:p>
            <a:pPr marL="0" indent="0">
              <a:buNone/>
            </a:pPr>
            <a:r>
              <a:rPr lang="en-GB" dirty="0"/>
              <a:t>    // You share </a:t>
            </a:r>
            <a:r>
              <a:rPr lang="en-GB" dirty="0" err="1"/>
              <a:t>mySharedData</a:t>
            </a:r>
            <a:r>
              <a:rPr lang="en-GB" dirty="0"/>
              <a:t> by having it in the scope of the thread (i.e. you are passing it </a:t>
            </a:r>
          </a:p>
          <a:p>
            <a:pPr marL="0" indent="0">
              <a:buNone/>
            </a:pPr>
            <a:r>
              <a:rPr lang="en-GB" dirty="0"/>
              <a:t>    // to the thread</a:t>
            </a:r>
          </a:p>
          <a:p>
            <a:pPr marL="0" indent="0">
              <a:buNone/>
            </a:pPr>
            <a:r>
              <a:rPr lang="en-GB" dirty="0"/>
              <a:t>    </a:t>
            </a:r>
          </a:p>
          <a:p>
            <a:pPr marL="0" indent="0">
              <a:buNone/>
            </a:pPr>
            <a:r>
              <a:rPr lang="en-GB" dirty="0"/>
              <a:t>    </a:t>
            </a:r>
            <a:r>
              <a:rPr lang="en-GB" dirty="0" err="1"/>
              <a:t>SharedDataThread</a:t>
            </a:r>
            <a:r>
              <a:rPr lang="en-GB" dirty="0"/>
              <a:t> myThread1 = </a:t>
            </a:r>
            <a:r>
              <a:rPr lang="en-GB" b="1" dirty="0"/>
              <a:t>new</a:t>
            </a:r>
            <a:r>
              <a:rPr lang="en-GB" dirty="0"/>
              <a:t> </a:t>
            </a:r>
            <a:r>
              <a:rPr lang="en-GB" dirty="0" err="1"/>
              <a:t>SharedDataThread</a:t>
            </a:r>
            <a:r>
              <a:rPr lang="en-GB" dirty="0"/>
              <a:t>("myThread1", </a:t>
            </a:r>
            <a:r>
              <a:rPr lang="en-GB" dirty="0" err="1"/>
              <a:t>mySharedData</a:t>
            </a:r>
            <a:r>
              <a:rPr lang="en-GB" dirty="0"/>
              <a:t>);</a:t>
            </a:r>
          </a:p>
          <a:p>
            <a:pPr marL="0" indent="0">
              <a:buNone/>
            </a:pPr>
            <a:r>
              <a:rPr lang="en-GB" dirty="0"/>
              <a:t>    </a:t>
            </a:r>
            <a:r>
              <a:rPr lang="en-GB" dirty="0" err="1"/>
              <a:t>SharedDataThread</a:t>
            </a:r>
            <a:r>
              <a:rPr lang="en-GB" dirty="0"/>
              <a:t> myThread2 = </a:t>
            </a:r>
            <a:r>
              <a:rPr lang="en-GB" b="1" dirty="0"/>
              <a:t>new</a:t>
            </a:r>
            <a:r>
              <a:rPr lang="en-GB" dirty="0"/>
              <a:t> </a:t>
            </a:r>
            <a:r>
              <a:rPr lang="en-GB" dirty="0" err="1"/>
              <a:t>SharedDataThread</a:t>
            </a:r>
            <a:r>
              <a:rPr lang="en-GB" dirty="0"/>
              <a:t>("myThread2", </a:t>
            </a:r>
            <a:r>
              <a:rPr lang="en-GB" dirty="0" err="1"/>
              <a:t>mySharedData</a:t>
            </a:r>
            <a:r>
              <a:rPr lang="en-GB" dirty="0"/>
              <a:t>);</a:t>
            </a:r>
          </a:p>
          <a:p>
            <a:pPr marL="0" indent="0">
              <a:buNone/>
            </a:pPr>
            <a:r>
              <a:rPr lang="en-GB" dirty="0"/>
              <a:t>    </a:t>
            </a:r>
            <a:r>
              <a:rPr lang="en-GB" dirty="0" err="1"/>
              <a:t>SharedDataThread</a:t>
            </a:r>
            <a:r>
              <a:rPr lang="en-GB" dirty="0"/>
              <a:t> myThread3 = </a:t>
            </a:r>
            <a:r>
              <a:rPr lang="en-GB" b="1" dirty="0"/>
              <a:t>new</a:t>
            </a:r>
            <a:r>
              <a:rPr lang="en-GB" dirty="0"/>
              <a:t> </a:t>
            </a:r>
            <a:r>
              <a:rPr lang="en-GB" dirty="0" err="1"/>
              <a:t>SharedDataThread</a:t>
            </a:r>
            <a:r>
              <a:rPr lang="en-GB" dirty="0"/>
              <a:t>("myThread3", </a:t>
            </a:r>
            <a:r>
              <a:rPr lang="en-GB" dirty="0" err="1"/>
              <a:t>mySharedData</a:t>
            </a:r>
            <a:r>
              <a:rPr lang="en-GB" dirty="0"/>
              <a:t>);</a:t>
            </a:r>
          </a:p>
          <a:p>
            <a:pPr marL="0" indent="0">
              <a:buNone/>
            </a:pPr>
            <a:r>
              <a:rPr lang="en-GB" dirty="0"/>
              <a:t>    </a:t>
            </a:r>
          </a:p>
          <a:p>
            <a:pPr marL="0" indent="0">
              <a:buNone/>
            </a:pPr>
            <a:r>
              <a:rPr lang="en-GB" dirty="0"/>
              <a:t>    // Now start the threads executing</a:t>
            </a:r>
          </a:p>
          <a:p>
            <a:pPr marL="0" indent="0">
              <a:buNone/>
            </a:pPr>
            <a:r>
              <a:rPr lang="en-GB" dirty="0"/>
              <a:t>    </a:t>
            </a:r>
          </a:p>
          <a:p>
            <a:pPr marL="0" indent="0">
              <a:buNone/>
            </a:pPr>
            <a:r>
              <a:rPr lang="en-GB" dirty="0"/>
              <a:t>    myThread1.start();</a:t>
            </a:r>
          </a:p>
          <a:p>
            <a:pPr marL="0" indent="0">
              <a:buNone/>
            </a:pPr>
            <a:r>
              <a:rPr lang="en-GB" dirty="0"/>
              <a:t>    myThread2.start();</a:t>
            </a:r>
          </a:p>
          <a:p>
            <a:pPr marL="0" indent="0">
              <a:buNone/>
            </a:pPr>
            <a:r>
              <a:rPr lang="en-GB" dirty="0"/>
              <a:t>    myThread3.start();</a:t>
            </a:r>
          </a:p>
          <a:p>
            <a:pPr marL="0" indent="0">
              <a:buNone/>
            </a:pPr>
            <a:r>
              <a:rPr lang="en-GB" dirty="0"/>
              <a:t>    </a:t>
            </a:r>
          </a:p>
          <a:p>
            <a:pPr marL="0" indent="0">
              <a:buNone/>
            </a:pPr>
            <a:r>
              <a:rPr lang="en-GB" dirty="0"/>
              <a:t>  }</a:t>
            </a:r>
          </a:p>
          <a:p>
            <a:pPr marL="0" indent="0">
              <a:buNone/>
            </a:pPr>
            <a:r>
              <a:rPr lang="en-GB" dirty="0"/>
              <a:t>}</a:t>
            </a:r>
          </a:p>
          <a:p>
            <a:endParaRPr lang="en-GB" dirty="0"/>
          </a:p>
        </p:txBody>
      </p:sp>
    </p:spTree>
    <p:extLst>
      <p:ext uri="{BB962C8B-B14F-4D97-AF65-F5344CB8AC3E}">
        <p14:creationId xmlns:p14="http://schemas.microsoft.com/office/powerpoint/2010/main" val="19501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32500" lnSpcReduction="20000"/>
          </a:bodyPr>
          <a:lstStyle/>
          <a:p>
            <a:pPr marL="0" indent="0">
              <a:buNone/>
            </a:pPr>
            <a:r>
              <a:rPr lang="en-GB" sz="6400" b="1" dirty="0"/>
              <a:t>public</a:t>
            </a:r>
            <a:r>
              <a:rPr lang="en-GB" sz="6400" dirty="0"/>
              <a:t> </a:t>
            </a:r>
            <a:r>
              <a:rPr lang="en-GB" sz="6400" b="1" dirty="0"/>
              <a:t>class</a:t>
            </a:r>
            <a:r>
              <a:rPr lang="en-GB" sz="6400" dirty="0"/>
              <a:t> </a:t>
            </a:r>
            <a:r>
              <a:rPr lang="en-GB" sz="6400" dirty="0" err="1"/>
              <a:t>SharedDataThread</a:t>
            </a:r>
            <a:r>
              <a:rPr lang="en-GB" sz="6400" dirty="0"/>
              <a:t> </a:t>
            </a:r>
            <a:r>
              <a:rPr lang="en-GB" sz="6400" b="1" dirty="0"/>
              <a:t>extends</a:t>
            </a:r>
            <a:r>
              <a:rPr lang="en-GB" sz="6400" dirty="0"/>
              <a:t> Thread {</a:t>
            </a:r>
          </a:p>
          <a:p>
            <a:pPr marL="0" indent="0">
              <a:buNone/>
            </a:pPr>
            <a:r>
              <a:rPr lang="en-GB" sz="6400" dirty="0"/>
              <a:t> </a:t>
            </a:r>
          </a:p>
          <a:p>
            <a:pPr marL="0" indent="0">
              <a:buNone/>
            </a:pPr>
            <a:r>
              <a:rPr lang="en-GB" sz="6400" dirty="0"/>
              <a:t>	</a:t>
            </a:r>
            <a:r>
              <a:rPr lang="en-GB" sz="6400" b="1" dirty="0"/>
              <a:t>private</a:t>
            </a:r>
            <a:r>
              <a:rPr lang="en-GB" sz="6400" dirty="0"/>
              <a:t> </a:t>
            </a:r>
            <a:r>
              <a:rPr lang="en-GB" sz="6400" dirty="0" err="1"/>
              <a:t>SharedData</a:t>
            </a:r>
            <a:r>
              <a:rPr lang="en-GB" sz="6400" dirty="0"/>
              <a:t> </a:t>
            </a:r>
            <a:r>
              <a:rPr lang="en-GB" sz="6400" dirty="0" err="1"/>
              <a:t>mySharedData</a:t>
            </a:r>
            <a:r>
              <a:rPr lang="en-GB" sz="6400" dirty="0"/>
              <a:t>;</a:t>
            </a:r>
          </a:p>
          <a:p>
            <a:pPr marL="0" indent="0">
              <a:buNone/>
            </a:pPr>
            <a:r>
              <a:rPr lang="en-GB" sz="6400" dirty="0"/>
              <a:t>	</a:t>
            </a:r>
            <a:r>
              <a:rPr lang="en-GB" sz="6400" b="1" dirty="0"/>
              <a:t>private</a:t>
            </a:r>
            <a:r>
              <a:rPr lang="en-GB" sz="6400" dirty="0"/>
              <a:t> String </a:t>
            </a:r>
            <a:r>
              <a:rPr lang="en-GB" sz="6400" dirty="0" err="1"/>
              <a:t>myThreadName</a:t>
            </a:r>
            <a:r>
              <a:rPr lang="en-GB" sz="6400" dirty="0"/>
              <a:t>;</a:t>
            </a:r>
          </a:p>
          <a:p>
            <a:pPr marL="0" indent="0">
              <a:buNone/>
            </a:pPr>
            <a:r>
              <a:rPr lang="en-GB" sz="6400" dirty="0"/>
              <a:t> </a:t>
            </a:r>
          </a:p>
          <a:p>
            <a:pPr marL="0" indent="0">
              <a:buNone/>
            </a:pPr>
            <a:r>
              <a:rPr lang="en-GB" sz="6400" dirty="0"/>
              <a:t>	//Setup the thread</a:t>
            </a:r>
          </a:p>
          <a:p>
            <a:pPr marL="0" indent="0">
              <a:buNone/>
            </a:pPr>
            <a:r>
              <a:rPr lang="en-GB" sz="6400" dirty="0"/>
              <a:t>	</a:t>
            </a:r>
          </a:p>
          <a:p>
            <a:pPr marL="0" indent="0">
              <a:buNone/>
            </a:pPr>
            <a:r>
              <a:rPr lang="en-GB" sz="6400" dirty="0"/>
              <a:t>	</a:t>
            </a:r>
            <a:r>
              <a:rPr lang="en-GB" sz="6400" dirty="0" err="1"/>
              <a:t>SharedDataThread</a:t>
            </a:r>
            <a:r>
              <a:rPr lang="en-GB" sz="6400" dirty="0"/>
              <a:t>(String name, </a:t>
            </a:r>
            <a:r>
              <a:rPr lang="en-GB" sz="6400" dirty="0" err="1"/>
              <a:t>SharedData</a:t>
            </a:r>
            <a:r>
              <a:rPr lang="en-GB" sz="6400" dirty="0"/>
              <a:t> </a:t>
            </a:r>
            <a:r>
              <a:rPr lang="en-GB" sz="6400" dirty="0" err="1"/>
              <a:t>sharedstuff</a:t>
            </a:r>
            <a:r>
              <a:rPr lang="en-GB" sz="6400" dirty="0"/>
              <a:t>) {</a:t>
            </a:r>
          </a:p>
          <a:p>
            <a:pPr marL="0" indent="0">
              <a:buNone/>
            </a:pPr>
            <a:r>
              <a:rPr lang="en-GB" sz="6400" dirty="0"/>
              <a:t>		</a:t>
            </a:r>
            <a:r>
              <a:rPr lang="en-GB" sz="6400" b="1" dirty="0"/>
              <a:t>super</a:t>
            </a:r>
            <a:r>
              <a:rPr lang="en-GB" sz="6400" dirty="0"/>
              <a:t>(name);</a:t>
            </a:r>
          </a:p>
          <a:p>
            <a:pPr marL="0" indent="0">
              <a:buNone/>
            </a:pPr>
            <a:r>
              <a:rPr lang="en-GB" sz="6400" dirty="0"/>
              <a:t>		</a:t>
            </a:r>
            <a:r>
              <a:rPr lang="en-GB" sz="6400" dirty="0" err="1"/>
              <a:t>mySharedData</a:t>
            </a:r>
            <a:r>
              <a:rPr lang="en-GB" sz="6400" dirty="0"/>
              <a:t>=</a:t>
            </a:r>
            <a:r>
              <a:rPr lang="en-GB" sz="6400" dirty="0" err="1"/>
              <a:t>sharedstuff</a:t>
            </a:r>
            <a:r>
              <a:rPr lang="en-GB" sz="6400" dirty="0"/>
              <a:t>;</a:t>
            </a:r>
          </a:p>
          <a:p>
            <a:pPr marL="0" indent="0">
              <a:buNone/>
            </a:pPr>
            <a:r>
              <a:rPr lang="en-GB" sz="6400" dirty="0"/>
              <a:t>		</a:t>
            </a:r>
            <a:r>
              <a:rPr lang="en-GB" sz="6400" dirty="0" err="1"/>
              <a:t>myThreadName</a:t>
            </a:r>
            <a:r>
              <a:rPr lang="en-GB" sz="6400" dirty="0"/>
              <a:t>=name;</a:t>
            </a:r>
          </a:p>
          <a:p>
            <a:pPr marL="0" indent="0">
              <a:buNone/>
            </a:pPr>
            <a:r>
              <a:rPr lang="en-GB" sz="6400" dirty="0"/>
              <a:t>	}</a:t>
            </a:r>
          </a:p>
          <a:p>
            <a:pPr marL="0" indent="0">
              <a:buNone/>
            </a:pPr>
            <a:r>
              <a:rPr lang="en-GB" sz="6400" dirty="0"/>
              <a:t> </a:t>
            </a:r>
          </a:p>
          <a:p>
            <a:pPr marL="0" indent="0">
              <a:buNone/>
            </a:pPr>
            <a:r>
              <a:rPr lang="en-GB" sz="6400" dirty="0"/>
              <a:t>	…</a:t>
            </a:r>
          </a:p>
          <a:p>
            <a:pPr marL="0" indent="0">
              <a:buNone/>
            </a:pPr>
            <a:r>
              <a:rPr lang="en-GB" dirty="0"/>
              <a:t>		        	</a:t>
            </a:r>
          </a:p>
          <a:p>
            <a:pPr marL="0" indent="0">
              <a:buNone/>
            </a:pPr>
            <a:r>
              <a:rPr lang="en-GB" dirty="0"/>
              <a:t>	</a:t>
            </a:r>
          </a:p>
          <a:p>
            <a:pPr marL="0" indent="0">
              <a:buNone/>
            </a:pPr>
            <a:r>
              <a:rPr lang="en-GB" dirty="0"/>
              <a:t> </a:t>
            </a:r>
          </a:p>
          <a:p>
            <a:pPr marL="0" indent="0">
              <a:buNone/>
            </a:pPr>
            <a:endParaRPr lang="en-GB" dirty="0"/>
          </a:p>
        </p:txBody>
      </p:sp>
    </p:spTree>
    <p:extLst>
      <p:ext uri="{BB962C8B-B14F-4D97-AF65-F5344CB8AC3E}">
        <p14:creationId xmlns:p14="http://schemas.microsoft.com/office/powerpoint/2010/main" val="2094970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47500" lnSpcReduction="20000"/>
          </a:bodyPr>
          <a:lstStyle/>
          <a:p>
            <a:pPr marL="0" indent="0">
              <a:buNone/>
            </a:pPr>
            <a:r>
              <a:rPr lang="en-GB" dirty="0"/>
              <a:t>//This is called when "start" is used in the calling method</a:t>
            </a:r>
          </a:p>
          <a:p>
            <a:pPr marL="0" indent="0">
              <a:buNone/>
            </a:pPr>
            <a:r>
              <a:rPr lang="en-GB" dirty="0"/>
              <a:t>	</a:t>
            </a:r>
          </a:p>
          <a:p>
            <a:pPr marL="0" indent="0">
              <a:buNone/>
            </a:pPr>
            <a:r>
              <a:rPr lang="en-GB" dirty="0"/>
              <a:t>	</a:t>
            </a:r>
            <a:r>
              <a:rPr lang="en-GB" b="1" dirty="0"/>
              <a:t>public</a:t>
            </a:r>
            <a:r>
              <a:rPr lang="en-GB" dirty="0"/>
              <a:t> </a:t>
            </a:r>
            <a:r>
              <a:rPr lang="en-GB" b="1" dirty="0"/>
              <a:t>void</a:t>
            </a:r>
            <a:r>
              <a:rPr lang="en-GB" dirty="0"/>
              <a:t> run() {</a:t>
            </a:r>
          </a:p>
          <a:p>
            <a:pPr marL="0" indent="0">
              <a:buNone/>
            </a:pPr>
            <a:r>
              <a:rPr lang="en-GB" dirty="0"/>
              <a:t> </a:t>
            </a:r>
          </a:p>
          <a:p>
            <a:pPr marL="0" indent="0">
              <a:buNone/>
            </a:pPr>
            <a:r>
              <a:rPr lang="en-GB" dirty="0"/>
              <a:t>		</a:t>
            </a:r>
            <a:r>
              <a:rPr lang="en-GB" b="1" dirty="0" err="1"/>
              <a:t>int</a:t>
            </a:r>
            <a:r>
              <a:rPr lang="en-GB" dirty="0"/>
              <a:t> </a:t>
            </a:r>
            <a:r>
              <a:rPr lang="en-GB" dirty="0" err="1"/>
              <a:t>num</a:t>
            </a:r>
            <a:r>
              <a:rPr lang="en-GB" dirty="0"/>
              <a:t> = 10; // number of read and write attempts in this thread for demo</a:t>
            </a:r>
          </a:p>
          <a:p>
            <a:pPr marL="0" indent="0">
              <a:buNone/>
            </a:pPr>
            <a:r>
              <a:rPr lang="en-GB" dirty="0"/>
              <a:t>		</a:t>
            </a:r>
            <a:r>
              <a:rPr lang="en-GB" b="1" dirty="0" err="1"/>
              <a:t>int</a:t>
            </a:r>
            <a:r>
              <a:rPr lang="en-GB" dirty="0"/>
              <a:t> </a:t>
            </a:r>
            <a:r>
              <a:rPr lang="en-GB" dirty="0" err="1"/>
              <a:t>numreads</a:t>
            </a:r>
            <a:r>
              <a:rPr lang="en-GB" dirty="0"/>
              <a:t> = 0, </a:t>
            </a:r>
            <a:r>
              <a:rPr lang="en-GB" dirty="0" err="1"/>
              <a:t>numwrites</a:t>
            </a:r>
            <a:r>
              <a:rPr lang="en-GB" dirty="0"/>
              <a:t> = 0;  // counters for the number of ops</a:t>
            </a:r>
          </a:p>
          <a:p>
            <a:pPr marL="0" indent="0">
              <a:buNone/>
            </a:pPr>
            <a:r>
              <a:rPr lang="en-GB" dirty="0"/>
              <a:t> </a:t>
            </a:r>
          </a:p>
          <a:p>
            <a:pPr marL="0" indent="0">
              <a:buNone/>
            </a:pPr>
            <a:r>
              <a:rPr lang="en-GB" dirty="0"/>
              <a:t>		</a:t>
            </a:r>
            <a:r>
              <a:rPr lang="en-GB" b="1" dirty="0"/>
              <a:t>for</a:t>
            </a:r>
            <a:r>
              <a:rPr lang="en-GB" dirty="0"/>
              <a:t>(</a:t>
            </a:r>
            <a:r>
              <a:rPr lang="en-GB" b="1" dirty="0" err="1"/>
              <a:t>int</a:t>
            </a:r>
            <a:r>
              <a:rPr lang="en-GB" dirty="0"/>
              <a:t> </a:t>
            </a:r>
            <a:r>
              <a:rPr lang="en-GB" dirty="0" err="1"/>
              <a:t>i</a:t>
            </a:r>
            <a:r>
              <a:rPr lang="en-GB" dirty="0"/>
              <a:t>=0;i&lt;</a:t>
            </a:r>
            <a:r>
              <a:rPr lang="en-GB" dirty="0" err="1"/>
              <a:t>num;i</a:t>
            </a:r>
            <a:r>
              <a:rPr lang="en-GB" dirty="0"/>
              <a:t>++) {</a:t>
            </a:r>
          </a:p>
          <a:p>
            <a:pPr marL="0" indent="0">
              <a:buNone/>
            </a:pPr>
            <a:r>
              <a:rPr lang="en-GB" dirty="0"/>
              <a:t>			// Randomly choose to read or write - this is just for demonstration!</a:t>
            </a:r>
          </a:p>
          <a:p>
            <a:pPr marL="0" indent="0">
              <a:buNone/>
            </a:pPr>
            <a:r>
              <a:rPr lang="en-GB" dirty="0"/>
              <a:t>		     </a:t>
            </a:r>
            <a:r>
              <a:rPr lang="en-GB" b="1" dirty="0"/>
              <a:t>if</a:t>
            </a:r>
            <a:r>
              <a:rPr lang="en-GB" dirty="0"/>
              <a:t>(</a:t>
            </a:r>
            <a:r>
              <a:rPr lang="en-GB" dirty="0" err="1"/>
              <a:t>Math.</a:t>
            </a:r>
            <a:r>
              <a:rPr lang="en-GB" i="1" dirty="0" err="1"/>
              <a:t>random</a:t>
            </a:r>
            <a:r>
              <a:rPr lang="en-GB" dirty="0"/>
              <a:t>()&lt;0.5) {</a:t>
            </a:r>
          </a:p>
          <a:p>
            <a:pPr marL="0" indent="0">
              <a:buNone/>
            </a:pPr>
            <a:r>
              <a:rPr lang="en-GB" dirty="0"/>
              <a:t>		        //50% chance of read</a:t>
            </a:r>
          </a:p>
          <a:p>
            <a:pPr marL="0" indent="0">
              <a:buNone/>
            </a:pPr>
            <a:r>
              <a:rPr lang="en-GB" dirty="0"/>
              <a:t>		        </a:t>
            </a:r>
            <a:r>
              <a:rPr lang="en-GB" b="1" dirty="0"/>
              <a:t>try</a:t>
            </a:r>
            <a:r>
              <a:rPr lang="en-GB" dirty="0"/>
              <a:t> {</a:t>
            </a:r>
          </a:p>
          <a:p>
            <a:pPr marL="0" indent="0">
              <a:buNone/>
            </a:pPr>
            <a:r>
              <a:rPr lang="en-GB" dirty="0"/>
              <a:t>		          </a:t>
            </a:r>
            <a:r>
              <a:rPr lang="en-GB" dirty="0" err="1"/>
              <a:t>mySharedData.acquireLock</a:t>
            </a:r>
            <a:r>
              <a:rPr lang="en-GB" dirty="0"/>
              <a:t>();</a:t>
            </a:r>
          </a:p>
          <a:p>
            <a:pPr marL="0" indent="0">
              <a:buNone/>
            </a:pPr>
            <a:r>
              <a:rPr lang="en-GB" dirty="0"/>
              <a:t>		          </a:t>
            </a:r>
            <a:r>
              <a:rPr lang="en-GB" i="1" dirty="0"/>
              <a:t>sleep</a:t>
            </a:r>
            <a:r>
              <a:rPr lang="en-GB" dirty="0"/>
              <a:t>(1000); // Put the thread to sleep to simulate how long…</a:t>
            </a:r>
          </a:p>
          <a:p>
            <a:pPr marL="0" indent="0">
              <a:buNone/>
            </a:pPr>
            <a:r>
              <a:rPr lang="en-GB" dirty="0"/>
              <a:t>		          </a:t>
            </a:r>
            <a:r>
              <a:rPr lang="en-GB" dirty="0" err="1"/>
              <a:t>numreads</a:t>
            </a:r>
            <a:r>
              <a:rPr lang="en-GB" dirty="0"/>
              <a:t>++; // Increment the number of reads</a:t>
            </a:r>
          </a:p>
          <a:p>
            <a:pPr marL="0" indent="0">
              <a:buNone/>
            </a:pPr>
            <a:r>
              <a:rPr lang="en-GB" dirty="0"/>
              <a:t>		         		          </a:t>
            </a:r>
            <a:r>
              <a:rPr lang="en-GB" dirty="0" err="1"/>
              <a:t>mySharedData.releaseLock</a:t>
            </a:r>
            <a:r>
              <a:rPr lang="en-GB" dirty="0"/>
              <a:t>(); </a:t>
            </a:r>
          </a:p>
          <a:p>
            <a:pPr marL="0" indent="0">
              <a:buNone/>
            </a:pPr>
            <a:r>
              <a:rPr lang="en-GB" dirty="0"/>
              <a:t>		        }</a:t>
            </a:r>
          </a:p>
          <a:p>
            <a:pPr marL="0" indent="0">
              <a:buNone/>
            </a:pPr>
            <a:r>
              <a:rPr lang="en-GB" dirty="0"/>
              <a:t>		        </a:t>
            </a:r>
            <a:r>
              <a:rPr lang="en-GB" b="1" dirty="0"/>
              <a:t>catch</a:t>
            </a:r>
            <a:r>
              <a:rPr lang="en-GB" dirty="0"/>
              <a:t>(</a:t>
            </a:r>
            <a:r>
              <a:rPr lang="en-GB" dirty="0" err="1"/>
              <a:t>InterruptedException</a:t>
            </a:r>
            <a:r>
              <a:rPr lang="en-GB" dirty="0"/>
              <a:t> e) {</a:t>
            </a:r>
          </a:p>
          <a:p>
            <a:pPr marL="0" indent="0">
              <a:buNone/>
            </a:pPr>
            <a:r>
              <a:rPr lang="en-GB" dirty="0"/>
              <a:t>		          </a:t>
            </a:r>
            <a:r>
              <a:rPr lang="en-GB" dirty="0" err="1"/>
              <a:t>System.</a:t>
            </a:r>
            <a:r>
              <a:rPr lang="en-GB" i="1" dirty="0" err="1"/>
              <a:t>err</a:t>
            </a:r>
            <a:r>
              <a:rPr lang="en-GB" dirty="0" err="1"/>
              <a:t>.println</a:t>
            </a:r>
            <a:r>
              <a:rPr lang="en-GB" dirty="0"/>
              <a:t>("Failed to get lock when reading:"+e);</a:t>
            </a:r>
          </a:p>
          <a:p>
            <a:pPr marL="0" indent="0">
              <a:buNone/>
            </a:pPr>
            <a:r>
              <a:rPr lang="en-GB" dirty="0"/>
              <a:t>		        }</a:t>
            </a:r>
          </a:p>
          <a:p>
            <a:pPr marL="0" indent="0">
              <a:buNone/>
            </a:pPr>
            <a:r>
              <a:rPr lang="en-GB" dirty="0"/>
              <a:t>		      }</a:t>
            </a:r>
          </a:p>
          <a:p>
            <a:pPr marL="0" indent="0">
              <a:buNone/>
            </a:pPr>
            <a:r>
              <a:rPr lang="en-GB" dirty="0"/>
              <a:t>		      </a:t>
            </a:r>
            <a:r>
              <a:rPr lang="en-GB" b="1" dirty="0"/>
              <a:t>else…</a:t>
            </a:r>
            <a:r>
              <a:rPr lang="en-GB" dirty="0"/>
              <a:t> {</a:t>
            </a:r>
          </a:p>
        </p:txBody>
      </p:sp>
    </p:spTree>
    <p:extLst>
      <p:ext uri="{BB962C8B-B14F-4D97-AF65-F5344CB8AC3E}">
        <p14:creationId xmlns:p14="http://schemas.microsoft.com/office/powerpoint/2010/main" val="253488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threads?</a:t>
            </a:r>
          </a:p>
        </p:txBody>
      </p:sp>
      <p:sp>
        <p:nvSpPr>
          <p:cNvPr id="3" name="Content Placeholder 2"/>
          <p:cNvSpPr>
            <a:spLocks noGrp="1"/>
          </p:cNvSpPr>
          <p:nvPr>
            <p:ph idx="1"/>
          </p:nvPr>
        </p:nvSpPr>
        <p:spPr/>
        <p:txBody>
          <a:bodyPr>
            <a:normAutofit fontScale="62500" lnSpcReduction="20000"/>
          </a:bodyPr>
          <a:lstStyle/>
          <a:p>
            <a:r>
              <a:rPr lang="en-GB" dirty="0"/>
              <a:t>A thread is a:</a:t>
            </a:r>
          </a:p>
          <a:p>
            <a:pPr lvl="1"/>
            <a:r>
              <a:rPr lang="en-GB" dirty="0"/>
              <a:t>Facility to allow multiple activities within a single process (main(), etc.)</a:t>
            </a:r>
          </a:p>
          <a:p>
            <a:pPr lvl="1"/>
            <a:r>
              <a:rPr lang="en-GB" dirty="0"/>
              <a:t>Referred as lightweight process</a:t>
            </a:r>
          </a:p>
          <a:p>
            <a:pPr lvl="1"/>
            <a:r>
              <a:rPr lang="en-GB" dirty="0"/>
              <a:t>A thread is a series of executed statements</a:t>
            </a:r>
          </a:p>
          <a:p>
            <a:pPr lvl="1"/>
            <a:r>
              <a:rPr lang="en-GB" dirty="0"/>
              <a:t>Each thread has its own program counter, stack and local variables</a:t>
            </a:r>
          </a:p>
          <a:p>
            <a:pPr lvl="1"/>
            <a:r>
              <a:rPr lang="en-GB" dirty="0"/>
              <a:t>A thread is a nested sequence of method calls</a:t>
            </a:r>
          </a:p>
          <a:p>
            <a:pPr lvl="1"/>
            <a:r>
              <a:rPr lang="en-GB" dirty="0"/>
              <a:t>… shares memory, files and per-process state</a:t>
            </a:r>
          </a:p>
          <a:p>
            <a:pPr marL="0" indent="0">
              <a:buNone/>
            </a:pPr>
            <a:r>
              <a:rPr lang="en-GB" dirty="0"/>
              <a:t> </a:t>
            </a:r>
          </a:p>
          <a:p>
            <a:r>
              <a:rPr lang="en-GB" dirty="0"/>
              <a:t>Threads allow us therefore to:</a:t>
            </a:r>
          </a:p>
          <a:p>
            <a:pPr lvl="1"/>
            <a:r>
              <a:rPr lang="en-GB" dirty="0"/>
              <a:t>Perform asynchronous or background processing</a:t>
            </a:r>
          </a:p>
          <a:p>
            <a:pPr lvl="1"/>
            <a:r>
              <a:rPr lang="en-GB" dirty="0"/>
              <a:t>Increase the responsiveness of GUI applications</a:t>
            </a:r>
          </a:p>
          <a:p>
            <a:pPr lvl="1"/>
            <a:r>
              <a:rPr lang="en-GB" dirty="0"/>
              <a:t>Take advantage of multiprocessor systems (but message passing is better!)</a:t>
            </a:r>
          </a:p>
          <a:p>
            <a:pPr lvl="1"/>
            <a:r>
              <a:rPr lang="en-GB" dirty="0"/>
              <a:t>Simplify program logic when there are multiple independent entities (it’s natural to do things at the same time)</a:t>
            </a:r>
          </a:p>
          <a:p>
            <a:endParaRPr lang="en-GB" dirty="0"/>
          </a:p>
        </p:txBody>
      </p:sp>
    </p:spTree>
    <p:extLst>
      <p:ext uri="{BB962C8B-B14F-4D97-AF65-F5344CB8AC3E}">
        <p14:creationId xmlns:p14="http://schemas.microsoft.com/office/powerpoint/2010/main" val="3199840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Autofit/>
          </a:bodyPr>
          <a:lstStyle/>
          <a:p>
            <a:pPr marL="0" indent="0">
              <a:buNone/>
            </a:pPr>
            <a:r>
              <a:rPr lang="en-GB" sz="1400" b="1" dirty="0"/>
              <a:t>public</a:t>
            </a:r>
            <a:r>
              <a:rPr lang="en-GB" sz="1400" dirty="0"/>
              <a:t> </a:t>
            </a:r>
            <a:r>
              <a:rPr lang="en-GB" sz="1400" b="1" dirty="0"/>
              <a:t>class</a:t>
            </a:r>
            <a:r>
              <a:rPr lang="en-GB" sz="1400" dirty="0"/>
              <a:t> </a:t>
            </a:r>
            <a:r>
              <a:rPr lang="en-GB" sz="1400" dirty="0" err="1"/>
              <a:t>SharedData</a:t>
            </a:r>
            <a:r>
              <a:rPr lang="en-GB" sz="1400" dirty="0"/>
              <a:t> {</a:t>
            </a:r>
          </a:p>
          <a:p>
            <a:pPr marL="0" indent="0">
              <a:buNone/>
            </a:pPr>
            <a:r>
              <a:rPr lang="en-GB" sz="1400" dirty="0"/>
              <a:t> 	  </a:t>
            </a:r>
            <a:r>
              <a:rPr lang="en-GB" sz="1400" b="1" dirty="0"/>
              <a:t>private</a:t>
            </a:r>
            <a:r>
              <a:rPr lang="en-GB" sz="1400" dirty="0"/>
              <a:t> </a:t>
            </a:r>
            <a:r>
              <a:rPr lang="en-GB" sz="1400" b="1" dirty="0" err="1"/>
              <a:t>boolean</a:t>
            </a:r>
            <a:r>
              <a:rPr lang="en-GB" sz="1400" dirty="0"/>
              <a:t> accessing=</a:t>
            </a:r>
            <a:r>
              <a:rPr lang="en-GB" sz="1400" b="1" dirty="0"/>
              <a:t>false</a:t>
            </a:r>
            <a:r>
              <a:rPr lang="en-GB" sz="1400" dirty="0"/>
              <a:t>; // true a thread has a lock, false otherwise</a:t>
            </a:r>
          </a:p>
          <a:p>
            <a:pPr marL="0" indent="0">
              <a:buNone/>
            </a:pPr>
            <a:r>
              <a:rPr lang="en-GB" sz="1400" dirty="0"/>
              <a:t>	  </a:t>
            </a:r>
            <a:r>
              <a:rPr lang="en-GB" sz="1400" b="1" dirty="0"/>
              <a:t>private</a:t>
            </a:r>
            <a:r>
              <a:rPr lang="en-GB" sz="1400" dirty="0"/>
              <a:t> </a:t>
            </a:r>
            <a:r>
              <a:rPr lang="en-GB" sz="1400" b="1" dirty="0" err="1"/>
              <a:t>int</a:t>
            </a:r>
            <a:r>
              <a:rPr lang="en-GB" sz="1400" dirty="0"/>
              <a:t> </a:t>
            </a:r>
            <a:r>
              <a:rPr lang="en-GB" sz="1400" u="sng" dirty="0" err="1"/>
              <a:t>threadsWaiting</a:t>
            </a:r>
            <a:r>
              <a:rPr lang="en-GB" sz="1400" dirty="0"/>
              <a:t>=0; // number of waiting writers</a:t>
            </a:r>
          </a:p>
          <a:p>
            <a:pPr marL="0" indent="0">
              <a:buNone/>
            </a:pPr>
            <a:r>
              <a:rPr lang="en-GB" sz="1400" dirty="0"/>
              <a:t> </a:t>
            </a:r>
          </a:p>
          <a:p>
            <a:pPr marL="0" indent="0">
              <a:buNone/>
            </a:pPr>
            <a:r>
              <a:rPr lang="en-GB" sz="1400" dirty="0"/>
              <a:t>	  // attempt to acquire a lock</a:t>
            </a:r>
          </a:p>
          <a:p>
            <a:pPr marL="0" indent="0">
              <a:buNone/>
            </a:pPr>
            <a:r>
              <a:rPr lang="en-GB" sz="1400" dirty="0"/>
              <a:t>	  </a:t>
            </a:r>
            <a:r>
              <a:rPr lang="en-GB" sz="1400" b="1" dirty="0"/>
              <a:t>public</a:t>
            </a:r>
            <a:r>
              <a:rPr lang="en-GB" sz="1400" dirty="0"/>
              <a:t> </a:t>
            </a:r>
            <a:r>
              <a:rPr lang="en-GB" sz="1400" b="1" dirty="0"/>
              <a:t>synchronized</a:t>
            </a:r>
            <a:r>
              <a:rPr lang="en-GB" sz="1400" dirty="0"/>
              <a:t> </a:t>
            </a:r>
            <a:r>
              <a:rPr lang="en-GB" sz="1400" b="1" dirty="0"/>
              <a:t>void</a:t>
            </a:r>
            <a:r>
              <a:rPr lang="en-GB" sz="1400" dirty="0"/>
              <a:t> </a:t>
            </a:r>
            <a:r>
              <a:rPr lang="en-GB" sz="1400" dirty="0" err="1"/>
              <a:t>acquireLock</a:t>
            </a:r>
            <a:r>
              <a:rPr lang="en-GB" sz="1400" dirty="0"/>
              <a:t>() </a:t>
            </a:r>
            <a:r>
              <a:rPr lang="en-GB" sz="1400" b="1" dirty="0"/>
              <a:t>throws</a:t>
            </a:r>
            <a:r>
              <a:rPr lang="en-GB" sz="1400" dirty="0"/>
              <a:t> </a:t>
            </a:r>
            <a:r>
              <a:rPr lang="en-GB" sz="1400" dirty="0" err="1"/>
              <a:t>InterruptedException</a:t>
            </a:r>
            <a:r>
              <a:rPr lang="en-GB" sz="1400" dirty="0"/>
              <a:t>{</a:t>
            </a:r>
          </a:p>
          <a:p>
            <a:pPr marL="0" indent="0">
              <a:buNone/>
            </a:pPr>
            <a:r>
              <a:rPr lang="en-GB" sz="1400" dirty="0"/>
              <a:t>                          </a:t>
            </a:r>
            <a:r>
              <a:rPr lang="en-GB" sz="1400" b="1" dirty="0"/>
              <a:t>while</a:t>
            </a:r>
            <a:r>
              <a:rPr lang="en-GB" sz="1400" dirty="0"/>
              <a:t> (accessing) {  // while someone else is accessing or </a:t>
            </a:r>
            <a:r>
              <a:rPr lang="en-GB" sz="1400" dirty="0" err="1"/>
              <a:t>threadsWaiting</a:t>
            </a:r>
            <a:r>
              <a:rPr lang="en-GB" sz="1400" dirty="0"/>
              <a:t> &gt; 0</a:t>
            </a:r>
          </a:p>
          <a:p>
            <a:pPr marL="0" indent="0">
              <a:buNone/>
            </a:pPr>
            <a:r>
              <a:rPr lang="en-GB" sz="1400" dirty="0"/>
              <a:t>	      </a:t>
            </a:r>
            <a:r>
              <a:rPr lang="en-GB" sz="1400" dirty="0" err="1"/>
              <a:t>System.</a:t>
            </a:r>
            <a:r>
              <a:rPr lang="en-GB" sz="1400" i="1" dirty="0" err="1"/>
              <a:t>out</a:t>
            </a:r>
            <a:r>
              <a:rPr lang="en-GB" sz="1400" dirty="0" err="1"/>
              <a:t>.println</a:t>
            </a:r>
            <a:r>
              <a:rPr lang="en-GB" sz="1400" dirty="0"/>
              <a:t>(</a:t>
            </a:r>
            <a:r>
              <a:rPr lang="en-GB" sz="1400" dirty="0" err="1"/>
              <a:t>me.getName</a:t>
            </a:r>
            <a:r>
              <a:rPr lang="en-GB" sz="1400" dirty="0"/>
              <a:t>()+" waiting to get a lock as someone else is accessing...");</a:t>
            </a:r>
          </a:p>
          <a:p>
            <a:pPr marL="0" indent="0">
              <a:buNone/>
            </a:pPr>
            <a:r>
              <a:rPr lang="en-GB" sz="1400" dirty="0"/>
              <a:t>	      //wait for the lock to be released - see </a:t>
            </a:r>
            <a:r>
              <a:rPr lang="en-GB" sz="1400" dirty="0" err="1"/>
              <a:t>releaseLock</a:t>
            </a:r>
            <a:r>
              <a:rPr lang="en-GB" sz="1400" dirty="0"/>
              <a:t>() below</a:t>
            </a:r>
          </a:p>
          <a:p>
            <a:pPr marL="0" indent="0">
              <a:buNone/>
            </a:pPr>
            <a:r>
              <a:rPr lang="en-GB" sz="1400" dirty="0"/>
              <a:t>	      wait();</a:t>
            </a:r>
          </a:p>
          <a:p>
            <a:pPr marL="0" indent="0">
              <a:buNone/>
            </a:pPr>
            <a:r>
              <a:rPr lang="en-GB" sz="1400" dirty="0"/>
              <a:t>	    }</a:t>
            </a:r>
          </a:p>
          <a:p>
            <a:pPr marL="0" indent="0">
              <a:buNone/>
            </a:pPr>
            <a:r>
              <a:rPr lang="en-GB" sz="1400" dirty="0"/>
              <a:t>	    // nobody has got a lock so get one</a:t>
            </a:r>
          </a:p>
          <a:p>
            <a:pPr marL="0" indent="0">
              <a:buNone/>
            </a:pPr>
            <a:r>
              <a:rPr lang="en-GB" sz="1400" dirty="0"/>
              <a:t>	    --</a:t>
            </a:r>
            <a:r>
              <a:rPr lang="en-GB" sz="1400" dirty="0" err="1"/>
              <a:t>threadsWaiting</a:t>
            </a:r>
            <a:r>
              <a:rPr lang="en-GB" sz="1400" dirty="0"/>
              <a:t>;</a:t>
            </a:r>
          </a:p>
          <a:p>
            <a:pPr marL="0" indent="0">
              <a:buNone/>
            </a:pPr>
            <a:r>
              <a:rPr lang="en-GB" sz="1400" dirty="0"/>
              <a:t>	    accessing = </a:t>
            </a:r>
            <a:r>
              <a:rPr lang="en-GB" sz="1400" b="1" dirty="0"/>
              <a:t>true</a:t>
            </a:r>
            <a:r>
              <a:rPr lang="en-GB" sz="1400" dirty="0"/>
              <a:t>;</a:t>
            </a:r>
          </a:p>
          <a:p>
            <a:pPr marL="0" indent="0">
              <a:buNone/>
            </a:pPr>
            <a:r>
              <a:rPr lang="en-GB" sz="1400" dirty="0"/>
              <a:t>	    </a:t>
            </a:r>
            <a:r>
              <a:rPr lang="en-GB" sz="1400" dirty="0" err="1"/>
              <a:t>System.</a:t>
            </a:r>
            <a:r>
              <a:rPr lang="en-GB" sz="1400" i="1" dirty="0" err="1"/>
              <a:t>out</a:t>
            </a:r>
            <a:r>
              <a:rPr lang="en-GB" sz="1400" dirty="0" err="1"/>
              <a:t>.println</a:t>
            </a:r>
            <a:r>
              <a:rPr lang="en-GB" sz="1400" dirty="0"/>
              <a:t>(</a:t>
            </a:r>
            <a:r>
              <a:rPr lang="en-GB" sz="1400" dirty="0" err="1"/>
              <a:t>me.getName</a:t>
            </a:r>
            <a:r>
              <a:rPr lang="en-GB" sz="1400" dirty="0"/>
              <a:t>()+" got a lock!"); </a:t>
            </a:r>
          </a:p>
          <a:p>
            <a:pPr marL="0" indent="0">
              <a:buNone/>
            </a:pPr>
            <a:r>
              <a:rPr lang="en-GB" sz="1400" dirty="0"/>
              <a:t>	  }</a:t>
            </a:r>
          </a:p>
          <a:p>
            <a:pPr marL="0" indent="0">
              <a:buNone/>
            </a:pPr>
            <a:r>
              <a:rPr lang="en-GB" sz="1400" dirty="0"/>
              <a:t> </a:t>
            </a:r>
          </a:p>
          <a:p>
            <a:pPr marL="0" indent="0">
              <a:buNone/>
            </a:pPr>
            <a:r>
              <a:rPr lang="en-GB" sz="1400" dirty="0"/>
              <a:t>	  // Releases a lock to when a thread is finished</a:t>
            </a:r>
          </a:p>
          <a:p>
            <a:pPr marL="0" indent="0">
              <a:buNone/>
            </a:pPr>
            <a:r>
              <a:rPr lang="en-GB" sz="1400" dirty="0"/>
              <a:t>	  </a:t>
            </a:r>
          </a:p>
          <a:p>
            <a:pPr marL="0" indent="0">
              <a:buNone/>
            </a:pPr>
            <a:r>
              <a:rPr lang="en-GB" sz="1400" dirty="0"/>
              <a:t>	  </a:t>
            </a:r>
            <a:r>
              <a:rPr lang="en-GB" sz="1400" b="1" dirty="0"/>
              <a:t>public</a:t>
            </a:r>
            <a:r>
              <a:rPr lang="en-GB" sz="1400" dirty="0"/>
              <a:t> </a:t>
            </a:r>
            <a:r>
              <a:rPr lang="en-GB" sz="1400" b="1" dirty="0"/>
              <a:t>synchronized</a:t>
            </a:r>
            <a:r>
              <a:rPr lang="en-GB" sz="1400" dirty="0"/>
              <a:t> </a:t>
            </a:r>
            <a:r>
              <a:rPr lang="en-GB" sz="1400" b="1" dirty="0"/>
              <a:t>void</a:t>
            </a:r>
            <a:r>
              <a:rPr lang="en-GB" sz="1400" dirty="0"/>
              <a:t> </a:t>
            </a:r>
            <a:r>
              <a:rPr lang="en-GB" sz="1400" dirty="0" err="1"/>
              <a:t>releaseLock</a:t>
            </a:r>
            <a:r>
              <a:rPr lang="en-GB" sz="1400" dirty="0"/>
              <a:t>() {</a:t>
            </a:r>
          </a:p>
          <a:p>
            <a:pPr marL="0" indent="0">
              <a:buNone/>
            </a:pPr>
            <a:r>
              <a:rPr lang="en-GB" sz="1400" dirty="0"/>
              <a:t>		  //release the lock and tell everyone</a:t>
            </a:r>
          </a:p>
          <a:p>
            <a:pPr marL="0" indent="0">
              <a:buNone/>
            </a:pPr>
            <a:r>
              <a:rPr lang="en-GB" sz="1400" dirty="0"/>
              <a:t>	      accessing = </a:t>
            </a:r>
            <a:r>
              <a:rPr lang="en-GB" sz="1400" b="1" dirty="0"/>
              <a:t>false</a:t>
            </a:r>
            <a:r>
              <a:rPr lang="en-GB" sz="1400" dirty="0"/>
              <a:t>;</a:t>
            </a:r>
          </a:p>
          <a:p>
            <a:pPr marL="0" indent="0">
              <a:buNone/>
            </a:pPr>
            <a:r>
              <a:rPr lang="en-GB" sz="1400" dirty="0"/>
              <a:t>	      </a:t>
            </a:r>
            <a:r>
              <a:rPr lang="en-GB" sz="1400" dirty="0" err="1"/>
              <a:t>notifyAll</a:t>
            </a:r>
            <a:r>
              <a:rPr lang="en-GB" sz="1400" dirty="0"/>
              <a:t>();</a:t>
            </a:r>
          </a:p>
          <a:p>
            <a:pPr marL="0" indent="0">
              <a:buNone/>
            </a:pPr>
            <a:r>
              <a:rPr lang="en-GB" sz="1400" dirty="0"/>
              <a:t>	      Thread me = </a:t>
            </a:r>
            <a:r>
              <a:rPr lang="en-GB" sz="1400" dirty="0" err="1"/>
              <a:t>Thread.</a:t>
            </a:r>
            <a:r>
              <a:rPr lang="en-GB" sz="1400" i="1" dirty="0" err="1"/>
              <a:t>currentThread</a:t>
            </a:r>
            <a:r>
              <a:rPr lang="en-GB" sz="1400" dirty="0"/>
              <a:t>(); // get a </a:t>
            </a:r>
            <a:r>
              <a:rPr lang="en-GB" sz="1400" u="sng" dirty="0"/>
              <a:t>ref</a:t>
            </a:r>
            <a:r>
              <a:rPr lang="en-GB" sz="1400" dirty="0"/>
              <a:t> to the current thread</a:t>
            </a:r>
          </a:p>
          <a:p>
            <a:pPr marL="0" indent="0">
              <a:buNone/>
            </a:pPr>
            <a:r>
              <a:rPr lang="en-GB" sz="1400" dirty="0"/>
              <a:t>	      </a:t>
            </a:r>
            <a:r>
              <a:rPr lang="en-GB" sz="1400" dirty="0" err="1"/>
              <a:t>System.</a:t>
            </a:r>
            <a:r>
              <a:rPr lang="en-GB" sz="1400" i="1" dirty="0" err="1"/>
              <a:t>out</a:t>
            </a:r>
            <a:r>
              <a:rPr lang="en-GB" sz="1400" dirty="0" err="1"/>
              <a:t>.println</a:t>
            </a:r>
            <a:r>
              <a:rPr lang="en-GB" sz="1400" dirty="0"/>
              <a:t>(</a:t>
            </a:r>
            <a:r>
              <a:rPr lang="en-GB" sz="1400" dirty="0" err="1"/>
              <a:t>me.getName</a:t>
            </a:r>
            <a:r>
              <a:rPr lang="en-GB" sz="1400" dirty="0"/>
              <a:t>()+" released a lock!");</a:t>
            </a:r>
          </a:p>
          <a:p>
            <a:pPr marL="0" indent="0">
              <a:buNone/>
            </a:pPr>
            <a:r>
              <a:rPr lang="en-GB" sz="1400" dirty="0"/>
              <a:t>	</a:t>
            </a:r>
            <a:endParaRPr lang="en-GB" dirty="0"/>
          </a:p>
        </p:txBody>
      </p:sp>
    </p:spTree>
    <p:extLst>
      <p:ext uri="{BB962C8B-B14F-4D97-AF65-F5344CB8AC3E}">
        <p14:creationId xmlns:p14="http://schemas.microsoft.com/office/powerpoint/2010/main" val="3126314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Exercises</a:t>
            </a:r>
          </a:p>
        </p:txBody>
      </p:sp>
      <p:sp>
        <p:nvSpPr>
          <p:cNvPr id="3" name="Content Placeholder 2"/>
          <p:cNvSpPr>
            <a:spLocks noGrp="1"/>
          </p:cNvSpPr>
          <p:nvPr>
            <p:ph idx="1"/>
          </p:nvPr>
        </p:nvSpPr>
        <p:spPr/>
        <p:txBody>
          <a:bodyPr>
            <a:normAutofit fontScale="85000" lnSpcReduction="20000"/>
          </a:bodyPr>
          <a:lstStyle/>
          <a:p>
            <a:r>
              <a:rPr lang="en-GB" dirty="0"/>
              <a:t>Try the code in Tutorial 4</a:t>
            </a:r>
          </a:p>
          <a:p>
            <a:r>
              <a:rPr lang="en-GB" dirty="0"/>
              <a:t>Then try the four thread actions code</a:t>
            </a:r>
          </a:p>
          <a:p>
            <a:pPr lvl="1"/>
            <a:r>
              <a:rPr lang="en-GB" dirty="0"/>
              <a:t>Thread 1:</a:t>
            </a:r>
          </a:p>
          <a:p>
            <a:pPr lvl="2"/>
            <a:r>
              <a:rPr lang="en-GB" dirty="0"/>
              <a:t>Add 20 to the variable</a:t>
            </a:r>
          </a:p>
          <a:p>
            <a:pPr lvl="2"/>
            <a:r>
              <a:rPr lang="en-GB" dirty="0"/>
              <a:t>multiply it by 5</a:t>
            </a:r>
          </a:p>
          <a:p>
            <a:pPr lvl="2"/>
            <a:r>
              <a:rPr lang="en-GB" dirty="0"/>
              <a:t>divide by 3.</a:t>
            </a:r>
          </a:p>
          <a:p>
            <a:pPr lvl="1"/>
            <a:r>
              <a:rPr lang="en-GB" dirty="0"/>
              <a:t>Thread 2: </a:t>
            </a:r>
          </a:p>
          <a:p>
            <a:pPr lvl="2"/>
            <a:r>
              <a:rPr lang="en-GB" dirty="0"/>
              <a:t>Subtract 5 from the variable</a:t>
            </a:r>
          </a:p>
          <a:p>
            <a:pPr lvl="2"/>
            <a:r>
              <a:rPr lang="en-GB" dirty="0"/>
              <a:t>Multiply it by 10 </a:t>
            </a:r>
          </a:p>
          <a:p>
            <a:pPr lvl="2"/>
            <a:r>
              <a:rPr lang="en-GB" dirty="0"/>
              <a:t>Divide by 2.5</a:t>
            </a:r>
          </a:p>
          <a:p>
            <a:r>
              <a:rPr lang="en-GB" dirty="0"/>
              <a:t>Then try </a:t>
            </a:r>
            <a:r>
              <a:rPr lang="en-GB" dirty="0" err="1"/>
              <a:t>ActionServer</a:t>
            </a:r>
            <a:endParaRPr lang="en-GB" dirty="0"/>
          </a:p>
          <a:p>
            <a:r>
              <a:rPr lang="en-GB" dirty="0"/>
              <a:t>Finish and start </a:t>
            </a:r>
            <a:r>
              <a:rPr lang="en-GB"/>
              <a:t>the assignment!	</a:t>
            </a:r>
            <a:endParaRPr lang="en-GB" dirty="0"/>
          </a:p>
          <a:p>
            <a:endParaRPr lang="en-GB" dirty="0"/>
          </a:p>
        </p:txBody>
      </p:sp>
    </p:spTree>
    <p:extLst>
      <p:ext uri="{BB962C8B-B14F-4D97-AF65-F5344CB8AC3E}">
        <p14:creationId xmlns:p14="http://schemas.microsoft.com/office/powerpoint/2010/main" val="1560234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Thread</a:t>
            </a:r>
          </a:p>
        </p:txBody>
      </p:sp>
      <p:sp>
        <p:nvSpPr>
          <p:cNvPr id="3" name="Content Placeholder 2"/>
          <p:cNvSpPr>
            <a:spLocks noGrp="1"/>
          </p:cNvSpPr>
          <p:nvPr>
            <p:ph idx="1"/>
          </p:nvPr>
        </p:nvSpPr>
        <p:spPr/>
        <p:txBody>
          <a:bodyPr>
            <a:normAutofit fontScale="85000" lnSpcReduction="20000"/>
          </a:bodyPr>
          <a:lstStyle/>
          <a:p>
            <a:r>
              <a:rPr lang="en-GB" dirty="0"/>
              <a:t>There are two ways: </a:t>
            </a:r>
          </a:p>
          <a:p>
            <a:pPr lvl="1"/>
            <a:r>
              <a:rPr lang="en-GB" dirty="0"/>
              <a:t>using the Thread constructor </a:t>
            </a:r>
          </a:p>
          <a:p>
            <a:pPr lvl="1"/>
            <a:r>
              <a:rPr lang="en-GB" dirty="0"/>
              <a:t>instantiating classes that extend the Thread class..  </a:t>
            </a:r>
          </a:p>
          <a:p>
            <a:pPr marL="0" indent="0">
              <a:buNone/>
            </a:pPr>
            <a:endParaRPr lang="en-GB" dirty="0"/>
          </a:p>
          <a:p>
            <a:r>
              <a:rPr lang="en-GB" dirty="0"/>
              <a:t>Overall by extending the Thread class you will:</a:t>
            </a:r>
          </a:p>
          <a:p>
            <a:pPr lvl="1"/>
            <a:r>
              <a:rPr lang="en-GB" dirty="0"/>
              <a:t>Override the run() method.</a:t>
            </a:r>
          </a:p>
          <a:p>
            <a:pPr lvl="1"/>
            <a:r>
              <a:rPr lang="en-GB" dirty="0"/>
              <a:t>The functionality that is expected by the Thread to be executed is written in the run() method.</a:t>
            </a:r>
          </a:p>
          <a:p>
            <a:pPr lvl="1"/>
            <a:r>
              <a:rPr lang="en-GB" dirty="0"/>
              <a:t>void start(): Creates a new thread and runs it (not used inside the thread!)</a:t>
            </a:r>
          </a:p>
          <a:p>
            <a:pPr lvl="1"/>
            <a:r>
              <a:rPr lang="en-GB" dirty="0"/>
              <a:t>void run(): The new thread begins its life inside this method.</a:t>
            </a:r>
          </a:p>
          <a:p>
            <a:pPr marL="0" indent="0">
              <a:buNone/>
            </a:pPr>
            <a:endParaRPr lang="en-GB" dirty="0"/>
          </a:p>
          <a:p>
            <a:endParaRPr lang="en-GB" dirty="0"/>
          </a:p>
        </p:txBody>
      </p:sp>
    </p:spTree>
    <p:extLst>
      <p:ext uri="{BB962C8B-B14F-4D97-AF65-F5344CB8AC3E}">
        <p14:creationId xmlns:p14="http://schemas.microsoft.com/office/powerpoint/2010/main" val="108155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pPr marL="0" indent="0">
              <a:buNone/>
            </a:pPr>
            <a:r>
              <a:rPr lang="en-GB" dirty="0"/>
              <a:t>e.g.</a:t>
            </a:r>
          </a:p>
          <a:p>
            <a:pPr marL="0" indent="0">
              <a:buNone/>
            </a:pPr>
            <a:r>
              <a:rPr lang="en-GB" dirty="0"/>
              <a:t> </a:t>
            </a:r>
          </a:p>
          <a:p>
            <a:pPr marL="0" indent="0">
              <a:buNone/>
            </a:pPr>
            <a:r>
              <a:rPr lang="en-GB" dirty="0"/>
              <a:t>public class </a:t>
            </a:r>
            <a:r>
              <a:rPr lang="en-GB" dirty="0" err="1"/>
              <a:t>MyThread</a:t>
            </a:r>
            <a:r>
              <a:rPr lang="en-GB" dirty="0"/>
              <a:t> extends Thread {</a:t>
            </a:r>
          </a:p>
          <a:p>
            <a:pPr marL="0" indent="0">
              <a:buNone/>
            </a:pPr>
            <a:r>
              <a:rPr lang="en-GB" dirty="0"/>
              <a:t>   public void run(){  </a:t>
            </a:r>
          </a:p>
          <a:p>
            <a:pPr marL="0" indent="0">
              <a:buNone/>
            </a:pPr>
            <a:r>
              <a:rPr lang="en-GB" dirty="0"/>
              <a:t>    </a:t>
            </a:r>
            <a:r>
              <a:rPr lang="en-GB" dirty="0" err="1"/>
              <a:t>System.out.println</a:t>
            </a:r>
            <a:r>
              <a:rPr lang="en-GB" dirty="0"/>
              <a:t>("thread is running...");  </a:t>
            </a:r>
          </a:p>
          <a:p>
            <a:pPr marL="0" indent="0">
              <a:buNone/>
            </a:pPr>
            <a:r>
              <a:rPr lang="en-GB" dirty="0"/>
              <a:t>  } </a:t>
            </a:r>
          </a:p>
          <a:p>
            <a:pPr marL="0" indent="0">
              <a:buNone/>
            </a:pPr>
            <a:r>
              <a:rPr lang="en-GB" dirty="0"/>
              <a:t> </a:t>
            </a:r>
          </a:p>
          <a:p>
            <a:pPr marL="0" indent="0">
              <a:buNone/>
            </a:pPr>
            <a:r>
              <a:rPr lang="en-GB" dirty="0"/>
              <a:t> public static void main(String[] </a:t>
            </a:r>
            <a:r>
              <a:rPr lang="en-GB" dirty="0" err="1"/>
              <a:t>args</a:t>
            </a:r>
            <a:r>
              <a:rPr lang="en-GB" dirty="0"/>
              <a:t>) {</a:t>
            </a:r>
          </a:p>
          <a:p>
            <a:pPr marL="0" indent="0">
              <a:buNone/>
            </a:pPr>
            <a:r>
              <a:rPr lang="en-GB" dirty="0"/>
              <a:t>     </a:t>
            </a:r>
            <a:r>
              <a:rPr lang="en-GB" dirty="0" err="1"/>
              <a:t>MyThread</a:t>
            </a:r>
            <a:r>
              <a:rPr lang="en-GB" dirty="0"/>
              <a:t> </a:t>
            </a:r>
            <a:r>
              <a:rPr lang="en-GB" dirty="0" err="1"/>
              <a:t>obj</a:t>
            </a:r>
            <a:r>
              <a:rPr lang="en-GB" dirty="0"/>
              <a:t> = new </a:t>
            </a:r>
            <a:r>
              <a:rPr lang="en-GB" dirty="0" err="1"/>
              <a:t>MyThread</a:t>
            </a:r>
            <a:r>
              <a:rPr lang="en-GB" dirty="0"/>
              <a:t>();</a:t>
            </a:r>
          </a:p>
          <a:p>
            <a:pPr marL="0" indent="0">
              <a:buNone/>
            </a:pPr>
            <a:r>
              <a:rPr lang="en-GB" dirty="0"/>
              <a:t>     </a:t>
            </a:r>
            <a:r>
              <a:rPr lang="en-GB" dirty="0" err="1"/>
              <a:t>obj.start</a:t>
            </a:r>
            <a:r>
              <a:rPr lang="en-GB" dirty="0"/>
              <a:t>();</a:t>
            </a:r>
          </a:p>
          <a:p>
            <a:pPr marL="0" indent="0">
              <a:buNone/>
            </a:pPr>
            <a:r>
              <a:rPr lang="en-GB" dirty="0"/>
              <a:t>}</a:t>
            </a:r>
          </a:p>
          <a:p>
            <a:endParaRPr lang="en-GB" dirty="0"/>
          </a:p>
        </p:txBody>
      </p:sp>
    </p:spTree>
    <p:extLst>
      <p:ext uri="{BB962C8B-B14F-4D97-AF65-F5344CB8AC3E}">
        <p14:creationId xmlns:p14="http://schemas.microsoft.com/office/powerpoint/2010/main" val="3811299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A Thread ends due to the following reasons:</a:t>
            </a:r>
            <a:endParaRPr lang="en-GB" dirty="0"/>
          </a:p>
        </p:txBody>
      </p:sp>
      <p:sp>
        <p:nvSpPr>
          <p:cNvPr id="3" name="Content Placeholder 2"/>
          <p:cNvSpPr>
            <a:spLocks noGrp="1"/>
          </p:cNvSpPr>
          <p:nvPr>
            <p:ph idx="1"/>
          </p:nvPr>
        </p:nvSpPr>
        <p:spPr/>
        <p:txBody>
          <a:bodyPr>
            <a:normAutofit/>
          </a:bodyPr>
          <a:lstStyle/>
          <a:p>
            <a:pPr lvl="0"/>
            <a:r>
              <a:rPr lang="en-GB" sz="2800" dirty="0"/>
              <a:t>The thread ends when it comes when the run() method finishes its execution.</a:t>
            </a:r>
          </a:p>
          <a:p>
            <a:pPr lvl="0"/>
            <a:r>
              <a:rPr lang="en-GB" sz="2800" dirty="0"/>
              <a:t>When the thread throws an Exception or Error that is not being caught in the program.</a:t>
            </a:r>
          </a:p>
          <a:p>
            <a:pPr lvl="0"/>
            <a:r>
              <a:rPr lang="en-GB" sz="2800" dirty="0"/>
              <a:t>Java program completes or ends.</a:t>
            </a:r>
          </a:p>
          <a:p>
            <a:pPr lvl="0"/>
            <a:r>
              <a:rPr lang="en-GB" sz="2800" dirty="0"/>
              <a:t>Another thread calls stop() methods.</a:t>
            </a:r>
          </a:p>
          <a:p>
            <a:pPr marL="0" indent="0">
              <a:buNone/>
            </a:pPr>
            <a:r>
              <a:rPr lang="en-GB" dirty="0"/>
              <a:t> </a:t>
            </a:r>
          </a:p>
          <a:p>
            <a:endParaRPr lang="en-GB" dirty="0"/>
          </a:p>
        </p:txBody>
      </p:sp>
    </p:spTree>
    <p:extLst>
      <p:ext uri="{BB962C8B-B14F-4D97-AF65-F5344CB8AC3E}">
        <p14:creationId xmlns:p14="http://schemas.microsoft.com/office/powerpoint/2010/main" val="287050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Threads need synchronization</a:t>
            </a:r>
            <a:endParaRPr lang="en-GB" dirty="0"/>
          </a:p>
        </p:txBody>
      </p:sp>
      <p:sp>
        <p:nvSpPr>
          <p:cNvPr id="3" name="Content Placeholder 2"/>
          <p:cNvSpPr>
            <a:spLocks noGrp="1"/>
          </p:cNvSpPr>
          <p:nvPr>
            <p:ph idx="1"/>
          </p:nvPr>
        </p:nvSpPr>
        <p:spPr/>
        <p:txBody>
          <a:bodyPr>
            <a:normAutofit fontScale="85000" lnSpcReduction="20000"/>
          </a:bodyPr>
          <a:lstStyle/>
          <a:p>
            <a:pPr lvl="0"/>
            <a:r>
              <a:rPr lang="en-GB" dirty="0"/>
              <a:t>In many cases concurrently running threads share data and two threads try to do operations on the same variables at the same time. This often results in corrupt data as two threads try to operate on the same data.</a:t>
            </a:r>
          </a:p>
          <a:p>
            <a:pPr lvl="0"/>
            <a:r>
              <a:rPr lang="en-GB" dirty="0"/>
              <a:t>A popular solution is to provide some kind of lock primitive.  Only one thread can acquire a particular lock at any particular time. This can be achieved by using a keyword “synchronized”.</a:t>
            </a:r>
          </a:p>
          <a:p>
            <a:pPr lvl="0"/>
            <a:r>
              <a:rPr lang="en-GB" dirty="0"/>
              <a:t>By using the synchronize only one thread can access the method at a time and a second call will be blocked until the first call returns or wait() is called inside the synchronized method.</a:t>
            </a:r>
          </a:p>
          <a:p>
            <a:endParaRPr lang="en-GB" dirty="0"/>
          </a:p>
        </p:txBody>
      </p:sp>
    </p:spTree>
    <p:extLst>
      <p:ext uri="{BB962C8B-B14F-4D97-AF65-F5344CB8AC3E}">
        <p14:creationId xmlns:p14="http://schemas.microsoft.com/office/powerpoint/2010/main" val="340665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Thread Creation by extending the Thread class</a:t>
            </a:r>
            <a:endParaRPr lang="en-GB" dirty="0"/>
          </a:p>
        </p:txBody>
      </p:sp>
      <p:sp>
        <p:nvSpPr>
          <p:cNvPr id="3" name="Content Placeholder 2"/>
          <p:cNvSpPr>
            <a:spLocks noGrp="1"/>
          </p:cNvSpPr>
          <p:nvPr>
            <p:ph idx="1"/>
          </p:nvPr>
        </p:nvSpPr>
        <p:spPr/>
        <p:txBody>
          <a:bodyPr>
            <a:normAutofit fontScale="55000" lnSpcReduction="20000"/>
          </a:bodyPr>
          <a:lstStyle/>
          <a:p>
            <a:pPr marL="0" indent="0">
              <a:buNone/>
            </a:pPr>
            <a:r>
              <a:rPr lang="en-GB" dirty="0"/>
              <a:t> </a:t>
            </a:r>
          </a:p>
          <a:p>
            <a:pPr marL="0" indent="0">
              <a:buNone/>
            </a:pPr>
            <a:r>
              <a:rPr lang="en-GB" b="1" dirty="0"/>
              <a:t>public</a:t>
            </a:r>
            <a:r>
              <a:rPr lang="en-GB" dirty="0"/>
              <a:t> </a:t>
            </a:r>
            <a:r>
              <a:rPr lang="en-GB" b="1" dirty="0"/>
              <a:t>class</a:t>
            </a:r>
            <a:r>
              <a:rPr lang="en-GB" dirty="0"/>
              <a:t> </a:t>
            </a:r>
            <a:r>
              <a:rPr lang="en-GB" dirty="0" err="1"/>
              <a:t>ThreadDemo</a:t>
            </a:r>
            <a:r>
              <a:rPr lang="en-GB" dirty="0"/>
              <a:t> </a:t>
            </a:r>
            <a:r>
              <a:rPr lang="en-GB" b="1" dirty="0"/>
              <a:t>extends</a:t>
            </a:r>
            <a:r>
              <a:rPr lang="en-GB" dirty="0"/>
              <a:t> Thread{  </a:t>
            </a:r>
          </a:p>
          <a:p>
            <a:pPr marL="0" indent="0">
              <a:buNone/>
            </a:pPr>
            <a:r>
              <a:rPr lang="en-GB" dirty="0"/>
              <a:t>  </a:t>
            </a:r>
          </a:p>
          <a:p>
            <a:pPr marL="0" indent="0">
              <a:buNone/>
            </a:pPr>
            <a:r>
              <a:rPr lang="en-GB" dirty="0"/>
              <a:t>  </a:t>
            </a:r>
            <a:r>
              <a:rPr lang="en-GB" b="1" dirty="0"/>
              <a:t>public</a:t>
            </a:r>
            <a:r>
              <a:rPr lang="en-GB" dirty="0"/>
              <a:t> </a:t>
            </a:r>
            <a:r>
              <a:rPr lang="en-GB" b="1" dirty="0"/>
              <a:t>void</a:t>
            </a:r>
            <a:r>
              <a:rPr lang="en-GB" dirty="0"/>
              <a:t> run(){  </a:t>
            </a:r>
          </a:p>
          <a:p>
            <a:pPr marL="0" indent="0">
              <a:buNone/>
            </a:pPr>
            <a:r>
              <a:rPr lang="en-GB" dirty="0"/>
              <a:t>    </a:t>
            </a:r>
            <a:r>
              <a:rPr lang="en-GB" dirty="0" err="1"/>
              <a:t>System.</a:t>
            </a:r>
            <a:r>
              <a:rPr lang="en-GB" i="1" dirty="0" err="1"/>
              <a:t>out</a:t>
            </a:r>
            <a:r>
              <a:rPr lang="en-GB" dirty="0" err="1"/>
              <a:t>.println</a:t>
            </a:r>
            <a:r>
              <a:rPr lang="en-GB" dirty="0"/>
              <a:t>("My thread is in running state.");  </a:t>
            </a:r>
          </a:p>
          <a:p>
            <a:pPr marL="0" indent="0">
              <a:buNone/>
            </a:pPr>
            <a:r>
              <a:rPr lang="en-GB" dirty="0"/>
              <a:t>  } </a:t>
            </a:r>
          </a:p>
          <a:p>
            <a:pPr marL="0" indent="0">
              <a:buNone/>
            </a:pPr>
            <a:r>
              <a:rPr lang="en-GB" dirty="0"/>
              <a:t>  </a:t>
            </a:r>
          </a:p>
          <a:p>
            <a:pPr marL="0" indent="0">
              <a:buNone/>
            </a:pPr>
            <a:r>
              <a:rPr lang="en-GB" dirty="0"/>
              <a:t>  </a:t>
            </a:r>
            <a:r>
              <a:rPr lang="en-GB" b="1" dirty="0"/>
              <a:t>public</a:t>
            </a:r>
            <a:r>
              <a:rPr lang="en-GB" dirty="0"/>
              <a:t> </a:t>
            </a:r>
            <a:r>
              <a:rPr lang="en-GB" b="1" dirty="0"/>
              <a:t>static</a:t>
            </a:r>
            <a:r>
              <a:rPr lang="en-GB" dirty="0"/>
              <a:t> </a:t>
            </a:r>
            <a:r>
              <a:rPr lang="en-GB" b="1" dirty="0"/>
              <a:t>void</a:t>
            </a:r>
            <a:r>
              <a:rPr lang="en-GB" dirty="0"/>
              <a:t> main(String </a:t>
            </a:r>
            <a:r>
              <a:rPr lang="en-GB" dirty="0" err="1"/>
              <a:t>args</a:t>
            </a:r>
            <a:r>
              <a:rPr lang="en-GB" dirty="0"/>
              <a:t>[]){  </a:t>
            </a:r>
          </a:p>
          <a:p>
            <a:pPr marL="0" indent="0">
              <a:buNone/>
            </a:pPr>
            <a:r>
              <a:rPr lang="en-GB" dirty="0"/>
              <a:t>     //create the new thread</a:t>
            </a:r>
          </a:p>
          <a:p>
            <a:pPr marL="0" indent="0">
              <a:buNone/>
            </a:pPr>
            <a:r>
              <a:rPr lang="en-GB" dirty="0"/>
              <a:t>     </a:t>
            </a:r>
            <a:r>
              <a:rPr lang="en-GB" dirty="0" err="1"/>
              <a:t>ThreadDemo</a:t>
            </a:r>
            <a:r>
              <a:rPr lang="en-GB" dirty="0"/>
              <a:t> </a:t>
            </a:r>
            <a:r>
              <a:rPr lang="en-GB" dirty="0" err="1"/>
              <a:t>thisIsTheThread</a:t>
            </a:r>
            <a:r>
              <a:rPr lang="en-GB" dirty="0"/>
              <a:t> = </a:t>
            </a:r>
            <a:r>
              <a:rPr lang="en-GB" b="1" dirty="0"/>
              <a:t>new</a:t>
            </a:r>
            <a:r>
              <a:rPr lang="en-GB" dirty="0"/>
              <a:t> </a:t>
            </a:r>
            <a:r>
              <a:rPr lang="en-GB" dirty="0" err="1"/>
              <a:t>ThreadDemo</a:t>
            </a:r>
            <a:r>
              <a:rPr lang="en-GB" dirty="0"/>
              <a:t>();   </a:t>
            </a:r>
          </a:p>
          <a:p>
            <a:pPr marL="0" indent="0">
              <a:buNone/>
            </a:pPr>
            <a:r>
              <a:rPr lang="en-GB" dirty="0"/>
              <a:t>    //start it</a:t>
            </a:r>
          </a:p>
          <a:p>
            <a:pPr marL="0" indent="0">
              <a:buNone/>
            </a:pPr>
            <a:r>
              <a:rPr lang="en-GB" dirty="0"/>
              <a:t>     </a:t>
            </a:r>
            <a:r>
              <a:rPr lang="en-GB" dirty="0" err="1"/>
              <a:t>thisIsTheThread.start</a:t>
            </a:r>
            <a:r>
              <a:rPr lang="en-GB" dirty="0"/>
              <a:t>();  </a:t>
            </a:r>
          </a:p>
          <a:p>
            <a:pPr marL="0" indent="0">
              <a:buNone/>
            </a:pPr>
            <a:r>
              <a:rPr lang="en-GB" dirty="0"/>
              <a:t>  }  </a:t>
            </a:r>
          </a:p>
          <a:p>
            <a:pPr marL="0" indent="0">
              <a:buNone/>
            </a:pPr>
            <a:r>
              <a:rPr lang="en-GB" dirty="0"/>
              <a:t>}</a:t>
            </a:r>
          </a:p>
          <a:p>
            <a:pPr marL="0" indent="0">
              <a:buNone/>
            </a:pPr>
            <a:r>
              <a:rPr lang="en-GB" dirty="0"/>
              <a:t> </a:t>
            </a:r>
          </a:p>
          <a:p>
            <a:endParaRPr lang="en-GB" dirty="0"/>
          </a:p>
        </p:txBody>
      </p:sp>
    </p:spTree>
    <p:extLst>
      <p:ext uri="{BB962C8B-B14F-4D97-AF65-F5344CB8AC3E}">
        <p14:creationId xmlns:p14="http://schemas.microsoft.com/office/powerpoint/2010/main" val="576060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Another example</a:t>
            </a:r>
          </a:p>
        </p:txBody>
      </p:sp>
      <p:sp>
        <p:nvSpPr>
          <p:cNvPr id="3" name="Content Placeholder 2"/>
          <p:cNvSpPr>
            <a:spLocks noGrp="1"/>
          </p:cNvSpPr>
          <p:nvPr>
            <p:ph idx="1"/>
          </p:nvPr>
        </p:nvSpPr>
        <p:spPr/>
        <p:txBody>
          <a:bodyPr>
            <a:normAutofit/>
          </a:bodyPr>
          <a:lstStyle/>
          <a:p>
            <a:pPr marL="0" indent="0">
              <a:buNone/>
            </a:pPr>
            <a:r>
              <a:rPr lang="en-GB" sz="2000" b="1" dirty="0"/>
              <a:t>public</a:t>
            </a:r>
            <a:r>
              <a:rPr lang="en-GB" sz="2000" dirty="0"/>
              <a:t> </a:t>
            </a:r>
            <a:r>
              <a:rPr lang="en-GB" sz="2000" b="1" dirty="0"/>
              <a:t>class</a:t>
            </a:r>
            <a:r>
              <a:rPr lang="en-GB" sz="2000" dirty="0"/>
              <a:t> Count </a:t>
            </a:r>
            <a:r>
              <a:rPr lang="en-GB" sz="2000" b="1" dirty="0"/>
              <a:t>extends</a:t>
            </a:r>
            <a:r>
              <a:rPr lang="en-GB" sz="2000" dirty="0"/>
              <a:t> Thread</a:t>
            </a:r>
          </a:p>
          <a:p>
            <a:pPr marL="0" indent="0">
              <a:buNone/>
            </a:pPr>
            <a:r>
              <a:rPr lang="en-GB" sz="2000" dirty="0"/>
              <a:t>{</a:t>
            </a:r>
          </a:p>
          <a:p>
            <a:pPr marL="0" indent="0">
              <a:buNone/>
            </a:pPr>
            <a:r>
              <a:rPr lang="en-GB" sz="2000" dirty="0"/>
              <a:t>   Count()</a:t>
            </a:r>
          </a:p>
          <a:p>
            <a:pPr marL="0" indent="0">
              <a:buNone/>
            </a:pPr>
            <a:r>
              <a:rPr lang="en-GB" sz="2000" dirty="0"/>
              <a:t>   {</a:t>
            </a:r>
          </a:p>
          <a:p>
            <a:pPr marL="0" indent="0">
              <a:buNone/>
            </a:pPr>
            <a:r>
              <a:rPr lang="en-GB" sz="2000" dirty="0"/>
              <a:t>     </a:t>
            </a:r>
            <a:r>
              <a:rPr lang="en-GB" sz="2000" b="1" dirty="0"/>
              <a:t>super</a:t>
            </a:r>
            <a:r>
              <a:rPr lang="en-GB" sz="2000" dirty="0"/>
              <a:t>("MY THREAD");</a:t>
            </a:r>
          </a:p>
          <a:p>
            <a:pPr marL="0" indent="0">
              <a:buNone/>
            </a:pPr>
            <a:r>
              <a:rPr lang="en-GB" sz="2000" dirty="0"/>
              <a:t>     </a:t>
            </a:r>
            <a:r>
              <a:rPr lang="en-GB" sz="2000" dirty="0" err="1"/>
              <a:t>System.</a:t>
            </a:r>
            <a:r>
              <a:rPr lang="en-GB" sz="2000" i="1" dirty="0" err="1"/>
              <a:t>out</a:t>
            </a:r>
            <a:r>
              <a:rPr lang="en-GB" sz="2000" dirty="0" err="1"/>
              <a:t>.println</a:t>
            </a:r>
            <a:r>
              <a:rPr lang="en-GB" sz="2000" dirty="0"/>
              <a:t>("the thread just created is called " + </a:t>
            </a:r>
            <a:r>
              <a:rPr lang="en-GB" sz="2000" b="1" dirty="0" err="1"/>
              <a:t>this</a:t>
            </a:r>
            <a:r>
              <a:rPr lang="en-GB" sz="2000" dirty="0" err="1"/>
              <a:t>.getName</a:t>
            </a:r>
            <a:r>
              <a:rPr lang="en-GB" sz="2000" dirty="0"/>
              <a:t>());</a:t>
            </a:r>
          </a:p>
          <a:p>
            <a:pPr marL="0" indent="0">
              <a:buNone/>
            </a:pPr>
            <a:r>
              <a:rPr lang="en-GB" sz="2000" dirty="0"/>
              <a:t>     start();</a:t>
            </a:r>
          </a:p>
          <a:p>
            <a:pPr marL="0" indent="0">
              <a:buNone/>
            </a:pPr>
            <a:r>
              <a:rPr lang="en-GB" sz="2000" dirty="0"/>
              <a:t>   }</a:t>
            </a:r>
          </a:p>
          <a:p>
            <a:pPr marL="0" indent="0">
              <a:buNone/>
            </a:pPr>
            <a:endParaRPr lang="en-GB" dirty="0"/>
          </a:p>
        </p:txBody>
      </p:sp>
    </p:spTree>
    <p:extLst>
      <p:ext uri="{BB962C8B-B14F-4D97-AF65-F5344CB8AC3E}">
        <p14:creationId xmlns:p14="http://schemas.microsoft.com/office/powerpoint/2010/main" val="356660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40000" lnSpcReduction="20000"/>
          </a:bodyPr>
          <a:lstStyle/>
          <a:p>
            <a:pPr marL="0" indent="0">
              <a:buNone/>
            </a:pPr>
            <a:r>
              <a:rPr lang="en-GB" dirty="0"/>
              <a:t> </a:t>
            </a:r>
          </a:p>
          <a:p>
            <a:pPr marL="0" indent="0">
              <a:buNone/>
            </a:pPr>
            <a:r>
              <a:rPr lang="en-GB" dirty="0"/>
              <a:t>   </a:t>
            </a:r>
            <a:r>
              <a:rPr lang="en-GB" b="1" dirty="0"/>
              <a:t>public</a:t>
            </a:r>
            <a:r>
              <a:rPr lang="en-GB" dirty="0"/>
              <a:t> </a:t>
            </a:r>
            <a:r>
              <a:rPr lang="en-GB" b="1" dirty="0"/>
              <a:t>void</a:t>
            </a:r>
            <a:r>
              <a:rPr lang="en-GB" dirty="0"/>
              <a:t> run()</a:t>
            </a:r>
          </a:p>
          <a:p>
            <a:pPr marL="0" indent="0">
              <a:buNone/>
            </a:pPr>
            <a:r>
              <a:rPr lang="en-GB" dirty="0"/>
              <a:t>   {</a:t>
            </a:r>
          </a:p>
          <a:p>
            <a:pPr marL="0" indent="0">
              <a:buNone/>
            </a:pPr>
            <a:r>
              <a:rPr lang="en-GB" dirty="0"/>
              <a:t>     </a:t>
            </a:r>
            <a:r>
              <a:rPr lang="en-GB" b="1" dirty="0"/>
              <a:t>try</a:t>
            </a:r>
            <a:endParaRPr lang="en-GB" dirty="0"/>
          </a:p>
          <a:p>
            <a:pPr marL="0" indent="0">
              <a:buNone/>
            </a:pPr>
            <a:r>
              <a:rPr lang="en-GB" dirty="0"/>
              <a:t>     {</a:t>
            </a:r>
          </a:p>
          <a:p>
            <a:pPr marL="0" indent="0">
              <a:buNone/>
            </a:pPr>
            <a:r>
              <a:rPr lang="en-GB" dirty="0"/>
              <a:t>        </a:t>
            </a:r>
            <a:r>
              <a:rPr lang="en-GB" b="1" dirty="0"/>
              <a:t>for</a:t>
            </a:r>
            <a:r>
              <a:rPr lang="en-GB" dirty="0"/>
              <a:t> (</a:t>
            </a:r>
            <a:r>
              <a:rPr lang="en-GB" b="1" dirty="0" err="1"/>
              <a:t>int</a:t>
            </a:r>
            <a:r>
              <a:rPr lang="en-GB" dirty="0"/>
              <a:t> </a:t>
            </a:r>
            <a:r>
              <a:rPr lang="en-GB" dirty="0" err="1"/>
              <a:t>i</a:t>
            </a:r>
            <a:r>
              <a:rPr lang="en-GB" dirty="0"/>
              <a:t>=0 ;</a:t>
            </a:r>
            <a:r>
              <a:rPr lang="en-GB" dirty="0" err="1"/>
              <a:t>i</a:t>
            </a:r>
            <a:r>
              <a:rPr lang="en-GB" dirty="0"/>
              <a:t>&lt;10;i++)</a:t>
            </a:r>
          </a:p>
          <a:p>
            <a:pPr marL="0" indent="0">
              <a:buNone/>
            </a:pPr>
            <a:r>
              <a:rPr lang="en-GB" dirty="0"/>
              <a:t>        {</a:t>
            </a:r>
          </a:p>
          <a:p>
            <a:pPr marL="0" indent="0">
              <a:buNone/>
            </a:pPr>
            <a:r>
              <a:rPr lang="en-GB" dirty="0"/>
              <a:t>           </a:t>
            </a:r>
            <a:r>
              <a:rPr lang="en-GB" dirty="0" err="1"/>
              <a:t>System.</a:t>
            </a:r>
            <a:r>
              <a:rPr lang="en-GB" i="1" dirty="0" err="1"/>
              <a:t>out</a:t>
            </a:r>
            <a:r>
              <a:rPr lang="en-GB" dirty="0" err="1"/>
              <a:t>.println</a:t>
            </a:r>
            <a:r>
              <a:rPr lang="en-GB" dirty="0"/>
              <a:t>("Printing the count " + </a:t>
            </a:r>
            <a:r>
              <a:rPr lang="en-GB" dirty="0" err="1"/>
              <a:t>i</a:t>
            </a:r>
            <a:r>
              <a:rPr lang="en-GB" dirty="0"/>
              <a:t>);</a:t>
            </a:r>
          </a:p>
          <a:p>
            <a:pPr marL="0" indent="0">
              <a:buNone/>
            </a:pPr>
            <a:r>
              <a:rPr lang="en-GB" dirty="0"/>
              <a:t>           </a:t>
            </a:r>
            <a:r>
              <a:rPr lang="en-GB" dirty="0" err="1"/>
              <a:t>Thread.</a:t>
            </a:r>
            <a:r>
              <a:rPr lang="en-GB" i="1" dirty="0" err="1"/>
              <a:t>sleep</a:t>
            </a:r>
            <a:r>
              <a:rPr lang="en-GB" dirty="0"/>
              <a:t>(1000);  // Pause the thread</a:t>
            </a:r>
          </a:p>
          <a:p>
            <a:pPr marL="0" indent="0">
              <a:buNone/>
            </a:pPr>
            <a:r>
              <a:rPr lang="en-GB" dirty="0"/>
              <a:t>           </a:t>
            </a:r>
            <a:r>
              <a:rPr lang="en-GB" b="1" dirty="0"/>
              <a:t>long</a:t>
            </a:r>
            <a:r>
              <a:rPr lang="en-GB" dirty="0"/>
              <a:t> </a:t>
            </a:r>
            <a:r>
              <a:rPr lang="en-GB" dirty="0" err="1"/>
              <a:t>threadID</a:t>
            </a:r>
            <a:r>
              <a:rPr lang="en-GB" dirty="0"/>
              <a:t> = </a:t>
            </a:r>
            <a:r>
              <a:rPr lang="en-GB" dirty="0" err="1"/>
              <a:t>Thread.</a:t>
            </a:r>
            <a:r>
              <a:rPr lang="en-GB" i="1" dirty="0" err="1"/>
              <a:t>currentThread</a:t>
            </a:r>
            <a:r>
              <a:rPr lang="en-GB" dirty="0"/>
              <a:t>().</a:t>
            </a:r>
            <a:r>
              <a:rPr lang="en-GB" dirty="0" err="1"/>
              <a:t>getId</a:t>
            </a:r>
            <a:r>
              <a:rPr lang="en-GB" dirty="0"/>
              <a:t>();</a:t>
            </a:r>
          </a:p>
          <a:p>
            <a:pPr marL="0" indent="0">
              <a:buNone/>
            </a:pPr>
            <a:r>
              <a:rPr lang="en-GB" dirty="0"/>
              <a:t>           </a:t>
            </a:r>
            <a:r>
              <a:rPr lang="en-GB" dirty="0" err="1"/>
              <a:t>System.</a:t>
            </a:r>
            <a:r>
              <a:rPr lang="en-GB" i="1" dirty="0" err="1"/>
              <a:t>out</a:t>
            </a:r>
            <a:r>
              <a:rPr lang="en-GB" dirty="0" err="1"/>
              <a:t>.println</a:t>
            </a:r>
            <a:r>
              <a:rPr lang="en-GB" dirty="0"/>
              <a:t>("child " + </a:t>
            </a:r>
            <a:r>
              <a:rPr lang="en-GB" dirty="0" err="1"/>
              <a:t>threadID</a:t>
            </a:r>
            <a:r>
              <a:rPr lang="en-GB" dirty="0"/>
              <a:t>);</a:t>
            </a:r>
          </a:p>
          <a:p>
            <a:pPr marL="0" indent="0">
              <a:buNone/>
            </a:pPr>
            <a:r>
              <a:rPr lang="en-GB" dirty="0"/>
              <a:t>        }</a:t>
            </a:r>
          </a:p>
          <a:p>
            <a:pPr marL="0" indent="0">
              <a:buNone/>
            </a:pPr>
            <a:r>
              <a:rPr lang="en-GB" dirty="0"/>
              <a:t>     }</a:t>
            </a:r>
          </a:p>
          <a:p>
            <a:pPr marL="0" indent="0">
              <a:buNone/>
            </a:pPr>
            <a:r>
              <a:rPr lang="en-GB" dirty="0"/>
              <a:t>     </a:t>
            </a:r>
            <a:r>
              <a:rPr lang="en-GB" b="1" dirty="0"/>
              <a:t>catch</a:t>
            </a:r>
            <a:r>
              <a:rPr lang="en-GB" dirty="0"/>
              <a:t>(</a:t>
            </a:r>
            <a:r>
              <a:rPr lang="en-GB" dirty="0" err="1"/>
              <a:t>InterruptedException</a:t>
            </a:r>
            <a:r>
              <a:rPr lang="en-GB" dirty="0"/>
              <a:t> e)</a:t>
            </a:r>
          </a:p>
          <a:p>
            <a:pPr marL="0" indent="0">
              <a:buNone/>
            </a:pPr>
            <a:r>
              <a:rPr lang="en-GB" dirty="0"/>
              <a:t>     {</a:t>
            </a:r>
          </a:p>
          <a:p>
            <a:pPr marL="0" indent="0">
              <a:buNone/>
            </a:pPr>
            <a:r>
              <a:rPr lang="en-GB" dirty="0"/>
              <a:t>        </a:t>
            </a:r>
            <a:r>
              <a:rPr lang="en-GB" dirty="0" err="1"/>
              <a:t>System.</a:t>
            </a:r>
            <a:r>
              <a:rPr lang="en-GB" i="1" dirty="0" err="1"/>
              <a:t>out</a:t>
            </a:r>
            <a:r>
              <a:rPr lang="en-GB" dirty="0" err="1"/>
              <a:t>.println</a:t>
            </a:r>
            <a:r>
              <a:rPr lang="en-GB" dirty="0"/>
              <a:t>("my thread interrupted");</a:t>
            </a:r>
          </a:p>
          <a:p>
            <a:pPr marL="0" indent="0">
              <a:buNone/>
            </a:pPr>
            <a:r>
              <a:rPr lang="en-GB" dirty="0"/>
              <a:t>     }</a:t>
            </a:r>
          </a:p>
          <a:p>
            <a:pPr marL="0" indent="0">
              <a:buNone/>
            </a:pPr>
            <a:r>
              <a:rPr lang="en-GB" dirty="0"/>
              <a:t>     </a:t>
            </a:r>
            <a:r>
              <a:rPr lang="en-GB" dirty="0" err="1"/>
              <a:t>System.</a:t>
            </a:r>
            <a:r>
              <a:rPr lang="en-GB" i="1" dirty="0" err="1"/>
              <a:t>out</a:t>
            </a:r>
            <a:r>
              <a:rPr lang="en-GB" dirty="0" err="1"/>
              <a:t>.println</a:t>
            </a:r>
            <a:r>
              <a:rPr lang="en-GB" dirty="0"/>
              <a:t>("My thread run is over" );</a:t>
            </a:r>
          </a:p>
          <a:p>
            <a:pPr marL="0" indent="0">
              <a:buNone/>
            </a:pPr>
            <a:r>
              <a:rPr lang="en-GB" dirty="0"/>
              <a:t>   }</a:t>
            </a:r>
          </a:p>
          <a:p>
            <a:pPr marL="0" indent="0">
              <a:buNone/>
            </a:pPr>
            <a:r>
              <a:rPr lang="en-GB" dirty="0"/>
              <a:t> </a:t>
            </a:r>
          </a:p>
          <a:p>
            <a:pPr marL="0" indent="0">
              <a:buNone/>
            </a:pPr>
            <a:r>
              <a:rPr lang="en-GB" dirty="0"/>
              <a:t> </a:t>
            </a:r>
          </a:p>
        </p:txBody>
      </p:sp>
    </p:spTree>
    <p:extLst>
      <p:ext uri="{BB962C8B-B14F-4D97-AF65-F5344CB8AC3E}">
        <p14:creationId xmlns:p14="http://schemas.microsoft.com/office/powerpoint/2010/main" val="2209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905</Words>
  <Application>Microsoft Office PowerPoint</Application>
  <PresentationFormat>On-screen Show (4:3)</PresentationFormat>
  <Paragraphs>232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Tutorial 4 Threads</vt:lpstr>
      <vt:lpstr>What are threads?</vt:lpstr>
      <vt:lpstr>Creating a Thread</vt:lpstr>
      <vt:lpstr>PowerPoint Presentation</vt:lpstr>
      <vt:lpstr>A Thread ends due to the following reasons:</vt:lpstr>
      <vt:lpstr>Threads need synchronization</vt:lpstr>
      <vt:lpstr>Thread Creation by extending the Thread class</vt:lpstr>
      <vt:lpstr>Another example</vt:lpstr>
      <vt:lpstr>PowerPoint Presentation</vt:lpstr>
      <vt:lpstr>PowerPoint Presentation</vt:lpstr>
      <vt:lpstr>Thread lifecycle</vt:lpstr>
      <vt:lpstr>Waiting and Notifying</vt:lpstr>
      <vt:lpstr>Running and Yielding</vt:lpstr>
      <vt:lpstr> Sleeping and Waking up</vt:lpstr>
      <vt:lpstr>Synchronization</vt:lpstr>
      <vt:lpstr>Monitors</vt:lpstr>
      <vt:lpstr>PowerPoint Presentation</vt:lpstr>
      <vt:lpstr>PowerPoint Presentation</vt:lpstr>
      <vt:lpstr>PowerPoint Presentation</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4 Threads</dc:title>
  <dc:creator>Simon</dc:creator>
  <cp:lastModifiedBy>Milan Karia</cp:lastModifiedBy>
  <cp:revision>3</cp:revision>
  <dcterms:created xsi:type="dcterms:W3CDTF">2014-10-16T21:08:07Z</dcterms:created>
  <dcterms:modified xsi:type="dcterms:W3CDTF">2018-10-22T12:40:39Z</dcterms:modified>
</cp:coreProperties>
</file>