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455D-0A2F-4137-AB3C-BE1F1B765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9BE5D-D3B9-4F2A-BBE2-D02879A3C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0A61-C6EA-461D-8764-854F96D5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E9B2-7117-496B-8980-4038765DDD2C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AC8A-048B-4A6C-87DD-10988FD2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2066-A1C5-4C4B-B864-69A8D1B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AE7-69AA-4218-A99C-E5C21D5F7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4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8EED-0B90-42AC-9149-339D3F6C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9B0B6-F861-4D9B-A6B0-69140A033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EDEA-DE3F-4697-AD67-8030673A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E9B2-7117-496B-8980-4038765DDD2C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0A7F-3C14-4AFC-ABDE-CF84A943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1C06-7952-4A5A-98B6-74844537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AE7-69AA-4218-A99C-E5C21D5F7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30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536E0-5166-4B7F-974E-54F9D1F3F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B0AC2-C149-4614-B39D-DC8E5E94B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1FA48-881B-4DA1-94B6-99ED84BC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E9B2-7117-496B-8980-4038765DDD2C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05A0-712F-429C-92AA-383EED0F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586F-8A47-4BCC-9F61-C531A277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AE7-69AA-4218-A99C-E5C21D5F7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36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4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B2F8-0321-4563-8487-1943E786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BCE8-D4B2-4933-B84D-06CC9952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CBE8C-F84B-492E-8FEE-BD31CFA3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E9B2-7117-496B-8980-4038765DDD2C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793B-89B5-457C-89BA-611C467B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6C6D-4335-4CA5-9A10-AFFFEA97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AE7-69AA-4218-A99C-E5C21D5F7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46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6B15-7473-4662-83AA-156EC7D9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CFB3B-4CFE-4657-A585-CEDD7C199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A601-7D76-4933-BFED-8090522D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E9B2-7117-496B-8980-4038765DDD2C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957A5-6027-4315-9876-D49BA840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B3AC-96ED-49EA-ADFC-327526C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AE7-69AA-4218-A99C-E5C21D5F7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2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1ADA-09D2-40BF-AA0A-685BB51D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6A82-941B-4FC2-9163-386353AF7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88826-BD83-48E4-836B-8117BDB50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A3849-24F6-4C35-98BF-8ACE5B9F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E9B2-7117-496B-8980-4038765DDD2C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E9DBE-2B4A-41C6-8985-5DAA003B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5AF47-CE6E-4C4C-A995-13206C77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AE7-69AA-4218-A99C-E5C21D5F7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8E74-3714-494B-BCAB-F4EFF7C7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C78E3-9832-495F-8A94-58DD93E97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D58E9-2F7B-459B-8FFC-3191C562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E3260-55E3-4CAC-A6B5-AE1F09797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439E1-0A29-4064-9900-F02058998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70C56-3B59-49A8-B851-753546ED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E9B2-7117-496B-8980-4038765DDD2C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35283-01DC-40D9-9AE9-553323AF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8EAA9-00F3-4783-9276-B61140A8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AE7-69AA-4218-A99C-E5C21D5F7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2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D3D1-3267-428F-A7F8-C1AECACF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5FC1B-F0A7-4C11-901E-7BA0F3AF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E9B2-7117-496B-8980-4038765DDD2C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6835-1717-4A97-9DF2-0470C598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F2DF1-DED1-47B2-B56B-EE601635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AE7-69AA-4218-A99C-E5C21D5F7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0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878C2-9B5B-4B20-A9D1-8E92B82B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E9B2-7117-496B-8980-4038765DDD2C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76151-1C8E-4B63-B3B1-454F4C19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3F77A-AE45-46F7-80DF-7ED422B7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AE7-69AA-4218-A99C-E5C21D5F7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60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7F2A-1393-446A-ACBF-88153912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0B72-03E3-4109-8BA2-BC470C7C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C0867-70EB-4045-8C9B-244F2C6DF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6E39C-92E3-4A5B-BBBA-63A2AA78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E9B2-7117-496B-8980-4038765DDD2C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844DB-00FF-416E-A2B3-B0E9813E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0C955-3903-4970-BD99-D3397EA2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AE7-69AA-4218-A99C-E5C21D5F7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24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838B-A51D-42C3-9572-CA272720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7503D-DE51-403D-9202-EA3D1DB24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AB700-C2C1-4E38-8646-B01C4CE09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BFCB-E5CC-4223-8FB0-3AADEB02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5E9B2-7117-496B-8980-4038765DDD2C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DEF3A-C8D6-4F33-BF9B-5A023842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157A-CE43-49F5-9A93-A7D2619A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76AE7-69AA-4218-A99C-E5C21D5F7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73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33420-961E-4761-89A7-B73F8422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D7AAD-0032-4201-B3B7-B15B73089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63FB-946E-462F-87AD-B0F820A9A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E9B2-7117-496B-8980-4038765DDD2C}" type="datetimeFigureOut">
              <a:rPr lang="en-IN" smtClean="0"/>
              <a:t>20-07-2020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8E3BE-2F2E-4645-8B17-78B50BACB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88C1-3E72-4291-AFB8-4F29D1F0A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6AE7-69AA-4218-A99C-E5C21D5F7D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75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>
                <a:solidFill>
                  <a:schemeClr val="tx1"/>
                </a:solidFill>
                <a:cs typeface="Arial" pitchFamily="34" charset="0"/>
              </a:rPr>
              <a:t>1</a:t>
            </a:r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>
                <a:solidFill>
                  <a:schemeClr val="tx1"/>
                </a:solidFill>
                <a:cs typeface="Arial" pitchFamily="34" charset="0"/>
              </a:rPr>
              <a:t>2</a:t>
            </a:r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>
                <a:solidFill>
                  <a:schemeClr val="tx1"/>
                </a:solidFill>
                <a:cs typeface="Arial" pitchFamily="34" charset="0"/>
              </a:rPr>
              <a:t>3</a:t>
            </a:r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ko-KR" sz="2700" dirty="0">
                <a:solidFill>
                  <a:schemeClr val="tx1"/>
                </a:solidFill>
                <a:cs typeface="Arial" pitchFamily="34" charset="0"/>
              </a:rPr>
              <a:t>4</a:t>
            </a:r>
            <a:endParaRPr lang="ko-KR" altLang="en-US" sz="27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0249F-63B3-4739-AEB1-560499F62BE2}"/>
              </a:ext>
            </a:extLst>
          </p:cNvPr>
          <p:cNvGrpSpPr/>
          <p:nvPr/>
        </p:nvGrpSpPr>
        <p:grpSpPr>
          <a:xfrm>
            <a:off x="7892031" y="2008529"/>
            <a:ext cx="3144280" cy="1077218"/>
            <a:chOff x="1715369" y="1766707"/>
            <a:chExt cx="1783314" cy="10772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911A16-F9D2-4278-9CFD-6A83E02B457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ea typeface="Cambria" pitchFamily="18" charset="0"/>
                  <a:cs typeface="Arial" pitchFamily="34" charset="0"/>
                </a:rPr>
                <a:t>Virtual Spray Robots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cs typeface="Arial" pitchFamily="34" charset="0"/>
                </a:rPr>
                <a:t>(Spraying appropriate medicine to the affected plants precisely)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  <a:cs typeface="Arial" pitchFamily="34" charset="0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5CAC-D092-4CFE-9191-F023ACE1131B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itchFamily="18" charset="0"/>
                  <a:cs typeface="Arial" pitchFamily="34" charset="0"/>
                </a:rPr>
                <a:t>TREATMENT MODULE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600FB-C8D8-4ED2-9078-D2BBB1208DE7}"/>
              </a:ext>
            </a:extLst>
          </p:cNvPr>
          <p:cNvGrpSpPr/>
          <p:nvPr/>
        </p:nvGrpSpPr>
        <p:grpSpPr>
          <a:xfrm>
            <a:off x="7892031" y="3754307"/>
            <a:ext cx="3144280" cy="1077218"/>
            <a:chOff x="1715369" y="1766707"/>
            <a:chExt cx="1783314" cy="10772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25AB48-676B-4769-B094-46877DCF24E2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ea typeface="Cambria" pitchFamily="18" charset="0"/>
                  <a:cs typeface="Arial" pitchFamily="34" charset="0"/>
                </a:rPr>
                <a:t>Ledger of sink nodes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cs typeface="Arial" pitchFamily="34" charset="0"/>
                </a:rPr>
                <a:t>(Predicting the crop diseases using various techniques and algorithms)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F9BCD8-07ED-4606-AECB-C695DCAD60BD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itchFamily="18" charset="0"/>
                  <a:cs typeface="Arial" pitchFamily="34" charset="0"/>
                </a:rPr>
                <a:t>PREDICTION MODULE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9E7F90-764B-441A-9885-49E4C592EC88}"/>
              </a:ext>
            </a:extLst>
          </p:cNvPr>
          <p:cNvGrpSpPr/>
          <p:nvPr/>
        </p:nvGrpSpPr>
        <p:grpSpPr>
          <a:xfrm>
            <a:off x="953590" y="2882869"/>
            <a:ext cx="3309681" cy="1077218"/>
            <a:chOff x="1621561" y="1766707"/>
            <a:chExt cx="1877123" cy="107721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030EC4-4F6F-4AEB-9470-F1926A2C7C51}"/>
                </a:ext>
              </a:extLst>
            </p:cNvPr>
            <p:cNvSpPr txBox="1"/>
            <p:nvPr/>
          </p:nvSpPr>
          <p:spPr>
            <a:xfrm>
              <a:off x="1621561" y="2012928"/>
              <a:ext cx="18771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ea typeface="Cambria" pitchFamily="18" charset="0"/>
                  <a:cs typeface="Arial" pitchFamily="34" charset="0"/>
                </a:rPr>
                <a:t>Legitimate researchers  +  Expert farmers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cs typeface="Arial" pitchFamily="34" charset="0"/>
                </a:rPr>
                <a:t>(Analyzing the predicted diseases  and suggesting an appropriate treatment)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  <a:cs typeface="Arial" pitchFamily="34" charset="0"/>
              </a:endParaRP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182F2E-65B0-4930-941F-426492AAE8B7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itchFamily="18" charset="0"/>
                  <a:cs typeface="Arial" pitchFamily="34" charset="0"/>
                </a:rPr>
                <a:t>ASSESSMENT MODULE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4242DD-B241-4F2A-B4E9-BCA13FEAC4D7}"/>
              </a:ext>
            </a:extLst>
          </p:cNvPr>
          <p:cNvGrpSpPr/>
          <p:nvPr/>
        </p:nvGrpSpPr>
        <p:grpSpPr>
          <a:xfrm>
            <a:off x="1118989" y="4628647"/>
            <a:ext cx="3144280" cy="892552"/>
            <a:chOff x="1715369" y="1766707"/>
            <a:chExt cx="1783314" cy="8925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C36E76-EF3C-499B-AE03-B2A2D36C5208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ea typeface="Cambria" pitchFamily="18" charset="0"/>
                  <a:cs typeface="Arial" pitchFamily="34" charset="0"/>
                </a:rPr>
                <a:t>Sensors +  Drone Cameras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Rounded MT Bold" pitchFamily="34" charset="0"/>
                  <a:cs typeface="Arial" pitchFamily="34" charset="0"/>
                </a:rPr>
                <a:t>(Studying and collecting data on the basis of different parameters)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0E023-AA01-44F1-BE6F-FCA574206449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okman Old Style" pitchFamily="18" charset="0"/>
                  <a:cs typeface="Arial" pitchFamily="34" charset="0"/>
                </a:rPr>
                <a:t>DATA AGGREGATION MODULE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" pitchFamily="18" charset="0"/>
                <a:cs typeface="Arial" pitchFamily="34" charset="0"/>
              </a:endParaRPr>
            </a:p>
          </p:txBody>
        </p:sp>
      </p:grpSp>
      <p:sp>
        <p:nvSpPr>
          <p:cNvPr id="29" name="Donut 24">
            <a:extLst>
              <a:ext uri="{FF2B5EF4-FFF2-40B4-BE49-F238E27FC236}">
                <a16:creationId xmlns:a16="http://schemas.microsoft.com/office/drawing/2014/main" id="{32AA287B-CF9F-467C-A5C0-CE3CC2F1A3D7}"/>
              </a:ext>
            </a:extLst>
          </p:cNvPr>
          <p:cNvSpPr/>
          <p:nvPr/>
        </p:nvSpPr>
        <p:spPr>
          <a:xfrm>
            <a:off x="5278632" y="1852302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87258"/>
            <a:ext cx="12192000" cy="792605"/>
          </a:xfrm>
        </p:spPr>
        <p:txBody>
          <a:bodyPr>
            <a:normAutofit fontScale="92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000" b="1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SYSTEM ARCHITECTURE</a:t>
            </a:r>
            <a:endParaRPr lang="en-US" b="1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95850" y="638040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87258"/>
            <a:ext cx="12192000" cy="792605"/>
          </a:xfrm>
        </p:spPr>
        <p:txBody>
          <a:bodyPr>
            <a:normAutofit fontScale="92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000" b="1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DATA AGGREGATION MODULE</a:t>
            </a:r>
            <a:endParaRPr lang="en-US" b="1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327" y="1672045"/>
            <a:ext cx="5760720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sz="1700" dirty="0">
                <a:latin typeface="Bahnschrift SemiBold" pitchFamily="34" charset="0"/>
              </a:rPr>
              <a:t>Sensors and drone cameras deployed in the fields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Sensors studying plant and environment parameters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Sensors trained beforehand according to vegetation,     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 terrain and climatological conditions of the farm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Drone cameras capturing images of different plant 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 portions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Data segregated on the basis of plant’s unique 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 identification number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Data aggregated report generated and transmitted 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periodically to the sink node of the particular farm</a:t>
            </a:r>
          </a:p>
        </p:txBody>
      </p:sp>
      <p:pic>
        <p:nvPicPr>
          <p:cNvPr id="1026" name="Picture 2" descr="C:\Users\hp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1223" y="1904320"/>
            <a:ext cx="4040777" cy="2184354"/>
          </a:xfrm>
          <a:prstGeom prst="rect">
            <a:avLst/>
          </a:prstGeom>
          <a:noFill/>
        </p:spPr>
      </p:pic>
      <p:pic>
        <p:nvPicPr>
          <p:cNvPr id="5" name="Picture 2" descr="C:\Users\hp\Desktop\thOA7M0UJC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1222" y="4088676"/>
            <a:ext cx="4040777" cy="225987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204857" y="63673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32866462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87258"/>
            <a:ext cx="12192000" cy="792605"/>
          </a:xfrm>
        </p:spPr>
        <p:txBody>
          <a:bodyPr>
            <a:normAutofit fontScale="92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000" b="1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Prediction module</a:t>
            </a:r>
            <a:endParaRPr lang="en-US" b="1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450" y="1502227"/>
            <a:ext cx="6596743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600" dirty="0"/>
              <a:t> </a:t>
            </a:r>
            <a:r>
              <a:rPr lang="en-IN" sz="1700" dirty="0">
                <a:latin typeface="Bahnschrift SemiBold" pitchFamily="34" charset="0"/>
              </a:rPr>
              <a:t>Module subsumes the sink nodes of farms as the nodes of 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 the blockchain ledger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Sink nodes receives the data aggregated report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Numeric data obtained in the report is calculated using 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 different machine learning algorithms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Predictions made on the basis of calculations and 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 processed images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Predicted information sent to the other node of the ledger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Consensus formed on the basic data sets of different areas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The details of the predicted disease is encrypted into a 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 prediction report and transmitted to assessment module [3, 4]</a:t>
            </a:r>
          </a:p>
        </p:txBody>
      </p:sp>
      <p:pic>
        <p:nvPicPr>
          <p:cNvPr id="2050" name="Picture 2" descr="C:\Users\hp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3492" y="2377440"/>
            <a:ext cx="3164885" cy="258644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52606" y="63673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39005362"/>
      </p:ext>
    </p:extLst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87258"/>
            <a:ext cx="12192000" cy="792605"/>
          </a:xfrm>
        </p:spPr>
        <p:txBody>
          <a:bodyPr>
            <a:normAutofit fontScale="92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000" b="1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ASSESSMENT MODULE</a:t>
            </a:r>
            <a:endParaRPr lang="en-US" b="1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823" y="1737359"/>
            <a:ext cx="747195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600" dirty="0"/>
              <a:t> </a:t>
            </a:r>
            <a:r>
              <a:rPr lang="en-IN" sz="1700" dirty="0">
                <a:latin typeface="Bahnschrift SemiBold" pitchFamily="34" charset="0"/>
              </a:rPr>
              <a:t>Module subsumes researchers and modern farmers as the nodes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Nodes receive the encrypted prediction report and decrypt it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Experts perform research work and suggest an appropriate treatment of 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the predicted disease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The best treatment is obtained through consensus developed on the 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 majority basis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This information is added to all the nodes in the form of block 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 serving to be immutable past record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Treatment report generated consisting details of the appropriate </a:t>
            </a:r>
          </a:p>
          <a:p>
            <a:pPr algn="just"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 treatment and transmitted to the treatment module [4]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pic>
        <p:nvPicPr>
          <p:cNvPr id="3074" name="Picture 2" descr="C:\Users\hp\Desktop\hj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0778" y="2364376"/>
            <a:ext cx="3879668" cy="303058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257108" y="63673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80340219"/>
      </p:ext>
    </p:extLst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87258"/>
            <a:ext cx="12192000" cy="792605"/>
          </a:xfrm>
        </p:spPr>
        <p:txBody>
          <a:bodyPr>
            <a:normAutofit fontScale="92500" lnSpcReduction="20000"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000" b="1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lgerian" pitchFamily="82" charset="0"/>
              </a:rPr>
              <a:t>TREATMENT MODULE</a:t>
            </a:r>
            <a:endParaRPr lang="en-US" b="1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075" y="2638698"/>
            <a:ext cx="548098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Module comprises of virtual spray robot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Robot receives the treatment report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It locomotes and approaches the targeted crop and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 spray medicines precisely on the affected areas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IN" sz="1700" dirty="0">
                <a:latin typeface="Bahnschrift SemiBold" pitchFamily="34" charset="0"/>
              </a:rPr>
              <a:t> Module accustomed for infrared obstacles   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Bahnschrift SemiBold" pitchFamily="34" charset="0"/>
              </a:rPr>
              <a:t>     avoidance</a:t>
            </a:r>
          </a:p>
        </p:txBody>
      </p:sp>
      <p:pic>
        <p:nvPicPr>
          <p:cNvPr id="4098" name="Picture 2" descr="C:\Users\hp\Desktop\jh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92985" y="2455818"/>
            <a:ext cx="4362993" cy="27301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52605" y="636734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780927648"/>
      </p:ext>
    </p:extLst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386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Algerian</vt:lpstr>
      <vt:lpstr>Arial</vt:lpstr>
      <vt:lpstr>Arial Rounded MT Bold</vt:lpstr>
      <vt:lpstr>Bahnschrift SemiBold</vt:lpstr>
      <vt:lpstr>Bookman Old Style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kumar</dc:creator>
  <cp:lastModifiedBy>vaibhav kumar</cp:lastModifiedBy>
  <cp:revision>1</cp:revision>
  <dcterms:created xsi:type="dcterms:W3CDTF">2020-07-20T08:56:15Z</dcterms:created>
  <dcterms:modified xsi:type="dcterms:W3CDTF">2020-07-20T08:59:41Z</dcterms:modified>
</cp:coreProperties>
</file>