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0"/>
  </p:notesMasterIdLst>
  <p:sldIdLst>
    <p:sldId id="263" r:id="rId2"/>
    <p:sldId id="256" r:id="rId3"/>
    <p:sldId id="302" r:id="rId4"/>
    <p:sldId id="264" r:id="rId5"/>
    <p:sldId id="303" r:id="rId6"/>
    <p:sldId id="304" r:id="rId7"/>
    <p:sldId id="257" r:id="rId8"/>
    <p:sldId id="307" r:id="rId9"/>
    <p:sldId id="274" r:id="rId10"/>
    <p:sldId id="306" r:id="rId11"/>
    <p:sldId id="258" r:id="rId12"/>
    <p:sldId id="278" r:id="rId13"/>
    <p:sldId id="260" r:id="rId14"/>
    <p:sldId id="310" r:id="rId15"/>
    <p:sldId id="281" r:id="rId16"/>
    <p:sldId id="283" r:id="rId17"/>
    <p:sldId id="279" r:id="rId18"/>
    <p:sldId id="280" r:id="rId19"/>
    <p:sldId id="285" r:id="rId20"/>
    <p:sldId id="293" r:id="rId21"/>
    <p:sldId id="294" r:id="rId22"/>
    <p:sldId id="259" r:id="rId23"/>
    <p:sldId id="297" r:id="rId24"/>
    <p:sldId id="298" r:id="rId25"/>
    <p:sldId id="295" r:id="rId26"/>
    <p:sldId id="296" r:id="rId27"/>
    <p:sldId id="284" r:id="rId28"/>
    <p:sldId id="266" r:id="rId29"/>
    <p:sldId id="267" r:id="rId30"/>
    <p:sldId id="268" r:id="rId31"/>
    <p:sldId id="282" r:id="rId32"/>
    <p:sldId id="261" r:id="rId33"/>
    <p:sldId id="270" r:id="rId34"/>
    <p:sldId id="309" r:id="rId35"/>
    <p:sldId id="271" r:id="rId36"/>
    <p:sldId id="269" r:id="rId37"/>
    <p:sldId id="299" r:id="rId38"/>
    <p:sldId id="300" r:id="rId39"/>
    <p:sldId id="301" r:id="rId40"/>
    <p:sldId id="286" r:id="rId41"/>
    <p:sldId id="276" r:id="rId42"/>
    <p:sldId id="275" r:id="rId43"/>
    <p:sldId id="288" r:id="rId44"/>
    <p:sldId id="289" r:id="rId45"/>
    <p:sldId id="290" r:id="rId46"/>
    <p:sldId id="291" r:id="rId47"/>
    <p:sldId id="292" r:id="rId48"/>
    <p:sldId id="28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8CBE4-CD82-4861-923A-6B5E358014E3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F8FC87C-1885-42A8-8726-D0E74FFAB748}" type="pres">
      <dgm:prSet presAssocID="{6E18CBE4-CD82-4861-923A-6B5E358014E3}" presName="diagram" presStyleCnt="0">
        <dgm:presLayoutVars>
          <dgm:dir/>
          <dgm:resizeHandles val="exact"/>
        </dgm:presLayoutVars>
      </dgm:prSet>
      <dgm:spPr/>
    </dgm:pt>
  </dgm:ptLst>
  <dgm:cxnLst>
    <dgm:cxn modelId="{2DF9B3F7-3D1B-475E-804B-DE165AD55ED5}" type="presOf" srcId="{6E18CBE4-CD82-4861-923A-6B5E358014E3}" destId="{FF8FC87C-1885-42A8-8726-D0E74FFAB748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52979-9AC5-4555-AE55-B8DBE367A5A1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7822C-3BAE-47D1-A8DD-7ED97AE8B5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http://basho.com/resources/key-value-databases/</a:t>
            </a:r>
          </a:p>
          <a:p>
            <a:endParaRPr lang="en-US" dirty="0"/>
          </a:p>
          <a:p>
            <a:r>
              <a:rPr lang="en-US" dirty="0"/>
              <a:t>Key value database</a:t>
            </a:r>
            <a:r>
              <a:rPr lang="en-US" baseline="0" dirty="0"/>
              <a:t> benefits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4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4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Whyerlang.com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www.quora.com/whats-the-difference-between-sharding-DB-tables</a:t>
            </a:r>
            <a:r>
              <a:rPr lang="en-US" baseline="0" dirty="0"/>
              <a:t> -and -partitioning-them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Docs.basho.com/</a:t>
            </a:r>
            <a:r>
              <a:rPr lang="en-US" dirty="0" err="1"/>
              <a:t>riak</a:t>
            </a:r>
            <a:r>
              <a:rPr lang="en-US" dirty="0"/>
              <a:t>/</a:t>
            </a:r>
            <a:r>
              <a:rPr lang="en-US" dirty="0" err="1"/>
              <a:t>kv</a:t>
            </a:r>
            <a:r>
              <a:rPr lang="en-US" dirty="0"/>
              <a:t>/2.1.4/learn/concepts/eventual-consistency/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Docs.basho.com/</a:t>
            </a:r>
            <a:r>
              <a:rPr lang="en-US" dirty="0" err="1"/>
              <a:t>riak</a:t>
            </a:r>
            <a:r>
              <a:rPr lang="en-US" dirty="0"/>
              <a:t>/</a:t>
            </a:r>
            <a:r>
              <a:rPr lang="en-US" dirty="0" err="1"/>
              <a:t>kv</a:t>
            </a:r>
            <a:r>
              <a:rPr lang="en-US" dirty="0"/>
              <a:t>/2.1.4/learn/concepts/strong-consistency/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Searchcloudcomputing.techtarget.com/definition/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will give us all of our keys under the </a:t>
            </a:r>
            <a:r>
              <a:rPr lang="en-US" dirty="0"/>
              <a:t>food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bucket.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VIME0.COM/7318171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7822C-3BAE-47D1-A8DD-7ED97AE8B53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396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4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389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25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C91AC9E-39D2-4250-BE02-4321367DEE36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E0ADC64-866F-432E-A750-3FF23BD37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42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s2.mwsu.edu:8098/riak/subject/favorite" TargetMode="External"/><Relationship Id="rId2" Type="http://schemas.openxmlformats.org/officeDocument/2006/relationships/hyperlink" Target="http://cs2.mwsu.edu:8098/riak/mysubject/intrestin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s2.mwswu.edu:8098/riak/people/DNQGJY0KtcHMirkidasA066yj5V" TargetMode="External"/><Relationship Id="rId2" Type="http://schemas.openxmlformats.org/officeDocument/2006/relationships/hyperlink" Target="http://cs2.mwsu.edu:8098/riak/peopl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s2.mwsu.edu:8098/riak/food?list=stream" TargetMode="External"/><Relationship Id="rId2" Type="http://schemas.openxmlformats.org/officeDocument/2006/relationships/hyperlink" Target="http://cs2.mwsu.edu:8098/riak?buckets=tru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cs2.mwsu.edu:8098/riak/news/news1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s2.mwsu.edu:8098/buckets/subject/keys?keys=" TargetMode="External"/><Relationship Id="rId2" Type="http://schemas.openxmlformats.org/officeDocument/2006/relationships/hyperlink" Target="http://cs2.mwsu.edu:8098/buckets/food/keys?keys=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cs2.mwsu.edu:8098/buckets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s2.mwsu.edu:8098/buckets/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s2.mwsu.edu:8098/riak/mysubject/intresti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3810000"/>
            <a:ext cx="4724400" cy="2660904"/>
          </a:xfrm>
        </p:spPr>
        <p:txBody>
          <a:bodyPr/>
          <a:lstStyle/>
          <a:p>
            <a:r>
              <a:rPr lang="en-US" sz="2400" dirty="0"/>
              <a:t>Akuthota mounika</a:t>
            </a:r>
            <a:br>
              <a:rPr lang="en-US" sz="2400" dirty="0"/>
            </a:br>
            <a:r>
              <a:rPr lang="en-US" sz="2400" dirty="0"/>
              <a:t>sheema rohi</a:t>
            </a:r>
            <a:br>
              <a:rPr lang="en-US" sz="2400" dirty="0"/>
            </a:br>
            <a:r>
              <a:rPr lang="en-US" sz="2400" dirty="0"/>
              <a:t>madireddy mounika</a:t>
            </a:r>
            <a:br>
              <a:rPr lang="en-US" sz="2400" dirty="0"/>
            </a:br>
            <a:r>
              <a:rPr lang="en-US" sz="2400" dirty="0"/>
              <a:t>madishetty karan 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152400"/>
            <a:ext cx="301942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752600"/>
            <a:ext cx="6172200" cy="45040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Riak?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45720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Written by Andy Gross and others in Basho technologies.</a:t>
            </a:r>
          </a:p>
          <a:p>
            <a:r>
              <a:rPr lang="en-US" dirty="0"/>
              <a:t>Released on </a:t>
            </a:r>
            <a:r>
              <a:rPr lang="en-US" dirty="0" err="1"/>
              <a:t>feb</a:t>
            </a:r>
            <a:r>
              <a:rPr lang="en-US" dirty="0"/>
              <a:t> 21</a:t>
            </a:r>
            <a:r>
              <a:rPr lang="en-US" baseline="30000" dirty="0"/>
              <a:t>st</a:t>
            </a:r>
            <a:r>
              <a:rPr lang="en-US" dirty="0"/>
              <a:t>,2012.</a:t>
            </a:r>
          </a:p>
          <a:p>
            <a:r>
              <a:rPr lang="en-US" dirty="0"/>
              <a:t>Written in </a:t>
            </a:r>
            <a:r>
              <a:rPr lang="en-US" dirty="0" err="1"/>
              <a:t>Earlang</a:t>
            </a:r>
            <a:r>
              <a:rPr lang="en-US" dirty="0"/>
              <a:t>.</a:t>
            </a:r>
          </a:p>
          <a:p>
            <a:r>
              <a:rPr lang="en-US" dirty="0"/>
              <a:t>Recent version  is 2.1,  released on </a:t>
            </a:r>
            <a:r>
              <a:rPr lang="en-US" dirty="0" err="1"/>
              <a:t>apr</a:t>
            </a:r>
            <a:r>
              <a:rPr lang="en-US" dirty="0"/>
              <a:t> 16,2015.</a:t>
            </a:r>
          </a:p>
          <a:p>
            <a:r>
              <a:rPr lang="en-US" dirty="0"/>
              <a:t>Open Source, Distributed Key-value  database.</a:t>
            </a:r>
          </a:p>
          <a:p>
            <a:r>
              <a:rPr lang="en-US" dirty="0"/>
              <a:t>It was built as a solution to real bigdata problems.</a:t>
            </a:r>
          </a:p>
          <a:p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Riak is inspired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Amazons dynamo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CAP theorem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4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405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language it is implemented in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772400" cy="4572000"/>
          </a:xfrm>
        </p:spPr>
        <p:txBody>
          <a:bodyPr/>
          <a:lstStyle/>
          <a:p>
            <a:r>
              <a:rPr lang="en-US" dirty="0"/>
              <a:t>Erlang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Developed  by Joe Armstrong, Robert </a:t>
            </a:r>
            <a:r>
              <a:rPr lang="en-US" dirty="0" err="1"/>
              <a:t>Virding</a:t>
            </a:r>
            <a:r>
              <a:rPr lang="en-US" dirty="0"/>
              <a:t> and Mike Williams in  1986.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Released as </a:t>
            </a:r>
            <a:r>
              <a:rPr lang="en-US" dirty="0">
                <a:hlinkClick r:id="rId3" tooltip="Open source"/>
              </a:rPr>
              <a:t>open source</a:t>
            </a:r>
            <a:r>
              <a:rPr lang="en-US" dirty="0"/>
              <a:t> in 1998.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erlang?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Battle proven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Saves time and Money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Easy to learn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erlang was choosing for developing most of the databases?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772400" cy="45720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r>
              <a:rPr lang="en-US" dirty="0"/>
              <a:t>Hot code replacement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Transparent distribution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    Fault tolerance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    Solid Distributed Communication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used by??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 Facebook</a:t>
            </a:r>
          </a:p>
          <a:p>
            <a:endParaRPr lang="en-US" dirty="0"/>
          </a:p>
          <a:p>
            <a:r>
              <a:rPr lang="en-US" dirty="0"/>
              <a:t>WhatsApp</a:t>
            </a:r>
          </a:p>
          <a:p>
            <a:endParaRPr lang="en-US" dirty="0"/>
          </a:p>
          <a:p>
            <a:r>
              <a:rPr lang="en-US" dirty="0"/>
              <a:t>Couch dB(projects)</a:t>
            </a:r>
          </a:p>
          <a:p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design for </a:t>
            </a:r>
            <a:r>
              <a:rPr lang="en-US" dirty="0" err="1"/>
              <a:t>riak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sz="3600" dirty="0"/>
              <a:t>What you loose?</a:t>
            </a:r>
          </a:p>
          <a:p>
            <a:pPr marL="68580" indent="0">
              <a:buNone/>
            </a:pPr>
            <a:endParaRPr lang="en-US" sz="3600" dirty="0"/>
          </a:p>
          <a:p>
            <a:r>
              <a:rPr lang="en-US" dirty="0"/>
              <a:t>Tables</a:t>
            </a:r>
          </a:p>
          <a:p>
            <a:r>
              <a:rPr lang="en-US" dirty="0"/>
              <a:t>Foreign keys and constraints</a:t>
            </a:r>
          </a:p>
          <a:p>
            <a:r>
              <a:rPr lang="en-US" dirty="0"/>
              <a:t>ACID</a:t>
            </a:r>
          </a:p>
          <a:p>
            <a:r>
              <a:rPr lang="en-US" dirty="0"/>
              <a:t>Sophisticated query language(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3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772400" cy="5745960"/>
          </a:xfrm>
        </p:spPr>
        <p:txBody>
          <a:bodyPr/>
          <a:lstStyle/>
          <a:p>
            <a:pPr marL="68580" indent="0">
              <a:buNone/>
            </a:pPr>
            <a:r>
              <a:rPr lang="en-US" sz="3600" dirty="0"/>
              <a:t>What you gain?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More flexible, fluid designs</a:t>
            </a:r>
          </a:p>
          <a:p>
            <a:r>
              <a:rPr lang="en-US" dirty="0"/>
              <a:t>More natural data representations</a:t>
            </a:r>
          </a:p>
          <a:p>
            <a:r>
              <a:rPr lang="en-US" dirty="0"/>
              <a:t>Scaling without pain</a:t>
            </a:r>
          </a:p>
          <a:p>
            <a:r>
              <a:rPr lang="en-US" dirty="0"/>
              <a:t>Reduced operational complexity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3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value</a:t>
            </a:r>
          </a:p>
          <a:p>
            <a:r>
              <a:rPr lang="en-US" dirty="0"/>
              <a:t>Buckets</a:t>
            </a:r>
          </a:p>
          <a:p>
            <a:r>
              <a:rPr lang="en-US" dirty="0"/>
              <a:t>The ring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Vector clock</a:t>
            </a:r>
          </a:p>
          <a:p>
            <a:r>
              <a:rPr lang="en-US" dirty="0"/>
              <a:t>N/R/W</a:t>
            </a:r>
          </a:p>
          <a:p>
            <a:r>
              <a:rPr lang="en-US" dirty="0"/>
              <a:t>Quorum</a:t>
            </a:r>
          </a:p>
          <a:p>
            <a:r>
              <a:rPr lang="en-US" dirty="0"/>
              <a:t>Entropy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7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  What is NoSQL database?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03425"/>
            <a:ext cx="7086600" cy="3962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Originally refers to “non SQL or Not Only SQL”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    useful for very large sets of distributed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      data.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structure in </a:t>
            </a:r>
            <a:r>
              <a:rPr lang="en-US" dirty="0" err="1"/>
              <a:t>riak</a:t>
            </a:r>
            <a:r>
              <a:rPr lang="en-US" dirty="0"/>
              <a:t> construct.</a:t>
            </a:r>
          </a:p>
          <a:p>
            <a:r>
              <a:rPr lang="en-US" dirty="0"/>
              <a:t>Suppose key is like home address such as bob’s house  with the unique key 5124,while the value would be maybe Bob.</a:t>
            </a:r>
          </a:p>
          <a:p>
            <a:r>
              <a:rPr lang="en-US" dirty="0"/>
              <a:t>Retrieving bob is done by:</a:t>
            </a:r>
          </a:p>
          <a:p>
            <a:pPr marL="68580" indent="0">
              <a:buNone/>
            </a:pPr>
            <a:r>
              <a:rPr lang="en-US" dirty="0"/>
              <a:t>     bob =hash table[“5124”]</a:t>
            </a:r>
          </a:p>
        </p:txBody>
      </p:sp>
    </p:spTree>
    <p:extLst>
      <p:ext uri="{BB962C8B-B14F-4D97-AF65-F5344CB8AC3E}">
        <p14:creationId xmlns:p14="http://schemas.microsoft.com/office/powerpoint/2010/main" val="411404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in some town are more than a house number , but also a street, there could be another 5124 on another street so unique address is combining both.</a:t>
            </a:r>
          </a:p>
          <a:p>
            <a:r>
              <a:rPr lang="en-US" dirty="0"/>
              <a:t>Buckets are like streets in </a:t>
            </a:r>
            <a:r>
              <a:rPr lang="en-US" dirty="0" err="1"/>
              <a:t>riak</a:t>
            </a:r>
            <a:r>
              <a:rPr lang="en-US" dirty="0"/>
              <a:t>:</a:t>
            </a:r>
          </a:p>
          <a:p>
            <a:r>
              <a:rPr lang="en-US" dirty="0"/>
              <a:t>Main[“5122”] = “</a:t>
            </a:r>
            <a:r>
              <a:rPr lang="en-US" dirty="0" err="1"/>
              <a:t>alice</a:t>
            </a:r>
            <a:r>
              <a:rPr lang="en-US" dirty="0"/>
              <a:t>”</a:t>
            </a:r>
          </a:p>
          <a:p>
            <a:r>
              <a:rPr lang="en-US" dirty="0" err="1"/>
              <a:t>Bagshot</a:t>
            </a:r>
            <a:r>
              <a:rPr lang="en-US" dirty="0"/>
              <a:t>[“5122”]=“</a:t>
            </a:r>
            <a:r>
              <a:rPr lang="en-US" dirty="0" err="1"/>
              <a:t>goutham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66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064"/>
            <a:ext cx="7086600" cy="914400"/>
          </a:xfrm>
        </p:spPr>
        <p:txBody>
          <a:bodyPr/>
          <a:lstStyle/>
          <a:p>
            <a:r>
              <a:rPr lang="en-US" dirty="0" err="1"/>
              <a:t>Riak</a:t>
            </a:r>
            <a:r>
              <a:rPr lang="en-US" dirty="0"/>
              <a:t> ring:</a:t>
            </a:r>
          </a:p>
        </p:txBody>
      </p:sp>
      <p:pic>
        <p:nvPicPr>
          <p:cNvPr id="4" name="Content Placeholder 3" descr="Riak_r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303" y="1784350"/>
            <a:ext cx="6866593" cy="4572000"/>
          </a:xfrm>
        </p:spPr>
      </p:pic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N/R/W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Riak</a:t>
            </a:r>
            <a:r>
              <a:rPr lang="en-US" dirty="0"/>
              <a:t> allows you to choose n/r/w value.</a:t>
            </a:r>
          </a:p>
          <a:p>
            <a:r>
              <a:rPr lang="en-US" dirty="0"/>
              <a:t>N – number of nodes you want to replicate data.</a:t>
            </a:r>
          </a:p>
          <a:p>
            <a:r>
              <a:rPr lang="en-US" dirty="0"/>
              <a:t>R- number of nodes read from before returning value to user.</a:t>
            </a:r>
          </a:p>
          <a:p>
            <a:r>
              <a:rPr lang="en-US" dirty="0"/>
              <a:t>W- number of nodes written to before considered success.</a:t>
            </a:r>
          </a:p>
        </p:txBody>
      </p:sp>
    </p:spTree>
    <p:extLst>
      <p:ext uri="{BB962C8B-B14F-4D97-AF65-F5344CB8AC3E}">
        <p14:creationId xmlns:p14="http://schemas.microsoft.com/office/powerpoint/2010/main" val="141209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case of R= all , we can compare all nodes and choose the latest one . </a:t>
            </a:r>
          </a:p>
          <a:p>
            <a:r>
              <a:rPr lang="en-US" dirty="0">
                <a:solidFill>
                  <a:srgbClr val="FF0000"/>
                </a:solidFill>
              </a:rPr>
              <a:t>But how to know the latest value?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     There comes vector clocks.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Vector clocks  measure a sequence of       events, just like normal clock.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They keep track of how, who, modifies an         object.</a:t>
            </a:r>
          </a:p>
        </p:txBody>
      </p:sp>
    </p:spTree>
    <p:extLst>
      <p:ext uri="{BB962C8B-B14F-4D97-AF65-F5344CB8AC3E}">
        <p14:creationId xmlns:p14="http://schemas.microsoft.com/office/powerpoint/2010/main" val="2737455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one more than half of all the total replicated nodes (floor(N/2) + 1).</a:t>
            </a:r>
          </a:p>
          <a:p>
            <a:endParaRPr lang="en-US" dirty="0"/>
          </a:p>
          <a:p>
            <a:r>
              <a:rPr lang="en-US" dirty="0"/>
              <a:t>Important because, since more than half of all nodes are written to and more tan half are read from, they we get the most recent value.</a:t>
            </a:r>
          </a:p>
        </p:txBody>
      </p:sp>
    </p:spTree>
    <p:extLst>
      <p:ext uri="{BB962C8B-B14F-4D97-AF65-F5344CB8AC3E}">
        <p14:creationId xmlns:p14="http://schemas.microsoft.com/office/powerpoint/2010/main" val="2987997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byproduct of eventual consistency.</a:t>
            </a:r>
          </a:p>
          <a:p>
            <a:r>
              <a:rPr lang="en-US" dirty="0"/>
              <a:t>Eventual consistency says a write will replicate to other nodes in time, there may be a bit delay during which all nodes do not contain the same value.</a:t>
            </a:r>
          </a:p>
          <a:p>
            <a:r>
              <a:rPr lang="en-US" dirty="0"/>
              <a:t>In such cases it follows policies such as:</a:t>
            </a:r>
          </a:p>
          <a:p>
            <a:pPr marL="68580" indent="0">
              <a:buNone/>
            </a:pPr>
            <a:r>
              <a:rPr lang="en-US" dirty="0"/>
              <a:t>        Last write wins</a:t>
            </a:r>
          </a:p>
          <a:p>
            <a:pPr marL="68580" indent="0">
              <a:buNone/>
            </a:pPr>
            <a:r>
              <a:rPr lang="en-US" dirty="0"/>
              <a:t>        Read repair</a:t>
            </a:r>
          </a:p>
        </p:txBody>
      </p:sp>
    </p:spTree>
    <p:extLst>
      <p:ext uri="{BB962C8B-B14F-4D97-AF65-F5344CB8AC3E}">
        <p14:creationId xmlns:p14="http://schemas.microsoft.com/office/powerpoint/2010/main" val="2910529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641" y="267800"/>
            <a:ext cx="7772400" cy="914400"/>
          </a:xfrm>
        </p:spPr>
        <p:txBody>
          <a:bodyPr/>
          <a:lstStyle/>
          <a:p>
            <a:r>
              <a:rPr lang="en-US" dirty="0"/>
              <a:t>Network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" y="1248325"/>
            <a:ext cx="7696200" cy="5609675"/>
          </a:xfrm>
        </p:spPr>
      </p:pic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6400800" cy="914400"/>
          </a:xfrm>
        </p:spPr>
        <p:txBody>
          <a:bodyPr/>
          <a:lstStyle/>
          <a:p>
            <a:r>
              <a:rPr lang="en-US" dirty="0"/>
              <a:t>Replication strategies: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Distributing data across several servers , thereby improving availability and capacity.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Riak combines both replication and partitioning.</a:t>
            </a:r>
          </a:p>
          <a:p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4" y="512064"/>
            <a:ext cx="4371976" cy="914400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pic>
        <p:nvPicPr>
          <p:cNvPr id="9" name="Content Placeholder 8" descr="replication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590800"/>
            <a:ext cx="4040188" cy="3505200"/>
          </a:xfr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645025" y="2459038"/>
          <a:ext cx="4041775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partit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2590800"/>
            <a:ext cx="3672314" cy="3511339"/>
          </a:xfrm>
          <a:prstGeom prst="rect">
            <a:avLst/>
          </a:prstGeom>
        </p:spPr>
      </p:pic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990600"/>
            <a:ext cx="6096000" cy="45720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512064"/>
            <a:ext cx="6934200" cy="914400"/>
          </a:xfrm>
        </p:spPr>
        <p:txBody>
          <a:bodyPr/>
          <a:lstStyle/>
          <a:p>
            <a:r>
              <a:rPr lang="en-US" dirty="0"/>
              <a:t>Riak with replication and partition</a:t>
            </a:r>
          </a:p>
        </p:txBody>
      </p:sp>
      <p:pic>
        <p:nvPicPr>
          <p:cNvPr id="9" name="Content Placeholder 8" descr="replication+parti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758" y="1784350"/>
            <a:ext cx="6321684" cy="4572000"/>
          </a:xfrm>
        </p:spPr>
      </p:pic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6858000" cy="2002536"/>
          </a:xfrm>
        </p:spPr>
        <p:txBody>
          <a:bodyPr/>
          <a:lstStyle/>
          <a:p>
            <a:r>
              <a:rPr lang="en-US" dirty="0"/>
              <a:t>Do distributed databases worry about </a:t>
            </a:r>
            <a:r>
              <a:rPr lang="en-US" dirty="0" err="1"/>
              <a:t>sharding</a:t>
            </a:r>
            <a:r>
              <a:rPr lang="en-US" dirty="0"/>
              <a:t> or partitioning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45720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No..!!!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Sharding</a:t>
            </a:r>
            <a:r>
              <a:rPr lang="en-US" dirty="0"/>
              <a:t> and partitioning in DDB is done automatically.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81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5029200" cy="914400"/>
          </a:xfrm>
        </p:spPr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riak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performance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6324600" cy="914400"/>
          </a:xfrm>
        </p:spPr>
        <p:txBody>
          <a:bodyPr/>
          <a:lstStyle/>
          <a:p>
            <a:r>
              <a:rPr lang="en-US" dirty="0"/>
              <a:t>Tuning for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Follows CAP theorem -- </a:t>
            </a:r>
            <a:r>
              <a:rPr lang="en-US" sz="3200" dirty="0">
                <a:latin typeface="Playfair Display"/>
              </a:rPr>
              <a:t>C (consistent), A (available), P (partition-tolerant) system.</a:t>
            </a:r>
          </a:p>
          <a:p>
            <a:endParaRPr lang="en-US" sz="3200" dirty="0"/>
          </a:p>
          <a:p>
            <a:r>
              <a:rPr lang="en-US" dirty="0" err="1"/>
              <a:t>Riak</a:t>
            </a:r>
            <a:r>
              <a:rPr lang="en-US" dirty="0"/>
              <a:t> focuses on the AP of CAP by default</a:t>
            </a:r>
          </a:p>
          <a:p>
            <a:endParaRPr lang="en-US" dirty="0"/>
          </a:p>
          <a:p>
            <a:r>
              <a:rPr lang="en-US" dirty="0" err="1"/>
              <a:t>Riak</a:t>
            </a:r>
            <a:r>
              <a:rPr lang="en-US" dirty="0"/>
              <a:t> is highly available to serve requests, with the ability to tune its level of consistency or </a:t>
            </a:r>
            <a:r>
              <a:rPr lang="en-US" dirty="0" err="1"/>
              <a:t>availabilty</a:t>
            </a:r>
            <a:r>
              <a:rPr lang="en-US" dirty="0"/>
              <a:t>.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Riak’s</a:t>
            </a:r>
            <a:r>
              <a:rPr lang="en-US" dirty="0"/>
              <a:t> Math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 = The # of Replicas</a:t>
            </a:r>
          </a:p>
          <a:p>
            <a:r>
              <a:rPr lang="en-US" dirty="0"/>
              <a:t>R =  # of replicas needed for successful read</a:t>
            </a:r>
          </a:p>
          <a:p>
            <a:r>
              <a:rPr lang="en-US" dirty="0"/>
              <a:t>W = # of replicas needed for successful write</a:t>
            </a:r>
          </a:p>
          <a:p>
            <a:r>
              <a:rPr lang="en-US" dirty="0"/>
              <a:t>N-R  =  Read  Fault tolerance</a:t>
            </a:r>
          </a:p>
          <a:p>
            <a:r>
              <a:rPr lang="en-US" dirty="0"/>
              <a:t>N-W =  Write Fault tolerance</a:t>
            </a:r>
          </a:p>
          <a:p>
            <a:r>
              <a:rPr lang="en-US" dirty="0"/>
              <a:t>N = 4,W = 2, R = 1</a:t>
            </a:r>
          </a:p>
          <a:p>
            <a:r>
              <a:rPr lang="en-US" dirty="0"/>
              <a:t>N-R=2 hosts can be down </a:t>
            </a:r>
            <a:r>
              <a:rPr lang="en-US" dirty="0" err="1"/>
              <a:t>Riak</a:t>
            </a:r>
            <a:r>
              <a:rPr lang="en-US" dirty="0"/>
              <a:t> still performs writes</a:t>
            </a:r>
          </a:p>
          <a:p>
            <a:r>
              <a:rPr lang="en-US" dirty="0"/>
              <a:t>N-W=3 hosts can be down </a:t>
            </a:r>
            <a:r>
              <a:rPr lang="en-US" dirty="0" err="1"/>
              <a:t>Riak</a:t>
            </a:r>
            <a:r>
              <a:rPr lang="en-US" dirty="0"/>
              <a:t> still performs 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00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279083" y="1676400"/>
            <a:ext cx="4040188" cy="395935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Here it is  a requirement that upon update operations all nodes agree on the new value before making the new value visible to clients.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 data is getting updated in two nodes ,after getting updates both nodes will communicate and finally a conflict can occur and it can be solved by policy like(last-write-wins)before it is shown to clients. </a:t>
            </a: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7391400" cy="914400"/>
          </a:xfrm>
        </p:spPr>
        <p:txBody>
          <a:bodyPr/>
          <a:lstStyle/>
          <a:p>
            <a:r>
              <a:rPr lang="en-US" dirty="0"/>
              <a:t>Riak management 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4572000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adding/removing nodes.</a:t>
            </a:r>
          </a:p>
          <a:p>
            <a:endParaRPr lang="en-US" dirty="0"/>
          </a:p>
          <a:p>
            <a:r>
              <a:rPr lang="en-US" dirty="0"/>
              <a:t>  supports multiple </a:t>
            </a:r>
            <a:r>
              <a:rPr lang="en-US" dirty="0" err="1"/>
              <a:t>backends</a:t>
            </a:r>
            <a:r>
              <a:rPr lang="en-US" dirty="0"/>
              <a:t> .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/>
              <a:t>Riak</a:t>
            </a:r>
            <a:r>
              <a:rPr lang="en-US" dirty="0"/>
              <a:t> has official drivers for the following languages:</a:t>
            </a:r>
          </a:p>
          <a:p>
            <a:r>
              <a:rPr lang="en-US" dirty="0"/>
              <a:t>Erlang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3945062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Riak</a:t>
            </a:r>
            <a:r>
              <a:rPr lang="en-US" dirty="0"/>
              <a:t> operations: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it is a KV database most basic commands are setting and getting values or eventual deleting them.</a:t>
            </a:r>
          </a:p>
          <a:p>
            <a:r>
              <a:rPr lang="en-US" dirty="0"/>
              <a:t>The basic structure for </a:t>
            </a:r>
            <a:r>
              <a:rPr lang="en-US" dirty="0" err="1"/>
              <a:t>riak</a:t>
            </a:r>
            <a:r>
              <a:rPr lang="en-US" dirty="0"/>
              <a:t> operation is:</a:t>
            </a:r>
          </a:p>
          <a:p>
            <a:pPr marL="68580" indent="0">
              <a:buNone/>
            </a:pPr>
            <a:r>
              <a:rPr lang="en-US" dirty="0"/>
              <a:t>    PUT   /</a:t>
            </a:r>
            <a:r>
              <a:rPr lang="en-US" dirty="0" err="1"/>
              <a:t>riak</a:t>
            </a:r>
            <a:r>
              <a:rPr lang="en-US" dirty="0"/>
              <a:t>/bucket/key</a:t>
            </a:r>
          </a:p>
          <a:p>
            <a:pPr marL="68580" indent="0">
              <a:buNone/>
            </a:pPr>
            <a:r>
              <a:rPr lang="en-US" dirty="0"/>
              <a:t>    GET  /</a:t>
            </a:r>
            <a:r>
              <a:rPr lang="en-US" dirty="0" err="1"/>
              <a:t>riak</a:t>
            </a:r>
            <a:r>
              <a:rPr lang="en-US" dirty="0"/>
              <a:t>/bucket/key</a:t>
            </a:r>
          </a:p>
          <a:p>
            <a:pPr marL="68580" indent="0">
              <a:buNone/>
            </a:pPr>
            <a:r>
              <a:rPr lang="en-US" dirty="0"/>
              <a:t>    DELETE /</a:t>
            </a:r>
            <a:r>
              <a:rPr lang="en-US" dirty="0" err="1"/>
              <a:t>riak</a:t>
            </a:r>
            <a:r>
              <a:rPr lang="en-US" dirty="0"/>
              <a:t>/bucket/key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8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5616"/>
            <a:ext cx="7772400" cy="546618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Riak</a:t>
            </a:r>
            <a:r>
              <a:rPr lang="en-US" dirty="0"/>
              <a:t> provides two kinds of lists.</a:t>
            </a:r>
          </a:p>
          <a:p>
            <a:pPr marL="68580" indent="0">
              <a:buNone/>
            </a:pPr>
            <a:r>
              <a:rPr lang="en-US" dirty="0"/>
              <a:t> 1.List all buckets in your cluster .</a:t>
            </a:r>
          </a:p>
          <a:p>
            <a:endParaRPr lang="en-US" dirty="0"/>
          </a:p>
          <a:p>
            <a:pPr marL="397764" lvl="1" indent="0">
              <a:buNone/>
            </a:pPr>
            <a:r>
              <a:rPr lang="en-US" dirty="0"/>
              <a:t>The following will give us all of our buckets  as a JSON object.</a:t>
            </a:r>
          </a:p>
          <a:p>
            <a:pPr marL="68580" indent="0">
              <a:buNone/>
            </a:pPr>
            <a:r>
              <a:rPr lang="en-US" dirty="0">
                <a:solidFill>
                  <a:srgbClr val="C00000"/>
                </a:solidFill>
              </a:rPr>
              <a:t>      curl 'http://localhost:8098/</a:t>
            </a:r>
            <a:r>
              <a:rPr lang="en-US" dirty="0" err="1">
                <a:solidFill>
                  <a:srgbClr val="C00000"/>
                </a:solidFill>
              </a:rPr>
              <a:t>riak?buckets</a:t>
            </a:r>
            <a:r>
              <a:rPr lang="en-US" dirty="0">
                <a:solidFill>
                  <a:srgbClr val="C00000"/>
                </a:solidFill>
              </a:rPr>
              <a:t>=true'    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2. List all keys under a specific bucket.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800" dirty="0"/>
              <a:t> And this will give us all of our keys under the food bucket.</a:t>
            </a:r>
          </a:p>
          <a:p>
            <a:pPr marL="68580" indent="0">
              <a:buNone/>
            </a:pPr>
            <a:endParaRPr lang="en-US" sz="2800" dirty="0"/>
          </a:p>
          <a:p>
            <a:endParaRPr lang="en-US" sz="3200" dirty="0"/>
          </a:p>
          <a:p>
            <a:pPr marL="68580" indent="0">
              <a:buNone/>
            </a:pPr>
            <a:r>
              <a:rPr lang="en-US" dirty="0">
                <a:solidFill>
                  <a:srgbClr val="C00000"/>
                </a:solidFill>
              </a:rPr>
              <a:t>curl 'http://localhost:8098/</a:t>
            </a:r>
            <a:r>
              <a:rPr lang="en-US" dirty="0" err="1">
                <a:solidFill>
                  <a:srgbClr val="C00000"/>
                </a:solidFill>
              </a:rPr>
              <a:t>riak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food?keys</a:t>
            </a:r>
            <a:r>
              <a:rPr lang="en-US" dirty="0">
                <a:solidFill>
                  <a:srgbClr val="C00000"/>
                </a:solidFill>
              </a:rPr>
              <a:t>=true' { ... "keys": [ "favorite" ] 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curl 'http://localhost:8098/riak/food?keys=true' { ... "keys": [ "favorite" ] 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curl 'http://localhost:8098/riak/food?keys=true' { ... "keys": [ "favorite" ] 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curl 'http://localhost:8098/riak/food?keys=true' { ... "keys": [ "favorite" ] }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Playfair Display"/>
              </a:rPr>
              <a:t>And this will give us all of our keys under the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food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Playfair Display"/>
              </a:rPr>
              <a:t> bucket.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3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Distributed </a:t>
            </a:r>
            <a:r>
              <a:rPr lang="en-US" dirty="0" err="1"/>
              <a:t>NoSql</a:t>
            </a:r>
            <a:r>
              <a:rPr lang="en-US" dirty="0"/>
              <a:t>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772400" cy="4572000"/>
          </a:xfrm>
        </p:spPr>
        <p:txBody>
          <a:bodyPr/>
          <a:lstStyle/>
          <a:p>
            <a:r>
              <a:rPr lang="en-US" dirty="0"/>
              <a:t>Unstructured data is distributed among different nodes.</a:t>
            </a:r>
          </a:p>
          <a:p>
            <a:endParaRPr lang="en-US" dirty="0"/>
          </a:p>
          <a:p>
            <a:r>
              <a:rPr lang="en-US" dirty="0"/>
              <a:t>Processing of data is distributed among multiple servers.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8229600" cy="639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Useful for filtering by tags, counting nodes, extracting links.</a:t>
            </a:r>
          </a:p>
          <a:p>
            <a:r>
              <a:rPr lang="en-US" dirty="0"/>
              <a:t>Aggregates large amounts of data.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92306"/>
            <a:ext cx="7820025" cy="3099013"/>
          </a:xfrm>
        </p:spPr>
      </p:pic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58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064"/>
            <a:ext cx="6781800" cy="914400"/>
          </a:xfrm>
        </p:spPr>
        <p:txBody>
          <a:bodyPr/>
          <a:lstStyle/>
          <a:p>
            <a:r>
              <a:rPr lang="en-US" dirty="0"/>
              <a:t>Riak is awesome because: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102551"/>
              </p:ext>
            </p:extLst>
          </p:nvPr>
        </p:nvGraphicFramePr>
        <p:xfrm>
          <a:off x="1066800" y="1905003"/>
          <a:ext cx="5638800" cy="350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56872548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63485408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62875166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920757437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Couch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11724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r>
                        <a:rPr lang="en-US" dirty="0"/>
                        <a:t>COOL?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6383"/>
                  </a:ext>
                </a:extLst>
              </a:tr>
              <a:tr h="721658"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1250"/>
                  </a:ext>
                </a:extLst>
              </a:tr>
              <a:tr h="721658">
                <a:tc>
                  <a:txBody>
                    <a:bodyPr/>
                    <a:lstStyle/>
                    <a:p>
                      <a:r>
                        <a:rPr lang="en-US" dirty="0"/>
                        <a:t>HTTP/REST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5199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94879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82241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r>
                        <a:rPr lang="en-US" dirty="0"/>
                        <a:t>M/R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36259"/>
                  </a:ext>
                </a:extLst>
              </a:tr>
            </a:tbl>
          </a:graphicData>
        </a:graphic>
      </p:graphicFrame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2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5410200" cy="914400"/>
          </a:xfrm>
        </p:spPr>
        <p:txBody>
          <a:bodyPr/>
          <a:lstStyle/>
          <a:p>
            <a:r>
              <a:rPr lang="en-US" dirty="0"/>
              <a:t>Riak in real world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1438275" cy="166687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838131"/>
            <a:ext cx="2133600" cy="11201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163738"/>
            <a:ext cx="4286250" cy="171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3343275"/>
            <a:ext cx="2699657" cy="1417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41241"/>
            <a:ext cx="1895473" cy="9951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815489"/>
            <a:ext cx="2352675" cy="914400"/>
          </a:xfrm>
          <a:prstGeom prst="rect">
            <a:avLst/>
          </a:prstGeom>
        </p:spPr>
      </p:pic>
      <p:pic>
        <p:nvPicPr>
          <p:cNvPr id="14" name="Picture 13" descr="phot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33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Curl operations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7680" y="2840037"/>
            <a:ext cx="4040188" cy="3959352"/>
          </a:xfrm>
        </p:spPr>
        <p:txBody>
          <a:bodyPr/>
          <a:lstStyle/>
          <a:p>
            <a:r>
              <a:rPr lang="en-US" dirty="0"/>
              <a:t>Put: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Get 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3276600"/>
            <a:ext cx="54864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-XPUT 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riak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mysubject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intresting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 \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-H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Content-Type:text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/plain' \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-d ‘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62000" y="5736628"/>
            <a:ext cx="54864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-XGET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http://cs2.mwsu.edu:8098/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/subject/favorite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49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54314"/>
            <a:ext cx="4040188" cy="3959352"/>
          </a:xfrm>
        </p:spPr>
        <p:txBody>
          <a:bodyPr/>
          <a:lstStyle/>
          <a:p>
            <a:r>
              <a:rPr lang="en-US" dirty="0"/>
              <a:t>Post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Delete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2138339"/>
            <a:ext cx="41910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-XPOST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/people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 \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-H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Content-Type:application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 \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-d '{"name":"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aaron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"}'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4114800"/>
            <a:ext cx="49530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-XDELETE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http://cs2.mwswu.edu:8098/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/people/DNQGJY0KtcHMirkidasA066yj5V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52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600200"/>
            <a:ext cx="4570096" cy="3959352"/>
          </a:xfrm>
        </p:spPr>
        <p:txBody>
          <a:bodyPr>
            <a:normAutofit/>
          </a:bodyPr>
          <a:lstStyle/>
          <a:p>
            <a:r>
              <a:rPr lang="en-US" dirty="0"/>
              <a:t>LIST OF KEYS: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Inserting </a:t>
            </a:r>
            <a:r>
              <a:rPr lang="en-US" dirty="0" err="1"/>
              <a:t>json</a:t>
            </a:r>
            <a:r>
              <a:rPr lang="en-US" dirty="0"/>
              <a:t> data to </a:t>
            </a:r>
            <a:r>
              <a:rPr lang="en-US" dirty="0" err="1"/>
              <a:t>riak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51548" y="2209800"/>
            <a:ext cx="38100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riak?buckets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=true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-v 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http://cs2.mwsu.edu:8098/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food?list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=stream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66788" y="5029200"/>
            <a:ext cx="716280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-v -X PUT http://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cs2.mwsu.edu:8098/riak/news/news1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-H "Content-Type: application/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-d '{"title”:”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Myexperience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masters","author”:"Mounika","text”:"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Mytextbook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”}'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63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58164" y="1371600"/>
            <a:ext cx="4040188" cy="3959352"/>
          </a:xfrm>
        </p:spPr>
        <p:txBody>
          <a:bodyPr/>
          <a:lstStyle/>
          <a:p>
            <a:r>
              <a:rPr lang="en-US" dirty="0"/>
              <a:t>listing all keys in a bucket: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put:(storing without a key)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1981200"/>
            <a:ext cx="37338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http://cs2.mwsu.edu:8098/buckets/food/keys?keys=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http://cs2.mwsu.edu:8098/buckets/subject/keys?keys=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1080" y="4617113"/>
            <a:ext cx="370332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-v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http://cs2.mwsu.edu:8098/buckets/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test/keys \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    -H "Content-Type: text/plain" -d 'this is a test’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828800"/>
            <a:ext cx="4040188" cy="3959352"/>
          </a:xfrm>
        </p:spPr>
        <p:txBody>
          <a:bodyPr/>
          <a:lstStyle/>
          <a:p>
            <a:r>
              <a:rPr lang="en-US" dirty="0"/>
              <a:t>put:(storing with a key value)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2819400"/>
            <a:ext cx="58674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-v -XPUT -d '{"bar":"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"}' -H "Content-Type: application/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 -H "X-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Vclock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a85hYGBgzGDKBVIszMk55zKYEhnzWBlKIniO8mUBAA=="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http://cs2.mwsu.edu:8098/buckets/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test/keys/doc?returnbody=true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2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550544" y="1426464"/>
            <a:ext cx="6246496" cy="5105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Put :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2340864"/>
            <a:ext cx="358140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curl -XPUT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http://cs2.mwsu.edu:8098/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riak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mysubject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intresting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 \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-H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Content-Type:text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/plain' \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-d 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dbms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</a:t>
            </a:r>
          </a:p>
        </p:txBody>
      </p:sp>
      <p:pic>
        <p:nvPicPr>
          <p:cNvPr id="4" name="Content Placeholder 3" descr="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828800"/>
            <a:ext cx="5200650" cy="35655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Homogenous</a:t>
            </a:r>
            <a:r>
              <a:rPr lang="en-US" dirty="0"/>
              <a:t>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Hetrogeneous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Content Placeholder 8" descr="hom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921997"/>
            <a:ext cx="4040188" cy="3033307"/>
          </a:xfrm>
        </p:spPr>
      </p:pic>
      <p:pic>
        <p:nvPicPr>
          <p:cNvPr id="10" name="Content Placeholder 9" descr="new5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921401"/>
            <a:ext cx="4041775" cy="303449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 </a:t>
            </a:r>
          </a:p>
          <a:p>
            <a:r>
              <a:rPr lang="en-US" dirty="0"/>
              <a:t>Graph </a:t>
            </a:r>
          </a:p>
          <a:p>
            <a:r>
              <a:rPr lang="en-US" dirty="0"/>
              <a:t>Key value (Riak)</a:t>
            </a:r>
          </a:p>
          <a:p>
            <a:endParaRPr lang="en-US" dirty="0"/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52401"/>
            <a:ext cx="1447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512064"/>
            <a:ext cx="1828800" cy="914400"/>
          </a:xfrm>
        </p:spPr>
        <p:txBody>
          <a:bodyPr/>
          <a:lstStyle/>
          <a:p>
            <a:r>
              <a:rPr lang="en-US" sz="2800" dirty="0"/>
              <a:t>Table</a:t>
            </a:r>
          </a:p>
        </p:txBody>
      </p:sp>
      <p:pic>
        <p:nvPicPr>
          <p:cNvPr id="4" name="Content Placeholder 3" descr="snip1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66800" y="990600"/>
            <a:ext cx="3629025" cy="1752600"/>
          </a:xfrm>
        </p:spPr>
      </p:pic>
      <p:pic>
        <p:nvPicPr>
          <p:cNvPr id="6" name="Picture 5" descr="sni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57600"/>
            <a:ext cx="3448532" cy="2286000"/>
          </a:xfrm>
          <a:prstGeom prst="rect">
            <a:avLst/>
          </a:prstGeom>
        </p:spPr>
      </p:pic>
      <p:pic>
        <p:nvPicPr>
          <p:cNvPr id="7" name="Picture 6" descr="sni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57600"/>
            <a:ext cx="3352800" cy="2286000"/>
          </a:xfrm>
          <a:prstGeom prst="rect">
            <a:avLst/>
          </a:prstGeom>
        </p:spPr>
      </p:pic>
      <p:sp>
        <p:nvSpPr>
          <p:cNvPr id="9" name="Title 7"/>
          <p:cNvSpPr txBox="1">
            <a:spLocks/>
          </p:cNvSpPr>
          <p:nvPr/>
        </p:nvSpPr>
        <p:spPr>
          <a:xfrm>
            <a:off x="914400" y="2971800"/>
            <a:ext cx="18288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Row store</a:t>
            </a:r>
            <a:endParaRPr kumimoji="0" lang="en-US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5181600" y="2971800"/>
            <a:ext cx="25146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Column store</a:t>
            </a:r>
            <a:endParaRPr kumimoji="0" lang="en-US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693985"/>
            <a:ext cx="6172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Flexible data modelling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latin typeface="Corbel" panose="020B0503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High Performance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latin typeface="Corbel" panose="020B0503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Massive scalability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latin typeface="Corbel" panose="020B0503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High Availability</a:t>
            </a:r>
          </a:p>
          <a:p>
            <a:endParaRPr lang="en-US" sz="2800" b="1" dirty="0">
              <a:latin typeface="Corbel" panose="020B05030202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rbel" panose="020B0503020204020204" pitchFamily="34" charset="0"/>
              </a:rPr>
              <a:t>Operational Simplicity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10" name="Picture 9" descr="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228600"/>
            <a:ext cx="1447800" cy="1447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66011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 value database benefits :</a:t>
            </a:r>
          </a:p>
        </p:txBody>
      </p:sp>
    </p:spTree>
    <p:extLst>
      <p:ext uri="{BB962C8B-B14F-4D97-AF65-F5344CB8AC3E}">
        <p14:creationId xmlns:p14="http://schemas.microsoft.com/office/powerpoint/2010/main" val="1605874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F47CFDA-6660-4530-9941-DBA7ABBFB630}" vid="{09D2E230-CAE7-4E88-A168-0A82EFF1F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4622</TotalTime>
  <Words>1227</Words>
  <Application>Microsoft Office PowerPoint</Application>
  <PresentationFormat>On-screen Show (4:3)</PresentationFormat>
  <Paragraphs>301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Unicode MS</vt:lpstr>
      <vt:lpstr>Calibri</vt:lpstr>
      <vt:lpstr>Consolas</vt:lpstr>
      <vt:lpstr>Corbel</vt:lpstr>
      <vt:lpstr>Playfair Display</vt:lpstr>
      <vt:lpstr>Times New Roman</vt:lpstr>
      <vt:lpstr>Wingdings</vt:lpstr>
      <vt:lpstr>Wingdings 2</vt:lpstr>
      <vt:lpstr>Wingdings 3</vt:lpstr>
      <vt:lpstr>Theme1</vt:lpstr>
      <vt:lpstr>Akuthota mounika sheema rohi madireddy mounika madishetty karan </vt:lpstr>
      <vt:lpstr>  What is NoSQL database?</vt:lpstr>
      <vt:lpstr>PowerPoint Presentation</vt:lpstr>
      <vt:lpstr>What is Distributed NoSql database?</vt:lpstr>
      <vt:lpstr>Distributed database</vt:lpstr>
      <vt:lpstr>PowerPoint Presentation</vt:lpstr>
      <vt:lpstr>Database models:</vt:lpstr>
      <vt:lpstr>Table</vt:lpstr>
      <vt:lpstr>PowerPoint Presentation</vt:lpstr>
      <vt:lpstr>PowerPoint Presentation</vt:lpstr>
      <vt:lpstr>What is Riak? </vt:lpstr>
      <vt:lpstr>Riak is inspired by:</vt:lpstr>
      <vt:lpstr>What is the language it is implemented in ?  </vt:lpstr>
      <vt:lpstr>Why we use erlang? </vt:lpstr>
      <vt:lpstr>Why erlang was choosing for developing most of the databases? </vt:lpstr>
      <vt:lpstr>Erlang used by??</vt:lpstr>
      <vt:lpstr>Schema design for riak : </vt:lpstr>
      <vt:lpstr>PowerPoint Presentation</vt:lpstr>
      <vt:lpstr>Terminology </vt:lpstr>
      <vt:lpstr>Key-value :</vt:lpstr>
      <vt:lpstr>Buckets:</vt:lpstr>
      <vt:lpstr>Riak ring:</vt:lpstr>
      <vt:lpstr>N/R/W : </vt:lpstr>
      <vt:lpstr>Vector clock:</vt:lpstr>
      <vt:lpstr>Quorum:</vt:lpstr>
      <vt:lpstr>Entropy:</vt:lpstr>
      <vt:lpstr>Network Architecture</vt:lpstr>
      <vt:lpstr>Replication strategies:</vt:lpstr>
      <vt:lpstr>Difference</vt:lpstr>
      <vt:lpstr>Riak with replication and partition</vt:lpstr>
      <vt:lpstr>Do distributed databases worry about sharding or partitioning ??</vt:lpstr>
      <vt:lpstr>Benefits of riak:</vt:lpstr>
      <vt:lpstr>Tuning for consistency</vt:lpstr>
      <vt:lpstr>Riak’s Math </vt:lpstr>
      <vt:lpstr>PowerPoint Presentation</vt:lpstr>
      <vt:lpstr>Riak management advantages:</vt:lpstr>
      <vt:lpstr>Supported languages :</vt:lpstr>
      <vt:lpstr>Riak operations:</vt:lpstr>
      <vt:lpstr>Lists:</vt:lpstr>
      <vt:lpstr>Map reduce</vt:lpstr>
      <vt:lpstr>Riak is awesome because:</vt:lpstr>
      <vt:lpstr>Riak in real world</vt:lpstr>
      <vt:lpstr>Demo:</vt:lpstr>
      <vt:lpstr>Demo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NoSql database?</dc:title>
  <dc:creator>Sheema</dc:creator>
  <cp:lastModifiedBy>mounika akuthota</cp:lastModifiedBy>
  <cp:revision>122</cp:revision>
  <dcterms:created xsi:type="dcterms:W3CDTF">2016-10-29T19:00:37Z</dcterms:created>
  <dcterms:modified xsi:type="dcterms:W3CDTF">2016-11-07T17:19:14Z</dcterms:modified>
</cp:coreProperties>
</file>