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107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6DDC5-5C87-490D-8FF4-081A1370586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A316F8-F18C-4832-A3CB-8A1FFEE91B2F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IN" dirty="0"/>
            <a:t>Mint’s recommendation system leverages data-driven algorithms to provide tailored financial advice.</a:t>
          </a:r>
        </a:p>
      </dgm:t>
    </dgm:pt>
    <dgm:pt modelId="{7AED401D-58A4-4657-ABEA-771BCF400D34}" type="parTrans" cxnId="{654881E8-9743-47AD-BC32-6E43B10C063D}">
      <dgm:prSet/>
      <dgm:spPr/>
      <dgm:t>
        <a:bodyPr/>
        <a:lstStyle/>
        <a:p>
          <a:endParaRPr lang="en-IN"/>
        </a:p>
      </dgm:t>
    </dgm:pt>
    <dgm:pt modelId="{00AEA26A-88E0-43C7-86B1-0445B2E93835}" type="sibTrans" cxnId="{654881E8-9743-47AD-BC32-6E43B10C063D}">
      <dgm:prSet/>
      <dgm:spPr/>
      <dgm:t>
        <a:bodyPr/>
        <a:lstStyle/>
        <a:p>
          <a:endParaRPr lang="en-IN"/>
        </a:p>
      </dgm:t>
    </dgm:pt>
    <dgm:pt modelId="{7E5551F5-F405-4790-BDCF-61E71B39825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Objective: Help users manage budgets, improve credit, and achieve savings goals through personalized recommendations.</a:t>
          </a:r>
        </a:p>
      </dgm:t>
    </dgm:pt>
    <dgm:pt modelId="{2422C19D-C0DC-46C8-883B-F7747AA3E26A}" type="parTrans" cxnId="{B8397DDA-A449-4E00-A301-B02899823674}">
      <dgm:prSet/>
      <dgm:spPr/>
      <dgm:t>
        <a:bodyPr/>
        <a:lstStyle/>
        <a:p>
          <a:endParaRPr lang="en-IN"/>
        </a:p>
      </dgm:t>
    </dgm:pt>
    <dgm:pt modelId="{6A89416C-D1E8-485C-AA7C-859A1A4905F6}" type="sibTrans" cxnId="{B8397DDA-A449-4E00-A301-B02899823674}">
      <dgm:prSet/>
      <dgm:spPr/>
      <dgm:t>
        <a:bodyPr/>
        <a:lstStyle/>
        <a:p>
          <a:endParaRPr lang="en-IN"/>
        </a:p>
      </dgm:t>
    </dgm:pt>
    <dgm:pt modelId="{81ADB0F8-5C16-4B50-9973-CFC630F93788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dirty="0"/>
            <a:t>Key Algorithms: Content-based filtering and collaborative filtering algorithms underpin the system.</a:t>
          </a:r>
        </a:p>
      </dgm:t>
    </dgm:pt>
    <dgm:pt modelId="{C18E03ED-673C-4E39-BE7E-BBB55E332E4D}" type="parTrans" cxnId="{ABC7D48F-549C-4C8A-A41C-34D575EBD1E2}">
      <dgm:prSet/>
      <dgm:spPr/>
      <dgm:t>
        <a:bodyPr/>
        <a:lstStyle/>
        <a:p>
          <a:endParaRPr lang="en-IN"/>
        </a:p>
      </dgm:t>
    </dgm:pt>
    <dgm:pt modelId="{1E249227-75A2-44F3-B99F-B3058A549AB9}" type="sibTrans" cxnId="{ABC7D48F-549C-4C8A-A41C-34D575EBD1E2}">
      <dgm:prSet/>
      <dgm:spPr/>
      <dgm:t>
        <a:bodyPr/>
        <a:lstStyle/>
        <a:p>
          <a:endParaRPr lang="en-IN"/>
        </a:p>
      </dgm:t>
    </dgm:pt>
    <dgm:pt modelId="{D9E69A7F-E6AD-416C-A7F0-2FC6D8CF31D3}" type="pres">
      <dgm:prSet presAssocID="{6856DDC5-5C87-490D-8FF4-081A13705861}" presName="linearFlow" presStyleCnt="0">
        <dgm:presLayoutVars>
          <dgm:dir/>
          <dgm:resizeHandles val="exact"/>
        </dgm:presLayoutVars>
      </dgm:prSet>
      <dgm:spPr/>
    </dgm:pt>
    <dgm:pt modelId="{0899806B-1820-498A-8FCE-2E6B35E12103}" type="pres">
      <dgm:prSet presAssocID="{62A316F8-F18C-4832-A3CB-8A1FFEE91B2F}" presName="composite" presStyleCnt="0"/>
      <dgm:spPr/>
    </dgm:pt>
    <dgm:pt modelId="{4DBF2D56-0591-469A-809C-5DF5A697BECE}" type="pres">
      <dgm:prSet presAssocID="{62A316F8-F18C-4832-A3CB-8A1FFEE91B2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bstract background of node and mesh"/>
        </a:ext>
      </dgm:extLst>
    </dgm:pt>
    <dgm:pt modelId="{CBB88AAB-01BC-4EE4-A9E8-1B6D08395ABA}" type="pres">
      <dgm:prSet presAssocID="{62A316F8-F18C-4832-A3CB-8A1FFEE91B2F}" presName="txShp" presStyleLbl="node1" presStyleIdx="0" presStyleCnt="3">
        <dgm:presLayoutVars>
          <dgm:bulletEnabled val="1"/>
        </dgm:presLayoutVars>
      </dgm:prSet>
      <dgm:spPr/>
    </dgm:pt>
    <dgm:pt modelId="{EAE484AA-8EFD-4742-84A4-DC55D3606418}" type="pres">
      <dgm:prSet presAssocID="{00AEA26A-88E0-43C7-86B1-0445B2E93835}" presName="spacing" presStyleCnt="0"/>
      <dgm:spPr/>
    </dgm:pt>
    <dgm:pt modelId="{40F1FB95-A640-433C-8C6E-67264E7986C3}" type="pres">
      <dgm:prSet presAssocID="{7E5551F5-F405-4790-BDCF-61E71B398257}" presName="composite" presStyleCnt="0"/>
      <dgm:spPr/>
    </dgm:pt>
    <dgm:pt modelId="{EDC58CB9-8473-4ECF-8EE2-803EE36A2CC0}" type="pres">
      <dgm:prSet presAssocID="{7E5551F5-F405-4790-BDCF-61E71B398257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gnifying glass showing decling performance"/>
        </a:ext>
      </dgm:extLst>
    </dgm:pt>
    <dgm:pt modelId="{185ADC15-C98A-4DF0-9611-0EDF9046938E}" type="pres">
      <dgm:prSet presAssocID="{7E5551F5-F405-4790-BDCF-61E71B398257}" presName="txShp" presStyleLbl="node1" presStyleIdx="1" presStyleCnt="3">
        <dgm:presLayoutVars>
          <dgm:bulletEnabled val="1"/>
        </dgm:presLayoutVars>
      </dgm:prSet>
      <dgm:spPr/>
    </dgm:pt>
    <dgm:pt modelId="{41519D7D-FC0A-4CCC-8821-593C9BDBEF2C}" type="pres">
      <dgm:prSet presAssocID="{6A89416C-D1E8-485C-AA7C-859A1A4905F6}" presName="spacing" presStyleCnt="0"/>
      <dgm:spPr/>
    </dgm:pt>
    <dgm:pt modelId="{6A3DD4E3-DC30-4442-8581-24FE2D53A950}" type="pres">
      <dgm:prSet presAssocID="{81ADB0F8-5C16-4B50-9973-CFC630F93788}" presName="composite" presStyleCnt="0"/>
      <dgm:spPr/>
    </dgm:pt>
    <dgm:pt modelId="{28B6E1CE-EA73-48B4-A333-88F34E3033A9}" type="pres">
      <dgm:prSet presAssocID="{81ADB0F8-5C16-4B50-9973-CFC630F93788}" presName="imgShp" presStyleLbl="fgImgPlace1" presStyleIdx="2" presStyleCnt="3" custLinFactNeighborX="1417" custLinFactNeighborY="47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1B3B3B95-3D2D-4F06-93F1-26036DF7EA9F}" type="pres">
      <dgm:prSet presAssocID="{81ADB0F8-5C16-4B50-9973-CFC630F937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7249D328-02D1-4C54-9FE7-CB6AE51CCC85}" type="presOf" srcId="{7E5551F5-F405-4790-BDCF-61E71B398257}" destId="{185ADC15-C98A-4DF0-9611-0EDF9046938E}" srcOrd="0" destOrd="0" presId="urn:microsoft.com/office/officeart/2005/8/layout/vList3"/>
    <dgm:cxn modelId="{ABC7D48F-549C-4C8A-A41C-34D575EBD1E2}" srcId="{6856DDC5-5C87-490D-8FF4-081A13705861}" destId="{81ADB0F8-5C16-4B50-9973-CFC630F93788}" srcOrd="2" destOrd="0" parTransId="{C18E03ED-673C-4E39-BE7E-BBB55E332E4D}" sibTransId="{1E249227-75A2-44F3-B99F-B3058A549AB9}"/>
    <dgm:cxn modelId="{9C7C38BE-E1C8-44BA-9447-0DA5120DAFBD}" type="presOf" srcId="{6856DDC5-5C87-490D-8FF4-081A13705861}" destId="{D9E69A7F-E6AD-416C-A7F0-2FC6D8CF31D3}" srcOrd="0" destOrd="0" presId="urn:microsoft.com/office/officeart/2005/8/layout/vList3"/>
    <dgm:cxn modelId="{B8397DDA-A449-4E00-A301-B02899823674}" srcId="{6856DDC5-5C87-490D-8FF4-081A13705861}" destId="{7E5551F5-F405-4790-BDCF-61E71B398257}" srcOrd="1" destOrd="0" parTransId="{2422C19D-C0DC-46C8-883B-F7747AA3E26A}" sibTransId="{6A89416C-D1E8-485C-AA7C-859A1A4905F6}"/>
    <dgm:cxn modelId="{654881E8-9743-47AD-BC32-6E43B10C063D}" srcId="{6856DDC5-5C87-490D-8FF4-081A13705861}" destId="{62A316F8-F18C-4832-A3CB-8A1FFEE91B2F}" srcOrd="0" destOrd="0" parTransId="{7AED401D-58A4-4657-ABEA-771BCF400D34}" sibTransId="{00AEA26A-88E0-43C7-86B1-0445B2E93835}"/>
    <dgm:cxn modelId="{4E4935F9-EBD9-4B14-8D83-02B01C9FAE90}" type="presOf" srcId="{62A316F8-F18C-4832-A3CB-8A1FFEE91B2F}" destId="{CBB88AAB-01BC-4EE4-A9E8-1B6D08395ABA}" srcOrd="0" destOrd="0" presId="urn:microsoft.com/office/officeart/2005/8/layout/vList3"/>
    <dgm:cxn modelId="{799CB1FF-A152-4455-B9AA-79F91AB9D8B0}" type="presOf" srcId="{81ADB0F8-5C16-4B50-9973-CFC630F93788}" destId="{1B3B3B95-3D2D-4F06-93F1-26036DF7EA9F}" srcOrd="0" destOrd="0" presId="urn:microsoft.com/office/officeart/2005/8/layout/vList3"/>
    <dgm:cxn modelId="{1951D79F-2E97-4DD4-9A06-1F977852CADB}" type="presParOf" srcId="{D9E69A7F-E6AD-416C-A7F0-2FC6D8CF31D3}" destId="{0899806B-1820-498A-8FCE-2E6B35E12103}" srcOrd="0" destOrd="0" presId="urn:microsoft.com/office/officeart/2005/8/layout/vList3"/>
    <dgm:cxn modelId="{8103748E-ABA4-4BDB-ADD7-6D1133B74EB7}" type="presParOf" srcId="{0899806B-1820-498A-8FCE-2E6B35E12103}" destId="{4DBF2D56-0591-469A-809C-5DF5A697BECE}" srcOrd="0" destOrd="0" presId="urn:microsoft.com/office/officeart/2005/8/layout/vList3"/>
    <dgm:cxn modelId="{814EA26A-83AF-4E75-88A3-5C0DCA21C902}" type="presParOf" srcId="{0899806B-1820-498A-8FCE-2E6B35E12103}" destId="{CBB88AAB-01BC-4EE4-A9E8-1B6D08395ABA}" srcOrd="1" destOrd="0" presId="urn:microsoft.com/office/officeart/2005/8/layout/vList3"/>
    <dgm:cxn modelId="{42D86A18-F533-4085-8DFE-78A025F95E1D}" type="presParOf" srcId="{D9E69A7F-E6AD-416C-A7F0-2FC6D8CF31D3}" destId="{EAE484AA-8EFD-4742-84A4-DC55D3606418}" srcOrd="1" destOrd="0" presId="urn:microsoft.com/office/officeart/2005/8/layout/vList3"/>
    <dgm:cxn modelId="{B3018A6D-FFDD-43FB-9393-A0FBCE4B5BD8}" type="presParOf" srcId="{D9E69A7F-E6AD-416C-A7F0-2FC6D8CF31D3}" destId="{40F1FB95-A640-433C-8C6E-67264E7986C3}" srcOrd="2" destOrd="0" presId="urn:microsoft.com/office/officeart/2005/8/layout/vList3"/>
    <dgm:cxn modelId="{DCE37FE1-A0C7-4D70-A636-75FBB7DCE702}" type="presParOf" srcId="{40F1FB95-A640-433C-8C6E-67264E7986C3}" destId="{EDC58CB9-8473-4ECF-8EE2-803EE36A2CC0}" srcOrd="0" destOrd="0" presId="urn:microsoft.com/office/officeart/2005/8/layout/vList3"/>
    <dgm:cxn modelId="{468FABDB-F802-41C5-B45D-DB2A43872804}" type="presParOf" srcId="{40F1FB95-A640-433C-8C6E-67264E7986C3}" destId="{185ADC15-C98A-4DF0-9611-0EDF9046938E}" srcOrd="1" destOrd="0" presId="urn:microsoft.com/office/officeart/2005/8/layout/vList3"/>
    <dgm:cxn modelId="{4EF30329-8658-4C77-B285-1EC8D88EDFF5}" type="presParOf" srcId="{D9E69A7F-E6AD-416C-A7F0-2FC6D8CF31D3}" destId="{41519D7D-FC0A-4CCC-8821-593C9BDBEF2C}" srcOrd="3" destOrd="0" presId="urn:microsoft.com/office/officeart/2005/8/layout/vList3"/>
    <dgm:cxn modelId="{A59AD6FC-87E7-467C-8DFC-4CCFF8506B58}" type="presParOf" srcId="{D9E69A7F-E6AD-416C-A7F0-2FC6D8CF31D3}" destId="{6A3DD4E3-DC30-4442-8581-24FE2D53A950}" srcOrd="4" destOrd="0" presId="urn:microsoft.com/office/officeart/2005/8/layout/vList3"/>
    <dgm:cxn modelId="{0219C2AC-A717-4F22-A1AB-56FA10258F84}" type="presParOf" srcId="{6A3DD4E3-DC30-4442-8581-24FE2D53A950}" destId="{28B6E1CE-EA73-48B4-A333-88F34E3033A9}" srcOrd="0" destOrd="0" presId="urn:microsoft.com/office/officeart/2005/8/layout/vList3"/>
    <dgm:cxn modelId="{0FF59EE3-44E3-46C3-9FFE-7FA0BA308FBA}" type="presParOf" srcId="{6A3DD4E3-DC30-4442-8581-24FE2D53A950}" destId="{1B3B3B95-3D2D-4F06-93F1-26036DF7EA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5F1178-EC2A-423F-83BF-5C10B3E14F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CA4F70-CB21-47BF-A174-B4AD4D938282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</a:rPr>
            <a:t>Book </a:t>
          </a:r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Club</a:t>
          </a:r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</a:rPr>
            <a:t>: </a:t>
          </a:r>
          <a:r>
            <a:rPr lang="en-GB" dirty="0">
              <a:latin typeface="Batang" panose="02030600000101010101" pitchFamily="18" charset="-127"/>
              <a:ea typeface="Batang" panose="02030600000101010101" pitchFamily="18" charset="-127"/>
            </a:rPr>
            <a:t>Similar to a book club where members recommend titles based on others' interests, Mint analyses trends from similar users to recommend products or strategies you might find beneficial.</a:t>
          </a:r>
          <a:endParaRPr lang="en-IN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B74E8907-B06C-4ECA-9FAA-C51446C57AD1}" type="parTrans" cxnId="{531174D5-DBD0-4E25-9E66-5A753FD8D601}">
      <dgm:prSet/>
      <dgm:spPr/>
      <dgm:t>
        <a:bodyPr/>
        <a:lstStyle/>
        <a:p>
          <a:endParaRPr lang="en-IN"/>
        </a:p>
      </dgm:t>
    </dgm:pt>
    <dgm:pt modelId="{508CC015-BB21-47F0-9D3C-3F618A012776}" type="sibTrans" cxnId="{531174D5-DBD0-4E25-9E66-5A753FD8D601}">
      <dgm:prSet/>
      <dgm:spPr/>
      <dgm:t>
        <a:bodyPr/>
        <a:lstStyle/>
        <a:p>
          <a:endParaRPr lang="en-IN"/>
        </a:p>
      </dgm:t>
    </dgm:pt>
    <dgm:pt modelId="{EA847C19-AD00-4FEF-96F6-D4AA5FDE35B4}" type="pres">
      <dgm:prSet presAssocID="{445F1178-EC2A-423F-83BF-5C10B3E14FC6}" presName="linear" presStyleCnt="0">
        <dgm:presLayoutVars>
          <dgm:animLvl val="lvl"/>
          <dgm:resizeHandles val="exact"/>
        </dgm:presLayoutVars>
      </dgm:prSet>
      <dgm:spPr/>
    </dgm:pt>
    <dgm:pt modelId="{22999914-A928-4E35-8FFA-3B1FB946D76F}" type="pres">
      <dgm:prSet presAssocID="{D8CA4F70-CB21-47BF-A174-B4AD4D938282}" presName="parentText" presStyleLbl="node1" presStyleIdx="0" presStyleCnt="1" custLinFactNeighborY="9715">
        <dgm:presLayoutVars>
          <dgm:chMax val="0"/>
          <dgm:bulletEnabled val="1"/>
        </dgm:presLayoutVars>
      </dgm:prSet>
      <dgm:spPr/>
    </dgm:pt>
  </dgm:ptLst>
  <dgm:cxnLst>
    <dgm:cxn modelId="{CD3613D0-9BD6-4573-BF14-5561F648A2BC}" type="presOf" srcId="{D8CA4F70-CB21-47BF-A174-B4AD4D938282}" destId="{22999914-A928-4E35-8FFA-3B1FB946D76F}" srcOrd="0" destOrd="0" presId="urn:microsoft.com/office/officeart/2005/8/layout/vList2"/>
    <dgm:cxn modelId="{531174D5-DBD0-4E25-9E66-5A753FD8D601}" srcId="{445F1178-EC2A-423F-83BF-5C10B3E14FC6}" destId="{D8CA4F70-CB21-47BF-A174-B4AD4D938282}" srcOrd="0" destOrd="0" parTransId="{B74E8907-B06C-4ECA-9FAA-C51446C57AD1}" sibTransId="{508CC015-BB21-47F0-9D3C-3F618A012776}"/>
    <dgm:cxn modelId="{476407E5-46B5-4EB6-9278-BB553CFF9E66}" type="presOf" srcId="{445F1178-EC2A-423F-83BF-5C10B3E14FC6}" destId="{EA847C19-AD00-4FEF-96F6-D4AA5FDE35B4}" srcOrd="0" destOrd="0" presId="urn:microsoft.com/office/officeart/2005/8/layout/vList2"/>
    <dgm:cxn modelId="{DF5B2403-EED6-4AC0-B266-D59DDDCFAE3F}" type="presParOf" srcId="{EA847C19-AD00-4FEF-96F6-D4AA5FDE35B4}" destId="{22999914-A928-4E35-8FFA-3B1FB946D7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6172B8-ED6F-4E73-BBD6-D8BB611E3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88204E-432B-4273-898D-3B6AB1472E72}">
      <dgm:prSet/>
      <dgm:spPr>
        <a:solidFill>
          <a:schemeClr val="tx2">
            <a:lumMod val="7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</a:rPr>
            <a:t>Tailored </a:t>
          </a:r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Outfit</a:t>
          </a:r>
          <a:r>
            <a:rPr lang="en-GB" dirty="0">
              <a:latin typeface="Batang" panose="02030600000101010101" pitchFamily="18" charset="-127"/>
              <a:ea typeface="Batang" panose="02030600000101010101" pitchFamily="18" charset="-127"/>
            </a:rPr>
            <a:t>: Mint combines your individual preferences with trends from similar users, much like a custom-fitted outfit that incorporates both your style and current fashion trends</a:t>
          </a:r>
          <a:r>
            <a:rPr lang="en-GB" dirty="0"/>
            <a:t>.</a:t>
          </a:r>
          <a:endParaRPr lang="en-IN" dirty="0"/>
        </a:p>
      </dgm:t>
    </dgm:pt>
    <dgm:pt modelId="{D1C934BE-E0C6-4326-B574-DEB4EC37D33F}" type="parTrans" cxnId="{876EF668-F0A1-4866-B774-A36BC6254FA0}">
      <dgm:prSet/>
      <dgm:spPr/>
      <dgm:t>
        <a:bodyPr/>
        <a:lstStyle/>
        <a:p>
          <a:endParaRPr lang="en-IN"/>
        </a:p>
      </dgm:t>
    </dgm:pt>
    <dgm:pt modelId="{90EDE003-6092-408F-8D90-5B102E537B7B}" type="sibTrans" cxnId="{876EF668-F0A1-4866-B774-A36BC6254FA0}">
      <dgm:prSet/>
      <dgm:spPr/>
      <dgm:t>
        <a:bodyPr/>
        <a:lstStyle/>
        <a:p>
          <a:endParaRPr lang="en-IN"/>
        </a:p>
      </dgm:t>
    </dgm:pt>
    <dgm:pt modelId="{4B6FE353-BFCE-4E3D-ADA5-0C7BEBF0C625}" type="pres">
      <dgm:prSet presAssocID="{846172B8-ED6F-4E73-BBD6-D8BB611E3CE5}" presName="linear" presStyleCnt="0">
        <dgm:presLayoutVars>
          <dgm:animLvl val="lvl"/>
          <dgm:resizeHandles val="exact"/>
        </dgm:presLayoutVars>
      </dgm:prSet>
      <dgm:spPr/>
    </dgm:pt>
    <dgm:pt modelId="{D689BEE7-3350-43B6-8DF4-9FAF681DCB2F}" type="pres">
      <dgm:prSet presAssocID="{3988204E-432B-4273-898D-3B6AB1472E72}" presName="parentText" presStyleLbl="node1" presStyleIdx="0" presStyleCnt="1" custScaleY="126052" custLinFactNeighborY="5676">
        <dgm:presLayoutVars>
          <dgm:chMax val="0"/>
          <dgm:bulletEnabled val="1"/>
        </dgm:presLayoutVars>
      </dgm:prSet>
      <dgm:spPr/>
    </dgm:pt>
  </dgm:ptLst>
  <dgm:cxnLst>
    <dgm:cxn modelId="{876EF668-F0A1-4866-B774-A36BC6254FA0}" srcId="{846172B8-ED6F-4E73-BBD6-D8BB611E3CE5}" destId="{3988204E-432B-4273-898D-3B6AB1472E72}" srcOrd="0" destOrd="0" parTransId="{D1C934BE-E0C6-4326-B574-DEB4EC37D33F}" sibTransId="{90EDE003-6092-408F-8D90-5B102E537B7B}"/>
    <dgm:cxn modelId="{A552344D-16BD-4FB7-BE6B-611CA14F10E7}" type="presOf" srcId="{846172B8-ED6F-4E73-BBD6-D8BB611E3CE5}" destId="{4B6FE353-BFCE-4E3D-ADA5-0C7BEBF0C625}" srcOrd="0" destOrd="0" presId="urn:microsoft.com/office/officeart/2005/8/layout/vList2"/>
    <dgm:cxn modelId="{69E0F2EC-DFB3-4000-ADFC-D5D75410BE5B}" type="presOf" srcId="{3988204E-432B-4273-898D-3B6AB1472E72}" destId="{D689BEE7-3350-43B6-8DF4-9FAF681DCB2F}" srcOrd="0" destOrd="0" presId="urn:microsoft.com/office/officeart/2005/8/layout/vList2"/>
    <dgm:cxn modelId="{4AB326B8-0E11-470B-98EE-A5E2812B23D2}" type="presParOf" srcId="{4B6FE353-BFCE-4E3D-ADA5-0C7BEBF0C625}" destId="{D689BEE7-3350-43B6-8DF4-9FAF681DCB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EA123F-4E0C-41F1-A405-4BD44B85D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D336B1-0F5D-441D-A66B-AF1F14BE0B47}">
      <dgm:prSet custT="1"/>
      <dgm:spPr>
        <a:solidFill>
          <a:schemeClr val="tx2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GB" sz="1600" b="0" dirty="0">
              <a:latin typeface="Batang" panose="02030600000101010101" pitchFamily="18" charset="-127"/>
              <a:ea typeface="Batang" panose="02030600000101010101" pitchFamily="18" charset="-127"/>
            </a:rPr>
            <a:t>Curated Playlist: Mint’s recommendations balance your favourites with trending options from users </a:t>
          </a:r>
          <a:r>
            <a:rPr lang="en-GB" sz="1600" b="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with</a:t>
          </a:r>
          <a:r>
            <a:rPr lang="en-GB" sz="1600" b="0" dirty="0">
              <a:latin typeface="Batang" panose="02030600000101010101" pitchFamily="18" charset="-127"/>
              <a:ea typeface="Batang" panose="02030600000101010101" pitchFamily="18" charset="-127"/>
            </a:rPr>
            <a:t> similar habits, keeping your experience fresh and relevant</a:t>
          </a:r>
          <a:r>
            <a:rPr lang="en-GB" sz="1800" b="0" dirty="0"/>
            <a:t>.</a:t>
          </a:r>
          <a:endParaRPr lang="en-IN" sz="1800" b="0" dirty="0"/>
        </a:p>
      </dgm:t>
    </dgm:pt>
    <dgm:pt modelId="{A8C014E3-A8A0-412D-8078-3F540FBD1099}" type="parTrans" cxnId="{79EE9BB3-6FA5-4D73-9CE3-DEA1AB93382C}">
      <dgm:prSet/>
      <dgm:spPr/>
      <dgm:t>
        <a:bodyPr/>
        <a:lstStyle/>
        <a:p>
          <a:endParaRPr lang="en-IN"/>
        </a:p>
      </dgm:t>
    </dgm:pt>
    <dgm:pt modelId="{742ED075-25D9-46BB-B816-77B23DB678C0}" type="sibTrans" cxnId="{79EE9BB3-6FA5-4D73-9CE3-DEA1AB93382C}">
      <dgm:prSet/>
      <dgm:spPr/>
      <dgm:t>
        <a:bodyPr/>
        <a:lstStyle/>
        <a:p>
          <a:endParaRPr lang="en-IN"/>
        </a:p>
      </dgm:t>
    </dgm:pt>
    <dgm:pt modelId="{C1A6487B-FC7F-4004-BA6B-D25B56383492}" type="pres">
      <dgm:prSet presAssocID="{6BEA123F-4E0C-41F1-A405-4BD44B85DE89}" presName="linear" presStyleCnt="0">
        <dgm:presLayoutVars>
          <dgm:animLvl val="lvl"/>
          <dgm:resizeHandles val="exact"/>
        </dgm:presLayoutVars>
      </dgm:prSet>
      <dgm:spPr/>
    </dgm:pt>
    <dgm:pt modelId="{5F708494-7D84-4609-A2D2-C2A4E0714CAE}" type="pres">
      <dgm:prSet presAssocID="{8AD336B1-0F5D-441D-A66B-AF1F14BE0B47}" presName="parentText" presStyleLbl="node1" presStyleIdx="0" presStyleCnt="1" custLinFactNeighborX="-2142" custLinFactNeighborY="23759">
        <dgm:presLayoutVars>
          <dgm:chMax val="0"/>
          <dgm:bulletEnabled val="1"/>
        </dgm:presLayoutVars>
      </dgm:prSet>
      <dgm:spPr/>
    </dgm:pt>
  </dgm:ptLst>
  <dgm:cxnLst>
    <dgm:cxn modelId="{3BA4E964-19BA-411A-91E9-69B3FE227AEA}" type="presOf" srcId="{6BEA123F-4E0C-41F1-A405-4BD44B85DE89}" destId="{C1A6487B-FC7F-4004-BA6B-D25B56383492}" srcOrd="0" destOrd="0" presId="urn:microsoft.com/office/officeart/2005/8/layout/vList2"/>
    <dgm:cxn modelId="{59482166-59B2-4D86-8FD9-53E3B8BBAD94}" type="presOf" srcId="{8AD336B1-0F5D-441D-A66B-AF1F14BE0B47}" destId="{5F708494-7D84-4609-A2D2-C2A4E0714CAE}" srcOrd="0" destOrd="0" presId="urn:microsoft.com/office/officeart/2005/8/layout/vList2"/>
    <dgm:cxn modelId="{79EE9BB3-6FA5-4D73-9CE3-DEA1AB93382C}" srcId="{6BEA123F-4E0C-41F1-A405-4BD44B85DE89}" destId="{8AD336B1-0F5D-441D-A66B-AF1F14BE0B47}" srcOrd="0" destOrd="0" parTransId="{A8C014E3-A8A0-412D-8078-3F540FBD1099}" sibTransId="{742ED075-25D9-46BB-B816-77B23DB678C0}"/>
    <dgm:cxn modelId="{86EFA91E-060E-4935-A1FF-9502DE7D32AA}" type="presParOf" srcId="{C1A6487B-FC7F-4004-BA6B-D25B56383492}" destId="{5F708494-7D84-4609-A2D2-C2A4E0714C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477AD87-BAA4-42F2-8760-AA0855A803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6AE676-0081-4287-90CA-06AEBF13C68A}">
      <dgm:prSet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Restaurant</a:t>
          </a:r>
          <a:r>
            <a:rPr lang="en-GB" b="1" dirty="0">
              <a:latin typeface="Batang" panose="02030600000101010101" pitchFamily="18" charset="-127"/>
              <a:ea typeface="Batang" panose="02030600000101010101" pitchFamily="18" charset="-127"/>
            </a:rPr>
            <a:t> Recommendation</a:t>
          </a:r>
          <a:r>
            <a:rPr lang="en-GB" dirty="0">
              <a:latin typeface="Batang" panose="02030600000101010101" pitchFamily="18" charset="-127"/>
              <a:ea typeface="Batang" panose="02030600000101010101" pitchFamily="18" charset="-127"/>
            </a:rPr>
            <a:t>: Just as you’d trust restaurant suggestions from friends with similar tastes, Mint ensures its recommendations align closely with your financial behaviours by referencing users who share similar goals.</a:t>
          </a:r>
          <a:endParaRPr lang="en-IN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9144E058-2CBD-46CE-9403-0D2762CAA308}" type="parTrans" cxnId="{A75156A2-7910-4703-A948-0B5EC4E6090C}">
      <dgm:prSet/>
      <dgm:spPr/>
      <dgm:t>
        <a:bodyPr/>
        <a:lstStyle/>
        <a:p>
          <a:endParaRPr lang="en-IN"/>
        </a:p>
      </dgm:t>
    </dgm:pt>
    <dgm:pt modelId="{F9402127-2C9D-4344-AA4E-D28E238CF47B}" type="sibTrans" cxnId="{A75156A2-7910-4703-A948-0B5EC4E6090C}">
      <dgm:prSet/>
      <dgm:spPr/>
      <dgm:t>
        <a:bodyPr/>
        <a:lstStyle/>
        <a:p>
          <a:endParaRPr lang="en-IN"/>
        </a:p>
      </dgm:t>
    </dgm:pt>
    <dgm:pt modelId="{3698673D-B119-4A05-9EC1-76C16E87EA84}" type="pres">
      <dgm:prSet presAssocID="{6477AD87-BAA4-42F2-8760-AA0855A8038C}" presName="linear" presStyleCnt="0">
        <dgm:presLayoutVars>
          <dgm:animLvl val="lvl"/>
          <dgm:resizeHandles val="exact"/>
        </dgm:presLayoutVars>
      </dgm:prSet>
      <dgm:spPr/>
    </dgm:pt>
    <dgm:pt modelId="{CBDCC1A1-8600-4958-9782-6673A0D55F09}" type="pres">
      <dgm:prSet presAssocID="{C56AE676-0081-4287-90CA-06AEBF13C68A}" presName="parentText" presStyleLbl="node1" presStyleIdx="0" presStyleCnt="1" custLinFactNeighborX="1625" custLinFactNeighborY="52472">
        <dgm:presLayoutVars>
          <dgm:chMax val="0"/>
          <dgm:bulletEnabled val="1"/>
        </dgm:presLayoutVars>
      </dgm:prSet>
      <dgm:spPr/>
    </dgm:pt>
  </dgm:ptLst>
  <dgm:cxnLst>
    <dgm:cxn modelId="{A75156A2-7910-4703-A948-0B5EC4E6090C}" srcId="{6477AD87-BAA4-42F2-8760-AA0855A8038C}" destId="{C56AE676-0081-4287-90CA-06AEBF13C68A}" srcOrd="0" destOrd="0" parTransId="{9144E058-2CBD-46CE-9403-0D2762CAA308}" sibTransId="{F9402127-2C9D-4344-AA4E-D28E238CF47B}"/>
    <dgm:cxn modelId="{9EBFC7BC-A6D7-46F2-8AAF-DBDCAF66B491}" type="presOf" srcId="{C56AE676-0081-4287-90CA-06AEBF13C68A}" destId="{CBDCC1A1-8600-4958-9782-6673A0D55F09}" srcOrd="0" destOrd="0" presId="urn:microsoft.com/office/officeart/2005/8/layout/vList2"/>
    <dgm:cxn modelId="{F7FFA6F5-DF28-4D7D-98BB-974C2AE10FB1}" type="presOf" srcId="{6477AD87-BAA4-42F2-8760-AA0855A8038C}" destId="{3698673D-B119-4A05-9EC1-76C16E87EA84}" srcOrd="0" destOrd="0" presId="urn:microsoft.com/office/officeart/2005/8/layout/vList2"/>
    <dgm:cxn modelId="{4BE6EA04-EAE1-4E2B-85A4-6123EB3D27E8}" type="presParOf" srcId="{3698673D-B119-4A05-9EC1-76C16E87EA84}" destId="{CBDCC1A1-8600-4958-9782-6673A0D55F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CA6371-5E88-4A71-A21C-35289D1C369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B6B263-AD16-4CB7-BA32-0B3444B20EEC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IN" dirty="0"/>
            <a:t>Summary: Mint’s combination of content-based and collaborative filtering creates a balanced, personalized recommendation system that enhances user financial management.</a:t>
          </a:r>
        </a:p>
      </dgm:t>
    </dgm:pt>
    <dgm:pt modelId="{AAB4CB95-F2DB-4C05-B4B6-87A597E8736B}" type="parTrans" cxnId="{FA9C5888-C325-49E7-8A8B-912C8A738EFF}">
      <dgm:prSet/>
      <dgm:spPr/>
      <dgm:t>
        <a:bodyPr/>
        <a:lstStyle/>
        <a:p>
          <a:endParaRPr lang="en-IN"/>
        </a:p>
      </dgm:t>
    </dgm:pt>
    <dgm:pt modelId="{AAF8C3F8-EAFE-4DED-8D0C-F89FE0D6858E}" type="sibTrans" cxnId="{FA9C5888-C325-49E7-8A8B-912C8A738EFF}">
      <dgm:prSet/>
      <dgm:spPr/>
      <dgm:t>
        <a:bodyPr/>
        <a:lstStyle/>
        <a:p>
          <a:endParaRPr lang="en-IN"/>
        </a:p>
      </dgm:t>
    </dgm:pt>
    <dgm:pt modelId="{0C056F25-1436-43EB-841A-24D08853D5E4}">
      <dgm:prSet/>
      <dgm:spPr>
        <a:solidFill>
          <a:schemeClr val="accent1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dirty="0"/>
            <a:t>Future Potential: Integration of more advanced machine learning techniques and increased transparency can further improve recommendation accuracy and user trust.</a:t>
          </a:r>
        </a:p>
      </dgm:t>
    </dgm:pt>
    <dgm:pt modelId="{8C3E6607-5885-4196-A967-E5400C7545E1}" type="parTrans" cxnId="{6D8D8D28-7E77-4CBB-8891-71FC76D1CEC7}">
      <dgm:prSet/>
      <dgm:spPr/>
      <dgm:t>
        <a:bodyPr/>
        <a:lstStyle/>
        <a:p>
          <a:endParaRPr lang="en-IN"/>
        </a:p>
      </dgm:t>
    </dgm:pt>
    <dgm:pt modelId="{1FB778A9-FC45-4B40-ADDC-755B53FBAFB1}" type="sibTrans" cxnId="{6D8D8D28-7E77-4CBB-8891-71FC76D1CEC7}">
      <dgm:prSet/>
      <dgm:spPr/>
      <dgm:t>
        <a:bodyPr/>
        <a:lstStyle/>
        <a:p>
          <a:endParaRPr lang="en-IN"/>
        </a:p>
      </dgm:t>
    </dgm:pt>
    <dgm:pt modelId="{48D8BC48-93FC-4DFB-80E1-71BC34636994}">
      <dgm:prSet/>
      <dgm:spPr>
        <a:solidFill>
          <a:schemeClr val="tx1">
            <a:lumMod val="85000"/>
            <a:lumOff val="15000"/>
          </a:schemeClr>
        </a:solidFill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N" dirty="0"/>
            <a:t>Closing Thought: Mint exemplifies how personalized algorithms can make complex financial management accessible and actionable for everyday users.</a:t>
          </a:r>
        </a:p>
      </dgm:t>
    </dgm:pt>
    <dgm:pt modelId="{53791A95-8B41-4E54-A34D-9D12607D1752}" type="parTrans" cxnId="{394BE933-2D7E-42CB-955D-F3E4259E7B9D}">
      <dgm:prSet/>
      <dgm:spPr/>
      <dgm:t>
        <a:bodyPr/>
        <a:lstStyle/>
        <a:p>
          <a:endParaRPr lang="en-IN"/>
        </a:p>
      </dgm:t>
    </dgm:pt>
    <dgm:pt modelId="{B8501438-87B7-4787-8ABB-68430299A1C1}" type="sibTrans" cxnId="{394BE933-2D7E-42CB-955D-F3E4259E7B9D}">
      <dgm:prSet/>
      <dgm:spPr/>
      <dgm:t>
        <a:bodyPr/>
        <a:lstStyle/>
        <a:p>
          <a:endParaRPr lang="en-IN"/>
        </a:p>
      </dgm:t>
    </dgm:pt>
    <dgm:pt modelId="{7A46EAAD-E96A-45FA-8EAF-4D0381FC2599}" type="pres">
      <dgm:prSet presAssocID="{09CA6371-5E88-4A71-A21C-35289D1C3690}" presName="linearFlow" presStyleCnt="0">
        <dgm:presLayoutVars>
          <dgm:dir/>
          <dgm:resizeHandles val="exact"/>
        </dgm:presLayoutVars>
      </dgm:prSet>
      <dgm:spPr/>
    </dgm:pt>
    <dgm:pt modelId="{23B4856C-11F9-46E1-9B10-7EF0A0B331E8}" type="pres">
      <dgm:prSet presAssocID="{52B6B263-AD16-4CB7-BA32-0B3444B20EEC}" presName="composite" presStyleCnt="0"/>
      <dgm:spPr/>
    </dgm:pt>
    <dgm:pt modelId="{F9F5E962-DA37-4C6A-881E-F4C8616B9262}" type="pres">
      <dgm:prSet presAssocID="{52B6B263-AD16-4CB7-BA32-0B3444B20EE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9B843F0-0880-4129-ABE2-2428C01EBA24}" type="pres">
      <dgm:prSet presAssocID="{52B6B263-AD16-4CB7-BA32-0B3444B20EEC}" presName="txShp" presStyleLbl="node1" presStyleIdx="0" presStyleCnt="3">
        <dgm:presLayoutVars>
          <dgm:bulletEnabled val="1"/>
        </dgm:presLayoutVars>
      </dgm:prSet>
      <dgm:spPr/>
    </dgm:pt>
    <dgm:pt modelId="{7BE7EADC-C8B1-4A17-922F-B867374D3ABB}" type="pres">
      <dgm:prSet presAssocID="{AAF8C3F8-EAFE-4DED-8D0C-F89FE0D6858E}" presName="spacing" presStyleCnt="0"/>
      <dgm:spPr/>
    </dgm:pt>
    <dgm:pt modelId="{7C09E33A-0DAF-40D2-BEBA-8AE293C5F0D3}" type="pres">
      <dgm:prSet presAssocID="{0C056F25-1436-43EB-841A-24D08853D5E4}" presName="composite" presStyleCnt="0"/>
      <dgm:spPr/>
    </dgm:pt>
    <dgm:pt modelId="{6BBD0257-E3AC-4D45-A1D5-EDCDC8AF5CFA}" type="pres">
      <dgm:prSet presAssocID="{0C056F25-1436-43EB-841A-24D08853D5E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339813-CF48-4A38-AB8A-2CD05893CB97}" type="pres">
      <dgm:prSet presAssocID="{0C056F25-1436-43EB-841A-24D08853D5E4}" presName="txShp" presStyleLbl="node1" presStyleIdx="1" presStyleCnt="3">
        <dgm:presLayoutVars>
          <dgm:bulletEnabled val="1"/>
        </dgm:presLayoutVars>
      </dgm:prSet>
      <dgm:spPr/>
    </dgm:pt>
    <dgm:pt modelId="{FDE20284-A51F-4B27-A498-1F491F84E50E}" type="pres">
      <dgm:prSet presAssocID="{1FB778A9-FC45-4B40-ADDC-755B53FBAFB1}" presName="spacing" presStyleCnt="0"/>
      <dgm:spPr/>
    </dgm:pt>
    <dgm:pt modelId="{86028024-9617-4F96-86F8-66472C321587}" type="pres">
      <dgm:prSet presAssocID="{48D8BC48-93FC-4DFB-80E1-71BC34636994}" presName="composite" presStyleCnt="0"/>
      <dgm:spPr/>
    </dgm:pt>
    <dgm:pt modelId="{6AEF8526-3765-4204-A194-2824FB497C42}" type="pres">
      <dgm:prSet presAssocID="{48D8BC48-93FC-4DFB-80E1-71BC34636994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5FAC5F91-AE36-46AF-B79E-82D630646B0D}" type="pres">
      <dgm:prSet presAssocID="{48D8BC48-93FC-4DFB-80E1-71BC34636994}" presName="txShp" presStyleLbl="node1" presStyleIdx="2" presStyleCnt="3">
        <dgm:presLayoutVars>
          <dgm:bulletEnabled val="1"/>
        </dgm:presLayoutVars>
      </dgm:prSet>
      <dgm:spPr/>
    </dgm:pt>
  </dgm:ptLst>
  <dgm:cxnLst>
    <dgm:cxn modelId="{20828C1A-AEA0-4388-AF16-E9608D2E9794}" type="presOf" srcId="{52B6B263-AD16-4CB7-BA32-0B3444B20EEC}" destId="{D9B843F0-0880-4129-ABE2-2428C01EBA24}" srcOrd="0" destOrd="0" presId="urn:microsoft.com/office/officeart/2005/8/layout/vList3"/>
    <dgm:cxn modelId="{6D8D8D28-7E77-4CBB-8891-71FC76D1CEC7}" srcId="{09CA6371-5E88-4A71-A21C-35289D1C3690}" destId="{0C056F25-1436-43EB-841A-24D08853D5E4}" srcOrd="1" destOrd="0" parTransId="{8C3E6607-5885-4196-A967-E5400C7545E1}" sibTransId="{1FB778A9-FC45-4B40-ADDC-755B53FBAFB1}"/>
    <dgm:cxn modelId="{5C0EDA28-B665-42A6-A0C1-E9BCFF8087EE}" type="presOf" srcId="{0C056F25-1436-43EB-841A-24D08853D5E4}" destId="{0D339813-CF48-4A38-AB8A-2CD05893CB97}" srcOrd="0" destOrd="0" presId="urn:microsoft.com/office/officeart/2005/8/layout/vList3"/>
    <dgm:cxn modelId="{D35E482A-ABBE-43CF-A1BC-F36FBAF25670}" type="presOf" srcId="{09CA6371-5E88-4A71-A21C-35289D1C3690}" destId="{7A46EAAD-E96A-45FA-8EAF-4D0381FC2599}" srcOrd="0" destOrd="0" presId="urn:microsoft.com/office/officeart/2005/8/layout/vList3"/>
    <dgm:cxn modelId="{394BE933-2D7E-42CB-955D-F3E4259E7B9D}" srcId="{09CA6371-5E88-4A71-A21C-35289D1C3690}" destId="{48D8BC48-93FC-4DFB-80E1-71BC34636994}" srcOrd="2" destOrd="0" parTransId="{53791A95-8B41-4E54-A34D-9D12607D1752}" sibTransId="{B8501438-87B7-4787-8ABB-68430299A1C1}"/>
    <dgm:cxn modelId="{FA9C5888-C325-49E7-8A8B-912C8A738EFF}" srcId="{09CA6371-5E88-4A71-A21C-35289D1C3690}" destId="{52B6B263-AD16-4CB7-BA32-0B3444B20EEC}" srcOrd="0" destOrd="0" parTransId="{AAB4CB95-F2DB-4C05-B4B6-87A597E8736B}" sibTransId="{AAF8C3F8-EAFE-4DED-8D0C-F89FE0D6858E}"/>
    <dgm:cxn modelId="{5F73C5A9-5437-449F-93EE-8A2004277F63}" type="presOf" srcId="{48D8BC48-93FC-4DFB-80E1-71BC34636994}" destId="{5FAC5F91-AE36-46AF-B79E-82D630646B0D}" srcOrd="0" destOrd="0" presId="urn:microsoft.com/office/officeart/2005/8/layout/vList3"/>
    <dgm:cxn modelId="{2D40E007-66EA-4979-B654-2CACFD6C7208}" type="presParOf" srcId="{7A46EAAD-E96A-45FA-8EAF-4D0381FC2599}" destId="{23B4856C-11F9-46E1-9B10-7EF0A0B331E8}" srcOrd="0" destOrd="0" presId="urn:microsoft.com/office/officeart/2005/8/layout/vList3"/>
    <dgm:cxn modelId="{107B5DC2-4332-464E-9A79-D312BBFE07A7}" type="presParOf" srcId="{23B4856C-11F9-46E1-9B10-7EF0A0B331E8}" destId="{F9F5E962-DA37-4C6A-881E-F4C8616B9262}" srcOrd="0" destOrd="0" presId="urn:microsoft.com/office/officeart/2005/8/layout/vList3"/>
    <dgm:cxn modelId="{F7812248-1940-4F20-AA3C-7C98CE85C14A}" type="presParOf" srcId="{23B4856C-11F9-46E1-9B10-7EF0A0B331E8}" destId="{D9B843F0-0880-4129-ABE2-2428C01EBA24}" srcOrd="1" destOrd="0" presId="urn:microsoft.com/office/officeart/2005/8/layout/vList3"/>
    <dgm:cxn modelId="{0FDA9F13-F80B-4714-B408-343F88BA46EA}" type="presParOf" srcId="{7A46EAAD-E96A-45FA-8EAF-4D0381FC2599}" destId="{7BE7EADC-C8B1-4A17-922F-B867374D3ABB}" srcOrd="1" destOrd="0" presId="urn:microsoft.com/office/officeart/2005/8/layout/vList3"/>
    <dgm:cxn modelId="{1188B215-7965-422B-8F63-6A122AF74019}" type="presParOf" srcId="{7A46EAAD-E96A-45FA-8EAF-4D0381FC2599}" destId="{7C09E33A-0DAF-40D2-BEBA-8AE293C5F0D3}" srcOrd="2" destOrd="0" presId="urn:microsoft.com/office/officeart/2005/8/layout/vList3"/>
    <dgm:cxn modelId="{30D517F7-B3EE-4F3D-A8FC-669DBC93DDF0}" type="presParOf" srcId="{7C09E33A-0DAF-40D2-BEBA-8AE293C5F0D3}" destId="{6BBD0257-E3AC-4D45-A1D5-EDCDC8AF5CFA}" srcOrd="0" destOrd="0" presId="urn:microsoft.com/office/officeart/2005/8/layout/vList3"/>
    <dgm:cxn modelId="{36125F03-5FD0-4A42-B131-F6C140F38330}" type="presParOf" srcId="{7C09E33A-0DAF-40D2-BEBA-8AE293C5F0D3}" destId="{0D339813-CF48-4A38-AB8A-2CD05893CB97}" srcOrd="1" destOrd="0" presId="urn:microsoft.com/office/officeart/2005/8/layout/vList3"/>
    <dgm:cxn modelId="{47BC84B0-C97F-49AF-8347-658B6AFCF199}" type="presParOf" srcId="{7A46EAAD-E96A-45FA-8EAF-4D0381FC2599}" destId="{FDE20284-A51F-4B27-A498-1F491F84E50E}" srcOrd="3" destOrd="0" presId="urn:microsoft.com/office/officeart/2005/8/layout/vList3"/>
    <dgm:cxn modelId="{96EDF6DA-D25B-4BBE-BF0C-F8937036D1F5}" type="presParOf" srcId="{7A46EAAD-E96A-45FA-8EAF-4D0381FC2599}" destId="{86028024-9617-4F96-86F8-66472C321587}" srcOrd="4" destOrd="0" presId="urn:microsoft.com/office/officeart/2005/8/layout/vList3"/>
    <dgm:cxn modelId="{0E20F852-F013-46F5-8327-DEAE211D2EE1}" type="presParOf" srcId="{86028024-9617-4F96-86F8-66472C321587}" destId="{6AEF8526-3765-4204-A194-2824FB497C42}" srcOrd="0" destOrd="0" presId="urn:microsoft.com/office/officeart/2005/8/layout/vList3"/>
    <dgm:cxn modelId="{BD80E450-5E8B-467A-BF31-996E1CB8FAEB}" type="presParOf" srcId="{86028024-9617-4F96-86F8-66472C321587}" destId="{5FAC5F91-AE36-46AF-B79E-82D630646B0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17AB5A-9BC1-49AD-BBB9-DAFCA3CB6A09}" type="doc">
      <dgm:prSet loTypeId="urn:microsoft.com/office/officeart/2005/8/layout/hList7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E14917C-4B42-4C98-821C-0AB20CA0E25A}">
      <dgm:prSet/>
      <dgm:spPr/>
      <dgm:t>
        <a:bodyPr/>
        <a:lstStyle/>
        <a:p>
          <a:r>
            <a:rPr lang="en-IN"/>
            <a:t>Definition: Recommends items based on user’s specific data and preferences, analyzing individual attributes without comparison to others.</a:t>
          </a:r>
        </a:p>
      </dgm:t>
    </dgm:pt>
    <dgm:pt modelId="{0ECDB5CF-1485-4324-AC98-5190FE80E744}" type="parTrans" cxnId="{6B2BA09B-74FE-4733-9FDD-8C883714B9EE}">
      <dgm:prSet/>
      <dgm:spPr/>
      <dgm:t>
        <a:bodyPr/>
        <a:lstStyle/>
        <a:p>
          <a:endParaRPr lang="en-IN"/>
        </a:p>
      </dgm:t>
    </dgm:pt>
    <dgm:pt modelId="{923CBC12-BF29-4C76-8D3C-5C2F8EFFDA64}" type="sibTrans" cxnId="{6B2BA09B-74FE-4733-9FDD-8C883714B9EE}">
      <dgm:prSet/>
      <dgm:spPr/>
      <dgm:t>
        <a:bodyPr/>
        <a:lstStyle/>
        <a:p>
          <a:endParaRPr lang="en-IN"/>
        </a:p>
      </dgm:t>
    </dgm:pt>
    <dgm:pt modelId="{4148A613-D303-4B1B-B48C-566FD02B7511}">
      <dgm:prSet/>
      <dgm:spPr/>
      <dgm:t>
        <a:bodyPr/>
        <a:lstStyle/>
        <a:p>
          <a:r>
            <a:rPr lang="en-IN"/>
            <a:t>Example: In media, if a user watches cooking shows, they’re recommended more cooking content.</a:t>
          </a:r>
        </a:p>
      </dgm:t>
    </dgm:pt>
    <dgm:pt modelId="{E155D894-8053-4B46-AC4E-1D9006B2A94B}" type="parTrans" cxnId="{9BD99A6B-E08B-4D0F-9B5E-BE9E5D39EC86}">
      <dgm:prSet/>
      <dgm:spPr/>
      <dgm:t>
        <a:bodyPr/>
        <a:lstStyle/>
        <a:p>
          <a:endParaRPr lang="en-IN"/>
        </a:p>
      </dgm:t>
    </dgm:pt>
    <dgm:pt modelId="{3AA3C470-AECC-49D4-9338-883E0DA0DBD7}" type="sibTrans" cxnId="{9BD99A6B-E08B-4D0F-9B5E-BE9E5D39EC86}">
      <dgm:prSet/>
      <dgm:spPr/>
      <dgm:t>
        <a:bodyPr/>
        <a:lstStyle/>
        <a:p>
          <a:endParaRPr lang="en-IN"/>
        </a:p>
      </dgm:t>
    </dgm:pt>
    <dgm:pt modelId="{CAD71202-957D-47A4-931A-8B07CCF95AAF}">
      <dgm:prSet/>
      <dgm:spPr/>
      <dgm:t>
        <a:bodyPr/>
        <a:lstStyle/>
        <a:p>
          <a:r>
            <a:rPr lang="en-IN"/>
            <a:t>Mint’s Application: Content-based filtering analyzes a user’s transaction categories, credit profile, and financial goals to provide direct, relevant recommendations.</a:t>
          </a:r>
        </a:p>
      </dgm:t>
    </dgm:pt>
    <dgm:pt modelId="{10EF102C-E925-4954-8229-55029B34A75D}" type="parTrans" cxnId="{6E77CDB6-D1A3-4E3A-92A0-6670B41E319E}">
      <dgm:prSet/>
      <dgm:spPr/>
      <dgm:t>
        <a:bodyPr/>
        <a:lstStyle/>
        <a:p>
          <a:endParaRPr lang="en-IN"/>
        </a:p>
      </dgm:t>
    </dgm:pt>
    <dgm:pt modelId="{EB1D2153-A6E7-4A12-86EA-B50CE66E04EB}" type="sibTrans" cxnId="{6E77CDB6-D1A3-4E3A-92A0-6670B41E319E}">
      <dgm:prSet/>
      <dgm:spPr/>
      <dgm:t>
        <a:bodyPr/>
        <a:lstStyle/>
        <a:p>
          <a:endParaRPr lang="en-IN"/>
        </a:p>
      </dgm:t>
    </dgm:pt>
    <dgm:pt modelId="{4CC704EF-1C95-4E80-9A7B-ABBA036190B7}" type="pres">
      <dgm:prSet presAssocID="{D617AB5A-9BC1-49AD-BBB9-DAFCA3CB6A09}" presName="Name0" presStyleCnt="0">
        <dgm:presLayoutVars>
          <dgm:dir/>
          <dgm:resizeHandles val="exact"/>
        </dgm:presLayoutVars>
      </dgm:prSet>
      <dgm:spPr/>
    </dgm:pt>
    <dgm:pt modelId="{D406497A-D032-4129-B74C-493DEEAC1401}" type="pres">
      <dgm:prSet presAssocID="{D617AB5A-9BC1-49AD-BBB9-DAFCA3CB6A09}" presName="fgShape" presStyleLbl="fgShp" presStyleIdx="0" presStyleCnt="1" custLinFactNeighborX="-706" custLinFactNeighborY="2722"/>
      <dgm:spPr/>
    </dgm:pt>
    <dgm:pt modelId="{14D642FB-F3F7-4C34-8D62-683FAFA1A764}" type="pres">
      <dgm:prSet presAssocID="{D617AB5A-9BC1-49AD-BBB9-DAFCA3CB6A09}" presName="linComp" presStyleCnt="0"/>
      <dgm:spPr/>
    </dgm:pt>
    <dgm:pt modelId="{30712238-73B5-456E-975E-72C745362FFF}" type="pres">
      <dgm:prSet presAssocID="{5E14917C-4B42-4C98-821C-0AB20CA0E25A}" presName="compNode" presStyleCnt="0"/>
      <dgm:spPr/>
    </dgm:pt>
    <dgm:pt modelId="{75F77F2B-E18D-45AC-9F85-60A882D68C9E}" type="pres">
      <dgm:prSet presAssocID="{5E14917C-4B42-4C98-821C-0AB20CA0E25A}" presName="bkgdShape" presStyleLbl="node1" presStyleIdx="0" presStyleCnt="3"/>
      <dgm:spPr/>
    </dgm:pt>
    <dgm:pt modelId="{5475352D-6473-4447-B74E-65E6E52F0AE3}" type="pres">
      <dgm:prSet presAssocID="{5E14917C-4B42-4C98-821C-0AB20CA0E25A}" presName="nodeTx" presStyleLbl="node1" presStyleIdx="0" presStyleCnt="3">
        <dgm:presLayoutVars>
          <dgm:bulletEnabled val="1"/>
        </dgm:presLayoutVars>
      </dgm:prSet>
      <dgm:spPr/>
    </dgm:pt>
    <dgm:pt modelId="{D266EB68-4F5D-49E9-8E6E-2E85CD605951}" type="pres">
      <dgm:prSet presAssocID="{5E14917C-4B42-4C98-821C-0AB20CA0E25A}" presName="invisiNode" presStyleLbl="node1" presStyleIdx="0" presStyleCnt="3"/>
      <dgm:spPr/>
    </dgm:pt>
    <dgm:pt modelId="{FECFB8DE-0F13-45F3-9FDB-FECBAF48007F}" type="pres">
      <dgm:prSet presAssocID="{5E14917C-4B42-4C98-821C-0AB20CA0E25A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B04811D-2EE0-46F3-8A12-D1A61391A871}" type="pres">
      <dgm:prSet presAssocID="{923CBC12-BF29-4C76-8D3C-5C2F8EFFDA64}" presName="sibTrans" presStyleLbl="sibTrans2D1" presStyleIdx="0" presStyleCnt="0"/>
      <dgm:spPr/>
    </dgm:pt>
    <dgm:pt modelId="{C070E508-17D7-4C63-8132-F5588FB97358}" type="pres">
      <dgm:prSet presAssocID="{4148A613-D303-4B1B-B48C-566FD02B7511}" presName="compNode" presStyleCnt="0"/>
      <dgm:spPr/>
    </dgm:pt>
    <dgm:pt modelId="{CBDA9D4E-2157-4011-BFB0-B78EF90AB5D8}" type="pres">
      <dgm:prSet presAssocID="{4148A613-D303-4B1B-B48C-566FD02B7511}" presName="bkgdShape" presStyleLbl="node1" presStyleIdx="1" presStyleCnt="3"/>
      <dgm:spPr/>
    </dgm:pt>
    <dgm:pt modelId="{C770722C-F94E-444F-A0E1-66ABC6F2A093}" type="pres">
      <dgm:prSet presAssocID="{4148A613-D303-4B1B-B48C-566FD02B7511}" presName="nodeTx" presStyleLbl="node1" presStyleIdx="1" presStyleCnt="3">
        <dgm:presLayoutVars>
          <dgm:bulletEnabled val="1"/>
        </dgm:presLayoutVars>
      </dgm:prSet>
      <dgm:spPr/>
    </dgm:pt>
    <dgm:pt modelId="{049A8612-862D-41DD-B718-8736FD2117DF}" type="pres">
      <dgm:prSet presAssocID="{4148A613-D303-4B1B-B48C-566FD02B7511}" presName="invisiNode" presStyleLbl="node1" presStyleIdx="1" presStyleCnt="3"/>
      <dgm:spPr/>
    </dgm:pt>
    <dgm:pt modelId="{5134F6D7-8F29-4F82-8432-68A7F3D23E2B}" type="pres">
      <dgm:prSet presAssocID="{4148A613-D303-4B1B-B48C-566FD02B751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6191918E-C28E-49C5-AE0B-6F6043242D76}" type="pres">
      <dgm:prSet presAssocID="{3AA3C470-AECC-49D4-9338-883E0DA0DBD7}" presName="sibTrans" presStyleLbl="sibTrans2D1" presStyleIdx="0" presStyleCnt="0"/>
      <dgm:spPr/>
    </dgm:pt>
    <dgm:pt modelId="{6235096E-6579-4179-978A-1FBC5DE8D746}" type="pres">
      <dgm:prSet presAssocID="{CAD71202-957D-47A4-931A-8B07CCF95AAF}" presName="compNode" presStyleCnt="0"/>
      <dgm:spPr/>
    </dgm:pt>
    <dgm:pt modelId="{08FD6E56-D306-4312-BCD2-CEA49ACC0BFA}" type="pres">
      <dgm:prSet presAssocID="{CAD71202-957D-47A4-931A-8B07CCF95AAF}" presName="bkgdShape" presStyleLbl="node1" presStyleIdx="2" presStyleCnt="3"/>
      <dgm:spPr/>
    </dgm:pt>
    <dgm:pt modelId="{6880F447-BDD2-44F5-82D7-A3AFEDE15EDB}" type="pres">
      <dgm:prSet presAssocID="{CAD71202-957D-47A4-931A-8B07CCF95AAF}" presName="nodeTx" presStyleLbl="node1" presStyleIdx="2" presStyleCnt="3">
        <dgm:presLayoutVars>
          <dgm:bulletEnabled val="1"/>
        </dgm:presLayoutVars>
      </dgm:prSet>
      <dgm:spPr/>
    </dgm:pt>
    <dgm:pt modelId="{E99E8010-1C0D-45BA-A8FD-B7AEA0EDAC95}" type="pres">
      <dgm:prSet presAssocID="{CAD71202-957D-47A4-931A-8B07CCF95AAF}" presName="invisiNode" presStyleLbl="node1" presStyleIdx="2" presStyleCnt="3"/>
      <dgm:spPr/>
    </dgm:pt>
    <dgm:pt modelId="{11C004CB-72CD-42B2-9C6C-6F843072819C}" type="pres">
      <dgm:prSet presAssocID="{CAD71202-957D-47A4-931A-8B07CCF95AAF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7EE2905F-53D6-4CD7-9372-DFD1F244FD66}" type="presOf" srcId="{CAD71202-957D-47A4-931A-8B07CCF95AAF}" destId="{6880F447-BDD2-44F5-82D7-A3AFEDE15EDB}" srcOrd="1" destOrd="0" presId="urn:microsoft.com/office/officeart/2005/8/layout/hList7"/>
    <dgm:cxn modelId="{D9DB4761-4040-4D7B-AD8A-2862BCE62ADE}" type="presOf" srcId="{4148A613-D303-4B1B-B48C-566FD02B7511}" destId="{C770722C-F94E-444F-A0E1-66ABC6F2A093}" srcOrd="1" destOrd="0" presId="urn:microsoft.com/office/officeart/2005/8/layout/hList7"/>
    <dgm:cxn modelId="{ED5A9C65-3928-4B56-BC58-DDD36994F71B}" type="presOf" srcId="{3AA3C470-AECC-49D4-9338-883E0DA0DBD7}" destId="{6191918E-C28E-49C5-AE0B-6F6043242D76}" srcOrd="0" destOrd="0" presId="urn:microsoft.com/office/officeart/2005/8/layout/hList7"/>
    <dgm:cxn modelId="{9BD99A6B-E08B-4D0F-9B5E-BE9E5D39EC86}" srcId="{D617AB5A-9BC1-49AD-BBB9-DAFCA3CB6A09}" destId="{4148A613-D303-4B1B-B48C-566FD02B7511}" srcOrd="1" destOrd="0" parTransId="{E155D894-8053-4B46-AC4E-1D9006B2A94B}" sibTransId="{3AA3C470-AECC-49D4-9338-883E0DA0DBD7}"/>
    <dgm:cxn modelId="{903F167B-2B21-4E42-B9FB-02980A4A1064}" type="presOf" srcId="{5E14917C-4B42-4C98-821C-0AB20CA0E25A}" destId="{5475352D-6473-4447-B74E-65E6E52F0AE3}" srcOrd="1" destOrd="0" presId="urn:microsoft.com/office/officeart/2005/8/layout/hList7"/>
    <dgm:cxn modelId="{6B2BA09B-74FE-4733-9FDD-8C883714B9EE}" srcId="{D617AB5A-9BC1-49AD-BBB9-DAFCA3CB6A09}" destId="{5E14917C-4B42-4C98-821C-0AB20CA0E25A}" srcOrd="0" destOrd="0" parTransId="{0ECDB5CF-1485-4324-AC98-5190FE80E744}" sibTransId="{923CBC12-BF29-4C76-8D3C-5C2F8EFFDA64}"/>
    <dgm:cxn modelId="{B6E6839C-6759-41A3-8382-FAA06F113BFE}" type="presOf" srcId="{4148A613-D303-4B1B-B48C-566FD02B7511}" destId="{CBDA9D4E-2157-4011-BFB0-B78EF90AB5D8}" srcOrd="0" destOrd="0" presId="urn:microsoft.com/office/officeart/2005/8/layout/hList7"/>
    <dgm:cxn modelId="{3C9303AD-60FC-40EC-ABEA-D55F1D5B4F32}" type="presOf" srcId="{923CBC12-BF29-4C76-8D3C-5C2F8EFFDA64}" destId="{6B04811D-2EE0-46F3-8A12-D1A61391A871}" srcOrd="0" destOrd="0" presId="urn:microsoft.com/office/officeart/2005/8/layout/hList7"/>
    <dgm:cxn modelId="{6E77CDB6-D1A3-4E3A-92A0-6670B41E319E}" srcId="{D617AB5A-9BC1-49AD-BBB9-DAFCA3CB6A09}" destId="{CAD71202-957D-47A4-931A-8B07CCF95AAF}" srcOrd="2" destOrd="0" parTransId="{10EF102C-E925-4954-8229-55029B34A75D}" sibTransId="{EB1D2153-A6E7-4A12-86EA-B50CE66E04EB}"/>
    <dgm:cxn modelId="{967CFAE6-D398-4635-B8F7-1B20AABB5806}" type="presOf" srcId="{5E14917C-4B42-4C98-821C-0AB20CA0E25A}" destId="{75F77F2B-E18D-45AC-9F85-60A882D68C9E}" srcOrd="0" destOrd="0" presId="urn:microsoft.com/office/officeart/2005/8/layout/hList7"/>
    <dgm:cxn modelId="{CBCA69FE-7463-43ED-A44B-EDDFECBB0904}" type="presOf" srcId="{D617AB5A-9BC1-49AD-BBB9-DAFCA3CB6A09}" destId="{4CC704EF-1C95-4E80-9A7B-ABBA036190B7}" srcOrd="0" destOrd="0" presId="urn:microsoft.com/office/officeart/2005/8/layout/hList7"/>
    <dgm:cxn modelId="{F0F136FF-8127-4AA1-BE8D-3B978FD244CD}" type="presOf" srcId="{CAD71202-957D-47A4-931A-8B07CCF95AAF}" destId="{08FD6E56-D306-4312-BCD2-CEA49ACC0BFA}" srcOrd="0" destOrd="0" presId="urn:microsoft.com/office/officeart/2005/8/layout/hList7"/>
    <dgm:cxn modelId="{9F6F914C-8D14-49E3-8AE8-2C3FBE88D71C}" type="presParOf" srcId="{4CC704EF-1C95-4E80-9A7B-ABBA036190B7}" destId="{D406497A-D032-4129-B74C-493DEEAC1401}" srcOrd="0" destOrd="0" presId="urn:microsoft.com/office/officeart/2005/8/layout/hList7"/>
    <dgm:cxn modelId="{5DF41FBA-6E72-476F-940C-EA08806C598D}" type="presParOf" srcId="{4CC704EF-1C95-4E80-9A7B-ABBA036190B7}" destId="{14D642FB-F3F7-4C34-8D62-683FAFA1A764}" srcOrd="1" destOrd="0" presId="urn:microsoft.com/office/officeart/2005/8/layout/hList7"/>
    <dgm:cxn modelId="{79B4E545-FA30-47DE-B7F7-8BF222C54665}" type="presParOf" srcId="{14D642FB-F3F7-4C34-8D62-683FAFA1A764}" destId="{30712238-73B5-456E-975E-72C745362FFF}" srcOrd="0" destOrd="0" presId="urn:microsoft.com/office/officeart/2005/8/layout/hList7"/>
    <dgm:cxn modelId="{E4D40221-72B0-44FE-90E6-DA6800305496}" type="presParOf" srcId="{30712238-73B5-456E-975E-72C745362FFF}" destId="{75F77F2B-E18D-45AC-9F85-60A882D68C9E}" srcOrd="0" destOrd="0" presId="urn:microsoft.com/office/officeart/2005/8/layout/hList7"/>
    <dgm:cxn modelId="{17FD2210-B9B1-4DCB-9D50-A23E54E417CD}" type="presParOf" srcId="{30712238-73B5-456E-975E-72C745362FFF}" destId="{5475352D-6473-4447-B74E-65E6E52F0AE3}" srcOrd="1" destOrd="0" presId="urn:microsoft.com/office/officeart/2005/8/layout/hList7"/>
    <dgm:cxn modelId="{648BCED1-33B6-4EBA-B128-1A52D364668D}" type="presParOf" srcId="{30712238-73B5-456E-975E-72C745362FFF}" destId="{D266EB68-4F5D-49E9-8E6E-2E85CD605951}" srcOrd="2" destOrd="0" presId="urn:microsoft.com/office/officeart/2005/8/layout/hList7"/>
    <dgm:cxn modelId="{3A4B20D0-3924-4F7D-8E3F-EA29352ABB66}" type="presParOf" srcId="{30712238-73B5-456E-975E-72C745362FFF}" destId="{FECFB8DE-0F13-45F3-9FDB-FECBAF48007F}" srcOrd="3" destOrd="0" presId="urn:microsoft.com/office/officeart/2005/8/layout/hList7"/>
    <dgm:cxn modelId="{AA662F6C-A682-4DB3-B4F1-70B7BF824E04}" type="presParOf" srcId="{14D642FB-F3F7-4C34-8D62-683FAFA1A764}" destId="{6B04811D-2EE0-46F3-8A12-D1A61391A871}" srcOrd="1" destOrd="0" presId="urn:microsoft.com/office/officeart/2005/8/layout/hList7"/>
    <dgm:cxn modelId="{DD4A2025-6D6A-4566-8F60-94A0D8C12EA0}" type="presParOf" srcId="{14D642FB-F3F7-4C34-8D62-683FAFA1A764}" destId="{C070E508-17D7-4C63-8132-F5588FB97358}" srcOrd="2" destOrd="0" presId="urn:microsoft.com/office/officeart/2005/8/layout/hList7"/>
    <dgm:cxn modelId="{39547E7A-DBA0-4BEA-A4DB-9832F2CAF564}" type="presParOf" srcId="{C070E508-17D7-4C63-8132-F5588FB97358}" destId="{CBDA9D4E-2157-4011-BFB0-B78EF90AB5D8}" srcOrd="0" destOrd="0" presId="urn:microsoft.com/office/officeart/2005/8/layout/hList7"/>
    <dgm:cxn modelId="{ACE5DB78-5A09-4D7C-A11B-4A92BA14891D}" type="presParOf" srcId="{C070E508-17D7-4C63-8132-F5588FB97358}" destId="{C770722C-F94E-444F-A0E1-66ABC6F2A093}" srcOrd="1" destOrd="0" presId="urn:microsoft.com/office/officeart/2005/8/layout/hList7"/>
    <dgm:cxn modelId="{6F0827D3-F2EF-4A35-B313-B0DE18E85D28}" type="presParOf" srcId="{C070E508-17D7-4C63-8132-F5588FB97358}" destId="{049A8612-862D-41DD-B718-8736FD2117DF}" srcOrd="2" destOrd="0" presId="urn:microsoft.com/office/officeart/2005/8/layout/hList7"/>
    <dgm:cxn modelId="{694D7C37-0291-48FC-8198-6F96F2F29289}" type="presParOf" srcId="{C070E508-17D7-4C63-8132-F5588FB97358}" destId="{5134F6D7-8F29-4F82-8432-68A7F3D23E2B}" srcOrd="3" destOrd="0" presId="urn:microsoft.com/office/officeart/2005/8/layout/hList7"/>
    <dgm:cxn modelId="{2B76A935-CF23-4DC2-917D-C90E0EAAE4C6}" type="presParOf" srcId="{14D642FB-F3F7-4C34-8D62-683FAFA1A764}" destId="{6191918E-C28E-49C5-AE0B-6F6043242D76}" srcOrd="3" destOrd="0" presId="urn:microsoft.com/office/officeart/2005/8/layout/hList7"/>
    <dgm:cxn modelId="{A78CCC00-F80C-4A53-9036-5618DB215BAE}" type="presParOf" srcId="{14D642FB-F3F7-4C34-8D62-683FAFA1A764}" destId="{6235096E-6579-4179-978A-1FBC5DE8D746}" srcOrd="4" destOrd="0" presId="urn:microsoft.com/office/officeart/2005/8/layout/hList7"/>
    <dgm:cxn modelId="{183A7198-7FCA-42ED-942C-B08795D88EA4}" type="presParOf" srcId="{6235096E-6579-4179-978A-1FBC5DE8D746}" destId="{08FD6E56-D306-4312-BCD2-CEA49ACC0BFA}" srcOrd="0" destOrd="0" presId="urn:microsoft.com/office/officeart/2005/8/layout/hList7"/>
    <dgm:cxn modelId="{2E2E6C5E-5315-4687-A27D-4B6E0A5B631F}" type="presParOf" srcId="{6235096E-6579-4179-978A-1FBC5DE8D746}" destId="{6880F447-BDD2-44F5-82D7-A3AFEDE15EDB}" srcOrd="1" destOrd="0" presId="urn:microsoft.com/office/officeart/2005/8/layout/hList7"/>
    <dgm:cxn modelId="{3D3B28FB-8780-4A71-8325-458A0A1C8EEE}" type="presParOf" srcId="{6235096E-6579-4179-978A-1FBC5DE8D746}" destId="{E99E8010-1C0D-45BA-A8FD-B7AEA0EDAC95}" srcOrd="2" destOrd="0" presId="urn:microsoft.com/office/officeart/2005/8/layout/hList7"/>
    <dgm:cxn modelId="{646695FF-F67A-4A65-A1F7-DBBF42FE2343}" type="presParOf" srcId="{6235096E-6579-4179-978A-1FBC5DE8D746}" destId="{11C004CB-72CD-42B2-9C6C-6F843072819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6FF00-4456-41BB-A392-C4BE720257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EBA0D1-9E79-4168-B92B-97FDE6CEF88F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Garamond" panose="02020404030301010803" pitchFamily="18" charset="0"/>
            </a:rPr>
            <a:t>Transactional Categorization: Mint categorizes each transaction (e.g., groceries, dining) using NLP to identify where users spend.</a:t>
          </a:r>
        </a:p>
      </dgm:t>
    </dgm:pt>
    <dgm:pt modelId="{84A3B786-F697-464E-B656-C06E14BD61C3}" type="parTrans" cxnId="{27F6F835-9A7B-4C21-9EF2-04C092FB07BD}">
      <dgm:prSet/>
      <dgm:spPr/>
      <dgm:t>
        <a:bodyPr/>
        <a:lstStyle/>
        <a:p>
          <a:endParaRPr lang="en-IN"/>
        </a:p>
      </dgm:t>
    </dgm:pt>
    <dgm:pt modelId="{3BBF1D14-0884-4EC8-9DF1-75CD9BDB11DD}" type="sibTrans" cxnId="{27F6F835-9A7B-4C21-9EF2-04C092FB07BD}">
      <dgm:prSet/>
      <dgm:spPr/>
      <dgm:t>
        <a:bodyPr/>
        <a:lstStyle/>
        <a:p>
          <a:endParaRPr lang="en-IN"/>
        </a:p>
      </dgm:t>
    </dgm:pt>
    <dgm:pt modelId="{E25DEB4E-F020-429D-99D7-01A3C5927A3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Garamond" panose="02020404030301010803" pitchFamily="18" charset="0"/>
            </a:rPr>
            <a:t>Goal Matching: Content-based algorithms analyse the user's goals (e.g., saving for a vacation) and recommend actionable steps, like reallocating discretionary spending</a:t>
          </a:r>
          <a:r>
            <a:rPr lang="en-IN" dirty="0"/>
            <a:t>.</a:t>
          </a:r>
        </a:p>
      </dgm:t>
    </dgm:pt>
    <dgm:pt modelId="{A7575C1E-8947-4298-AC2D-EB8C0524BBEC}" type="parTrans" cxnId="{A0F0E692-4175-4C8B-BE51-08B93742B2E4}">
      <dgm:prSet/>
      <dgm:spPr/>
      <dgm:t>
        <a:bodyPr/>
        <a:lstStyle/>
        <a:p>
          <a:endParaRPr lang="en-IN"/>
        </a:p>
      </dgm:t>
    </dgm:pt>
    <dgm:pt modelId="{C5933D0C-365B-4474-98A6-0CAE0A5B91B3}" type="sibTrans" cxnId="{A0F0E692-4175-4C8B-BE51-08B93742B2E4}">
      <dgm:prSet/>
      <dgm:spPr/>
      <dgm:t>
        <a:bodyPr/>
        <a:lstStyle/>
        <a:p>
          <a:endParaRPr lang="en-IN"/>
        </a:p>
      </dgm:t>
    </dgm:pt>
    <dgm:pt modelId="{85B2E5AA-2E4F-4ED8-8093-2C396E74BDF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Garamond" panose="02020404030301010803" pitchFamily="18" charset="0"/>
            </a:rPr>
            <a:t>Example: If a user sets a goal to save $5,000, Mint analyses their spending data and suggests specific areas for cost-cutting, directly tailored to their financial profile</a:t>
          </a:r>
          <a:r>
            <a:rPr lang="en-IN" dirty="0"/>
            <a:t>.</a:t>
          </a:r>
        </a:p>
      </dgm:t>
    </dgm:pt>
    <dgm:pt modelId="{E1CB7E44-7AA5-47B1-BA34-06FF01DA8F30}" type="parTrans" cxnId="{5ED743FA-9DE2-4CBD-8C8A-F5401296FB0F}">
      <dgm:prSet/>
      <dgm:spPr/>
      <dgm:t>
        <a:bodyPr/>
        <a:lstStyle/>
        <a:p>
          <a:endParaRPr lang="en-IN"/>
        </a:p>
      </dgm:t>
    </dgm:pt>
    <dgm:pt modelId="{F52241AF-E515-4D69-88AE-5FE25A5C171B}" type="sibTrans" cxnId="{5ED743FA-9DE2-4CBD-8C8A-F5401296FB0F}">
      <dgm:prSet/>
      <dgm:spPr/>
      <dgm:t>
        <a:bodyPr/>
        <a:lstStyle/>
        <a:p>
          <a:endParaRPr lang="en-IN"/>
        </a:p>
      </dgm:t>
    </dgm:pt>
    <dgm:pt modelId="{A0F3FA06-3750-4E14-9107-79C4BF037D3E}" type="pres">
      <dgm:prSet presAssocID="{EF96FF00-4456-41BB-A392-C4BE72025785}" presName="Name0" presStyleCnt="0">
        <dgm:presLayoutVars>
          <dgm:dir/>
          <dgm:animLvl val="lvl"/>
          <dgm:resizeHandles val="exact"/>
        </dgm:presLayoutVars>
      </dgm:prSet>
      <dgm:spPr/>
    </dgm:pt>
    <dgm:pt modelId="{CE037E5A-10BA-4C6A-827C-F89295C8831C}" type="pres">
      <dgm:prSet presAssocID="{76EBA0D1-9E79-4168-B92B-97FDE6CEF88F}" presName="linNode" presStyleCnt="0"/>
      <dgm:spPr/>
    </dgm:pt>
    <dgm:pt modelId="{0F08F385-E4F4-4B03-9128-CDCB469DDA63}" type="pres">
      <dgm:prSet presAssocID="{76EBA0D1-9E79-4168-B92B-97FDE6CEF88F}" presName="parentText" presStyleLbl="node1" presStyleIdx="0" presStyleCnt="3" custScaleX="268429" custLinFactNeighborX="-51706" custLinFactNeighborY="8549">
        <dgm:presLayoutVars>
          <dgm:chMax val="1"/>
          <dgm:bulletEnabled val="1"/>
        </dgm:presLayoutVars>
      </dgm:prSet>
      <dgm:spPr/>
    </dgm:pt>
    <dgm:pt modelId="{94965C88-57E0-4B45-9F72-B25467D205A1}" type="pres">
      <dgm:prSet presAssocID="{3BBF1D14-0884-4EC8-9DF1-75CD9BDB11DD}" presName="sp" presStyleCnt="0"/>
      <dgm:spPr/>
    </dgm:pt>
    <dgm:pt modelId="{844A6077-11D1-477D-9875-20B30FF73213}" type="pres">
      <dgm:prSet presAssocID="{E25DEB4E-F020-429D-99D7-01A3C5927A34}" presName="linNode" presStyleCnt="0"/>
      <dgm:spPr/>
    </dgm:pt>
    <dgm:pt modelId="{CC98FF18-1D88-411A-9CE0-584668F50E55}" type="pres">
      <dgm:prSet presAssocID="{E25DEB4E-F020-429D-99D7-01A3C5927A34}" presName="parentText" presStyleLbl="node1" presStyleIdx="1" presStyleCnt="3" custScaleX="272709" custLinFactNeighborX="-49703" custLinFactNeighborY="4071">
        <dgm:presLayoutVars>
          <dgm:chMax val="1"/>
          <dgm:bulletEnabled val="1"/>
        </dgm:presLayoutVars>
      </dgm:prSet>
      <dgm:spPr/>
    </dgm:pt>
    <dgm:pt modelId="{B5DA06FE-4505-48F4-9392-B8A04160D0E4}" type="pres">
      <dgm:prSet presAssocID="{C5933D0C-365B-4474-98A6-0CAE0A5B91B3}" presName="sp" presStyleCnt="0"/>
      <dgm:spPr/>
    </dgm:pt>
    <dgm:pt modelId="{6232177E-D2B7-4FB9-A2BB-37D8BB2E0B5E}" type="pres">
      <dgm:prSet presAssocID="{85B2E5AA-2E4F-4ED8-8093-2C396E74BDF5}" presName="linNode" presStyleCnt="0"/>
      <dgm:spPr/>
    </dgm:pt>
    <dgm:pt modelId="{2706BE89-9419-4423-9C8D-3F6354B09BAB}" type="pres">
      <dgm:prSet presAssocID="{85B2E5AA-2E4F-4ED8-8093-2C396E74BDF5}" presName="parentText" presStyleLbl="node1" presStyleIdx="2" presStyleCnt="3" custScaleX="272036" custLinFactNeighborX="-47789" custLinFactNeighborY="152">
        <dgm:presLayoutVars>
          <dgm:chMax val="1"/>
          <dgm:bulletEnabled val="1"/>
        </dgm:presLayoutVars>
      </dgm:prSet>
      <dgm:spPr/>
    </dgm:pt>
  </dgm:ptLst>
  <dgm:cxnLst>
    <dgm:cxn modelId="{27F6F835-9A7B-4C21-9EF2-04C092FB07BD}" srcId="{EF96FF00-4456-41BB-A392-C4BE72025785}" destId="{76EBA0D1-9E79-4168-B92B-97FDE6CEF88F}" srcOrd="0" destOrd="0" parTransId="{84A3B786-F697-464E-B656-C06E14BD61C3}" sibTransId="{3BBF1D14-0884-4EC8-9DF1-75CD9BDB11DD}"/>
    <dgm:cxn modelId="{95B97C62-4824-4240-B687-445C6E75265F}" type="presOf" srcId="{85B2E5AA-2E4F-4ED8-8093-2C396E74BDF5}" destId="{2706BE89-9419-4423-9C8D-3F6354B09BAB}" srcOrd="0" destOrd="0" presId="urn:microsoft.com/office/officeart/2005/8/layout/vList5"/>
    <dgm:cxn modelId="{5C99C766-1256-42CF-9FCD-79F3E9C23233}" type="presOf" srcId="{EF96FF00-4456-41BB-A392-C4BE72025785}" destId="{A0F3FA06-3750-4E14-9107-79C4BF037D3E}" srcOrd="0" destOrd="0" presId="urn:microsoft.com/office/officeart/2005/8/layout/vList5"/>
    <dgm:cxn modelId="{A0F0E692-4175-4C8B-BE51-08B93742B2E4}" srcId="{EF96FF00-4456-41BB-A392-C4BE72025785}" destId="{E25DEB4E-F020-429D-99D7-01A3C5927A34}" srcOrd="1" destOrd="0" parTransId="{A7575C1E-8947-4298-AC2D-EB8C0524BBEC}" sibTransId="{C5933D0C-365B-4474-98A6-0CAE0A5B91B3}"/>
    <dgm:cxn modelId="{C59A76B8-EE8F-4E9D-9DC9-5ABA1705134F}" type="presOf" srcId="{76EBA0D1-9E79-4168-B92B-97FDE6CEF88F}" destId="{0F08F385-E4F4-4B03-9128-CDCB469DDA63}" srcOrd="0" destOrd="0" presId="urn:microsoft.com/office/officeart/2005/8/layout/vList5"/>
    <dgm:cxn modelId="{A8AA4AE8-CBB0-4F53-8B79-8AE9F139FCDD}" type="presOf" srcId="{E25DEB4E-F020-429D-99D7-01A3C5927A34}" destId="{CC98FF18-1D88-411A-9CE0-584668F50E55}" srcOrd="0" destOrd="0" presId="urn:microsoft.com/office/officeart/2005/8/layout/vList5"/>
    <dgm:cxn modelId="{5ED743FA-9DE2-4CBD-8C8A-F5401296FB0F}" srcId="{EF96FF00-4456-41BB-A392-C4BE72025785}" destId="{85B2E5AA-2E4F-4ED8-8093-2C396E74BDF5}" srcOrd="2" destOrd="0" parTransId="{E1CB7E44-7AA5-47B1-BA34-06FF01DA8F30}" sibTransId="{F52241AF-E515-4D69-88AE-5FE25A5C171B}"/>
    <dgm:cxn modelId="{F7A58685-CD50-44BD-8DDA-9BCE82820183}" type="presParOf" srcId="{A0F3FA06-3750-4E14-9107-79C4BF037D3E}" destId="{CE037E5A-10BA-4C6A-827C-F89295C8831C}" srcOrd="0" destOrd="0" presId="urn:microsoft.com/office/officeart/2005/8/layout/vList5"/>
    <dgm:cxn modelId="{1E4B097A-B076-49B0-8E9B-302EFFA480CA}" type="presParOf" srcId="{CE037E5A-10BA-4C6A-827C-F89295C8831C}" destId="{0F08F385-E4F4-4B03-9128-CDCB469DDA63}" srcOrd="0" destOrd="0" presId="urn:microsoft.com/office/officeart/2005/8/layout/vList5"/>
    <dgm:cxn modelId="{FD80D7DD-2599-440B-B024-A3F68A9E790D}" type="presParOf" srcId="{A0F3FA06-3750-4E14-9107-79C4BF037D3E}" destId="{94965C88-57E0-4B45-9F72-B25467D205A1}" srcOrd="1" destOrd="0" presId="urn:microsoft.com/office/officeart/2005/8/layout/vList5"/>
    <dgm:cxn modelId="{BFB17D40-A609-4238-B504-1E0C527D476D}" type="presParOf" srcId="{A0F3FA06-3750-4E14-9107-79C4BF037D3E}" destId="{844A6077-11D1-477D-9875-20B30FF73213}" srcOrd="2" destOrd="0" presId="urn:microsoft.com/office/officeart/2005/8/layout/vList5"/>
    <dgm:cxn modelId="{E0D00239-4C47-44EF-B440-6FCC1FCA908A}" type="presParOf" srcId="{844A6077-11D1-477D-9875-20B30FF73213}" destId="{CC98FF18-1D88-411A-9CE0-584668F50E55}" srcOrd="0" destOrd="0" presId="urn:microsoft.com/office/officeart/2005/8/layout/vList5"/>
    <dgm:cxn modelId="{0B79133F-0D06-4B12-A7EA-ABB37839FA3C}" type="presParOf" srcId="{A0F3FA06-3750-4E14-9107-79C4BF037D3E}" destId="{B5DA06FE-4505-48F4-9392-B8A04160D0E4}" srcOrd="3" destOrd="0" presId="urn:microsoft.com/office/officeart/2005/8/layout/vList5"/>
    <dgm:cxn modelId="{F2D6C351-E186-4548-8C6B-52EC700173F4}" type="presParOf" srcId="{A0F3FA06-3750-4E14-9107-79C4BF037D3E}" destId="{6232177E-D2B7-4FB9-A2BB-37D8BB2E0B5E}" srcOrd="4" destOrd="0" presId="urn:microsoft.com/office/officeart/2005/8/layout/vList5"/>
    <dgm:cxn modelId="{97AFD2F6-C96A-4C3E-A075-B2C41FB8AFF5}" type="presParOf" srcId="{6232177E-D2B7-4FB9-A2BB-37D8BB2E0B5E}" destId="{2706BE89-9419-4423-9C8D-3F6354B09BA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B1535B-BE5B-4E81-841C-B894760358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534F90-3D3D-4682-AF70-8161D8490EC4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Mint’s Use of Collaborative Filtering</a:t>
          </a:r>
        </a:p>
      </dgm:t>
    </dgm:pt>
    <dgm:pt modelId="{62D12FCF-F102-430D-AC6D-AB2A4806A378}" type="parTrans" cxnId="{F834358B-B894-494E-B1A0-C24D9C264EFA}">
      <dgm:prSet/>
      <dgm:spPr/>
      <dgm:t>
        <a:bodyPr/>
        <a:lstStyle/>
        <a:p>
          <a:endParaRPr lang="en-IN"/>
        </a:p>
      </dgm:t>
    </dgm:pt>
    <dgm:pt modelId="{86B98FBF-0479-4C82-862D-D5B56C1C2A3C}" type="sibTrans" cxnId="{F834358B-B894-494E-B1A0-C24D9C264EFA}">
      <dgm:prSet/>
      <dgm:spPr/>
      <dgm:t>
        <a:bodyPr/>
        <a:lstStyle/>
        <a:p>
          <a:endParaRPr lang="en-IN"/>
        </a:p>
      </dgm:t>
    </dgm:pt>
    <dgm:pt modelId="{19338884-123E-4B77-A687-893F9CB5F5DB}" type="pres">
      <dgm:prSet presAssocID="{0BB1535B-BE5B-4E81-841C-B894760358DB}" presName="linear" presStyleCnt="0">
        <dgm:presLayoutVars>
          <dgm:animLvl val="lvl"/>
          <dgm:resizeHandles val="exact"/>
        </dgm:presLayoutVars>
      </dgm:prSet>
      <dgm:spPr/>
    </dgm:pt>
    <dgm:pt modelId="{5EF730A7-A7C9-4658-A893-E24C54FDE967}" type="pres">
      <dgm:prSet presAssocID="{47534F90-3D3D-4682-AF70-8161D8490E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834358B-B894-494E-B1A0-C24D9C264EFA}" srcId="{0BB1535B-BE5B-4E81-841C-B894760358DB}" destId="{47534F90-3D3D-4682-AF70-8161D8490EC4}" srcOrd="0" destOrd="0" parTransId="{62D12FCF-F102-430D-AC6D-AB2A4806A378}" sibTransId="{86B98FBF-0479-4C82-862D-D5B56C1C2A3C}"/>
    <dgm:cxn modelId="{4C1B2392-567C-4862-8B96-DD6722983DF8}" type="presOf" srcId="{47534F90-3D3D-4682-AF70-8161D8490EC4}" destId="{5EF730A7-A7C9-4658-A893-E24C54FDE967}" srcOrd="0" destOrd="0" presId="urn:microsoft.com/office/officeart/2005/8/layout/vList2"/>
    <dgm:cxn modelId="{D5FD719D-58FE-4975-B6FB-358E94FEC038}" type="presOf" srcId="{0BB1535B-BE5B-4E81-841C-B894760358DB}" destId="{19338884-123E-4B77-A687-893F9CB5F5DB}" srcOrd="0" destOrd="0" presId="urn:microsoft.com/office/officeart/2005/8/layout/vList2"/>
    <dgm:cxn modelId="{B7D934DF-4F36-4759-892A-45585FCE7A78}" type="presParOf" srcId="{19338884-123E-4B77-A687-893F9CB5F5DB}" destId="{5EF730A7-A7C9-4658-A893-E24C54FDE9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D4E88E-8E3E-4260-BD3D-1EC95193B5A3}" type="doc">
      <dgm:prSet loTypeId="urn:microsoft.com/office/officeart/2005/8/layout/pyramid2" loCatId="pyramid" qsTypeId="urn:microsoft.com/office/officeart/2005/8/quickstyle/3d3" qsCatId="3D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FEC546D3-733E-4DA6-AE19-ECB2551D24EE}">
      <dgm:prSet/>
      <dgm:spPr/>
      <dgm:t>
        <a:bodyPr/>
        <a:lstStyle/>
        <a:p>
          <a:r>
            <a:rPr lang="en-IN" dirty="0"/>
            <a:t>Enhanced Personalization: Both algorithms allow Mint to provide specific, relevant financial advice.</a:t>
          </a:r>
        </a:p>
      </dgm:t>
    </dgm:pt>
    <dgm:pt modelId="{E92C1149-4629-4CDA-A5C8-3AD88C77257C}" type="parTrans" cxnId="{1BD4E42A-C76B-456C-8933-441ECFBB942D}">
      <dgm:prSet/>
      <dgm:spPr/>
      <dgm:t>
        <a:bodyPr/>
        <a:lstStyle/>
        <a:p>
          <a:endParaRPr lang="en-IN"/>
        </a:p>
      </dgm:t>
    </dgm:pt>
    <dgm:pt modelId="{7A4133DD-143B-482C-9F73-1DC81E677BF4}" type="sibTrans" cxnId="{1BD4E42A-C76B-456C-8933-441ECFBB942D}">
      <dgm:prSet/>
      <dgm:spPr/>
      <dgm:t>
        <a:bodyPr/>
        <a:lstStyle/>
        <a:p>
          <a:endParaRPr lang="en-IN"/>
        </a:p>
      </dgm:t>
    </dgm:pt>
    <dgm:pt modelId="{99582729-5358-4A0D-99F6-F2880F7D9707}">
      <dgm:prSet/>
      <dgm:spPr/>
      <dgm:t>
        <a:bodyPr/>
        <a:lstStyle/>
        <a:p>
          <a:r>
            <a:rPr lang="en-IN" dirty="0"/>
            <a:t>Scalability: Collaborative filtering enables recommendations across a large, diverse user base, while content-based filtering addresses unique individual goals.</a:t>
          </a:r>
        </a:p>
      </dgm:t>
    </dgm:pt>
    <dgm:pt modelId="{FCA25F82-2C6E-44DB-A87B-CC529FB40960}" type="parTrans" cxnId="{FAC964CC-B296-4D15-A107-5D3C852CB34B}">
      <dgm:prSet/>
      <dgm:spPr/>
      <dgm:t>
        <a:bodyPr/>
        <a:lstStyle/>
        <a:p>
          <a:endParaRPr lang="en-IN"/>
        </a:p>
      </dgm:t>
    </dgm:pt>
    <dgm:pt modelId="{DCF0A63C-068B-4C8A-BB4D-60198A26ADAB}" type="sibTrans" cxnId="{FAC964CC-B296-4D15-A107-5D3C852CB34B}">
      <dgm:prSet/>
      <dgm:spPr/>
      <dgm:t>
        <a:bodyPr/>
        <a:lstStyle/>
        <a:p>
          <a:endParaRPr lang="en-IN"/>
        </a:p>
      </dgm:t>
    </dgm:pt>
    <dgm:pt modelId="{CED487EC-3DEC-4DED-8910-C3FD1A8D7495}">
      <dgm:prSet/>
      <dgm:spPr/>
      <dgm:t>
        <a:bodyPr/>
        <a:lstStyle/>
        <a:p>
          <a:r>
            <a:rPr lang="en-IN"/>
            <a:t>Improved User Engagement: Personalized recommendations increase user satisfaction and trust in the app.</a:t>
          </a:r>
        </a:p>
      </dgm:t>
    </dgm:pt>
    <dgm:pt modelId="{D85D4EE3-26B8-4A5F-A1F5-E4908B741B57}" type="parTrans" cxnId="{5317CF04-09C2-41BE-9BA3-6780A042AC76}">
      <dgm:prSet/>
      <dgm:spPr/>
      <dgm:t>
        <a:bodyPr/>
        <a:lstStyle/>
        <a:p>
          <a:endParaRPr lang="en-IN"/>
        </a:p>
      </dgm:t>
    </dgm:pt>
    <dgm:pt modelId="{6061AF95-5437-4496-9CCA-E7C682A081FE}" type="sibTrans" cxnId="{5317CF04-09C2-41BE-9BA3-6780A042AC76}">
      <dgm:prSet/>
      <dgm:spPr/>
      <dgm:t>
        <a:bodyPr/>
        <a:lstStyle/>
        <a:p>
          <a:endParaRPr lang="en-IN"/>
        </a:p>
      </dgm:t>
    </dgm:pt>
    <dgm:pt modelId="{D1613108-37F3-4872-86FC-6089198D5F40}" type="pres">
      <dgm:prSet presAssocID="{4FD4E88E-8E3E-4260-BD3D-1EC95193B5A3}" presName="compositeShape" presStyleCnt="0">
        <dgm:presLayoutVars>
          <dgm:dir/>
          <dgm:resizeHandles/>
        </dgm:presLayoutVars>
      </dgm:prSet>
      <dgm:spPr/>
    </dgm:pt>
    <dgm:pt modelId="{ADDE8DC5-E769-4396-9ABE-BCCA9A5E2E4E}" type="pres">
      <dgm:prSet presAssocID="{4FD4E88E-8E3E-4260-BD3D-1EC95193B5A3}" presName="pyramid" presStyleLbl="node1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FEBEF0BF-76D5-4F3E-B578-E54E4DB695DD}" type="pres">
      <dgm:prSet presAssocID="{4FD4E88E-8E3E-4260-BD3D-1EC95193B5A3}" presName="theList" presStyleCnt="0"/>
      <dgm:spPr/>
    </dgm:pt>
    <dgm:pt modelId="{4BB6EB45-D97F-4139-A615-ECAE4A693082}" type="pres">
      <dgm:prSet presAssocID="{FEC546D3-733E-4DA6-AE19-ECB2551D24EE}" presName="aNode" presStyleLbl="fgAcc1" presStyleIdx="0" presStyleCnt="3">
        <dgm:presLayoutVars>
          <dgm:bulletEnabled val="1"/>
        </dgm:presLayoutVars>
      </dgm:prSet>
      <dgm:spPr/>
    </dgm:pt>
    <dgm:pt modelId="{9E2EB7CD-E542-4B85-BD73-68DA708E3E5D}" type="pres">
      <dgm:prSet presAssocID="{FEC546D3-733E-4DA6-AE19-ECB2551D24EE}" presName="aSpace" presStyleCnt="0"/>
      <dgm:spPr/>
    </dgm:pt>
    <dgm:pt modelId="{76DAD226-D58C-42E4-BE7E-5C3CA9F8389A}" type="pres">
      <dgm:prSet presAssocID="{99582729-5358-4A0D-99F6-F2880F7D9707}" presName="aNode" presStyleLbl="fgAcc1" presStyleIdx="1" presStyleCnt="3">
        <dgm:presLayoutVars>
          <dgm:bulletEnabled val="1"/>
        </dgm:presLayoutVars>
      </dgm:prSet>
      <dgm:spPr/>
    </dgm:pt>
    <dgm:pt modelId="{67162BC2-695C-4A5E-8979-8FE321208D81}" type="pres">
      <dgm:prSet presAssocID="{99582729-5358-4A0D-99F6-F2880F7D9707}" presName="aSpace" presStyleCnt="0"/>
      <dgm:spPr/>
    </dgm:pt>
    <dgm:pt modelId="{62CFACF1-9AF3-494B-A827-5656ED1F59D7}" type="pres">
      <dgm:prSet presAssocID="{CED487EC-3DEC-4DED-8910-C3FD1A8D7495}" presName="aNode" presStyleLbl="fgAcc1" presStyleIdx="2" presStyleCnt="3">
        <dgm:presLayoutVars>
          <dgm:bulletEnabled val="1"/>
        </dgm:presLayoutVars>
      </dgm:prSet>
      <dgm:spPr/>
    </dgm:pt>
    <dgm:pt modelId="{753732C5-CF8B-47C7-9CCF-E7284B8A4F6A}" type="pres">
      <dgm:prSet presAssocID="{CED487EC-3DEC-4DED-8910-C3FD1A8D7495}" presName="aSpace" presStyleCnt="0"/>
      <dgm:spPr/>
    </dgm:pt>
  </dgm:ptLst>
  <dgm:cxnLst>
    <dgm:cxn modelId="{5317CF04-09C2-41BE-9BA3-6780A042AC76}" srcId="{4FD4E88E-8E3E-4260-BD3D-1EC95193B5A3}" destId="{CED487EC-3DEC-4DED-8910-C3FD1A8D7495}" srcOrd="2" destOrd="0" parTransId="{D85D4EE3-26B8-4A5F-A1F5-E4908B741B57}" sibTransId="{6061AF95-5437-4496-9CCA-E7C682A081FE}"/>
    <dgm:cxn modelId="{F951EE1C-93E1-4F20-9966-979C1E0FF8F6}" type="presOf" srcId="{FEC546D3-733E-4DA6-AE19-ECB2551D24EE}" destId="{4BB6EB45-D97F-4139-A615-ECAE4A693082}" srcOrd="0" destOrd="0" presId="urn:microsoft.com/office/officeart/2005/8/layout/pyramid2"/>
    <dgm:cxn modelId="{1BD4E42A-C76B-456C-8933-441ECFBB942D}" srcId="{4FD4E88E-8E3E-4260-BD3D-1EC95193B5A3}" destId="{FEC546D3-733E-4DA6-AE19-ECB2551D24EE}" srcOrd="0" destOrd="0" parTransId="{E92C1149-4629-4CDA-A5C8-3AD88C77257C}" sibTransId="{7A4133DD-143B-482C-9F73-1DC81E677BF4}"/>
    <dgm:cxn modelId="{D5D5FD3F-250B-4449-B468-3681922F8355}" type="presOf" srcId="{CED487EC-3DEC-4DED-8910-C3FD1A8D7495}" destId="{62CFACF1-9AF3-494B-A827-5656ED1F59D7}" srcOrd="0" destOrd="0" presId="urn:microsoft.com/office/officeart/2005/8/layout/pyramid2"/>
    <dgm:cxn modelId="{DD796F44-97C1-4145-84D7-DE8DF4B41115}" type="presOf" srcId="{99582729-5358-4A0D-99F6-F2880F7D9707}" destId="{76DAD226-D58C-42E4-BE7E-5C3CA9F8389A}" srcOrd="0" destOrd="0" presId="urn:microsoft.com/office/officeart/2005/8/layout/pyramid2"/>
    <dgm:cxn modelId="{BCAFADB9-6C9A-4884-B20A-9F1AB1E7B066}" type="presOf" srcId="{4FD4E88E-8E3E-4260-BD3D-1EC95193B5A3}" destId="{D1613108-37F3-4872-86FC-6089198D5F40}" srcOrd="0" destOrd="0" presId="urn:microsoft.com/office/officeart/2005/8/layout/pyramid2"/>
    <dgm:cxn modelId="{FAC964CC-B296-4D15-A107-5D3C852CB34B}" srcId="{4FD4E88E-8E3E-4260-BD3D-1EC95193B5A3}" destId="{99582729-5358-4A0D-99F6-F2880F7D9707}" srcOrd="1" destOrd="0" parTransId="{FCA25F82-2C6E-44DB-A87B-CC529FB40960}" sibTransId="{DCF0A63C-068B-4C8A-BB4D-60198A26ADAB}"/>
    <dgm:cxn modelId="{1B7E5310-98F8-413C-B137-C4583F6B94A5}" type="presParOf" srcId="{D1613108-37F3-4872-86FC-6089198D5F40}" destId="{ADDE8DC5-E769-4396-9ABE-BCCA9A5E2E4E}" srcOrd="0" destOrd="0" presId="urn:microsoft.com/office/officeart/2005/8/layout/pyramid2"/>
    <dgm:cxn modelId="{83B8ACB6-38FA-4A98-85A3-89F8D6D458BF}" type="presParOf" srcId="{D1613108-37F3-4872-86FC-6089198D5F40}" destId="{FEBEF0BF-76D5-4F3E-B578-E54E4DB695DD}" srcOrd="1" destOrd="0" presId="urn:microsoft.com/office/officeart/2005/8/layout/pyramid2"/>
    <dgm:cxn modelId="{91C2730D-6460-4989-9627-8318EC635887}" type="presParOf" srcId="{FEBEF0BF-76D5-4F3E-B578-E54E4DB695DD}" destId="{4BB6EB45-D97F-4139-A615-ECAE4A693082}" srcOrd="0" destOrd="0" presId="urn:microsoft.com/office/officeart/2005/8/layout/pyramid2"/>
    <dgm:cxn modelId="{F436D370-A562-47C2-8623-C232F4425E3D}" type="presParOf" srcId="{FEBEF0BF-76D5-4F3E-B578-E54E4DB695DD}" destId="{9E2EB7CD-E542-4B85-BD73-68DA708E3E5D}" srcOrd="1" destOrd="0" presId="urn:microsoft.com/office/officeart/2005/8/layout/pyramid2"/>
    <dgm:cxn modelId="{2F3DD226-FE44-40FD-BB42-F29679FD9876}" type="presParOf" srcId="{FEBEF0BF-76D5-4F3E-B578-E54E4DB695DD}" destId="{76DAD226-D58C-42E4-BE7E-5C3CA9F8389A}" srcOrd="2" destOrd="0" presId="urn:microsoft.com/office/officeart/2005/8/layout/pyramid2"/>
    <dgm:cxn modelId="{42A96526-1369-4825-802C-0989CEBBA8D2}" type="presParOf" srcId="{FEBEF0BF-76D5-4F3E-B578-E54E4DB695DD}" destId="{67162BC2-695C-4A5E-8979-8FE321208D81}" srcOrd="3" destOrd="0" presId="urn:microsoft.com/office/officeart/2005/8/layout/pyramid2"/>
    <dgm:cxn modelId="{EEC52204-F721-42B9-AA17-C07D403AF0C9}" type="presParOf" srcId="{FEBEF0BF-76D5-4F3E-B578-E54E4DB695DD}" destId="{62CFACF1-9AF3-494B-A827-5656ED1F59D7}" srcOrd="4" destOrd="0" presId="urn:microsoft.com/office/officeart/2005/8/layout/pyramid2"/>
    <dgm:cxn modelId="{522026C0-C383-440C-B0FD-FDB50E195BF4}" type="presParOf" srcId="{FEBEF0BF-76D5-4F3E-B578-E54E4DB695DD}" destId="{753732C5-CF8B-47C7-9CCF-E7284B8A4F6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4610A3-BAA1-486B-A009-1C301F0752A8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6F76EDDE-379C-4026-B8B8-A6DBB5744F2E}">
      <dgm:prSet/>
      <dgm:spPr/>
      <dgm:t>
        <a:bodyPr/>
        <a:lstStyle/>
        <a:p>
          <a:r>
            <a:rPr lang="en-IN"/>
            <a:t>Challenges and Limitations</a:t>
          </a:r>
        </a:p>
      </dgm:t>
    </dgm:pt>
    <dgm:pt modelId="{4DFDFAE5-24C5-47FD-BC33-6702B02A280E}" type="parTrans" cxnId="{399E3A9F-2400-4F6B-A7A0-5B37B37D3717}">
      <dgm:prSet/>
      <dgm:spPr/>
      <dgm:t>
        <a:bodyPr/>
        <a:lstStyle/>
        <a:p>
          <a:endParaRPr lang="en-IN"/>
        </a:p>
      </dgm:t>
    </dgm:pt>
    <dgm:pt modelId="{68C6B979-DCF3-4044-A0EF-930FB03EC8A6}" type="sibTrans" cxnId="{399E3A9F-2400-4F6B-A7A0-5B37B37D3717}">
      <dgm:prSet/>
      <dgm:spPr/>
      <dgm:t>
        <a:bodyPr/>
        <a:lstStyle/>
        <a:p>
          <a:endParaRPr lang="en-IN"/>
        </a:p>
      </dgm:t>
    </dgm:pt>
    <dgm:pt modelId="{B2504E3F-8685-4AC5-89FB-A30544F40529}" type="pres">
      <dgm:prSet presAssocID="{D14610A3-BAA1-486B-A009-1C301F0752A8}" presName="linear" presStyleCnt="0">
        <dgm:presLayoutVars>
          <dgm:animLvl val="lvl"/>
          <dgm:resizeHandles val="exact"/>
        </dgm:presLayoutVars>
      </dgm:prSet>
      <dgm:spPr/>
    </dgm:pt>
    <dgm:pt modelId="{0F38435A-E9C8-4A2A-BA18-3125DFE23C66}" type="pres">
      <dgm:prSet presAssocID="{6F76EDDE-379C-4026-B8B8-A6DBB5744F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53087D-8167-4278-A335-2DDC39D9ABE5}" type="presOf" srcId="{6F76EDDE-379C-4026-B8B8-A6DBB5744F2E}" destId="{0F38435A-E9C8-4A2A-BA18-3125DFE23C66}" srcOrd="0" destOrd="0" presId="urn:microsoft.com/office/officeart/2005/8/layout/vList2"/>
    <dgm:cxn modelId="{38272C97-DAA4-4B19-8F8A-90FF18CC04A9}" type="presOf" srcId="{D14610A3-BAA1-486B-A009-1C301F0752A8}" destId="{B2504E3F-8685-4AC5-89FB-A30544F40529}" srcOrd="0" destOrd="0" presId="urn:microsoft.com/office/officeart/2005/8/layout/vList2"/>
    <dgm:cxn modelId="{399E3A9F-2400-4F6B-A7A0-5B37B37D3717}" srcId="{D14610A3-BAA1-486B-A009-1C301F0752A8}" destId="{6F76EDDE-379C-4026-B8B8-A6DBB5744F2E}" srcOrd="0" destOrd="0" parTransId="{4DFDFAE5-24C5-47FD-BC33-6702B02A280E}" sibTransId="{68C6B979-DCF3-4044-A0EF-930FB03EC8A6}"/>
    <dgm:cxn modelId="{AC335C7E-82F0-4211-BE1F-4BCC8C3BC802}" type="presParOf" srcId="{B2504E3F-8685-4AC5-89FB-A30544F40529}" destId="{0F38435A-E9C8-4A2A-BA18-3125DFE23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CC818B-12E3-4425-B575-19660CACBBAE}" type="doc">
      <dgm:prSet loTypeId="urn:microsoft.com/office/officeart/2005/8/layout/pyramid1" loCatId="pyramid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0CD096D8-0D14-4D7A-A4F5-8BD84A7C705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IN" dirty="0"/>
            <a:t>Data Privacy: Balancing personalization with user data privacy regulations.</a:t>
          </a:r>
        </a:p>
      </dgm:t>
    </dgm:pt>
    <dgm:pt modelId="{F1E8A4C2-31EC-4830-941B-04B29FF2B181}" type="parTrans" cxnId="{7FC35474-FBA2-43B0-BFD7-906C81CE667A}">
      <dgm:prSet/>
      <dgm:spPr/>
      <dgm:t>
        <a:bodyPr/>
        <a:lstStyle/>
        <a:p>
          <a:endParaRPr lang="en-IN"/>
        </a:p>
      </dgm:t>
    </dgm:pt>
    <dgm:pt modelId="{AB41A07D-501A-4113-87DA-03B96BD5A1ED}" type="sibTrans" cxnId="{7FC35474-FBA2-43B0-BFD7-906C81CE667A}">
      <dgm:prSet/>
      <dgm:spPr/>
      <dgm:t>
        <a:bodyPr/>
        <a:lstStyle/>
        <a:p>
          <a:endParaRPr lang="en-IN"/>
        </a:p>
      </dgm:t>
    </dgm:pt>
    <dgm:pt modelId="{FC94E90D-7A1C-45DA-AC45-5EF6B371D2E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IN" dirty="0"/>
            <a:t>Bias in Collaborative Filtering: Heavy reliance on peer behaviours may limit personalisation if the peer group isn’t an exact match.</a:t>
          </a:r>
        </a:p>
      </dgm:t>
    </dgm:pt>
    <dgm:pt modelId="{BE232366-6857-42B6-8A37-2BEADC4FD162}" type="parTrans" cxnId="{2EE64954-7B94-4C99-98BD-C0412F1055E6}">
      <dgm:prSet/>
      <dgm:spPr/>
      <dgm:t>
        <a:bodyPr/>
        <a:lstStyle/>
        <a:p>
          <a:endParaRPr lang="en-IN"/>
        </a:p>
      </dgm:t>
    </dgm:pt>
    <dgm:pt modelId="{D2421BBE-A9D4-433A-A7D8-67A13AF265D4}" type="sibTrans" cxnId="{2EE64954-7B94-4C99-98BD-C0412F1055E6}">
      <dgm:prSet/>
      <dgm:spPr/>
      <dgm:t>
        <a:bodyPr/>
        <a:lstStyle/>
        <a:p>
          <a:endParaRPr lang="en-IN"/>
        </a:p>
      </dgm:t>
    </dgm:pt>
    <dgm:pt modelId="{3BA1BAA2-AFD5-44D5-9FEE-31D3DFFCD60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IN" dirty="0"/>
            <a:t>Transparency: Users may be unaware of the logic behind recommendations, necessitating clear explanations to maintain trust.</a:t>
          </a:r>
        </a:p>
      </dgm:t>
    </dgm:pt>
    <dgm:pt modelId="{19B7E418-B196-41E6-8E15-F192D613DF39}" type="parTrans" cxnId="{26E5B0AC-C951-4157-A2F9-66BB03A367A3}">
      <dgm:prSet/>
      <dgm:spPr/>
      <dgm:t>
        <a:bodyPr/>
        <a:lstStyle/>
        <a:p>
          <a:endParaRPr lang="en-IN"/>
        </a:p>
      </dgm:t>
    </dgm:pt>
    <dgm:pt modelId="{D75C9723-88B8-490E-90D7-5FEE73AD1DED}" type="sibTrans" cxnId="{26E5B0AC-C951-4157-A2F9-66BB03A367A3}">
      <dgm:prSet/>
      <dgm:spPr/>
      <dgm:t>
        <a:bodyPr/>
        <a:lstStyle/>
        <a:p>
          <a:endParaRPr lang="en-IN"/>
        </a:p>
      </dgm:t>
    </dgm:pt>
    <dgm:pt modelId="{E96BA9B7-4E06-4904-805B-DA653ADB7CB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02A132B2-3CA5-471E-970B-CA2DB7F09D97}" type="sibTrans" cxnId="{6A9BBD19-9308-44FE-9A41-51431230FFC6}">
      <dgm:prSet/>
      <dgm:spPr/>
      <dgm:t>
        <a:bodyPr/>
        <a:lstStyle/>
        <a:p>
          <a:endParaRPr lang="en-IN"/>
        </a:p>
      </dgm:t>
    </dgm:pt>
    <dgm:pt modelId="{10F624AC-C97B-4000-BE38-5C94B57FA6EC}" type="parTrans" cxnId="{6A9BBD19-9308-44FE-9A41-51431230FFC6}">
      <dgm:prSet/>
      <dgm:spPr/>
      <dgm:t>
        <a:bodyPr/>
        <a:lstStyle/>
        <a:p>
          <a:endParaRPr lang="en-IN"/>
        </a:p>
      </dgm:t>
    </dgm:pt>
    <dgm:pt modelId="{82488528-5FA9-452A-9D4E-48883367DD58}" type="pres">
      <dgm:prSet presAssocID="{D3CC818B-12E3-4425-B575-19660CACBBAE}" presName="Name0" presStyleCnt="0">
        <dgm:presLayoutVars>
          <dgm:dir/>
          <dgm:animLvl val="lvl"/>
          <dgm:resizeHandles val="exact"/>
        </dgm:presLayoutVars>
      </dgm:prSet>
      <dgm:spPr/>
    </dgm:pt>
    <dgm:pt modelId="{6DD67571-978F-4309-A0B3-51FD1CFCBCC2}" type="pres">
      <dgm:prSet presAssocID="{E96BA9B7-4E06-4904-805B-DA653ADB7CBC}" presName="Name8" presStyleCnt="0"/>
      <dgm:spPr/>
    </dgm:pt>
    <dgm:pt modelId="{37D8D518-1407-4188-BAF7-114979A990F3}" type="pres">
      <dgm:prSet presAssocID="{E96BA9B7-4E06-4904-805B-DA653ADB7CBC}" presName="level" presStyleLbl="node1" presStyleIdx="0" presStyleCnt="4">
        <dgm:presLayoutVars>
          <dgm:chMax val="1"/>
          <dgm:bulletEnabled val="1"/>
        </dgm:presLayoutVars>
      </dgm:prSet>
      <dgm:spPr/>
    </dgm:pt>
    <dgm:pt modelId="{21955630-C25F-470B-AE27-CE2B997880AF}" type="pres">
      <dgm:prSet presAssocID="{E96BA9B7-4E06-4904-805B-DA653ADB7C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89EDFD-A4E4-4C6B-8184-0E614C3DC16C}" type="pres">
      <dgm:prSet presAssocID="{0CD096D8-0D14-4D7A-A4F5-8BD84A7C7055}" presName="Name8" presStyleCnt="0"/>
      <dgm:spPr/>
    </dgm:pt>
    <dgm:pt modelId="{5C17C903-602E-4089-800B-6D954D98B876}" type="pres">
      <dgm:prSet presAssocID="{0CD096D8-0D14-4D7A-A4F5-8BD84A7C7055}" presName="level" presStyleLbl="node1" presStyleIdx="1" presStyleCnt="4">
        <dgm:presLayoutVars>
          <dgm:chMax val="1"/>
          <dgm:bulletEnabled val="1"/>
        </dgm:presLayoutVars>
      </dgm:prSet>
      <dgm:spPr/>
    </dgm:pt>
    <dgm:pt modelId="{7F8A9887-DE0D-484A-A076-2521419B6ACB}" type="pres">
      <dgm:prSet presAssocID="{0CD096D8-0D14-4D7A-A4F5-8BD84A7C70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33852B-8C5F-40E7-B710-21A6FCF7E2DD}" type="pres">
      <dgm:prSet presAssocID="{FC94E90D-7A1C-45DA-AC45-5EF6B371D2E7}" presName="Name8" presStyleCnt="0"/>
      <dgm:spPr/>
    </dgm:pt>
    <dgm:pt modelId="{B1CA9660-7325-4223-B131-7342A7A4C459}" type="pres">
      <dgm:prSet presAssocID="{FC94E90D-7A1C-45DA-AC45-5EF6B371D2E7}" presName="level" presStyleLbl="node1" presStyleIdx="2" presStyleCnt="4">
        <dgm:presLayoutVars>
          <dgm:chMax val="1"/>
          <dgm:bulletEnabled val="1"/>
        </dgm:presLayoutVars>
      </dgm:prSet>
      <dgm:spPr/>
    </dgm:pt>
    <dgm:pt modelId="{D5B1BB0A-789F-4F94-A947-A512A432348D}" type="pres">
      <dgm:prSet presAssocID="{FC94E90D-7A1C-45DA-AC45-5EF6B371D2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4B3F5C-EA5B-42E0-97FE-2035CA753609}" type="pres">
      <dgm:prSet presAssocID="{3BA1BAA2-AFD5-44D5-9FEE-31D3DFFCD607}" presName="Name8" presStyleCnt="0"/>
      <dgm:spPr/>
    </dgm:pt>
    <dgm:pt modelId="{5E32623B-6F33-43AF-848E-A19FFCA1043D}" type="pres">
      <dgm:prSet presAssocID="{3BA1BAA2-AFD5-44D5-9FEE-31D3DFFCD607}" presName="level" presStyleLbl="node1" presStyleIdx="3" presStyleCnt="4">
        <dgm:presLayoutVars>
          <dgm:chMax val="1"/>
          <dgm:bulletEnabled val="1"/>
        </dgm:presLayoutVars>
      </dgm:prSet>
      <dgm:spPr/>
    </dgm:pt>
    <dgm:pt modelId="{682E59BD-0671-4C72-81A8-2D8CDE73844F}" type="pres">
      <dgm:prSet presAssocID="{3BA1BAA2-AFD5-44D5-9FEE-31D3DFFCD60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9BBD19-9308-44FE-9A41-51431230FFC6}" srcId="{D3CC818B-12E3-4425-B575-19660CACBBAE}" destId="{E96BA9B7-4E06-4904-805B-DA653ADB7CBC}" srcOrd="0" destOrd="0" parTransId="{10F624AC-C97B-4000-BE38-5C94B57FA6EC}" sibTransId="{02A132B2-3CA5-471E-970B-CA2DB7F09D97}"/>
    <dgm:cxn modelId="{D5BCFD6D-4724-4325-91B6-22318122A01C}" type="presOf" srcId="{D3CC818B-12E3-4425-B575-19660CACBBAE}" destId="{82488528-5FA9-452A-9D4E-48883367DD58}" srcOrd="0" destOrd="0" presId="urn:microsoft.com/office/officeart/2005/8/layout/pyramid1"/>
    <dgm:cxn modelId="{403EB070-E4A8-4ECD-9932-AD852FE93B2C}" type="presOf" srcId="{E96BA9B7-4E06-4904-805B-DA653ADB7CBC}" destId="{21955630-C25F-470B-AE27-CE2B997880AF}" srcOrd="1" destOrd="0" presId="urn:microsoft.com/office/officeart/2005/8/layout/pyramid1"/>
    <dgm:cxn modelId="{2EE64954-7B94-4C99-98BD-C0412F1055E6}" srcId="{D3CC818B-12E3-4425-B575-19660CACBBAE}" destId="{FC94E90D-7A1C-45DA-AC45-5EF6B371D2E7}" srcOrd="2" destOrd="0" parTransId="{BE232366-6857-42B6-8A37-2BEADC4FD162}" sibTransId="{D2421BBE-A9D4-433A-A7D8-67A13AF265D4}"/>
    <dgm:cxn modelId="{7FC35474-FBA2-43B0-BFD7-906C81CE667A}" srcId="{D3CC818B-12E3-4425-B575-19660CACBBAE}" destId="{0CD096D8-0D14-4D7A-A4F5-8BD84A7C7055}" srcOrd="1" destOrd="0" parTransId="{F1E8A4C2-31EC-4830-941B-04B29FF2B181}" sibTransId="{AB41A07D-501A-4113-87DA-03B96BD5A1ED}"/>
    <dgm:cxn modelId="{DA586178-DC5C-4C83-BFFA-354C62FC3CFD}" type="presOf" srcId="{3BA1BAA2-AFD5-44D5-9FEE-31D3DFFCD607}" destId="{5E32623B-6F33-43AF-848E-A19FFCA1043D}" srcOrd="0" destOrd="0" presId="urn:microsoft.com/office/officeart/2005/8/layout/pyramid1"/>
    <dgm:cxn modelId="{E913C984-958F-418C-97FF-7700FF66016E}" type="presOf" srcId="{FC94E90D-7A1C-45DA-AC45-5EF6B371D2E7}" destId="{B1CA9660-7325-4223-B131-7342A7A4C459}" srcOrd="0" destOrd="0" presId="urn:microsoft.com/office/officeart/2005/8/layout/pyramid1"/>
    <dgm:cxn modelId="{26E5B0AC-C951-4157-A2F9-66BB03A367A3}" srcId="{D3CC818B-12E3-4425-B575-19660CACBBAE}" destId="{3BA1BAA2-AFD5-44D5-9FEE-31D3DFFCD607}" srcOrd="3" destOrd="0" parTransId="{19B7E418-B196-41E6-8E15-F192D613DF39}" sibTransId="{D75C9723-88B8-490E-90D7-5FEE73AD1DED}"/>
    <dgm:cxn modelId="{0F672CD4-BA5E-4C7A-865C-9F4583E2238B}" type="presOf" srcId="{E96BA9B7-4E06-4904-805B-DA653ADB7CBC}" destId="{37D8D518-1407-4188-BAF7-114979A990F3}" srcOrd="0" destOrd="0" presId="urn:microsoft.com/office/officeart/2005/8/layout/pyramid1"/>
    <dgm:cxn modelId="{5345F1DD-4131-41DC-A605-21C864CB3013}" type="presOf" srcId="{FC94E90D-7A1C-45DA-AC45-5EF6B371D2E7}" destId="{D5B1BB0A-789F-4F94-A947-A512A432348D}" srcOrd="1" destOrd="0" presId="urn:microsoft.com/office/officeart/2005/8/layout/pyramid1"/>
    <dgm:cxn modelId="{9971A1E7-014E-479D-9AC2-E1D53240DFA9}" type="presOf" srcId="{3BA1BAA2-AFD5-44D5-9FEE-31D3DFFCD607}" destId="{682E59BD-0671-4C72-81A8-2D8CDE73844F}" srcOrd="1" destOrd="0" presId="urn:microsoft.com/office/officeart/2005/8/layout/pyramid1"/>
    <dgm:cxn modelId="{F0C254EC-69F5-4236-8203-B6DF00C135D8}" type="presOf" srcId="{0CD096D8-0D14-4D7A-A4F5-8BD84A7C7055}" destId="{7F8A9887-DE0D-484A-A076-2521419B6ACB}" srcOrd="1" destOrd="0" presId="urn:microsoft.com/office/officeart/2005/8/layout/pyramid1"/>
    <dgm:cxn modelId="{AD5F42F5-7B16-4025-898A-A9E25B6C0021}" type="presOf" srcId="{0CD096D8-0D14-4D7A-A4F5-8BD84A7C7055}" destId="{5C17C903-602E-4089-800B-6D954D98B876}" srcOrd="0" destOrd="0" presId="urn:microsoft.com/office/officeart/2005/8/layout/pyramid1"/>
    <dgm:cxn modelId="{B36CC974-51A3-4A4F-AE69-BDE66FFA7492}" type="presParOf" srcId="{82488528-5FA9-452A-9D4E-48883367DD58}" destId="{6DD67571-978F-4309-A0B3-51FD1CFCBCC2}" srcOrd="0" destOrd="0" presId="urn:microsoft.com/office/officeart/2005/8/layout/pyramid1"/>
    <dgm:cxn modelId="{61B51B3D-34FF-4351-A7E4-4ECC99F28D77}" type="presParOf" srcId="{6DD67571-978F-4309-A0B3-51FD1CFCBCC2}" destId="{37D8D518-1407-4188-BAF7-114979A990F3}" srcOrd="0" destOrd="0" presId="urn:microsoft.com/office/officeart/2005/8/layout/pyramid1"/>
    <dgm:cxn modelId="{A02A31EF-FA24-4FA5-BDDC-ADB7E4CAB0C0}" type="presParOf" srcId="{6DD67571-978F-4309-A0B3-51FD1CFCBCC2}" destId="{21955630-C25F-470B-AE27-CE2B997880AF}" srcOrd="1" destOrd="0" presId="urn:microsoft.com/office/officeart/2005/8/layout/pyramid1"/>
    <dgm:cxn modelId="{0E0A5EE1-4E55-4D00-BE09-60B2E327DCD2}" type="presParOf" srcId="{82488528-5FA9-452A-9D4E-48883367DD58}" destId="{FD89EDFD-A4E4-4C6B-8184-0E614C3DC16C}" srcOrd="1" destOrd="0" presId="urn:microsoft.com/office/officeart/2005/8/layout/pyramid1"/>
    <dgm:cxn modelId="{8F257AD9-C4E9-4B9B-BA66-57F6FD723B19}" type="presParOf" srcId="{FD89EDFD-A4E4-4C6B-8184-0E614C3DC16C}" destId="{5C17C903-602E-4089-800B-6D954D98B876}" srcOrd="0" destOrd="0" presId="urn:microsoft.com/office/officeart/2005/8/layout/pyramid1"/>
    <dgm:cxn modelId="{8E49DFC1-93A5-4761-B465-C877B0FE8C6B}" type="presParOf" srcId="{FD89EDFD-A4E4-4C6B-8184-0E614C3DC16C}" destId="{7F8A9887-DE0D-484A-A076-2521419B6ACB}" srcOrd="1" destOrd="0" presId="urn:microsoft.com/office/officeart/2005/8/layout/pyramid1"/>
    <dgm:cxn modelId="{5504A77A-B2D7-4A59-B56C-675B906F86AF}" type="presParOf" srcId="{82488528-5FA9-452A-9D4E-48883367DD58}" destId="{1D33852B-8C5F-40E7-B710-21A6FCF7E2DD}" srcOrd="2" destOrd="0" presId="urn:microsoft.com/office/officeart/2005/8/layout/pyramid1"/>
    <dgm:cxn modelId="{D662FCB1-6552-426D-8BD2-B29D85694E26}" type="presParOf" srcId="{1D33852B-8C5F-40E7-B710-21A6FCF7E2DD}" destId="{B1CA9660-7325-4223-B131-7342A7A4C459}" srcOrd="0" destOrd="0" presId="urn:microsoft.com/office/officeart/2005/8/layout/pyramid1"/>
    <dgm:cxn modelId="{4FE9FD84-A97A-4219-A61E-9CB16954325B}" type="presParOf" srcId="{1D33852B-8C5F-40E7-B710-21A6FCF7E2DD}" destId="{D5B1BB0A-789F-4F94-A947-A512A432348D}" srcOrd="1" destOrd="0" presId="urn:microsoft.com/office/officeart/2005/8/layout/pyramid1"/>
    <dgm:cxn modelId="{26CB7E62-4934-4315-956D-C2F9954403DA}" type="presParOf" srcId="{82488528-5FA9-452A-9D4E-48883367DD58}" destId="{C14B3F5C-EA5B-42E0-97FE-2035CA753609}" srcOrd="3" destOrd="0" presId="urn:microsoft.com/office/officeart/2005/8/layout/pyramid1"/>
    <dgm:cxn modelId="{287B6921-C3E1-4355-9D77-D8A09E117E58}" type="presParOf" srcId="{C14B3F5C-EA5B-42E0-97FE-2035CA753609}" destId="{5E32623B-6F33-43AF-848E-A19FFCA1043D}" srcOrd="0" destOrd="0" presId="urn:microsoft.com/office/officeart/2005/8/layout/pyramid1"/>
    <dgm:cxn modelId="{604881C8-05C0-41E4-9364-3DEDE08872A9}" type="presParOf" srcId="{C14B3F5C-EA5B-42E0-97FE-2035CA753609}" destId="{682E59BD-0671-4C72-81A8-2D8CDE73844F}" srcOrd="1" destOrd="0" presId="urn:microsoft.com/office/officeart/2005/8/layout/pyramid1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767F43-E394-4949-9BA3-C78E6B543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5E9FB3-A89F-4D6D-8F5C-BADC7F5D2A44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GB" b="1" dirty="0">
              <a:solidFill>
                <a:schemeClr val="bg1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rPr>
            <a:t>Finance Coach</a:t>
          </a:r>
          <a:r>
            <a:rPr lang="en-GB" dirty="0">
              <a:solidFill>
                <a:schemeClr val="bg1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rPr>
            <a:t>: Mint acts like a dedicated coach, reviewing your financial habits and goals to provide tailored advice, helping you stay on track toward your targets.</a:t>
          </a:r>
          <a:endParaRPr lang="en-IN" dirty="0">
            <a:solidFill>
              <a:schemeClr val="bg1">
                <a:lumMod val="50000"/>
              </a:schemeClr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746E3176-595A-4C69-A765-BC220BF9BA20}" type="parTrans" cxnId="{CD7AB785-055A-4D29-92D3-A13102F8F655}">
      <dgm:prSet/>
      <dgm:spPr/>
      <dgm:t>
        <a:bodyPr/>
        <a:lstStyle/>
        <a:p>
          <a:endParaRPr lang="en-IN"/>
        </a:p>
      </dgm:t>
    </dgm:pt>
    <dgm:pt modelId="{AFEAAFA4-B848-49AA-B8D1-C505571A252E}" type="sibTrans" cxnId="{CD7AB785-055A-4D29-92D3-A13102F8F655}">
      <dgm:prSet/>
      <dgm:spPr/>
      <dgm:t>
        <a:bodyPr/>
        <a:lstStyle/>
        <a:p>
          <a:endParaRPr lang="en-IN"/>
        </a:p>
      </dgm:t>
    </dgm:pt>
    <dgm:pt modelId="{E9417FF1-336F-4876-8DA5-AE836350182F}" type="pres">
      <dgm:prSet presAssocID="{56767F43-E394-4949-9BA3-C78E6B5436E1}" presName="linear" presStyleCnt="0">
        <dgm:presLayoutVars>
          <dgm:animLvl val="lvl"/>
          <dgm:resizeHandles val="exact"/>
        </dgm:presLayoutVars>
      </dgm:prSet>
      <dgm:spPr/>
    </dgm:pt>
    <dgm:pt modelId="{E57F7737-8508-4625-BCF9-7C2613EA8E7A}" type="pres">
      <dgm:prSet presAssocID="{455E9FB3-A89F-4D6D-8F5C-BADC7F5D2A44}" presName="parentText" presStyleLbl="node1" presStyleIdx="0" presStyleCnt="1" custLinFactNeighborX="-75" custLinFactNeighborY="1150">
        <dgm:presLayoutVars>
          <dgm:chMax val="0"/>
          <dgm:bulletEnabled val="1"/>
        </dgm:presLayoutVars>
      </dgm:prSet>
      <dgm:spPr/>
    </dgm:pt>
  </dgm:ptLst>
  <dgm:cxnLst>
    <dgm:cxn modelId="{CD7AB785-055A-4D29-92D3-A13102F8F655}" srcId="{56767F43-E394-4949-9BA3-C78E6B5436E1}" destId="{455E9FB3-A89F-4D6D-8F5C-BADC7F5D2A44}" srcOrd="0" destOrd="0" parTransId="{746E3176-595A-4C69-A765-BC220BF9BA20}" sibTransId="{AFEAAFA4-B848-49AA-B8D1-C505571A252E}"/>
    <dgm:cxn modelId="{602631A4-F944-4BFC-8DD9-FD93D294CE52}" type="presOf" srcId="{56767F43-E394-4949-9BA3-C78E6B5436E1}" destId="{E9417FF1-336F-4876-8DA5-AE836350182F}" srcOrd="0" destOrd="0" presId="urn:microsoft.com/office/officeart/2005/8/layout/vList2"/>
    <dgm:cxn modelId="{32BDB3B4-D27F-4E3D-9872-48E5F9631D78}" type="presOf" srcId="{455E9FB3-A89F-4D6D-8F5C-BADC7F5D2A44}" destId="{E57F7737-8508-4625-BCF9-7C2613EA8E7A}" srcOrd="0" destOrd="0" presId="urn:microsoft.com/office/officeart/2005/8/layout/vList2"/>
    <dgm:cxn modelId="{B054E939-6546-482F-96DA-FCBCED770E5E}" type="presParOf" srcId="{E9417FF1-336F-4876-8DA5-AE836350182F}" destId="{E57F7737-8508-4625-BCF9-7C2613EA8E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EFC971-DD57-4A11-8BAB-DE01B59818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6154F2-CFDF-44A7-BC2E-11563A9F8836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b="0" dirty="0">
              <a:latin typeface="Batang" panose="02030600000101010101" pitchFamily="18" charset="-127"/>
              <a:ea typeface="Batang" panose="02030600000101010101" pitchFamily="18" charset="-127"/>
            </a:rPr>
            <a:t>Personal Shopper: </a:t>
          </a:r>
          <a:r>
            <a:rPr lang="en-GB" dirty="0">
              <a:latin typeface="Batang" panose="02030600000101010101" pitchFamily="18" charset="-127"/>
              <a:ea typeface="Batang" panose="02030600000101010101" pitchFamily="18" charset="-127"/>
            </a:rPr>
            <a:t>Just like a personal shopper who knows your style, Mint suggests financial tools that suit your specific spending patterns and preferences.</a:t>
          </a:r>
          <a:endParaRPr lang="en-IN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40C1BB9-C1F8-4382-932C-C69912403AB5}" type="parTrans" cxnId="{C5E5CBA1-DE32-417D-AC2F-188D8644B1D6}">
      <dgm:prSet/>
      <dgm:spPr/>
      <dgm:t>
        <a:bodyPr/>
        <a:lstStyle/>
        <a:p>
          <a:endParaRPr lang="en-IN"/>
        </a:p>
      </dgm:t>
    </dgm:pt>
    <dgm:pt modelId="{E05C940C-BE88-43F8-8CAA-055CDA620BBD}" type="sibTrans" cxnId="{C5E5CBA1-DE32-417D-AC2F-188D8644B1D6}">
      <dgm:prSet/>
      <dgm:spPr/>
      <dgm:t>
        <a:bodyPr/>
        <a:lstStyle/>
        <a:p>
          <a:endParaRPr lang="en-IN"/>
        </a:p>
      </dgm:t>
    </dgm:pt>
    <dgm:pt modelId="{1F5696A6-4557-41DB-BED9-AF67EF364716}" type="pres">
      <dgm:prSet presAssocID="{1EEFC971-DD57-4A11-8BAB-DE01B598188F}" presName="linear" presStyleCnt="0">
        <dgm:presLayoutVars>
          <dgm:animLvl val="lvl"/>
          <dgm:resizeHandles val="exact"/>
        </dgm:presLayoutVars>
      </dgm:prSet>
      <dgm:spPr/>
    </dgm:pt>
    <dgm:pt modelId="{8BD872FA-DDAB-4A25-9C9C-60EE9DB0BAD0}" type="pres">
      <dgm:prSet presAssocID="{866154F2-CFDF-44A7-BC2E-11563A9F8836}" presName="parentText" presStyleLbl="node1" presStyleIdx="0" presStyleCnt="1" custLinFactNeighborY="17456">
        <dgm:presLayoutVars>
          <dgm:chMax val="0"/>
          <dgm:bulletEnabled val="1"/>
        </dgm:presLayoutVars>
      </dgm:prSet>
      <dgm:spPr/>
    </dgm:pt>
  </dgm:ptLst>
  <dgm:cxnLst>
    <dgm:cxn modelId="{EB6E6E1D-5417-43C9-BC53-8B4D7EF78582}" type="presOf" srcId="{866154F2-CFDF-44A7-BC2E-11563A9F8836}" destId="{8BD872FA-DDAB-4A25-9C9C-60EE9DB0BAD0}" srcOrd="0" destOrd="0" presId="urn:microsoft.com/office/officeart/2005/8/layout/vList2"/>
    <dgm:cxn modelId="{C5E5CBA1-DE32-417D-AC2F-188D8644B1D6}" srcId="{1EEFC971-DD57-4A11-8BAB-DE01B598188F}" destId="{866154F2-CFDF-44A7-BC2E-11563A9F8836}" srcOrd="0" destOrd="0" parTransId="{540C1BB9-C1F8-4382-932C-C69912403AB5}" sibTransId="{E05C940C-BE88-43F8-8CAA-055CDA620BBD}"/>
    <dgm:cxn modelId="{A77BD1BF-B44E-4388-A30C-C219BE336EF8}" type="presOf" srcId="{1EEFC971-DD57-4A11-8BAB-DE01B598188F}" destId="{1F5696A6-4557-41DB-BED9-AF67EF364716}" srcOrd="0" destOrd="0" presId="urn:microsoft.com/office/officeart/2005/8/layout/vList2"/>
    <dgm:cxn modelId="{45E60541-4255-4EAA-8E02-5F74678DF226}" type="presParOf" srcId="{1F5696A6-4557-41DB-BED9-AF67EF364716}" destId="{8BD872FA-DDAB-4A25-9C9C-60EE9DB0BA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88AAB-01BC-4EE4-A9E8-1B6D08395ABA}">
      <dsp:nvSpPr>
        <dsp:cNvPr id="0" name=""/>
        <dsp:cNvSpPr/>
      </dsp:nvSpPr>
      <dsp:spPr>
        <a:xfrm rot="10800000">
          <a:off x="1692784" y="1710"/>
          <a:ext cx="5472684" cy="1257304"/>
        </a:xfrm>
        <a:prstGeom prst="homePlate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Mint’s recommendation system leverages data-driven algorithms to provide tailored financial advice.</a:t>
          </a:r>
        </a:p>
      </dsp:txBody>
      <dsp:txXfrm rot="10800000">
        <a:off x="2007110" y="1710"/>
        <a:ext cx="5158358" cy="1257304"/>
      </dsp:txXfrm>
    </dsp:sp>
    <dsp:sp modelId="{4DBF2D56-0591-469A-809C-5DF5A697BECE}">
      <dsp:nvSpPr>
        <dsp:cNvPr id="0" name=""/>
        <dsp:cNvSpPr/>
      </dsp:nvSpPr>
      <dsp:spPr>
        <a:xfrm>
          <a:off x="1064131" y="1710"/>
          <a:ext cx="1257304" cy="12573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ADC15-C98A-4DF0-9611-0EDF9046938E}">
      <dsp:nvSpPr>
        <dsp:cNvPr id="0" name=""/>
        <dsp:cNvSpPr/>
      </dsp:nvSpPr>
      <dsp:spPr>
        <a:xfrm rot="10800000">
          <a:off x="1692784" y="1634329"/>
          <a:ext cx="5472684" cy="1257304"/>
        </a:xfrm>
        <a:prstGeom prst="homePlat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Objective: Help users manage budgets, improve credit, and achieve savings goals through personalized recommendations.</a:t>
          </a:r>
        </a:p>
      </dsp:txBody>
      <dsp:txXfrm rot="10800000">
        <a:off x="2007110" y="1634329"/>
        <a:ext cx="5158358" cy="1257304"/>
      </dsp:txXfrm>
    </dsp:sp>
    <dsp:sp modelId="{EDC58CB9-8473-4ECF-8EE2-803EE36A2CC0}">
      <dsp:nvSpPr>
        <dsp:cNvPr id="0" name=""/>
        <dsp:cNvSpPr/>
      </dsp:nvSpPr>
      <dsp:spPr>
        <a:xfrm>
          <a:off x="1064131" y="1634329"/>
          <a:ext cx="1257304" cy="12573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B3B95-3D2D-4F06-93F1-26036DF7EA9F}">
      <dsp:nvSpPr>
        <dsp:cNvPr id="0" name=""/>
        <dsp:cNvSpPr/>
      </dsp:nvSpPr>
      <dsp:spPr>
        <a:xfrm rot="10800000">
          <a:off x="1692784" y="3266948"/>
          <a:ext cx="5472684" cy="1257304"/>
        </a:xfrm>
        <a:prstGeom prst="homePlate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Key Algorithms: Content-based filtering and collaborative filtering algorithms underpin the system.</a:t>
          </a:r>
        </a:p>
      </dsp:txBody>
      <dsp:txXfrm rot="10800000">
        <a:off x="2007110" y="3266948"/>
        <a:ext cx="5158358" cy="1257304"/>
      </dsp:txXfrm>
    </dsp:sp>
    <dsp:sp modelId="{28B6E1CE-EA73-48B4-A333-88F34E3033A9}">
      <dsp:nvSpPr>
        <dsp:cNvPr id="0" name=""/>
        <dsp:cNvSpPr/>
      </dsp:nvSpPr>
      <dsp:spPr>
        <a:xfrm>
          <a:off x="1081947" y="3268658"/>
          <a:ext cx="1257304" cy="12573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99914-A928-4E35-8FFA-3B1FB946D76F}">
      <dsp:nvSpPr>
        <dsp:cNvPr id="0" name=""/>
        <dsp:cNvSpPr/>
      </dsp:nvSpPr>
      <dsp:spPr>
        <a:xfrm>
          <a:off x="0" y="35849"/>
          <a:ext cx="8039595" cy="936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Batang" panose="02030600000101010101" pitchFamily="18" charset="-127"/>
              <a:ea typeface="Batang" panose="02030600000101010101" pitchFamily="18" charset="-127"/>
            </a:rPr>
            <a:t>Book </a:t>
          </a:r>
          <a:r>
            <a:rPr lang="en-GB" sz="1600" b="0" kern="120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Club</a:t>
          </a:r>
          <a:r>
            <a:rPr lang="en-GB" sz="1600" b="0" kern="1200" dirty="0">
              <a:latin typeface="Batang" panose="02030600000101010101" pitchFamily="18" charset="-127"/>
              <a:ea typeface="Batang" panose="02030600000101010101" pitchFamily="18" charset="-127"/>
            </a:rPr>
            <a:t>: </a:t>
          </a:r>
          <a:r>
            <a:rPr lang="en-GB" sz="1600" kern="1200" dirty="0">
              <a:latin typeface="Batang" panose="02030600000101010101" pitchFamily="18" charset="-127"/>
              <a:ea typeface="Batang" panose="02030600000101010101" pitchFamily="18" charset="-127"/>
            </a:rPr>
            <a:t>Similar to a book club where members recommend titles based on others' interests, Mint analyses trends from similar users to recommend products or strategies you might find beneficial.</a:t>
          </a:r>
          <a:endParaRPr lang="en-IN" sz="16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45692" y="81541"/>
        <a:ext cx="7948211" cy="844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BEE7-3350-43B6-8DF4-9FAF681DCB2F}">
      <dsp:nvSpPr>
        <dsp:cNvPr id="0" name=""/>
        <dsp:cNvSpPr/>
      </dsp:nvSpPr>
      <dsp:spPr>
        <a:xfrm>
          <a:off x="0" y="147639"/>
          <a:ext cx="8033659" cy="690210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latin typeface="Batang" panose="02030600000101010101" pitchFamily="18" charset="-127"/>
              <a:ea typeface="Batang" panose="02030600000101010101" pitchFamily="18" charset="-127"/>
            </a:rPr>
            <a:t>Tailored </a:t>
          </a:r>
          <a:r>
            <a:rPr lang="en-GB" sz="1300" b="0" kern="120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Outfit</a:t>
          </a:r>
          <a:r>
            <a:rPr lang="en-GB" sz="1300" kern="1200" dirty="0">
              <a:latin typeface="Batang" panose="02030600000101010101" pitchFamily="18" charset="-127"/>
              <a:ea typeface="Batang" panose="02030600000101010101" pitchFamily="18" charset="-127"/>
            </a:rPr>
            <a:t>: Mint combines your individual preferences with trends from similar users, much like a custom-fitted outfit that incorporates both your style and current fashion trends</a:t>
          </a:r>
          <a:r>
            <a:rPr lang="en-GB" sz="1300" kern="1200" dirty="0"/>
            <a:t>.</a:t>
          </a:r>
          <a:endParaRPr lang="en-IN" sz="1300" kern="1200" dirty="0"/>
        </a:p>
      </dsp:txBody>
      <dsp:txXfrm>
        <a:off x="33693" y="181332"/>
        <a:ext cx="7966273" cy="6228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8494-7D84-4609-A2D2-C2A4E0714CAE}">
      <dsp:nvSpPr>
        <dsp:cNvPr id="0" name=""/>
        <dsp:cNvSpPr/>
      </dsp:nvSpPr>
      <dsp:spPr>
        <a:xfrm>
          <a:off x="0" y="299"/>
          <a:ext cx="8039595" cy="801998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Batang" panose="02030600000101010101" pitchFamily="18" charset="-127"/>
              <a:ea typeface="Batang" panose="02030600000101010101" pitchFamily="18" charset="-127"/>
            </a:rPr>
            <a:t>Curated Playlist: Mint’s recommendations balance your favourites with trending options from users </a:t>
          </a:r>
          <a:r>
            <a:rPr lang="en-GB" sz="1600" b="0" kern="120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with</a:t>
          </a:r>
          <a:r>
            <a:rPr lang="en-GB" sz="1600" b="0" kern="1200" dirty="0">
              <a:latin typeface="Batang" panose="02030600000101010101" pitchFamily="18" charset="-127"/>
              <a:ea typeface="Batang" panose="02030600000101010101" pitchFamily="18" charset="-127"/>
            </a:rPr>
            <a:t> similar habits, keeping your experience fresh and relevant</a:t>
          </a:r>
          <a:r>
            <a:rPr lang="en-GB" sz="1800" b="0" kern="1200" dirty="0"/>
            <a:t>.</a:t>
          </a:r>
          <a:endParaRPr lang="en-IN" sz="1800" b="0" kern="1200" dirty="0"/>
        </a:p>
      </dsp:txBody>
      <dsp:txXfrm>
        <a:off x="39150" y="39449"/>
        <a:ext cx="7961295" cy="7236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CC1A1-8600-4958-9782-6673A0D55F09}">
      <dsp:nvSpPr>
        <dsp:cNvPr id="0" name=""/>
        <dsp:cNvSpPr/>
      </dsp:nvSpPr>
      <dsp:spPr>
        <a:xfrm>
          <a:off x="0" y="45829"/>
          <a:ext cx="8039595" cy="877500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rPr>
            <a:t>Restaurant</a:t>
          </a:r>
          <a:r>
            <a:rPr lang="en-GB" sz="1500" b="1" kern="1200" dirty="0">
              <a:latin typeface="Batang" panose="02030600000101010101" pitchFamily="18" charset="-127"/>
              <a:ea typeface="Batang" panose="02030600000101010101" pitchFamily="18" charset="-127"/>
            </a:rPr>
            <a:t> Recommendation</a:t>
          </a:r>
          <a:r>
            <a:rPr lang="en-GB" sz="1500" kern="1200" dirty="0">
              <a:latin typeface="Batang" panose="02030600000101010101" pitchFamily="18" charset="-127"/>
              <a:ea typeface="Batang" panose="02030600000101010101" pitchFamily="18" charset="-127"/>
            </a:rPr>
            <a:t>: Just as you’d trust restaurant suggestions from friends with similar tastes, Mint ensures its recommendations align closely with your financial behaviours by referencing users who share similar goals.</a:t>
          </a:r>
          <a:endParaRPr lang="en-IN" sz="15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42836" y="88665"/>
        <a:ext cx="7953923" cy="79182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843F0-0880-4129-ABE2-2428C01EBA24}">
      <dsp:nvSpPr>
        <dsp:cNvPr id="0" name=""/>
        <dsp:cNvSpPr/>
      </dsp:nvSpPr>
      <dsp:spPr>
        <a:xfrm rot="10800000">
          <a:off x="1563066" y="3177"/>
          <a:ext cx="4884350" cy="1331189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1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Summary: Mint’s combination of content-based and collaborative filtering creates a balanced, personalized recommendation system that enhances user financial management.</a:t>
          </a:r>
        </a:p>
      </dsp:txBody>
      <dsp:txXfrm rot="10800000">
        <a:off x="1895863" y="3177"/>
        <a:ext cx="4551553" cy="1331189"/>
      </dsp:txXfrm>
    </dsp:sp>
    <dsp:sp modelId="{F9F5E962-DA37-4C6A-881E-F4C8616B9262}">
      <dsp:nvSpPr>
        <dsp:cNvPr id="0" name=""/>
        <dsp:cNvSpPr/>
      </dsp:nvSpPr>
      <dsp:spPr>
        <a:xfrm>
          <a:off x="897471" y="3177"/>
          <a:ext cx="1331189" cy="13311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39813-CF48-4A38-AB8A-2CD05893CB97}">
      <dsp:nvSpPr>
        <dsp:cNvPr id="0" name=""/>
        <dsp:cNvSpPr/>
      </dsp:nvSpPr>
      <dsp:spPr>
        <a:xfrm rot="10800000">
          <a:off x="1563066" y="1731736"/>
          <a:ext cx="4884350" cy="1331189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1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Future Potential: Integration of more advanced machine learning techniques and increased transparency can further improve recommendation accuracy and user trust.</a:t>
          </a:r>
        </a:p>
      </dsp:txBody>
      <dsp:txXfrm rot="10800000">
        <a:off x="1895863" y="1731736"/>
        <a:ext cx="4551553" cy="1331189"/>
      </dsp:txXfrm>
    </dsp:sp>
    <dsp:sp modelId="{6BBD0257-E3AC-4D45-A1D5-EDCDC8AF5CFA}">
      <dsp:nvSpPr>
        <dsp:cNvPr id="0" name=""/>
        <dsp:cNvSpPr/>
      </dsp:nvSpPr>
      <dsp:spPr>
        <a:xfrm>
          <a:off x="897471" y="1731736"/>
          <a:ext cx="1331189" cy="133118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C5F91-AE36-46AF-B79E-82D630646B0D}">
      <dsp:nvSpPr>
        <dsp:cNvPr id="0" name=""/>
        <dsp:cNvSpPr/>
      </dsp:nvSpPr>
      <dsp:spPr>
        <a:xfrm rot="10800000">
          <a:off x="1563066" y="3460295"/>
          <a:ext cx="4884350" cy="1331189"/>
        </a:xfrm>
        <a:prstGeom prst="homePlate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1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Closing Thought: Mint exemplifies how personalized algorithms can make complex financial management accessible and actionable for everyday users.</a:t>
          </a:r>
        </a:p>
      </dsp:txBody>
      <dsp:txXfrm rot="10800000">
        <a:off x="1895863" y="3460295"/>
        <a:ext cx="4551553" cy="1331189"/>
      </dsp:txXfrm>
    </dsp:sp>
    <dsp:sp modelId="{6AEF8526-3765-4204-A194-2824FB497C42}">
      <dsp:nvSpPr>
        <dsp:cNvPr id="0" name=""/>
        <dsp:cNvSpPr/>
      </dsp:nvSpPr>
      <dsp:spPr>
        <a:xfrm>
          <a:off x="897471" y="3460295"/>
          <a:ext cx="1331189" cy="13311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77F2B-E18D-45AC-9F85-60A882D68C9E}">
      <dsp:nvSpPr>
        <dsp:cNvPr id="0" name=""/>
        <dsp:cNvSpPr/>
      </dsp:nvSpPr>
      <dsp:spPr>
        <a:xfrm>
          <a:off x="1727" y="0"/>
          <a:ext cx="2688282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Definition: Recommends items based on user’s specific data and preferences, analyzing individual attributes without comparison to others.</a:t>
          </a:r>
        </a:p>
      </dsp:txBody>
      <dsp:txXfrm>
        <a:off x="1727" y="1810385"/>
        <a:ext cx="2688282" cy="1810385"/>
      </dsp:txXfrm>
    </dsp:sp>
    <dsp:sp modelId="{FECFB8DE-0F13-45F3-9FDB-FECBAF48007F}">
      <dsp:nvSpPr>
        <dsp:cNvPr id="0" name=""/>
        <dsp:cNvSpPr/>
      </dsp:nvSpPr>
      <dsp:spPr>
        <a:xfrm>
          <a:off x="592296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A9D4E-2157-4011-BFB0-B78EF90AB5D8}">
      <dsp:nvSpPr>
        <dsp:cNvPr id="0" name=""/>
        <dsp:cNvSpPr/>
      </dsp:nvSpPr>
      <dsp:spPr>
        <a:xfrm>
          <a:off x="2770658" y="0"/>
          <a:ext cx="2688282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Example: In media, if a user watches cooking shows, they’re recommended more cooking content.</a:t>
          </a:r>
        </a:p>
      </dsp:txBody>
      <dsp:txXfrm>
        <a:off x="2770658" y="1810385"/>
        <a:ext cx="2688282" cy="1810385"/>
      </dsp:txXfrm>
    </dsp:sp>
    <dsp:sp modelId="{5134F6D7-8F29-4F82-8432-68A7F3D23E2B}">
      <dsp:nvSpPr>
        <dsp:cNvPr id="0" name=""/>
        <dsp:cNvSpPr/>
      </dsp:nvSpPr>
      <dsp:spPr>
        <a:xfrm>
          <a:off x="3361227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FD6E56-D306-4312-BCD2-CEA49ACC0BFA}">
      <dsp:nvSpPr>
        <dsp:cNvPr id="0" name=""/>
        <dsp:cNvSpPr/>
      </dsp:nvSpPr>
      <dsp:spPr>
        <a:xfrm>
          <a:off x="5539589" y="0"/>
          <a:ext cx="2688282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Mint’s Application: Content-based filtering analyzes a user’s transaction categories, credit profile, and financial goals to provide direct, relevant recommendations.</a:t>
          </a:r>
        </a:p>
      </dsp:txBody>
      <dsp:txXfrm>
        <a:off x="5539589" y="1810385"/>
        <a:ext cx="2688282" cy="1810385"/>
      </dsp:txXfrm>
    </dsp:sp>
    <dsp:sp modelId="{11C004CB-72CD-42B2-9C6C-6F843072819C}">
      <dsp:nvSpPr>
        <dsp:cNvPr id="0" name=""/>
        <dsp:cNvSpPr/>
      </dsp:nvSpPr>
      <dsp:spPr>
        <a:xfrm>
          <a:off x="6130158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6497A-D032-4129-B74C-493DEEAC1401}">
      <dsp:nvSpPr>
        <dsp:cNvPr id="0" name=""/>
        <dsp:cNvSpPr/>
      </dsp:nvSpPr>
      <dsp:spPr>
        <a:xfrm>
          <a:off x="275731" y="3639249"/>
          <a:ext cx="7571232" cy="678894"/>
        </a:xfrm>
        <a:prstGeom prst="leftRightArrow">
          <a:avLst/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8F385-E4F4-4B03-9128-CDCB469DDA63}">
      <dsp:nvSpPr>
        <dsp:cNvPr id="0" name=""/>
        <dsp:cNvSpPr/>
      </dsp:nvSpPr>
      <dsp:spPr>
        <a:xfrm>
          <a:off x="0" y="148878"/>
          <a:ext cx="4584523" cy="171114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Garamond" panose="02020404030301010803" pitchFamily="18" charset="0"/>
            </a:rPr>
            <a:t>Transactional Categorization: Mint categorizes each transaction (e.g., groceries, dining) using NLP to identify where users spend.</a:t>
          </a:r>
        </a:p>
      </dsp:txBody>
      <dsp:txXfrm>
        <a:off x="83531" y="232409"/>
        <a:ext cx="4417461" cy="1544082"/>
      </dsp:txXfrm>
    </dsp:sp>
    <dsp:sp modelId="{CC98FF18-1D88-411A-9CE0-584668F50E55}">
      <dsp:nvSpPr>
        <dsp:cNvPr id="0" name=""/>
        <dsp:cNvSpPr/>
      </dsp:nvSpPr>
      <dsp:spPr>
        <a:xfrm>
          <a:off x="0" y="1868954"/>
          <a:ext cx="4657621" cy="171114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Garamond" panose="02020404030301010803" pitchFamily="18" charset="0"/>
            </a:rPr>
            <a:t>Goal Matching: Content-based algorithms analyse the user's goals (e.g., saving for a vacation) and recommend actionable steps, like reallocating discretionary spending</a:t>
          </a:r>
          <a:r>
            <a:rPr lang="en-IN" sz="2100" kern="1200" dirty="0"/>
            <a:t>.</a:t>
          </a:r>
        </a:p>
      </dsp:txBody>
      <dsp:txXfrm>
        <a:off x="83531" y="1952485"/>
        <a:ext cx="4490559" cy="1544082"/>
      </dsp:txXfrm>
    </dsp:sp>
    <dsp:sp modelId="{2706BE89-9419-4423-9C8D-3F6354B09BAB}">
      <dsp:nvSpPr>
        <dsp:cNvPr id="0" name=""/>
        <dsp:cNvSpPr/>
      </dsp:nvSpPr>
      <dsp:spPr>
        <a:xfrm>
          <a:off x="0" y="3598588"/>
          <a:ext cx="4646127" cy="171114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Example: If a user sets a goal to save $5,000, Mint analyses their spending data and suggests specific areas for cost-cutting, directly tailored to their financial profile</a:t>
          </a:r>
          <a:r>
            <a:rPr lang="en-IN" sz="2000" kern="1200" dirty="0"/>
            <a:t>.</a:t>
          </a:r>
        </a:p>
      </dsp:txBody>
      <dsp:txXfrm>
        <a:off x="83531" y="3682119"/>
        <a:ext cx="4479065" cy="1544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730A7-A7C9-4658-A893-E24C54FDE967}">
      <dsp:nvSpPr>
        <dsp:cNvPr id="0" name=""/>
        <dsp:cNvSpPr/>
      </dsp:nvSpPr>
      <dsp:spPr>
        <a:xfrm>
          <a:off x="0" y="67815"/>
          <a:ext cx="8229600" cy="100737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Mint’s Use of Collaborative Filtering</a:t>
          </a:r>
        </a:p>
      </dsp:txBody>
      <dsp:txXfrm>
        <a:off x="49176" y="116991"/>
        <a:ext cx="8131248" cy="909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8DC5-E769-4396-9ABE-BCCA9A5E2E4E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B6EB45-D97F-4139-A615-ECAE4A693082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Enhanced Personalization: Both algorithms allow Mint to provide specific, relevant financial advice.</a:t>
          </a:r>
        </a:p>
      </dsp:txBody>
      <dsp:txXfrm>
        <a:off x="3827652" y="507327"/>
        <a:ext cx="2837275" cy="966780"/>
      </dsp:txXfrm>
    </dsp:sp>
    <dsp:sp modelId="{76DAD226-D58C-42E4-BE7E-5C3CA9F8389A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Scalability: Collaborative filtering enables recommendations across a large, diverse user base, while content-based filtering addresses unique individual goals.</a:t>
          </a:r>
        </a:p>
      </dsp:txBody>
      <dsp:txXfrm>
        <a:off x="3827652" y="1712630"/>
        <a:ext cx="2837275" cy="966780"/>
      </dsp:txXfrm>
    </dsp:sp>
    <dsp:sp modelId="{62CFACF1-9AF3-494B-A827-5656ED1F59D7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Improved User Engagement: Personalized recommendations increase user satisfaction and trust in the app.</a:t>
          </a:r>
        </a:p>
      </dsp:txBody>
      <dsp:txXfrm>
        <a:off x="3827652" y="2917932"/>
        <a:ext cx="2837275" cy="966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8435A-E9C8-4A2A-BA18-3125DFE23C6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Challenges and Limitations</a:t>
          </a:r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8D518-1407-4188-BAF7-114979A990F3}">
      <dsp:nvSpPr>
        <dsp:cNvPr id="0" name=""/>
        <dsp:cNvSpPr/>
      </dsp:nvSpPr>
      <dsp:spPr>
        <a:xfrm>
          <a:off x="3086099" y="0"/>
          <a:ext cx="2057400" cy="1131490"/>
        </a:xfrm>
        <a:prstGeom prst="trapezoid">
          <a:avLst>
            <a:gd name="adj" fmla="val 90915"/>
          </a:avLst>
        </a:prstGeom>
        <a:solidFill>
          <a:schemeClr val="bg1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3086099" y="0"/>
        <a:ext cx="2057400" cy="1131490"/>
      </dsp:txXfrm>
    </dsp:sp>
    <dsp:sp modelId="{5C17C903-602E-4089-800B-6D954D98B876}">
      <dsp:nvSpPr>
        <dsp:cNvPr id="0" name=""/>
        <dsp:cNvSpPr/>
      </dsp:nvSpPr>
      <dsp:spPr>
        <a:xfrm>
          <a:off x="2057399" y="1131490"/>
          <a:ext cx="4114800" cy="1131490"/>
        </a:xfrm>
        <a:prstGeom prst="trapezoid">
          <a:avLst>
            <a:gd name="adj" fmla="val 90915"/>
          </a:avLst>
        </a:prstGeom>
        <a:solidFill>
          <a:schemeClr val="bg1"/>
        </a:solidFill>
        <a:ln>
          <a:solidFill>
            <a:schemeClr val="tx2">
              <a:lumMod val="40000"/>
              <a:lumOff val="6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Privacy: Balancing personalization with user data privacy regulations.</a:t>
          </a:r>
        </a:p>
      </dsp:txBody>
      <dsp:txXfrm>
        <a:off x="2777489" y="1131490"/>
        <a:ext cx="2674620" cy="1131490"/>
      </dsp:txXfrm>
    </dsp:sp>
    <dsp:sp modelId="{B1CA9660-7325-4223-B131-7342A7A4C459}">
      <dsp:nvSpPr>
        <dsp:cNvPr id="0" name=""/>
        <dsp:cNvSpPr/>
      </dsp:nvSpPr>
      <dsp:spPr>
        <a:xfrm>
          <a:off x="1028699" y="2262981"/>
          <a:ext cx="6172200" cy="1131490"/>
        </a:xfrm>
        <a:prstGeom prst="trapezoid">
          <a:avLst>
            <a:gd name="adj" fmla="val 90915"/>
          </a:avLst>
        </a:prstGeom>
        <a:solidFill>
          <a:schemeClr val="bg1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Bias in Collaborative Filtering: Heavy reliance on peer behaviours may limit personalisation if the peer group isn’t an exact match.</a:t>
          </a:r>
        </a:p>
      </dsp:txBody>
      <dsp:txXfrm>
        <a:off x="2108834" y="2262981"/>
        <a:ext cx="4011930" cy="1131490"/>
      </dsp:txXfrm>
    </dsp:sp>
    <dsp:sp modelId="{5E32623B-6F33-43AF-848E-A19FFCA1043D}">
      <dsp:nvSpPr>
        <dsp:cNvPr id="0" name=""/>
        <dsp:cNvSpPr/>
      </dsp:nvSpPr>
      <dsp:spPr>
        <a:xfrm>
          <a:off x="0" y="3394472"/>
          <a:ext cx="8229600" cy="1131490"/>
        </a:xfrm>
        <a:prstGeom prst="trapezoid">
          <a:avLst>
            <a:gd name="adj" fmla="val 90915"/>
          </a:avLst>
        </a:prstGeom>
        <a:solidFill>
          <a:schemeClr val="bg1"/>
        </a:solidFill>
        <a:ln w="952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Transparency: Users may be unaware of the logic behind recommendations, necessitating clear explanations to maintain trust.</a:t>
          </a:r>
        </a:p>
      </dsp:txBody>
      <dsp:txXfrm>
        <a:off x="1440179" y="3394472"/>
        <a:ext cx="5349240" cy="1131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7737-8508-4625-BCF9-7C2613EA8E7A}">
      <dsp:nvSpPr>
        <dsp:cNvPr id="0" name=""/>
        <dsp:cNvSpPr/>
      </dsp:nvSpPr>
      <dsp:spPr>
        <a:xfrm>
          <a:off x="0" y="14531"/>
          <a:ext cx="7938657" cy="63180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bg1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rPr>
            <a:t>Finance Coach</a:t>
          </a:r>
          <a:r>
            <a:rPr lang="en-GB" sz="1500" kern="1200" dirty="0">
              <a:solidFill>
                <a:schemeClr val="bg1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rPr>
            <a:t>: Mint acts like a dedicated coach, reviewing your financial habits and goals to provide tailored advice, helping you stay on track toward your targets.</a:t>
          </a:r>
          <a:endParaRPr lang="en-IN" sz="1500" kern="1200" dirty="0">
            <a:solidFill>
              <a:schemeClr val="bg1">
                <a:lumMod val="50000"/>
              </a:schemeClr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0842" y="45373"/>
        <a:ext cx="7876973" cy="5701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872FA-DDAB-4A25-9C9C-60EE9DB0BAD0}">
      <dsp:nvSpPr>
        <dsp:cNvPr id="0" name=""/>
        <dsp:cNvSpPr/>
      </dsp:nvSpPr>
      <dsp:spPr>
        <a:xfrm>
          <a:off x="0" y="14531"/>
          <a:ext cx="7938657" cy="63180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>
              <a:latin typeface="Batang" panose="02030600000101010101" pitchFamily="18" charset="-127"/>
              <a:ea typeface="Batang" panose="02030600000101010101" pitchFamily="18" charset="-127"/>
            </a:rPr>
            <a:t>Personal Shopper: </a:t>
          </a:r>
          <a:r>
            <a:rPr lang="en-GB" sz="1500" kern="1200" dirty="0">
              <a:latin typeface="Batang" panose="02030600000101010101" pitchFamily="18" charset="-127"/>
              <a:ea typeface="Batang" panose="02030600000101010101" pitchFamily="18" charset="-127"/>
            </a:rPr>
            <a:t>Just like a personal shopper who knows your style, Mint suggests financial tools that suit your specific spending patterns and preferences.</a:t>
          </a:r>
          <a:endParaRPr lang="en-IN" sz="15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0842" y="45373"/>
        <a:ext cx="7876973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people/girl-with-kittens.jpg.ph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air-filter-chrome-custom-1138768/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vify-software.com/what-is-generative-ai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820390"/>
            <a:ext cx="5130140" cy="3435726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algn="l">
              <a:lnSpc>
                <a:spcPct val="250000"/>
              </a:lnSpc>
            </a:pPr>
            <a:endParaRPr lang="en-GB" sz="20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algn="l">
              <a:lnSpc>
                <a:spcPct val="250000"/>
              </a:lnSpc>
            </a:pPr>
            <a:endParaRPr lang="en-GB" sz="20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algn="l">
              <a:lnSpc>
                <a:spcPct val="250000"/>
              </a:lnSpc>
            </a:pPr>
            <a:endParaRPr lang="en-GB" sz="20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algn="l">
              <a:lnSpc>
                <a:spcPct val="250000"/>
              </a:lnSpc>
            </a:pPr>
            <a:endParaRPr lang="en-GB" sz="20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GB" sz="1900" dirty="0">
                <a:solidFill>
                  <a:schemeClr val="tx1"/>
                </a:solidFill>
                <a:latin typeface="Corbel Light" panose="020B0303020204020204" pitchFamily="34" charset="0"/>
              </a:rPr>
              <a:t>Presented by: M. Karan Chowdary</a:t>
            </a:r>
          </a:p>
          <a:p>
            <a:pPr>
              <a:defRPr sz="2400"/>
            </a:pP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5FAA12BE-D9F6-99A5-252F-CBB64B23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34" y="0"/>
            <a:ext cx="394696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16" y="421197"/>
            <a:ext cx="4875233" cy="3752980"/>
          </a:xfrm>
        </p:spPr>
        <p:txBody>
          <a:bodyPr>
            <a:normAutofit/>
          </a:bodyPr>
          <a:lstStyle/>
          <a:p>
            <a:pPr>
              <a:defRPr sz="4000"/>
            </a:pPr>
            <a:r>
              <a:rPr lang="en-IN" b="1" dirty="0">
                <a:latin typeface="Garamond" panose="02020404030301010803" pitchFamily="18" charset="0"/>
              </a:rPr>
              <a:t>“</a:t>
            </a:r>
            <a:r>
              <a:rPr dirty="0">
                <a:latin typeface="Garamond" panose="02020404030301010803" pitchFamily="18" charset="0"/>
              </a:rPr>
              <a:t>Case Study: Mint's Financial Recommendation Algorithm</a:t>
            </a:r>
            <a:r>
              <a:rPr lang="en-IN" b="1" dirty="0">
                <a:latin typeface="Garamond" panose="02020404030301010803" pitchFamily="18" charset="0"/>
              </a:rPr>
              <a:t>"</a:t>
            </a:r>
            <a:endParaRPr sz="2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F52FBB-7D56-E7C8-61B0-7BBE06CCF438}"/>
              </a:ext>
            </a:extLst>
          </p:cNvPr>
          <p:cNvSpPr txBox="1"/>
          <p:nvPr/>
        </p:nvSpPr>
        <p:spPr>
          <a:xfrm>
            <a:off x="1710047" y="245279"/>
            <a:ext cx="4572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Baskerville Old Face" panose="02020602080505020303" pitchFamily="18" charset="0"/>
              </a:rPr>
              <a:t>Real-Life Examples of Mint's Recommendation Algorithms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endParaRPr lang="en-IN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10FB3FD5-BCB9-E66C-05E7-7A7F5F30C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962076"/>
              </p:ext>
            </p:extLst>
          </p:nvPr>
        </p:nvGraphicFramePr>
        <p:xfrm>
          <a:off x="516574" y="1351945"/>
          <a:ext cx="7938657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B611C3D7-95FD-0651-7579-025520A60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09502"/>
              </p:ext>
            </p:extLst>
          </p:nvPr>
        </p:nvGraphicFramePr>
        <p:xfrm>
          <a:off x="510633" y="2068361"/>
          <a:ext cx="7938657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36B9188A-E1D6-84BE-46EF-00908D801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236512"/>
              </p:ext>
            </p:extLst>
          </p:nvPr>
        </p:nvGraphicFramePr>
        <p:xfrm>
          <a:off x="460165" y="2750783"/>
          <a:ext cx="8039595" cy="97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1B051F7D-C576-AE12-0659-BC3AA5F5B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187166"/>
              </p:ext>
            </p:extLst>
          </p:nvPr>
        </p:nvGraphicFramePr>
        <p:xfrm>
          <a:off x="552202" y="3701424"/>
          <a:ext cx="8033659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D449A932-76F5-D6C3-16C3-BCB81F467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57953"/>
              </p:ext>
            </p:extLst>
          </p:nvPr>
        </p:nvGraphicFramePr>
        <p:xfrm>
          <a:off x="552202" y="4665708"/>
          <a:ext cx="8039595" cy="80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885907B7-CFF0-1E4C-87E9-4D5AC150D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556501"/>
              </p:ext>
            </p:extLst>
          </p:nvPr>
        </p:nvGraphicFramePr>
        <p:xfrm>
          <a:off x="552202" y="5506055"/>
          <a:ext cx="803959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12284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74638"/>
            <a:ext cx="8152411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8F5CF7-C2F6-73F2-2878-E22017E6F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1117"/>
              </p:ext>
            </p:extLst>
          </p:nvPr>
        </p:nvGraphicFramePr>
        <p:xfrm>
          <a:off x="457200" y="1600200"/>
          <a:ext cx="7344888" cy="479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1CD901-3DA6-5038-8596-0C6640099044}"/>
              </a:ext>
            </a:extLst>
          </p:cNvPr>
          <p:cNvSpPr/>
          <p:nvPr/>
        </p:nvSpPr>
        <p:spPr>
          <a:xfrm>
            <a:off x="-1" y="-2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E6D2E-94C4-4DDC-C6B9-D8C3F91A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53246" y="-1"/>
            <a:ext cx="46907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Introduction to Mint's Recommendation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2911A1-EF77-BFC4-026A-ABCA6E3A2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5010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Understanding Content-Based Filtering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C895D8-9059-B258-1234-57C070B01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241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" y="274637"/>
            <a:ext cx="4702629" cy="1809482"/>
          </a:xfrm>
        </p:spPr>
        <p:txBody>
          <a:bodyPr>
            <a:normAutofit fontScale="90000"/>
          </a:bodyPr>
          <a:lstStyle/>
          <a:p>
            <a:r>
              <a:rPr dirty="0">
                <a:latin typeface="Aptos Narrow" panose="020B0004020202020204" pitchFamily="34" charset="0"/>
              </a:rPr>
              <a:t>Understanding Collaborative Filtering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6" y="2084119"/>
            <a:ext cx="4785755" cy="4499244"/>
          </a:xfrm>
        </p:spPr>
        <p:txBody>
          <a:bodyPr>
            <a:normAutofit fontScale="92500" lnSpcReduction="10000"/>
          </a:bodyPr>
          <a:lstStyle/>
          <a:p>
            <a:pPr>
              <a:defRPr sz="1800"/>
            </a:pPr>
            <a:endParaRPr dirty="0"/>
          </a:p>
          <a:p>
            <a:pPr>
              <a:spcAft>
                <a:spcPts val="1400"/>
              </a:spcAft>
              <a:defRPr sz="1800"/>
            </a:pPr>
            <a:r>
              <a:rPr dirty="0">
                <a:latin typeface="Baskerville Old Face" panose="02020602080505020303" pitchFamily="18" charset="0"/>
              </a:rPr>
              <a:t>Definition: Generates recommendations by comparing the user's preferences with similar users’ </a:t>
            </a:r>
            <a:r>
              <a:rPr lang="en-IN" dirty="0">
                <a:latin typeface="Baskerville Old Face" panose="02020602080505020303" pitchFamily="18" charset="0"/>
              </a:rPr>
              <a:t>behaviour</a:t>
            </a:r>
            <a:r>
              <a:rPr dirty="0">
                <a:latin typeface="Baskerville Old Face" panose="02020602080505020303" pitchFamily="18" charset="0"/>
              </a:rPr>
              <a:t> and choices.</a:t>
            </a:r>
          </a:p>
          <a:p>
            <a:pPr>
              <a:spcAft>
                <a:spcPts val="1400"/>
              </a:spcAft>
              <a:defRPr sz="1800"/>
            </a:pPr>
            <a:r>
              <a:rPr dirty="0">
                <a:latin typeface="Baskerville Old Face" panose="02020602080505020303" pitchFamily="18" charset="0"/>
              </a:rPr>
              <a:t>Types:</a:t>
            </a:r>
          </a:p>
          <a:p>
            <a:pPr>
              <a:spcAft>
                <a:spcPts val="1400"/>
              </a:spcAft>
              <a:buFont typeface="Courier New" panose="02070309020205020404" pitchFamily="49" charset="0"/>
              <a:buChar char="o"/>
              <a:defRPr sz="1800"/>
            </a:pPr>
            <a:r>
              <a:rPr dirty="0">
                <a:latin typeface="Baskerville Old Face" panose="02020602080505020303" pitchFamily="18" charset="0"/>
              </a:rPr>
              <a:t> User-Based Collaborative Filtering: Matches users with similar spending patterns.</a:t>
            </a:r>
          </a:p>
          <a:p>
            <a:pPr>
              <a:spcAft>
                <a:spcPts val="1400"/>
              </a:spcAft>
              <a:buFont typeface="Courier New" panose="02070309020205020404" pitchFamily="49" charset="0"/>
              <a:buChar char="o"/>
              <a:defRPr sz="1800"/>
            </a:pPr>
            <a:r>
              <a:rPr dirty="0">
                <a:latin typeface="Baskerville Old Face" panose="02020602080505020303" pitchFamily="18" charset="0"/>
              </a:rPr>
              <a:t> Item-Based Collaborative Filtering: Matches items (financial products) that similar users find useful.</a:t>
            </a:r>
          </a:p>
          <a:p>
            <a:pPr>
              <a:spcAft>
                <a:spcPts val="1400"/>
              </a:spcAft>
              <a:defRPr sz="1800"/>
            </a:pPr>
            <a:r>
              <a:rPr dirty="0">
                <a:latin typeface="Baskerville Old Face" panose="02020602080505020303" pitchFamily="18" charset="0"/>
              </a:rPr>
              <a:t>Mint’s Application: Collaborative filtering identifies users with similar financial profiles to suggest products or budgeting strategies that benefited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5D8E0-E017-984F-918D-87B8399B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0753" y="0"/>
            <a:ext cx="445324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833257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Mint's Use of Content-Based Filtering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7E4FD-7D99-BD20-ED73-7307991A7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39294"/>
              </p:ext>
            </p:extLst>
          </p:nvPr>
        </p:nvGraphicFramePr>
        <p:xfrm>
          <a:off x="89065" y="1417638"/>
          <a:ext cx="4744192" cy="530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010B66-B51E-723C-1D5C-217BA574E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82640" y="1"/>
            <a:ext cx="4061360" cy="6810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730087-F2A5-AF03-03D8-426ED0FF7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0444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 sz="1800"/>
            </a:pPr>
            <a:endParaRPr dirty="0"/>
          </a:p>
          <a:p>
            <a:pPr>
              <a:spcAft>
                <a:spcPts val="1400"/>
              </a:spcAft>
              <a:defRPr sz="18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Peer Comparisons: Mint identifies users with similar financial behaviors (e.g., income level, spending habits) and applies collaborative filtering to recommend budgeting or spending adjustments that worked for others.</a:t>
            </a:r>
          </a:p>
          <a:p>
            <a:pPr>
              <a:spcAft>
                <a:spcPts val="1400"/>
              </a:spcAft>
              <a:defRPr sz="18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Recommendations: If users with similar spending patterns use specific financial products (e.g., cashback credit cards), Mint recommends these products.</a:t>
            </a:r>
          </a:p>
          <a:p>
            <a:pPr>
              <a:spcAft>
                <a:spcPts val="1400"/>
              </a:spcAft>
              <a:defRPr sz="18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Example: For high grocery spending users, Mint may recommend a credit card that offers cashback rewards in that category based on similar users’ satisfaction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8188"/>
            <a:ext cx="4572000" cy="1447284"/>
          </a:xfrm>
        </p:spPr>
        <p:txBody>
          <a:bodyPr>
            <a:normAutofit fontScale="90000"/>
          </a:bodyPr>
          <a:lstStyle/>
          <a:p>
            <a:r>
              <a:rPr dirty="0">
                <a:latin typeface="Baskerville Old Face" panose="02020602080505020303" pitchFamily="18" charset="0"/>
              </a:rPr>
              <a:t>Combined Use of Content-Based and Collaborative Filtering</a:t>
            </a:r>
            <a:br>
              <a:rPr lang="en-IN" dirty="0">
                <a:latin typeface="Baskerville Old Face" panose="02020602080505020303" pitchFamily="18" charset="0"/>
              </a:rPr>
            </a:b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3966"/>
            <a:ext cx="4880758" cy="4664034"/>
          </a:xfrm>
        </p:spPr>
        <p:txBody>
          <a:bodyPr>
            <a:normAutofit fontScale="92500" lnSpcReduction="10000"/>
          </a:bodyPr>
          <a:lstStyle/>
          <a:p>
            <a:pPr>
              <a:defRPr sz="1800"/>
            </a:pPr>
            <a:endParaRPr dirty="0"/>
          </a:p>
          <a:p>
            <a:pPr>
              <a:spcAft>
                <a:spcPts val="1400"/>
              </a:spcAft>
              <a:defRPr sz="1800"/>
            </a:pPr>
            <a:r>
              <a:rPr dirty="0">
                <a:latin typeface="Candara" panose="020E0502030303020204" pitchFamily="34" charset="0"/>
              </a:rPr>
              <a:t>Hybrid Approach: Mint enhances recommendation precision by combining content-based and collaborative filtering.</a:t>
            </a:r>
          </a:p>
          <a:p>
            <a:pPr>
              <a:spcAft>
                <a:spcPts val="1400"/>
              </a:spcAft>
              <a:defRPr sz="1800"/>
            </a:pPr>
            <a:r>
              <a:rPr dirty="0">
                <a:latin typeface="Candara" panose="020E0502030303020204" pitchFamily="34" charset="0"/>
              </a:rPr>
              <a:t>Process:</a:t>
            </a:r>
            <a:endParaRPr lang="en-GB" dirty="0">
              <a:latin typeface="Candara" panose="020E0502030303020204" pitchFamily="34" charset="0"/>
            </a:endParaRPr>
          </a:p>
          <a:p>
            <a:pPr>
              <a:spcAft>
                <a:spcPts val="1400"/>
              </a:spcAft>
              <a:buFont typeface="Courier New" panose="02070309020205020404" pitchFamily="49" charset="0"/>
              <a:buChar char="o"/>
              <a:defRPr sz="1800"/>
            </a:pPr>
            <a:r>
              <a:rPr lang="en-GB" dirty="0">
                <a:latin typeface="Candara" panose="020E0502030303020204" pitchFamily="34" charset="0"/>
              </a:rPr>
              <a:t>   Content-based filtering </a:t>
            </a:r>
            <a:r>
              <a:rPr lang="en-GB" dirty="0" err="1">
                <a:latin typeface="Candara" panose="020E0502030303020204" pitchFamily="34" charset="0"/>
              </a:rPr>
              <a:t>analyzes</a:t>
            </a:r>
            <a:r>
              <a:rPr lang="en-GB" dirty="0">
                <a:latin typeface="Candara" panose="020E0502030303020204" pitchFamily="34" charset="0"/>
              </a:rPr>
              <a:t> the user’s financial profile.</a:t>
            </a:r>
          </a:p>
          <a:p>
            <a:pPr>
              <a:spcAft>
                <a:spcPts val="1400"/>
              </a:spcAft>
              <a:buFont typeface="Courier New" panose="02070309020205020404" pitchFamily="49" charset="0"/>
              <a:buChar char="o"/>
              <a:defRPr sz="1800"/>
            </a:pPr>
            <a:r>
              <a:rPr dirty="0">
                <a:latin typeface="Candara" panose="020E0502030303020204" pitchFamily="34" charset="0"/>
              </a:rPr>
              <a:t>  Collaborative filtering then matches with similar users to refine product and budgeting recommendations.</a:t>
            </a:r>
          </a:p>
          <a:p>
            <a:pPr>
              <a:spcAft>
                <a:spcPts val="1400"/>
              </a:spcAft>
              <a:defRPr sz="1800"/>
            </a:pPr>
            <a:r>
              <a:rPr dirty="0">
                <a:latin typeface="Candara" panose="020E0502030303020204" pitchFamily="34" charset="0"/>
              </a:rPr>
              <a:t>Result: Mint’s recommendations become more relevant by incorporating both the user’s unique financial situation and the effectiveness of strategies used by peers.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658D-62D8-8112-85E9-6CE994E9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0758" y="0"/>
            <a:ext cx="426324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Baskerville Old Face" panose="02020602080505020303" pitchFamily="18" charset="0"/>
              </a:rPr>
              <a:t>Advantages of Mint’s Algorithmic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310F-85F9-7675-7B09-F42708F0B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701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D2EC30-182F-CB7B-2989-6C1CF062B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5540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43FD1A-6F81-7FE8-C141-2CD875DB4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77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822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Batang</vt:lpstr>
      <vt:lpstr>Algerian</vt:lpstr>
      <vt:lpstr>Aptos Narrow</vt:lpstr>
      <vt:lpstr>Arial</vt:lpstr>
      <vt:lpstr>Bahnschrift Light SemiCondensed</vt:lpstr>
      <vt:lpstr>Baskerville Old Face</vt:lpstr>
      <vt:lpstr>Calibri</vt:lpstr>
      <vt:lpstr>Candara</vt:lpstr>
      <vt:lpstr>Corbel Light</vt:lpstr>
      <vt:lpstr>Courier New</vt:lpstr>
      <vt:lpstr>Garamond</vt:lpstr>
      <vt:lpstr>Office Theme</vt:lpstr>
      <vt:lpstr>“Case Study: Mint's Financial Recommendation Algorithm"</vt:lpstr>
      <vt:lpstr>Introduction to Mint's Recommendation System</vt:lpstr>
      <vt:lpstr>Understanding Content-Based Filtering Algorithms</vt:lpstr>
      <vt:lpstr>Understanding Collaborative Filtering Algorithms</vt:lpstr>
      <vt:lpstr>Mint's Use of Content-Based Filtering</vt:lpstr>
      <vt:lpstr>PowerPoint Presentation</vt:lpstr>
      <vt:lpstr>Combined Use of Content-Based and Collaborative Filtering </vt:lpstr>
      <vt:lpstr>Advantages of Mint’s Algorithmic Approach</vt:lpstr>
      <vt:lpstr>PowerPoint Presentation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KARAN CHOWDARY</dc:creator>
  <cp:keywords/>
  <dc:description>generated using python-pptx</dc:description>
  <cp:lastModifiedBy>KARAN CHOWDARY</cp:lastModifiedBy>
  <cp:revision>3</cp:revision>
  <dcterms:created xsi:type="dcterms:W3CDTF">2013-01-27T09:14:16Z</dcterms:created>
  <dcterms:modified xsi:type="dcterms:W3CDTF">2024-11-02T17:06:53Z</dcterms:modified>
  <cp:category/>
</cp:coreProperties>
</file>