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2803750" cx="30275200"/>
  <p:notesSz cx="7102475"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 uri="http://customooxmlschemas.google.com/">
      <go:slidesCustomData xmlns:go="http://customooxmlschemas.google.com/" r:id="rId7" roundtripDataSignature="AMtx7mhxJqEiEdJSoykbe/Oso8KPidgC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288" orient="horz"/>
        <p:guide pos="26261" orient="horz"/>
        <p:guide pos="2793" orient="horz"/>
        <p:guide pos="953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3077740" cy="511731"/>
          </a:xfrm>
          <a:prstGeom prst="rect">
            <a:avLst/>
          </a:prstGeom>
          <a:noFill/>
          <a:ln>
            <a:noFill/>
          </a:ln>
        </p:spPr>
        <p:txBody>
          <a:bodyPr anchorCtr="0" anchor="t" bIns="49675" lIns="99325" spcFirstLastPara="1" rIns="99325" wrap="square" tIns="4967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3057" y="1"/>
            <a:ext cx="3077740" cy="511731"/>
          </a:xfrm>
          <a:prstGeom prst="rect">
            <a:avLst/>
          </a:prstGeom>
          <a:noFill/>
          <a:ln>
            <a:noFill/>
          </a:ln>
        </p:spPr>
        <p:txBody>
          <a:bodyPr anchorCtr="0" anchor="t" bIns="49675" lIns="99325" spcFirstLastPara="1" rIns="99325" wrap="square" tIns="49675">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193925" y="766763"/>
            <a:ext cx="2716213"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10248" y="4862321"/>
            <a:ext cx="5681980" cy="4605575"/>
          </a:xfrm>
          <a:prstGeom prst="rect">
            <a:avLst/>
          </a:prstGeom>
          <a:noFill/>
          <a:ln>
            <a:noFill/>
          </a:ln>
        </p:spPr>
        <p:txBody>
          <a:bodyPr anchorCtr="0" anchor="t" bIns="49675" lIns="99325" spcFirstLastPara="1" rIns="99325" wrap="square" tIns="49675">
            <a:noAutofit/>
          </a:bodyPr>
          <a:lstStyle>
            <a:lvl1pPr indent="-228600" lvl="0" marL="457200" marR="0" rtl="0" algn="l">
              <a:lnSpc>
                <a:spcPct val="100000"/>
              </a:lnSpc>
              <a:spcBef>
                <a:spcPts val="33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33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33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33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33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1125"/>
            <a:ext cx="3077740" cy="511731"/>
          </a:xfrm>
          <a:prstGeom prst="rect">
            <a:avLst/>
          </a:prstGeom>
          <a:noFill/>
          <a:ln>
            <a:noFill/>
          </a:ln>
        </p:spPr>
        <p:txBody>
          <a:bodyPr anchorCtr="0" anchor="b" bIns="49675" lIns="99325" spcFirstLastPara="1" rIns="99325" wrap="square" tIns="4967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3057" y="9721125"/>
            <a:ext cx="3077740" cy="511731"/>
          </a:xfrm>
          <a:prstGeom prst="rect">
            <a:avLst/>
          </a:prstGeom>
          <a:noFill/>
          <a:ln>
            <a:noFill/>
          </a:ln>
        </p:spPr>
        <p:txBody>
          <a:bodyPr anchorCtr="0" anchor="b" bIns="49675" lIns="99325" spcFirstLastPara="1" rIns="99325" wrap="square" tIns="4967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 name="Shape 14"/>
        <p:cNvGrpSpPr/>
        <p:nvPr/>
      </p:nvGrpSpPr>
      <p:grpSpPr>
        <a:xfrm>
          <a:off x="0" y="0"/>
          <a:ext cx="0" cy="0"/>
          <a:chOff x="0" y="0"/>
          <a:chExt cx="0" cy="0"/>
        </a:xfrm>
      </p:grpSpPr>
      <p:sp>
        <p:nvSpPr>
          <p:cNvPr id="15" name="Google Shape;15;p1:notes"/>
          <p:cNvSpPr txBox="1"/>
          <p:nvPr>
            <p:ph idx="12" type="sldNum"/>
          </p:nvPr>
        </p:nvSpPr>
        <p:spPr>
          <a:xfrm>
            <a:off x="4023057" y="9721125"/>
            <a:ext cx="3077740" cy="511731"/>
          </a:xfrm>
          <a:prstGeom prst="rect">
            <a:avLst/>
          </a:prstGeom>
          <a:noFill/>
          <a:ln>
            <a:noFill/>
          </a:ln>
        </p:spPr>
        <p:txBody>
          <a:bodyPr anchorCtr="0" anchor="b" bIns="49675" lIns="99325" spcFirstLastPara="1" rIns="99325" wrap="square" tIns="496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6" name="Google Shape;16;p1:notes"/>
          <p:cNvSpPr/>
          <p:nvPr>
            <p:ph idx="2" type="sldImg"/>
          </p:nvPr>
        </p:nvSpPr>
        <p:spPr>
          <a:xfrm>
            <a:off x="2193925" y="766763"/>
            <a:ext cx="2716213"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 name="Google Shape;17;p1:notes"/>
          <p:cNvSpPr txBox="1"/>
          <p:nvPr>
            <p:ph idx="1" type="body"/>
          </p:nvPr>
        </p:nvSpPr>
        <p:spPr>
          <a:xfrm>
            <a:off x="710248" y="4862321"/>
            <a:ext cx="5681980" cy="4605575"/>
          </a:xfrm>
          <a:prstGeom prst="rect">
            <a:avLst/>
          </a:prstGeom>
          <a:noFill/>
          <a:ln>
            <a:noFill/>
          </a:ln>
        </p:spPr>
        <p:txBody>
          <a:bodyPr anchorCtr="0" anchor="t" bIns="49675" lIns="99325" spcFirstLastPara="1" rIns="99325" wrap="square" tIns="4967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www.postersession.com/" TargetMode="Externa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nvSpPr>
        <p:spPr>
          <a:xfrm rot="-5400000">
            <a:off x="24748747" y="42184202"/>
            <a:ext cx="388281" cy="103234"/>
          </a:xfrm>
          <a:prstGeom prst="rect">
            <a:avLst/>
          </a:prstGeom>
          <a:noFill/>
          <a:ln>
            <a:noFill/>
          </a:ln>
        </p:spPr>
        <p:txBody>
          <a:bodyPr anchorCtr="0" anchor="t" bIns="43475" lIns="86975" spcFirstLastPara="1" rIns="86975" wrap="square" tIns="43475">
            <a:noAutofit/>
          </a:bodyPr>
          <a:lstStyle/>
          <a:p>
            <a:pPr indent="0" lvl="0" marL="0" marR="0" rtl="0" algn="ctr">
              <a:lnSpc>
                <a:spcPct val="100000"/>
              </a:lnSpc>
              <a:spcBef>
                <a:spcPts val="0"/>
              </a:spcBef>
              <a:spcAft>
                <a:spcPts val="0"/>
              </a:spcAft>
              <a:buClr>
                <a:schemeClr val="dk1"/>
              </a:buClr>
              <a:buSzPts val="100"/>
              <a:buFont typeface="Arial"/>
              <a:buNone/>
            </a:pPr>
            <a:r>
              <a:rPr b="0" i="0" lang="en-US" sz="100" u="sng" cap="none" strike="noStrike">
                <a:solidFill>
                  <a:schemeClr val="hlink"/>
                </a:solidFill>
                <a:latin typeface="Arial"/>
                <a:ea typeface="Arial"/>
                <a:cs typeface="Arial"/>
                <a:sym typeface="Arial"/>
                <a:hlinkClick r:id="rId1"/>
              </a:rPr>
              <a:t>www.postersession.com</a:t>
            </a:r>
            <a:endParaRPr b="0" i="0" sz="100" u="none" cap="none" strike="noStrike">
              <a:solidFill>
                <a:schemeClr val="dk1"/>
              </a:solidFill>
              <a:latin typeface="Arial"/>
              <a:ea typeface="Arial"/>
              <a:cs typeface="Arial"/>
              <a:sym typeface="Arial"/>
            </a:endParaRPr>
          </a:p>
        </p:txBody>
      </p:sp>
      <p:pic>
        <p:nvPicPr>
          <p:cNvPr id="11" name="Google Shape;11;p2"/>
          <p:cNvPicPr preferRelativeResize="0"/>
          <p:nvPr/>
        </p:nvPicPr>
        <p:blipFill rotWithShape="1">
          <a:blip r:embed="rId2">
            <a:alphaModFix/>
          </a:blip>
          <a:srcRect b="0" l="0" r="38726" t="0"/>
          <a:stretch/>
        </p:blipFill>
        <p:spPr>
          <a:xfrm>
            <a:off x="22904336" y="42144694"/>
            <a:ext cx="3809222" cy="207455"/>
          </a:xfrm>
          <a:prstGeom prst="rect">
            <a:avLst/>
          </a:prstGeom>
          <a:noFill/>
          <a:ln>
            <a:noFill/>
          </a:ln>
        </p:spPr>
      </p:pic>
      <p:sp>
        <p:nvSpPr>
          <p:cNvPr id="12" name="Google Shape;12;p2"/>
          <p:cNvSpPr txBox="1"/>
          <p:nvPr/>
        </p:nvSpPr>
        <p:spPr>
          <a:xfrm>
            <a:off x="26713556" y="42062331"/>
            <a:ext cx="2242539" cy="318678"/>
          </a:xfrm>
          <a:prstGeom prst="rect">
            <a:avLst/>
          </a:prstGeom>
          <a:noFill/>
          <a:ln>
            <a:noFill/>
          </a:ln>
        </p:spPr>
        <p:txBody>
          <a:bodyPr anchorCtr="0" anchor="t" bIns="43475" lIns="86975" spcFirstLastPara="1" rIns="86975" wrap="square" tIns="434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Arial"/>
                <a:ea typeface="Arial"/>
                <a:cs typeface="Arial"/>
                <a:sym typeface="Arial"/>
              </a:rPr>
              <a:t>www.postersession.com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11" Type="http://schemas.openxmlformats.org/officeDocument/2006/relationships/image" Target="../media/image10.png"/><Relationship Id="rId10" Type="http://schemas.openxmlformats.org/officeDocument/2006/relationships/image" Target="../media/image9.png"/><Relationship Id="rId12" Type="http://schemas.openxmlformats.org/officeDocument/2006/relationships/image" Target="../media/image11.png"/><Relationship Id="rId9"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3064"/>
            </a:gs>
            <a:gs pos="50000">
              <a:schemeClr val="lt1"/>
            </a:gs>
            <a:gs pos="100000">
              <a:srgbClr val="003064"/>
            </a:gs>
          </a:gsLst>
          <a:lin ang="5400000" scaled="0"/>
        </a:gradFill>
      </p:bgPr>
    </p:bg>
    <p:spTree>
      <p:nvGrpSpPr>
        <p:cNvPr id="18" name="Shape 18"/>
        <p:cNvGrpSpPr/>
        <p:nvPr/>
      </p:nvGrpSpPr>
      <p:grpSpPr>
        <a:xfrm>
          <a:off x="0" y="0"/>
          <a:ext cx="0" cy="0"/>
          <a:chOff x="0" y="0"/>
          <a:chExt cx="0" cy="0"/>
        </a:xfrm>
      </p:grpSpPr>
      <p:sp>
        <p:nvSpPr>
          <p:cNvPr id="19" name="Google Shape;19;p1"/>
          <p:cNvSpPr/>
          <p:nvPr/>
        </p:nvSpPr>
        <p:spPr>
          <a:xfrm>
            <a:off x="15639406" y="5772853"/>
            <a:ext cx="14173200" cy="35567099"/>
          </a:xfrm>
          <a:prstGeom prst="roundRect">
            <a:avLst>
              <a:gd fmla="val 1240" name="adj"/>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dk1"/>
              </a:solidFill>
              <a:latin typeface="Arial"/>
              <a:ea typeface="Arial"/>
              <a:cs typeface="Arial"/>
              <a:sym typeface="Arial"/>
            </a:endParaRPr>
          </a:p>
        </p:txBody>
      </p:sp>
      <p:sp>
        <p:nvSpPr>
          <p:cNvPr id="20" name="Google Shape;20;p1"/>
          <p:cNvSpPr/>
          <p:nvPr/>
        </p:nvSpPr>
        <p:spPr>
          <a:xfrm>
            <a:off x="601063" y="5772853"/>
            <a:ext cx="14058899" cy="35567099"/>
          </a:xfrm>
          <a:prstGeom prst="roundRect">
            <a:avLst>
              <a:gd fmla="val 1890" name="adj"/>
            </a:avLst>
          </a:prstGeom>
          <a:solidFill>
            <a:schemeClr val="lt1"/>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rPr b="0" i="0" lang="en-US" sz="8200" u="none" cap="none" strike="noStrike">
                <a:solidFill>
                  <a:schemeClr val="dk1"/>
                </a:solidFill>
                <a:latin typeface="Arial"/>
                <a:ea typeface="Arial"/>
                <a:cs typeface="Arial"/>
                <a:sym typeface="Arial"/>
              </a:rPr>
              <a:t>   </a:t>
            </a:r>
            <a:endParaRPr b="0" i="0" sz="8200" u="none" cap="none" strike="noStrike">
              <a:solidFill>
                <a:schemeClr val="dk1"/>
              </a:solidFill>
              <a:latin typeface="Arial"/>
              <a:ea typeface="Arial"/>
              <a:cs typeface="Arial"/>
              <a:sym typeface="Arial"/>
            </a:endParaRPr>
          </a:p>
        </p:txBody>
      </p:sp>
      <p:sp>
        <p:nvSpPr>
          <p:cNvPr id="21" name="Google Shape;21;p1"/>
          <p:cNvSpPr/>
          <p:nvPr/>
        </p:nvSpPr>
        <p:spPr>
          <a:xfrm>
            <a:off x="544326" y="349008"/>
            <a:ext cx="29268268" cy="4549563"/>
          </a:xfrm>
          <a:prstGeom prst="roundRect">
            <a:avLst>
              <a:gd fmla="val 3723" name="adj"/>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Arial"/>
              <a:ea typeface="Arial"/>
              <a:cs typeface="Arial"/>
              <a:sym typeface="Arial"/>
            </a:endParaRPr>
          </a:p>
        </p:txBody>
      </p:sp>
      <p:pic>
        <p:nvPicPr>
          <p:cNvPr id="22" name="Google Shape;22;p1"/>
          <p:cNvPicPr preferRelativeResize="0"/>
          <p:nvPr/>
        </p:nvPicPr>
        <p:blipFill rotWithShape="1">
          <a:blip r:embed="rId3">
            <a:alphaModFix/>
          </a:blip>
          <a:srcRect b="0" l="0" r="0" t="0"/>
          <a:stretch/>
        </p:blipFill>
        <p:spPr>
          <a:xfrm>
            <a:off x="19608280" y="41981809"/>
            <a:ext cx="10093954" cy="698455"/>
          </a:xfrm>
          <a:prstGeom prst="rect">
            <a:avLst/>
          </a:prstGeom>
          <a:noFill/>
          <a:ln>
            <a:noFill/>
          </a:ln>
        </p:spPr>
      </p:pic>
      <p:sp>
        <p:nvSpPr>
          <p:cNvPr id="23" name="Google Shape;23;p1"/>
          <p:cNvSpPr txBox="1"/>
          <p:nvPr/>
        </p:nvSpPr>
        <p:spPr>
          <a:xfrm>
            <a:off x="629575" y="6120925"/>
            <a:ext cx="13999801" cy="584700"/>
          </a:xfrm>
          <a:prstGeom prst="rect">
            <a:avLst/>
          </a:prstGeom>
          <a:solidFill>
            <a:schemeClr val="accent2"/>
          </a:solidFill>
          <a:ln>
            <a:noFill/>
          </a:ln>
        </p:spPr>
        <p:txBody>
          <a:bodyPr anchorCtr="0" anchor="t" bIns="45600" lIns="91250" spcFirstLastPara="1" rIns="91250" wrap="square" tIns="456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8F8F8"/>
                </a:solidFill>
                <a:latin typeface="Arial"/>
                <a:ea typeface="Arial"/>
                <a:cs typeface="Arial"/>
                <a:sym typeface="Arial"/>
              </a:rPr>
              <a:t>Abstract</a:t>
            </a:r>
            <a:endParaRPr b="0" i="0" sz="1400" u="none" cap="none" strike="noStrike">
              <a:solidFill>
                <a:srgbClr val="000000"/>
              </a:solidFill>
              <a:latin typeface="Arial"/>
              <a:ea typeface="Arial"/>
              <a:cs typeface="Arial"/>
              <a:sym typeface="Arial"/>
            </a:endParaRPr>
          </a:p>
        </p:txBody>
      </p:sp>
      <p:sp>
        <p:nvSpPr>
          <p:cNvPr id="24" name="Google Shape;24;p1"/>
          <p:cNvSpPr txBox="1"/>
          <p:nvPr/>
        </p:nvSpPr>
        <p:spPr>
          <a:xfrm>
            <a:off x="601075" y="19229738"/>
            <a:ext cx="14058899" cy="584700"/>
          </a:xfrm>
          <a:prstGeom prst="rect">
            <a:avLst/>
          </a:prstGeom>
          <a:solidFill>
            <a:schemeClr val="accent2"/>
          </a:solidFill>
          <a:ln>
            <a:noFill/>
          </a:ln>
        </p:spPr>
        <p:txBody>
          <a:bodyPr anchorCtr="0" anchor="t" bIns="45600" lIns="91250" spcFirstLastPara="1" rIns="91250" wrap="square" tIns="456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8F8F8"/>
                </a:solidFill>
                <a:latin typeface="Arial"/>
                <a:ea typeface="Arial"/>
                <a:cs typeface="Arial"/>
                <a:sym typeface="Arial"/>
              </a:rPr>
              <a:t>Use Cases | Functional Workflow</a:t>
            </a:r>
            <a:endParaRPr b="0" i="0" sz="1400" u="none" cap="none" strike="noStrike">
              <a:solidFill>
                <a:srgbClr val="000000"/>
              </a:solidFill>
              <a:latin typeface="Arial"/>
              <a:ea typeface="Arial"/>
              <a:cs typeface="Arial"/>
              <a:sym typeface="Arial"/>
            </a:endParaRPr>
          </a:p>
        </p:txBody>
      </p:sp>
      <p:sp>
        <p:nvSpPr>
          <p:cNvPr id="25" name="Google Shape;25;p1"/>
          <p:cNvSpPr txBox="1"/>
          <p:nvPr/>
        </p:nvSpPr>
        <p:spPr>
          <a:xfrm>
            <a:off x="601075" y="28998225"/>
            <a:ext cx="14058899" cy="584700"/>
          </a:xfrm>
          <a:prstGeom prst="rect">
            <a:avLst/>
          </a:prstGeom>
          <a:solidFill>
            <a:schemeClr val="accent2"/>
          </a:solidFill>
          <a:ln>
            <a:noFill/>
          </a:ln>
        </p:spPr>
        <p:txBody>
          <a:bodyPr anchorCtr="0" anchor="t" bIns="45600" lIns="91250" spcFirstLastPara="1" rIns="91250" wrap="square" tIns="456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8F8F8"/>
                </a:solidFill>
                <a:latin typeface="Arial"/>
                <a:ea typeface="Arial"/>
                <a:cs typeface="Arial"/>
                <a:sym typeface="Arial"/>
              </a:rPr>
              <a:t>Screen Flow | Interaction Model</a:t>
            </a:r>
            <a:endParaRPr b="0" i="0" sz="1400" u="none" cap="none" strike="noStrike">
              <a:solidFill>
                <a:srgbClr val="000000"/>
              </a:solidFill>
              <a:latin typeface="Arial"/>
              <a:ea typeface="Arial"/>
              <a:cs typeface="Arial"/>
              <a:sym typeface="Arial"/>
            </a:endParaRPr>
          </a:p>
        </p:txBody>
      </p:sp>
      <p:sp>
        <p:nvSpPr>
          <p:cNvPr id="26" name="Google Shape;26;p1"/>
          <p:cNvSpPr txBox="1"/>
          <p:nvPr/>
        </p:nvSpPr>
        <p:spPr>
          <a:xfrm>
            <a:off x="15607863" y="36151478"/>
            <a:ext cx="14204731" cy="584582"/>
          </a:xfrm>
          <a:prstGeom prst="rect">
            <a:avLst/>
          </a:prstGeom>
          <a:solidFill>
            <a:schemeClr val="accent2"/>
          </a:solidFill>
          <a:ln>
            <a:noFill/>
          </a:ln>
        </p:spPr>
        <p:txBody>
          <a:bodyPr anchorCtr="0" anchor="t" bIns="45600" lIns="91250" spcFirstLastPara="1" rIns="91250" wrap="square" tIns="456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8F8F8"/>
                </a:solidFill>
                <a:latin typeface="Arial"/>
                <a:ea typeface="Arial"/>
                <a:cs typeface="Arial"/>
                <a:sym typeface="Arial"/>
              </a:rPr>
              <a:t>Language(s) | API(s) | Technology Stack</a:t>
            </a:r>
            <a:endParaRPr b="0" i="0" sz="1400" u="none" cap="none" strike="noStrike">
              <a:solidFill>
                <a:srgbClr val="000000"/>
              </a:solidFill>
              <a:latin typeface="Arial"/>
              <a:ea typeface="Arial"/>
              <a:cs typeface="Arial"/>
              <a:sym typeface="Arial"/>
            </a:endParaRPr>
          </a:p>
        </p:txBody>
      </p:sp>
      <p:sp>
        <p:nvSpPr>
          <p:cNvPr id="27" name="Google Shape;27;p1"/>
          <p:cNvSpPr txBox="1"/>
          <p:nvPr/>
        </p:nvSpPr>
        <p:spPr>
          <a:xfrm>
            <a:off x="15615894" y="19212395"/>
            <a:ext cx="14173200" cy="584700"/>
          </a:xfrm>
          <a:prstGeom prst="rect">
            <a:avLst/>
          </a:prstGeom>
          <a:solidFill>
            <a:schemeClr val="accent2"/>
          </a:solidFill>
          <a:ln>
            <a:noFill/>
          </a:ln>
        </p:spPr>
        <p:txBody>
          <a:bodyPr anchorCtr="0" anchor="t" bIns="45600" lIns="91250" spcFirstLastPara="1" rIns="91250" wrap="square" tIns="456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8F8F8"/>
                </a:solidFill>
                <a:latin typeface="Arial"/>
                <a:ea typeface="Arial"/>
                <a:cs typeface="Arial"/>
                <a:sym typeface="Arial"/>
              </a:rPr>
              <a:t>Architecture Diagram</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1600200" y="1050000"/>
            <a:ext cx="27053401" cy="2411100"/>
          </a:xfrm>
          <a:prstGeom prst="rect">
            <a:avLst/>
          </a:prstGeom>
          <a:noFill/>
          <a:ln>
            <a:noFill/>
          </a:ln>
        </p:spPr>
        <p:txBody>
          <a:bodyPr anchorCtr="0" anchor="t" bIns="45600" lIns="91225" spcFirstLastPara="1" rIns="91225" wrap="square" tIns="45600">
            <a:no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chemeClr val="dk1"/>
                </a:solidFill>
                <a:latin typeface="Arial"/>
                <a:ea typeface="Arial"/>
                <a:cs typeface="Arial"/>
                <a:sym typeface="Arial"/>
              </a:rPr>
              <a:t>Masked Face Attendance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[Rohini Sharma|Kriti Singh|Aparnam Saini|Karan Dogra|Issha Sethi]</a:t>
            </a:r>
            <a:endParaRPr b="1"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[rohini.123-cse-17@mietjammu.in|kriti.84-cse-17@mietjammu.in|aparnam.28-cse-17@mietjammu.in|karan.03-cse-17@mietjammu.in|issha.35-cse-17@mietjammu.in]</a:t>
            </a:r>
            <a:endParaRPr b="1" i="0" sz="2600" u="none" cap="none" strike="noStrike">
              <a:solidFill>
                <a:schemeClr val="dk1"/>
              </a:solidFill>
              <a:latin typeface="Arial"/>
              <a:ea typeface="Arial"/>
              <a:cs typeface="Arial"/>
              <a:sym typeface="Arial"/>
            </a:endParaRPr>
          </a:p>
        </p:txBody>
      </p:sp>
      <p:sp>
        <p:nvSpPr>
          <p:cNvPr id="29" name="Google Shape;29;p1"/>
          <p:cNvSpPr txBox="1"/>
          <p:nvPr/>
        </p:nvSpPr>
        <p:spPr>
          <a:xfrm>
            <a:off x="19986170" y="42061275"/>
            <a:ext cx="9857953" cy="70788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Times New Roman"/>
                <a:ea typeface="Times New Roman"/>
                <a:cs typeface="Times New Roman"/>
                <a:sym typeface="Times New Roman"/>
              </a:rPr>
              <a:t>Project Code: - CSEA1_P9</a:t>
            </a:r>
            <a:endParaRPr b="0" i="0" sz="4000" u="none" cap="none" strike="noStrike">
              <a:solidFill>
                <a:schemeClr val="lt1"/>
              </a:solidFill>
              <a:latin typeface="Times New Roman"/>
              <a:ea typeface="Times New Roman"/>
              <a:cs typeface="Times New Roman"/>
              <a:sym typeface="Times New Roman"/>
            </a:endParaRPr>
          </a:p>
        </p:txBody>
      </p:sp>
      <p:sp>
        <p:nvSpPr>
          <p:cNvPr id="30" name="Google Shape;30;p1"/>
          <p:cNvSpPr txBox="1"/>
          <p:nvPr/>
        </p:nvSpPr>
        <p:spPr>
          <a:xfrm>
            <a:off x="15615906" y="6140606"/>
            <a:ext cx="14173200" cy="605100"/>
          </a:xfrm>
          <a:prstGeom prst="rect">
            <a:avLst/>
          </a:prstGeom>
          <a:solidFill>
            <a:schemeClr val="accent2"/>
          </a:solidFill>
          <a:ln>
            <a:noFill/>
          </a:ln>
        </p:spPr>
        <p:txBody>
          <a:bodyPr anchorCtr="0" anchor="t" bIns="45600" lIns="91250" spcFirstLastPara="1" rIns="91250" wrap="square" tIns="456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8F8F8"/>
                </a:solidFill>
                <a:latin typeface="Arial"/>
                <a:ea typeface="Arial"/>
                <a:cs typeface="Arial"/>
                <a:sym typeface="Arial"/>
              </a:rPr>
              <a:t>Entity Relationship Diagram / Data Processing workflow</a:t>
            </a:r>
            <a:endParaRPr b="1" i="0" sz="3200" u="none" cap="none" strike="noStrike">
              <a:solidFill>
                <a:srgbClr val="F8F8F8"/>
              </a:solidFill>
              <a:latin typeface="Arial"/>
              <a:ea typeface="Arial"/>
              <a:cs typeface="Arial"/>
              <a:sym typeface="Arial"/>
            </a:endParaRPr>
          </a:p>
        </p:txBody>
      </p:sp>
      <p:pic>
        <p:nvPicPr>
          <p:cNvPr descr="C:\Users\Nycon\Desktop\miet_logo.png" id="31" name="Google Shape;31;p1"/>
          <p:cNvPicPr preferRelativeResize="0"/>
          <p:nvPr/>
        </p:nvPicPr>
        <p:blipFill rotWithShape="1">
          <a:blip r:embed="rId4">
            <a:alphaModFix/>
          </a:blip>
          <a:srcRect b="0" l="0" r="0" t="0"/>
          <a:stretch/>
        </p:blipFill>
        <p:spPr>
          <a:xfrm>
            <a:off x="26025002" y="3461088"/>
            <a:ext cx="3461654" cy="1272520"/>
          </a:xfrm>
          <a:prstGeom prst="rect">
            <a:avLst/>
          </a:prstGeom>
          <a:noFill/>
          <a:ln>
            <a:noFill/>
          </a:ln>
        </p:spPr>
      </p:pic>
      <p:sp>
        <p:nvSpPr>
          <p:cNvPr id="32" name="Google Shape;32;p1"/>
          <p:cNvSpPr txBox="1"/>
          <p:nvPr/>
        </p:nvSpPr>
        <p:spPr>
          <a:xfrm>
            <a:off x="630636" y="14621356"/>
            <a:ext cx="13999801" cy="584700"/>
          </a:xfrm>
          <a:prstGeom prst="rect">
            <a:avLst/>
          </a:prstGeom>
          <a:solidFill>
            <a:schemeClr val="accent2"/>
          </a:solidFill>
          <a:ln>
            <a:noFill/>
          </a:ln>
        </p:spPr>
        <p:txBody>
          <a:bodyPr anchorCtr="0" anchor="t" bIns="45600" lIns="91250" spcFirstLastPara="1" rIns="91250" wrap="square" tIns="456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8F8F8"/>
                </a:solidFill>
                <a:latin typeface="Arial"/>
                <a:ea typeface="Arial"/>
                <a:cs typeface="Arial"/>
                <a:sym typeface="Arial"/>
              </a:rPr>
              <a:t>Innovation &amp; Impact</a:t>
            </a:r>
            <a:endParaRPr b="0" i="0" sz="1400" u="none" cap="none" strike="noStrike">
              <a:solidFill>
                <a:srgbClr val="000000"/>
              </a:solidFill>
              <a:latin typeface="Arial"/>
              <a:ea typeface="Arial"/>
              <a:cs typeface="Arial"/>
              <a:sym typeface="Arial"/>
            </a:endParaRPr>
          </a:p>
        </p:txBody>
      </p:sp>
      <p:sp>
        <p:nvSpPr>
          <p:cNvPr id="33" name="Google Shape;33;p1"/>
          <p:cNvSpPr txBox="1"/>
          <p:nvPr/>
        </p:nvSpPr>
        <p:spPr>
          <a:xfrm>
            <a:off x="773425" y="6982100"/>
            <a:ext cx="13647300" cy="701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Arial"/>
                <a:ea typeface="Arial"/>
                <a:cs typeface="Arial"/>
                <a:sym typeface="Arial"/>
              </a:rPr>
              <a:t>In</a:t>
            </a:r>
            <a:r>
              <a:rPr b="0" i="0" lang="en-US" sz="3000" u="none" cap="none" strike="noStrike">
                <a:solidFill>
                  <a:srgbClr val="000000"/>
                </a:solidFill>
                <a:latin typeface="Arial"/>
                <a:ea typeface="Arial"/>
                <a:cs typeface="Arial"/>
                <a:sym typeface="Arial"/>
              </a:rPr>
              <a:t> this pandemic, facemasks have proven to be a very effective measure to slow down the spread of the disease and it is recommended by all organizations like WHO, CDC, etc to wear them when in public places. As it helps in controlling the spread of Covid 19.So our project i.e. Masked Face Attendance to complement people’s efforts and to help in making their workplace safe. Many existing automatic face recognition systems have failed since they are unable to recognize people while they are wearing face masks.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3000" u="none" cap="none" strike="noStrike">
                <a:solidFill>
                  <a:srgbClr val="000000"/>
                </a:solidFill>
                <a:latin typeface="Arial"/>
                <a:ea typeface="Arial"/>
                <a:cs typeface="Arial"/>
                <a:sym typeface="Arial"/>
              </a:rPr>
              <a:t>Our project aims to solve this problem by using the uncovered portion of their faces as the dataset for training the model which helps in overcoming this existing problem. At the same time our objective is to mark the attendance even if an individual is wearing a face mask or not with no human interference. Also this application checks whether an employee is wearing a face mask or not.</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0" i="0" sz="3400" u="none" cap="none" strike="noStrike">
              <a:solidFill>
                <a:srgbClr val="000000"/>
              </a:solidFill>
              <a:latin typeface="Arial"/>
              <a:ea typeface="Arial"/>
              <a:cs typeface="Arial"/>
              <a:sym typeface="Arial"/>
            </a:endParaRPr>
          </a:p>
        </p:txBody>
      </p:sp>
      <p:sp>
        <p:nvSpPr>
          <p:cNvPr id="34" name="Google Shape;34;p1"/>
          <p:cNvSpPr txBox="1"/>
          <p:nvPr/>
        </p:nvSpPr>
        <p:spPr>
          <a:xfrm>
            <a:off x="773425" y="15377575"/>
            <a:ext cx="7261200" cy="368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US" sz="2200" u="none" cap="none" strike="noStrike">
                <a:solidFill>
                  <a:schemeClr val="dk1"/>
                </a:solidFill>
                <a:latin typeface="Arial"/>
                <a:ea typeface="Arial"/>
                <a:cs typeface="Arial"/>
                <a:sym typeface="Arial"/>
              </a:rPr>
              <a:t>INNOVATION:</a:t>
            </a:r>
            <a:endParaRPr b="1" i="0" sz="2200" u="none" cap="none" strike="noStrike">
              <a:solidFill>
                <a:schemeClr val="dk1"/>
              </a:solidFill>
              <a:latin typeface="Arial"/>
              <a:ea typeface="Arial"/>
              <a:cs typeface="Arial"/>
              <a:sym typeface="Arial"/>
            </a:endParaRPr>
          </a:p>
          <a:p>
            <a:pPr indent="0" lvl="0" marL="137160" marR="466344" rtl="0" algn="l">
              <a:lnSpc>
                <a:spcPct val="115000"/>
              </a:lnSpc>
              <a:spcBef>
                <a:spcPts val="456"/>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Most of the  face recognition systems uses facial features for the recognition process but during this pandemic face masks have become mandatory by the government, because of this many facial recognition systems are struggling with this change. Our project aims to overcome this hurdle with use of LBPH face recognition algorithm and with the use of advanced face mask detection model.</a:t>
            </a:r>
            <a:endParaRPr b="0" i="0" sz="2200" u="none" cap="none" strike="noStrike">
              <a:solidFill>
                <a:schemeClr val="dk1"/>
              </a:solidFill>
              <a:latin typeface="Arial"/>
              <a:ea typeface="Arial"/>
              <a:cs typeface="Arial"/>
              <a:sym typeface="Arial"/>
            </a:endParaRPr>
          </a:p>
          <a:p>
            <a:pPr indent="0" lvl="0" marL="137160" marR="938784" rtl="0" algn="l">
              <a:lnSpc>
                <a:spcPct val="115000"/>
              </a:lnSpc>
              <a:spcBef>
                <a:spcPts val="984"/>
              </a:spcBef>
              <a:spcAft>
                <a:spcPts val="0"/>
              </a:spcAft>
              <a:buClr>
                <a:srgbClr val="000000"/>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0" lvl="0" marL="137160" marR="466344" rtl="0" algn="l">
              <a:lnSpc>
                <a:spcPct val="115000"/>
              </a:lnSpc>
              <a:spcBef>
                <a:spcPts val="456"/>
              </a:spcBef>
              <a:spcAft>
                <a:spcPts val="0"/>
              </a:spcAft>
              <a:buClr>
                <a:schemeClr val="dk1"/>
              </a:buClr>
              <a:buSzPts val="11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35" name="Google Shape;35;p1"/>
          <p:cNvSpPr txBox="1"/>
          <p:nvPr/>
        </p:nvSpPr>
        <p:spPr>
          <a:xfrm>
            <a:off x="7551425" y="15476225"/>
            <a:ext cx="6724800" cy="344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US" sz="2200" u="none" cap="none" strike="noStrike">
                <a:solidFill>
                  <a:schemeClr val="dk1"/>
                </a:solidFill>
                <a:latin typeface="Arial"/>
                <a:ea typeface="Arial"/>
                <a:cs typeface="Arial"/>
                <a:sym typeface="Arial"/>
              </a:rPr>
              <a:t>IMPACT:</a:t>
            </a:r>
            <a:endParaRPr b="1" i="0" sz="2200" u="none" cap="none" strike="noStrike">
              <a:solidFill>
                <a:schemeClr val="dk1"/>
              </a:solidFill>
              <a:latin typeface="Arial"/>
              <a:ea typeface="Arial"/>
              <a:cs typeface="Arial"/>
              <a:sym typeface="Arial"/>
            </a:endParaRPr>
          </a:p>
          <a:p>
            <a:pPr indent="-368300" lvl="0" marL="457200" marR="0" rtl="0" algn="l">
              <a:lnSpc>
                <a:spcPct val="115000"/>
              </a:lnSpc>
              <a:spcBef>
                <a:spcPts val="0"/>
              </a:spcBef>
              <a:spcAft>
                <a:spcPts val="0"/>
              </a:spcAft>
              <a:buClr>
                <a:schemeClr val="dk1"/>
              </a:buClr>
              <a:buSzPts val="2200"/>
              <a:buFont typeface="Arial"/>
              <a:buAutoNum type="arabicPeriod"/>
            </a:pPr>
            <a:r>
              <a:rPr b="0" i="0" lang="en-US" sz="2200" u="none" cap="none" strike="noStrike">
                <a:solidFill>
                  <a:schemeClr val="dk1"/>
                </a:solidFill>
                <a:latin typeface="Arial"/>
                <a:ea typeface="Arial"/>
                <a:cs typeface="Arial"/>
                <a:sym typeface="Arial"/>
              </a:rPr>
              <a:t>Manages Attendance in any organization.</a:t>
            </a:r>
            <a:endParaRPr b="0" i="0" sz="2200" u="none" cap="none" strike="noStrike">
              <a:solidFill>
                <a:schemeClr val="dk1"/>
              </a:solidFill>
              <a:latin typeface="Arial"/>
              <a:ea typeface="Arial"/>
              <a:cs typeface="Arial"/>
              <a:sym typeface="Arial"/>
            </a:endParaRPr>
          </a:p>
          <a:p>
            <a:pPr indent="-368300" lvl="0" marL="457200" marR="0" rtl="0" algn="l">
              <a:lnSpc>
                <a:spcPct val="115000"/>
              </a:lnSpc>
              <a:spcBef>
                <a:spcPts val="0"/>
              </a:spcBef>
              <a:spcAft>
                <a:spcPts val="0"/>
              </a:spcAft>
              <a:buClr>
                <a:schemeClr val="dk1"/>
              </a:buClr>
              <a:buSzPts val="2200"/>
              <a:buFont typeface="Arial"/>
              <a:buAutoNum type="arabicPeriod"/>
            </a:pPr>
            <a:r>
              <a:rPr b="0" i="0" lang="en-US" sz="2200" u="none" cap="none" strike="noStrike">
                <a:solidFill>
                  <a:schemeClr val="dk1"/>
                </a:solidFill>
                <a:latin typeface="Arial"/>
                <a:ea typeface="Arial"/>
                <a:cs typeface="Arial"/>
                <a:sym typeface="Arial"/>
              </a:rPr>
              <a:t>Tighter Security and eliminates proxy attendance</a:t>
            </a:r>
            <a:endParaRPr b="0" i="0" sz="2200" u="none" cap="none" strike="noStrike">
              <a:solidFill>
                <a:schemeClr val="dk1"/>
              </a:solidFill>
              <a:latin typeface="Arial"/>
              <a:ea typeface="Arial"/>
              <a:cs typeface="Arial"/>
              <a:sym typeface="Arial"/>
            </a:endParaRPr>
          </a:p>
          <a:p>
            <a:pPr indent="-368300" lvl="0" marL="457200" marR="0" rtl="0" algn="l">
              <a:lnSpc>
                <a:spcPct val="115000"/>
              </a:lnSpc>
              <a:spcBef>
                <a:spcPts val="0"/>
              </a:spcBef>
              <a:spcAft>
                <a:spcPts val="0"/>
              </a:spcAft>
              <a:buClr>
                <a:schemeClr val="dk1"/>
              </a:buClr>
              <a:buSzPts val="2200"/>
              <a:buFont typeface="Arial"/>
              <a:buAutoNum type="arabicPeriod"/>
            </a:pPr>
            <a:r>
              <a:rPr b="0" i="0" lang="en-US" sz="2200" u="none" cap="none" strike="noStrike">
                <a:solidFill>
                  <a:schemeClr val="dk1"/>
                </a:solidFill>
                <a:latin typeface="Arial"/>
                <a:ea typeface="Arial"/>
                <a:cs typeface="Arial"/>
                <a:sym typeface="Arial"/>
              </a:rPr>
              <a:t>Encourages the use of face mask in the general public</a:t>
            </a:r>
            <a:endParaRPr b="0" i="0" sz="2200" u="none" cap="none" strike="noStrike">
              <a:solidFill>
                <a:schemeClr val="dk1"/>
              </a:solidFill>
              <a:latin typeface="Arial"/>
              <a:ea typeface="Arial"/>
              <a:cs typeface="Arial"/>
              <a:sym typeface="Arial"/>
            </a:endParaRPr>
          </a:p>
          <a:p>
            <a:pPr indent="-368300" lvl="0" marL="457200" marR="0" rtl="0" algn="l">
              <a:lnSpc>
                <a:spcPct val="115000"/>
              </a:lnSpc>
              <a:spcBef>
                <a:spcPts val="0"/>
              </a:spcBef>
              <a:spcAft>
                <a:spcPts val="0"/>
              </a:spcAft>
              <a:buClr>
                <a:schemeClr val="dk1"/>
              </a:buClr>
              <a:buSzPts val="2200"/>
              <a:buFont typeface="Arial"/>
              <a:buAutoNum type="arabicPeriod"/>
            </a:pPr>
            <a:r>
              <a:rPr b="0" i="0" lang="en-US" sz="2200" u="none" cap="none" strike="noStrike">
                <a:solidFill>
                  <a:schemeClr val="dk1"/>
                </a:solidFill>
                <a:latin typeface="Arial"/>
                <a:ea typeface="Arial"/>
                <a:cs typeface="Arial"/>
                <a:sym typeface="Arial"/>
              </a:rPr>
              <a:t>Aims to help in controlling the spread of COVID-19.</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p:txBody>
      </p:sp>
      <p:sp>
        <p:nvSpPr>
          <p:cNvPr id="36" name="Google Shape;36;p1"/>
          <p:cNvSpPr txBox="1"/>
          <p:nvPr/>
        </p:nvSpPr>
        <p:spPr>
          <a:xfrm>
            <a:off x="878663" y="20195800"/>
            <a:ext cx="6351300" cy="287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Use Case 1</a:t>
            </a:r>
            <a:endParaRPr b="1"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1. </a:t>
            </a:r>
            <a:r>
              <a:rPr b="0" i="0" lang="en-US" sz="2200" u="none" cap="none" strike="noStrike">
                <a:solidFill>
                  <a:srgbClr val="000000"/>
                </a:solidFill>
                <a:latin typeface="Arial"/>
                <a:ea typeface="Arial"/>
                <a:cs typeface="Arial"/>
                <a:sym typeface="Arial"/>
              </a:rPr>
              <a:t>Employees entering the institute.</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2. </a:t>
            </a:r>
            <a:r>
              <a:rPr b="0" i="0" lang="en-US" sz="2200" u="none" cap="none" strike="noStrike">
                <a:solidFill>
                  <a:srgbClr val="000000"/>
                </a:solidFill>
                <a:latin typeface="Arial"/>
                <a:ea typeface="Arial"/>
                <a:cs typeface="Arial"/>
                <a:sym typeface="Arial"/>
              </a:rPr>
              <a:t>Camera taking video stream.</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3. </a:t>
            </a:r>
            <a:r>
              <a:rPr b="0" i="0" lang="en-US" sz="2200" u="none" cap="none" strike="noStrike">
                <a:solidFill>
                  <a:srgbClr val="000000"/>
                </a:solidFill>
                <a:latin typeface="Arial"/>
                <a:ea typeface="Arial"/>
                <a:cs typeface="Arial"/>
                <a:sym typeface="Arial"/>
              </a:rPr>
              <a:t>Model recognizing faces with mask as well as without mask.</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4. </a:t>
            </a:r>
            <a:r>
              <a:rPr b="0" i="0" lang="en-US" sz="2200" u="none" cap="none" strike="noStrike">
                <a:solidFill>
                  <a:srgbClr val="000000"/>
                </a:solidFill>
                <a:latin typeface="Arial"/>
                <a:ea typeface="Arial"/>
                <a:cs typeface="Arial"/>
                <a:sym typeface="Arial"/>
              </a:rPr>
              <a:t>Identifies whether the employee is wearing a mask or not.</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5. </a:t>
            </a:r>
            <a:r>
              <a:rPr b="0" i="0" lang="en-US" sz="2200" u="none" cap="none" strike="noStrike">
                <a:solidFill>
                  <a:srgbClr val="000000"/>
                </a:solidFill>
                <a:latin typeface="Arial"/>
                <a:ea typeface="Arial"/>
                <a:cs typeface="Arial"/>
                <a:sym typeface="Arial"/>
              </a:rPr>
              <a:t>Storing the employee information.</a:t>
            </a:r>
            <a:endParaRPr b="0" i="0" sz="2200" u="none" cap="none" strike="noStrike">
              <a:solidFill>
                <a:srgbClr val="000000"/>
              </a:solidFill>
              <a:latin typeface="Arial"/>
              <a:ea typeface="Arial"/>
              <a:cs typeface="Arial"/>
              <a:sym typeface="Arial"/>
            </a:endParaRPr>
          </a:p>
        </p:txBody>
      </p:sp>
      <p:sp>
        <p:nvSpPr>
          <p:cNvPr id="37" name="Google Shape;37;p1"/>
          <p:cNvSpPr txBox="1"/>
          <p:nvPr/>
        </p:nvSpPr>
        <p:spPr>
          <a:xfrm>
            <a:off x="15702600" y="36736050"/>
            <a:ext cx="13999801" cy="499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latin typeface="Arial"/>
                <a:ea typeface="Arial"/>
                <a:cs typeface="Arial"/>
                <a:sym typeface="Arial"/>
              </a:rPr>
              <a:t>Languages: </a:t>
            </a:r>
            <a:endParaRPr b="1" i="0" sz="26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Python</a:t>
            </a:r>
            <a:endParaRPr b="0" i="0" sz="2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000000"/>
                </a:solidFill>
                <a:latin typeface="Arial"/>
                <a:ea typeface="Arial"/>
                <a:cs typeface="Arial"/>
                <a:sym typeface="Arial"/>
              </a:rPr>
              <a:t>Technology Stack</a:t>
            </a:r>
            <a:endParaRPr b="1" i="0" sz="2400" u="none" cap="none" strike="noStrike">
              <a:solidFill>
                <a:schemeClr val="dk1"/>
              </a:solidFill>
              <a:latin typeface="Arial"/>
              <a:ea typeface="Arial"/>
              <a:cs typeface="Arial"/>
              <a:sym typeface="Arial"/>
            </a:endParaRPr>
          </a:p>
          <a:p>
            <a:pPr indent="-387350" lvl="0" marL="457200" marR="0" rtl="0" algn="l">
              <a:lnSpc>
                <a:spcPct val="100000"/>
              </a:lnSpc>
              <a:spcBef>
                <a:spcPts val="0"/>
              </a:spcBef>
              <a:spcAft>
                <a:spcPts val="0"/>
              </a:spcAft>
              <a:buClr>
                <a:schemeClr val="dk1"/>
              </a:buClr>
              <a:buSzPts val="2500"/>
              <a:buFont typeface="Arial"/>
              <a:buChar char="●"/>
            </a:pPr>
            <a:r>
              <a:rPr b="1" i="0" lang="en-US" sz="2500" u="none" cap="none" strike="noStrike">
                <a:solidFill>
                  <a:schemeClr val="dk1"/>
                </a:solidFill>
                <a:latin typeface="Arial"/>
                <a:ea typeface="Arial"/>
                <a:cs typeface="Arial"/>
                <a:sym typeface="Arial"/>
              </a:rPr>
              <a:t>Software Requirements : </a:t>
            </a:r>
            <a:r>
              <a:rPr b="0" i="0" lang="en-US" sz="2500" u="none" cap="none" strike="noStrike">
                <a:solidFill>
                  <a:schemeClr val="dk1"/>
                </a:solidFill>
                <a:latin typeface="Arial"/>
                <a:ea typeface="Arial"/>
                <a:cs typeface="Arial"/>
                <a:sym typeface="Arial"/>
              </a:rPr>
              <a:t>Operating System - Windows / linux</a:t>
            </a:r>
            <a:endParaRPr b="0" i="0" sz="2500" u="none" cap="none" strike="noStrike">
              <a:solidFill>
                <a:schemeClr val="dk1"/>
              </a:solidFill>
              <a:latin typeface="Arial"/>
              <a:ea typeface="Arial"/>
              <a:cs typeface="Arial"/>
              <a:sym typeface="Arial"/>
            </a:endParaRPr>
          </a:p>
          <a:p>
            <a:pPr indent="-387350" lvl="0" marL="457200" marR="0" rtl="0" algn="l">
              <a:lnSpc>
                <a:spcPct val="100000"/>
              </a:lnSpc>
              <a:spcBef>
                <a:spcPts val="0"/>
              </a:spcBef>
              <a:spcAft>
                <a:spcPts val="0"/>
              </a:spcAft>
              <a:buClr>
                <a:schemeClr val="dk1"/>
              </a:buClr>
              <a:buSzPts val="2500"/>
              <a:buFont typeface="Arial"/>
              <a:buChar char="●"/>
            </a:pPr>
            <a:r>
              <a:rPr b="1" i="0" lang="en-US" sz="2500" u="none" cap="none" strike="noStrike">
                <a:solidFill>
                  <a:schemeClr val="dk1"/>
                </a:solidFill>
                <a:latin typeface="Arial"/>
                <a:ea typeface="Arial"/>
                <a:cs typeface="Arial"/>
                <a:sym typeface="Arial"/>
              </a:rPr>
              <a:t>Hardware Requirements : </a:t>
            </a:r>
            <a:r>
              <a:rPr b="0" i="0" lang="en-US" sz="2500" u="none" cap="none" strike="noStrike">
                <a:solidFill>
                  <a:schemeClr val="dk1"/>
                </a:solidFill>
                <a:latin typeface="Arial"/>
                <a:ea typeface="Arial"/>
                <a:cs typeface="Arial"/>
                <a:sym typeface="Arial"/>
              </a:rPr>
              <a:t>Stable Internet Connection</a:t>
            </a:r>
            <a:r>
              <a:rPr b="1" i="0" lang="en-US" sz="2500" u="none" cap="none" strike="noStrike">
                <a:solidFill>
                  <a:schemeClr val="dk1"/>
                </a:solidFill>
                <a:latin typeface="Arial"/>
                <a:ea typeface="Arial"/>
                <a:cs typeface="Arial"/>
                <a:sym typeface="Arial"/>
              </a:rPr>
              <a:t>, </a:t>
            </a:r>
            <a:r>
              <a:rPr b="0" i="0" lang="en-US" sz="2700" u="none" cap="none" strike="noStrike">
                <a:solidFill>
                  <a:schemeClr val="dk1"/>
                </a:solidFill>
                <a:latin typeface="Arial"/>
                <a:ea typeface="Arial"/>
                <a:cs typeface="Arial"/>
                <a:sym typeface="Arial"/>
              </a:rPr>
              <a:t>Intel i3 or higher</a:t>
            </a:r>
            <a:r>
              <a:rPr b="0" i="0" lang="en-US" sz="2600" u="none" cap="none" strike="noStrike">
                <a:solidFill>
                  <a:schemeClr val="dk1"/>
                </a:solidFill>
                <a:latin typeface="Arial"/>
                <a:ea typeface="Arial"/>
                <a:cs typeface="Arial"/>
                <a:sym typeface="Arial"/>
              </a:rPr>
              <a:t>, RAM- 4GB,  Secondary storage - 200 GB, One Camera</a:t>
            </a:r>
            <a:endParaRPr b="0" i="0" sz="2600" u="none" cap="none" strike="noStrike">
              <a:solidFill>
                <a:schemeClr val="dk1"/>
              </a:solidFill>
              <a:latin typeface="Arial"/>
              <a:ea typeface="Arial"/>
              <a:cs typeface="Arial"/>
              <a:sym typeface="Arial"/>
            </a:endParaRPr>
          </a:p>
          <a:p>
            <a:pPr indent="-393700" lvl="0" marL="457200" marR="0" rtl="0" algn="l">
              <a:lnSpc>
                <a:spcPct val="100000"/>
              </a:lnSpc>
              <a:spcBef>
                <a:spcPts val="0"/>
              </a:spcBef>
              <a:spcAft>
                <a:spcPts val="0"/>
              </a:spcAft>
              <a:buClr>
                <a:schemeClr val="dk1"/>
              </a:buClr>
              <a:buSzPts val="2600"/>
              <a:buFont typeface="Arial"/>
              <a:buChar char="●"/>
            </a:pPr>
            <a:r>
              <a:rPr b="1" i="0" lang="en-US" sz="2400" u="none" cap="none" strike="noStrike">
                <a:solidFill>
                  <a:schemeClr val="dk1"/>
                </a:solidFill>
                <a:latin typeface="Arial"/>
                <a:ea typeface="Arial"/>
                <a:cs typeface="Arial"/>
                <a:sym typeface="Arial"/>
              </a:rPr>
              <a:t>System Dependencies: </a:t>
            </a:r>
            <a:r>
              <a:rPr b="0" i="0" lang="en-US" sz="2400" u="none" cap="none" strike="noStrike">
                <a:solidFill>
                  <a:schemeClr val="dk1"/>
                </a:solidFill>
                <a:latin typeface="Arial"/>
                <a:ea typeface="Arial"/>
                <a:cs typeface="Arial"/>
                <a:sym typeface="Arial"/>
              </a:rPr>
              <a:t>OpenCV-contrib-python , Numpy , </a:t>
            </a:r>
            <a:r>
              <a:rPr b="0" i="0" lang="en-US" sz="2700" u="none" cap="none" strike="noStrike">
                <a:solidFill>
                  <a:schemeClr val="dk1"/>
                </a:solidFill>
                <a:latin typeface="Arial"/>
                <a:ea typeface="Arial"/>
                <a:cs typeface="Arial"/>
                <a:sym typeface="Arial"/>
              </a:rPr>
              <a:t>uitils, request, openpyxl, paddle hub.</a:t>
            </a:r>
            <a:endParaRPr b="0" i="0" sz="26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p:txBody>
      </p:sp>
      <p:sp>
        <p:nvSpPr>
          <p:cNvPr id="38" name="Google Shape;38;p1"/>
          <p:cNvSpPr txBox="1"/>
          <p:nvPr/>
        </p:nvSpPr>
        <p:spPr>
          <a:xfrm>
            <a:off x="7296150" y="19985900"/>
            <a:ext cx="6980100" cy="27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Use Case 2</a:t>
            </a:r>
            <a:endParaRPr b="1"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1. </a:t>
            </a:r>
            <a:r>
              <a:rPr b="0" i="0" lang="en-US" sz="2200" u="none" cap="none" strike="noStrike">
                <a:solidFill>
                  <a:srgbClr val="000000"/>
                </a:solidFill>
                <a:latin typeface="Arial"/>
                <a:ea typeface="Arial"/>
                <a:cs typeface="Arial"/>
                <a:sym typeface="Arial"/>
              </a:rPr>
              <a:t>Admin login into the website.</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2. </a:t>
            </a:r>
            <a:r>
              <a:rPr b="0" i="0" lang="en-US" sz="2200" u="none" cap="none" strike="noStrike">
                <a:solidFill>
                  <a:srgbClr val="000000"/>
                </a:solidFill>
                <a:latin typeface="Arial"/>
                <a:ea typeface="Arial"/>
                <a:cs typeface="Arial"/>
                <a:sym typeface="Arial"/>
              </a:rPr>
              <a:t>Admin can view the attendance of all employees.</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lang="en-US" sz="2200"/>
              <a:t>3</a:t>
            </a:r>
            <a:r>
              <a:rPr b="1" i="0" lang="en-US" sz="2200" u="none" cap="none" strike="noStrike">
                <a:solidFill>
                  <a:srgbClr val="000000"/>
                </a:solidFill>
                <a:latin typeface="Arial"/>
                <a:ea typeface="Arial"/>
                <a:cs typeface="Arial"/>
                <a:sym typeface="Arial"/>
              </a:rPr>
              <a:t>. </a:t>
            </a:r>
            <a:r>
              <a:rPr b="0" i="0" lang="en-US" sz="2200" u="none" cap="none" strike="noStrike">
                <a:solidFill>
                  <a:srgbClr val="000000"/>
                </a:solidFill>
                <a:latin typeface="Arial"/>
                <a:ea typeface="Arial"/>
                <a:cs typeface="Arial"/>
                <a:sym typeface="Arial"/>
              </a:rPr>
              <a:t>Check whether the employee is with or without mask.</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lang="en-US" sz="2200"/>
              <a:t>4.</a:t>
            </a:r>
            <a:r>
              <a:rPr lang="en-US" sz="2200"/>
              <a:t> Admin can view trends, graphs of the attendance.</a:t>
            </a:r>
            <a:endParaRPr sz="2200"/>
          </a:p>
          <a:p>
            <a:pPr indent="0" lvl="0" marL="0" marR="0" rtl="0" algn="l">
              <a:lnSpc>
                <a:spcPct val="100000"/>
              </a:lnSpc>
              <a:spcBef>
                <a:spcPts val="0"/>
              </a:spcBef>
              <a:spcAft>
                <a:spcPts val="0"/>
              </a:spcAft>
              <a:buClr>
                <a:srgbClr val="000000"/>
              </a:buClr>
              <a:buSzPts val="2200"/>
              <a:buFont typeface="Arial"/>
              <a:buNone/>
            </a:pPr>
            <a:r>
              <a:rPr b="1" lang="en-US" sz="2200"/>
              <a:t>5.</a:t>
            </a:r>
            <a:r>
              <a:rPr lang="en-US" sz="2200"/>
              <a:t> Admin can add new users</a:t>
            </a:r>
            <a:endParaRPr sz="2200"/>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pic>
        <p:nvPicPr>
          <p:cNvPr id="39" name="Google Shape;39;p1"/>
          <p:cNvPicPr preferRelativeResize="0"/>
          <p:nvPr/>
        </p:nvPicPr>
        <p:blipFill rotWithShape="1">
          <a:blip r:embed="rId5">
            <a:alphaModFix/>
          </a:blip>
          <a:srcRect b="0" l="0" r="0" t="0"/>
          <a:stretch/>
        </p:blipFill>
        <p:spPr>
          <a:xfrm>
            <a:off x="902975" y="23451175"/>
            <a:ext cx="4676900" cy="2411100"/>
          </a:xfrm>
          <a:prstGeom prst="rect">
            <a:avLst/>
          </a:prstGeom>
          <a:noFill/>
          <a:ln cap="flat" cmpd="sng" w="38100">
            <a:solidFill>
              <a:srgbClr val="000000"/>
            </a:solidFill>
            <a:prstDash val="solid"/>
            <a:round/>
            <a:headEnd len="sm" w="sm" type="none"/>
            <a:tailEnd len="sm" w="sm" type="none"/>
          </a:ln>
        </p:spPr>
      </p:pic>
      <p:pic>
        <p:nvPicPr>
          <p:cNvPr id="40" name="Google Shape;40;p1"/>
          <p:cNvPicPr preferRelativeResize="0"/>
          <p:nvPr/>
        </p:nvPicPr>
        <p:blipFill rotWithShape="1">
          <a:blip r:embed="rId6">
            <a:alphaModFix/>
          </a:blip>
          <a:srcRect b="0" l="0" r="0" t="0"/>
          <a:stretch/>
        </p:blipFill>
        <p:spPr>
          <a:xfrm>
            <a:off x="9513100" y="23451175"/>
            <a:ext cx="4676901" cy="2411100"/>
          </a:xfrm>
          <a:prstGeom prst="rect">
            <a:avLst/>
          </a:prstGeom>
          <a:noFill/>
          <a:ln cap="flat" cmpd="sng" w="38100">
            <a:solidFill>
              <a:srgbClr val="000000"/>
            </a:solidFill>
            <a:prstDash val="solid"/>
            <a:round/>
            <a:headEnd len="sm" w="sm" type="none"/>
            <a:tailEnd len="sm" w="sm" type="none"/>
          </a:ln>
        </p:spPr>
      </p:pic>
      <p:sp>
        <p:nvSpPr>
          <p:cNvPr id="41" name="Google Shape;41;p1"/>
          <p:cNvSpPr/>
          <p:nvPr/>
        </p:nvSpPr>
        <p:spPr>
          <a:xfrm>
            <a:off x="5579825" y="24480475"/>
            <a:ext cx="3933300" cy="3525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11808775" y="25849025"/>
            <a:ext cx="238200" cy="1272600"/>
          </a:xfrm>
          <a:prstGeom prst="downArrow">
            <a:avLst>
              <a:gd fmla="val 50000" name="adj1"/>
              <a:gd fmla="val 50000" name="adj2"/>
            </a:avLst>
          </a:pr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4780700" y="27730225"/>
            <a:ext cx="6279300" cy="3525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 name="Google Shape;44;p1"/>
          <p:cNvPicPr preferRelativeResize="0"/>
          <p:nvPr/>
        </p:nvPicPr>
        <p:blipFill rotWithShape="1">
          <a:blip r:embed="rId7">
            <a:alphaModFix/>
          </a:blip>
          <a:srcRect b="0" l="0" r="0" t="0"/>
          <a:stretch/>
        </p:blipFill>
        <p:spPr>
          <a:xfrm>
            <a:off x="2637575" y="26834900"/>
            <a:ext cx="2143125" cy="2143125"/>
          </a:xfrm>
          <a:prstGeom prst="rect">
            <a:avLst/>
          </a:prstGeom>
          <a:noFill/>
          <a:ln>
            <a:noFill/>
          </a:ln>
        </p:spPr>
      </p:pic>
      <p:pic>
        <p:nvPicPr>
          <p:cNvPr id="45" name="Google Shape;45;p1"/>
          <p:cNvPicPr preferRelativeResize="0"/>
          <p:nvPr/>
        </p:nvPicPr>
        <p:blipFill rotWithShape="1">
          <a:blip r:embed="rId7">
            <a:alphaModFix/>
          </a:blip>
          <a:srcRect b="0" l="0" r="0" t="0"/>
          <a:stretch/>
        </p:blipFill>
        <p:spPr>
          <a:xfrm>
            <a:off x="2982750" y="26854938"/>
            <a:ext cx="2143125" cy="2143125"/>
          </a:xfrm>
          <a:prstGeom prst="rect">
            <a:avLst/>
          </a:prstGeom>
          <a:noFill/>
          <a:ln>
            <a:noFill/>
          </a:ln>
        </p:spPr>
      </p:pic>
      <p:sp>
        <p:nvSpPr>
          <p:cNvPr id="46" name="Google Shape;46;p1"/>
          <p:cNvSpPr txBox="1"/>
          <p:nvPr/>
        </p:nvSpPr>
        <p:spPr>
          <a:xfrm>
            <a:off x="1600200" y="34975800"/>
            <a:ext cx="2838600" cy="176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
          <p:cNvSpPr txBox="1"/>
          <p:nvPr/>
        </p:nvSpPr>
        <p:spPr>
          <a:xfrm>
            <a:off x="1314450" y="34975800"/>
            <a:ext cx="2838600" cy="176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
          <p:cNvSpPr txBox="1"/>
          <p:nvPr/>
        </p:nvSpPr>
        <p:spPr>
          <a:xfrm>
            <a:off x="1314450" y="34728150"/>
            <a:ext cx="3162300" cy="18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 name="Google Shape;49;p1"/>
          <p:cNvPicPr preferRelativeResize="0"/>
          <p:nvPr/>
        </p:nvPicPr>
        <p:blipFill rotWithShape="1">
          <a:blip r:embed="rId8">
            <a:alphaModFix/>
          </a:blip>
          <a:srcRect b="0" l="0" r="0" t="0"/>
          <a:stretch/>
        </p:blipFill>
        <p:spPr>
          <a:xfrm>
            <a:off x="16286788" y="32295588"/>
            <a:ext cx="2950500" cy="2775000"/>
          </a:xfrm>
          <a:prstGeom prst="rect">
            <a:avLst/>
          </a:prstGeom>
          <a:noFill/>
          <a:ln>
            <a:noFill/>
          </a:ln>
        </p:spPr>
      </p:pic>
      <p:sp>
        <p:nvSpPr>
          <p:cNvPr id="50" name="Google Shape;50;p1"/>
          <p:cNvSpPr txBox="1"/>
          <p:nvPr/>
        </p:nvSpPr>
        <p:spPr>
          <a:xfrm>
            <a:off x="5815625" y="23688525"/>
            <a:ext cx="3461700" cy="108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Face Recognition and Face mask Detection</a:t>
            </a:r>
            <a:endParaRPr b="0" i="0" sz="2200" u="none" cap="none" strike="noStrike">
              <a:solidFill>
                <a:srgbClr val="000000"/>
              </a:solidFill>
              <a:latin typeface="Arial"/>
              <a:ea typeface="Arial"/>
              <a:cs typeface="Arial"/>
              <a:sym typeface="Arial"/>
            </a:endParaRPr>
          </a:p>
        </p:txBody>
      </p:sp>
      <p:sp>
        <p:nvSpPr>
          <p:cNvPr id="51" name="Google Shape;51;p1"/>
          <p:cNvSpPr txBox="1"/>
          <p:nvPr/>
        </p:nvSpPr>
        <p:spPr>
          <a:xfrm>
            <a:off x="6058200" y="26834900"/>
            <a:ext cx="4093200" cy="1080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Admin / Employee can view their attendance</a:t>
            </a:r>
            <a:endParaRPr b="0" i="0" sz="2200" u="none" cap="none" strike="noStrike">
              <a:solidFill>
                <a:srgbClr val="000000"/>
              </a:solidFill>
              <a:latin typeface="Arial"/>
              <a:ea typeface="Arial"/>
              <a:cs typeface="Arial"/>
              <a:sym typeface="Arial"/>
            </a:endParaRPr>
          </a:p>
        </p:txBody>
      </p:sp>
      <p:pic>
        <p:nvPicPr>
          <p:cNvPr id="52" name="Google Shape;52;p1"/>
          <p:cNvPicPr preferRelativeResize="0"/>
          <p:nvPr/>
        </p:nvPicPr>
        <p:blipFill rotWithShape="1">
          <a:blip r:embed="rId7">
            <a:alphaModFix/>
          </a:blip>
          <a:srcRect b="18659" l="135070" r="-135068" t="-18660"/>
          <a:stretch/>
        </p:blipFill>
        <p:spPr>
          <a:xfrm>
            <a:off x="19881252" y="21022500"/>
            <a:ext cx="2552700" cy="2552700"/>
          </a:xfrm>
          <a:prstGeom prst="rect">
            <a:avLst/>
          </a:prstGeom>
          <a:noFill/>
          <a:ln>
            <a:noFill/>
          </a:ln>
        </p:spPr>
      </p:pic>
      <p:pic>
        <p:nvPicPr>
          <p:cNvPr id="53" name="Google Shape;53;p1"/>
          <p:cNvPicPr preferRelativeResize="0"/>
          <p:nvPr/>
        </p:nvPicPr>
        <p:blipFill rotWithShape="1">
          <a:blip r:embed="rId9">
            <a:alphaModFix/>
          </a:blip>
          <a:srcRect b="0" l="0" r="0" t="0"/>
          <a:stretch/>
        </p:blipFill>
        <p:spPr>
          <a:xfrm>
            <a:off x="21283225" y="32263800"/>
            <a:ext cx="2838600" cy="2838600"/>
          </a:xfrm>
          <a:prstGeom prst="rect">
            <a:avLst/>
          </a:prstGeom>
          <a:noFill/>
          <a:ln cap="flat" cmpd="sng" w="9525">
            <a:solidFill>
              <a:srgbClr val="FFFFFF"/>
            </a:solidFill>
            <a:prstDash val="solid"/>
            <a:round/>
            <a:headEnd len="sm" w="sm" type="none"/>
            <a:tailEnd len="sm" w="sm" type="none"/>
          </a:ln>
        </p:spPr>
      </p:pic>
      <p:sp>
        <p:nvSpPr>
          <p:cNvPr id="54" name="Google Shape;54;p1"/>
          <p:cNvSpPr txBox="1"/>
          <p:nvPr/>
        </p:nvSpPr>
        <p:spPr>
          <a:xfrm>
            <a:off x="20657825" y="22646894"/>
            <a:ext cx="2552700" cy="114000"/>
          </a:xfrm>
          <a:prstGeom prst="rect">
            <a:avLst/>
          </a:prstGeom>
          <a:noFill/>
          <a:ln cap="flat" cmpd="thinThick" w="3810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1"/>
          <p:cNvPicPr preferRelativeResize="0"/>
          <p:nvPr/>
        </p:nvPicPr>
        <p:blipFill rotWithShape="1">
          <a:blip r:embed="rId7">
            <a:alphaModFix/>
          </a:blip>
          <a:srcRect b="0" l="0" r="0" t="0"/>
          <a:stretch/>
        </p:blipFill>
        <p:spPr>
          <a:xfrm>
            <a:off x="25901050" y="32263803"/>
            <a:ext cx="2838600" cy="2838600"/>
          </a:xfrm>
          <a:prstGeom prst="rect">
            <a:avLst/>
          </a:prstGeom>
          <a:noFill/>
          <a:ln>
            <a:noFill/>
          </a:ln>
        </p:spPr>
      </p:pic>
      <p:pic>
        <p:nvPicPr>
          <p:cNvPr id="56" name="Google Shape;56;p1"/>
          <p:cNvPicPr preferRelativeResize="0"/>
          <p:nvPr/>
        </p:nvPicPr>
        <p:blipFill rotWithShape="1">
          <a:blip r:embed="rId7">
            <a:alphaModFix/>
          </a:blip>
          <a:srcRect b="0" l="0" r="0" t="0"/>
          <a:stretch/>
        </p:blipFill>
        <p:spPr>
          <a:xfrm>
            <a:off x="2982750" y="26740638"/>
            <a:ext cx="2143125" cy="2143125"/>
          </a:xfrm>
          <a:prstGeom prst="rect">
            <a:avLst/>
          </a:prstGeom>
          <a:noFill/>
          <a:ln>
            <a:noFill/>
          </a:ln>
        </p:spPr>
      </p:pic>
      <p:pic>
        <p:nvPicPr>
          <p:cNvPr id="57" name="Google Shape;57;p1"/>
          <p:cNvPicPr preferRelativeResize="0"/>
          <p:nvPr/>
        </p:nvPicPr>
        <p:blipFill rotWithShape="1">
          <a:blip r:embed="rId7">
            <a:alphaModFix/>
          </a:blip>
          <a:srcRect b="0" l="0" r="0" t="0"/>
          <a:stretch/>
        </p:blipFill>
        <p:spPr>
          <a:xfrm>
            <a:off x="21654438" y="20722575"/>
            <a:ext cx="2143125" cy="2143125"/>
          </a:xfrm>
          <a:prstGeom prst="rect">
            <a:avLst/>
          </a:prstGeom>
          <a:noFill/>
          <a:ln>
            <a:noFill/>
          </a:ln>
        </p:spPr>
      </p:pic>
      <p:sp>
        <p:nvSpPr>
          <p:cNvPr id="58" name="Google Shape;58;p1"/>
          <p:cNvSpPr/>
          <p:nvPr/>
        </p:nvSpPr>
        <p:spPr>
          <a:xfrm>
            <a:off x="22531038" y="22484802"/>
            <a:ext cx="342900" cy="2143200"/>
          </a:xfrm>
          <a:prstGeom prst="downArrow">
            <a:avLst>
              <a:gd fmla="val 50000" name="adj1"/>
              <a:gd fmla="val 50000" name="adj2"/>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24121950" y="33472675"/>
            <a:ext cx="2316000" cy="352500"/>
          </a:xfrm>
          <a:prstGeom prst="leftArrow">
            <a:avLst>
              <a:gd fmla="val 50000" name="adj1"/>
              <a:gd fmla="val 50000" name="adj2"/>
            </a:avLst>
          </a:pr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p:nvPr/>
        </p:nvSpPr>
        <p:spPr>
          <a:xfrm>
            <a:off x="18967175" y="33472675"/>
            <a:ext cx="2316000" cy="352500"/>
          </a:xfrm>
          <a:prstGeom prst="rightArrow">
            <a:avLst>
              <a:gd fmla="val 50000" name="adj1"/>
              <a:gd fmla="val 50000" name="adj2"/>
            </a:avLst>
          </a:pr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a:off x="17621250" y="30609550"/>
            <a:ext cx="342900" cy="1893300"/>
          </a:xfrm>
          <a:prstGeom prst="downArrow">
            <a:avLst>
              <a:gd fmla="val 50000" name="adj1"/>
              <a:gd fmla="val 50000" name="adj2"/>
            </a:avLst>
          </a:pr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 name="Google Shape;62;p1"/>
          <p:cNvPicPr preferRelativeResize="0"/>
          <p:nvPr/>
        </p:nvPicPr>
        <p:blipFill rotWithShape="1">
          <a:blip r:embed="rId10">
            <a:alphaModFix/>
          </a:blip>
          <a:srcRect b="0" l="0" r="0" t="0"/>
          <a:stretch/>
        </p:blipFill>
        <p:spPr>
          <a:xfrm>
            <a:off x="17007975" y="24614400"/>
            <a:ext cx="11436076" cy="6610213"/>
          </a:xfrm>
          <a:prstGeom prst="rect">
            <a:avLst/>
          </a:prstGeom>
          <a:noFill/>
          <a:ln cap="flat" cmpd="sng" w="9525">
            <a:solidFill>
              <a:schemeClr val="dk1"/>
            </a:solidFill>
            <a:prstDash val="solid"/>
            <a:round/>
            <a:headEnd len="sm" w="sm" type="none"/>
            <a:tailEnd len="sm" w="sm" type="none"/>
          </a:ln>
        </p:spPr>
      </p:pic>
      <p:sp>
        <p:nvSpPr>
          <p:cNvPr id="63" name="Google Shape;63;p1"/>
          <p:cNvSpPr txBox="1"/>
          <p:nvPr/>
        </p:nvSpPr>
        <p:spPr>
          <a:xfrm>
            <a:off x="23698200" y="21398550"/>
            <a:ext cx="4955400" cy="96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Employee or Student entering to mark their attendance</a:t>
            </a:r>
            <a:endParaRPr b="0" i="0" sz="2200" u="none" cap="none" strike="noStrike">
              <a:solidFill>
                <a:srgbClr val="000000"/>
              </a:solidFill>
              <a:latin typeface="Arial"/>
              <a:ea typeface="Arial"/>
              <a:cs typeface="Arial"/>
              <a:sym typeface="Arial"/>
            </a:endParaRPr>
          </a:p>
        </p:txBody>
      </p:sp>
      <p:sp>
        <p:nvSpPr>
          <p:cNvPr id="64" name="Google Shape;64;p1"/>
          <p:cNvSpPr txBox="1"/>
          <p:nvPr/>
        </p:nvSpPr>
        <p:spPr>
          <a:xfrm>
            <a:off x="21874450" y="34975800"/>
            <a:ext cx="1703100" cy="584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Dashboard</a:t>
            </a:r>
            <a:endParaRPr b="0" i="0" sz="2200" u="none" cap="none" strike="noStrike">
              <a:solidFill>
                <a:srgbClr val="000000"/>
              </a:solidFill>
              <a:latin typeface="Arial"/>
              <a:ea typeface="Arial"/>
              <a:cs typeface="Arial"/>
              <a:sym typeface="Arial"/>
            </a:endParaRPr>
          </a:p>
        </p:txBody>
      </p:sp>
      <p:sp>
        <p:nvSpPr>
          <p:cNvPr id="65" name="Google Shape;65;p1"/>
          <p:cNvSpPr txBox="1"/>
          <p:nvPr/>
        </p:nvSpPr>
        <p:spPr>
          <a:xfrm>
            <a:off x="25901050" y="34975800"/>
            <a:ext cx="2838600" cy="128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Admin and Employee </a:t>
            </a:r>
            <a:endParaRPr b="0" i="0" sz="2200" u="none" cap="none" strike="noStrike">
              <a:solidFill>
                <a:srgbClr val="000000"/>
              </a:solidFill>
              <a:latin typeface="Arial"/>
              <a:ea typeface="Arial"/>
              <a:cs typeface="Arial"/>
              <a:sym typeface="Arial"/>
            </a:endParaRPr>
          </a:p>
        </p:txBody>
      </p:sp>
      <p:pic>
        <p:nvPicPr>
          <p:cNvPr id="66" name="Google Shape;66;p1"/>
          <p:cNvPicPr preferRelativeResize="0"/>
          <p:nvPr/>
        </p:nvPicPr>
        <p:blipFill rotWithShape="1">
          <a:blip r:embed="rId11">
            <a:alphaModFix/>
          </a:blip>
          <a:srcRect b="1146" l="0" r="0" t="1623"/>
          <a:stretch/>
        </p:blipFill>
        <p:spPr>
          <a:xfrm>
            <a:off x="1521763" y="30979975"/>
            <a:ext cx="12049425" cy="8820151"/>
          </a:xfrm>
          <a:prstGeom prst="rect">
            <a:avLst/>
          </a:prstGeom>
          <a:noFill/>
          <a:ln cap="flat" cmpd="sng" w="9525">
            <a:solidFill>
              <a:srgbClr val="FFFFFF"/>
            </a:solidFill>
            <a:prstDash val="solid"/>
            <a:round/>
            <a:headEnd len="sm" w="sm" type="none"/>
            <a:tailEnd len="sm" w="sm" type="none"/>
          </a:ln>
        </p:spPr>
      </p:pic>
      <p:pic>
        <p:nvPicPr>
          <p:cNvPr id="67" name="Google Shape;67;p1"/>
          <p:cNvPicPr preferRelativeResize="0"/>
          <p:nvPr/>
        </p:nvPicPr>
        <p:blipFill>
          <a:blip r:embed="rId12">
            <a:alphaModFix/>
          </a:blip>
          <a:stretch>
            <a:fillRect/>
          </a:stretch>
        </p:blipFill>
        <p:spPr>
          <a:xfrm>
            <a:off x="17007975" y="7134775"/>
            <a:ext cx="11645624" cy="11958947"/>
          </a:xfrm>
          <a:prstGeom prst="rect">
            <a:avLst/>
          </a:prstGeom>
          <a:noFill/>
          <a:ln>
            <a:noFill/>
          </a:ln>
        </p:spPr>
      </p:pic>
      <p:pic>
        <p:nvPicPr>
          <p:cNvPr id="68" name="Google Shape;68;p1"/>
          <p:cNvPicPr preferRelativeResize="0"/>
          <p:nvPr/>
        </p:nvPicPr>
        <p:blipFill rotWithShape="1">
          <a:blip r:embed="rId8">
            <a:alphaModFix/>
          </a:blip>
          <a:srcRect b="0" l="0" r="0" t="0"/>
          <a:stretch/>
        </p:blipFill>
        <p:spPr>
          <a:xfrm>
            <a:off x="11083720" y="27179883"/>
            <a:ext cx="1871415" cy="1760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
                                        </p:tgtEl>
                                        <p:attrNameLst>
                                          <p:attrName>style.visibility</p:attrName>
                                        </p:attrNameLst>
                                      </p:cBhvr>
                                      <p:to>
                                        <p:strVal val="visible"/>
                                      </p:to>
                                    </p:set>
                                    <p:animEffect filter="fade" transition="in">
                                      <p:cBhvr>
                                        <p:cTn dur="1000"/>
                                        <p:tgtEl>
                                          <p:spTgt spid="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