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oboto Black"/>
      <p:bold r:id="rId22"/>
      <p:boldItalic r:id="rId23"/>
    </p:embeddedFont>
    <p:embeddedFont>
      <p:font typeface="Roboto"/>
      <p:regular r:id="rId24"/>
      <p:bold r:id="rId25"/>
      <p:italic r:id="rId26"/>
      <p:boldItalic r:id="rId27"/>
    </p:embeddedFont>
    <p:embeddedFont>
      <p:font typeface="Montserrat"/>
      <p:regular r:id="rId28"/>
      <p:bold r:id="rId29"/>
      <p:italic r:id="rId30"/>
      <p:boldItalic r:id="rId31"/>
    </p:embeddedFont>
    <p:embeddedFont>
      <p:font typeface="Lat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Black-bold.fntdata"/><Relationship Id="rId21" Type="http://schemas.openxmlformats.org/officeDocument/2006/relationships/slide" Target="slides/slide16.xml"/><Relationship Id="rId24" Type="http://schemas.openxmlformats.org/officeDocument/2006/relationships/font" Target="fonts/Roboto-regular.fntdata"/><Relationship Id="rId23" Type="http://schemas.openxmlformats.org/officeDocument/2006/relationships/font" Target="fonts/RobotoBlack-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italic.fntdata"/><Relationship Id="rId25" Type="http://schemas.openxmlformats.org/officeDocument/2006/relationships/font" Target="fonts/Roboto-bold.fntdata"/><Relationship Id="rId28" Type="http://schemas.openxmlformats.org/officeDocument/2006/relationships/font" Target="fonts/Montserrat-regular.fntdata"/><Relationship Id="rId27"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boldItalic.fntdata"/><Relationship Id="rId30" Type="http://schemas.openxmlformats.org/officeDocument/2006/relationships/font" Target="fonts/Montserrat-italic.fntdata"/><Relationship Id="rId11" Type="http://schemas.openxmlformats.org/officeDocument/2006/relationships/slide" Target="slides/slide6.xml"/><Relationship Id="rId33" Type="http://schemas.openxmlformats.org/officeDocument/2006/relationships/font" Target="fonts/Lato-bold.fntdata"/><Relationship Id="rId10" Type="http://schemas.openxmlformats.org/officeDocument/2006/relationships/slide" Target="slides/slide5.xml"/><Relationship Id="rId32" Type="http://schemas.openxmlformats.org/officeDocument/2006/relationships/font" Target="fonts/Lato-regular.fntdata"/><Relationship Id="rId13" Type="http://schemas.openxmlformats.org/officeDocument/2006/relationships/slide" Target="slides/slide8.xml"/><Relationship Id="rId35" Type="http://schemas.openxmlformats.org/officeDocument/2006/relationships/font" Target="fonts/Lato-boldItalic.fntdata"/><Relationship Id="rId12" Type="http://schemas.openxmlformats.org/officeDocument/2006/relationships/slide" Target="slides/slide7.xml"/><Relationship Id="rId34" Type="http://schemas.openxmlformats.org/officeDocument/2006/relationships/font" Target="fonts/Lato-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7fe7343809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7fe7343809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7fe7343809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7fe7343809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7fe7343809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7fe7343809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8016a8ee1e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8016a8ee1e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7fe7343809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7fe7343809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7fe7343809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27fe7343809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7fe7343809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27fe7343809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8016a8ee1e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8016a8ee1e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8016a8ee1e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8016a8ee1e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8016a8ee1e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8016a8ee1e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8016a8ee1e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8016a8ee1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7fe7343809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7fe7343809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7fe7343809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7fe7343809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7fe7343809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7fe7343809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7fe7343809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7fe7343809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076875" y="1172025"/>
            <a:ext cx="5177400" cy="843900"/>
          </a:xfrm>
          <a:prstGeom prst="rect">
            <a:avLst/>
          </a:prstGeom>
        </p:spPr>
        <p:txBody>
          <a:bodyPr anchorCtr="0" anchor="t" bIns="91425" lIns="91425" spcFirstLastPara="1" rIns="91425" wrap="square" tIns="91425">
            <a:noAutofit/>
          </a:bodyPr>
          <a:lstStyle/>
          <a:p>
            <a:pPr indent="0" lvl="0" marL="0" rtl="0" algn="ctr">
              <a:lnSpc>
                <a:spcPct val="130000"/>
              </a:lnSpc>
              <a:spcBef>
                <a:spcPts val="0"/>
              </a:spcBef>
              <a:spcAft>
                <a:spcPts val="0"/>
              </a:spcAft>
              <a:buClr>
                <a:schemeClr val="dk1"/>
              </a:buClr>
              <a:buSzPts val="990"/>
              <a:buFont typeface="Arial"/>
              <a:buNone/>
            </a:pPr>
            <a:r>
              <a:rPr i="1" lang="en-GB" sz="3409" u="sng">
                <a:solidFill>
                  <a:srgbClr val="FFFF00"/>
                </a:solidFill>
                <a:latin typeface="Roboto Black"/>
                <a:ea typeface="Roboto Black"/>
                <a:cs typeface="Roboto Black"/>
                <a:sym typeface="Roboto Black"/>
              </a:rPr>
              <a:t>Instagram User Analytics</a:t>
            </a:r>
            <a:endParaRPr i="1" sz="3409" u="sng">
              <a:solidFill>
                <a:srgbClr val="FFFF00"/>
              </a:solidFill>
              <a:latin typeface="Roboto Black"/>
              <a:ea typeface="Roboto Black"/>
              <a:cs typeface="Roboto Black"/>
              <a:sym typeface="Roboto Black"/>
            </a:endParaRPr>
          </a:p>
          <a:p>
            <a:pPr indent="0" lvl="0" marL="0" rtl="0" algn="ctr">
              <a:spcBef>
                <a:spcPts val="200"/>
              </a:spcBef>
              <a:spcAft>
                <a:spcPts val="0"/>
              </a:spcAft>
              <a:buSzPts val="990"/>
              <a:buNone/>
            </a:pPr>
            <a:r>
              <a:t/>
            </a:r>
            <a:endParaRPr sz="3700"/>
          </a:p>
        </p:txBody>
      </p:sp>
      <p:sp>
        <p:nvSpPr>
          <p:cNvPr id="135" name="Google Shape;135;p13"/>
          <p:cNvSpPr txBox="1"/>
          <p:nvPr>
            <p:ph idx="1" type="subTitle"/>
          </p:nvPr>
        </p:nvSpPr>
        <p:spPr>
          <a:xfrm>
            <a:off x="5384325" y="4005800"/>
            <a:ext cx="3470700" cy="657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GB" sz="1721">
                <a:latin typeface="Roboto"/>
                <a:ea typeface="Roboto"/>
                <a:cs typeface="Roboto"/>
                <a:sym typeface="Roboto"/>
              </a:rPr>
              <a:t>SQL Fundamentals</a:t>
            </a:r>
            <a:endParaRPr b="1" sz="1721">
              <a:latin typeface="Roboto"/>
              <a:ea typeface="Roboto"/>
              <a:cs typeface="Roboto"/>
              <a:sym typeface="Roboto"/>
            </a:endParaRPr>
          </a:p>
          <a:p>
            <a:pPr indent="0" lvl="0" marL="0" rtl="0" algn="l">
              <a:lnSpc>
                <a:spcPct val="115000"/>
              </a:lnSpc>
              <a:spcBef>
                <a:spcPts val="0"/>
              </a:spcBef>
              <a:spcAft>
                <a:spcPts val="1200"/>
              </a:spcAft>
              <a:buNone/>
            </a:pPr>
            <a:r>
              <a:rPr b="1" lang="en-GB" sz="1600">
                <a:latin typeface="Roboto"/>
                <a:ea typeface="Roboto"/>
                <a:cs typeface="Roboto"/>
                <a:sym typeface="Roboto"/>
              </a:rPr>
              <a:t>MySQL Workbench</a:t>
            </a:r>
            <a:endParaRPr b="1" sz="1450" u="sng">
              <a:solidFill>
                <a:srgbClr val="3C4858"/>
              </a:solidFill>
              <a:highlight>
                <a:srgbClr val="FFFFFF"/>
              </a:high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2"/>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latin typeface="Roboto"/>
                <a:ea typeface="Roboto"/>
                <a:cs typeface="Roboto"/>
                <a:sym typeface="Roboto"/>
              </a:rPr>
              <a:t>4. </a:t>
            </a:r>
            <a:r>
              <a:rPr b="1" lang="en-GB">
                <a:latin typeface="Roboto"/>
                <a:ea typeface="Roboto"/>
                <a:cs typeface="Roboto"/>
                <a:sym typeface="Roboto"/>
              </a:rPr>
              <a:t>Hashtag Research</a:t>
            </a:r>
            <a:endParaRPr b="1">
              <a:latin typeface="Roboto"/>
              <a:ea typeface="Roboto"/>
              <a:cs typeface="Roboto"/>
              <a:sym typeface="Roboto"/>
            </a:endParaRPr>
          </a:p>
          <a:p>
            <a:pPr indent="0" lvl="0" marL="0" rtl="0" algn="l">
              <a:spcBef>
                <a:spcPts val="0"/>
              </a:spcBef>
              <a:spcAft>
                <a:spcPts val="0"/>
              </a:spcAft>
              <a:buNone/>
            </a:pPr>
            <a:r>
              <a:rPr b="1" lang="en-GB" sz="1050">
                <a:solidFill>
                  <a:srgbClr val="8492A6"/>
                </a:solidFill>
                <a:highlight>
                  <a:srgbClr val="FFFFFF"/>
                </a:highlight>
                <a:latin typeface="Roboto"/>
                <a:ea typeface="Roboto"/>
                <a:cs typeface="Roboto"/>
                <a:sym typeface="Roboto"/>
              </a:rPr>
              <a:t> </a:t>
            </a:r>
            <a:endParaRPr b="1" sz="1050">
              <a:solidFill>
                <a:srgbClr val="8492A6"/>
              </a:solidFill>
              <a:highlight>
                <a:srgbClr val="FFFFFF"/>
              </a:highlight>
              <a:latin typeface="Roboto"/>
              <a:ea typeface="Roboto"/>
              <a:cs typeface="Roboto"/>
              <a:sym typeface="Roboto"/>
            </a:endParaRPr>
          </a:p>
          <a:p>
            <a:pPr indent="0" lvl="0" marL="0" rtl="0" algn="l">
              <a:spcBef>
                <a:spcPts val="0"/>
              </a:spcBef>
              <a:spcAft>
                <a:spcPts val="0"/>
              </a:spcAft>
              <a:buNone/>
            </a:pPr>
            <a:r>
              <a:rPr b="1" i="1" lang="en-GB" sz="1605">
                <a:latin typeface="Roboto"/>
                <a:ea typeface="Roboto"/>
                <a:cs typeface="Roboto"/>
                <a:sym typeface="Roboto"/>
              </a:rPr>
              <a:t>Task:</a:t>
            </a:r>
            <a:r>
              <a:rPr b="1" lang="en-GB" sz="1494">
                <a:latin typeface="Roboto"/>
                <a:ea typeface="Roboto"/>
                <a:cs typeface="Roboto"/>
                <a:sym typeface="Roboto"/>
              </a:rPr>
              <a:t> Identify and suggest the top five most commonly used hashtags on the platform.</a:t>
            </a:r>
            <a:endParaRPr b="1" sz="2844">
              <a:latin typeface="Roboto"/>
              <a:ea typeface="Roboto"/>
              <a:cs typeface="Roboto"/>
              <a:sym typeface="Roboto"/>
            </a:endParaRPr>
          </a:p>
        </p:txBody>
      </p:sp>
      <p:sp>
        <p:nvSpPr>
          <p:cNvPr id="193" name="Google Shape;193;p22"/>
          <p:cNvSpPr txBox="1"/>
          <p:nvPr>
            <p:ph idx="1" type="body"/>
          </p:nvPr>
        </p:nvSpPr>
        <p:spPr>
          <a:xfrm>
            <a:off x="1052550" y="1613775"/>
            <a:ext cx="4116300" cy="2911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Clr>
                <a:schemeClr val="dk1"/>
              </a:buClr>
              <a:buSzPts val="1100"/>
              <a:buFont typeface="Arial"/>
              <a:buNone/>
            </a:pPr>
            <a:r>
              <a:rPr b="1" lang="en-GB">
                <a:latin typeface="Roboto"/>
                <a:ea typeface="Roboto"/>
                <a:cs typeface="Roboto"/>
                <a:sym typeface="Roboto"/>
              </a:rPr>
              <a:t>SQL Code :</a:t>
            </a:r>
            <a:endParaRPr b="1">
              <a:latin typeface="Roboto"/>
              <a:ea typeface="Roboto"/>
              <a:cs typeface="Roboto"/>
              <a:sym typeface="Roboto"/>
            </a:endParaRPr>
          </a:p>
          <a:p>
            <a:pPr indent="0" lvl="0" marL="457200" rtl="0" algn="l">
              <a:spcBef>
                <a:spcPts val="1200"/>
              </a:spcBef>
              <a:spcAft>
                <a:spcPts val="0"/>
              </a:spcAft>
              <a:buClr>
                <a:schemeClr val="dk1"/>
              </a:buClr>
              <a:buSzPts val="1100"/>
              <a:buFont typeface="Arial"/>
              <a:buNone/>
            </a:pPr>
            <a:r>
              <a:rPr b="1" lang="en-GB">
                <a:latin typeface="Roboto"/>
                <a:ea typeface="Roboto"/>
                <a:cs typeface="Roboto"/>
                <a:sym typeface="Roboto"/>
              </a:rPr>
              <a:t>SELECT t.tag_name, COUNT(pt.tag_id) AS total</a:t>
            </a:r>
            <a:endParaRPr b="1">
              <a:latin typeface="Roboto"/>
              <a:ea typeface="Roboto"/>
              <a:cs typeface="Roboto"/>
              <a:sym typeface="Roboto"/>
            </a:endParaRPr>
          </a:p>
          <a:p>
            <a:pPr indent="0" lvl="0" marL="457200" rtl="0" algn="l">
              <a:spcBef>
                <a:spcPts val="1200"/>
              </a:spcBef>
              <a:spcAft>
                <a:spcPts val="0"/>
              </a:spcAft>
              <a:buClr>
                <a:schemeClr val="dk1"/>
              </a:buClr>
              <a:buSzPts val="1100"/>
              <a:buFont typeface="Arial"/>
              <a:buNone/>
            </a:pPr>
            <a:r>
              <a:rPr b="1" lang="en-GB">
                <a:latin typeface="Roboto"/>
                <a:ea typeface="Roboto"/>
                <a:cs typeface="Roboto"/>
                <a:sym typeface="Roboto"/>
              </a:rPr>
              <a:t>FROM PHOTO_TAGS pt</a:t>
            </a:r>
            <a:endParaRPr b="1">
              <a:latin typeface="Roboto"/>
              <a:ea typeface="Roboto"/>
              <a:cs typeface="Roboto"/>
              <a:sym typeface="Roboto"/>
            </a:endParaRPr>
          </a:p>
          <a:p>
            <a:pPr indent="0" lvl="0" marL="457200" rtl="0" algn="l">
              <a:spcBef>
                <a:spcPts val="1200"/>
              </a:spcBef>
              <a:spcAft>
                <a:spcPts val="0"/>
              </a:spcAft>
              <a:buClr>
                <a:schemeClr val="dk1"/>
              </a:buClr>
              <a:buSzPts val="1100"/>
              <a:buFont typeface="Arial"/>
              <a:buNone/>
            </a:pPr>
            <a:r>
              <a:rPr b="1" lang="en-GB">
                <a:latin typeface="Roboto"/>
                <a:ea typeface="Roboto"/>
                <a:cs typeface="Roboto"/>
                <a:sym typeface="Roboto"/>
              </a:rPr>
              <a:t>JOIN TAGS t ON pt.tag_id = t.id</a:t>
            </a:r>
            <a:endParaRPr b="1">
              <a:latin typeface="Roboto"/>
              <a:ea typeface="Roboto"/>
              <a:cs typeface="Roboto"/>
              <a:sym typeface="Roboto"/>
            </a:endParaRPr>
          </a:p>
          <a:p>
            <a:pPr indent="0" lvl="0" marL="457200" rtl="0" algn="l">
              <a:spcBef>
                <a:spcPts val="1200"/>
              </a:spcBef>
              <a:spcAft>
                <a:spcPts val="0"/>
              </a:spcAft>
              <a:buClr>
                <a:schemeClr val="dk1"/>
              </a:buClr>
              <a:buSzPts val="1100"/>
              <a:buFont typeface="Arial"/>
              <a:buNone/>
            </a:pPr>
            <a:r>
              <a:rPr b="1" lang="en-GB">
                <a:latin typeface="Roboto"/>
                <a:ea typeface="Roboto"/>
                <a:cs typeface="Roboto"/>
                <a:sym typeface="Roboto"/>
              </a:rPr>
              <a:t>GROUP BY t.tag_name</a:t>
            </a:r>
            <a:endParaRPr b="1">
              <a:latin typeface="Roboto"/>
              <a:ea typeface="Roboto"/>
              <a:cs typeface="Roboto"/>
              <a:sym typeface="Roboto"/>
            </a:endParaRPr>
          </a:p>
          <a:p>
            <a:pPr indent="0" lvl="0" marL="457200" rtl="0" algn="l">
              <a:spcBef>
                <a:spcPts val="1200"/>
              </a:spcBef>
              <a:spcAft>
                <a:spcPts val="0"/>
              </a:spcAft>
              <a:buClr>
                <a:schemeClr val="dk1"/>
              </a:buClr>
              <a:buSzPts val="1100"/>
              <a:buFont typeface="Arial"/>
              <a:buNone/>
            </a:pPr>
            <a:r>
              <a:rPr b="1" lang="en-GB">
                <a:latin typeface="Roboto"/>
                <a:ea typeface="Roboto"/>
                <a:cs typeface="Roboto"/>
                <a:sym typeface="Roboto"/>
              </a:rPr>
              <a:t>ORDER BY total DESC</a:t>
            </a:r>
            <a:endParaRPr b="1">
              <a:latin typeface="Roboto"/>
              <a:ea typeface="Roboto"/>
              <a:cs typeface="Roboto"/>
              <a:sym typeface="Roboto"/>
            </a:endParaRPr>
          </a:p>
          <a:p>
            <a:pPr indent="0" lvl="0" marL="457200" rtl="0" algn="l">
              <a:spcBef>
                <a:spcPts val="1200"/>
              </a:spcBef>
              <a:spcAft>
                <a:spcPts val="0"/>
              </a:spcAft>
              <a:buClr>
                <a:schemeClr val="dk1"/>
              </a:buClr>
              <a:buSzPts val="1100"/>
              <a:buFont typeface="Arial"/>
              <a:buNone/>
            </a:pPr>
            <a:r>
              <a:rPr b="1" lang="en-GB">
                <a:latin typeface="Roboto"/>
                <a:ea typeface="Roboto"/>
                <a:cs typeface="Roboto"/>
                <a:sym typeface="Roboto"/>
              </a:rPr>
              <a:t>LIMIT 5;</a:t>
            </a:r>
            <a:endParaRPr b="1">
              <a:latin typeface="Roboto"/>
              <a:ea typeface="Roboto"/>
              <a:cs typeface="Roboto"/>
              <a:sym typeface="Roboto"/>
            </a:endParaRPr>
          </a:p>
          <a:p>
            <a:pPr indent="0" lvl="0" marL="0" rtl="0" algn="l">
              <a:spcBef>
                <a:spcPts val="1200"/>
              </a:spcBef>
              <a:spcAft>
                <a:spcPts val="1200"/>
              </a:spcAft>
              <a:buNone/>
            </a:pPr>
            <a:r>
              <a:t/>
            </a:r>
            <a:endParaRPr b="1">
              <a:latin typeface="Roboto"/>
              <a:ea typeface="Roboto"/>
              <a:cs typeface="Roboto"/>
              <a:sym typeface="Roboto"/>
            </a:endParaRPr>
          </a:p>
        </p:txBody>
      </p:sp>
      <p:sp>
        <p:nvSpPr>
          <p:cNvPr id="194" name="Google Shape;194;p22"/>
          <p:cNvSpPr txBox="1"/>
          <p:nvPr/>
        </p:nvSpPr>
        <p:spPr>
          <a:xfrm>
            <a:off x="5665925" y="1607750"/>
            <a:ext cx="1756800" cy="33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500" u="sng">
                <a:solidFill>
                  <a:srgbClr val="980000"/>
                </a:solidFill>
                <a:latin typeface="Lato"/>
                <a:ea typeface="Lato"/>
                <a:cs typeface="Lato"/>
                <a:sym typeface="Lato"/>
              </a:rPr>
              <a:t>Output :</a:t>
            </a:r>
            <a:endParaRPr b="1" sz="1500" u="sng">
              <a:solidFill>
                <a:srgbClr val="980000"/>
              </a:solidFill>
              <a:latin typeface="Lato"/>
              <a:ea typeface="Lato"/>
              <a:cs typeface="Lato"/>
              <a:sym typeface="Lato"/>
            </a:endParaRPr>
          </a:p>
        </p:txBody>
      </p:sp>
      <p:pic>
        <p:nvPicPr>
          <p:cNvPr id="195" name="Google Shape;195;p22"/>
          <p:cNvPicPr preferRelativeResize="0"/>
          <p:nvPr/>
        </p:nvPicPr>
        <p:blipFill>
          <a:blip r:embed="rId3">
            <a:alphaModFix/>
          </a:blip>
          <a:stretch>
            <a:fillRect/>
          </a:stretch>
        </p:blipFill>
        <p:spPr>
          <a:xfrm>
            <a:off x="5665913" y="2245450"/>
            <a:ext cx="1914525" cy="16478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3"/>
          <p:cNvSpPr txBox="1"/>
          <p:nvPr>
            <p:ph type="title"/>
          </p:nvPr>
        </p:nvSpPr>
        <p:spPr>
          <a:xfrm>
            <a:off x="1297500" y="393750"/>
            <a:ext cx="7142400" cy="986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latin typeface="Roboto"/>
                <a:ea typeface="Roboto"/>
                <a:cs typeface="Roboto"/>
                <a:sym typeface="Roboto"/>
              </a:rPr>
              <a:t>5. </a:t>
            </a:r>
            <a:r>
              <a:rPr b="1" lang="en-GB">
                <a:latin typeface="Roboto"/>
                <a:ea typeface="Roboto"/>
                <a:cs typeface="Roboto"/>
                <a:sym typeface="Roboto"/>
              </a:rPr>
              <a:t>Ad Campaign Launch:</a:t>
            </a:r>
            <a:endParaRPr b="1">
              <a:latin typeface="Roboto"/>
              <a:ea typeface="Roboto"/>
              <a:cs typeface="Roboto"/>
              <a:sym typeface="Roboto"/>
            </a:endParaRPr>
          </a:p>
          <a:p>
            <a:pPr indent="0" lvl="0" marL="0" rtl="0" algn="l">
              <a:spcBef>
                <a:spcPts val="0"/>
              </a:spcBef>
              <a:spcAft>
                <a:spcPts val="0"/>
              </a:spcAft>
              <a:buNone/>
            </a:pPr>
            <a:r>
              <a:t/>
            </a:r>
            <a:endParaRPr b="1" sz="1311">
              <a:latin typeface="Roboto"/>
              <a:ea typeface="Roboto"/>
              <a:cs typeface="Roboto"/>
              <a:sym typeface="Roboto"/>
            </a:endParaRPr>
          </a:p>
          <a:p>
            <a:pPr indent="0" lvl="0" marL="0" rtl="0" algn="l">
              <a:spcBef>
                <a:spcPts val="0"/>
              </a:spcBef>
              <a:spcAft>
                <a:spcPts val="0"/>
              </a:spcAft>
              <a:buNone/>
            </a:pPr>
            <a:r>
              <a:rPr b="1" lang="en-GB" sz="1311">
                <a:latin typeface="Roboto"/>
                <a:ea typeface="Roboto"/>
                <a:cs typeface="Roboto"/>
                <a:sym typeface="Roboto"/>
              </a:rPr>
              <a:t>Task: Determine the day of the week when most users register on Instagram. Provide insights on when to schedule an ad campaign.</a:t>
            </a:r>
            <a:endParaRPr b="1" sz="1311">
              <a:latin typeface="Roboto"/>
              <a:ea typeface="Roboto"/>
              <a:cs typeface="Roboto"/>
              <a:sym typeface="Roboto"/>
            </a:endParaRPr>
          </a:p>
        </p:txBody>
      </p:sp>
      <p:sp>
        <p:nvSpPr>
          <p:cNvPr id="201" name="Google Shape;201;p23"/>
          <p:cNvSpPr txBox="1"/>
          <p:nvPr>
            <p:ph idx="1" type="body"/>
          </p:nvPr>
        </p:nvSpPr>
        <p:spPr>
          <a:xfrm>
            <a:off x="1297500" y="1567550"/>
            <a:ext cx="3582600" cy="347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GB" sz="1100" u="sng">
                <a:solidFill>
                  <a:srgbClr val="980000"/>
                </a:solidFill>
                <a:latin typeface="Roboto"/>
                <a:ea typeface="Roboto"/>
                <a:cs typeface="Roboto"/>
                <a:sym typeface="Roboto"/>
              </a:rPr>
              <a:t>SQL Code:</a:t>
            </a:r>
            <a:endParaRPr b="1" sz="1100" u="sng">
              <a:solidFill>
                <a:srgbClr val="980000"/>
              </a:solidFill>
              <a:latin typeface="Roboto"/>
              <a:ea typeface="Roboto"/>
              <a:cs typeface="Roboto"/>
              <a:sym typeface="Roboto"/>
            </a:endParaRPr>
          </a:p>
          <a:p>
            <a:pPr indent="457200" lvl="0" marL="0" rtl="0" algn="l">
              <a:spcBef>
                <a:spcPts val="1200"/>
              </a:spcBef>
              <a:spcAft>
                <a:spcPts val="0"/>
              </a:spcAft>
              <a:buClr>
                <a:schemeClr val="dk1"/>
              </a:buClr>
              <a:buSzPts val="1100"/>
              <a:buFont typeface="Arial"/>
              <a:buNone/>
            </a:pPr>
            <a:r>
              <a:rPr b="1" lang="en-GB" sz="900">
                <a:latin typeface="Roboto"/>
                <a:ea typeface="Roboto"/>
                <a:cs typeface="Roboto"/>
                <a:sym typeface="Roboto"/>
              </a:rPr>
              <a:t>SELECT </a:t>
            </a:r>
            <a:endParaRPr b="1" sz="900">
              <a:latin typeface="Roboto"/>
              <a:ea typeface="Roboto"/>
              <a:cs typeface="Roboto"/>
              <a:sym typeface="Roboto"/>
            </a:endParaRPr>
          </a:p>
          <a:p>
            <a:pPr indent="0" lvl="0" marL="457200" rtl="0" algn="l">
              <a:spcBef>
                <a:spcPts val="1200"/>
              </a:spcBef>
              <a:spcAft>
                <a:spcPts val="0"/>
              </a:spcAft>
              <a:buClr>
                <a:schemeClr val="dk1"/>
              </a:buClr>
              <a:buSzPts val="1100"/>
              <a:buFont typeface="Arial"/>
              <a:buNone/>
            </a:pPr>
            <a:r>
              <a:rPr b="1" lang="en-GB" sz="900">
                <a:latin typeface="Roboto"/>
                <a:ea typeface="Roboto"/>
                <a:cs typeface="Roboto"/>
                <a:sym typeface="Roboto"/>
              </a:rPr>
              <a:t>  DAYNAME(u.Created_at) AS day_of_week,</a:t>
            </a:r>
            <a:endParaRPr b="1" sz="900">
              <a:latin typeface="Roboto"/>
              <a:ea typeface="Roboto"/>
              <a:cs typeface="Roboto"/>
              <a:sym typeface="Roboto"/>
            </a:endParaRPr>
          </a:p>
          <a:p>
            <a:pPr indent="0" lvl="0" marL="457200" rtl="0" algn="l">
              <a:spcBef>
                <a:spcPts val="1200"/>
              </a:spcBef>
              <a:spcAft>
                <a:spcPts val="0"/>
              </a:spcAft>
              <a:buClr>
                <a:schemeClr val="dk1"/>
              </a:buClr>
              <a:buSzPts val="1100"/>
              <a:buFont typeface="Arial"/>
              <a:buNone/>
            </a:pPr>
            <a:r>
              <a:rPr b="1" lang="en-GB" sz="900">
                <a:latin typeface="Roboto"/>
                <a:ea typeface="Roboto"/>
                <a:cs typeface="Roboto"/>
                <a:sym typeface="Roboto"/>
              </a:rPr>
              <a:t>  COUNT(u.id) AS total_users</a:t>
            </a:r>
            <a:endParaRPr b="1" sz="900">
              <a:latin typeface="Roboto"/>
              <a:ea typeface="Roboto"/>
              <a:cs typeface="Roboto"/>
              <a:sym typeface="Roboto"/>
            </a:endParaRPr>
          </a:p>
          <a:p>
            <a:pPr indent="0" lvl="0" marL="457200" rtl="0" algn="l">
              <a:spcBef>
                <a:spcPts val="1200"/>
              </a:spcBef>
              <a:spcAft>
                <a:spcPts val="0"/>
              </a:spcAft>
              <a:buClr>
                <a:schemeClr val="dk1"/>
              </a:buClr>
              <a:buSzPts val="1100"/>
              <a:buFont typeface="Arial"/>
              <a:buNone/>
            </a:pPr>
            <a:r>
              <a:rPr b="1" lang="en-GB" sz="900">
                <a:latin typeface="Roboto"/>
                <a:ea typeface="Roboto"/>
                <a:cs typeface="Roboto"/>
                <a:sym typeface="Roboto"/>
              </a:rPr>
              <a:t>FROM </a:t>
            </a:r>
            <a:endParaRPr b="1" sz="900">
              <a:latin typeface="Roboto"/>
              <a:ea typeface="Roboto"/>
              <a:cs typeface="Roboto"/>
              <a:sym typeface="Roboto"/>
            </a:endParaRPr>
          </a:p>
          <a:p>
            <a:pPr indent="0" lvl="0" marL="457200" rtl="0" algn="l">
              <a:spcBef>
                <a:spcPts val="1200"/>
              </a:spcBef>
              <a:spcAft>
                <a:spcPts val="0"/>
              </a:spcAft>
              <a:buClr>
                <a:schemeClr val="dk1"/>
              </a:buClr>
              <a:buSzPts val="1100"/>
              <a:buFont typeface="Arial"/>
              <a:buNone/>
            </a:pPr>
            <a:r>
              <a:rPr b="1" lang="en-GB" sz="900">
                <a:latin typeface="Roboto"/>
                <a:ea typeface="Roboto"/>
                <a:cs typeface="Roboto"/>
                <a:sym typeface="Roboto"/>
              </a:rPr>
              <a:t>  USERS u</a:t>
            </a:r>
            <a:endParaRPr b="1" sz="900">
              <a:latin typeface="Roboto"/>
              <a:ea typeface="Roboto"/>
              <a:cs typeface="Roboto"/>
              <a:sym typeface="Roboto"/>
            </a:endParaRPr>
          </a:p>
          <a:p>
            <a:pPr indent="0" lvl="0" marL="457200" rtl="0" algn="l">
              <a:spcBef>
                <a:spcPts val="1200"/>
              </a:spcBef>
              <a:spcAft>
                <a:spcPts val="0"/>
              </a:spcAft>
              <a:buClr>
                <a:schemeClr val="dk1"/>
              </a:buClr>
              <a:buSzPts val="1100"/>
              <a:buFont typeface="Arial"/>
              <a:buNone/>
            </a:pPr>
            <a:r>
              <a:rPr b="1" lang="en-GB" sz="900">
                <a:latin typeface="Roboto"/>
                <a:ea typeface="Roboto"/>
                <a:cs typeface="Roboto"/>
                <a:sym typeface="Roboto"/>
              </a:rPr>
              <a:t>GROUP BY </a:t>
            </a:r>
            <a:endParaRPr b="1" sz="900">
              <a:latin typeface="Roboto"/>
              <a:ea typeface="Roboto"/>
              <a:cs typeface="Roboto"/>
              <a:sym typeface="Roboto"/>
            </a:endParaRPr>
          </a:p>
          <a:p>
            <a:pPr indent="0" lvl="0" marL="457200" rtl="0" algn="l">
              <a:spcBef>
                <a:spcPts val="1200"/>
              </a:spcBef>
              <a:spcAft>
                <a:spcPts val="0"/>
              </a:spcAft>
              <a:buClr>
                <a:schemeClr val="dk1"/>
              </a:buClr>
              <a:buSzPts val="1100"/>
              <a:buFont typeface="Arial"/>
              <a:buNone/>
            </a:pPr>
            <a:r>
              <a:rPr b="1" lang="en-GB" sz="900">
                <a:latin typeface="Roboto"/>
                <a:ea typeface="Roboto"/>
                <a:cs typeface="Roboto"/>
                <a:sym typeface="Roboto"/>
              </a:rPr>
              <a:t>  DAYNAME(u.Created_at)</a:t>
            </a:r>
            <a:endParaRPr b="1" sz="900">
              <a:latin typeface="Roboto"/>
              <a:ea typeface="Roboto"/>
              <a:cs typeface="Roboto"/>
              <a:sym typeface="Roboto"/>
            </a:endParaRPr>
          </a:p>
          <a:p>
            <a:pPr indent="0" lvl="0" marL="457200" rtl="0" algn="l">
              <a:spcBef>
                <a:spcPts val="1200"/>
              </a:spcBef>
              <a:spcAft>
                <a:spcPts val="0"/>
              </a:spcAft>
              <a:buClr>
                <a:schemeClr val="dk1"/>
              </a:buClr>
              <a:buSzPts val="1100"/>
              <a:buFont typeface="Arial"/>
              <a:buNone/>
            </a:pPr>
            <a:r>
              <a:rPr b="1" lang="en-GB" sz="900">
                <a:latin typeface="Roboto"/>
                <a:ea typeface="Roboto"/>
                <a:cs typeface="Roboto"/>
                <a:sym typeface="Roboto"/>
              </a:rPr>
              <a:t>ORDER BY </a:t>
            </a:r>
            <a:endParaRPr b="1" sz="900">
              <a:latin typeface="Roboto"/>
              <a:ea typeface="Roboto"/>
              <a:cs typeface="Roboto"/>
              <a:sym typeface="Roboto"/>
            </a:endParaRPr>
          </a:p>
          <a:p>
            <a:pPr indent="0" lvl="0" marL="457200" rtl="0" algn="l">
              <a:spcBef>
                <a:spcPts val="1200"/>
              </a:spcBef>
              <a:spcAft>
                <a:spcPts val="0"/>
              </a:spcAft>
              <a:buClr>
                <a:schemeClr val="dk1"/>
              </a:buClr>
              <a:buSzPts val="1100"/>
              <a:buFont typeface="Arial"/>
              <a:buNone/>
            </a:pPr>
            <a:r>
              <a:rPr b="1" lang="en-GB" sz="900">
                <a:latin typeface="Roboto"/>
                <a:ea typeface="Roboto"/>
                <a:cs typeface="Roboto"/>
                <a:sym typeface="Roboto"/>
              </a:rPr>
              <a:t>  total_users DESC</a:t>
            </a:r>
            <a:endParaRPr b="1" sz="900">
              <a:latin typeface="Roboto"/>
              <a:ea typeface="Roboto"/>
              <a:cs typeface="Roboto"/>
              <a:sym typeface="Roboto"/>
            </a:endParaRPr>
          </a:p>
          <a:p>
            <a:pPr indent="0" lvl="0" marL="457200" rtl="0" algn="l">
              <a:spcBef>
                <a:spcPts val="1200"/>
              </a:spcBef>
              <a:spcAft>
                <a:spcPts val="0"/>
              </a:spcAft>
              <a:buClr>
                <a:schemeClr val="dk1"/>
              </a:buClr>
              <a:buSzPts val="1100"/>
              <a:buFont typeface="Arial"/>
              <a:buNone/>
            </a:pPr>
            <a:r>
              <a:rPr b="1" lang="en-GB" sz="900">
                <a:latin typeface="Roboto"/>
                <a:ea typeface="Roboto"/>
                <a:cs typeface="Roboto"/>
                <a:sym typeface="Roboto"/>
              </a:rPr>
              <a:t>LIMIT 1;</a:t>
            </a:r>
            <a:endParaRPr b="1" sz="900">
              <a:latin typeface="Roboto"/>
              <a:ea typeface="Roboto"/>
              <a:cs typeface="Roboto"/>
              <a:sym typeface="Roboto"/>
            </a:endParaRPr>
          </a:p>
          <a:p>
            <a:pPr indent="0" lvl="0" marL="0" rtl="0" algn="l">
              <a:spcBef>
                <a:spcPts val="1200"/>
              </a:spcBef>
              <a:spcAft>
                <a:spcPts val="1200"/>
              </a:spcAft>
              <a:buNone/>
            </a:pPr>
            <a:r>
              <a:t/>
            </a:r>
            <a:endParaRPr b="1" sz="1100">
              <a:latin typeface="Roboto"/>
              <a:ea typeface="Roboto"/>
              <a:cs typeface="Roboto"/>
              <a:sym typeface="Roboto"/>
            </a:endParaRPr>
          </a:p>
        </p:txBody>
      </p:sp>
      <p:pic>
        <p:nvPicPr>
          <p:cNvPr id="202" name="Google Shape;202;p23"/>
          <p:cNvPicPr preferRelativeResize="0"/>
          <p:nvPr/>
        </p:nvPicPr>
        <p:blipFill>
          <a:blip r:embed="rId3">
            <a:alphaModFix/>
          </a:blip>
          <a:stretch>
            <a:fillRect/>
          </a:stretch>
        </p:blipFill>
        <p:spPr>
          <a:xfrm>
            <a:off x="6091563" y="2571750"/>
            <a:ext cx="2162175" cy="838200"/>
          </a:xfrm>
          <a:prstGeom prst="rect">
            <a:avLst/>
          </a:prstGeom>
          <a:noFill/>
          <a:ln>
            <a:noFill/>
          </a:ln>
        </p:spPr>
      </p:pic>
      <p:sp>
        <p:nvSpPr>
          <p:cNvPr id="203" name="Google Shape;203;p23"/>
          <p:cNvSpPr txBox="1"/>
          <p:nvPr/>
        </p:nvSpPr>
        <p:spPr>
          <a:xfrm>
            <a:off x="5665925" y="1567550"/>
            <a:ext cx="1756800" cy="31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500" u="sng">
                <a:solidFill>
                  <a:srgbClr val="980000"/>
                </a:solidFill>
                <a:latin typeface="Lato"/>
                <a:ea typeface="Lato"/>
                <a:cs typeface="Lato"/>
                <a:sym typeface="Lato"/>
              </a:rPr>
              <a:t>Output :</a:t>
            </a:r>
            <a:endParaRPr b="1" sz="1500" u="sng">
              <a:solidFill>
                <a:srgbClr val="980000"/>
              </a:solidFill>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GB"/>
              <a:t> </a:t>
            </a:r>
            <a:endParaRPr/>
          </a:p>
        </p:txBody>
      </p:sp>
      <p:sp>
        <p:nvSpPr>
          <p:cNvPr id="209" name="Google Shape;209;p24"/>
          <p:cNvSpPr txBox="1"/>
          <p:nvPr/>
        </p:nvSpPr>
        <p:spPr>
          <a:xfrm>
            <a:off x="5088000" y="1622825"/>
            <a:ext cx="3190500" cy="291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t/>
            </a:r>
            <a:endParaRPr b="1" sz="1100">
              <a:solidFill>
                <a:schemeClr val="lt1"/>
              </a:solidFill>
              <a:latin typeface="Roboto"/>
              <a:ea typeface="Roboto"/>
              <a:cs typeface="Roboto"/>
              <a:sym typeface="Roboto"/>
            </a:endParaRPr>
          </a:p>
        </p:txBody>
      </p:sp>
      <p:sp>
        <p:nvSpPr>
          <p:cNvPr id="210" name="Google Shape;210;p24"/>
          <p:cNvSpPr txBox="1"/>
          <p:nvPr/>
        </p:nvSpPr>
        <p:spPr>
          <a:xfrm>
            <a:off x="1988050" y="1028700"/>
            <a:ext cx="3190500" cy="1435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GB" sz="2550">
                <a:solidFill>
                  <a:schemeClr val="lt1"/>
                </a:solidFill>
                <a:latin typeface="Roboto"/>
                <a:ea typeface="Roboto"/>
                <a:cs typeface="Roboto"/>
                <a:sym typeface="Roboto"/>
              </a:rPr>
              <a:t>B) Investor Metrics:</a:t>
            </a:r>
            <a:endParaRPr b="1" sz="2550">
              <a:solidFill>
                <a:schemeClr val="lt1"/>
              </a:solidFill>
              <a:latin typeface="Roboto"/>
              <a:ea typeface="Roboto"/>
              <a:cs typeface="Roboto"/>
              <a:sym typeface="Roboto"/>
            </a:endParaRPr>
          </a:p>
          <a:p>
            <a:pPr indent="-352425" lvl="0" marL="457200" rtl="0" algn="l">
              <a:lnSpc>
                <a:spcPct val="115000"/>
              </a:lnSpc>
              <a:spcBef>
                <a:spcPts val="1200"/>
              </a:spcBef>
              <a:spcAft>
                <a:spcPts val="0"/>
              </a:spcAft>
              <a:buClr>
                <a:schemeClr val="lt1"/>
              </a:buClr>
              <a:buSzPts val="1950"/>
              <a:buFont typeface="Roboto"/>
              <a:buAutoNum type="arabicPeriod"/>
            </a:pPr>
            <a:r>
              <a:rPr b="1" lang="en-GB" sz="1950">
                <a:solidFill>
                  <a:schemeClr val="lt1"/>
                </a:solidFill>
                <a:latin typeface="Roboto"/>
                <a:ea typeface="Roboto"/>
                <a:cs typeface="Roboto"/>
                <a:sym typeface="Roboto"/>
              </a:rPr>
              <a:t>User Engagement: </a:t>
            </a:r>
            <a:endParaRPr b="1" sz="1950">
              <a:solidFill>
                <a:schemeClr val="lt1"/>
              </a:solidFill>
              <a:latin typeface="Roboto"/>
              <a:ea typeface="Roboto"/>
              <a:cs typeface="Roboto"/>
              <a:sym typeface="Roboto"/>
            </a:endParaRPr>
          </a:p>
          <a:p>
            <a:pPr indent="-352425" lvl="0" marL="457200" rtl="0" algn="l">
              <a:lnSpc>
                <a:spcPct val="115000"/>
              </a:lnSpc>
              <a:spcBef>
                <a:spcPts val="0"/>
              </a:spcBef>
              <a:spcAft>
                <a:spcPts val="0"/>
              </a:spcAft>
              <a:buClr>
                <a:schemeClr val="lt1"/>
              </a:buClr>
              <a:buSzPts val="1950"/>
              <a:buFont typeface="Roboto"/>
              <a:buAutoNum type="arabicPeriod"/>
            </a:pPr>
            <a:r>
              <a:rPr b="1" lang="en-GB" sz="1950">
                <a:solidFill>
                  <a:schemeClr val="lt1"/>
                </a:solidFill>
                <a:latin typeface="Roboto"/>
                <a:ea typeface="Roboto"/>
                <a:cs typeface="Roboto"/>
                <a:sym typeface="Roboto"/>
              </a:rPr>
              <a:t>Bots &amp; Fake Accounts</a:t>
            </a:r>
            <a:endParaRPr b="1" sz="2500">
              <a:solidFill>
                <a:schemeClr val="lt1"/>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5"/>
          <p:cNvSpPr txBox="1"/>
          <p:nvPr>
            <p:ph idx="1" type="body"/>
          </p:nvPr>
        </p:nvSpPr>
        <p:spPr>
          <a:xfrm>
            <a:off x="1216500" y="1495650"/>
            <a:ext cx="3355500" cy="33288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b="1" lang="en-GB" sz="1100">
                <a:latin typeface="Roboto"/>
                <a:ea typeface="Roboto"/>
                <a:cs typeface="Roboto"/>
                <a:sym typeface="Roboto"/>
              </a:rPr>
              <a:t>SQL Code:</a:t>
            </a:r>
            <a:endParaRPr b="1" sz="1100">
              <a:latin typeface="Roboto"/>
              <a:ea typeface="Roboto"/>
              <a:cs typeface="Roboto"/>
              <a:sym typeface="Roboto"/>
            </a:endParaRPr>
          </a:p>
          <a:p>
            <a:pPr indent="0" lvl="0" marL="457200" rtl="0" algn="l">
              <a:spcBef>
                <a:spcPts val="1200"/>
              </a:spcBef>
              <a:spcAft>
                <a:spcPts val="0"/>
              </a:spcAft>
              <a:buClr>
                <a:schemeClr val="dk1"/>
              </a:buClr>
              <a:buSzPct val="100000"/>
              <a:buFont typeface="Arial"/>
              <a:buNone/>
            </a:pPr>
            <a:r>
              <a:rPr b="1" lang="en-GB" sz="1100">
                <a:latin typeface="Roboto"/>
                <a:ea typeface="Roboto"/>
                <a:cs typeface="Roboto"/>
                <a:sym typeface="Roboto"/>
              </a:rPr>
              <a:t>SELECT </a:t>
            </a:r>
            <a:endParaRPr b="1" sz="1100">
              <a:latin typeface="Roboto"/>
              <a:ea typeface="Roboto"/>
              <a:cs typeface="Roboto"/>
              <a:sym typeface="Roboto"/>
            </a:endParaRPr>
          </a:p>
          <a:p>
            <a:pPr indent="0" lvl="0" marL="457200" rtl="0" algn="l">
              <a:spcBef>
                <a:spcPts val="1200"/>
              </a:spcBef>
              <a:spcAft>
                <a:spcPts val="0"/>
              </a:spcAft>
              <a:buClr>
                <a:schemeClr val="dk1"/>
              </a:buClr>
              <a:buSzPct val="100000"/>
              <a:buFont typeface="Arial"/>
              <a:buNone/>
            </a:pPr>
            <a:r>
              <a:rPr b="1" lang="en-GB" sz="1100">
                <a:latin typeface="Roboto"/>
                <a:ea typeface="Roboto"/>
                <a:cs typeface="Roboto"/>
                <a:sym typeface="Roboto"/>
              </a:rPr>
              <a:t>  AVG(posts_per_user) AS avg_posts_per_user</a:t>
            </a:r>
            <a:endParaRPr b="1" sz="1100">
              <a:latin typeface="Roboto"/>
              <a:ea typeface="Roboto"/>
              <a:cs typeface="Roboto"/>
              <a:sym typeface="Roboto"/>
            </a:endParaRPr>
          </a:p>
          <a:p>
            <a:pPr indent="0" lvl="0" marL="457200" rtl="0" algn="l">
              <a:spcBef>
                <a:spcPts val="1200"/>
              </a:spcBef>
              <a:spcAft>
                <a:spcPts val="0"/>
              </a:spcAft>
              <a:buClr>
                <a:schemeClr val="dk1"/>
              </a:buClr>
              <a:buSzPct val="100000"/>
              <a:buFont typeface="Arial"/>
              <a:buNone/>
            </a:pPr>
            <a:r>
              <a:rPr b="1" lang="en-GB" sz="1100">
                <a:latin typeface="Roboto"/>
                <a:ea typeface="Roboto"/>
                <a:cs typeface="Roboto"/>
                <a:sym typeface="Roboto"/>
              </a:rPr>
              <a:t>FROM (</a:t>
            </a:r>
            <a:endParaRPr b="1" sz="1100">
              <a:latin typeface="Roboto"/>
              <a:ea typeface="Roboto"/>
              <a:cs typeface="Roboto"/>
              <a:sym typeface="Roboto"/>
            </a:endParaRPr>
          </a:p>
          <a:p>
            <a:pPr indent="0" lvl="0" marL="457200" rtl="0" algn="l">
              <a:spcBef>
                <a:spcPts val="1200"/>
              </a:spcBef>
              <a:spcAft>
                <a:spcPts val="0"/>
              </a:spcAft>
              <a:buClr>
                <a:schemeClr val="dk1"/>
              </a:buClr>
              <a:buSzPct val="100000"/>
              <a:buFont typeface="Arial"/>
              <a:buNone/>
            </a:pPr>
            <a:r>
              <a:rPr b="1" lang="en-GB" sz="1100">
                <a:latin typeface="Roboto"/>
                <a:ea typeface="Roboto"/>
                <a:cs typeface="Roboto"/>
                <a:sym typeface="Roboto"/>
              </a:rPr>
              <a:t>  SELECT </a:t>
            </a:r>
            <a:endParaRPr b="1" sz="1100">
              <a:latin typeface="Roboto"/>
              <a:ea typeface="Roboto"/>
              <a:cs typeface="Roboto"/>
              <a:sym typeface="Roboto"/>
            </a:endParaRPr>
          </a:p>
          <a:p>
            <a:pPr indent="0" lvl="0" marL="457200" rtl="0" algn="l">
              <a:spcBef>
                <a:spcPts val="1200"/>
              </a:spcBef>
              <a:spcAft>
                <a:spcPts val="0"/>
              </a:spcAft>
              <a:buNone/>
            </a:pPr>
            <a:r>
              <a:rPr b="1" lang="en-GB" sz="1100">
                <a:latin typeface="Roboto"/>
                <a:ea typeface="Roboto"/>
                <a:cs typeface="Roboto"/>
                <a:sym typeface="Roboto"/>
              </a:rPr>
              <a:t>    COUNT(p.id) AS posts_per_user</a:t>
            </a:r>
            <a:endParaRPr b="1" sz="1100">
              <a:latin typeface="Roboto"/>
              <a:ea typeface="Roboto"/>
              <a:cs typeface="Roboto"/>
              <a:sym typeface="Roboto"/>
            </a:endParaRPr>
          </a:p>
          <a:p>
            <a:pPr indent="0" lvl="0" marL="457200" rtl="0" algn="l">
              <a:spcBef>
                <a:spcPts val="1200"/>
              </a:spcBef>
              <a:spcAft>
                <a:spcPts val="0"/>
              </a:spcAft>
              <a:buNone/>
            </a:pPr>
            <a:r>
              <a:rPr b="1" lang="en-GB" sz="1100">
                <a:latin typeface="Roboto"/>
                <a:ea typeface="Roboto"/>
                <a:cs typeface="Roboto"/>
                <a:sym typeface="Roboto"/>
              </a:rPr>
              <a:t>FROM </a:t>
            </a:r>
            <a:endParaRPr b="1" sz="1100">
              <a:latin typeface="Roboto"/>
              <a:ea typeface="Roboto"/>
              <a:cs typeface="Roboto"/>
              <a:sym typeface="Roboto"/>
            </a:endParaRPr>
          </a:p>
          <a:p>
            <a:pPr indent="0" lvl="0" marL="457200" rtl="0" algn="l">
              <a:spcBef>
                <a:spcPts val="1200"/>
              </a:spcBef>
              <a:spcAft>
                <a:spcPts val="0"/>
              </a:spcAft>
              <a:buNone/>
            </a:pPr>
            <a:r>
              <a:rPr b="1" lang="en-GB" sz="1100">
                <a:latin typeface="Roboto"/>
                <a:ea typeface="Roboto"/>
                <a:cs typeface="Roboto"/>
                <a:sym typeface="Roboto"/>
              </a:rPr>
              <a:t>    photos p</a:t>
            </a:r>
            <a:endParaRPr b="1" sz="1100">
              <a:latin typeface="Roboto"/>
              <a:ea typeface="Roboto"/>
              <a:cs typeface="Roboto"/>
              <a:sym typeface="Roboto"/>
            </a:endParaRPr>
          </a:p>
          <a:p>
            <a:pPr indent="0" lvl="0" marL="457200" rtl="0" algn="l">
              <a:spcBef>
                <a:spcPts val="1200"/>
              </a:spcBef>
              <a:spcAft>
                <a:spcPts val="0"/>
              </a:spcAft>
              <a:buNone/>
            </a:pPr>
            <a:r>
              <a:rPr b="1" lang="en-GB" sz="1100">
                <a:latin typeface="Roboto"/>
                <a:ea typeface="Roboto"/>
                <a:cs typeface="Roboto"/>
                <a:sym typeface="Roboto"/>
              </a:rPr>
              <a:t>  GROUP BY </a:t>
            </a:r>
            <a:endParaRPr b="1" sz="1100">
              <a:latin typeface="Roboto"/>
              <a:ea typeface="Roboto"/>
              <a:cs typeface="Roboto"/>
              <a:sym typeface="Roboto"/>
            </a:endParaRPr>
          </a:p>
          <a:p>
            <a:pPr indent="0" lvl="0" marL="457200" rtl="0" algn="l">
              <a:spcBef>
                <a:spcPts val="1200"/>
              </a:spcBef>
              <a:spcAft>
                <a:spcPts val="0"/>
              </a:spcAft>
              <a:buNone/>
            </a:pPr>
            <a:r>
              <a:rPr b="1" lang="en-GB" sz="1100">
                <a:latin typeface="Roboto"/>
                <a:ea typeface="Roboto"/>
                <a:cs typeface="Roboto"/>
                <a:sym typeface="Roboto"/>
              </a:rPr>
              <a:t>    p.user_id</a:t>
            </a:r>
            <a:endParaRPr b="1" sz="1100">
              <a:latin typeface="Roboto"/>
              <a:ea typeface="Roboto"/>
              <a:cs typeface="Roboto"/>
              <a:sym typeface="Roboto"/>
            </a:endParaRPr>
          </a:p>
          <a:p>
            <a:pPr indent="0" lvl="0" marL="457200" rtl="0" algn="l">
              <a:spcBef>
                <a:spcPts val="1200"/>
              </a:spcBef>
              <a:spcAft>
                <a:spcPts val="1200"/>
              </a:spcAft>
              <a:buNone/>
            </a:pPr>
            <a:r>
              <a:rPr b="1" lang="en-GB" sz="1100">
                <a:latin typeface="Roboto"/>
                <a:ea typeface="Roboto"/>
                <a:cs typeface="Roboto"/>
                <a:sym typeface="Roboto"/>
              </a:rPr>
              <a:t>) AS subquery;</a:t>
            </a:r>
            <a:endParaRPr/>
          </a:p>
        </p:txBody>
      </p:sp>
      <p:pic>
        <p:nvPicPr>
          <p:cNvPr id="216" name="Google Shape;216;p25"/>
          <p:cNvPicPr preferRelativeResize="0"/>
          <p:nvPr/>
        </p:nvPicPr>
        <p:blipFill>
          <a:blip r:embed="rId3">
            <a:alphaModFix/>
          </a:blip>
          <a:stretch>
            <a:fillRect/>
          </a:stretch>
        </p:blipFill>
        <p:spPr>
          <a:xfrm>
            <a:off x="5948788" y="2571738"/>
            <a:ext cx="2124075" cy="885825"/>
          </a:xfrm>
          <a:prstGeom prst="rect">
            <a:avLst/>
          </a:prstGeom>
          <a:noFill/>
          <a:ln>
            <a:noFill/>
          </a:ln>
        </p:spPr>
      </p:pic>
      <p:sp>
        <p:nvSpPr>
          <p:cNvPr id="217" name="Google Shape;217;p25"/>
          <p:cNvSpPr txBox="1"/>
          <p:nvPr/>
        </p:nvSpPr>
        <p:spPr>
          <a:xfrm>
            <a:off x="5665925" y="1567550"/>
            <a:ext cx="1756800" cy="31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500" u="sng">
                <a:solidFill>
                  <a:srgbClr val="980000"/>
                </a:solidFill>
                <a:latin typeface="Lato"/>
                <a:ea typeface="Lato"/>
                <a:cs typeface="Lato"/>
                <a:sym typeface="Lato"/>
              </a:rPr>
              <a:t>Output :</a:t>
            </a:r>
            <a:endParaRPr b="1" sz="1500" u="sng">
              <a:solidFill>
                <a:srgbClr val="980000"/>
              </a:solidFill>
              <a:latin typeface="Lato"/>
              <a:ea typeface="Lato"/>
              <a:cs typeface="Lato"/>
              <a:sym typeface="Lato"/>
            </a:endParaRPr>
          </a:p>
        </p:txBody>
      </p:sp>
      <p:sp>
        <p:nvSpPr>
          <p:cNvPr id="218" name="Google Shape;218;p25"/>
          <p:cNvSpPr txBox="1"/>
          <p:nvPr/>
        </p:nvSpPr>
        <p:spPr>
          <a:xfrm>
            <a:off x="1216500" y="254275"/>
            <a:ext cx="7304400" cy="8496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None/>
            </a:pPr>
            <a:r>
              <a:rPr b="1" lang="en-GB" sz="1800">
                <a:solidFill>
                  <a:schemeClr val="lt1"/>
                </a:solidFill>
                <a:latin typeface="Roboto"/>
                <a:ea typeface="Roboto"/>
                <a:cs typeface="Roboto"/>
                <a:sym typeface="Roboto"/>
              </a:rPr>
              <a:t>User Engagement:</a:t>
            </a:r>
            <a:endParaRPr b="1" sz="1800">
              <a:solidFill>
                <a:schemeClr val="lt1"/>
              </a:solidFill>
              <a:latin typeface="Roboto"/>
              <a:ea typeface="Roboto"/>
              <a:cs typeface="Roboto"/>
              <a:sym typeface="Roboto"/>
            </a:endParaRPr>
          </a:p>
          <a:p>
            <a:pPr indent="0" lvl="0" marL="457200" rtl="0" algn="l">
              <a:lnSpc>
                <a:spcPct val="115000"/>
              </a:lnSpc>
              <a:spcBef>
                <a:spcPts val="1200"/>
              </a:spcBef>
              <a:spcAft>
                <a:spcPts val="1200"/>
              </a:spcAft>
              <a:buNone/>
            </a:pPr>
            <a:r>
              <a:rPr lang="en-GB" sz="1050">
                <a:solidFill>
                  <a:srgbClr val="8492A6"/>
                </a:solidFill>
                <a:highlight>
                  <a:srgbClr val="FFFFFF"/>
                </a:highlight>
              </a:rPr>
              <a:t> </a:t>
            </a:r>
            <a:r>
              <a:rPr b="1" lang="en-GB" sz="1250">
                <a:solidFill>
                  <a:schemeClr val="lt1"/>
                </a:solidFill>
              </a:rPr>
              <a:t>Task: Calculate the average number of posts per user on Instagram.</a:t>
            </a:r>
            <a:endParaRPr b="1" sz="1300">
              <a:solidFill>
                <a:schemeClr val="lt1"/>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6"/>
          <p:cNvSpPr txBox="1"/>
          <p:nvPr>
            <p:ph type="title"/>
          </p:nvPr>
        </p:nvSpPr>
        <p:spPr>
          <a:xfrm>
            <a:off x="1297500" y="567125"/>
            <a:ext cx="7038900" cy="570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1250">
                <a:latin typeface="Roboto"/>
                <a:ea typeface="Roboto"/>
                <a:cs typeface="Roboto"/>
                <a:sym typeface="Roboto"/>
              </a:rPr>
              <a:t>Task: </a:t>
            </a:r>
            <a:r>
              <a:rPr b="1" lang="en-GB" sz="1250">
                <a:latin typeface="Roboto"/>
                <a:ea typeface="Roboto"/>
                <a:cs typeface="Roboto"/>
                <a:sym typeface="Roboto"/>
              </a:rPr>
              <a:t> provide the total number of photos on Instagram divided by the total number of users.</a:t>
            </a:r>
            <a:endParaRPr b="1" sz="2600">
              <a:latin typeface="Roboto"/>
              <a:ea typeface="Roboto"/>
              <a:cs typeface="Roboto"/>
              <a:sym typeface="Roboto"/>
            </a:endParaRPr>
          </a:p>
        </p:txBody>
      </p:sp>
      <p:sp>
        <p:nvSpPr>
          <p:cNvPr id="224" name="Google Shape;224;p26"/>
          <p:cNvSpPr txBox="1"/>
          <p:nvPr>
            <p:ph idx="1" type="body"/>
          </p:nvPr>
        </p:nvSpPr>
        <p:spPr>
          <a:xfrm>
            <a:off x="1297500" y="1532875"/>
            <a:ext cx="53508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i="1" lang="en-GB" u="sng">
                <a:solidFill>
                  <a:srgbClr val="980000"/>
                </a:solidFill>
                <a:latin typeface="Roboto"/>
                <a:ea typeface="Roboto"/>
                <a:cs typeface="Roboto"/>
                <a:sym typeface="Roboto"/>
              </a:rPr>
              <a:t>SQL Code:</a:t>
            </a:r>
            <a:endParaRPr b="1" i="1" u="sng">
              <a:solidFill>
                <a:srgbClr val="980000"/>
              </a:solidFill>
              <a:latin typeface="Roboto"/>
              <a:ea typeface="Roboto"/>
              <a:cs typeface="Roboto"/>
              <a:sym typeface="Roboto"/>
            </a:endParaRPr>
          </a:p>
          <a:p>
            <a:pPr indent="0" lvl="0" marL="0" rtl="0" algn="l">
              <a:spcBef>
                <a:spcPts val="1200"/>
              </a:spcBef>
              <a:spcAft>
                <a:spcPts val="0"/>
              </a:spcAft>
              <a:buClr>
                <a:schemeClr val="dk1"/>
              </a:buClr>
              <a:buSzPts val="1100"/>
              <a:buFont typeface="Arial"/>
              <a:buNone/>
            </a:pPr>
            <a:r>
              <a:t/>
            </a:r>
            <a:endParaRPr b="1">
              <a:latin typeface="Roboto"/>
              <a:ea typeface="Roboto"/>
              <a:cs typeface="Roboto"/>
              <a:sym typeface="Roboto"/>
            </a:endParaRPr>
          </a:p>
          <a:p>
            <a:pPr indent="0" lvl="0" marL="0" rtl="0" algn="l">
              <a:spcBef>
                <a:spcPts val="1200"/>
              </a:spcBef>
              <a:spcAft>
                <a:spcPts val="0"/>
              </a:spcAft>
              <a:buClr>
                <a:schemeClr val="dk1"/>
              </a:buClr>
              <a:buSzPts val="1100"/>
              <a:buFont typeface="Arial"/>
              <a:buNone/>
            </a:pPr>
            <a:r>
              <a:rPr b="1" lang="en-GB">
                <a:latin typeface="Roboto"/>
                <a:ea typeface="Roboto"/>
                <a:cs typeface="Roboto"/>
                <a:sym typeface="Roboto"/>
              </a:rPr>
              <a:t>SELECT </a:t>
            </a:r>
            <a:endParaRPr b="1">
              <a:latin typeface="Roboto"/>
              <a:ea typeface="Roboto"/>
              <a:cs typeface="Roboto"/>
              <a:sym typeface="Roboto"/>
            </a:endParaRPr>
          </a:p>
          <a:p>
            <a:pPr indent="0" lvl="0" marL="0" rtl="0" algn="l">
              <a:spcBef>
                <a:spcPts val="1200"/>
              </a:spcBef>
              <a:spcAft>
                <a:spcPts val="0"/>
              </a:spcAft>
              <a:buClr>
                <a:schemeClr val="dk1"/>
              </a:buClr>
              <a:buSzPts val="1100"/>
              <a:buFont typeface="Arial"/>
              <a:buNone/>
            </a:pPr>
            <a:r>
              <a:rPr b="1" lang="en-GB">
                <a:latin typeface="Roboto"/>
                <a:ea typeface="Roboto"/>
                <a:cs typeface="Roboto"/>
                <a:sym typeface="Roboto"/>
              </a:rPr>
              <a:t>  COUNT(p.id) / COUNT(DISTINCT p.user_id) AS total_photos_per_user</a:t>
            </a:r>
            <a:endParaRPr b="1">
              <a:latin typeface="Roboto"/>
              <a:ea typeface="Roboto"/>
              <a:cs typeface="Roboto"/>
              <a:sym typeface="Roboto"/>
            </a:endParaRPr>
          </a:p>
          <a:p>
            <a:pPr indent="0" lvl="0" marL="0" rtl="0" algn="l">
              <a:spcBef>
                <a:spcPts val="1200"/>
              </a:spcBef>
              <a:spcAft>
                <a:spcPts val="0"/>
              </a:spcAft>
              <a:buClr>
                <a:schemeClr val="dk1"/>
              </a:buClr>
              <a:buSzPts val="1100"/>
              <a:buFont typeface="Arial"/>
              <a:buNone/>
            </a:pPr>
            <a:r>
              <a:rPr b="1" lang="en-GB">
                <a:latin typeface="Roboto"/>
                <a:ea typeface="Roboto"/>
                <a:cs typeface="Roboto"/>
                <a:sym typeface="Roboto"/>
              </a:rPr>
              <a:t>FROM </a:t>
            </a:r>
            <a:endParaRPr b="1">
              <a:latin typeface="Roboto"/>
              <a:ea typeface="Roboto"/>
              <a:cs typeface="Roboto"/>
              <a:sym typeface="Roboto"/>
            </a:endParaRPr>
          </a:p>
          <a:p>
            <a:pPr indent="0" lvl="0" marL="0" rtl="0" algn="l">
              <a:spcBef>
                <a:spcPts val="1200"/>
              </a:spcBef>
              <a:spcAft>
                <a:spcPts val="0"/>
              </a:spcAft>
              <a:buClr>
                <a:schemeClr val="dk1"/>
              </a:buClr>
              <a:buSzPts val="1100"/>
              <a:buFont typeface="Arial"/>
              <a:buNone/>
            </a:pPr>
            <a:r>
              <a:rPr b="1" lang="en-GB">
                <a:latin typeface="Roboto"/>
                <a:ea typeface="Roboto"/>
                <a:cs typeface="Roboto"/>
                <a:sym typeface="Roboto"/>
              </a:rPr>
              <a:t>  photos p;	</a:t>
            </a:r>
            <a:endParaRPr b="1">
              <a:latin typeface="Roboto"/>
              <a:ea typeface="Roboto"/>
              <a:cs typeface="Roboto"/>
              <a:sym typeface="Roboto"/>
            </a:endParaRPr>
          </a:p>
          <a:p>
            <a:pPr indent="0" lvl="0" marL="0" rtl="0" algn="l">
              <a:spcBef>
                <a:spcPts val="1200"/>
              </a:spcBef>
              <a:spcAft>
                <a:spcPts val="1200"/>
              </a:spcAft>
              <a:buNone/>
            </a:pPr>
            <a:r>
              <a:t/>
            </a:r>
            <a:endParaRPr b="1">
              <a:latin typeface="Roboto"/>
              <a:ea typeface="Roboto"/>
              <a:cs typeface="Roboto"/>
              <a:sym typeface="Roboto"/>
            </a:endParaRPr>
          </a:p>
        </p:txBody>
      </p:sp>
      <p:pic>
        <p:nvPicPr>
          <p:cNvPr id="225" name="Google Shape;225;p26"/>
          <p:cNvPicPr preferRelativeResize="0"/>
          <p:nvPr/>
        </p:nvPicPr>
        <p:blipFill>
          <a:blip r:embed="rId3">
            <a:alphaModFix/>
          </a:blip>
          <a:stretch>
            <a:fillRect/>
          </a:stretch>
        </p:blipFill>
        <p:spPr>
          <a:xfrm>
            <a:off x="6648300" y="2138350"/>
            <a:ext cx="1828800" cy="998600"/>
          </a:xfrm>
          <a:prstGeom prst="rect">
            <a:avLst/>
          </a:prstGeom>
          <a:noFill/>
          <a:ln>
            <a:noFill/>
          </a:ln>
        </p:spPr>
      </p:pic>
      <p:sp>
        <p:nvSpPr>
          <p:cNvPr id="226" name="Google Shape;226;p26"/>
          <p:cNvSpPr txBox="1"/>
          <p:nvPr/>
        </p:nvSpPr>
        <p:spPr>
          <a:xfrm>
            <a:off x="6579600" y="1532875"/>
            <a:ext cx="1756800" cy="31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500" u="sng">
                <a:solidFill>
                  <a:srgbClr val="980000"/>
                </a:solidFill>
                <a:latin typeface="Lato"/>
                <a:ea typeface="Lato"/>
                <a:cs typeface="Lato"/>
                <a:sym typeface="Lato"/>
              </a:rPr>
              <a:t>Output :</a:t>
            </a:r>
            <a:endParaRPr b="1" sz="1500" u="sng">
              <a:solidFill>
                <a:srgbClr val="980000"/>
              </a:solidFill>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GB" sz="1245"/>
              <a:t>Bots &amp; Fake Accounts:</a:t>
            </a:r>
            <a:endParaRPr sz="1245"/>
          </a:p>
          <a:p>
            <a:pPr indent="0" lvl="0" marL="0" rtl="0" algn="l">
              <a:spcBef>
                <a:spcPts val="0"/>
              </a:spcBef>
              <a:spcAft>
                <a:spcPts val="0"/>
              </a:spcAft>
              <a:buSzPts val="990"/>
              <a:buNone/>
            </a:pPr>
            <a:r>
              <a:t/>
            </a:r>
            <a:endParaRPr sz="1245"/>
          </a:p>
          <a:p>
            <a:pPr indent="0" lvl="0" marL="0" rtl="0" algn="l">
              <a:spcBef>
                <a:spcPts val="0"/>
              </a:spcBef>
              <a:spcAft>
                <a:spcPts val="0"/>
              </a:spcAft>
              <a:buSzPts val="990"/>
              <a:buNone/>
            </a:pPr>
            <a:r>
              <a:rPr lang="en-GB" sz="1245">
                <a:latin typeface="Arial"/>
                <a:ea typeface="Arial"/>
                <a:cs typeface="Arial"/>
                <a:sym typeface="Arial"/>
              </a:rPr>
              <a:t>Task: Identify users (potential bots) who have liked every single photo on the site, as this is not typically possible for a normal user.</a:t>
            </a:r>
            <a:r>
              <a:rPr lang="en-GB" sz="1245"/>
              <a:t> </a:t>
            </a:r>
            <a:endParaRPr sz="2460"/>
          </a:p>
        </p:txBody>
      </p:sp>
      <p:sp>
        <p:nvSpPr>
          <p:cNvPr id="232" name="Google Shape;232;p27"/>
          <p:cNvSpPr txBox="1"/>
          <p:nvPr>
            <p:ph idx="1" type="body"/>
          </p:nvPr>
        </p:nvSpPr>
        <p:spPr>
          <a:xfrm>
            <a:off x="1297500" y="1307850"/>
            <a:ext cx="4021800" cy="32160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Clr>
                <a:schemeClr val="dk1"/>
              </a:buClr>
              <a:buSzPts val="852"/>
              <a:buFont typeface="Arial"/>
              <a:buNone/>
            </a:pPr>
            <a:r>
              <a:rPr b="1" i="1" lang="en-GB" sz="1407" u="sng">
                <a:solidFill>
                  <a:srgbClr val="980000"/>
                </a:solidFill>
                <a:latin typeface="Roboto"/>
                <a:ea typeface="Roboto"/>
                <a:cs typeface="Roboto"/>
                <a:sym typeface="Roboto"/>
              </a:rPr>
              <a:t>SQL Code:</a:t>
            </a:r>
            <a:endParaRPr b="1" i="1" sz="1407" u="sng">
              <a:solidFill>
                <a:srgbClr val="980000"/>
              </a:solidFill>
              <a:latin typeface="Roboto"/>
              <a:ea typeface="Roboto"/>
              <a:cs typeface="Roboto"/>
              <a:sym typeface="Roboto"/>
            </a:endParaRPr>
          </a:p>
          <a:p>
            <a:pPr indent="0" lvl="0" marL="457200" rtl="0" algn="l">
              <a:lnSpc>
                <a:spcPct val="105000"/>
              </a:lnSpc>
              <a:spcBef>
                <a:spcPts val="1200"/>
              </a:spcBef>
              <a:spcAft>
                <a:spcPts val="0"/>
              </a:spcAft>
              <a:buClr>
                <a:schemeClr val="dk1"/>
              </a:buClr>
              <a:buSzPts val="852"/>
              <a:buFont typeface="Arial"/>
              <a:buNone/>
            </a:pPr>
            <a:r>
              <a:rPr b="1" i="1" lang="en-GB" sz="1107">
                <a:latin typeface="Roboto"/>
                <a:ea typeface="Roboto"/>
                <a:cs typeface="Roboto"/>
                <a:sym typeface="Roboto"/>
              </a:rPr>
              <a:t>SELECT </a:t>
            </a:r>
            <a:endParaRPr b="1" i="1" sz="1107">
              <a:latin typeface="Roboto"/>
              <a:ea typeface="Roboto"/>
              <a:cs typeface="Roboto"/>
              <a:sym typeface="Roboto"/>
            </a:endParaRPr>
          </a:p>
          <a:p>
            <a:pPr indent="0" lvl="0" marL="457200" rtl="0" algn="l">
              <a:lnSpc>
                <a:spcPct val="105000"/>
              </a:lnSpc>
              <a:spcBef>
                <a:spcPts val="1200"/>
              </a:spcBef>
              <a:spcAft>
                <a:spcPts val="0"/>
              </a:spcAft>
              <a:buClr>
                <a:schemeClr val="dk1"/>
              </a:buClr>
              <a:buSzPts val="852"/>
              <a:buFont typeface="Arial"/>
              <a:buNone/>
            </a:pPr>
            <a:r>
              <a:rPr b="1" i="1" lang="en-GB" sz="1107">
                <a:latin typeface="Roboto"/>
                <a:ea typeface="Roboto"/>
                <a:cs typeface="Roboto"/>
                <a:sym typeface="Roboto"/>
              </a:rPr>
              <a:t>    l.user_id</a:t>
            </a:r>
            <a:endParaRPr b="1" i="1" sz="1107">
              <a:latin typeface="Roboto"/>
              <a:ea typeface="Roboto"/>
              <a:cs typeface="Roboto"/>
              <a:sym typeface="Roboto"/>
            </a:endParaRPr>
          </a:p>
          <a:p>
            <a:pPr indent="0" lvl="0" marL="457200" rtl="0" algn="l">
              <a:lnSpc>
                <a:spcPct val="105000"/>
              </a:lnSpc>
              <a:spcBef>
                <a:spcPts val="1200"/>
              </a:spcBef>
              <a:spcAft>
                <a:spcPts val="0"/>
              </a:spcAft>
              <a:buClr>
                <a:schemeClr val="dk1"/>
              </a:buClr>
              <a:buSzPts val="852"/>
              <a:buFont typeface="Arial"/>
              <a:buNone/>
            </a:pPr>
            <a:r>
              <a:rPr b="1" i="1" lang="en-GB" sz="1107">
                <a:latin typeface="Roboto"/>
                <a:ea typeface="Roboto"/>
                <a:cs typeface="Roboto"/>
                <a:sym typeface="Roboto"/>
              </a:rPr>
              <a:t>FROM </a:t>
            </a:r>
            <a:endParaRPr b="1" i="1" sz="1107">
              <a:latin typeface="Roboto"/>
              <a:ea typeface="Roboto"/>
              <a:cs typeface="Roboto"/>
              <a:sym typeface="Roboto"/>
            </a:endParaRPr>
          </a:p>
          <a:p>
            <a:pPr indent="0" lvl="0" marL="457200" rtl="0" algn="l">
              <a:lnSpc>
                <a:spcPct val="105000"/>
              </a:lnSpc>
              <a:spcBef>
                <a:spcPts val="1200"/>
              </a:spcBef>
              <a:spcAft>
                <a:spcPts val="0"/>
              </a:spcAft>
              <a:buClr>
                <a:schemeClr val="dk1"/>
              </a:buClr>
              <a:buSzPts val="852"/>
              <a:buFont typeface="Arial"/>
              <a:buNone/>
            </a:pPr>
            <a:r>
              <a:rPr b="1" i="1" lang="en-GB" sz="1107">
                <a:latin typeface="Roboto"/>
                <a:ea typeface="Roboto"/>
                <a:cs typeface="Roboto"/>
                <a:sym typeface="Roboto"/>
              </a:rPr>
              <a:t>    likes l</a:t>
            </a:r>
            <a:endParaRPr b="1" i="1" sz="1107">
              <a:latin typeface="Roboto"/>
              <a:ea typeface="Roboto"/>
              <a:cs typeface="Roboto"/>
              <a:sym typeface="Roboto"/>
            </a:endParaRPr>
          </a:p>
          <a:p>
            <a:pPr indent="0" lvl="0" marL="457200" rtl="0" algn="l">
              <a:lnSpc>
                <a:spcPct val="105000"/>
              </a:lnSpc>
              <a:spcBef>
                <a:spcPts val="1200"/>
              </a:spcBef>
              <a:spcAft>
                <a:spcPts val="0"/>
              </a:spcAft>
              <a:buClr>
                <a:schemeClr val="dk1"/>
              </a:buClr>
              <a:buSzPts val="852"/>
              <a:buFont typeface="Arial"/>
              <a:buNone/>
            </a:pPr>
            <a:r>
              <a:rPr b="1" i="1" lang="en-GB" sz="1107">
                <a:latin typeface="Roboto"/>
                <a:ea typeface="Roboto"/>
                <a:cs typeface="Roboto"/>
                <a:sym typeface="Roboto"/>
              </a:rPr>
              <a:t>GROUP BY </a:t>
            </a:r>
            <a:endParaRPr b="1" i="1" sz="1107">
              <a:latin typeface="Roboto"/>
              <a:ea typeface="Roboto"/>
              <a:cs typeface="Roboto"/>
              <a:sym typeface="Roboto"/>
            </a:endParaRPr>
          </a:p>
          <a:p>
            <a:pPr indent="0" lvl="0" marL="457200" rtl="0" algn="l">
              <a:lnSpc>
                <a:spcPct val="105000"/>
              </a:lnSpc>
              <a:spcBef>
                <a:spcPts val="1200"/>
              </a:spcBef>
              <a:spcAft>
                <a:spcPts val="0"/>
              </a:spcAft>
              <a:buClr>
                <a:schemeClr val="dk1"/>
              </a:buClr>
              <a:buSzPts val="852"/>
              <a:buFont typeface="Arial"/>
              <a:buNone/>
            </a:pPr>
            <a:r>
              <a:rPr b="1" i="1" lang="en-GB" sz="1107">
                <a:latin typeface="Roboto"/>
                <a:ea typeface="Roboto"/>
                <a:cs typeface="Roboto"/>
                <a:sym typeface="Roboto"/>
              </a:rPr>
              <a:t>    l.user_id</a:t>
            </a:r>
            <a:endParaRPr b="1" i="1" sz="1107">
              <a:latin typeface="Roboto"/>
              <a:ea typeface="Roboto"/>
              <a:cs typeface="Roboto"/>
              <a:sym typeface="Roboto"/>
            </a:endParaRPr>
          </a:p>
          <a:p>
            <a:pPr indent="0" lvl="0" marL="457200" rtl="0" algn="l">
              <a:lnSpc>
                <a:spcPct val="105000"/>
              </a:lnSpc>
              <a:spcBef>
                <a:spcPts val="1200"/>
              </a:spcBef>
              <a:spcAft>
                <a:spcPts val="0"/>
              </a:spcAft>
              <a:buClr>
                <a:schemeClr val="dk1"/>
              </a:buClr>
              <a:buSzPts val="852"/>
              <a:buFont typeface="Arial"/>
              <a:buNone/>
            </a:pPr>
            <a:r>
              <a:rPr b="1" i="1" lang="en-GB" sz="1107">
                <a:latin typeface="Roboto"/>
                <a:ea typeface="Roboto"/>
                <a:cs typeface="Roboto"/>
                <a:sym typeface="Roboto"/>
              </a:rPr>
              <a:t>HAVING </a:t>
            </a:r>
            <a:endParaRPr b="1" i="1" sz="1107">
              <a:latin typeface="Roboto"/>
              <a:ea typeface="Roboto"/>
              <a:cs typeface="Roboto"/>
              <a:sym typeface="Roboto"/>
            </a:endParaRPr>
          </a:p>
          <a:p>
            <a:pPr indent="0" lvl="0" marL="457200" rtl="0" algn="l">
              <a:lnSpc>
                <a:spcPct val="105000"/>
              </a:lnSpc>
              <a:spcBef>
                <a:spcPts val="1200"/>
              </a:spcBef>
              <a:spcAft>
                <a:spcPts val="0"/>
              </a:spcAft>
              <a:buClr>
                <a:schemeClr val="dk1"/>
              </a:buClr>
              <a:buSzPts val="852"/>
              <a:buFont typeface="Arial"/>
              <a:buNone/>
            </a:pPr>
            <a:r>
              <a:rPr b="1" i="1" lang="en-GB" sz="1107">
                <a:latin typeface="Roboto"/>
                <a:ea typeface="Roboto"/>
                <a:cs typeface="Roboto"/>
                <a:sym typeface="Roboto"/>
              </a:rPr>
              <a:t>    COUNT(l.photo_id) = (SELECT COUNT(*) FROM photos);</a:t>
            </a:r>
            <a:endParaRPr b="1" i="1" sz="1107">
              <a:latin typeface="Roboto"/>
              <a:ea typeface="Roboto"/>
              <a:cs typeface="Roboto"/>
              <a:sym typeface="Roboto"/>
            </a:endParaRPr>
          </a:p>
          <a:p>
            <a:pPr indent="0" lvl="0" marL="0" rtl="0" algn="l">
              <a:lnSpc>
                <a:spcPct val="105000"/>
              </a:lnSpc>
              <a:spcBef>
                <a:spcPts val="1200"/>
              </a:spcBef>
              <a:spcAft>
                <a:spcPts val="1200"/>
              </a:spcAft>
              <a:buSzPts val="852"/>
              <a:buNone/>
            </a:pPr>
            <a:r>
              <a:t/>
            </a:r>
            <a:endParaRPr sz="1007"/>
          </a:p>
        </p:txBody>
      </p:sp>
      <p:pic>
        <p:nvPicPr>
          <p:cNvPr id="233" name="Google Shape;233;p27"/>
          <p:cNvPicPr preferRelativeResize="0"/>
          <p:nvPr/>
        </p:nvPicPr>
        <p:blipFill>
          <a:blip r:embed="rId3">
            <a:alphaModFix/>
          </a:blip>
          <a:stretch>
            <a:fillRect/>
          </a:stretch>
        </p:blipFill>
        <p:spPr>
          <a:xfrm>
            <a:off x="6269025" y="1764050"/>
            <a:ext cx="1835750" cy="3048875"/>
          </a:xfrm>
          <a:prstGeom prst="rect">
            <a:avLst/>
          </a:prstGeom>
          <a:noFill/>
          <a:ln>
            <a:noFill/>
          </a:ln>
        </p:spPr>
      </p:pic>
      <p:sp>
        <p:nvSpPr>
          <p:cNvPr id="234" name="Google Shape;234;p27"/>
          <p:cNvSpPr txBox="1"/>
          <p:nvPr/>
        </p:nvSpPr>
        <p:spPr>
          <a:xfrm>
            <a:off x="6117275" y="1379950"/>
            <a:ext cx="1756800" cy="31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500" u="sng">
                <a:solidFill>
                  <a:srgbClr val="980000"/>
                </a:solidFill>
                <a:latin typeface="Lato"/>
                <a:ea typeface="Lato"/>
                <a:cs typeface="Lato"/>
                <a:sym typeface="Lato"/>
              </a:rPr>
              <a:t>Output :</a:t>
            </a:r>
            <a:endParaRPr b="1" sz="1500" u="sng">
              <a:solidFill>
                <a:srgbClr val="980000"/>
              </a:solidFill>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pic>
        <p:nvPicPr>
          <p:cNvPr id="239" name="Google Shape;239;p28"/>
          <p:cNvPicPr preferRelativeResize="0"/>
          <p:nvPr/>
        </p:nvPicPr>
        <p:blipFill>
          <a:blip r:embed="rId3">
            <a:alphaModFix/>
          </a:blip>
          <a:stretch>
            <a:fillRect/>
          </a:stretch>
        </p:blipFill>
        <p:spPr>
          <a:xfrm>
            <a:off x="2190750" y="985850"/>
            <a:ext cx="4746625" cy="31612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191250" y="5324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Overview:</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GB" sz="1600">
                <a:latin typeface="Roboto"/>
                <a:ea typeface="Roboto"/>
                <a:cs typeface="Roboto"/>
                <a:sym typeface="Roboto"/>
              </a:rPr>
              <a:t>As a data analyst working with the product team at Instagram, your primary responsibility is to analyze user interactions and engagement within the app. By leveraging SQL and MySQL Workbench, you'll extract and analyze Instagram user data to provide valuable insights to the management team. These insights will guide various teams, including marketing, product, and development, in making informed decisions that can drive business growth and enhance the user experience. Your findings will play a crucial role in shaping the future of one of the world's most popular social media platforms.</a:t>
            </a:r>
            <a:endParaRPr b="1" sz="1600">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idx="1" type="body"/>
          </p:nvPr>
        </p:nvSpPr>
        <p:spPr>
          <a:xfrm>
            <a:off x="1262825" y="1116150"/>
            <a:ext cx="7038900" cy="2911200"/>
          </a:xfrm>
          <a:prstGeom prst="rect">
            <a:avLst/>
          </a:prstGeom>
        </p:spPr>
        <p:txBody>
          <a:bodyPr anchorCtr="0" anchor="t" bIns="91425" lIns="91425" spcFirstLastPara="1" rIns="91425" wrap="square" tIns="91425">
            <a:noAutofit/>
          </a:bodyPr>
          <a:lstStyle/>
          <a:p>
            <a:pPr indent="0" lvl="0" marL="0" rtl="0" algn="l">
              <a:spcBef>
                <a:spcPts val="1400"/>
              </a:spcBef>
              <a:spcAft>
                <a:spcPts val="0"/>
              </a:spcAft>
              <a:buNone/>
            </a:pPr>
            <a:r>
              <a:rPr b="1" lang="en-GB" sz="1600">
                <a:latin typeface="Roboto"/>
                <a:ea typeface="Roboto"/>
                <a:cs typeface="Roboto"/>
                <a:sym typeface="Roboto"/>
              </a:rPr>
              <a:t>Project Description:</a:t>
            </a:r>
            <a:endParaRPr b="1" sz="1600">
              <a:latin typeface="Roboto"/>
              <a:ea typeface="Roboto"/>
              <a:cs typeface="Roboto"/>
              <a:sym typeface="Roboto"/>
            </a:endParaRPr>
          </a:p>
          <a:p>
            <a:pPr indent="0" lvl="0" marL="0" rtl="0" algn="l">
              <a:spcBef>
                <a:spcPts val="1200"/>
              </a:spcBef>
              <a:spcAft>
                <a:spcPts val="0"/>
              </a:spcAft>
              <a:buNone/>
            </a:pPr>
            <a:r>
              <a:t/>
            </a:r>
            <a:endParaRPr b="1" sz="1400">
              <a:latin typeface="Roboto"/>
              <a:ea typeface="Roboto"/>
              <a:cs typeface="Roboto"/>
              <a:sym typeface="Roboto"/>
            </a:endParaRPr>
          </a:p>
          <a:p>
            <a:pPr indent="0" lvl="0" marL="0" rtl="0" algn="l">
              <a:spcBef>
                <a:spcPts val="1200"/>
              </a:spcBef>
              <a:spcAft>
                <a:spcPts val="0"/>
              </a:spcAft>
              <a:buNone/>
            </a:pPr>
            <a:r>
              <a:rPr b="1" lang="en-GB" sz="1400">
                <a:latin typeface="Roboto"/>
                <a:ea typeface="Roboto"/>
                <a:cs typeface="Roboto"/>
                <a:sym typeface="Roboto"/>
              </a:rPr>
              <a:t>This project focuses on analyzing Instagram user interactions and engagement to provide valuable insights that can guide business decisions. As a data analyst, your role is to use SQL to extract and analyze data from the Instagram platform, helping various teams—marketing, product, and development—optimize their strategies. The insights derived from your analysis will support decisions related to user retention, engagement, marketing campaigns, and platform improvements.</a:t>
            </a:r>
            <a:endParaRPr b="1" sz="1400">
              <a:latin typeface="Roboto"/>
              <a:ea typeface="Roboto"/>
              <a:cs typeface="Roboto"/>
              <a:sym typeface="Roboto"/>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52" name="Google Shape;152;p16"/>
          <p:cNvSpPr txBox="1"/>
          <p:nvPr>
            <p:ph idx="1" type="body"/>
          </p:nvPr>
        </p:nvSpPr>
        <p:spPr>
          <a:xfrm>
            <a:off x="1297500" y="1556000"/>
            <a:ext cx="7038900" cy="2911200"/>
          </a:xfrm>
          <a:prstGeom prst="rect">
            <a:avLst/>
          </a:prstGeom>
        </p:spPr>
        <p:txBody>
          <a:bodyPr anchorCtr="0" anchor="t" bIns="91425" lIns="91425" spcFirstLastPara="1" rIns="91425" wrap="square" tIns="91425">
            <a:normAutofit/>
          </a:bodyPr>
          <a:lstStyle/>
          <a:p>
            <a:pPr indent="0" lvl="0" marL="0" rtl="0" algn="l">
              <a:spcBef>
                <a:spcPts val="1400"/>
              </a:spcBef>
              <a:spcAft>
                <a:spcPts val="0"/>
              </a:spcAft>
              <a:buNone/>
            </a:pPr>
            <a:r>
              <a:rPr lang="en-GB" sz="1600">
                <a:latin typeface="Roboto"/>
                <a:ea typeface="Roboto"/>
                <a:cs typeface="Roboto"/>
                <a:sym typeface="Roboto"/>
              </a:rPr>
              <a:t>Purpose:</a:t>
            </a:r>
            <a:endParaRPr sz="1600">
              <a:latin typeface="Roboto"/>
              <a:ea typeface="Roboto"/>
              <a:cs typeface="Roboto"/>
              <a:sym typeface="Roboto"/>
            </a:endParaRPr>
          </a:p>
          <a:p>
            <a:pPr indent="-317500" lvl="0" marL="457200" rtl="0" algn="l">
              <a:spcBef>
                <a:spcPts val="1200"/>
              </a:spcBef>
              <a:spcAft>
                <a:spcPts val="0"/>
              </a:spcAft>
              <a:buClr>
                <a:schemeClr val="lt1"/>
              </a:buClr>
              <a:buSzPts val="1400"/>
              <a:buFont typeface="Arial"/>
              <a:buChar char="●"/>
            </a:pPr>
            <a:r>
              <a:rPr b="1" lang="en-GB" sz="1400" u="sng">
                <a:latin typeface="Roboto"/>
                <a:ea typeface="Roboto"/>
                <a:cs typeface="Roboto"/>
                <a:sym typeface="Roboto"/>
              </a:rPr>
              <a:t>Marketing Optimization</a:t>
            </a:r>
            <a:r>
              <a:rPr lang="en-GB" sz="1400">
                <a:latin typeface="Roboto"/>
                <a:ea typeface="Roboto"/>
                <a:cs typeface="Roboto"/>
                <a:sym typeface="Roboto"/>
              </a:rPr>
              <a:t>: Identify key user behaviors to help design effective marketing campaigns, such as rewarding loyal users and re-engaging inactive ones.</a:t>
            </a:r>
            <a:endParaRPr sz="1400">
              <a:latin typeface="Roboto"/>
              <a:ea typeface="Roboto"/>
              <a:cs typeface="Roboto"/>
              <a:sym typeface="Roboto"/>
            </a:endParaRPr>
          </a:p>
          <a:p>
            <a:pPr indent="-317500" lvl="0" marL="457200" rtl="0" algn="l">
              <a:spcBef>
                <a:spcPts val="0"/>
              </a:spcBef>
              <a:spcAft>
                <a:spcPts val="0"/>
              </a:spcAft>
              <a:buClr>
                <a:schemeClr val="lt1"/>
              </a:buClr>
              <a:buSzPts val="1400"/>
              <a:buFont typeface="Arial"/>
              <a:buChar char="●"/>
            </a:pPr>
            <a:r>
              <a:rPr b="1" lang="en-GB" sz="1400" u="sng">
                <a:latin typeface="Roboto"/>
                <a:ea typeface="Roboto"/>
                <a:cs typeface="Roboto"/>
                <a:sym typeface="Roboto"/>
              </a:rPr>
              <a:t>User Engagement:</a:t>
            </a:r>
            <a:r>
              <a:rPr lang="en-GB" sz="1400">
                <a:latin typeface="Roboto"/>
                <a:ea typeface="Roboto"/>
                <a:cs typeface="Roboto"/>
                <a:sym typeface="Roboto"/>
              </a:rPr>
              <a:t> Provide metrics on user activity and engagement levels to inform both internal teams and external investors.</a:t>
            </a:r>
            <a:endParaRPr sz="1400">
              <a:latin typeface="Roboto"/>
              <a:ea typeface="Roboto"/>
              <a:cs typeface="Roboto"/>
              <a:sym typeface="Roboto"/>
            </a:endParaRPr>
          </a:p>
          <a:p>
            <a:pPr indent="-317500" lvl="0" marL="457200" rtl="0" algn="l">
              <a:spcBef>
                <a:spcPts val="0"/>
              </a:spcBef>
              <a:spcAft>
                <a:spcPts val="0"/>
              </a:spcAft>
              <a:buClr>
                <a:schemeClr val="lt1"/>
              </a:buClr>
              <a:buSzPts val="1400"/>
              <a:buFont typeface="Arial"/>
              <a:buChar char="●"/>
            </a:pPr>
            <a:r>
              <a:rPr b="1" lang="en-GB" sz="1400" u="sng">
                <a:latin typeface="Roboto"/>
                <a:ea typeface="Roboto"/>
                <a:cs typeface="Roboto"/>
                <a:sym typeface="Roboto"/>
              </a:rPr>
              <a:t>Platform Integrity</a:t>
            </a:r>
            <a:r>
              <a:rPr lang="en-GB" sz="1400">
                <a:latin typeface="Roboto"/>
                <a:ea typeface="Roboto"/>
                <a:cs typeface="Roboto"/>
                <a:sym typeface="Roboto"/>
              </a:rPr>
              <a:t>: Detect potential fake or bot accounts to maintain the authenticity and quality of the Instagram user base.</a:t>
            </a:r>
            <a:endParaRPr sz="1400">
              <a:latin typeface="Roboto"/>
              <a:ea typeface="Roboto"/>
              <a:cs typeface="Roboto"/>
              <a:sym typeface="Roboto"/>
            </a:endParaRPr>
          </a:p>
          <a:p>
            <a:pPr indent="0" lvl="0" marL="0" rtl="0" algn="l">
              <a:spcBef>
                <a:spcPts val="1200"/>
              </a:spcBef>
              <a:spcAft>
                <a:spcPts val="1200"/>
              </a:spcAft>
              <a:buNone/>
            </a:pPr>
            <a:r>
              <a:t/>
            </a:r>
            <a:endParaRPr sz="1600">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7"/>
          <p:cNvSpPr txBox="1"/>
          <p:nvPr>
            <p:ph type="title"/>
          </p:nvPr>
        </p:nvSpPr>
        <p:spPr>
          <a:xfrm>
            <a:off x="1378400" y="266625"/>
            <a:ext cx="7038900" cy="914100"/>
          </a:xfrm>
          <a:prstGeom prst="rect">
            <a:avLst/>
          </a:prstGeom>
        </p:spPr>
        <p:txBody>
          <a:bodyPr anchorCtr="0" anchor="t" bIns="91425" lIns="91425" spcFirstLastPara="1" rIns="91425" wrap="square" tIns="91425">
            <a:normAutofit/>
          </a:bodyPr>
          <a:lstStyle/>
          <a:p>
            <a:pPr indent="0" lvl="0" marL="0" rtl="0" algn="l">
              <a:lnSpc>
                <a:spcPct val="130000"/>
              </a:lnSpc>
              <a:spcBef>
                <a:spcPts val="0"/>
              </a:spcBef>
              <a:spcAft>
                <a:spcPts val="0"/>
              </a:spcAft>
              <a:buNone/>
            </a:pPr>
            <a:r>
              <a:rPr b="1" lang="en-GB" sz="1700">
                <a:solidFill>
                  <a:srgbClr val="3C4858"/>
                </a:solidFill>
                <a:highlight>
                  <a:srgbClr val="FFFFFF"/>
                </a:highlight>
                <a:latin typeface="Arial"/>
                <a:ea typeface="Arial"/>
                <a:cs typeface="Arial"/>
                <a:sym typeface="Arial"/>
              </a:rPr>
              <a:t>SQL Tasks </a:t>
            </a:r>
            <a:endParaRPr b="1" sz="1900">
              <a:solidFill>
                <a:srgbClr val="8492A6"/>
              </a:solidFill>
              <a:highlight>
                <a:srgbClr val="FFFFFF"/>
              </a:highlight>
              <a:latin typeface="Arial"/>
              <a:ea typeface="Arial"/>
              <a:cs typeface="Arial"/>
              <a:sym typeface="Arial"/>
            </a:endParaRPr>
          </a:p>
          <a:p>
            <a:pPr indent="0" lvl="0" marL="0" rtl="0" algn="l">
              <a:spcBef>
                <a:spcPts val="200"/>
              </a:spcBef>
              <a:spcAft>
                <a:spcPts val="0"/>
              </a:spcAft>
              <a:buNone/>
            </a:pPr>
            <a:r>
              <a:t/>
            </a:r>
            <a:endParaRPr/>
          </a:p>
        </p:txBody>
      </p:sp>
      <p:sp>
        <p:nvSpPr>
          <p:cNvPr id="158" name="Google Shape;158;p17"/>
          <p:cNvSpPr txBox="1"/>
          <p:nvPr/>
        </p:nvSpPr>
        <p:spPr>
          <a:xfrm>
            <a:off x="1491000" y="890025"/>
            <a:ext cx="3000000" cy="3058200"/>
          </a:xfrm>
          <a:prstGeom prst="rect">
            <a:avLst/>
          </a:prstGeom>
          <a:noFill/>
          <a:ln>
            <a:noFill/>
          </a:ln>
        </p:spPr>
        <p:txBody>
          <a:bodyPr anchorCtr="0" anchor="t" bIns="91425" lIns="91425" spcFirstLastPara="1" rIns="91425" wrap="square" tIns="91425">
            <a:spAutoFit/>
          </a:bodyPr>
          <a:lstStyle/>
          <a:p>
            <a:pPr indent="0" lvl="0" marL="0" rtl="0" algn="l">
              <a:lnSpc>
                <a:spcPct val="130000"/>
              </a:lnSpc>
              <a:spcBef>
                <a:spcPts val="0"/>
              </a:spcBef>
              <a:spcAft>
                <a:spcPts val="0"/>
              </a:spcAft>
              <a:buNone/>
            </a:pPr>
            <a:r>
              <a:t/>
            </a:r>
            <a:endParaRPr b="1" sz="1100">
              <a:solidFill>
                <a:srgbClr val="3C4858"/>
              </a:solidFill>
              <a:highlight>
                <a:srgbClr val="FFFFFF"/>
              </a:highlight>
              <a:latin typeface="Roboto"/>
              <a:ea typeface="Roboto"/>
              <a:cs typeface="Roboto"/>
              <a:sym typeface="Roboto"/>
            </a:endParaRPr>
          </a:p>
          <a:p>
            <a:pPr indent="0" lvl="0" marL="0" rtl="0" algn="l">
              <a:lnSpc>
                <a:spcPct val="115000"/>
              </a:lnSpc>
              <a:spcBef>
                <a:spcPts val="200"/>
              </a:spcBef>
              <a:spcAft>
                <a:spcPts val="0"/>
              </a:spcAft>
              <a:buNone/>
            </a:pPr>
            <a:r>
              <a:rPr b="1" lang="en-GB" sz="1800">
                <a:solidFill>
                  <a:schemeClr val="lt1"/>
                </a:solidFill>
                <a:latin typeface="Roboto"/>
                <a:ea typeface="Roboto"/>
                <a:cs typeface="Roboto"/>
                <a:sym typeface="Roboto"/>
              </a:rPr>
              <a:t>A) Marketing Analysis:</a:t>
            </a:r>
            <a:endParaRPr b="1" sz="1800">
              <a:solidFill>
                <a:schemeClr val="lt1"/>
              </a:solidFill>
              <a:latin typeface="Roboto"/>
              <a:ea typeface="Roboto"/>
              <a:cs typeface="Roboto"/>
              <a:sym typeface="Roboto"/>
            </a:endParaRPr>
          </a:p>
          <a:p>
            <a:pPr indent="-307975" lvl="0" marL="457200" rtl="0" algn="l">
              <a:lnSpc>
                <a:spcPct val="115000"/>
              </a:lnSpc>
              <a:spcBef>
                <a:spcPts val="1200"/>
              </a:spcBef>
              <a:spcAft>
                <a:spcPts val="0"/>
              </a:spcAft>
              <a:buClr>
                <a:schemeClr val="lt1"/>
              </a:buClr>
              <a:buSzPts val="1250"/>
              <a:buFont typeface="Roboto"/>
              <a:buAutoNum type="arabicPeriod"/>
            </a:pPr>
            <a:r>
              <a:rPr b="1" lang="en-GB" sz="1250">
                <a:solidFill>
                  <a:schemeClr val="lt1"/>
                </a:solidFill>
                <a:latin typeface="Roboto"/>
                <a:ea typeface="Roboto"/>
                <a:cs typeface="Roboto"/>
                <a:sym typeface="Roboto"/>
              </a:rPr>
              <a:t>Loyal User Reward:</a:t>
            </a:r>
            <a:endParaRPr b="1" sz="1800">
              <a:solidFill>
                <a:schemeClr val="lt1"/>
              </a:solidFill>
              <a:latin typeface="Roboto"/>
              <a:ea typeface="Roboto"/>
              <a:cs typeface="Roboto"/>
              <a:sym typeface="Roboto"/>
            </a:endParaRPr>
          </a:p>
          <a:p>
            <a:pPr indent="-307975" lvl="0" marL="457200" rtl="0" algn="l">
              <a:lnSpc>
                <a:spcPct val="115000"/>
              </a:lnSpc>
              <a:spcBef>
                <a:spcPts val="0"/>
              </a:spcBef>
              <a:spcAft>
                <a:spcPts val="0"/>
              </a:spcAft>
              <a:buClr>
                <a:schemeClr val="lt1"/>
              </a:buClr>
              <a:buSzPts val="1250"/>
              <a:buFont typeface="Roboto"/>
              <a:buAutoNum type="arabicPeriod"/>
            </a:pPr>
            <a:r>
              <a:rPr b="1" lang="en-GB" sz="1250">
                <a:solidFill>
                  <a:schemeClr val="lt1"/>
                </a:solidFill>
                <a:latin typeface="Roboto"/>
                <a:ea typeface="Roboto"/>
                <a:cs typeface="Roboto"/>
                <a:sym typeface="Roboto"/>
              </a:rPr>
              <a:t>Inactive User Engagement</a:t>
            </a:r>
            <a:endParaRPr b="1" sz="1800">
              <a:solidFill>
                <a:schemeClr val="lt1"/>
              </a:solidFill>
              <a:latin typeface="Roboto"/>
              <a:ea typeface="Roboto"/>
              <a:cs typeface="Roboto"/>
              <a:sym typeface="Roboto"/>
            </a:endParaRPr>
          </a:p>
          <a:p>
            <a:pPr indent="-307975" lvl="0" marL="457200" rtl="0" algn="l">
              <a:lnSpc>
                <a:spcPct val="115000"/>
              </a:lnSpc>
              <a:spcBef>
                <a:spcPts val="0"/>
              </a:spcBef>
              <a:spcAft>
                <a:spcPts val="0"/>
              </a:spcAft>
              <a:buClr>
                <a:schemeClr val="lt1"/>
              </a:buClr>
              <a:buSzPts val="1250"/>
              <a:buFont typeface="Roboto"/>
              <a:buAutoNum type="arabicPeriod"/>
            </a:pPr>
            <a:r>
              <a:rPr b="1" lang="en-GB" sz="1250">
                <a:solidFill>
                  <a:schemeClr val="lt1"/>
                </a:solidFill>
                <a:latin typeface="Roboto"/>
                <a:ea typeface="Roboto"/>
                <a:cs typeface="Roboto"/>
                <a:sym typeface="Roboto"/>
              </a:rPr>
              <a:t>Contest Winner Declaration</a:t>
            </a:r>
            <a:endParaRPr b="1" sz="1800">
              <a:solidFill>
                <a:schemeClr val="lt1"/>
              </a:solidFill>
              <a:latin typeface="Roboto"/>
              <a:ea typeface="Roboto"/>
              <a:cs typeface="Roboto"/>
              <a:sym typeface="Roboto"/>
            </a:endParaRPr>
          </a:p>
          <a:p>
            <a:pPr indent="-307975" lvl="0" marL="457200" rtl="0" algn="l">
              <a:lnSpc>
                <a:spcPct val="115000"/>
              </a:lnSpc>
              <a:spcBef>
                <a:spcPts val="0"/>
              </a:spcBef>
              <a:spcAft>
                <a:spcPts val="0"/>
              </a:spcAft>
              <a:buClr>
                <a:schemeClr val="lt1"/>
              </a:buClr>
              <a:buSzPts val="1250"/>
              <a:buFont typeface="Roboto"/>
              <a:buAutoNum type="arabicPeriod"/>
            </a:pPr>
            <a:r>
              <a:rPr b="1" lang="en-GB" sz="1250">
                <a:solidFill>
                  <a:schemeClr val="lt1"/>
                </a:solidFill>
                <a:latin typeface="Roboto"/>
                <a:ea typeface="Roboto"/>
                <a:cs typeface="Roboto"/>
                <a:sym typeface="Roboto"/>
              </a:rPr>
              <a:t>Hashtag Research</a:t>
            </a:r>
            <a:endParaRPr b="1" sz="1800">
              <a:solidFill>
                <a:schemeClr val="lt1"/>
              </a:solidFill>
              <a:latin typeface="Roboto"/>
              <a:ea typeface="Roboto"/>
              <a:cs typeface="Roboto"/>
              <a:sym typeface="Roboto"/>
            </a:endParaRPr>
          </a:p>
          <a:p>
            <a:pPr indent="-307975" lvl="0" marL="457200" rtl="0" algn="l">
              <a:lnSpc>
                <a:spcPct val="115000"/>
              </a:lnSpc>
              <a:spcBef>
                <a:spcPts val="0"/>
              </a:spcBef>
              <a:spcAft>
                <a:spcPts val="0"/>
              </a:spcAft>
              <a:buClr>
                <a:schemeClr val="lt1"/>
              </a:buClr>
              <a:buSzPts val="1250"/>
              <a:buFont typeface="Roboto"/>
              <a:buAutoNum type="arabicPeriod"/>
            </a:pPr>
            <a:r>
              <a:rPr b="1" lang="en-GB" sz="1250">
                <a:solidFill>
                  <a:schemeClr val="lt1"/>
                </a:solidFill>
                <a:latin typeface="Roboto"/>
                <a:ea typeface="Roboto"/>
                <a:cs typeface="Roboto"/>
                <a:sym typeface="Roboto"/>
              </a:rPr>
              <a:t>Ad Campaign Launch: </a:t>
            </a:r>
            <a:endParaRPr b="1" sz="1800">
              <a:solidFill>
                <a:schemeClr val="lt1"/>
              </a:solidFill>
              <a:latin typeface="Roboto"/>
              <a:ea typeface="Roboto"/>
              <a:cs typeface="Roboto"/>
              <a:sym typeface="Roboto"/>
            </a:endParaRPr>
          </a:p>
          <a:p>
            <a:pPr indent="0" lvl="0" marL="0" rtl="0" algn="l">
              <a:lnSpc>
                <a:spcPct val="115000"/>
              </a:lnSpc>
              <a:spcBef>
                <a:spcPts val="1200"/>
              </a:spcBef>
              <a:spcAft>
                <a:spcPts val="0"/>
              </a:spcAft>
              <a:buNone/>
            </a:pPr>
            <a:r>
              <a:rPr b="1" lang="en-GB" sz="1850">
                <a:solidFill>
                  <a:schemeClr val="lt1"/>
                </a:solidFill>
                <a:latin typeface="Roboto"/>
                <a:ea typeface="Roboto"/>
                <a:cs typeface="Roboto"/>
                <a:sym typeface="Roboto"/>
              </a:rPr>
              <a:t>B) Investor Metrics:</a:t>
            </a:r>
            <a:endParaRPr b="1" sz="1850">
              <a:solidFill>
                <a:schemeClr val="lt1"/>
              </a:solidFill>
              <a:latin typeface="Roboto"/>
              <a:ea typeface="Roboto"/>
              <a:cs typeface="Roboto"/>
              <a:sym typeface="Roboto"/>
            </a:endParaRPr>
          </a:p>
          <a:p>
            <a:pPr indent="-307975" lvl="0" marL="457200" rtl="0" algn="l">
              <a:lnSpc>
                <a:spcPct val="115000"/>
              </a:lnSpc>
              <a:spcBef>
                <a:spcPts val="1200"/>
              </a:spcBef>
              <a:spcAft>
                <a:spcPts val="0"/>
              </a:spcAft>
              <a:buClr>
                <a:schemeClr val="lt1"/>
              </a:buClr>
              <a:buSzPts val="1250"/>
              <a:buFont typeface="Roboto"/>
              <a:buAutoNum type="arabicPeriod"/>
            </a:pPr>
            <a:r>
              <a:rPr b="1" lang="en-GB" sz="1250">
                <a:solidFill>
                  <a:schemeClr val="lt1"/>
                </a:solidFill>
                <a:latin typeface="Roboto"/>
                <a:ea typeface="Roboto"/>
                <a:cs typeface="Roboto"/>
                <a:sym typeface="Roboto"/>
              </a:rPr>
              <a:t>User Engagement: </a:t>
            </a:r>
            <a:endParaRPr b="1" sz="1250">
              <a:solidFill>
                <a:schemeClr val="lt1"/>
              </a:solidFill>
              <a:latin typeface="Roboto"/>
              <a:ea typeface="Roboto"/>
              <a:cs typeface="Roboto"/>
              <a:sym typeface="Roboto"/>
            </a:endParaRPr>
          </a:p>
          <a:p>
            <a:pPr indent="-307975" lvl="0" marL="457200" rtl="0" algn="l">
              <a:lnSpc>
                <a:spcPct val="115000"/>
              </a:lnSpc>
              <a:spcBef>
                <a:spcPts val="0"/>
              </a:spcBef>
              <a:spcAft>
                <a:spcPts val="0"/>
              </a:spcAft>
              <a:buClr>
                <a:schemeClr val="lt1"/>
              </a:buClr>
              <a:buSzPts val="1250"/>
              <a:buFont typeface="Roboto"/>
              <a:buAutoNum type="arabicPeriod"/>
            </a:pPr>
            <a:r>
              <a:rPr b="1" lang="en-GB" sz="1250">
                <a:solidFill>
                  <a:schemeClr val="lt1"/>
                </a:solidFill>
                <a:latin typeface="Roboto"/>
                <a:ea typeface="Roboto"/>
                <a:cs typeface="Roboto"/>
                <a:sym typeface="Roboto"/>
              </a:rPr>
              <a:t>Bots &amp; Fake Accounts</a:t>
            </a:r>
            <a:endParaRPr b="1" sz="1800">
              <a:solidFill>
                <a:schemeClr val="lt1"/>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8"/>
          <p:cNvSpPr txBox="1"/>
          <p:nvPr>
            <p:ph type="title"/>
          </p:nvPr>
        </p:nvSpPr>
        <p:spPr>
          <a:xfrm>
            <a:off x="1297500" y="393750"/>
            <a:ext cx="7038900" cy="1390800"/>
          </a:xfrm>
          <a:prstGeom prst="rect">
            <a:avLst/>
          </a:prstGeom>
        </p:spPr>
        <p:txBody>
          <a:bodyPr anchorCtr="0" anchor="t" bIns="91425" lIns="91425" spcFirstLastPara="1" rIns="91425" wrap="square" tIns="91425">
            <a:normAutofit fontScale="90000"/>
          </a:bodyPr>
          <a:lstStyle/>
          <a:p>
            <a:pPr indent="-365760" lvl="0" marL="457200" rtl="0" algn="l">
              <a:spcBef>
                <a:spcPts val="0"/>
              </a:spcBef>
              <a:spcAft>
                <a:spcPts val="0"/>
              </a:spcAft>
              <a:buSzPct val="100000"/>
              <a:buFont typeface="Roboto"/>
              <a:buAutoNum type="arabicPeriod"/>
            </a:pPr>
            <a:r>
              <a:rPr b="1" lang="en-GB">
                <a:latin typeface="Roboto"/>
                <a:ea typeface="Roboto"/>
                <a:cs typeface="Roboto"/>
                <a:sym typeface="Roboto"/>
              </a:rPr>
              <a:t>Loyal User Reward:</a:t>
            </a:r>
            <a:endParaRPr b="1">
              <a:latin typeface="Roboto"/>
              <a:ea typeface="Roboto"/>
              <a:cs typeface="Roboto"/>
              <a:sym typeface="Roboto"/>
            </a:endParaRPr>
          </a:p>
          <a:p>
            <a:pPr indent="0" lvl="0" marL="0" rtl="0" algn="l">
              <a:spcBef>
                <a:spcPts val="0"/>
              </a:spcBef>
              <a:spcAft>
                <a:spcPts val="0"/>
              </a:spcAft>
              <a:buNone/>
            </a:pPr>
            <a:r>
              <a:t/>
            </a:r>
            <a:endParaRPr b="1">
              <a:latin typeface="Roboto"/>
              <a:ea typeface="Roboto"/>
              <a:cs typeface="Roboto"/>
              <a:sym typeface="Roboto"/>
            </a:endParaRPr>
          </a:p>
          <a:p>
            <a:pPr indent="0" lvl="0" marL="0" rtl="0" algn="l">
              <a:lnSpc>
                <a:spcPct val="115000"/>
              </a:lnSpc>
              <a:spcBef>
                <a:spcPts val="0"/>
              </a:spcBef>
              <a:spcAft>
                <a:spcPts val="1200"/>
              </a:spcAft>
              <a:buNone/>
            </a:pPr>
            <a:r>
              <a:rPr b="1" lang="en-GB" sz="1844" u="sng">
                <a:solidFill>
                  <a:srgbClr val="980000"/>
                </a:solidFill>
                <a:latin typeface="Roboto"/>
                <a:ea typeface="Roboto"/>
                <a:cs typeface="Roboto"/>
                <a:sym typeface="Roboto"/>
              </a:rPr>
              <a:t>Task:</a:t>
            </a:r>
            <a:r>
              <a:rPr b="1" lang="en-GB" sz="1844">
                <a:latin typeface="Roboto"/>
                <a:ea typeface="Roboto"/>
                <a:cs typeface="Roboto"/>
                <a:sym typeface="Roboto"/>
              </a:rPr>
              <a:t> Identify the five oldest users on Instagram from the provided database.</a:t>
            </a:r>
            <a:endParaRPr b="1" sz="2844">
              <a:latin typeface="Roboto"/>
              <a:ea typeface="Roboto"/>
              <a:cs typeface="Roboto"/>
              <a:sym typeface="Roboto"/>
            </a:endParaRPr>
          </a:p>
        </p:txBody>
      </p:sp>
      <p:sp>
        <p:nvSpPr>
          <p:cNvPr id="164" name="Google Shape;164;p18"/>
          <p:cNvSpPr txBox="1"/>
          <p:nvPr>
            <p:ph idx="1" type="body"/>
          </p:nvPr>
        </p:nvSpPr>
        <p:spPr>
          <a:xfrm>
            <a:off x="1297500" y="1837388"/>
            <a:ext cx="3489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i="1" lang="en-GB" u="sng">
                <a:solidFill>
                  <a:srgbClr val="980000"/>
                </a:solidFill>
                <a:latin typeface="Roboto"/>
                <a:ea typeface="Roboto"/>
                <a:cs typeface="Roboto"/>
                <a:sym typeface="Roboto"/>
              </a:rPr>
              <a:t>SQL Code:</a:t>
            </a:r>
            <a:r>
              <a:rPr b="1" lang="en-GB" u="sng">
                <a:solidFill>
                  <a:srgbClr val="980000"/>
                </a:solidFill>
                <a:latin typeface="Roboto"/>
                <a:ea typeface="Roboto"/>
                <a:cs typeface="Roboto"/>
                <a:sym typeface="Roboto"/>
              </a:rPr>
              <a:t>			</a:t>
            </a:r>
            <a:endParaRPr b="1" u="sng">
              <a:solidFill>
                <a:srgbClr val="980000"/>
              </a:solidFill>
              <a:latin typeface="Roboto"/>
              <a:ea typeface="Roboto"/>
              <a:cs typeface="Roboto"/>
              <a:sym typeface="Roboto"/>
            </a:endParaRPr>
          </a:p>
          <a:p>
            <a:pPr indent="0" lvl="0" marL="457200" rtl="0" algn="l">
              <a:spcBef>
                <a:spcPts val="1200"/>
              </a:spcBef>
              <a:spcAft>
                <a:spcPts val="0"/>
              </a:spcAft>
              <a:buClr>
                <a:schemeClr val="dk1"/>
              </a:buClr>
              <a:buSzPts val="1100"/>
              <a:buFont typeface="Arial"/>
              <a:buNone/>
            </a:pPr>
            <a:r>
              <a:rPr b="1" lang="en-GB">
                <a:latin typeface="Roboto"/>
                <a:ea typeface="Roboto"/>
                <a:cs typeface="Roboto"/>
                <a:sym typeface="Roboto"/>
              </a:rPr>
              <a:t>select * from users;</a:t>
            </a:r>
            <a:endParaRPr b="1">
              <a:latin typeface="Roboto"/>
              <a:ea typeface="Roboto"/>
              <a:cs typeface="Roboto"/>
              <a:sym typeface="Roboto"/>
            </a:endParaRPr>
          </a:p>
          <a:p>
            <a:pPr indent="0" lvl="0" marL="457200" rtl="0" algn="l">
              <a:spcBef>
                <a:spcPts val="1200"/>
              </a:spcBef>
              <a:spcAft>
                <a:spcPts val="0"/>
              </a:spcAft>
              <a:buClr>
                <a:schemeClr val="dk1"/>
              </a:buClr>
              <a:buSzPts val="1100"/>
              <a:buFont typeface="Arial"/>
              <a:buNone/>
            </a:pPr>
            <a:r>
              <a:rPr b="1" lang="en-GB">
                <a:latin typeface="Roboto"/>
                <a:ea typeface="Roboto"/>
                <a:cs typeface="Roboto"/>
                <a:sym typeface="Roboto"/>
              </a:rPr>
              <a:t>SELECT username, created_at</a:t>
            </a:r>
            <a:endParaRPr b="1">
              <a:latin typeface="Roboto"/>
              <a:ea typeface="Roboto"/>
              <a:cs typeface="Roboto"/>
              <a:sym typeface="Roboto"/>
            </a:endParaRPr>
          </a:p>
          <a:p>
            <a:pPr indent="0" lvl="0" marL="457200" rtl="0" algn="l">
              <a:spcBef>
                <a:spcPts val="1200"/>
              </a:spcBef>
              <a:spcAft>
                <a:spcPts val="0"/>
              </a:spcAft>
              <a:buClr>
                <a:schemeClr val="dk1"/>
              </a:buClr>
              <a:buSzPts val="1100"/>
              <a:buFont typeface="Arial"/>
              <a:buNone/>
            </a:pPr>
            <a:r>
              <a:rPr b="1" lang="en-GB">
                <a:latin typeface="Roboto"/>
                <a:ea typeface="Roboto"/>
                <a:cs typeface="Roboto"/>
                <a:sym typeface="Roboto"/>
              </a:rPr>
              <a:t>FROM users</a:t>
            </a:r>
            <a:endParaRPr b="1">
              <a:latin typeface="Roboto"/>
              <a:ea typeface="Roboto"/>
              <a:cs typeface="Roboto"/>
              <a:sym typeface="Roboto"/>
            </a:endParaRPr>
          </a:p>
          <a:p>
            <a:pPr indent="0" lvl="0" marL="457200" rtl="0" algn="l">
              <a:spcBef>
                <a:spcPts val="1200"/>
              </a:spcBef>
              <a:spcAft>
                <a:spcPts val="0"/>
              </a:spcAft>
              <a:buClr>
                <a:schemeClr val="dk1"/>
              </a:buClr>
              <a:buSzPts val="1100"/>
              <a:buFont typeface="Arial"/>
              <a:buNone/>
            </a:pPr>
            <a:r>
              <a:rPr b="1" lang="en-GB">
                <a:latin typeface="Roboto"/>
                <a:ea typeface="Roboto"/>
                <a:cs typeface="Roboto"/>
                <a:sym typeface="Roboto"/>
              </a:rPr>
              <a:t>ORDER BY created_at ASC</a:t>
            </a:r>
            <a:endParaRPr b="1">
              <a:latin typeface="Roboto"/>
              <a:ea typeface="Roboto"/>
              <a:cs typeface="Roboto"/>
              <a:sym typeface="Roboto"/>
            </a:endParaRPr>
          </a:p>
          <a:p>
            <a:pPr indent="0" lvl="0" marL="457200" rtl="0" algn="l">
              <a:spcBef>
                <a:spcPts val="1200"/>
              </a:spcBef>
              <a:spcAft>
                <a:spcPts val="0"/>
              </a:spcAft>
              <a:buClr>
                <a:schemeClr val="dk1"/>
              </a:buClr>
              <a:buSzPts val="1100"/>
              <a:buFont typeface="Arial"/>
              <a:buNone/>
            </a:pPr>
            <a:r>
              <a:rPr b="1" lang="en-GB">
                <a:latin typeface="Roboto"/>
                <a:ea typeface="Roboto"/>
                <a:cs typeface="Roboto"/>
                <a:sym typeface="Roboto"/>
              </a:rPr>
              <a:t>LIMIT 5;</a:t>
            </a:r>
            <a:endParaRPr b="1">
              <a:latin typeface="Roboto"/>
              <a:ea typeface="Roboto"/>
              <a:cs typeface="Roboto"/>
              <a:sym typeface="Roboto"/>
            </a:endParaRPr>
          </a:p>
          <a:p>
            <a:pPr indent="0" lvl="0" marL="0" rtl="0" algn="l">
              <a:spcBef>
                <a:spcPts val="1200"/>
              </a:spcBef>
              <a:spcAft>
                <a:spcPts val="1200"/>
              </a:spcAft>
              <a:buNone/>
            </a:pPr>
            <a:r>
              <a:t/>
            </a:r>
            <a:endParaRPr b="1">
              <a:latin typeface="Roboto"/>
              <a:ea typeface="Roboto"/>
              <a:cs typeface="Roboto"/>
              <a:sym typeface="Roboto"/>
            </a:endParaRPr>
          </a:p>
        </p:txBody>
      </p:sp>
      <p:sp>
        <p:nvSpPr>
          <p:cNvPr id="165" name="Google Shape;165;p18"/>
          <p:cNvSpPr txBox="1"/>
          <p:nvPr/>
        </p:nvSpPr>
        <p:spPr>
          <a:xfrm>
            <a:off x="4845300" y="1784550"/>
            <a:ext cx="3167100" cy="56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GB" sz="1300" u="sng">
                <a:solidFill>
                  <a:srgbClr val="980000"/>
                </a:solidFill>
                <a:latin typeface="Lato"/>
                <a:ea typeface="Lato"/>
                <a:cs typeface="Lato"/>
                <a:sym typeface="Lato"/>
              </a:rPr>
              <a:t>Output:</a:t>
            </a:r>
            <a:endParaRPr b="1" i="1" sz="1300" u="sng">
              <a:solidFill>
                <a:srgbClr val="980000"/>
              </a:solidFill>
              <a:latin typeface="Lato"/>
              <a:ea typeface="Lato"/>
              <a:cs typeface="Lato"/>
              <a:sym typeface="Lato"/>
            </a:endParaRPr>
          </a:p>
          <a:p>
            <a:pPr indent="0" lvl="0" marL="0" rtl="0" algn="l">
              <a:spcBef>
                <a:spcPts val="0"/>
              </a:spcBef>
              <a:spcAft>
                <a:spcPts val="0"/>
              </a:spcAft>
              <a:buNone/>
            </a:pPr>
            <a:r>
              <a:t/>
            </a:r>
            <a:endParaRPr sz="1300">
              <a:solidFill>
                <a:schemeClr val="lt1"/>
              </a:solidFill>
              <a:latin typeface="Lato"/>
              <a:ea typeface="Lato"/>
              <a:cs typeface="Lato"/>
              <a:sym typeface="Lato"/>
            </a:endParaRPr>
          </a:p>
        </p:txBody>
      </p:sp>
      <p:pic>
        <p:nvPicPr>
          <p:cNvPr id="166" name="Google Shape;166;p18"/>
          <p:cNvPicPr preferRelativeResize="0"/>
          <p:nvPr/>
        </p:nvPicPr>
        <p:blipFill>
          <a:blip r:embed="rId3">
            <a:alphaModFix/>
          </a:blip>
          <a:stretch>
            <a:fillRect/>
          </a:stretch>
        </p:blipFill>
        <p:spPr>
          <a:xfrm>
            <a:off x="5059050" y="2385650"/>
            <a:ext cx="2855175" cy="18146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9"/>
          <p:cNvSpPr txBox="1"/>
          <p:nvPr>
            <p:ph type="title"/>
          </p:nvPr>
        </p:nvSpPr>
        <p:spPr>
          <a:xfrm>
            <a:off x="1297500" y="393750"/>
            <a:ext cx="7038900" cy="1173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2. </a:t>
            </a:r>
            <a:r>
              <a:rPr lang="en-GB"/>
              <a:t>Inactive User Engagement:</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GB" sz="1761" u="sng">
                <a:solidFill>
                  <a:srgbClr val="980000"/>
                </a:solidFill>
                <a:latin typeface="Arial"/>
                <a:ea typeface="Arial"/>
                <a:cs typeface="Arial"/>
                <a:sym typeface="Arial"/>
              </a:rPr>
              <a:t>Task:</a:t>
            </a:r>
            <a:r>
              <a:rPr lang="en-GB" sz="1650">
                <a:latin typeface="Arial"/>
                <a:ea typeface="Arial"/>
                <a:cs typeface="Arial"/>
                <a:sym typeface="Arial"/>
              </a:rPr>
              <a:t> Identify users who have never posted a single photo on Instagram</a:t>
            </a:r>
            <a:endParaRPr sz="1650"/>
          </a:p>
        </p:txBody>
      </p:sp>
      <p:sp>
        <p:nvSpPr>
          <p:cNvPr id="172" name="Google Shape;172;p19"/>
          <p:cNvSpPr txBox="1"/>
          <p:nvPr>
            <p:ph idx="1" type="body"/>
          </p:nvPr>
        </p:nvSpPr>
        <p:spPr>
          <a:xfrm>
            <a:off x="1297500" y="1567550"/>
            <a:ext cx="38484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i="1" lang="en-GB" u="sng">
                <a:solidFill>
                  <a:srgbClr val="980000"/>
                </a:solidFill>
                <a:latin typeface="Roboto"/>
                <a:ea typeface="Roboto"/>
                <a:cs typeface="Roboto"/>
                <a:sym typeface="Roboto"/>
              </a:rPr>
              <a:t>SQL Code:</a:t>
            </a:r>
            <a:endParaRPr b="1">
              <a:latin typeface="Roboto"/>
              <a:ea typeface="Roboto"/>
              <a:cs typeface="Roboto"/>
              <a:sym typeface="Roboto"/>
            </a:endParaRPr>
          </a:p>
          <a:p>
            <a:pPr indent="0" lvl="0" marL="457200" rtl="0" algn="l">
              <a:spcBef>
                <a:spcPts val="1200"/>
              </a:spcBef>
              <a:spcAft>
                <a:spcPts val="0"/>
              </a:spcAft>
              <a:buClr>
                <a:schemeClr val="dk1"/>
              </a:buClr>
              <a:buSzPts val="1100"/>
              <a:buFont typeface="Arial"/>
              <a:buNone/>
            </a:pPr>
            <a:r>
              <a:rPr b="1" lang="en-GB">
                <a:latin typeface="Roboto"/>
                <a:ea typeface="Roboto"/>
                <a:cs typeface="Roboto"/>
                <a:sym typeface="Roboto"/>
              </a:rPr>
              <a:t>select * from photos;</a:t>
            </a:r>
            <a:endParaRPr b="1">
              <a:latin typeface="Roboto"/>
              <a:ea typeface="Roboto"/>
              <a:cs typeface="Roboto"/>
              <a:sym typeface="Roboto"/>
            </a:endParaRPr>
          </a:p>
          <a:p>
            <a:pPr indent="0" lvl="0" marL="457200" rtl="0" algn="l">
              <a:spcBef>
                <a:spcPts val="1200"/>
              </a:spcBef>
              <a:spcAft>
                <a:spcPts val="0"/>
              </a:spcAft>
              <a:buClr>
                <a:schemeClr val="dk1"/>
              </a:buClr>
              <a:buSzPts val="1100"/>
              <a:buFont typeface="Arial"/>
              <a:buNone/>
            </a:pPr>
            <a:r>
              <a:rPr b="1" lang="en-GB">
                <a:latin typeface="Roboto"/>
                <a:ea typeface="Roboto"/>
                <a:cs typeface="Roboto"/>
                <a:sym typeface="Roboto"/>
              </a:rPr>
              <a:t>SELECT u.username</a:t>
            </a:r>
            <a:endParaRPr b="1">
              <a:latin typeface="Roboto"/>
              <a:ea typeface="Roboto"/>
              <a:cs typeface="Roboto"/>
              <a:sym typeface="Roboto"/>
            </a:endParaRPr>
          </a:p>
          <a:p>
            <a:pPr indent="0" lvl="0" marL="457200" rtl="0" algn="l">
              <a:spcBef>
                <a:spcPts val="1200"/>
              </a:spcBef>
              <a:spcAft>
                <a:spcPts val="0"/>
              </a:spcAft>
              <a:buClr>
                <a:schemeClr val="dk1"/>
              </a:buClr>
              <a:buSzPts val="1100"/>
              <a:buFont typeface="Arial"/>
              <a:buNone/>
            </a:pPr>
            <a:r>
              <a:rPr b="1" lang="en-GB">
                <a:latin typeface="Roboto"/>
                <a:ea typeface="Roboto"/>
                <a:cs typeface="Roboto"/>
                <a:sym typeface="Roboto"/>
              </a:rPr>
              <a:t>FROM users u</a:t>
            </a:r>
            <a:endParaRPr b="1">
              <a:latin typeface="Roboto"/>
              <a:ea typeface="Roboto"/>
              <a:cs typeface="Roboto"/>
              <a:sym typeface="Roboto"/>
            </a:endParaRPr>
          </a:p>
          <a:p>
            <a:pPr indent="0" lvl="0" marL="457200" rtl="0" algn="l">
              <a:spcBef>
                <a:spcPts val="1200"/>
              </a:spcBef>
              <a:spcAft>
                <a:spcPts val="0"/>
              </a:spcAft>
              <a:buClr>
                <a:schemeClr val="dk1"/>
              </a:buClr>
              <a:buSzPts val="1100"/>
              <a:buFont typeface="Arial"/>
              <a:buNone/>
            </a:pPr>
            <a:r>
              <a:rPr b="1" lang="en-GB">
                <a:latin typeface="Roboto"/>
                <a:ea typeface="Roboto"/>
                <a:cs typeface="Roboto"/>
                <a:sym typeface="Roboto"/>
              </a:rPr>
              <a:t>LEFT JOIN photos p ON u.id = p.user_id</a:t>
            </a:r>
            <a:endParaRPr b="1">
              <a:latin typeface="Roboto"/>
              <a:ea typeface="Roboto"/>
              <a:cs typeface="Roboto"/>
              <a:sym typeface="Roboto"/>
            </a:endParaRPr>
          </a:p>
          <a:p>
            <a:pPr indent="0" lvl="0" marL="457200" rtl="0" algn="l">
              <a:spcBef>
                <a:spcPts val="1200"/>
              </a:spcBef>
              <a:spcAft>
                <a:spcPts val="0"/>
              </a:spcAft>
              <a:buClr>
                <a:schemeClr val="dk1"/>
              </a:buClr>
              <a:buSzPts val="1100"/>
              <a:buFont typeface="Arial"/>
              <a:buNone/>
            </a:pPr>
            <a:r>
              <a:rPr b="1" lang="en-GB">
                <a:latin typeface="Roboto"/>
                <a:ea typeface="Roboto"/>
                <a:cs typeface="Roboto"/>
                <a:sym typeface="Roboto"/>
              </a:rPr>
              <a:t>WHERE p.user_id IS NULL;</a:t>
            </a:r>
            <a:endParaRPr b="1">
              <a:latin typeface="Roboto"/>
              <a:ea typeface="Roboto"/>
              <a:cs typeface="Roboto"/>
              <a:sym typeface="Roboto"/>
            </a:endParaRPr>
          </a:p>
          <a:p>
            <a:pPr indent="0" lvl="0" marL="0" rtl="0" algn="l">
              <a:spcBef>
                <a:spcPts val="1200"/>
              </a:spcBef>
              <a:spcAft>
                <a:spcPts val="1200"/>
              </a:spcAft>
              <a:buNone/>
            </a:pPr>
            <a:r>
              <a:t/>
            </a:r>
            <a:endParaRPr b="1">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0"/>
          <p:cNvSpPr txBox="1"/>
          <p:nvPr>
            <p:ph type="title"/>
          </p:nvPr>
        </p:nvSpPr>
        <p:spPr>
          <a:xfrm>
            <a:off x="1216575" y="174150"/>
            <a:ext cx="7038900" cy="66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Output:</a:t>
            </a:r>
            <a:endParaRPr/>
          </a:p>
        </p:txBody>
      </p:sp>
      <p:pic>
        <p:nvPicPr>
          <p:cNvPr id="178" name="Google Shape;178;p20"/>
          <p:cNvPicPr preferRelativeResize="0"/>
          <p:nvPr/>
        </p:nvPicPr>
        <p:blipFill>
          <a:blip r:embed="rId3">
            <a:alphaModFix/>
          </a:blip>
          <a:stretch>
            <a:fillRect/>
          </a:stretch>
        </p:blipFill>
        <p:spPr>
          <a:xfrm>
            <a:off x="4716850" y="1116150"/>
            <a:ext cx="2601950" cy="2911200"/>
          </a:xfrm>
          <a:prstGeom prst="rect">
            <a:avLst/>
          </a:prstGeom>
          <a:noFill/>
          <a:ln>
            <a:noFill/>
          </a:ln>
        </p:spPr>
      </p:pic>
      <p:pic>
        <p:nvPicPr>
          <p:cNvPr id="179" name="Google Shape;179;p20"/>
          <p:cNvPicPr preferRelativeResize="0"/>
          <p:nvPr/>
        </p:nvPicPr>
        <p:blipFill>
          <a:blip r:embed="rId4">
            <a:alphaModFix/>
          </a:blip>
          <a:stretch>
            <a:fillRect/>
          </a:stretch>
        </p:blipFill>
        <p:spPr>
          <a:xfrm>
            <a:off x="1216563" y="1127550"/>
            <a:ext cx="2809875" cy="29813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1"/>
          <p:cNvSpPr txBox="1"/>
          <p:nvPr>
            <p:ph type="title"/>
          </p:nvPr>
        </p:nvSpPr>
        <p:spPr>
          <a:xfrm>
            <a:off x="1297500" y="301275"/>
            <a:ext cx="7038900" cy="1199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latin typeface="Roboto"/>
                <a:ea typeface="Roboto"/>
                <a:cs typeface="Roboto"/>
                <a:sym typeface="Roboto"/>
              </a:rPr>
              <a:t>3. </a:t>
            </a:r>
            <a:r>
              <a:rPr b="1" lang="en-GB">
                <a:latin typeface="Roboto"/>
                <a:ea typeface="Roboto"/>
                <a:cs typeface="Roboto"/>
                <a:sym typeface="Roboto"/>
              </a:rPr>
              <a:t>Contest Winner Declaration:</a:t>
            </a:r>
            <a:endParaRPr b="1">
              <a:latin typeface="Roboto"/>
              <a:ea typeface="Roboto"/>
              <a:cs typeface="Roboto"/>
              <a:sym typeface="Roboto"/>
            </a:endParaRPr>
          </a:p>
          <a:p>
            <a:pPr indent="0" lvl="0" marL="0" rtl="0" algn="l">
              <a:spcBef>
                <a:spcPts val="0"/>
              </a:spcBef>
              <a:spcAft>
                <a:spcPts val="0"/>
              </a:spcAft>
              <a:buNone/>
            </a:pPr>
            <a:r>
              <a:t/>
            </a:r>
            <a:endParaRPr b="1">
              <a:latin typeface="Roboto"/>
              <a:ea typeface="Roboto"/>
              <a:cs typeface="Roboto"/>
              <a:sym typeface="Roboto"/>
            </a:endParaRPr>
          </a:p>
          <a:p>
            <a:pPr indent="0" lvl="0" marL="0" rtl="0" algn="l">
              <a:spcBef>
                <a:spcPts val="0"/>
              </a:spcBef>
              <a:spcAft>
                <a:spcPts val="0"/>
              </a:spcAft>
              <a:buNone/>
            </a:pPr>
            <a:r>
              <a:rPr b="1" lang="en-GB" sz="1605">
                <a:latin typeface="Roboto"/>
                <a:ea typeface="Roboto"/>
                <a:cs typeface="Roboto"/>
                <a:sym typeface="Roboto"/>
              </a:rPr>
              <a:t>Task: Determine the winner of the contest and provide their details to the team</a:t>
            </a:r>
            <a:r>
              <a:rPr b="1" lang="en-GB" sz="1050">
                <a:latin typeface="Roboto"/>
                <a:ea typeface="Roboto"/>
                <a:cs typeface="Roboto"/>
                <a:sym typeface="Roboto"/>
              </a:rPr>
              <a:t>.</a:t>
            </a:r>
            <a:endParaRPr b="1">
              <a:latin typeface="Roboto"/>
              <a:ea typeface="Roboto"/>
              <a:cs typeface="Roboto"/>
              <a:sym typeface="Roboto"/>
            </a:endParaRPr>
          </a:p>
        </p:txBody>
      </p:sp>
      <p:sp>
        <p:nvSpPr>
          <p:cNvPr id="185" name="Google Shape;185;p21"/>
          <p:cNvSpPr txBox="1"/>
          <p:nvPr>
            <p:ph idx="1" type="body"/>
          </p:nvPr>
        </p:nvSpPr>
        <p:spPr>
          <a:xfrm>
            <a:off x="1297500" y="1567550"/>
            <a:ext cx="4310700" cy="3418800"/>
          </a:xfrm>
          <a:prstGeom prst="rect">
            <a:avLst/>
          </a:prstGeom>
        </p:spPr>
        <p:txBody>
          <a:bodyPr anchorCtr="0" anchor="t" bIns="91425" lIns="91425" spcFirstLastPara="1" rIns="91425" wrap="square" tIns="91425">
            <a:normAutofit fontScale="32500" lnSpcReduction="20000"/>
          </a:bodyPr>
          <a:lstStyle/>
          <a:p>
            <a:pPr indent="0" lvl="0" marL="0" rtl="0" algn="l">
              <a:spcBef>
                <a:spcPts val="0"/>
              </a:spcBef>
              <a:spcAft>
                <a:spcPts val="0"/>
              </a:spcAft>
              <a:buClr>
                <a:schemeClr val="dk1"/>
              </a:buClr>
              <a:buSzPts val="358"/>
              <a:buFont typeface="Arial"/>
              <a:buNone/>
            </a:pPr>
            <a:r>
              <a:rPr b="1" i="1" lang="en-GB" sz="4830" u="sng">
                <a:solidFill>
                  <a:srgbClr val="980000"/>
                </a:solidFill>
                <a:latin typeface="Roboto"/>
                <a:ea typeface="Roboto"/>
                <a:cs typeface="Roboto"/>
                <a:sym typeface="Roboto"/>
              </a:rPr>
              <a:t>SQL Code:</a:t>
            </a:r>
            <a:endParaRPr b="1" i="1" sz="4830" u="sng">
              <a:solidFill>
                <a:srgbClr val="980000"/>
              </a:solidFill>
              <a:latin typeface="Roboto"/>
              <a:ea typeface="Roboto"/>
              <a:cs typeface="Roboto"/>
              <a:sym typeface="Roboto"/>
            </a:endParaRPr>
          </a:p>
          <a:p>
            <a:pPr indent="0" lvl="0" marL="0" rtl="0" algn="l">
              <a:spcBef>
                <a:spcPts val="1200"/>
              </a:spcBef>
              <a:spcAft>
                <a:spcPts val="0"/>
              </a:spcAft>
              <a:buClr>
                <a:schemeClr val="dk1"/>
              </a:buClr>
              <a:buSzPct val="84615"/>
              <a:buFont typeface="Arial"/>
              <a:buNone/>
            </a:pPr>
            <a:r>
              <a:t/>
            </a:r>
            <a:endParaRPr b="1">
              <a:latin typeface="Roboto"/>
              <a:ea typeface="Roboto"/>
              <a:cs typeface="Roboto"/>
              <a:sym typeface="Roboto"/>
            </a:endParaRPr>
          </a:p>
          <a:p>
            <a:pPr indent="0" lvl="0" marL="0" rtl="0" algn="l">
              <a:spcBef>
                <a:spcPts val="1200"/>
              </a:spcBef>
              <a:spcAft>
                <a:spcPts val="0"/>
              </a:spcAft>
              <a:buClr>
                <a:schemeClr val="dk1"/>
              </a:buClr>
              <a:buSzPts val="358"/>
              <a:buFont typeface="Arial"/>
              <a:buNone/>
            </a:pPr>
            <a:r>
              <a:rPr b="1" lang="en-GB" sz="4807">
                <a:latin typeface="Roboto"/>
                <a:ea typeface="Roboto"/>
                <a:cs typeface="Roboto"/>
                <a:sym typeface="Roboto"/>
              </a:rPr>
              <a:t>select * from likes;</a:t>
            </a:r>
            <a:endParaRPr b="1" sz="4807">
              <a:latin typeface="Roboto"/>
              <a:ea typeface="Roboto"/>
              <a:cs typeface="Roboto"/>
              <a:sym typeface="Roboto"/>
            </a:endParaRPr>
          </a:p>
          <a:p>
            <a:pPr indent="0" lvl="0" marL="0" rtl="0" algn="l">
              <a:spcBef>
                <a:spcPts val="1200"/>
              </a:spcBef>
              <a:spcAft>
                <a:spcPts val="0"/>
              </a:spcAft>
              <a:buClr>
                <a:schemeClr val="dk1"/>
              </a:buClr>
              <a:buSzPts val="358"/>
              <a:buFont typeface="Arial"/>
              <a:buNone/>
            </a:pPr>
            <a:r>
              <a:rPr b="1" lang="en-GB" sz="4807">
                <a:latin typeface="Roboto"/>
                <a:ea typeface="Roboto"/>
                <a:cs typeface="Roboto"/>
                <a:sym typeface="Roboto"/>
              </a:rPr>
              <a:t>SELECT u.username,  l.user_id ,l.photo_id as likes</a:t>
            </a:r>
            <a:endParaRPr b="1" sz="4807">
              <a:latin typeface="Roboto"/>
              <a:ea typeface="Roboto"/>
              <a:cs typeface="Roboto"/>
              <a:sym typeface="Roboto"/>
            </a:endParaRPr>
          </a:p>
          <a:p>
            <a:pPr indent="0" lvl="0" marL="0" rtl="0" algn="l">
              <a:spcBef>
                <a:spcPts val="1200"/>
              </a:spcBef>
              <a:spcAft>
                <a:spcPts val="0"/>
              </a:spcAft>
              <a:buClr>
                <a:schemeClr val="dk1"/>
              </a:buClr>
              <a:buSzPts val="358"/>
              <a:buFont typeface="Arial"/>
              <a:buNone/>
            </a:pPr>
            <a:r>
              <a:rPr b="1" lang="en-GB" sz="4807">
                <a:latin typeface="Roboto"/>
                <a:ea typeface="Roboto"/>
                <a:cs typeface="Roboto"/>
                <a:sym typeface="Roboto"/>
              </a:rPr>
              <a:t>FROM users u</a:t>
            </a:r>
            <a:endParaRPr b="1" sz="4807">
              <a:latin typeface="Roboto"/>
              <a:ea typeface="Roboto"/>
              <a:cs typeface="Roboto"/>
              <a:sym typeface="Roboto"/>
            </a:endParaRPr>
          </a:p>
          <a:p>
            <a:pPr indent="0" lvl="0" marL="0" rtl="0" algn="l">
              <a:spcBef>
                <a:spcPts val="1200"/>
              </a:spcBef>
              <a:spcAft>
                <a:spcPts val="0"/>
              </a:spcAft>
              <a:buClr>
                <a:schemeClr val="dk1"/>
              </a:buClr>
              <a:buSzPts val="358"/>
              <a:buFont typeface="Arial"/>
              <a:buNone/>
            </a:pPr>
            <a:r>
              <a:rPr b="1" lang="en-GB" sz="4807">
                <a:latin typeface="Roboto"/>
                <a:ea typeface="Roboto"/>
                <a:cs typeface="Roboto"/>
                <a:sym typeface="Roboto"/>
              </a:rPr>
              <a:t>join likes l On u.id = l.user_id</a:t>
            </a:r>
            <a:endParaRPr b="1" sz="4807">
              <a:latin typeface="Roboto"/>
              <a:ea typeface="Roboto"/>
              <a:cs typeface="Roboto"/>
              <a:sym typeface="Roboto"/>
            </a:endParaRPr>
          </a:p>
          <a:p>
            <a:pPr indent="0" lvl="0" marL="0" rtl="0" algn="l">
              <a:spcBef>
                <a:spcPts val="1200"/>
              </a:spcBef>
              <a:spcAft>
                <a:spcPts val="0"/>
              </a:spcAft>
              <a:buClr>
                <a:schemeClr val="dk1"/>
              </a:buClr>
              <a:buSzPts val="358"/>
              <a:buFont typeface="Arial"/>
              <a:buNone/>
            </a:pPr>
            <a:r>
              <a:rPr b="1" lang="en-GB" sz="4807">
                <a:latin typeface="Roboto"/>
                <a:ea typeface="Roboto"/>
                <a:cs typeface="Roboto"/>
                <a:sym typeface="Roboto"/>
              </a:rPr>
              <a:t>order by l.photo_id desc</a:t>
            </a:r>
            <a:endParaRPr b="1" sz="4807">
              <a:latin typeface="Roboto"/>
              <a:ea typeface="Roboto"/>
              <a:cs typeface="Roboto"/>
              <a:sym typeface="Roboto"/>
            </a:endParaRPr>
          </a:p>
          <a:p>
            <a:pPr indent="0" lvl="0" marL="0" rtl="0" algn="l">
              <a:spcBef>
                <a:spcPts val="1200"/>
              </a:spcBef>
              <a:spcAft>
                <a:spcPts val="0"/>
              </a:spcAft>
              <a:buClr>
                <a:schemeClr val="dk1"/>
              </a:buClr>
              <a:buSzPts val="358"/>
              <a:buFont typeface="Arial"/>
              <a:buNone/>
            </a:pPr>
            <a:r>
              <a:rPr b="1" lang="en-GB" sz="4807">
                <a:latin typeface="Roboto"/>
                <a:ea typeface="Roboto"/>
                <a:cs typeface="Roboto"/>
                <a:sym typeface="Roboto"/>
              </a:rPr>
              <a:t>limit 1;</a:t>
            </a:r>
            <a:endParaRPr b="1" sz="4807">
              <a:latin typeface="Roboto"/>
              <a:ea typeface="Roboto"/>
              <a:cs typeface="Roboto"/>
              <a:sym typeface="Roboto"/>
            </a:endParaRPr>
          </a:p>
          <a:p>
            <a:pPr indent="0" lvl="0" marL="0" rtl="0" algn="l">
              <a:spcBef>
                <a:spcPts val="1200"/>
              </a:spcBef>
              <a:spcAft>
                <a:spcPts val="1200"/>
              </a:spcAft>
              <a:buNone/>
            </a:pPr>
            <a:r>
              <a:t/>
            </a:r>
            <a:endParaRPr b="1">
              <a:latin typeface="Roboto"/>
              <a:ea typeface="Roboto"/>
              <a:cs typeface="Roboto"/>
              <a:sym typeface="Roboto"/>
            </a:endParaRPr>
          </a:p>
        </p:txBody>
      </p:sp>
      <p:pic>
        <p:nvPicPr>
          <p:cNvPr id="186" name="Google Shape;186;p21"/>
          <p:cNvPicPr preferRelativeResize="0"/>
          <p:nvPr/>
        </p:nvPicPr>
        <p:blipFill>
          <a:blip r:embed="rId3">
            <a:alphaModFix/>
          </a:blip>
          <a:stretch>
            <a:fillRect/>
          </a:stretch>
        </p:blipFill>
        <p:spPr>
          <a:xfrm>
            <a:off x="5608202" y="2504175"/>
            <a:ext cx="2720725" cy="1199125"/>
          </a:xfrm>
          <a:prstGeom prst="rect">
            <a:avLst/>
          </a:prstGeom>
          <a:noFill/>
          <a:ln>
            <a:noFill/>
          </a:ln>
        </p:spPr>
      </p:pic>
      <p:sp>
        <p:nvSpPr>
          <p:cNvPr id="187" name="Google Shape;187;p21"/>
          <p:cNvSpPr txBox="1"/>
          <p:nvPr/>
        </p:nvSpPr>
        <p:spPr>
          <a:xfrm>
            <a:off x="5665925" y="1567550"/>
            <a:ext cx="1756800" cy="31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500" u="sng">
                <a:solidFill>
                  <a:srgbClr val="980000"/>
                </a:solidFill>
                <a:latin typeface="Lato"/>
                <a:ea typeface="Lato"/>
                <a:cs typeface="Lato"/>
                <a:sym typeface="Lato"/>
              </a:rPr>
              <a:t>Output :</a:t>
            </a:r>
            <a:endParaRPr b="1" sz="1500" u="sng">
              <a:solidFill>
                <a:srgbClr val="980000"/>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