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FEE9"/>
    <a:srgbClr val="0A0A0A"/>
    <a:srgbClr val="FCFBDB"/>
    <a:srgbClr val="8BADE5"/>
    <a:srgbClr val="D3F0F9"/>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9856" autoAdjust="0"/>
  </p:normalViewPr>
  <p:slideViewPr>
    <p:cSldViewPr snapToGrid="0" snapToObjects="1" showGuides="1">
      <p:cViewPr>
        <p:scale>
          <a:sx n="93" d="100"/>
          <a:sy n="93" d="100"/>
        </p:scale>
        <p:origin x="-9222" y="-799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0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0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0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0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5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5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5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5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50" name="Text Placeholder 449"/>
          <p:cNvSpPr>
            <a:spLocks noGrp="1"/>
          </p:cNvSpPr>
          <p:nvPr>
            <p:ph type="body" sz="quarter" idx="11"/>
          </p:nvPr>
        </p:nvSpPr>
        <p:spPr>
          <a:xfrm>
            <a:off x="826779" y="9278579"/>
            <a:ext cx="13573126" cy="2357560"/>
          </a:xfrm>
        </p:spPr>
        <p:txBody>
          <a:bodyPr/>
          <a:lstStyle/>
          <a:p>
            <a:endParaRPr lang="en-IN" sz="4400" dirty="0" smtClean="0">
              <a:solidFill>
                <a:schemeClr val="tx1"/>
              </a:solidFill>
              <a:latin typeface="SansSerif" panose="00000400000000000000" pitchFamily="2" charset="2"/>
            </a:endParaRPr>
          </a:p>
          <a:p>
            <a:r>
              <a:rPr lang="en-IN" sz="4400" dirty="0" smtClean="0">
                <a:solidFill>
                  <a:schemeClr val="tx1"/>
                </a:solidFill>
                <a:latin typeface="SansSerif" panose="00000400000000000000" pitchFamily="2" charset="2"/>
              </a:rPr>
              <a:t> </a:t>
            </a:r>
            <a:endParaRPr lang="en-US" sz="4400" dirty="0">
              <a:solidFill>
                <a:schemeClr val="tx1"/>
              </a:solidFill>
              <a:latin typeface="SansSerif" panose="00000400000000000000" pitchFamily="2" charset="2"/>
            </a:endParaRPr>
          </a:p>
          <a:p>
            <a:endParaRPr lang="en-US" dirty="0">
              <a:solidFill>
                <a:schemeClr val="tx1"/>
              </a:solidFill>
            </a:endParaRPr>
          </a:p>
        </p:txBody>
      </p:sp>
      <p:sp>
        <p:nvSpPr>
          <p:cNvPr id="464" name="Text Placeholder 463"/>
          <p:cNvSpPr>
            <a:spLocks noGrp="1"/>
          </p:cNvSpPr>
          <p:nvPr>
            <p:ph type="body" sz="quarter" idx="20"/>
          </p:nvPr>
        </p:nvSpPr>
        <p:spPr>
          <a:xfrm>
            <a:off x="902599" y="15979322"/>
            <a:ext cx="13573125" cy="1298809"/>
          </a:xfrm>
        </p:spPr>
        <p:txBody>
          <a:bodyPr/>
          <a:lstStyle/>
          <a:p>
            <a:pPr lvl="0"/>
            <a:endParaRPr lang="en-IN" sz="2800" dirty="0">
              <a:latin typeface="Times New Roman"/>
              <a:ea typeface="Times New Roman"/>
            </a:endParaRPr>
          </a:p>
          <a:p>
            <a:pPr marL="228600"/>
            <a:endParaRPr lang="en-US" dirty="0"/>
          </a:p>
        </p:txBody>
      </p:sp>
      <p:sp>
        <p:nvSpPr>
          <p:cNvPr id="470" name="Text Placeholder 469"/>
          <p:cNvSpPr>
            <a:spLocks noGrp="1"/>
          </p:cNvSpPr>
          <p:nvPr>
            <p:ph type="body" sz="quarter" idx="29"/>
          </p:nvPr>
        </p:nvSpPr>
        <p:spPr>
          <a:xfrm>
            <a:off x="29385676" y="28283471"/>
            <a:ext cx="13581062" cy="1920518"/>
          </a:xfrm>
        </p:spPr>
        <p:txBody>
          <a:bodyPr/>
          <a:lstStyle/>
          <a:p>
            <a:pPr algn="l"/>
            <a:endParaRPr lang="en-US" sz="3600" u="none" dirty="0" smtClean="0">
              <a:solidFill>
                <a:schemeClr val="accent2">
                  <a:lumMod val="75000"/>
                </a:schemeClr>
              </a:solidFill>
            </a:endParaRPr>
          </a:p>
          <a:p>
            <a:pPr algn="l"/>
            <a:endParaRPr lang="en-US" sz="3600" u="none" dirty="0">
              <a:solidFill>
                <a:schemeClr val="accent2">
                  <a:lumMod val="75000"/>
                </a:schemeClr>
              </a:solidFill>
            </a:endParaRPr>
          </a:p>
          <a:p>
            <a:endParaRPr lang="en-IN" sz="2800" dirty="0"/>
          </a:p>
        </p:txBody>
      </p:sp>
      <p:sp>
        <p:nvSpPr>
          <p:cNvPr id="471" name="Text Placeholder 470"/>
          <p:cNvSpPr>
            <a:spLocks noGrp="1"/>
          </p:cNvSpPr>
          <p:nvPr>
            <p:ph type="body" sz="quarter" idx="30"/>
          </p:nvPr>
        </p:nvSpPr>
        <p:spPr>
          <a:xfrm>
            <a:off x="29360171" y="25252096"/>
            <a:ext cx="13155935" cy="6457130"/>
          </a:xfrm>
        </p:spPr>
        <p:txBody>
          <a:bodyPr/>
          <a:lstStyle/>
          <a:p>
            <a:pPr algn="r"/>
            <a:r>
              <a:rPr lang="en-IN" sz="4400" b="1" u="sng" dirty="0">
                <a:solidFill>
                  <a:schemeClr val="tx1"/>
                </a:solidFill>
              </a:rPr>
              <a:t>PROJECT GUIDE :</a:t>
            </a:r>
          </a:p>
          <a:p>
            <a:pPr algn="r"/>
            <a:r>
              <a:rPr lang="en-IN" sz="3600" dirty="0">
                <a:solidFill>
                  <a:schemeClr val="tx1"/>
                </a:solidFill>
                <a:latin typeface="SansSerif" panose="00000400000000000000" pitchFamily="2" charset="2"/>
              </a:rPr>
              <a:t>UDAY NAYAK</a:t>
            </a:r>
          </a:p>
          <a:p>
            <a:pPr algn="r"/>
            <a:endParaRPr lang="en-IN" sz="2800" dirty="0">
              <a:solidFill>
                <a:schemeClr val="tx1"/>
              </a:solidFill>
              <a:latin typeface="SansSerif" panose="00000400000000000000" pitchFamily="2" charset="2"/>
            </a:endParaRPr>
          </a:p>
          <a:p>
            <a:pPr algn="r"/>
            <a:r>
              <a:rPr lang="en-IN" sz="4400" b="1" u="sng" dirty="0">
                <a:solidFill>
                  <a:schemeClr val="tx1"/>
                </a:solidFill>
              </a:rPr>
              <a:t>PROJECT TEAM :</a:t>
            </a:r>
          </a:p>
          <a:p>
            <a:pPr algn="r"/>
            <a:r>
              <a:rPr lang="en-IN" sz="3600" dirty="0">
                <a:solidFill>
                  <a:schemeClr val="tx1"/>
                </a:solidFill>
                <a:latin typeface="SansSerif" panose="00000400000000000000" pitchFamily="2" charset="2"/>
              </a:rPr>
              <a:t>KARAN MANGHI </a:t>
            </a:r>
          </a:p>
          <a:p>
            <a:pPr algn="r"/>
            <a:r>
              <a:rPr lang="en-US" sz="3600" dirty="0">
                <a:solidFill>
                  <a:schemeClr val="tx1"/>
                </a:solidFill>
                <a:latin typeface="SansSerif" panose="00000400000000000000" pitchFamily="2" charset="2"/>
              </a:rPr>
              <a:t>KAVYA KOTIAN</a:t>
            </a:r>
            <a:endParaRPr lang="en-IN" sz="3600" dirty="0">
              <a:solidFill>
                <a:schemeClr val="tx1"/>
              </a:solidFill>
              <a:latin typeface="SansSerif" panose="00000400000000000000" pitchFamily="2" charset="2"/>
            </a:endParaRPr>
          </a:p>
          <a:p>
            <a:pPr algn="r"/>
            <a:r>
              <a:rPr lang="en-US" sz="3600" dirty="0" smtClean="0">
                <a:solidFill>
                  <a:schemeClr val="tx1"/>
                </a:solidFill>
                <a:latin typeface="SansSerif" panose="00000400000000000000" pitchFamily="2" charset="2"/>
              </a:rPr>
              <a:t>CHIRAAG </a:t>
            </a:r>
            <a:r>
              <a:rPr lang="en-US" sz="3600" dirty="0">
                <a:solidFill>
                  <a:schemeClr val="tx1"/>
                </a:solidFill>
                <a:latin typeface="SansSerif" panose="00000400000000000000" pitchFamily="2" charset="2"/>
              </a:rPr>
              <a:t>LIMAYE</a:t>
            </a:r>
            <a:endParaRPr lang="en-IN" sz="3600" dirty="0">
              <a:solidFill>
                <a:schemeClr val="tx1"/>
              </a:solidFill>
              <a:latin typeface="SansSerif" panose="00000400000000000000" pitchFamily="2" charset="2"/>
            </a:endParaRPr>
          </a:p>
          <a:p>
            <a:pPr algn="r"/>
            <a:r>
              <a:rPr lang="en-US" sz="3600" dirty="0">
                <a:solidFill>
                  <a:schemeClr val="tx1"/>
                </a:solidFill>
                <a:latin typeface="SansSerif" panose="00000400000000000000" pitchFamily="2" charset="2"/>
              </a:rPr>
              <a:t>ASHWIN FERNANDES</a:t>
            </a:r>
          </a:p>
          <a:p>
            <a:pPr algn="r"/>
            <a:endParaRPr lang="en-IN" sz="3600" dirty="0">
              <a:solidFill>
                <a:schemeClr val="tx1"/>
              </a:solidFill>
              <a:latin typeface="SansSerif" panose="00000400000000000000" pitchFamily="2" charset="2"/>
            </a:endParaRPr>
          </a:p>
        </p:txBody>
      </p:sp>
      <p:sp>
        <p:nvSpPr>
          <p:cNvPr id="474" name="Text Placeholder 473"/>
          <p:cNvSpPr>
            <a:spLocks noGrp="1"/>
          </p:cNvSpPr>
          <p:nvPr>
            <p:ph type="body" sz="quarter" idx="153"/>
          </p:nvPr>
        </p:nvSpPr>
        <p:spPr>
          <a:xfrm>
            <a:off x="2296756" y="281413"/>
            <a:ext cx="41594444" cy="4603171"/>
          </a:xfrm>
        </p:spPr>
        <p:txBody>
          <a:bodyPr>
            <a:noAutofit/>
          </a:bodyPr>
          <a:lstStyle/>
          <a:p>
            <a:r>
              <a:rPr lang="en-IN" sz="10600" dirty="0">
                <a:solidFill>
                  <a:schemeClr val="tx1"/>
                </a:solidFill>
                <a:latin typeface="Arial Rounded MT Bold" pitchFamily="34" charset="0"/>
              </a:rPr>
              <a:t>A MACHINE LEARNING APPROACH </a:t>
            </a:r>
            <a:r>
              <a:rPr lang="en-IN" sz="10600" dirty="0" smtClean="0">
                <a:solidFill>
                  <a:schemeClr val="tx1"/>
                </a:solidFill>
                <a:latin typeface="Arial Rounded MT Bold" pitchFamily="34" charset="0"/>
              </a:rPr>
              <a:t>TO</a:t>
            </a:r>
            <a:endParaRPr lang="en-IN" sz="10600" dirty="0">
              <a:solidFill>
                <a:schemeClr val="tx1"/>
              </a:solidFill>
              <a:latin typeface="Arial Rounded MT Bold" pitchFamily="34" charset="0"/>
            </a:endParaRPr>
          </a:p>
          <a:p>
            <a:r>
              <a:rPr lang="en-IN" sz="10600" dirty="0">
                <a:solidFill>
                  <a:schemeClr val="tx1"/>
                </a:solidFill>
                <a:latin typeface="Arial Rounded MT Bold" pitchFamily="34" charset="0"/>
              </a:rPr>
              <a:t>PROTEIN FOLD RECOGNITION</a:t>
            </a:r>
            <a:endParaRPr lang="en-IN" sz="10600" dirty="0">
              <a:solidFill>
                <a:schemeClr val="tx1"/>
              </a:solidFill>
              <a:latin typeface="Arial Rounded MT Bold" pitchFamily="34" charset="0"/>
            </a:endParaRPr>
          </a:p>
        </p:txBody>
      </p:sp>
      <p:sp>
        <p:nvSpPr>
          <p:cNvPr id="4" name="Rounded Rectangle 3"/>
          <p:cNvSpPr/>
          <p:nvPr/>
        </p:nvSpPr>
        <p:spPr>
          <a:xfrm>
            <a:off x="29810801" y="19421738"/>
            <a:ext cx="13030200" cy="4043508"/>
          </a:xfrm>
          <a:prstGeom prst="roundRect">
            <a:avLst/>
          </a:prstGeom>
          <a:solidFill>
            <a:srgbClr val="D3F0F9"/>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7200" dirty="0" smtClean="0">
              <a:solidFill>
                <a:schemeClr val="tx1"/>
              </a:solidFill>
              <a:latin typeface="SansSerif" panose="00000400000000000000" pitchFamily="2" charset="2"/>
            </a:endParaRPr>
          </a:p>
          <a:p>
            <a:pPr algn="ctr"/>
            <a:r>
              <a:rPr lang="en-IN" sz="6600" b="1" u="sng" dirty="0" smtClean="0">
                <a:solidFill>
                  <a:schemeClr val="tx1"/>
                </a:solidFill>
                <a:latin typeface="+mj-lt"/>
              </a:rPr>
              <a:t>REFERENCE :</a:t>
            </a:r>
          </a:p>
          <a:p>
            <a:pPr algn="ctr"/>
            <a:endParaRPr lang="en-IN" sz="6600" b="1" u="sng" dirty="0">
              <a:solidFill>
                <a:schemeClr val="tx1"/>
              </a:solidFill>
              <a:latin typeface="+mj-lt"/>
            </a:endParaRPr>
          </a:p>
          <a:p>
            <a:pPr marL="571500" indent="-571500">
              <a:buFont typeface="Arial" panose="020B0604020202020204" pitchFamily="34" charset="0"/>
              <a:buChar char="•"/>
            </a:pPr>
            <a:r>
              <a:rPr lang="en-IN" sz="3600" dirty="0">
                <a:solidFill>
                  <a:schemeClr val="tx1"/>
                </a:solidFill>
                <a:latin typeface="SansSerif" panose="00000400000000000000" pitchFamily="2" charset="2"/>
              </a:rPr>
              <a:t>http://www.nature.com/articles/srep17573#abstract</a:t>
            </a:r>
          </a:p>
          <a:p>
            <a:pPr marL="571500" indent="-571500">
              <a:buFont typeface="Arial" panose="020B0604020202020204" pitchFamily="34" charset="0"/>
              <a:buChar char="•"/>
            </a:pPr>
            <a:r>
              <a:rPr lang="en-IN" sz="3600" dirty="0">
                <a:solidFill>
                  <a:schemeClr val="tx1"/>
                </a:solidFill>
                <a:latin typeface="SansSerif" panose="00000400000000000000" pitchFamily="2" charset="2"/>
              </a:rPr>
              <a:t>http://iris.rnet.missouri.edu/dnfold</a:t>
            </a:r>
            <a:r>
              <a:rPr lang="en-IN" sz="3600" dirty="0" smtClean="0">
                <a:solidFill>
                  <a:schemeClr val="tx1"/>
                </a:solidFill>
                <a:latin typeface="SansSerif" panose="00000400000000000000" pitchFamily="2" charset="2"/>
              </a:rPr>
              <a:t>/</a:t>
            </a:r>
          </a:p>
          <a:p>
            <a:endParaRPr lang="en-IN" sz="3600" dirty="0">
              <a:solidFill>
                <a:schemeClr val="tx1"/>
              </a:solidFill>
              <a:latin typeface="SansSerif" panose="00000400000000000000" pitchFamily="2" charset="2"/>
            </a:endParaRPr>
          </a:p>
          <a:p>
            <a:endParaRPr lang="en-IN" sz="4400" dirty="0">
              <a:solidFill>
                <a:schemeClr val="tx1"/>
              </a:solidFill>
              <a:latin typeface="SansSerif" panose="00000400000000000000" pitchFamily="2" charset="2"/>
            </a:endParaRPr>
          </a:p>
        </p:txBody>
      </p:sp>
      <p:sp>
        <p:nvSpPr>
          <p:cNvPr id="2" name="Rounded Rectangle 1"/>
          <p:cNvSpPr/>
          <p:nvPr/>
        </p:nvSpPr>
        <p:spPr>
          <a:xfrm>
            <a:off x="1347595" y="18293349"/>
            <a:ext cx="12910838" cy="12363114"/>
          </a:xfrm>
          <a:prstGeom prst="roundRect">
            <a:avLst/>
          </a:prstGeom>
          <a:solidFill>
            <a:srgbClr val="FCFBDB"/>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600" b="1" u="sng" dirty="0" smtClean="0">
              <a:solidFill>
                <a:schemeClr val="tx1"/>
              </a:solidFill>
            </a:endParaRPr>
          </a:p>
          <a:p>
            <a:pPr algn="ctr"/>
            <a:endParaRPr lang="en-IN" sz="6600" b="1" u="sng" dirty="0" smtClean="0">
              <a:solidFill>
                <a:schemeClr val="tx1"/>
              </a:solidFill>
            </a:endParaRPr>
          </a:p>
          <a:p>
            <a:pPr algn="ctr"/>
            <a:endParaRPr lang="en-IN" sz="6600" b="1" u="sng" dirty="0">
              <a:solidFill>
                <a:schemeClr val="tx1"/>
              </a:solidFill>
            </a:endParaRPr>
          </a:p>
          <a:p>
            <a:pPr algn="ctr"/>
            <a:endParaRPr lang="en-IN" sz="6600" b="1" u="sng" dirty="0" smtClean="0">
              <a:solidFill>
                <a:schemeClr val="tx1"/>
              </a:solidFill>
            </a:endParaRPr>
          </a:p>
          <a:p>
            <a:pPr algn="ctr"/>
            <a:endParaRPr lang="en-IN" sz="6600" b="1" u="sng" dirty="0">
              <a:solidFill>
                <a:schemeClr val="tx1"/>
              </a:solidFill>
            </a:endParaRPr>
          </a:p>
          <a:p>
            <a:pPr algn="ctr"/>
            <a:endParaRPr lang="en-IN" sz="6600" b="1" u="sng" dirty="0" smtClean="0">
              <a:solidFill>
                <a:schemeClr val="tx1"/>
              </a:solidFill>
            </a:endParaRPr>
          </a:p>
          <a:p>
            <a:pPr algn="ctr"/>
            <a:r>
              <a:rPr lang="en-IN" sz="6600" b="1" u="sng" dirty="0" smtClean="0">
                <a:solidFill>
                  <a:schemeClr val="tx1"/>
                </a:solidFill>
              </a:rPr>
              <a:t>KEY </a:t>
            </a:r>
            <a:r>
              <a:rPr lang="en-IN" sz="6600" b="1" u="sng" dirty="0">
                <a:solidFill>
                  <a:schemeClr val="tx1"/>
                </a:solidFill>
              </a:rPr>
              <a:t>POINTS : </a:t>
            </a:r>
            <a:r>
              <a:rPr lang="en-IN" sz="6600" b="1" u="sng" dirty="0" smtClean="0">
                <a:solidFill>
                  <a:schemeClr val="tx1"/>
                </a:solidFill>
              </a:rPr>
              <a:t/>
            </a:r>
            <a:br>
              <a:rPr lang="en-IN" sz="6600" b="1" u="sng" dirty="0" smtClean="0">
                <a:solidFill>
                  <a:schemeClr val="tx1"/>
                </a:solidFill>
              </a:rPr>
            </a:br>
            <a:endParaRPr lang="en-IN" sz="6600" b="1" u="sng" dirty="0" smtClean="0">
              <a:solidFill>
                <a:schemeClr val="tx1"/>
              </a:solidFill>
            </a:endParaRPr>
          </a:p>
          <a:p>
            <a:pPr marL="571500" indent="-571500">
              <a:buFont typeface="Arial" panose="020B0604020202020204" pitchFamily="34" charset="0"/>
              <a:buChar char="•"/>
            </a:pPr>
            <a:r>
              <a:rPr lang="en-IN" sz="3600" dirty="0" smtClean="0">
                <a:solidFill>
                  <a:schemeClr val="tx1"/>
                </a:solidFill>
                <a:latin typeface="SansSerif" panose="00000400000000000000" pitchFamily="2" charset="2"/>
              </a:rPr>
              <a:t>For </a:t>
            </a:r>
            <a:r>
              <a:rPr lang="en-IN" sz="3600" dirty="0">
                <a:solidFill>
                  <a:schemeClr val="tx1"/>
                </a:solidFill>
                <a:latin typeface="SansSerif" panose="00000400000000000000" pitchFamily="2" charset="2"/>
              </a:rPr>
              <a:t>each pair of proteins in the dataset, </a:t>
            </a:r>
            <a:r>
              <a:rPr lang="en-IN" sz="3600" dirty="0" smtClean="0">
                <a:solidFill>
                  <a:schemeClr val="tx1"/>
                </a:solidFill>
                <a:latin typeface="SansSerif" panose="00000400000000000000" pitchFamily="2" charset="2"/>
              </a:rPr>
              <a:t>84 </a:t>
            </a:r>
            <a:r>
              <a:rPr lang="en-IN" sz="3600" dirty="0">
                <a:solidFill>
                  <a:schemeClr val="tx1"/>
                </a:solidFill>
                <a:latin typeface="SansSerif" panose="00000400000000000000" pitchFamily="2" charset="2"/>
              </a:rPr>
              <a:t>pairwise similarity features are used to characterize the protein pair. </a:t>
            </a:r>
          </a:p>
          <a:p>
            <a:pPr marL="571500" indent="-571500">
              <a:buFont typeface="Arial" panose="020B0604020202020204" pitchFamily="34" charset="0"/>
              <a:buChar char="•"/>
            </a:pPr>
            <a:r>
              <a:rPr lang="en-IN" sz="3600" dirty="0">
                <a:solidFill>
                  <a:schemeClr val="tx1"/>
                </a:solidFill>
                <a:latin typeface="SansSerif" panose="00000400000000000000" pitchFamily="2" charset="2"/>
              </a:rPr>
              <a:t>These similarity features used were obtained through five types of sequence alignment and/or protein structure prediction tools (i.e., sequence-sequence alignment, sequence-family information, sequence-profile alignment, profile-profile alignment and structural information) and selected based on their use in prior </a:t>
            </a:r>
            <a:r>
              <a:rPr lang="en-IN" sz="3600" dirty="0" smtClean="0">
                <a:solidFill>
                  <a:schemeClr val="tx1"/>
                </a:solidFill>
                <a:latin typeface="SansSerif" panose="00000400000000000000" pitchFamily="2" charset="2"/>
              </a:rPr>
              <a:t>works.</a:t>
            </a:r>
          </a:p>
          <a:p>
            <a:pPr marL="571500" indent="-571500">
              <a:buFont typeface="Arial" panose="020B0604020202020204" pitchFamily="34" charset="0"/>
              <a:buChar char="•"/>
            </a:pPr>
            <a:r>
              <a:rPr lang="en-IN" sz="3600" dirty="0" smtClean="0">
                <a:solidFill>
                  <a:schemeClr val="tx1"/>
                </a:solidFill>
                <a:latin typeface="SansSerif" panose="00000400000000000000" pitchFamily="2" charset="2"/>
              </a:rPr>
              <a:t>The dataset </a:t>
            </a:r>
            <a:r>
              <a:rPr lang="en-IN" sz="3600" dirty="0">
                <a:solidFill>
                  <a:schemeClr val="tx1"/>
                </a:solidFill>
                <a:latin typeface="SansSerif" panose="00000400000000000000" pitchFamily="2" charset="2"/>
              </a:rPr>
              <a:t>consists </a:t>
            </a:r>
            <a:r>
              <a:rPr lang="en-IN" sz="3600" dirty="0" smtClean="0">
                <a:solidFill>
                  <a:schemeClr val="tx1"/>
                </a:solidFill>
                <a:latin typeface="SansSerif" panose="00000400000000000000" pitchFamily="2" charset="2"/>
              </a:rPr>
              <a:t>of </a:t>
            </a:r>
            <a:r>
              <a:rPr lang="en-IN" sz="3600" dirty="0">
                <a:solidFill>
                  <a:schemeClr val="tx1"/>
                </a:solidFill>
                <a:latin typeface="SansSerif" panose="00000400000000000000" pitchFamily="2" charset="2"/>
              </a:rPr>
              <a:t>proteins from the SCOP dataset (version 1.37</a:t>
            </a:r>
            <a:r>
              <a:rPr lang="en-IN" sz="3600" dirty="0" smtClean="0">
                <a:solidFill>
                  <a:schemeClr val="tx1"/>
                </a:solidFill>
                <a:latin typeface="SansSerif" panose="00000400000000000000" pitchFamily="2" charset="2"/>
              </a:rPr>
              <a:t>)</a:t>
            </a:r>
            <a:r>
              <a:rPr lang="en-IN" sz="3600" dirty="0">
                <a:solidFill>
                  <a:schemeClr val="tx1"/>
                </a:solidFill>
                <a:latin typeface="SansSerif" panose="00000400000000000000" pitchFamily="2" charset="2"/>
              </a:rPr>
              <a:t> </a:t>
            </a:r>
            <a:r>
              <a:rPr lang="en-IN" sz="3600" dirty="0" smtClean="0">
                <a:solidFill>
                  <a:schemeClr val="tx1"/>
                </a:solidFill>
                <a:latin typeface="SansSerif" panose="00000400000000000000" pitchFamily="2" charset="2"/>
              </a:rPr>
              <a:t>such </a:t>
            </a:r>
            <a:r>
              <a:rPr lang="en-IN" sz="3600" dirty="0">
                <a:solidFill>
                  <a:schemeClr val="tx1"/>
                </a:solidFill>
                <a:latin typeface="SansSerif" panose="00000400000000000000" pitchFamily="2" charset="2"/>
              </a:rPr>
              <a:t>that the sequence identity between </a:t>
            </a:r>
            <a:r>
              <a:rPr lang="en-IN" sz="3600" dirty="0" smtClean="0">
                <a:solidFill>
                  <a:schemeClr val="tx1"/>
                </a:solidFill>
                <a:latin typeface="SansSerif" panose="00000400000000000000" pitchFamily="2" charset="2"/>
              </a:rPr>
              <a:t>any </a:t>
            </a:r>
            <a:r>
              <a:rPr lang="en-IN" sz="3600" dirty="0">
                <a:solidFill>
                  <a:schemeClr val="tx1"/>
                </a:solidFill>
                <a:latin typeface="SansSerif" panose="00000400000000000000" pitchFamily="2" charset="2"/>
              </a:rPr>
              <a:t>pair of proteins was &lt;40</a:t>
            </a:r>
            <a:r>
              <a:rPr lang="en-IN" sz="3600" dirty="0" smtClean="0">
                <a:solidFill>
                  <a:schemeClr val="tx1"/>
                </a:solidFill>
                <a:latin typeface="SansSerif" panose="00000400000000000000" pitchFamily="2" charset="2"/>
              </a:rPr>
              <a:t>%.</a:t>
            </a:r>
          </a:p>
          <a:p>
            <a:pPr marL="571500" indent="-571500">
              <a:buFont typeface="Arial" panose="020B0604020202020204" pitchFamily="34" charset="0"/>
              <a:buChar char="•"/>
            </a:pPr>
            <a:r>
              <a:rPr lang="en-IN" sz="3600" dirty="0" smtClean="0">
                <a:solidFill>
                  <a:schemeClr val="tx1"/>
                </a:solidFill>
                <a:latin typeface="SansSerif" panose="00000400000000000000" pitchFamily="2" charset="2"/>
              </a:rPr>
              <a:t>Two </a:t>
            </a:r>
            <a:r>
              <a:rPr lang="en-IN" sz="3600" dirty="0">
                <a:solidFill>
                  <a:schemeClr val="tx1"/>
                </a:solidFill>
                <a:latin typeface="SansSerif" panose="00000400000000000000" pitchFamily="2" charset="2"/>
              </a:rPr>
              <a:t>proteins </a:t>
            </a:r>
            <a:r>
              <a:rPr lang="en-IN" sz="3600" dirty="0" smtClean="0">
                <a:solidFill>
                  <a:schemeClr val="tx1"/>
                </a:solidFill>
                <a:latin typeface="SansSerif" panose="00000400000000000000" pitchFamily="2" charset="2"/>
              </a:rPr>
              <a:t>pertaining </a:t>
            </a:r>
            <a:r>
              <a:rPr lang="en-IN" sz="3600" dirty="0">
                <a:solidFill>
                  <a:schemeClr val="tx1"/>
                </a:solidFill>
                <a:latin typeface="SansSerif" panose="00000400000000000000" pitchFamily="2" charset="2"/>
              </a:rPr>
              <a:t>to the same structural fold is a problem that can be readily addressed as a binary classification problem. In this context, a protein pair which shares the same structural fold is </a:t>
            </a:r>
            <a:r>
              <a:rPr lang="en-IN" sz="3600" dirty="0" smtClean="0">
                <a:solidFill>
                  <a:schemeClr val="tx1"/>
                </a:solidFill>
                <a:latin typeface="SansSerif" panose="00000400000000000000" pitchFamily="2" charset="2"/>
              </a:rPr>
              <a:t>labelled </a:t>
            </a:r>
            <a:r>
              <a:rPr lang="en-IN" sz="3600" dirty="0">
                <a:solidFill>
                  <a:schemeClr val="tx1"/>
                </a:solidFill>
                <a:latin typeface="SansSerif" panose="00000400000000000000" pitchFamily="2" charset="2"/>
              </a:rPr>
              <a:t>as </a:t>
            </a:r>
            <a:r>
              <a:rPr lang="en-IN" sz="3600" dirty="0" smtClean="0">
                <a:solidFill>
                  <a:schemeClr val="tx1"/>
                </a:solidFill>
                <a:latin typeface="SansSerif" panose="00000400000000000000" pitchFamily="2" charset="2"/>
              </a:rPr>
              <a:t>1 and </a:t>
            </a:r>
            <a:r>
              <a:rPr lang="en-IN" sz="3600" dirty="0">
                <a:solidFill>
                  <a:schemeClr val="tx1"/>
                </a:solidFill>
                <a:latin typeface="SansSerif" panose="00000400000000000000" pitchFamily="2" charset="2"/>
              </a:rPr>
              <a:t>pairs from dissimilar folds are </a:t>
            </a:r>
            <a:r>
              <a:rPr lang="en-IN" sz="3600" dirty="0" smtClean="0">
                <a:solidFill>
                  <a:schemeClr val="tx1"/>
                </a:solidFill>
                <a:latin typeface="SansSerif" panose="00000400000000000000" pitchFamily="2" charset="2"/>
              </a:rPr>
              <a:t>labelled as 0.</a:t>
            </a:r>
            <a:r>
              <a:rPr lang="en-IN" sz="3600" dirty="0">
                <a:solidFill>
                  <a:schemeClr val="tx1"/>
                </a:solidFill>
                <a:latin typeface="SansSerif" panose="00000400000000000000" pitchFamily="2" charset="2"/>
              </a:rPr>
              <a:t> </a:t>
            </a: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smtClean="0">
              <a:solidFill>
                <a:schemeClr val="tx1"/>
              </a:solidFill>
              <a:latin typeface="SansSerif" panose="00000400000000000000" pitchFamily="2" charset="2"/>
            </a:endParaRPr>
          </a:p>
          <a:p>
            <a:pPr marL="571500" indent="-571500">
              <a:buFont typeface="Arial" panose="020B0604020202020204" pitchFamily="34" charset="0"/>
              <a:buChar char="•"/>
            </a:pPr>
            <a:endParaRPr lang="en-IN" sz="3600" dirty="0">
              <a:solidFill>
                <a:schemeClr val="tx1"/>
              </a:solidFill>
              <a:latin typeface="SansSerif" panose="00000400000000000000" pitchFamily="2" charset="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962" y="125934"/>
            <a:ext cx="4831758" cy="4538618"/>
          </a:xfrm>
          <a:prstGeom prst="rect">
            <a:avLst/>
          </a:prstGeom>
        </p:spPr>
      </p:pic>
      <p:sp>
        <p:nvSpPr>
          <p:cNvPr id="6" name="Text Placeholder 5"/>
          <p:cNvSpPr>
            <a:spLocks noGrp="1"/>
          </p:cNvSpPr>
          <p:nvPr>
            <p:ph type="body" sz="quarter" idx="150"/>
          </p:nvPr>
        </p:nvSpPr>
        <p:spPr>
          <a:xfrm>
            <a:off x="6581331" y="3638970"/>
            <a:ext cx="31447605" cy="1205489"/>
          </a:xfrm>
        </p:spPr>
        <p:txBody>
          <a:bodyPr>
            <a:normAutofit/>
          </a:bodyPr>
          <a:lstStyle/>
          <a:p>
            <a:r>
              <a:rPr lang="en-IN" dirty="0" smtClean="0">
                <a:solidFill>
                  <a:schemeClr val="tx1"/>
                </a:solidFill>
              </a:rPr>
              <a:t>DON BOSCO INSTITUTE OF TECHNOLOGY , KURLA WEST 400 070 </a:t>
            </a:r>
            <a:endParaRPr lang="en-IN" dirty="0">
              <a:solidFill>
                <a:schemeClr val="tx1"/>
              </a:solidFill>
            </a:endParaRPr>
          </a:p>
        </p:txBody>
      </p:sp>
      <p:sp>
        <p:nvSpPr>
          <p:cNvPr id="39" name="Rounded Rectangle 38"/>
          <p:cNvSpPr/>
          <p:nvPr/>
        </p:nvSpPr>
        <p:spPr>
          <a:xfrm>
            <a:off x="29810801" y="13927995"/>
            <a:ext cx="13155937" cy="4102653"/>
          </a:xfrm>
          <a:prstGeom prst="roundRect">
            <a:avLst/>
          </a:prstGeom>
          <a:solidFill>
            <a:srgbClr val="FCFBDB"/>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600" b="1" u="sng" dirty="0" smtClean="0">
              <a:solidFill>
                <a:schemeClr val="tx1"/>
              </a:solidFill>
            </a:endParaRPr>
          </a:p>
          <a:p>
            <a:pPr algn="ctr"/>
            <a:r>
              <a:rPr lang="en-IN" sz="6600" b="1" u="sng" dirty="0" smtClean="0">
                <a:solidFill>
                  <a:schemeClr val="tx1"/>
                </a:solidFill>
              </a:rPr>
              <a:t>CONCLUSION :</a:t>
            </a:r>
            <a:br>
              <a:rPr lang="en-IN" sz="6600" b="1" u="sng" dirty="0" smtClean="0">
                <a:solidFill>
                  <a:schemeClr val="tx1"/>
                </a:solidFill>
              </a:rPr>
            </a:br>
            <a:endParaRPr lang="en-IN" sz="6600" b="1" u="sng" dirty="0" smtClean="0">
              <a:solidFill>
                <a:schemeClr val="tx1"/>
              </a:solidFill>
            </a:endParaRPr>
          </a:p>
          <a:p>
            <a:pPr marL="571500" indent="-571500">
              <a:buFont typeface="Arial" panose="020B0604020202020204" pitchFamily="34" charset="0"/>
              <a:buChar char="•"/>
            </a:pPr>
            <a:r>
              <a:rPr lang="en-IN" sz="3600" dirty="0" smtClean="0">
                <a:solidFill>
                  <a:schemeClr val="tx1"/>
                </a:solidFill>
              </a:rPr>
              <a:t>Neural networks give better accuracy as compared to other machine learning methods like SVM, regression etc.</a:t>
            </a:r>
          </a:p>
          <a:p>
            <a:pPr marL="571500" indent="-571500">
              <a:buFont typeface="Arial" panose="020B0604020202020204" pitchFamily="34" charset="0"/>
              <a:buChar char="•"/>
            </a:pPr>
            <a:endParaRPr lang="en-IN" sz="3600" dirty="0" smtClean="0">
              <a:solidFill>
                <a:schemeClr val="tx1"/>
              </a:solidFill>
            </a:endParaRPr>
          </a:p>
          <a:p>
            <a:endParaRPr lang="en-IN" sz="4400" dirty="0">
              <a:solidFill>
                <a:schemeClr val="tx1"/>
              </a:solidFill>
            </a:endParaRPr>
          </a:p>
        </p:txBody>
      </p:sp>
      <p:sp>
        <p:nvSpPr>
          <p:cNvPr id="41" name="Rounded Rectangle 40"/>
          <p:cNvSpPr/>
          <p:nvPr/>
        </p:nvSpPr>
        <p:spPr>
          <a:xfrm>
            <a:off x="1304198" y="7074568"/>
            <a:ext cx="13030200" cy="10203563"/>
          </a:xfrm>
          <a:prstGeom prst="roundRect">
            <a:avLst>
              <a:gd name="adj" fmla="val 12807"/>
            </a:avLst>
          </a:prstGeom>
          <a:solidFill>
            <a:srgbClr val="D3F0F9"/>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smtClean="0">
              <a:solidFill>
                <a:schemeClr val="tx1"/>
              </a:solidFill>
            </a:endParaRPr>
          </a:p>
          <a:p>
            <a:endParaRPr lang="en-US" sz="3600" dirty="0">
              <a:solidFill>
                <a:schemeClr val="tx1"/>
              </a:solidFill>
            </a:endParaRPr>
          </a:p>
          <a:p>
            <a:pPr algn="ctr"/>
            <a:endParaRPr lang="en-US" sz="7200" b="1" i="1" u="sng" dirty="0" smtClean="0">
              <a:solidFill>
                <a:schemeClr val="tx1"/>
              </a:solidFill>
              <a:latin typeface="SansSerif" panose="00000400000000000000" pitchFamily="2" charset="2"/>
            </a:endParaRPr>
          </a:p>
          <a:p>
            <a:pPr algn="ctr"/>
            <a:endParaRPr lang="en-US" sz="6600" b="1" u="sng" dirty="0" smtClean="0">
              <a:solidFill>
                <a:schemeClr val="tx1"/>
              </a:solidFill>
              <a:latin typeface="+mj-lt"/>
            </a:endParaRPr>
          </a:p>
          <a:p>
            <a:pPr algn="ctr"/>
            <a:endParaRPr lang="en-US" sz="6600" b="1" u="sng" dirty="0" smtClean="0">
              <a:solidFill>
                <a:schemeClr val="tx1"/>
              </a:solidFill>
              <a:latin typeface="+mj-lt"/>
            </a:endParaRPr>
          </a:p>
          <a:p>
            <a:pPr algn="ctr"/>
            <a:endParaRPr lang="en-US" sz="6600" b="1" u="sng" dirty="0" smtClean="0">
              <a:solidFill>
                <a:schemeClr val="tx1"/>
              </a:solidFill>
              <a:latin typeface="+mj-lt"/>
            </a:endParaRPr>
          </a:p>
          <a:p>
            <a:pPr algn="ctr"/>
            <a:endParaRPr lang="en-US" sz="6600" b="1" u="sng" dirty="0" smtClean="0">
              <a:solidFill>
                <a:schemeClr val="tx1"/>
              </a:solidFill>
              <a:latin typeface="+mj-lt"/>
            </a:endParaRPr>
          </a:p>
          <a:p>
            <a:pPr algn="ctr"/>
            <a:r>
              <a:rPr lang="en-US" sz="6600" b="1" u="sng" dirty="0" smtClean="0">
                <a:solidFill>
                  <a:schemeClr val="tx1"/>
                </a:solidFill>
                <a:latin typeface="+mj-lt"/>
              </a:rPr>
              <a:t>ABSTRACT</a:t>
            </a:r>
            <a:r>
              <a:rPr lang="en-US" sz="7200" b="1" i="1" u="sng" dirty="0" smtClean="0">
                <a:solidFill>
                  <a:schemeClr val="tx1"/>
                </a:solidFill>
                <a:latin typeface="SansSerif" panose="00000400000000000000" pitchFamily="2" charset="2"/>
              </a:rPr>
              <a:t>:</a:t>
            </a:r>
          </a:p>
          <a:p>
            <a:pPr marL="571500" indent="-571500">
              <a:buFont typeface="Arial" panose="020B0604020202020204" pitchFamily="34" charset="0"/>
              <a:buChar char="•"/>
            </a:pPr>
            <a:endParaRPr lang="en-US" sz="3600" dirty="0">
              <a:latin typeface="SansSerif" panose="00000400000000000000" pitchFamily="2" charset="2"/>
            </a:endParaRPr>
          </a:p>
          <a:p>
            <a:pPr marL="571500" indent="-571500">
              <a:buFont typeface="Arial" panose="020B0604020202020204" pitchFamily="34" charset="0"/>
              <a:buChar char="•"/>
            </a:pPr>
            <a:r>
              <a:rPr lang="en-IN" sz="3600" dirty="0" smtClean="0">
                <a:solidFill>
                  <a:schemeClr val="tx1"/>
                </a:solidFill>
                <a:latin typeface="SansSerif" panose="00000400000000000000" pitchFamily="2" charset="2"/>
              </a:rPr>
              <a:t>Protein folding is the physical process by which a protein chain acquires its native 3-dimensional structure, a conformation that is usually biologically functional, in an expeditious and reproducible manner.</a:t>
            </a:r>
          </a:p>
          <a:p>
            <a:pPr marL="857250" indent="-857250">
              <a:buFont typeface="Arial" panose="020B0604020202020204" pitchFamily="34" charset="0"/>
              <a:buChar char="•"/>
            </a:pPr>
            <a:r>
              <a:rPr lang="en-IN" sz="3600" dirty="0">
                <a:solidFill>
                  <a:schemeClr val="tx1"/>
                </a:solidFill>
                <a:latin typeface="SansSerif" panose="00000400000000000000" pitchFamily="2" charset="2"/>
              </a:rPr>
              <a:t>An important task in protein structure prediction is to identify proteins that have similar tertiary structures (from among those that have already been determined experimentally). </a:t>
            </a:r>
          </a:p>
          <a:p>
            <a:pPr marL="857250" indent="-857250">
              <a:buFont typeface="Arial" panose="020B0604020202020204" pitchFamily="34" charset="0"/>
              <a:buChar char="•"/>
            </a:pPr>
            <a:r>
              <a:rPr lang="en-IN" sz="3600" dirty="0">
                <a:solidFill>
                  <a:schemeClr val="tx1"/>
                </a:solidFill>
                <a:latin typeface="SansSerif" panose="00000400000000000000" pitchFamily="2" charset="2"/>
              </a:rPr>
              <a:t>By identifying such proteins, their structures can be used as a template to model the unknown structure of another protein.</a:t>
            </a:r>
          </a:p>
          <a:p>
            <a:pPr marL="571500" indent="-571500">
              <a:buFont typeface="Arial" panose="020B0604020202020204" pitchFamily="34" charset="0"/>
              <a:buChar char="•"/>
            </a:pPr>
            <a:r>
              <a:rPr lang="en-IN" sz="3600" i="1" dirty="0" smtClean="0">
                <a:solidFill>
                  <a:schemeClr val="tx1"/>
                </a:solidFill>
                <a:latin typeface="SansSerif" panose="00000400000000000000" pitchFamily="2" charset="2"/>
              </a:rPr>
              <a:t>For </a:t>
            </a:r>
            <a:r>
              <a:rPr lang="en-IN" sz="3600" i="1" dirty="0">
                <a:solidFill>
                  <a:schemeClr val="tx1"/>
                </a:solidFill>
                <a:latin typeface="SansSerif" panose="00000400000000000000" pitchFamily="2" charset="2"/>
              </a:rPr>
              <a:t>accurate recognition of protein folds, a neural network is developed to predict whether a given protein pair belongs to the same structural fold.</a:t>
            </a:r>
            <a:endParaRPr lang="en-IN" sz="3600" dirty="0">
              <a:solidFill>
                <a:schemeClr val="tx1"/>
              </a:solidFill>
              <a:latin typeface="SansSerif" panose="00000400000000000000" pitchFamily="2" charset="2"/>
            </a:endParaRPr>
          </a:p>
          <a:p>
            <a:endParaRPr lang="en-IN" sz="3600" dirty="0" smtClean="0">
              <a:solidFill>
                <a:schemeClr val="tx1"/>
              </a:solidFill>
              <a:latin typeface="SansSerif" panose="00000400000000000000" pitchFamily="2" charset="2"/>
            </a:endParaRPr>
          </a:p>
          <a:p>
            <a:endParaRPr lang="en-IN" sz="3600" dirty="0">
              <a:solidFill>
                <a:schemeClr val="tx1"/>
              </a:solidFill>
              <a:latin typeface="SansSerif" panose="00000400000000000000" pitchFamily="2" charset="2"/>
            </a:endParaRPr>
          </a:p>
          <a:p>
            <a:endParaRPr lang="en-IN" sz="3600" dirty="0" smtClean="0">
              <a:solidFill>
                <a:schemeClr val="tx1"/>
              </a:solidFill>
              <a:latin typeface="SansSerif" panose="00000400000000000000" pitchFamily="2" charset="2"/>
            </a:endParaRPr>
          </a:p>
          <a:p>
            <a:endParaRPr lang="en-IN" sz="3600" dirty="0" smtClean="0">
              <a:solidFill>
                <a:schemeClr val="tx1"/>
              </a:solidFill>
              <a:latin typeface="SansSerif" panose="00000400000000000000" pitchFamily="2" charset="2"/>
            </a:endParaRPr>
          </a:p>
          <a:p>
            <a:endParaRPr lang="en-IN" sz="3600" dirty="0">
              <a:solidFill>
                <a:schemeClr val="tx1"/>
              </a:solidFill>
              <a:latin typeface="SansSerif" panose="00000400000000000000" pitchFamily="2" charset="2"/>
            </a:endParaRPr>
          </a:p>
          <a:p>
            <a:endParaRPr lang="en-IN" sz="3600" dirty="0" smtClean="0">
              <a:solidFill>
                <a:schemeClr val="tx1"/>
              </a:solidFill>
              <a:latin typeface="SansSerif" panose="00000400000000000000" pitchFamily="2" charset="2"/>
            </a:endParaRPr>
          </a:p>
          <a:p>
            <a:endParaRPr lang="en-IN" sz="3600" dirty="0">
              <a:solidFill>
                <a:schemeClr val="tx1"/>
              </a:solidFill>
              <a:latin typeface="SansSerif" panose="00000400000000000000" pitchFamily="2" charset="2"/>
            </a:endParaRPr>
          </a:p>
          <a:p>
            <a:endParaRPr lang="en-IN" sz="3600" dirty="0">
              <a:solidFill>
                <a:schemeClr val="tx1"/>
              </a:solidFill>
              <a:latin typeface="SansSerif" panose="00000400000000000000" pitchFamily="2" charset="2"/>
            </a:endParaRPr>
          </a:p>
          <a:p>
            <a:endParaRPr lang="en-US" sz="900" dirty="0" smtClean="0"/>
          </a:p>
          <a:p>
            <a:endParaRPr lang="en-US" sz="1900" b="1" dirty="0">
              <a:solidFill>
                <a:schemeClr val="accent2">
                  <a:lumMod val="75000"/>
                </a:schemeClr>
              </a:solidFill>
            </a:endParaRPr>
          </a:p>
          <a:p>
            <a:endParaRPr lang="en-US" sz="1900" dirty="0"/>
          </a:p>
          <a:p>
            <a:endParaRPr lang="en-US" sz="1900" dirty="0" smtClean="0"/>
          </a:p>
          <a:p>
            <a:endParaRPr lang="en-US" sz="1900" dirty="0"/>
          </a:p>
          <a:p>
            <a:endParaRPr lang="en-US" sz="1900" dirty="0" smtClean="0"/>
          </a:p>
          <a:p>
            <a:endParaRPr lang="en-US" sz="1900" dirty="0" smtClean="0"/>
          </a:p>
          <a:p>
            <a:endParaRPr lang="en-IN" sz="900" dirty="0"/>
          </a:p>
        </p:txBody>
      </p:sp>
      <p:sp>
        <p:nvSpPr>
          <p:cNvPr id="42" name="Rounded Rectangle 41"/>
          <p:cNvSpPr/>
          <p:nvPr/>
        </p:nvSpPr>
        <p:spPr>
          <a:xfrm>
            <a:off x="29817151" y="7074569"/>
            <a:ext cx="13030200" cy="5462336"/>
          </a:xfrm>
          <a:prstGeom prst="roundRect">
            <a:avLst/>
          </a:prstGeom>
          <a:solidFill>
            <a:srgbClr val="D3F0F9"/>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600" b="1" u="sng" dirty="0" smtClean="0">
              <a:solidFill>
                <a:schemeClr val="tx1"/>
              </a:solidFill>
              <a:latin typeface="+mj-lt"/>
            </a:endParaRPr>
          </a:p>
          <a:p>
            <a:pPr algn="ctr"/>
            <a:endParaRPr lang="en-IN" sz="6600" b="1" u="sng" dirty="0" smtClean="0">
              <a:solidFill>
                <a:schemeClr val="tx1"/>
              </a:solidFill>
              <a:latin typeface="+mj-lt"/>
            </a:endParaRPr>
          </a:p>
          <a:p>
            <a:pPr algn="ctr"/>
            <a:endParaRPr lang="en-IN" sz="6600" b="1" u="sng" dirty="0">
              <a:solidFill>
                <a:schemeClr val="tx1"/>
              </a:solidFill>
              <a:latin typeface="+mj-lt"/>
            </a:endParaRPr>
          </a:p>
          <a:p>
            <a:pPr algn="ctr"/>
            <a:r>
              <a:rPr lang="en-IN" sz="6600" b="1" u="sng" dirty="0" smtClean="0">
                <a:solidFill>
                  <a:schemeClr val="tx1"/>
                </a:solidFill>
                <a:latin typeface="+mj-lt"/>
              </a:rPr>
              <a:t>POSSIBLE FUTURE DIRECTIONS :</a:t>
            </a:r>
          </a:p>
          <a:p>
            <a:pPr algn="ctr"/>
            <a:endParaRPr lang="en-IN" sz="6600" b="1" u="sng" dirty="0" smtClean="0">
              <a:solidFill>
                <a:schemeClr val="tx1"/>
              </a:solidFill>
              <a:latin typeface="+mj-lt"/>
            </a:endParaRPr>
          </a:p>
          <a:p>
            <a:pPr marL="857250" indent="-857250">
              <a:buFont typeface="Arial" panose="020B0604020202020204" pitchFamily="34" charset="0"/>
              <a:buChar char="•"/>
            </a:pPr>
            <a:r>
              <a:rPr lang="en-IN" sz="3600" dirty="0" smtClean="0">
                <a:solidFill>
                  <a:schemeClr val="tx1"/>
                </a:solidFill>
                <a:latin typeface="SansSerif" panose="00000400000000000000" pitchFamily="2" charset="2"/>
              </a:rPr>
              <a:t>Creating a dynamic system which takes input in the FASTA format and generates similarity scores by accessing tools(data pre-processing).</a:t>
            </a:r>
          </a:p>
          <a:p>
            <a:pPr marL="857250" indent="-857250">
              <a:buFont typeface="Arial" panose="020B0604020202020204" pitchFamily="34" charset="0"/>
              <a:buChar char="•"/>
            </a:pPr>
            <a:endParaRPr lang="en-IN" sz="6600" b="1" u="sng" dirty="0" smtClean="0">
              <a:solidFill>
                <a:schemeClr val="tx1"/>
              </a:solidFill>
              <a:latin typeface="+mj-lt"/>
            </a:endParaRPr>
          </a:p>
          <a:p>
            <a:pPr algn="ctr"/>
            <a:endParaRPr lang="en-IN" sz="6600" b="1" u="sng" dirty="0">
              <a:solidFill>
                <a:schemeClr val="tx1"/>
              </a:solidFill>
              <a:latin typeface="+mj-lt"/>
            </a:endParaRPr>
          </a:p>
          <a:p>
            <a:pPr algn="ctr"/>
            <a:endParaRPr lang="en-IN" sz="6600" b="1" u="sng" dirty="0">
              <a:solidFill>
                <a:schemeClr val="tx1"/>
              </a:solidFill>
              <a:latin typeface="+mj-lt"/>
            </a:endParaRPr>
          </a:p>
        </p:txBody>
      </p:sp>
      <p:sp>
        <p:nvSpPr>
          <p:cNvPr id="23" name="Text Placeholder 22"/>
          <p:cNvSpPr>
            <a:spLocks noGrp="1"/>
          </p:cNvSpPr>
          <p:nvPr>
            <p:ph type="body" sz="quarter" idx="23"/>
          </p:nvPr>
        </p:nvSpPr>
        <p:spPr>
          <a:xfrm>
            <a:off x="15162215" y="7074568"/>
            <a:ext cx="13571534" cy="1477305"/>
          </a:xfrm>
        </p:spPr>
        <p:txBody>
          <a:bodyPr/>
          <a:lstStyle/>
          <a:p>
            <a:pPr algn="ctr"/>
            <a:r>
              <a:rPr lang="en-IN" sz="6600" b="1" u="sng" dirty="0" smtClean="0">
                <a:solidFill>
                  <a:schemeClr val="tx1"/>
                </a:solidFill>
                <a:latin typeface="+mj-lt"/>
              </a:rPr>
              <a:t>MECHANISM :</a:t>
            </a:r>
            <a:endParaRPr lang="en-IN" sz="6600" b="1" u="sng" dirty="0">
              <a:solidFill>
                <a:schemeClr val="tx1"/>
              </a:solidFill>
              <a:latin typeface="+mj-lt"/>
            </a:endParaRPr>
          </a:p>
        </p:txBody>
      </p:sp>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75026" y="18293350"/>
            <a:ext cx="11751839" cy="12363113"/>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5574" y="8614190"/>
            <a:ext cx="11724815" cy="8663941"/>
          </a:xfrm>
          <a:prstGeom prst="rect">
            <a:avLst/>
          </a:prstGeom>
        </p:spPr>
      </p:pic>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Custom 3">
      <a:dk1>
        <a:sysClr val="windowText" lastClr="000000"/>
      </a:dk1>
      <a:lt1>
        <a:sysClr val="window" lastClr="FFFFFF"/>
      </a:lt1>
      <a:dk2>
        <a:srgbClr val="A7D6FF"/>
      </a:dk2>
      <a:lt2>
        <a:srgbClr val="D6ECFF"/>
      </a:lt2>
      <a:accent1>
        <a:srgbClr val="7FD13B"/>
      </a:accent1>
      <a:accent2>
        <a:srgbClr val="EA157A"/>
      </a:accent2>
      <a:accent3>
        <a:srgbClr val="FEB80A"/>
      </a:accent3>
      <a:accent4>
        <a:srgbClr val="F272AF"/>
      </a:accent4>
      <a:accent5>
        <a:srgbClr val="D6ECFF"/>
      </a:accent5>
      <a:accent6>
        <a:srgbClr val="1AB39F"/>
      </a:accent6>
      <a:hlink>
        <a:srgbClr val="EB8803"/>
      </a:hlink>
      <a:folHlink>
        <a:srgbClr val="D6E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2717</TotalTime>
  <Words>185</Words>
  <Application>Microsoft Office PowerPoint</Application>
  <PresentationFormat>Custom</PresentationFormat>
  <Paragraphs>78</Paragraphs>
  <Slides>1</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1" baseType="lpstr">
      <vt:lpstr>Arial</vt:lpstr>
      <vt:lpstr>Arial Rounded MT Bold</vt:lpstr>
      <vt:lpstr>Calibri</vt:lpstr>
      <vt:lpstr>SansSerif</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SleepDeprivedURMI</dc:creator>
  <dc:description>This template is the property of PosterPresentations.com. Call us if you need help with this poster template._x000d_
1-866-649-3004           _x000d_
 (c)PosterPresentations.com</dc:description>
  <cp:lastModifiedBy>Kavya K</cp:lastModifiedBy>
  <cp:revision>99</cp:revision>
  <dcterms:created xsi:type="dcterms:W3CDTF">2012-02-03T19:11:35Z</dcterms:created>
  <dcterms:modified xsi:type="dcterms:W3CDTF">2017-04-05T11:58:30Z</dcterms:modified>
</cp:coreProperties>
</file>