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2" r:id="rId4"/>
    <p:sldMasterId id="2147483854" r:id="rId5"/>
    <p:sldMasterId id="2147483879" r:id="rId6"/>
  </p:sldMasterIdLst>
  <p:notesMasterIdLst>
    <p:notesMasterId r:id="rId35"/>
  </p:notesMasterIdLst>
  <p:sldIdLst>
    <p:sldId id="345" r:id="rId7"/>
    <p:sldId id="257" r:id="rId8"/>
    <p:sldId id="258" r:id="rId9"/>
    <p:sldId id="259" r:id="rId10"/>
    <p:sldId id="314" r:id="rId11"/>
    <p:sldId id="285" r:id="rId12"/>
    <p:sldId id="312" r:id="rId13"/>
    <p:sldId id="321" r:id="rId14"/>
    <p:sldId id="323" r:id="rId15"/>
    <p:sldId id="324" r:id="rId16"/>
    <p:sldId id="325" r:id="rId17"/>
    <p:sldId id="377" r:id="rId18"/>
    <p:sldId id="408" r:id="rId19"/>
    <p:sldId id="407" r:id="rId20"/>
    <p:sldId id="410" r:id="rId21"/>
    <p:sldId id="411" r:id="rId22"/>
    <p:sldId id="412" r:id="rId23"/>
    <p:sldId id="413" r:id="rId24"/>
    <p:sldId id="378" r:id="rId25"/>
    <p:sldId id="379" r:id="rId26"/>
    <p:sldId id="409" r:id="rId27"/>
    <p:sldId id="380" r:id="rId28"/>
    <p:sldId id="417" r:id="rId29"/>
    <p:sldId id="418" r:id="rId30"/>
    <p:sldId id="419" r:id="rId31"/>
    <p:sldId id="414" r:id="rId32"/>
    <p:sldId id="415" r:id="rId33"/>
    <p:sldId id="41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9" autoAdjust="0"/>
    <p:restoredTop sz="75385" autoAdjust="0"/>
  </p:normalViewPr>
  <p:slideViewPr>
    <p:cSldViewPr>
      <p:cViewPr varScale="1">
        <p:scale>
          <a:sx n="77" d="100"/>
          <a:sy n="77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E168CB-47EE-405A-9706-25BF18644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wiki/Computer_scienc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wikipedia.org/wiki/Search_algorithm" TargetMode="External"/><Relationship Id="rId4" Type="http://schemas.openxmlformats.org/officeDocument/2006/relationships/hyperlink" Target="http://www.wikipedia.org/wiki/List_(computing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46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673070-7287-497D-9E0C-0DAE8705A34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18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EC845-527A-4B9A-845D-6CA27781BD3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7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98806-006A-4D0B-9B05-B70DE035BAC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</a:t>
            </a:r>
            <a:r>
              <a:rPr lang="en-US" sz="120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 tooltip="Computer science"/>
              </a:rPr>
              <a:t>computer science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linear search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sequential search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a method for finding a particular value in a </a:t>
            </a:r>
            <a:r>
              <a:rPr lang="en-US" sz="120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4" tooltip="List (computing)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which consists of checking every one of its elements, one at a time and in sequence, until the desired one is found.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Linear search is the simplest </a:t>
            </a:r>
            <a:r>
              <a:rPr lang="en-US" sz="120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 tooltip="Search algorithm"/>
              </a:rPr>
              <a:t>search algorithm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pPr lvl="0"/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→"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classifications: </a:t>
            </a:r>
            <a:r>
              <a:rPr lang="en-US" b="0" dirty="0"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rPr>
              <a:t>linear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search / binary search based on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how the search is performed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2048C-265D-4899-B063-74207FF335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Linear Search is applied on the set of items that are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arranged in any particular order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In linear search , the searching process starts from the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first item.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searching is continued till either the item is found or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the end of the list  is  reached indicating that the item is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found.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items in the list are assumed to be unique.   </a:t>
            </a:r>
            <a:endParaRPr lang="en-IN" sz="1200" kern="1200" dirty="0">
              <a:solidFill>
                <a:srgbClr val="002060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5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3C98F-5A07-4A89-82FE-FF87FC21734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Linear Search is applied on the set of items that are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arranged in any particular order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In linear search , the searching process starts from the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first item.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searching is continued till either the item is found or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the end of the list  is  reached indicating that the item is </a:t>
            </a:r>
          </a:p>
          <a:p>
            <a:pPr algn="just">
              <a:lnSpc>
                <a:spcPct val="150000"/>
              </a:lnSpc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    not found.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The items in the list are assumed to be unique.   </a:t>
            </a:r>
            <a:endParaRPr lang="en-IN" sz="1200" kern="1200" dirty="0">
              <a:solidFill>
                <a:srgbClr val="002060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4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01A8A-B2F6-45D4-8767-344689B1AA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2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Bubble sort, sometimes referred to as sinking sort/ripple sort, is a simple sorting algorithm that works by repeatedly stepping through the list to be sorted, comparing each pair of adjacent items and swapping them if they are in the wrong order.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98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Bubble sort, sometimes referred to as sinking sort/ripple sort, is a simple sorting algorithm that works by repeatedly stepping through the list to be sorted, comparing each pair of adjacent items and swapping them if they are in the wrong order.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168CB-47EE-405A-9706-25BF1864440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3712-6469-4431-8D23-C33A16A5C11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77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9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8E91-F793-4EF4-88B6-296232A76672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8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B339-03D9-4E42-8323-2C5D988B116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89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830E-818A-4EEA-B128-4203F4E0E432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2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66-D546-42C0-A780-BCAFA5656FE0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52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2C22-A0C7-424A-8EF5-D53A6B0CB16C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0FA6-F39D-4D88-B4FA-26FA943A2302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9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B34E-9392-4817-85DE-F4664AC6FEB4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9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53D1-E38F-4E6B-A97C-F940E1E28FF2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00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453B-31F8-4028-98CF-6221CC156D6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9243"/>
            <a:ext cx="8245806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65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1D0E-3482-4660-BED0-07B30CBB73C7}" type="datetime1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3" y="6356351"/>
            <a:ext cx="6581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CSE 1001 Problem Solving using Computers (PSUC) - 2018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59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5583501-D02A-4776-A43E-347935E5D1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0525" y="3440113"/>
            <a:ext cx="8245475" cy="412750"/>
          </a:xfrm>
        </p:spPr>
        <p:txBody>
          <a:bodyPr>
            <a:normAutofit fontScale="90000"/>
          </a:bodyPr>
          <a:lstStyle/>
          <a:p>
            <a:r>
              <a:rPr lang="en-US" altLang="en-US" sz="3000"/>
              <a:t>Course Name: Problem Solving Using Computers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CC4B3-60AF-4293-82B9-2A8B1ED4A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525" y="4100513"/>
            <a:ext cx="8469313" cy="2605087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l">
              <a:defRPr/>
            </a:pPr>
            <a:r>
              <a:rPr lang="en-IN" sz="2000" b="1" dirty="0">
                <a:latin typeface="Abadi Extra Light" panose="020B0604020202020204" pitchFamily="34" charset="0"/>
              </a:rPr>
              <a:t>Course code          :   CS 1001</a:t>
            </a:r>
          </a:p>
          <a:p>
            <a:pPr algn="l">
              <a:defRPr/>
            </a:pPr>
            <a:r>
              <a:rPr lang="en-IN" sz="2000" b="1" dirty="0">
                <a:latin typeface="Abadi Extra Light" panose="020B0604020202020204" pitchFamily="34" charset="0"/>
              </a:rPr>
              <a:t>Lecture series no    :   01 </a:t>
            </a:r>
          </a:p>
          <a:p>
            <a:pPr algn="l">
              <a:defRPr/>
            </a:pPr>
            <a:r>
              <a:rPr lang="en-IN" sz="2000" b="1" dirty="0">
                <a:latin typeface="Abadi Extra Light" panose="020B0604020202020204" pitchFamily="34" charset="0"/>
              </a:rPr>
              <a:t>Credits                  :   3</a:t>
            </a:r>
          </a:p>
          <a:p>
            <a:pPr algn="l">
              <a:defRPr/>
            </a:pPr>
            <a:r>
              <a:rPr lang="en-IN" sz="2000" b="1" dirty="0">
                <a:latin typeface="Abadi Extra Light" panose="020B0604020202020204" pitchFamily="34" charset="0"/>
              </a:rPr>
              <a:t>Mode of delivery    :   online (Power point presentation)</a:t>
            </a:r>
          </a:p>
          <a:p>
            <a:pPr algn="l">
              <a:defRPr/>
            </a:pPr>
            <a:r>
              <a:rPr lang="en-IN" sz="2000" b="1" dirty="0">
                <a:latin typeface="Abadi Extra Light" panose="020B0604020202020204" pitchFamily="34" charset="0"/>
              </a:rPr>
              <a:t>Faculty                  :   Dr Satyabrata Roy</a:t>
            </a:r>
          </a:p>
          <a:p>
            <a:pPr algn="l">
              <a:defRPr/>
            </a:pPr>
            <a:r>
              <a:rPr lang="en-IN" sz="2000" b="1">
                <a:latin typeface="Abadi Extra Light" panose="020B0604020202020204" pitchFamily="34" charset="0"/>
              </a:rPr>
              <a:t>Email-id                 :   Satyabrata.roy@jaipur.manipal.edu</a:t>
            </a:r>
            <a:endParaRPr lang="en-IN" sz="2000" b="1" dirty="0">
              <a:latin typeface="Abadi Extra Light" panose="020B0604020202020204" pitchFamily="34" charset="0"/>
            </a:endParaRP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31C3E7B6-4D2C-4B42-B64A-78A57D46D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2" b="-2"/>
          <a:stretch>
            <a:fillRect/>
          </a:stretch>
        </p:blipFill>
        <p:spPr bwMode="auto">
          <a:xfrm>
            <a:off x="338138" y="796925"/>
            <a:ext cx="84677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8">
            <a:extLst>
              <a:ext uri="{FF2B5EF4-FFF2-40B4-BE49-F238E27FC236}">
                <a16:creationId xmlns:a16="http://schemas.microsoft.com/office/drawing/2014/main" id="{F6B90F24-97DF-4EB4-B3D1-17F568999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331913"/>
            <a:ext cx="2667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33">
            <a:extLst>
              <a:ext uri="{FF2B5EF4-FFF2-40B4-BE49-F238E27FC236}">
                <a16:creationId xmlns:a16="http://schemas.microsoft.com/office/drawing/2014/main" id="{A5790195-90E1-43A1-AAD0-7609BA48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1301750"/>
            <a:ext cx="9572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0">
            <a:extLst>
              <a:ext uri="{FF2B5EF4-FFF2-40B4-BE49-F238E27FC236}">
                <a16:creationId xmlns:a16="http://schemas.microsoft.com/office/drawing/2014/main" id="{4558540B-B8FB-47D9-AB1C-815F26E4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4213225"/>
            <a:ext cx="246538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8E7949-EC3A-4C93-9CB3-DB4772691235}"/>
              </a:ext>
            </a:extLst>
          </p:cNvPr>
          <p:cNvSpPr txBox="1">
            <a:spLocks/>
          </p:cNvSpPr>
          <p:nvPr/>
        </p:nvSpPr>
        <p:spPr>
          <a:xfrm>
            <a:off x="473075" y="2139950"/>
            <a:ext cx="3071813" cy="939800"/>
          </a:xfrm>
          <a:prstGeom prst="rect">
            <a:avLst/>
          </a:prstGeom>
          <a:effectLst/>
        </p:spPr>
        <p:txBody>
          <a:bodyPr lIns="68580" tIns="34290" rIns="68580" bIns="34290" anchor="b">
            <a:normAutofit fontScale="67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2700" dirty="0"/>
              <a:t>   </a:t>
            </a:r>
            <a:r>
              <a:rPr lang="en-US" sz="3975" dirty="0">
                <a:solidFill>
                  <a:schemeClr val="accent6">
                    <a:lumMod val="75000"/>
                  </a:schemeClr>
                </a:solidFill>
              </a:rPr>
              <a:t>B.TECH FIRST YEAR</a:t>
            </a:r>
          </a:p>
          <a:p>
            <a:pPr>
              <a:defRPr/>
            </a:pPr>
            <a:r>
              <a:rPr lang="en-US" sz="3975" dirty="0"/>
              <a:t>    </a:t>
            </a:r>
            <a:r>
              <a:rPr lang="en-US" sz="2250" dirty="0"/>
              <a:t>Academic YEAR: 2020-2021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0" y="1273457"/>
            <a:ext cx="811475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Linear search- illustration 2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EB47-D592-48A7-8984-301F4EAE5930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539552" y="1066800"/>
            <a:ext cx="426104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int found=0;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//setting flag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Print </a:t>
            </a:r>
            <a:r>
              <a:rPr lang="en-US" sz="2400" dirty="0">
                <a:latin typeface="+mj-lt"/>
              </a:rPr>
              <a:t>"enter no of numbers";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Input </a:t>
            </a:r>
            <a:r>
              <a:rPr lang="en-US" sz="2400" dirty="0">
                <a:latin typeface="+mj-lt"/>
              </a:rPr>
              <a:t>n;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for(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=0;i&lt;</a:t>
            </a:r>
            <a:r>
              <a:rPr lang="en-US" sz="2400" dirty="0" err="1">
                <a:latin typeface="+mj-lt"/>
              </a:rPr>
              <a:t>n;i</a:t>
            </a:r>
            <a:r>
              <a:rPr lang="en-US" sz="2400" dirty="0">
                <a:latin typeface="+mj-lt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Print “</a:t>
            </a:r>
            <a:r>
              <a:rPr lang="en-US" sz="2400" dirty="0">
                <a:latin typeface="+mj-lt"/>
              </a:rPr>
              <a:t>enter number\n";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Input </a:t>
            </a:r>
            <a:r>
              <a:rPr lang="en-US" sz="2400" dirty="0">
                <a:latin typeface="+mj-lt"/>
              </a:rPr>
              <a:t>a[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];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// entered data items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Print “</a:t>
            </a:r>
            <a:r>
              <a:rPr lang="en-US" sz="2400" dirty="0">
                <a:latin typeface="+mj-lt"/>
              </a:rPr>
              <a:t>enter the element to be searched";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Input </a:t>
            </a:r>
            <a:r>
              <a:rPr lang="en-US" sz="2400" dirty="0">
                <a:latin typeface="+mj-lt"/>
              </a:rPr>
              <a:t>key;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// data to be searched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540" y="609241"/>
            <a:ext cx="7848600" cy="478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Pseudo code for linear search</a:t>
            </a:r>
            <a:br>
              <a:rPr lang="en-US" dirty="0"/>
            </a:b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5B7-4FD9-4832-9869-7AB28AC6C0FA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4648200" y="1087676"/>
            <a:ext cx="44958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/*search procedure*/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&lt;n;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if(a[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]==key)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 comparison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found=1;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=i+1;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break;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} }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if(found==1)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Print“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data_found_in”,pos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"position";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Print 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is not found“;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020094" y="3619500"/>
            <a:ext cx="525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1001                                    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48630"/>
            <a:ext cx="8245806" cy="4907721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Sorting Techniques</a:t>
            </a:r>
            <a:br>
              <a:rPr lang="en-US" sz="2800" b="1" dirty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L17-L18</a:t>
            </a:r>
            <a:endParaRPr lang="en-US" sz="2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96" y="568572"/>
            <a:ext cx="8245807" cy="62831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b="1" dirty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96882"/>
            <a:ext cx="8743950" cy="5184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learn and appreciate the following concepts</a:t>
            </a:r>
          </a:p>
          <a:p>
            <a:pPr marL="0" indent="0">
              <a:buNone/>
            </a:pPr>
            <a:endParaRPr lang="en-US" sz="19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Technique 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467-92B6-4BA5-8E7C-DE96AF37BCD7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Sorting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533400"/>
            <a:ext cx="7467600" cy="5059363"/>
          </a:xfrm>
        </p:spPr>
        <p:txBody>
          <a:bodyPr/>
          <a:lstStyle/>
          <a:p>
            <a:pPr lvl="1" algn="just">
              <a:lnSpc>
                <a:spcPct val="15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1" indent="0" algn="just">
              <a:lnSpc>
                <a:spcPct val="150000"/>
              </a:lnSpc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rrangement of data elements in a particular order</a:t>
            </a:r>
          </a:p>
          <a:p>
            <a:pPr lvl="1" algn="just">
              <a:lnSpc>
                <a:spcPct val="150000"/>
              </a:lnSpc>
              <a:buFont typeface="Wingdings"/>
              <a:buChar char="à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3" algn="just">
              <a:lnSpc>
                <a:spcPct val="150000"/>
              </a:lnSpc>
              <a:buFont typeface="Wingdings"/>
              <a:buChar char="à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	Bubble sorting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C2BE-710B-1A85-BB05-43E2B70E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3CAF-4F76-F195-F253-BF13D213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FC89-3A81-3A73-FEAE-494CAF59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F032-6FEC-1C85-FE21-8716E026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65176-FCD9-1DE0-4EB4-D3C04ED4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2171812" cy="1092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883B78-D653-F1C8-42AA-7128B2CC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46" y="1583214"/>
            <a:ext cx="2082907" cy="895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37046-2699-4F1E-DB03-E14B93C96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646717"/>
            <a:ext cx="2159111" cy="768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7E3372-938D-6578-2699-521A3644B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885" y="2581196"/>
            <a:ext cx="2025754" cy="8572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08A790-B9F0-637F-FE8D-A90AEF56F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5290" y="2490474"/>
            <a:ext cx="2273417" cy="920797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1988764-2C07-CA86-CBC5-3778183F7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 1: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65C391-6C43-FD8C-543F-E1F2AC3E3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4712" y="2577040"/>
            <a:ext cx="2101958" cy="8255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2E2D1F-580F-B540-A8DF-EF1A37ECA9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032" y="3893279"/>
            <a:ext cx="2197213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5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4ABA-E7A8-01AA-2DCD-AE57BA8B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0509-3664-8BA6-7D6C-B2EAA2F1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E875-FCC4-AF33-89B1-9A0A6388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F53D-0250-9675-6BEE-904BD936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8238-61E8-9F60-9B62-91D3240A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D7A93-EEE0-AEA0-0A24-DAC1558EE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32412"/>
            <a:ext cx="7112366" cy="2159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800E58-00F7-E4F1-D056-6EE1AE350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804840"/>
            <a:ext cx="7144117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825F-AB69-9681-ED78-1C9B9F3C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4351-254F-5233-F84D-54BF0E23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3705-627F-4BE7-368E-8354C567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D06C-8AFF-4D2A-92FE-587804CB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D923-44A4-7C8B-F736-641266CF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97C19-4A02-17B9-BD62-4CC23FC7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92" y="1628800"/>
            <a:ext cx="2463927" cy="990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B9633E-AC93-B6F5-323D-611C37E6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40968"/>
            <a:ext cx="7150467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9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C2FD-AB69-FE5D-129C-2469F8BE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F1ED-D64A-BE5D-8A11-370F9962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3525-2536-B550-8B4D-CF6BB49B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F84A-0A3A-A2DB-DEBE-7D069766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6C0E-13BE-359D-EB6A-DF0FEACE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30479-0A36-7B1A-95F4-A3BA1B507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03" y="2759040"/>
            <a:ext cx="2787793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0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Bubble Sort- Illustration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C50B-B0A6-4BF8-9B70-0BF4987798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1001                                    Department of CSE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0" y="1295400"/>
            <a:ext cx="8767762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45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945F-3EDF-480B-A6D5-0D7F1475E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2020888"/>
            <a:ext cx="5424487" cy="2741612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4050" dirty="0"/>
              <a:t>Session outcome</a:t>
            </a:r>
          </a:p>
        </p:txBody>
      </p:sp>
      <p:sp>
        <p:nvSpPr>
          <p:cNvPr id="15363" name="Subtitle 2">
            <a:extLst>
              <a:ext uri="{FF2B5EF4-FFF2-40B4-BE49-F238E27FC236}">
                <a16:creationId xmlns:a16="http://schemas.microsoft.com/office/drawing/2014/main" id="{2C46F31F-419B-48A4-B385-B9C941D8BA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759450" y="2020888"/>
            <a:ext cx="3046413" cy="2741612"/>
          </a:xfrm>
        </p:spPr>
        <p:txBody>
          <a:bodyPr anchor="ctr"/>
          <a:lstStyle/>
          <a:p>
            <a:r>
              <a:rPr lang="en-US" altLang="en-US" sz="21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IN" sz="1800"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and define array of various data type </a:t>
            </a:r>
            <a:r>
              <a:rPr lang="en-US" altLang="en-US" sz="2100">
                <a:solidFill>
                  <a:srgbClr val="0070C0"/>
                </a:solidFill>
                <a:latin typeface="Agency FB" panose="020B0503020202020204" pitchFamily="34" charset="0"/>
              </a:rPr>
              <a:t>”</a:t>
            </a:r>
            <a:endParaRPr lang="en-US" altLang="en-US" sz="21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Bubble Sort- Illustration</a:t>
            </a:r>
            <a:endParaRPr lang="en-US" sz="3200" b="1" i="1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7F3-F825-4C89-9399-97DD079C4E9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1066800"/>
            <a:ext cx="74660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0092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AB59-8205-49A1-90AB-7D3BE31B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2271-D859-222B-DCEE-BBE52256E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0EC6-EEBF-861E-B187-40A7409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F5C66-15E4-2D7A-2CB8-57B4EA8D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3F6E-213B-B85C-4F1F-2586EC78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21940-C0D3-3439-AC67-3565DEE7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76" y="381442"/>
            <a:ext cx="6953607" cy="3873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441295-270D-F1F5-9693-81CC3667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0" y="4390659"/>
            <a:ext cx="6693244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0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28650" y="1142999"/>
            <a:ext cx="69913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a[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entered elements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for(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=0;i&lt;n-1;i++) //pass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{      for(j=0;j&lt;n-i-1;j++)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{         if(a[j]&gt;a[j+1])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comparison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{ // interchange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temp=a[j];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a[j]=a[j+1];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 a[j+1]=temp;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}  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971" y="422771"/>
            <a:ext cx="8245807" cy="62831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Pseudo code for Bubble Sort procedure 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14E7-1F0D-49A4-82C9-0401BF426CB7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CSE 1001                                    Department of CSE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5181600" y="1439863"/>
            <a:ext cx="37338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Example :</a:t>
            </a:r>
          </a:p>
          <a:p>
            <a:r>
              <a:rPr lang="en-US" sz="2000" b="1" dirty="0">
                <a:latin typeface="Calibri" pitchFamily="34" charset="0"/>
              </a:rPr>
              <a:t>	a[ ]={16, 12, 11, 67}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81600" y="2568575"/>
            <a:ext cx="37338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Array after sorting (ascending)	a[ ]={11, 12, 16, 67}</a:t>
            </a:r>
          </a:p>
        </p:txBody>
      </p:sp>
    </p:spTree>
    <p:extLst>
      <p:ext uri="{BB962C8B-B14F-4D97-AF65-F5344CB8AC3E}">
        <p14:creationId xmlns:p14="http://schemas.microsoft.com/office/powerpoint/2010/main" val="10816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690FFA-2722-DBAD-5C80-5C90EB13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1" y="738188"/>
            <a:ext cx="7758398" cy="6051550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B9716114-A9C4-40AD-8DBE-AA22D279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4AFC7A2-8391-423D-A1F9-14C583230266}" type="datetime1">
              <a:rPr lang="en-US" smtClean="0"/>
              <a:pPr>
                <a:spcAft>
                  <a:spcPts val="600"/>
                </a:spcAft>
              </a:pPr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E6C5-F943-0AF6-6033-82690BEA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CSE 1001                                    Department of CSE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BCD4DBCD-6433-8D51-09D5-509881D2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B572375-96E0-4DBB-B3D7-B1489209CDB4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3297-3985-162C-72F0-C1153F68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0FA3B5E-C6C7-1DE7-ABBF-AFAFE4DF1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48" y="3263083"/>
            <a:ext cx="2385782" cy="1224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1957-6337-94F6-26CD-CFBD8C50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A2A57-535A-E1A3-F2F6-D688AD00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633D-E0E6-CCA6-0AEC-903AFE72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3B2A6-42F6-5972-E2C3-3D171D0A6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4248472" cy="1224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10FBB2-6EB6-5109-AAB7-0B29681F1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130760"/>
            <a:ext cx="1992300" cy="15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6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9559-8726-A743-A69F-42433E64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3697-65AB-BB52-B7D3-AC863806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0DD1-8305-CDEA-1072-FF873244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9243-A19A-9DAF-A9CF-CB914FDD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C2C85-A430-2137-7AC6-512D73F0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79B8D6-2145-214A-D6A6-32019F01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82766"/>
            <a:ext cx="4819898" cy="2292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FB3DEC-2B20-DBB5-A671-87F2CA2A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" y="4373601"/>
            <a:ext cx="2724290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9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DB4B-0F87-4894-D9D2-34BFB0D0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F03A-849E-C28C-FAA1-53F049A7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solidFill>
                  <a:srgbClr val="2F3542"/>
                </a:solidFill>
                <a:effectLst/>
                <a:highlight>
                  <a:srgbClr val="FFFFFF"/>
                </a:highlight>
                <a:latin typeface="Titillium Web" panose="020F0502020204030204" pitchFamily="2" charset="0"/>
              </a:rPr>
              <a:t>Array multiplication in Two-Dimensional Array using Array in C</a:t>
            </a:r>
          </a:p>
          <a:p>
            <a:endParaRPr lang="en-IN" dirty="0">
              <a:solidFill>
                <a:srgbClr val="2F3542"/>
              </a:solidFill>
              <a:highlight>
                <a:srgbClr val="FFFFFF"/>
              </a:highlight>
              <a:latin typeface="Titillium Web" panose="020F0502020204030204" pitchFamily="2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"Enter the value of N (N &lt;= 10): 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"Enter the elements of Matrix-A: </a:t>
            </a:r>
            <a:r>
              <a:rPr lang="en-IN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CEF6-B5DF-0766-F3E9-89BE8914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4894-0AE9-194D-17EC-727FAEE1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21A0-753C-7535-8DA8-63FE7088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8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A915-AE8B-1D64-CC01-3DF3512C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8993-A425-CB20-0765-5338E16C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"Enter the elements of Matrix-B: </a:t>
            </a:r>
            <a:r>
              <a:rPr lang="en-IN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514F2-3DD6-D0E0-A381-3F014901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E277-D28B-2CA8-8F0E-B522A788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0C11-264A-9206-3BFC-FD8568F8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0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A8E1-A632-4D1A-D308-F04FB26F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3D64-6E82-0C84-E57E-631664C1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"The product of the two matrices is: </a:t>
            </a:r>
            <a:r>
              <a:rPr lang="en-IN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9402-25A7-7918-25D5-B726EDF6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C7A2-8391-423D-A1F9-14C58323026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A3D64-A606-E50C-031C-009AE6C7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943C4-C017-F45D-282D-DD3FD781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1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A729AA5-1093-432D-984A-39625E3C58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1987550"/>
            <a:ext cx="4465638" cy="2778125"/>
          </a:xfrm>
        </p:spPr>
        <p:txBody>
          <a:bodyPr anchor="ctr"/>
          <a:lstStyle/>
          <a:p>
            <a:r>
              <a:rPr lang="en-US" altLang="en-US" sz="3600"/>
              <a:t>Assessment criteria’s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35B98-022E-491E-9C3B-B42E53E9B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257" y="1987811"/>
            <a:ext cx="4010142" cy="2777490"/>
          </a:xfrm>
          <a:ln w="57150"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Mid term </a:t>
            </a:r>
            <a:r>
              <a:rPr lang="en-US">
                <a:solidFill>
                  <a:schemeClr val="tx2"/>
                </a:solidFill>
                <a:highlight>
                  <a:srgbClr val="FFFF00"/>
                </a:highlight>
              </a:rPr>
              <a:t>examination – II                 </a:t>
            </a:r>
            <a:endParaRPr lang="en-US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End term Examination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8">
            <a:extLst>
              <a:ext uri="{FF2B5EF4-FFF2-40B4-BE49-F238E27FC236}">
                <a16:creationId xmlns:a16="http://schemas.microsoft.com/office/drawing/2014/main" id="{9291F30E-05F5-477C-AC49-7AC008CF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>
            <a:extLst>
              <a:ext uri="{FF2B5EF4-FFF2-40B4-BE49-F238E27FC236}">
                <a16:creationId xmlns:a16="http://schemas.microsoft.com/office/drawing/2014/main" id="{B3DC92C5-0220-434D-B4B8-AC25FFD2F7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0" y="1339850"/>
            <a:ext cx="4089400" cy="2676525"/>
          </a:xfrm>
        </p:spPr>
        <p:txBody>
          <a:bodyPr anchor="t"/>
          <a:lstStyle/>
          <a:p>
            <a:pPr algn="r"/>
            <a:r>
              <a:rPr lang="en-US" altLang="en-US" sz="3600">
                <a:solidFill>
                  <a:schemeClr val="tx1"/>
                </a:solidFill>
              </a:rPr>
              <a:t>PROGRAM OUTCOMES MAPPING WITH CO4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767117-946C-4720-A2D1-F7CF5EE90B9F}"/>
              </a:ext>
            </a:extLst>
          </p:cNvPr>
          <p:cNvSpPr>
            <a:spLocks noGrp="1"/>
          </p:cNvSpPr>
          <p:nvPr/>
        </p:nvSpPr>
        <p:spPr>
          <a:xfrm>
            <a:off x="-108520" y="3435761"/>
            <a:ext cx="9144000" cy="2676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242888" algn="just">
              <a:lnSpc>
                <a:spcPct val="150000"/>
              </a:lnSpc>
              <a:defRPr/>
            </a:pPr>
            <a:r>
              <a:rPr lang="en-IN" sz="4000" b="1" dirty="0">
                <a:solidFill>
                  <a:srgbClr val="0070C0"/>
                </a:solidFill>
                <a:latin typeface="Gill Sans MT" panose="020B0502020104020203" pitchFamily="34" charset="0"/>
                <a:ea typeface="Calibri" panose="020F0502020204030204" pitchFamily="34" charset="0"/>
              </a:rPr>
              <a:t>[PO.1]. </a:t>
            </a:r>
            <a:r>
              <a:rPr lang="en-US" sz="4000" b="1" dirty="0">
                <a:solidFill>
                  <a:srgbClr val="0070C0"/>
                </a:solidFill>
                <a:latin typeface="Gill Sans MT" panose="020B0502020104020203" pitchFamily="34" charset="0"/>
                <a:ea typeface="Droid Sans Fallback"/>
              </a:rPr>
              <a:t>Engineering knowledge</a:t>
            </a:r>
            <a:r>
              <a:rPr lang="en-US" sz="4000" dirty="0">
                <a:solidFill>
                  <a:srgbClr val="0070C0"/>
                </a:solidFill>
                <a:latin typeface="Gill Sans MT" panose="020B0502020104020203" pitchFamily="34" charset="0"/>
                <a:ea typeface="Droid Sans Fallback"/>
              </a:rPr>
              <a:t>: </a:t>
            </a:r>
            <a:r>
              <a:rPr lang="en-US" sz="4000" u="sng" dirty="0">
                <a:solidFill>
                  <a:srgbClr val="0070C0"/>
                </a:solidFill>
                <a:latin typeface="Gill Sans MT" panose="020B0502020104020203" pitchFamily="34" charset="0"/>
                <a:ea typeface="Droid Sans Fallback"/>
              </a:rPr>
              <a:t>Apply the knowledge of mathematics, science, engineering fundamentals</a:t>
            </a:r>
            <a:r>
              <a:rPr lang="en-US" sz="4000" dirty="0">
                <a:solidFill>
                  <a:srgbClr val="0070C0"/>
                </a:solidFill>
                <a:latin typeface="Gill Sans MT" panose="020B0502020104020203" pitchFamily="34" charset="0"/>
                <a:ea typeface="Droid Sans Fallback"/>
              </a:rPr>
              <a:t>, and an engineering specialization to the solution of complex engineering problems</a:t>
            </a:r>
          </a:p>
          <a:p>
            <a:pPr marL="190500" indent="323850" algn="l">
              <a:lnSpc>
                <a:spcPct val="150000"/>
              </a:lnSpc>
            </a:pPr>
            <a:r>
              <a:rPr lang="en-US" sz="4000" b="1" dirty="0">
                <a:solidFill>
                  <a:srgbClr val="0070C0"/>
                </a:solidFill>
                <a:effectLst/>
                <a:latin typeface="Gill Sans MT" panose="020B0502020104020203" pitchFamily="34" charset="0"/>
                <a:ea typeface="Droid Sans Fallback"/>
              </a:rPr>
              <a:t>[PO.2]. Problem analysis</a:t>
            </a:r>
            <a:r>
              <a:rPr lang="en-US" sz="4000" dirty="0">
                <a:solidFill>
                  <a:srgbClr val="0070C0"/>
                </a:solidFill>
                <a:effectLst/>
                <a:latin typeface="Gill Sans MT" panose="020B0502020104020203" pitchFamily="34" charset="0"/>
                <a:ea typeface="Droid Sans Fallback"/>
              </a:rPr>
              <a:t>: </a:t>
            </a:r>
            <a:r>
              <a:rPr lang="en-US" sz="4000" u="sng" dirty="0">
                <a:solidFill>
                  <a:srgbClr val="0070C0"/>
                </a:solidFill>
                <a:effectLst/>
                <a:latin typeface="Gill Sans MT" panose="020B0502020104020203" pitchFamily="34" charset="0"/>
                <a:ea typeface="Droid Sans Fallback"/>
              </a:rPr>
              <a:t>Identify, formulate</a:t>
            </a:r>
            <a:r>
              <a:rPr lang="en-US" sz="4000" dirty="0">
                <a:solidFill>
                  <a:srgbClr val="0070C0"/>
                </a:solidFill>
                <a:effectLst/>
                <a:latin typeface="Gill Sans MT" panose="020B0502020104020203" pitchFamily="34" charset="0"/>
                <a:ea typeface="Droid Sans Fallback"/>
              </a:rPr>
              <a:t>, research literature, and analyze complex engineering problems reaching substantiated conclusions using first principles of mathematics, natural sciences, and engineering sciences</a:t>
            </a:r>
            <a:endParaRPr lang="en-IN" sz="4000" dirty="0">
              <a:solidFill>
                <a:srgbClr val="0070C0"/>
              </a:solidFill>
              <a:effectLst/>
              <a:latin typeface="Calibri" panose="020F0502020204030204" pitchFamily="34" charset="0"/>
              <a:ea typeface="Droid Sans Fallback"/>
            </a:endParaRPr>
          </a:p>
          <a:p>
            <a:pPr marL="190500" indent="323850" algn="just">
              <a:lnSpc>
                <a:spcPct val="150000"/>
              </a:lnSpc>
            </a:pPr>
            <a:r>
              <a:rPr lang="en-US" sz="4000" b="1" dirty="0">
                <a:solidFill>
                  <a:srgbClr val="0070C0"/>
                </a:solidFill>
                <a:effectLst/>
                <a:latin typeface="Gill Sans MT" panose="020B0502020104020203" pitchFamily="34" charset="0"/>
                <a:ea typeface="Droid Sans Fallback"/>
              </a:rPr>
              <a:t>[PO.3]. Design/development of solutions</a:t>
            </a:r>
            <a:r>
              <a:rPr lang="en-US" sz="4000" dirty="0">
                <a:solidFill>
                  <a:srgbClr val="0070C0"/>
                </a:solidFill>
                <a:effectLst/>
                <a:latin typeface="Gill Sans MT" panose="020B0502020104020203" pitchFamily="34" charset="0"/>
                <a:ea typeface="Droid Sans Fallback"/>
              </a:rPr>
              <a:t>: Design solutions for complex engineering problems and </a:t>
            </a:r>
            <a:r>
              <a:rPr lang="en-US" sz="4000" u="sng" dirty="0">
                <a:solidFill>
                  <a:srgbClr val="0070C0"/>
                </a:solidFill>
                <a:effectLst/>
                <a:latin typeface="Gill Sans MT" panose="020B0502020104020203" pitchFamily="34" charset="0"/>
                <a:ea typeface="Droid Sans Fallback"/>
              </a:rPr>
              <a:t>design system components or processes </a:t>
            </a:r>
            <a:r>
              <a:rPr lang="en-US" sz="4000" dirty="0">
                <a:solidFill>
                  <a:srgbClr val="0070C0"/>
                </a:solidFill>
                <a:effectLst/>
                <a:latin typeface="Gill Sans MT" panose="020B0502020104020203" pitchFamily="34" charset="0"/>
                <a:ea typeface="Droid Sans Fallback"/>
              </a:rPr>
              <a:t>that meet the specified needs with appropriate consideration for the public health and safety, and the cultural, societal, and environmental considerations</a:t>
            </a:r>
            <a:endParaRPr lang="en-IN" sz="4000" dirty="0">
              <a:solidFill>
                <a:srgbClr val="0070C0"/>
              </a:solidFill>
              <a:effectLst/>
              <a:latin typeface="Calibri" panose="020F0502020204030204" pitchFamily="34" charset="0"/>
              <a:ea typeface="Droid Sans Fallback"/>
            </a:endParaRPr>
          </a:p>
          <a:p>
            <a:pPr marL="385763" algn="just">
              <a:lnSpc>
                <a:spcPct val="150000"/>
              </a:lnSpc>
              <a:defRPr/>
            </a:pPr>
            <a:r>
              <a:rPr lang="en-US" sz="4000" b="1" dirty="0">
                <a:solidFill>
                  <a:srgbClr val="0070C0"/>
                </a:solidFill>
                <a:latin typeface="Gill Sans MT" panose="020B0502020104020203" pitchFamily="34" charset="0"/>
                <a:ea typeface="Droid Sans Fallback"/>
              </a:rPr>
              <a:t>[PO.12]. Life-long learning</a:t>
            </a:r>
            <a:r>
              <a:rPr lang="en-US" sz="4000" dirty="0">
                <a:solidFill>
                  <a:srgbClr val="0070C0"/>
                </a:solidFill>
                <a:latin typeface="Gill Sans MT" panose="020B0502020104020203" pitchFamily="34" charset="0"/>
                <a:ea typeface="Droid Sans Fallback"/>
              </a:rPr>
              <a:t>: Recognize the need for, and have the preparation and ability to engage in independent and </a:t>
            </a:r>
            <a:r>
              <a:rPr lang="en-US" sz="4000" u="sng" dirty="0">
                <a:solidFill>
                  <a:srgbClr val="0070C0"/>
                </a:solidFill>
                <a:latin typeface="Gill Sans MT" panose="020B0502020104020203" pitchFamily="34" charset="0"/>
                <a:ea typeface="Droid Sans Fallback"/>
              </a:rPr>
              <a:t>life-long learning</a:t>
            </a:r>
            <a:r>
              <a:rPr lang="en-US" sz="4000" dirty="0">
                <a:solidFill>
                  <a:srgbClr val="0070C0"/>
                </a:solidFill>
                <a:latin typeface="Gill Sans MT" panose="020B0502020104020203" pitchFamily="34" charset="0"/>
                <a:ea typeface="Droid Sans Fallback"/>
              </a:rPr>
              <a:t> in the broadest context of technological changes</a:t>
            </a:r>
          </a:p>
          <a:p>
            <a:pPr marL="385763" algn="just">
              <a:lnSpc>
                <a:spcPct val="150000"/>
              </a:lnSpc>
              <a:defRPr/>
            </a:pPr>
            <a:r>
              <a:rPr lang="en-US" sz="4000" b="1" dirty="0">
                <a:solidFill>
                  <a:srgbClr val="0070C0"/>
                </a:solidFill>
                <a:latin typeface="Palatino"/>
                <a:ea typeface="Droid Sans Fallback"/>
              </a:rPr>
              <a:t>[PSO 1].</a:t>
            </a:r>
            <a:r>
              <a:rPr lang="en-US" sz="4000" dirty="0">
                <a:solidFill>
                  <a:srgbClr val="0070C0"/>
                </a:solidFill>
                <a:latin typeface="Palatino"/>
                <a:ea typeface="Droid Sans Fallback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Palatino"/>
                <a:ea typeface="Times New Roman" panose="02020603050405020304" pitchFamily="18" charset="0"/>
                <a:cs typeface="Times New Roman" panose="02020603050405020304" pitchFamily="18" charset="0"/>
              </a:rPr>
              <a:t>Will be able to design, develop and implement efficient software for a given real life problem</a:t>
            </a:r>
            <a:endParaRPr lang="en-IN" sz="4000" dirty="0">
              <a:solidFill>
                <a:srgbClr val="0070C0"/>
              </a:solidFill>
              <a:latin typeface="Calibri" panose="020F0502020204030204" pitchFamily="34" charset="0"/>
              <a:ea typeface="Droid Sans Fallback"/>
            </a:endParaRPr>
          </a:p>
          <a:p>
            <a:pPr algn="r">
              <a:lnSpc>
                <a:spcPct val="90000"/>
              </a:lnSpc>
              <a:defRPr/>
            </a:pPr>
            <a:endParaRPr lang="en-US" sz="112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 txBox="1">
            <a:spLocks/>
          </p:cNvSpPr>
          <p:nvPr/>
        </p:nvSpPr>
        <p:spPr>
          <a:xfrm>
            <a:off x="1524000" y="2482705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ubtitle 10"/>
          <p:cNvSpPr txBox="1">
            <a:spLocks/>
          </p:cNvSpPr>
          <p:nvPr/>
        </p:nvSpPr>
        <p:spPr>
          <a:xfrm>
            <a:off x="1835696" y="1410782"/>
            <a:ext cx="6781800" cy="1981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 of 1D Array: Linear Search and Bubble Sort </a:t>
            </a:r>
          </a:p>
        </p:txBody>
      </p:sp>
    </p:spTree>
    <p:extLst>
      <p:ext uri="{BB962C8B-B14F-4D97-AF65-F5344CB8AC3E}">
        <p14:creationId xmlns:p14="http://schemas.microsoft.com/office/powerpoint/2010/main" val="93374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96" y="568572"/>
            <a:ext cx="8245807" cy="62831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b="1" dirty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96882"/>
            <a:ext cx="8743950" cy="51844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learn and appreciate the following concepts</a:t>
            </a:r>
          </a:p>
          <a:p>
            <a:pPr marL="0" indent="0">
              <a:buNone/>
            </a:pPr>
            <a:endParaRPr lang="en-US" sz="19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 Technique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Linear Search</a:t>
            </a:r>
          </a:p>
          <a:p>
            <a:pPr marL="685800" lvl="2" indent="0">
              <a:lnSpc>
                <a:spcPct val="17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D467-92B6-4BA5-8E7C-DE96AF37BCD7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/>
              <a:t>Arrays – A recap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92926"/>
            <a:ext cx="8362950" cy="5059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1D Array: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array_name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[size];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type array-name [size]={list of values}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	   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Write: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for(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++)     	      for(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d”,&amp;a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]); 	     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d”,a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6CB-5962-4D06-A79F-9AF3031C4D6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0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89129"/>
            <a:ext cx="8245807" cy="62831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>
                <a:latin typeface="Arial" pitchFamily="34" charset="0"/>
                <a:cs typeface="Arial" pitchFamily="34" charset="0"/>
              </a:rPr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296988"/>
            <a:ext cx="8478920" cy="5059363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Finding whether a data item is present in a set of items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→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→"/>
            </a:pP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linear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search / sequential search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   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4D36-599D-44A4-B541-B0422B580350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Linear search- illustration 1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F19-42CD-43A9-A001-4A9F8257FA7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         Department of CSE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8FE"/>
              </a:clrFrom>
              <a:clrTo>
                <a:srgbClr val="F1F8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0" y="1066800"/>
            <a:ext cx="8372475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0776312"/>
      </p:ext>
    </p:extLst>
  </p:cSld>
  <p:clrMapOvr>
    <a:masterClrMapping/>
  </p:clrMapOvr>
</p:sld>
</file>

<file path=ppt/theme/theme1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" id="{44EDC91F-B373-4350-9E84-BD946E457F29}" vid="{48586631-E945-41AB-ACBF-618D52C3995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16D2E4621B74EA8D5AD4BE1BAF8F3" ma:contentTypeVersion="4" ma:contentTypeDescription="Create a new document." ma:contentTypeScope="" ma:versionID="e870e07c4eb919db53f23f487f39a68e">
  <xsd:schema xmlns:xsd="http://www.w3.org/2001/XMLSchema" xmlns:xs="http://www.w3.org/2001/XMLSchema" xmlns:p="http://schemas.microsoft.com/office/2006/metadata/properties" xmlns:ns2="b8ff28f4-fb34-47e5-b632-d17d3de787e6" targetNamespace="http://schemas.microsoft.com/office/2006/metadata/properties" ma:root="true" ma:fieldsID="a10c52e74c801811d34e36dc755ad33a" ns2:_="">
    <xsd:import namespace="b8ff28f4-fb34-47e5-b632-d17d3de78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f28f4-fb34-47e5-b632-d17d3de78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22B547-D2F4-405A-9E73-F82D2E0A2701}"/>
</file>

<file path=customXml/itemProps2.xml><?xml version="1.0" encoding="utf-8"?>
<ds:datastoreItem xmlns:ds="http://schemas.openxmlformats.org/officeDocument/2006/customXml" ds:itemID="{4B10E1B6-F2E1-41AB-B5E4-ABE33E2A25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558DAB-FAB2-444D-BF34-F72F1CD1AE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cse-1</Template>
  <TotalTime>5143</TotalTime>
  <Words>1535</Words>
  <Application>Microsoft Office PowerPoint</Application>
  <PresentationFormat>On-screen Show (4:3)</PresentationFormat>
  <Paragraphs>250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Abadi Extra Light</vt:lpstr>
      <vt:lpstr>Agency FB</vt:lpstr>
      <vt:lpstr>Arial</vt:lpstr>
      <vt:lpstr>Arial Rounded MT Bold</vt:lpstr>
      <vt:lpstr>Calibri</vt:lpstr>
      <vt:lpstr>Consolas</vt:lpstr>
      <vt:lpstr>Gill Sans MT</vt:lpstr>
      <vt:lpstr>Palatino</vt:lpstr>
      <vt:lpstr>Titillium Web</vt:lpstr>
      <vt:lpstr>Wingdings</vt:lpstr>
      <vt:lpstr>cse-1</vt:lpstr>
      <vt:lpstr>1_Office Theme</vt:lpstr>
      <vt:lpstr>temp</vt:lpstr>
      <vt:lpstr>Course Name: Problem Solving Using Computers</vt:lpstr>
      <vt:lpstr>Session outcome</vt:lpstr>
      <vt:lpstr>Assessment criteria’s</vt:lpstr>
      <vt:lpstr>PROGRAM OUTCOMES MAPPING WITH CO4</vt:lpstr>
      <vt:lpstr>PowerPoint Presentation</vt:lpstr>
      <vt:lpstr>Objectives</vt:lpstr>
      <vt:lpstr>Arrays – A recap  </vt:lpstr>
      <vt:lpstr>Searching</vt:lpstr>
      <vt:lpstr>Linear search- illustration 1 </vt:lpstr>
      <vt:lpstr>Linear search- illustration 2 </vt:lpstr>
      <vt:lpstr>Pseudo code for linear search </vt:lpstr>
      <vt:lpstr>PowerPoint Presentation</vt:lpstr>
      <vt:lpstr>Objectives</vt:lpstr>
      <vt:lpstr>Sorting</vt:lpstr>
      <vt:lpstr>PowerPoint Presentation</vt:lpstr>
      <vt:lpstr>PowerPoint Presentation</vt:lpstr>
      <vt:lpstr>PowerPoint Presentation</vt:lpstr>
      <vt:lpstr>PowerPoint Presentation</vt:lpstr>
      <vt:lpstr>Bubble Sort- Illustration</vt:lpstr>
      <vt:lpstr>Bubble Sort- Illustration</vt:lpstr>
      <vt:lpstr>PowerPoint Presentation</vt:lpstr>
      <vt:lpstr>Pseudo code for Bubble Sort procedure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L16</dc:title>
  <dc:creator>RAJ</dc:creator>
  <cp:lastModifiedBy>Dr. Jeyakrishnan V  [MU - Jaipur]</cp:lastModifiedBy>
  <cp:revision>283</cp:revision>
  <dcterms:created xsi:type="dcterms:W3CDTF">2008-09-04T13:30:45Z</dcterms:created>
  <dcterms:modified xsi:type="dcterms:W3CDTF">2024-04-04T10:28:10Z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0x010100FD016D2E4621B74EA8D5AD4BE1BAF8F3</vt:lpwstr>
  </property>
</Properties>
</file>