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2" r:id="rId4"/>
    <p:sldMasterId id="2147483854" r:id="rId5"/>
    <p:sldMasterId id="2147483879" r:id="rId6"/>
  </p:sldMasterIdLst>
  <p:notesMasterIdLst>
    <p:notesMasterId r:id="rId32"/>
  </p:notesMasterIdLst>
  <p:sldIdLst>
    <p:sldId id="347" r:id="rId7"/>
    <p:sldId id="350" r:id="rId8"/>
    <p:sldId id="364" r:id="rId9"/>
    <p:sldId id="365" r:id="rId10"/>
    <p:sldId id="351" r:id="rId11"/>
    <p:sldId id="352" r:id="rId12"/>
    <p:sldId id="366" r:id="rId13"/>
    <p:sldId id="367" r:id="rId14"/>
    <p:sldId id="368" r:id="rId15"/>
    <p:sldId id="353" r:id="rId16"/>
    <p:sldId id="354" r:id="rId17"/>
    <p:sldId id="355" r:id="rId18"/>
    <p:sldId id="369" r:id="rId19"/>
    <p:sldId id="356" r:id="rId20"/>
    <p:sldId id="357" r:id="rId21"/>
    <p:sldId id="371" r:id="rId22"/>
    <p:sldId id="372" r:id="rId23"/>
    <p:sldId id="373" r:id="rId24"/>
    <p:sldId id="374" r:id="rId25"/>
    <p:sldId id="370" r:id="rId26"/>
    <p:sldId id="358" r:id="rId27"/>
    <p:sldId id="359" r:id="rId28"/>
    <p:sldId id="360" r:id="rId29"/>
    <p:sldId id="361" r:id="rId30"/>
    <p:sldId id="36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9" autoAdjust="0"/>
    <p:restoredTop sz="75385" autoAdjust="0"/>
  </p:normalViewPr>
  <p:slideViewPr>
    <p:cSldViewPr>
      <p:cViewPr varScale="1">
        <p:scale>
          <a:sx n="77" d="100"/>
          <a:sy n="77" d="100"/>
        </p:scale>
        <p:origin x="1000"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0:41.806"/>
    </inkml:context>
    <inkml:brush xml:id="br0">
      <inkml:brushProperty name="width" value="0.025" units="cm"/>
      <inkml:brushProperty name="height" value="0.025" units="cm"/>
    </inkml:brush>
  </inkml:definitions>
  <inkml:trace contextRef="#ctx0" brushRef="#br0">1 1 2824,'0'0'163,"1"1"62,1 1 1,-1-1-1,0 0 1,1 0-1,0 1 1,-1-1-1,1 0 1,-1-1-1,1 1 0,0 0 1,0 0-1,0-1 1,2 1-1,647-3 5545,6 0-3025,-1100 12-1994,315-1-872,-185 38 0,300-45 87,9-1 11,-1-1 0,0 1 0,1 0 0,-1 0 0,1 1 0,-1-1 0,1 1 0,0 0 0,0 0 0,0 0 0,0 1 0,0 0 0,-4 3 0,40-3-89,17-2 301,0-2 0,-1-2-1,1-2 1,-1-2 0,48-14-1,-89 19-306,25-6 1148,-31 8-1068,-1-1 0,1 1 0,-1 0 0,1 0 0,-1-1 0,1 1 0,0 0 0,-1 0 0,1 0 0,-1 0 0,1 0 0,-1 0 0,1 0 0,0 0 0,-1 0 0,1 0 0,-1 0 0,1 0 0,-1 1 0,1-1 1,0 0-1,-1 0 0,1 1 0,-1-1 0,1 0 0,-1 1 0,1-1 0,-1 0 0,0 1 0,1-1 0,-1 1 0,1-1 0,-1 0 0,0 1 0,1-1 0,-1 2 0,24-1-4019,-17 2 1237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3:36.468"/>
    </inkml:context>
    <inkml:brush xml:id="br0">
      <inkml:brushProperty name="width" value="0.025" units="cm"/>
      <inkml:brushProperty name="height" value="0.025" units="cm"/>
      <inkml:brushProperty name="color" value="#E71224"/>
    </inkml:brush>
  </inkml:definitions>
  <inkml:trace contextRef="#ctx0" brushRef="#br0">0 169 7009,'409'0'5355,"-499"1"-4187,-97-2 1624,414-15 783,-146 8-3189,11-4 244,-155 0-836,62 11-98,0-1 0,0 0 1,1 1-1,-1-1 1,0 0-1,1 0 1,-1 0-1,1 0 1,0 1-1,0-1 1,-1 0-1,1 0 0,0 0 1,1-3-1,-1 3-414,-2-46-6994,2 7 3855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3:39.452"/>
    </inkml:context>
    <inkml:brush xml:id="br0">
      <inkml:brushProperty name="width" value="0.025" units="cm"/>
      <inkml:brushProperty name="height" value="0.025" units="cm"/>
      <inkml:brushProperty name="color" value="#E71224"/>
    </inkml:brush>
  </inkml:definitions>
  <inkml:trace contextRef="#ctx0" brushRef="#br0">1558 353 3080,'0'-2'182,"0"0"0,0 0-1,0 0 1,0 0 0,-1 0 0,1 0-1,0 0 1,-1 0 0,0 1-1,1-1 1,-1 0 0,0 0 0,0 0-1,0 1 1,0-1 0,0 0-1,0 1 1,0-1 0,-1 1-1,1 0 1,-1-1 0,1 1 0,-1 0-1,1 0 1,-1 0 0,-2-1-1,-19-17 718,5-1 15,11 11-724,-1 1 0,-1-1 0,0 1 0,-16-11-1,-15-8 540,-56-50-1,86 71-560,0-1-1,0 1 0,0 1 1,-1 0-1,1 1 1,-17-5-1,-25-11 163,35 11-179,0 2 1,0 0-1,0 1 1,-1 0-1,0 2 0,0 0 1,0 1-1,-1 1 1,-32 0-1,-19 2-9,1 4 0,-74 12-1,92-4 71,0 2-1,1 2 1,1 3-1,-64 33 1,100-46-144,1 1 0,0 0 0,0 2 0,0-1 0,1 1 1,1 1-1,-1 0 0,2 0 0,-1 1 0,1 0 0,1 1 1,0 0-1,1 0 0,0 1 0,-5 15 0,2-7 167,-1 1-1,-1-1 1,-15 20-1,11-18 113,-22 44 0,28-44-184,0 1 0,2 0 0,0 0 0,2 0 0,1 1 0,0 0 0,2 0 0,0 27 0,-11 243 1485,14-272-1520,-1-6-47,1 0-1,0 1 1,2-1-1,0 0 1,0 0-1,2 0 1,9 26-1,20 44 59,-17-42-77,27 51-1,-35-81-39,0-1 1,2 0-1,0 0 1,0-1-1,1 0 0,1-1 1,15 13-1,-4-7 32,0-1 1,1-2-1,1 0 0,0-2 1,1 0-1,0-2 0,34 9 0,-16-8 42,0-3 1,0-1-1,83 3 0,-94-10-46,151 0 212,-159-3-220,0-1-1,0-1 1,-1-2-1,0 0 0,33-13 1,-17 3 13,-16 7-2,-1 0 1,25-16-1,-40 20-21,1-1-1,-1 1 1,-1-2-1,1 1 1,-1-1-1,-1-1 0,1 1 1,10-17-1,132-184 137,-144 198-123,0-1 0,0 0 0,-1 0 0,0 0 0,-1-1 0,0 1 0,0-14 0,3-2-1,3-7 16,26-59 0,-8 22-14,-22 49-45,0 0 1,-2 0-1,-1 0 0,0-1 0,-2 1 0,-4-36 0,2-9-201,-3-44-6576,5 110 6614,0 0 1,0 1-1,0-1 0,0 0 1,0 0-1,-1 0 0,1 0 1,0 0-1,0 1 1,0-1-1,-1 0 0,1 0 1,0 0-1,-1 1 1,1-1-1,-1 0 0,1 0 1,-1 1-1,1-1 0,-1 0 1,0 1-1,1-1 1,-1 1-1,0-1 0,1 1 1,-1-1-1,0 1 1,0-1-1,-1 1 0,-59-13-4686,-38 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5:22.408"/>
    </inkml:context>
    <inkml:brush xml:id="br0">
      <inkml:brushProperty name="width" value="0.025" units="cm"/>
      <inkml:brushProperty name="height" value="0.025" units="cm"/>
      <inkml:brushProperty name="color" value="#E71224"/>
    </inkml:brush>
  </inkml:definitions>
  <inkml:trace contextRef="#ctx0" brushRef="#br0">1 50 20470,'12'-12'-260,"9"-2"-260,14 1-552,24 3-2649,-26 16 1,-15 19 0,-27 10-1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0:45.354"/>
    </inkml:context>
    <inkml:brush xml:id="br0">
      <inkml:brushProperty name="width" value="0.025" units="cm"/>
      <inkml:brushProperty name="height" value="0.025" units="cm"/>
      <inkml:brushProperty name="color" value="#E71224"/>
    </inkml:brush>
  </inkml:definitions>
  <inkml:trace contextRef="#ctx0" brushRef="#br0">34 6 12341,'0'-2'324,"-3"0"84,1 0 184,0 2 100,2 8 56,-5 9 28,0 4 5,1 12 11,1 8 4,-1 4-264,-1 3-256,5 1-504,0 1-884,9-25-2429,8 14 1,16-4 0,14-17-1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1:37.911"/>
    </inkml:context>
    <inkml:brush xml:id="br0">
      <inkml:brushProperty name="width" value="0.025" units="cm"/>
      <inkml:brushProperty name="height" value="0.025" units="cm"/>
      <inkml:brushProperty name="color" value="#E71224"/>
    </inkml:brush>
  </inkml:definitions>
  <inkml:trace contextRef="#ctx0" brushRef="#br0">245 1 15389,'19'4'280,"9"8"180,12 5 141,9 9 55,-2 14 40,-4 5 32,-15 7 20,-16 1 32,-17 1 24,-23-7-56,-31-3-372,-26-7-952,67-8-3760,-97-11-1,4-12 1,22-6-1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1:52.802"/>
    </inkml:context>
    <inkml:brush xml:id="br0">
      <inkml:brushProperty name="width" value="0.025" units="cm"/>
      <inkml:brushProperty name="height" value="0.025" units="cm"/>
      <inkml:brushProperty name="color" value="#E71224"/>
    </inkml:brush>
  </inkml:definitions>
  <inkml:trace contextRef="#ctx0" brushRef="#br0">0 112 18854,'3'-17'1048,"1"-1"360,1-3 40,0-4 0,-3 9-28,0 5-536,1 7-428,6 4-548,1 13-888,-6-9-4196,-4 35-1,-16 11 1,-12 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8:25:53.901"/>
    </inkml:context>
    <inkml:brush xml:id="br0">
      <inkml:brushProperty name="width" value="0.1" units="cm"/>
      <inkml:brushProperty name="height" value="0.1" units="cm"/>
    </inkml:brush>
  </inkml:definitions>
  <inkml:trace contextRef="#ctx0" brushRef="#br0">75 0 64,'-9'0'4274,"4"0"-3009,0 0 47,1 0-95,-3 0-465,4 0-752,-4 0 160,0 0 176,-2 0 16,2 0-352,2 0-288,1 9-688,1 3-1601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8:26:24.681"/>
    </inkml:context>
    <inkml:brush xml:id="br0">
      <inkml:brushProperty name="width" value="0.1" units="cm"/>
      <inkml:brushProperty name="height" value="0.1" units="cm"/>
    </inkml:brush>
  </inkml:definitions>
  <inkml:trace contextRef="#ctx0" brushRef="#br0">1 32 4578,'0'0'2214,"38"0"-3395,83-25-1498,-82 19 835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3:21.512"/>
    </inkml:context>
    <inkml:brush xml:id="br0">
      <inkml:brushProperty name="width" value="0.025" units="cm"/>
      <inkml:brushProperty name="height" value="0.025" units="cm"/>
      <inkml:brushProperty name="color" value="#E71224"/>
    </inkml:brush>
  </inkml:definitions>
  <inkml:trace contextRef="#ctx0" brushRef="#br0">28 112 14513,'-14'-12'492,"0"2"52,14-3 48,28 1 25,55-1 15,34 5 8,22-6 8,2 1-8,-26 3-252,-38 6-684,-41 2-408,-25 4-616,-22-2-2157,-15 4 1,7-4 0,14 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3:29.108"/>
    </inkml:context>
    <inkml:brush xml:id="br0">
      <inkml:brushProperty name="width" value="0.025" units="cm"/>
      <inkml:brushProperty name="height" value="0.025" units="cm"/>
      <inkml:brushProperty name="color" value="#E71224"/>
    </inkml:brush>
  </inkml:definitions>
  <inkml:trace contextRef="#ctx0" brushRef="#br0">0 112 14777,'0'-23'432,"5"-4"-24,16 1-216,33 3-520,28 17-876,22 6-1648,18 4 0,-7-4 0,-7-10-1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18T09:33:29.847"/>
    </inkml:context>
    <inkml:brush xml:id="br0">
      <inkml:brushProperty name="width" value="0.025" units="cm"/>
      <inkml:brushProperty name="height" value="0.025" units="cm"/>
      <inkml:brushProperty name="color" value="#E71224"/>
    </inkml:brush>
  </inkml:definitions>
  <inkml:trace contextRef="#ctx0" brushRef="#br0">0 50 15873,'14'-16'132,"10"-1"-204,4 9-904,0 0-2012,-12 16 0,-16 11 0,-23 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3E168CB-47EE-405A-9706-25BF18644402}" type="slidenum">
              <a:rPr lang="en-US"/>
              <a:pPr>
                <a:defRPr/>
              </a:pPr>
              <a:t>‹#›</a:t>
            </a:fld>
            <a:endParaRPr lang="en-US"/>
          </a:p>
        </p:txBody>
      </p:sp>
    </p:spTree>
    <p:extLst>
      <p:ext uri="{BB962C8B-B14F-4D97-AF65-F5344CB8AC3E}">
        <p14:creationId xmlns:p14="http://schemas.microsoft.com/office/powerpoint/2010/main" val="4161543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F017F1-F6BA-43DA-ABCC-0061608DB45C}" type="slidenum">
              <a:rPr lang="en-US" smtClean="0"/>
              <a:pPr/>
              <a:t>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7860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EBF5459-B718-441A-A202-A1A0C3644301}" type="slidenum">
              <a:rPr lang="en-US" smtClean="0"/>
              <a:pPr/>
              <a:t>21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b="1" kern="1200" dirty="0">
                <a:solidFill>
                  <a:schemeClr val="tx1"/>
                </a:solidFill>
                <a:latin typeface="Arial" charset="0"/>
                <a:ea typeface="+mn-ea"/>
                <a:cs typeface="+mn-cs"/>
              </a:rPr>
              <a:t>Reading strings with/without embedded blanks</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To read a string without blanks </a:t>
            </a:r>
            <a:r>
              <a:rPr lang="en-US" sz="1200" kern="1200" dirty="0" err="1">
                <a:solidFill>
                  <a:schemeClr val="tx1"/>
                </a:solidFill>
                <a:latin typeface="Arial" charset="0"/>
                <a:ea typeface="+mn-ea"/>
                <a:cs typeface="+mn-cs"/>
              </a:rPr>
              <a:t>cin</a:t>
            </a:r>
            <a:r>
              <a:rPr lang="en-US" sz="1200" kern="1200" dirty="0">
                <a:solidFill>
                  <a:schemeClr val="tx1"/>
                </a:solidFill>
                <a:latin typeface="Arial" charset="0"/>
                <a:ea typeface="+mn-ea"/>
                <a:cs typeface="+mn-cs"/>
              </a:rPr>
              <a:t> can be used </a:t>
            </a:r>
            <a:r>
              <a:rPr lang="en-US" sz="1200" kern="1200" dirty="0" err="1">
                <a:solidFill>
                  <a:schemeClr val="tx1"/>
                </a:solidFill>
                <a:latin typeface="Arial" charset="0"/>
                <a:ea typeface="+mn-ea"/>
                <a:cs typeface="+mn-cs"/>
              </a:rPr>
              <a:t>cin</a:t>
            </a:r>
            <a:r>
              <a:rPr lang="en-US" sz="1200" kern="1200" dirty="0">
                <a:solidFill>
                  <a:schemeClr val="tx1"/>
                </a:solidFill>
                <a:latin typeface="Arial" charset="0"/>
                <a:ea typeface="+mn-ea"/>
                <a:cs typeface="+mn-cs"/>
              </a:rPr>
              <a:t>&gt;&gt;</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 To read a string with blanks </a:t>
            </a:r>
            <a:r>
              <a:rPr lang="en-US" sz="1200" kern="1200" dirty="0" err="1">
                <a:solidFill>
                  <a:schemeClr val="tx1"/>
                </a:solidFill>
                <a:latin typeface="Arial" charset="0"/>
                <a:ea typeface="+mn-ea"/>
                <a:cs typeface="+mn-cs"/>
              </a:rPr>
              <a:t>cin.getline</a:t>
            </a:r>
            <a:r>
              <a:rPr lang="en-US" sz="1200" kern="1200" dirty="0">
                <a:solidFill>
                  <a:schemeClr val="tx1"/>
                </a:solidFill>
                <a:latin typeface="Arial" charset="0"/>
                <a:ea typeface="+mn-ea"/>
                <a:cs typeface="+mn-cs"/>
              </a:rPr>
              <a:t>() or gets() can be used. </a:t>
            </a:r>
            <a:r>
              <a:rPr lang="en-US" sz="1200" kern="1200" dirty="0" err="1">
                <a:solidFill>
                  <a:schemeClr val="tx1"/>
                </a:solidFill>
                <a:latin typeface="Arial" charset="0"/>
                <a:ea typeface="+mn-ea"/>
                <a:cs typeface="+mn-cs"/>
              </a:rPr>
              <a:t>cin.getline</a:t>
            </a:r>
            <a:r>
              <a:rPr lang="en-US" sz="1200" kern="1200" dirty="0">
                <a:solidFill>
                  <a:schemeClr val="tx1"/>
                </a:solidFill>
                <a:latin typeface="Arial" charset="0"/>
                <a:ea typeface="+mn-ea"/>
                <a:cs typeface="+mn-cs"/>
              </a:rPr>
              <a:t>(str,80);    -Or- gets(</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634585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3FFA26C-8D0F-4557-AB6B-4BE03A8CC68F}" type="slidenum">
              <a:rPr lang="en-US" smtClean="0"/>
              <a:pPr/>
              <a:t>22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5905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94DDB5E-B1BB-43FC-B419-8FE3220031CE}" type="slidenum">
              <a:rPr lang="en-US" smtClean="0"/>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32122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C1FF487-D98A-4900-97F8-69116259822D}" type="slidenum">
              <a:rPr lang="en-US" smtClean="0"/>
              <a:pPr/>
              <a:t>24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014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F5DBF3C-BDD1-4548-9FA4-9F70DBE40CB1}" type="slidenum">
              <a:rPr lang="en-US" smtClean="0"/>
              <a:pPr/>
              <a:t>25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4369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0A80C1A-CA11-4EFA-96DA-44BEC63001D2}"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A new data type , the </a:t>
            </a:r>
            <a:r>
              <a:rPr lang="en-US" b="1" dirty="0"/>
              <a:t>character string</a:t>
            </a:r>
            <a:r>
              <a:rPr lang="en-US" dirty="0"/>
              <a:t>, which is used to represent a sequence of characters regarded as a single data item. In C++ strings of characters are held as an </a:t>
            </a:r>
            <a:r>
              <a:rPr lang="en-US" b="1" dirty="0"/>
              <a:t>array of characters</a:t>
            </a:r>
            <a:r>
              <a:rPr lang="en-US" dirty="0"/>
              <a:t>, one character held in each array element. </a:t>
            </a:r>
          </a:p>
        </p:txBody>
      </p:sp>
    </p:spTree>
    <p:extLst>
      <p:ext uri="{BB962C8B-B14F-4D97-AF65-F5344CB8AC3E}">
        <p14:creationId xmlns:p14="http://schemas.microsoft.com/office/powerpoint/2010/main" val="84121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29866F5-E1A1-427B-93A6-FBC5A2BE1994}" type="slidenum">
              <a:rPr lang="en-US" smtClean="0"/>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1" kern="1200" dirty="0">
                <a:solidFill>
                  <a:schemeClr val="tx1"/>
                </a:solidFill>
                <a:latin typeface="Arial" charset="0"/>
                <a:ea typeface="+mn-ea"/>
                <a:cs typeface="+mn-cs"/>
              </a:rPr>
              <a:t>Syntax for declaration</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char &lt;array/string name&gt; [max. number of characters to be stored +1];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The number of elements that can be stored in a string is always n-1, if the size of the array specified is n. This is because 1 byte is reserved for the NULL character '\0' i.e. backslash zero. A string is always terminated with the NULL character.</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r>
              <a:rPr lang="en-US" sz="1200" kern="1200" dirty="0">
                <a:solidFill>
                  <a:schemeClr val="tx1"/>
                </a:solidFill>
                <a:latin typeface="Arial" charset="0"/>
                <a:ea typeface="+mn-ea"/>
                <a:cs typeface="+mn-cs"/>
              </a:rPr>
              <a:t> char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[80]; In the above example,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 can be used to store a string with 79 characters.</a:t>
            </a:r>
            <a:endParaRPr lang="en-IN" sz="1200" kern="1200" dirty="0">
              <a:solidFill>
                <a:schemeClr val="tx1"/>
              </a:solidFill>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58234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5B53574-F1D7-43E3-9D99-4BA4AB8DF09C}" type="slidenum">
              <a:rPr lang="en-US" smtClean="0"/>
              <a:pPr/>
              <a:t>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1213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F0BB61D-FDF1-4223-89BD-5E057D4380C7}" type="slidenum">
              <a:rPr lang="en-US" smtClean="0"/>
              <a:pPr/>
              <a:t>10</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effectLst/>
              </a:rPr>
              <a:t>Because a character is initialized by including it in single-quotes, when creating an array of characters, to initialize it, you must also include each letter accordingly. A name such as James can be initialized as follows: </a:t>
            </a:r>
          </a:p>
          <a:p>
            <a:r>
              <a:rPr lang="en-US" dirty="0">
                <a:effectLst/>
              </a:rPr>
              <a:t>char Name[6] = { 'J', 'a', 'm', 'e', 's' };</a:t>
            </a:r>
            <a:endParaRPr lang="en-US" dirty="0"/>
          </a:p>
        </p:txBody>
      </p:sp>
    </p:spTree>
    <p:extLst>
      <p:ext uri="{BB962C8B-B14F-4D97-AF65-F5344CB8AC3E}">
        <p14:creationId xmlns:p14="http://schemas.microsoft.com/office/powerpoint/2010/main" val="144261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A9C864A-5566-4D57-85C4-ECBBF2750685}" type="slidenum">
              <a:rPr lang="en-US" smtClean="0"/>
              <a:pPr/>
              <a:t>11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40317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3A74D30-890C-4AC8-9086-E4E5B2C93353}" type="slidenum">
              <a:rPr lang="en-US" smtClean="0"/>
              <a:pPr/>
              <a:t>12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1" kern="1200" dirty="0">
                <a:solidFill>
                  <a:schemeClr val="tx1"/>
                </a:solidFill>
                <a:latin typeface="Arial" charset="0"/>
                <a:ea typeface="+mn-ea"/>
                <a:cs typeface="+mn-cs"/>
              </a:rPr>
              <a:t>Initializing a string</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A string can be initialized to a constant value when it is declared.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char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 ] = "Good";     Or char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G','o','o','d</a:t>
            </a:r>
            <a:r>
              <a:rPr lang="en-US" sz="1200" kern="1200" dirty="0">
                <a:solidFill>
                  <a:schemeClr val="tx1"/>
                </a:solidFill>
                <a:latin typeface="Arial" charset="0"/>
                <a:ea typeface="+mn-ea"/>
                <a:cs typeface="+mn-cs"/>
              </a:rPr>
              <a:t>','\0'}; </a:t>
            </a:r>
            <a:endParaRPr lang="en-IN" sz="1200" kern="1200" dirty="0">
              <a:solidFill>
                <a:schemeClr val="tx1"/>
              </a:solidFill>
              <a:latin typeface="Arial" charset="0"/>
              <a:ea typeface="+mn-ea"/>
              <a:cs typeface="+mn-cs"/>
            </a:endParaRPr>
          </a:p>
          <a:p>
            <a:r>
              <a:rPr lang="en-US" sz="1200" kern="1200" dirty="0" err="1">
                <a:solidFill>
                  <a:schemeClr val="tx1"/>
                </a:solidFill>
                <a:latin typeface="Arial" charset="0"/>
                <a:ea typeface="+mn-ea"/>
                <a:cs typeface="+mn-cs"/>
              </a:rPr>
              <a:t>Here.</a:t>
            </a:r>
            <a:r>
              <a:rPr lang="en-US" sz="1200" kern="1200" dirty="0">
                <a:solidFill>
                  <a:schemeClr val="tx1"/>
                </a:solidFill>
                <a:latin typeface="Arial" charset="0"/>
                <a:ea typeface="+mn-ea"/>
                <a:cs typeface="+mn-cs"/>
              </a:rPr>
              <a:t> 'G' will be stored in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[0], 'o' in </a:t>
            </a:r>
            <a:r>
              <a:rPr lang="en-US" sz="1200" kern="1200" dirty="0" err="1">
                <a:solidFill>
                  <a:schemeClr val="tx1"/>
                </a:solidFill>
                <a:latin typeface="Arial" charset="0"/>
                <a:ea typeface="+mn-ea"/>
                <a:cs typeface="+mn-cs"/>
              </a:rPr>
              <a:t>str</a:t>
            </a:r>
            <a:r>
              <a:rPr lang="en-US" sz="1200" kern="1200" dirty="0">
                <a:solidFill>
                  <a:schemeClr val="tx1"/>
                </a:solidFill>
                <a:latin typeface="Arial" charset="0"/>
                <a:ea typeface="+mn-ea"/>
                <a:cs typeface="+mn-cs"/>
              </a:rPr>
              <a:t>[1] and so on.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Note:</a:t>
            </a:r>
            <a:r>
              <a:rPr lang="en-US" sz="1200" kern="1200" dirty="0">
                <a:solidFill>
                  <a:schemeClr val="tx1"/>
                </a:solidFill>
                <a:latin typeface="Arial" charset="0"/>
                <a:ea typeface="+mn-ea"/>
                <a:cs typeface="+mn-cs"/>
              </a:rPr>
              <a:t> When the value is assigned to the complete string at once, the computer automatically inserts the NULL character at the end of the string. But, if it is done character by character, then we have to insert it at the end of the string.</a:t>
            </a:r>
            <a:endParaRPr lang="en-IN" sz="1200" kern="1200" dirty="0">
              <a:solidFill>
                <a:schemeClr val="tx1"/>
              </a:solidFill>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363404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A951B16-CD27-4DF8-8958-05925F0F783B}" type="slidenum">
              <a:rPr lang="en-US" smtClean="0"/>
              <a:pPr/>
              <a:t>14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gets()</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take input of a value of any data type.</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take input of a string.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takes the white space i.e. a blank, a tab, or a new line character as a string terminator.</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does not take the white space i.e. a blank, a tab, or a new line character, as a string terminator.</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header file </a:t>
            </a:r>
            <a:r>
              <a:rPr lang="en-US" sz="1200" kern="1200" dirty="0" err="1">
                <a:solidFill>
                  <a:schemeClr val="tx1"/>
                </a:solidFill>
                <a:latin typeface="Arial" charset="0"/>
                <a:ea typeface="+mn-ea"/>
                <a:cs typeface="+mn-cs"/>
              </a:rPr>
              <a:t>iostream.h</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the header file </a:t>
            </a:r>
            <a:r>
              <a:rPr lang="en-US" sz="1200" kern="1200" dirty="0" err="1">
                <a:solidFill>
                  <a:schemeClr val="tx1"/>
                </a:solidFill>
                <a:latin typeface="Arial" charset="0"/>
                <a:ea typeface="+mn-ea"/>
                <a:cs typeface="+mn-cs"/>
              </a:rPr>
              <a:t>stdio.h</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cout</a:t>
            </a:r>
            <a:r>
              <a:rPr lang="en-US" sz="1200" kern="1200" dirty="0">
                <a:solidFill>
                  <a:schemeClr val="tx1"/>
                </a:solidFill>
                <a:latin typeface="Arial" charset="0"/>
                <a:ea typeface="+mn-ea"/>
                <a:cs typeface="+mn-cs"/>
              </a:rPr>
              <a:t>&lt;&lt;"Enter a string:”;</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cin</a:t>
            </a:r>
            <a:r>
              <a:rPr lang="en-US" sz="1200" kern="1200" dirty="0">
                <a:solidFill>
                  <a:schemeClr val="tx1"/>
                </a:solidFill>
                <a:latin typeface="Arial" charset="0"/>
                <a:ea typeface="+mn-ea"/>
                <a:cs typeface="+mn-cs"/>
              </a:rPr>
              <a:t>&gt;&gt;S;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cout</a:t>
            </a:r>
            <a:r>
              <a:rPr lang="en-US" sz="1200" kern="1200" dirty="0">
                <a:solidFill>
                  <a:schemeClr val="tx1"/>
                </a:solidFill>
                <a:latin typeface="Arial" charset="0"/>
                <a:ea typeface="+mn-ea"/>
                <a:cs typeface="+mn-cs"/>
              </a:rPr>
              <a:t>&lt;&lt;"Enter a string:";</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gets(S); </a:t>
            </a:r>
            <a:endParaRPr lang="en-IN" sz="1200" kern="1200" dirty="0">
              <a:solidFill>
                <a:schemeClr val="tx1"/>
              </a:solidFill>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68337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7A1D2DD-426A-47DA-8CEB-36C7EA48AB66}" type="slidenum">
              <a:rPr lang="en-US" smtClean="0"/>
              <a:pPr/>
              <a:t>15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b="1" kern="1200" dirty="0" err="1">
                <a:solidFill>
                  <a:schemeClr val="tx1"/>
                </a:solidFill>
                <a:latin typeface="Arial" charset="0"/>
                <a:ea typeface="+mn-ea"/>
                <a:cs typeface="+mn-cs"/>
              </a:rPr>
              <a:t>cout</a:t>
            </a:r>
            <a:r>
              <a:rPr lang="en-US" sz="1200" b="1"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puts()</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display the value of any data type.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can be used to display the value of a string.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does not take a line feed after displaying the string.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takes a line feed after displaying the string.</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the header file </a:t>
            </a:r>
            <a:r>
              <a:rPr lang="en-US" sz="1200" kern="1200" dirty="0" err="1">
                <a:solidFill>
                  <a:schemeClr val="tx1"/>
                </a:solidFill>
                <a:latin typeface="Arial" charset="0"/>
                <a:ea typeface="+mn-ea"/>
                <a:cs typeface="+mn-cs"/>
              </a:rPr>
              <a:t>iostream.h</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It requires the header file </a:t>
            </a:r>
            <a:r>
              <a:rPr lang="en-US" sz="1200" kern="1200" dirty="0" err="1">
                <a:solidFill>
                  <a:schemeClr val="tx1"/>
                </a:solidFill>
                <a:latin typeface="Arial" charset="0"/>
                <a:ea typeface="+mn-ea"/>
                <a:cs typeface="+mn-cs"/>
              </a:rPr>
              <a:t>stdio.h</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S[80]="Computers";</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cout</a:t>
            </a:r>
            <a:r>
              <a:rPr lang="en-US" sz="1200" kern="1200" dirty="0">
                <a:solidFill>
                  <a:schemeClr val="tx1"/>
                </a:solidFill>
                <a:latin typeface="Arial" charset="0"/>
                <a:ea typeface="+mn-ea"/>
                <a:cs typeface="+mn-cs"/>
              </a:rPr>
              <a:t>&lt;&lt;S&lt;&lt;S; </a:t>
            </a:r>
            <a:br>
              <a:rPr lang="en-US" sz="1200" kern="1200" dirty="0">
                <a:solidFill>
                  <a:schemeClr val="tx1"/>
                </a:solidFill>
                <a:latin typeface="Arial" charset="0"/>
                <a:ea typeface="+mn-ea"/>
                <a:cs typeface="+mn-cs"/>
              </a:rPr>
            </a:br>
            <a:br>
              <a:rPr lang="en-US" sz="1200" kern="1200" dirty="0">
                <a:solidFill>
                  <a:schemeClr val="tx1"/>
                </a:solidFill>
                <a:latin typeface="Arial" charset="0"/>
                <a:ea typeface="+mn-ea"/>
                <a:cs typeface="+mn-cs"/>
              </a:rPr>
            </a:br>
            <a:r>
              <a:rPr lang="en-US" sz="1200" b="1" kern="1200" dirty="0">
                <a:solidFill>
                  <a:schemeClr val="tx1"/>
                </a:solidFill>
                <a:latin typeface="Arial" charset="0"/>
                <a:ea typeface="+mn-ea"/>
                <a:cs typeface="+mn-cs"/>
              </a:rPr>
              <a:t>Output:</a:t>
            </a:r>
            <a:br>
              <a:rPr lang="en-US" sz="1200" kern="1200" dirty="0">
                <a:solidFill>
                  <a:schemeClr val="tx1"/>
                </a:solidFill>
                <a:latin typeface="Arial" charset="0"/>
                <a:ea typeface="+mn-ea"/>
                <a:cs typeface="+mn-cs"/>
              </a:rPr>
            </a:br>
            <a:r>
              <a:rPr lang="en-US" sz="1200" kern="1200" dirty="0" err="1">
                <a:solidFill>
                  <a:schemeClr val="tx1"/>
                </a:solidFill>
                <a:latin typeface="Arial" charset="0"/>
                <a:ea typeface="+mn-ea"/>
                <a:cs typeface="+mn-cs"/>
              </a:rPr>
              <a:t>ComputersComputers</a:t>
            </a:r>
            <a:r>
              <a:rPr lang="en-US" sz="1200" kern="1200" dirty="0">
                <a:solidFill>
                  <a:schemeClr val="tx1"/>
                </a:solidFill>
                <a:latin typeface="Arial" charset="0"/>
                <a:ea typeface="+mn-ea"/>
                <a:cs typeface="+mn-cs"/>
              </a:rPr>
              <a:t> </a:t>
            </a:r>
            <a:endParaRPr lang="en-IN"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Example:</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char S[80]="Computers";</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puts(S);</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puts(S); </a:t>
            </a:r>
            <a:br>
              <a:rPr lang="en-US" sz="1200" kern="1200" dirty="0">
                <a:solidFill>
                  <a:schemeClr val="tx1"/>
                </a:solidFill>
                <a:latin typeface="Arial" charset="0"/>
                <a:ea typeface="+mn-ea"/>
                <a:cs typeface="+mn-cs"/>
              </a:rPr>
            </a:br>
            <a:br>
              <a:rPr lang="en-US" sz="1200" kern="1200" dirty="0">
                <a:solidFill>
                  <a:schemeClr val="tx1"/>
                </a:solidFill>
                <a:latin typeface="Arial" charset="0"/>
                <a:ea typeface="+mn-ea"/>
                <a:cs typeface="+mn-cs"/>
              </a:rPr>
            </a:br>
            <a:r>
              <a:rPr lang="en-US" sz="1200" b="1" kern="1200" dirty="0">
                <a:solidFill>
                  <a:schemeClr val="tx1"/>
                </a:solidFill>
                <a:latin typeface="Arial" charset="0"/>
                <a:ea typeface="+mn-ea"/>
                <a:cs typeface="+mn-cs"/>
              </a:rPr>
              <a:t>Output:</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Computers</a:t>
            </a:r>
            <a:br>
              <a:rPr lang="en-US" sz="1200" kern="1200" dirty="0">
                <a:solidFill>
                  <a:schemeClr val="tx1"/>
                </a:solidFill>
                <a:latin typeface="Arial" charset="0"/>
                <a:ea typeface="+mn-ea"/>
                <a:cs typeface="+mn-cs"/>
              </a:rPr>
            </a:br>
            <a:r>
              <a:rPr lang="en-US" sz="1200" kern="1200" dirty="0">
                <a:solidFill>
                  <a:schemeClr val="tx1"/>
                </a:solidFill>
                <a:latin typeface="Arial" charset="0"/>
                <a:ea typeface="+mn-ea"/>
                <a:cs typeface="+mn-cs"/>
              </a:rPr>
              <a:t>Computers </a:t>
            </a:r>
            <a:endParaRPr lang="en-IN" sz="1200" kern="1200">
              <a:solidFill>
                <a:schemeClr val="tx1"/>
              </a:solidFill>
              <a:latin typeface="Arial" charset="0"/>
              <a:ea typeface="+mn-ea"/>
              <a:cs typeface="+mn-cs"/>
            </a:endParaRPr>
          </a:p>
          <a:p>
            <a:pPr eaLnBrk="1" hangingPunct="1"/>
            <a:endParaRPr lang="en-US"/>
          </a:p>
        </p:txBody>
      </p:sp>
    </p:spTree>
    <p:extLst>
      <p:ext uri="{BB962C8B-B14F-4D97-AF65-F5344CB8AC3E}">
        <p14:creationId xmlns:p14="http://schemas.microsoft.com/office/powerpoint/2010/main" val="217350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64873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9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2250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40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117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154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0179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0734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686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48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3F9E3712-6469-4431-8D23-C33A16A5C116}" type="datetime1">
              <a:rPr lang="en-US" smtClean="0"/>
              <a:pPr/>
              <a:t>4/4/2024</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pPr/>
              <a:t>‹#›</a:t>
            </a:fld>
            <a:endParaRPr lang="en-US" dirty="0"/>
          </a:p>
        </p:txBody>
      </p:sp>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53977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701779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4D068E91-F793-4EF4-88B6-296232A76672}" type="datetime1">
              <a:rPr lang="en-US" smtClean="0"/>
              <a:pPr/>
              <a:t>4/4/2024</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a:t>CSE 1001                                    Department of CSE</a:t>
            </a: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2626989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7948B339-03D9-4E42-8323-2C5D988B1161}" type="datetime1">
              <a:rPr lang="en-US" smtClean="0"/>
              <a:pPr/>
              <a:t>4/4/2024</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a:t>CSE 1001                                    Department of CSE</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901789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2745830E-818A-4EEA-B128-4203F4E0E432}" type="datetime1">
              <a:rPr lang="en-US" smtClean="0"/>
              <a:pPr/>
              <a:t>4/4/2024</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a:t>CSE 1001                                    Department of CSE</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882020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B61B5766-D546-42C0-A780-BCAFA5656FE0}" type="datetime1">
              <a:rPr lang="en-US" smtClean="0"/>
              <a:pPr/>
              <a:t>4/4/2024</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a:t>CSE 1001                                    Department of CSE</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858352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FE342C22-A0C7-424A-8EF5-D53A6B0CB16C}" type="datetime1">
              <a:rPr lang="en-US" smtClean="0"/>
              <a:pPr/>
              <a:t>4/4/2024</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a:t>CSE 1001                                    Department of CSE</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0139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5BF40FA6-F39D-4D88-B4FA-26FA943A2302}" type="datetime1">
              <a:rPr lang="en-US" smtClean="0"/>
              <a:pPr/>
              <a:t>4/4/2024</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a:t>CSE 1001                                    Department of CSE</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89619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62E8B34E-9392-4817-85DE-F4664AC6FEB4}" type="datetime1">
              <a:rPr lang="en-US" smtClean="0"/>
              <a:pPr/>
              <a:t>4/4/2024</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a:t>CSE 1001                                    Department of CSE</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6838096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F65053D1-E38F-4E6B-A97C-F940E1E28FF2}" type="datetime1">
              <a:rPr lang="en-US" smtClean="0"/>
              <a:pPr/>
              <a:t>4/4/2024</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a:t>CSE 1001                                    Department of CSE</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522400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B722453B-31F8-4028-98CF-6221CC156D63}" type="datetime1">
              <a:rPr lang="en-US" smtClean="0"/>
              <a:pPr/>
              <a:t>4/4/2024</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a:t>CSE 1001                                    Department of CSE</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0059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04-04-2024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dirty="0"/>
              <a:t>CSE 1001 Problem Solving using Computers (PSUC) - 2018</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137966834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17" Type="http://schemas.openxmlformats.org/officeDocument/2006/relationships/customXml" Target="../ink/ink8.xml"/><Relationship Id="rId2" Type="http://schemas.openxmlformats.org/officeDocument/2006/relationships/notesSlide" Target="../notesSlides/notesSlide5.xml"/><Relationship Id="rId16" Type="http://schemas.openxmlformats.org/officeDocument/2006/relationships/image" Target="../media/image87.png"/><Relationship Id="rId62" Type="http://schemas.openxmlformats.org/officeDocument/2006/relationships/image" Target="../media/image110.png"/><Relationship Id="rId1" Type="http://schemas.openxmlformats.org/officeDocument/2006/relationships/slideLayout" Target="../slideLayouts/slideLayout24.xml"/><Relationship Id="rId53" Type="http://schemas.openxmlformats.org/officeDocument/2006/relationships/customXml" Target="../ink/ink10.xml"/><Relationship Id="rId49" Type="http://schemas.openxmlformats.org/officeDocument/2006/relationships/customXml" Target="../ink/ink9.xml"/><Relationship Id="rId61" Type="http://schemas.openxmlformats.org/officeDocument/2006/relationships/customXml" Target="../ink/ink11.xml"/><Relationship Id="rId52" Type="http://schemas.openxmlformats.org/officeDocument/2006/relationships/image" Target="../media/image105.png"/><Relationship Id="rId60" Type="http://schemas.openxmlformats.org/officeDocument/2006/relationships/image" Target="../media/image109.png"/><Relationship Id="rId48" Type="http://schemas.openxmlformats.org/officeDocument/2006/relationships/image" Target="../media/image10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customXml" Target="../ink/ink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customXml" Target="../ink/ink4.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60796" y="1219200"/>
            <a:ext cx="4963804" cy="3327257"/>
            <a:chOff x="457200" y="1495094"/>
            <a:chExt cx="4963804" cy="3327257"/>
          </a:xfrm>
        </p:grpSpPr>
        <p:pic>
          <p:nvPicPr>
            <p:cNvPr id="4" name="Picture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95094"/>
              <a:ext cx="4652963" cy="315310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0304" y="3044351"/>
              <a:ext cx="1790700" cy="17780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Picture 4"/>
            <p:cNvPicPr>
              <a:picLocks noChangeAspect="1"/>
            </p:cNvPicPr>
            <p:nvPr/>
          </p:nvPicPr>
          <p:blipFill>
            <a:blip r:embed="rId5" cstate="print">
              <a:clrChange>
                <a:clrFrom>
                  <a:srgbClr val="8A1705"/>
                </a:clrFrom>
                <a:clrTo>
                  <a:srgbClr val="8A1705">
                    <a:alpha val="0"/>
                  </a:srgbClr>
                </a:clrTo>
              </a:clrChange>
              <a:extLst>
                <a:ext uri="{28A0092B-C50C-407E-A947-70E740481C1C}">
                  <a14:useLocalDpi xmlns:a14="http://schemas.microsoft.com/office/drawing/2010/main" val="0"/>
                </a:ext>
              </a:extLst>
            </a:blip>
            <a:stretch>
              <a:fillRect/>
            </a:stretch>
          </p:blipFill>
          <p:spPr>
            <a:xfrm>
              <a:off x="906440" y="1820840"/>
              <a:ext cx="914400" cy="614050"/>
            </a:xfrm>
            <a:prstGeom prst="rect">
              <a:avLst/>
            </a:prstGeom>
          </p:spPr>
        </p:pic>
      </p:grpSp>
      <p:sp>
        <p:nvSpPr>
          <p:cNvPr id="16386" name="Rectangle 2"/>
          <p:cNvSpPr>
            <a:spLocks noGrp="1" noChangeArrowheads="1"/>
          </p:cNvSpPr>
          <p:nvPr>
            <p:ph type="ctrTitle"/>
          </p:nvPr>
        </p:nvSpPr>
        <p:spPr>
          <a:xfrm>
            <a:off x="1371600" y="4546457"/>
            <a:ext cx="7772400" cy="1470025"/>
          </a:xfrm>
        </p:spPr>
        <p:txBody>
          <a:bodyPr>
            <a:normAutofit/>
          </a:bodyPr>
          <a:lstStyle/>
          <a:p>
            <a:pPr eaLnBrk="1" hangingPunct="1"/>
            <a:r>
              <a:rPr lang="en-US" sz="4000" b="1" spc="1200" dirty="0"/>
              <a:t>CHARACTER ARRAYS</a:t>
            </a:r>
            <a:br>
              <a:rPr lang="en-US" sz="4000" b="1" spc="1200" dirty="0"/>
            </a:br>
            <a:r>
              <a:rPr lang="en-US" sz="4000" b="1" spc="1200" dirty="0"/>
              <a:t>STRINGS</a:t>
            </a:r>
          </a:p>
        </p:txBody>
      </p:sp>
    </p:spTree>
    <p:extLst>
      <p:ext uri="{BB962C8B-B14F-4D97-AF65-F5344CB8AC3E}">
        <p14:creationId xmlns:p14="http://schemas.microsoft.com/office/powerpoint/2010/main" val="323394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512" y="620688"/>
            <a:ext cx="8515391" cy="922859"/>
          </a:xfrm>
        </p:spPr>
        <p:txBody>
          <a:bodyPr>
            <a:noAutofit/>
          </a:bodyPr>
          <a:lstStyle/>
          <a:p>
            <a:pPr algn="l" eaLnBrk="1" hangingPunct="1"/>
            <a:r>
              <a:rPr lang="en-US" dirty="0"/>
              <a:t>Initialization of null-terminated character sequences </a:t>
            </a:r>
          </a:p>
        </p:txBody>
      </p:sp>
      <p:sp>
        <p:nvSpPr>
          <p:cNvPr id="5123" name="Rectangle 3"/>
          <p:cNvSpPr>
            <a:spLocks noGrp="1" noChangeArrowheads="1"/>
          </p:cNvSpPr>
          <p:nvPr>
            <p:ph idx="1"/>
          </p:nvPr>
        </p:nvSpPr>
        <p:spPr>
          <a:xfrm>
            <a:off x="323528" y="1412777"/>
            <a:ext cx="8744272" cy="4454624"/>
          </a:xfrm>
        </p:spPr>
        <p:txBody>
          <a:bodyPr>
            <a:normAutofit/>
          </a:bodyPr>
          <a:lstStyle/>
          <a:p>
            <a:pPr algn="just" eaLnBrk="1" hangingPunct="1">
              <a:lnSpc>
                <a:spcPct val="150000"/>
              </a:lnSpc>
              <a:buFont typeface="Wingdings" pitchFamily="2" charset="2"/>
              <a:buChar char="§"/>
              <a:defRPr/>
            </a:pPr>
            <a:r>
              <a:rPr lang="en-US" sz="2400" b="1" dirty="0">
                <a:latin typeface="Arial" panose="020B0604020202020204" pitchFamily="34" charset="0"/>
                <a:cs typeface="Arial" panose="020B0604020202020204" pitchFamily="34" charset="0"/>
              </a:rPr>
              <a:t>arrays of characters </a:t>
            </a:r>
            <a:r>
              <a:rPr lang="en-US" sz="2400" dirty="0">
                <a:latin typeface="Arial" panose="020B0604020202020204" pitchFamily="34" charset="0"/>
                <a:cs typeface="Arial" panose="020B0604020202020204" pitchFamily="34" charset="0"/>
              </a:rPr>
              <a:t>or </a:t>
            </a:r>
            <a:r>
              <a:rPr lang="en-US" sz="2400" b="1" dirty="0">
                <a:latin typeface="Arial" panose="020B0604020202020204" pitchFamily="34" charset="0"/>
                <a:cs typeface="Arial" panose="020B0604020202020204" pitchFamily="34" charset="0"/>
              </a:rPr>
              <a:t>strings</a:t>
            </a:r>
            <a:r>
              <a:rPr lang="en-US" sz="2400" dirty="0">
                <a:latin typeface="Arial" panose="020B0604020202020204" pitchFamily="34" charset="0"/>
                <a:cs typeface="Arial" panose="020B0604020202020204" pitchFamily="34" charset="0"/>
              </a:rPr>
              <a:t> are ordinary arrays that follow the same rules of arrays.</a:t>
            </a:r>
          </a:p>
          <a:p>
            <a:pPr algn="just" eaLnBrk="1" hangingPunct="1">
              <a:lnSpc>
                <a:spcPct val="150000"/>
              </a:lnSpc>
              <a:buFontTx/>
              <a:buNone/>
              <a:defRPr/>
            </a:pPr>
            <a:r>
              <a:rPr lang="en-US" sz="2400" dirty="0">
                <a:latin typeface="Arial" panose="020B0604020202020204" pitchFamily="34" charset="0"/>
                <a:cs typeface="Arial" panose="020B0604020202020204" pitchFamily="34" charset="0"/>
              </a:rPr>
              <a:t> For example </a:t>
            </a:r>
          </a:p>
          <a:p>
            <a:pPr algn="just" eaLnBrk="1" hangingPunct="1">
              <a:lnSpc>
                <a:spcPct val="150000"/>
              </a:lnSpc>
              <a:buFontTx/>
              <a:buNone/>
              <a:defRPr/>
            </a:pPr>
            <a:r>
              <a:rPr lang="en-US" sz="2400" dirty="0">
                <a:latin typeface="Arial" panose="020B0604020202020204" pitchFamily="34" charset="0"/>
                <a:cs typeface="Arial" panose="020B0604020202020204" pitchFamily="34" charset="0"/>
              </a:rPr>
              <a:t>	To initialize an array of  characters with some predetermined sequence of characters one can initialize like any other array:</a:t>
            </a:r>
          </a:p>
          <a:p>
            <a:pPr algn="just" eaLnBrk="1" hangingPunct="1">
              <a:lnSpc>
                <a:spcPct val="150000"/>
              </a:lnSpc>
              <a:buFontTx/>
              <a:buNone/>
              <a:defRPr/>
            </a:pPr>
            <a:r>
              <a:rPr lang="en-US" sz="2400" b="1" dirty="0">
                <a:latin typeface="Arial" panose="020B0604020202020204" pitchFamily="34" charset="0"/>
                <a:cs typeface="Arial" panose="020B0604020202020204" pitchFamily="34" charset="0"/>
              </a:rPr>
              <a:t>	char </a:t>
            </a:r>
            <a:r>
              <a:rPr lang="en-US" sz="2400" b="1" dirty="0" err="1">
                <a:latin typeface="Arial" panose="020B0604020202020204" pitchFamily="34" charset="0"/>
                <a:cs typeface="Arial" panose="020B0604020202020204" pitchFamily="34" charset="0"/>
              </a:rPr>
              <a:t>myWord</a:t>
            </a:r>
            <a:r>
              <a:rPr lang="en-US" sz="2400" b="1" dirty="0">
                <a:latin typeface="Arial" panose="020B0604020202020204" pitchFamily="34" charset="0"/>
                <a:cs typeface="Arial" panose="020B0604020202020204" pitchFamily="34" charset="0"/>
              </a:rPr>
              <a:t>[ ] = { 'H', 'e', 'l', 'l', 'o', '\0' };</a:t>
            </a:r>
            <a:endParaRPr lang="en-US" sz="24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44A15651-72A6-4728-A132-72348D49F836}"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10</a:t>
            </a:fld>
            <a:endParaRPr lang="en-US" dirty="0">
              <a:solidFill>
                <a:srgbClr val="002060"/>
              </a:solidFill>
            </a:endParaRPr>
          </a:p>
        </p:txBody>
      </p:sp>
      <p:grpSp>
        <p:nvGrpSpPr>
          <p:cNvPr id="21508" name="Group 21507">
            <a:extLst>
              <a:ext uri="{FF2B5EF4-FFF2-40B4-BE49-F238E27FC236}">
                <a16:creationId xmlns:a16="http://schemas.microsoft.com/office/drawing/2014/main" id="{16A43E0E-AD99-4089-8E0D-CF603BFEAA00}"/>
              </a:ext>
            </a:extLst>
          </p:cNvPr>
          <p:cNvGrpSpPr/>
          <p:nvPr/>
        </p:nvGrpSpPr>
        <p:grpSpPr>
          <a:xfrm>
            <a:off x="1455913" y="5286266"/>
            <a:ext cx="5989320" cy="233640"/>
            <a:chOff x="1455913" y="5286266"/>
            <a:chExt cx="5989320" cy="233640"/>
          </a:xfrm>
        </p:grpSpPr>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38EF3832-3B8A-4DCA-A56B-BBFFFA53856C}"/>
                    </a:ext>
                  </a:extLst>
                </p14:cNvPr>
                <p14:cNvContentPartPr/>
                <p14:nvPr/>
              </p14:nvContentPartPr>
              <p14:xfrm>
                <a:off x="1455913" y="5417666"/>
                <a:ext cx="269280" cy="40320"/>
              </p14:xfrm>
            </p:contentPart>
          </mc:Choice>
          <mc:Fallback xmlns="">
            <p:pic>
              <p:nvPicPr>
                <p:cNvPr id="11" name="Ink 10">
                  <a:extLst>
                    <a:ext uri="{FF2B5EF4-FFF2-40B4-BE49-F238E27FC236}">
                      <a16:creationId xmlns:a16="http://schemas.microsoft.com/office/drawing/2014/main" id="{38EF3832-3B8A-4DCA-A56B-BBFFFA53856C}"/>
                    </a:ext>
                  </a:extLst>
                </p:cNvPr>
                <p:cNvPicPr/>
                <p:nvPr/>
              </p:nvPicPr>
              <p:blipFill>
                <a:blip r:embed="rId16"/>
                <a:stretch>
                  <a:fillRect/>
                </a:stretch>
              </p:blipFill>
              <p:spPr>
                <a:xfrm>
                  <a:off x="1451593" y="5413346"/>
                  <a:ext cx="2779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945A1F0E-805E-4CB1-9273-46E284DC82EA}"/>
                    </a:ext>
                  </a:extLst>
                </p14:cNvPr>
                <p14:cNvContentPartPr/>
                <p14:nvPr/>
              </p14:nvContentPartPr>
              <p14:xfrm>
                <a:off x="6500953" y="5286266"/>
                <a:ext cx="220320" cy="40320"/>
              </p14:xfrm>
            </p:contentPart>
          </mc:Choice>
          <mc:Fallback xmlns="">
            <p:pic>
              <p:nvPicPr>
                <p:cNvPr id="28" name="Ink 27">
                  <a:extLst>
                    <a:ext uri="{FF2B5EF4-FFF2-40B4-BE49-F238E27FC236}">
                      <a16:creationId xmlns:a16="http://schemas.microsoft.com/office/drawing/2014/main" id="{945A1F0E-805E-4CB1-9273-46E284DC82EA}"/>
                    </a:ext>
                  </a:extLst>
                </p:cNvPr>
                <p:cNvPicPr/>
                <p:nvPr/>
              </p:nvPicPr>
              <p:blipFill>
                <a:blip r:embed="rId48"/>
                <a:stretch>
                  <a:fillRect/>
                </a:stretch>
              </p:blipFill>
              <p:spPr>
                <a:xfrm>
                  <a:off x="6496633" y="5281946"/>
                  <a:ext cx="2289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D626085D-157F-45A2-9FBD-3D3D550A5652}"/>
                    </a:ext>
                  </a:extLst>
                </p14:cNvPr>
                <p14:cNvContentPartPr/>
                <p14:nvPr/>
              </p14:nvContentPartPr>
              <p14:xfrm>
                <a:off x="7405273" y="5500106"/>
                <a:ext cx="39960" cy="19800"/>
              </p14:xfrm>
            </p:contentPart>
          </mc:Choice>
          <mc:Fallback xmlns="">
            <p:pic>
              <p:nvPicPr>
                <p:cNvPr id="30" name="Ink 29">
                  <a:extLst>
                    <a:ext uri="{FF2B5EF4-FFF2-40B4-BE49-F238E27FC236}">
                      <a16:creationId xmlns:a16="http://schemas.microsoft.com/office/drawing/2014/main" id="{D626085D-157F-45A2-9FBD-3D3D550A5652}"/>
                    </a:ext>
                  </a:extLst>
                </p:cNvPr>
                <p:cNvPicPr/>
                <p:nvPr/>
              </p:nvPicPr>
              <p:blipFill>
                <a:blip r:embed="rId52"/>
                <a:stretch>
                  <a:fillRect/>
                </a:stretch>
              </p:blipFill>
              <p:spPr>
                <a:xfrm>
                  <a:off x="7400953" y="5495786"/>
                  <a:ext cx="48600" cy="28440"/>
                </a:xfrm>
                <a:prstGeom prst="rect">
                  <a:avLst/>
                </a:prstGeom>
              </p:spPr>
            </p:pic>
          </mc:Fallback>
        </mc:AlternateContent>
      </p:grpSp>
      <p:grpSp>
        <p:nvGrpSpPr>
          <p:cNvPr id="21511" name="Group 21510">
            <a:extLst>
              <a:ext uri="{FF2B5EF4-FFF2-40B4-BE49-F238E27FC236}">
                <a16:creationId xmlns:a16="http://schemas.microsoft.com/office/drawing/2014/main" id="{DDCD1F9F-36C2-4BBB-BB47-F4FAC4C69D4F}"/>
              </a:ext>
            </a:extLst>
          </p:cNvPr>
          <p:cNvGrpSpPr/>
          <p:nvPr/>
        </p:nvGrpSpPr>
        <p:grpSpPr>
          <a:xfrm>
            <a:off x="5568913" y="4449986"/>
            <a:ext cx="571320" cy="647640"/>
            <a:chOff x="5568913" y="4449986"/>
            <a:chExt cx="571320" cy="647640"/>
          </a:xfrm>
        </p:grpSpPr>
        <mc:AlternateContent xmlns:mc="http://schemas.openxmlformats.org/markup-compatibility/2006" xmlns:p14="http://schemas.microsoft.com/office/powerpoint/2010/main">
          <mc:Choice Requires="p14">
            <p:contentPart p14:bwMode="auto" r:id="rId53">
              <p14:nvContentPartPr>
                <p14:cNvPr id="21509" name="Ink 21508">
                  <a:extLst>
                    <a:ext uri="{FF2B5EF4-FFF2-40B4-BE49-F238E27FC236}">
                      <a16:creationId xmlns:a16="http://schemas.microsoft.com/office/drawing/2014/main" id="{1246A0A0-26AB-42A5-94DA-72CFCD7C20CF}"/>
                    </a:ext>
                  </a:extLst>
                </p14:cNvPr>
                <p14:cNvContentPartPr/>
                <p14:nvPr/>
              </p14:nvContentPartPr>
              <p14:xfrm>
                <a:off x="5763313" y="5036066"/>
                <a:ext cx="191520" cy="61560"/>
              </p14:xfrm>
            </p:contentPart>
          </mc:Choice>
          <mc:Fallback xmlns="">
            <p:pic>
              <p:nvPicPr>
                <p:cNvPr id="21509" name="Ink 21508">
                  <a:extLst>
                    <a:ext uri="{FF2B5EF4-FFF2-40B4-BE49-F238E27FC236}">
                      <a16:creationId xmlns:a16="http://schemas.microsoft.com/office/drawing/2014/main" id="{1246A0A0-26AB-42A5-94DA-72CFCD7C20CF}"/>
                    </a:ext>
                  </a:extLst>
                </p:cNvPr>
                <p:cNvPicPr/>
                <p:nvPr/>
              </p:nvPicPr>
              <p:blipFill>
                <a:blip r:embed="rId60"/>
                <a:stretch>
                  <a:fillRect/>
                </a:stretch>
              </p:blipFill>
              <p:spPr>
                <a:xfrm>
                  <a:off x="5758993" y="5031746"/>
                  <a:ext cx="20016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1510" name="Ink 21509">
                  <a:extLst>
                    <a:ext uri="{FF2B5EF4-FFF2-40B4-BE49-F238E27FC236}">
                      <a16:creationId xmlns:a16="http://schemas.microsoft.com/office/drawing/2014/main" id="{8A4FE244-98F0-4AC9-873A-E0E08A6D1664}"/>
                    </a:ext>
                  </a:extLst>
                </p14:cNvPr>
                <p14:cNvContentPartPr/>
                <p14:nvPr/>
              </p14:nvContentPartPr>
              <p14:xfrm>
                <a:off x="5568913" y="4449986"/>
                <a:ext cx="571320" cy="627480"/>
              </p14:xfrm>
            </p:contentPart>
          </mc:Choice>
          <mc:Fallback xmlns="">
            <p:pic>
              <p:nvPicPr>
                <p:cNvPr id="21510" name="Ink 21509">
                  <a:extLst>
                    <a:ext uri="{FF2B5EF4-FFF2-40B4-BE49-F238E27FC236}">
                      <a16:creationId xmlns:a16="http://schemas.microsoft.com/office/drawing/2014/main" id="{8A4FE244-98F0-4AC9-873A-E0E08A6D1664}"/>
                    </a:ext>
                  </a:extLst>
                </p:cNvPr>
                <p:cNvPicPr/>
                <p:nvPr/>
              </p:nvPicPr>
              <p:blipFill>
                <a:blip r:embed="rId62"/>
                <a:stretch>
                  <a:fillRect/>
                </a:stretch>
              </p:blipFill>
              <p:spPr>
                <a:xfrm>
                  <a:off x="5564593" y="4445666"/>
                  <a:ext cx="579960" cy="636120"/>
                </a:xfrm>
                <a:prstGeom prst="rect">
                  <a:avLst/>
                </a:prstGeom>
              </p:spPr>
            </p:pic>
          </mc:Fallback>
        </mc:AlternateContent>
      </p:grpSp>
    </p:spTree>
    <p:extLst>
      <p:ext uri="{BB962C8B-B14F-4D97-AF65-F5344CB8AC3E}">
        <p14:creationId xmlns:p14="http://schemas.microsoft.com/office/powerpoint/2010/main" val="130645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4" name="Rectangle 2"/>
          <p:cNvSpPr>
            <a:spLocks noGrp="1" noChangeArrowheads="1"/>
          </p:cNvSpPr>
          <p:nvPr>
            <p:ph type="title"/>
          </p:nvPr>
        </p:nvSpPr>
        <p:spPr>
          <a:xfrm>
            <a:off x="395536" y="609600"/>
            <a:ext cx="8748464" cy="549992"/>
          </a:xfrm>
        </p:spPr>
        <p:txBody>
          <a:bodyPr>
            <a:noAutofit/>
          </a:bodyPr>
          <a:lstStyle/>
          <a:p>
            <a:pPr algn="l" eaLnBrk="1" hangingPunct="1"/>
            <a:r>
              <a:rPr lang="en-US" dirty="0"/>
              <a:t>Initialization of null-terminated character sequences </a:t>
            </a:r>
          </a:p>
        </p:txBody>
      </p:sp>
      <p:sp>
        <p:nvSpPr>
          <p:cNvPr id="22530" name="Rectangle 3"/>
          <p:cNvSpPr>
            <a:spLocks noGrp="1" noChangeArrowheads="1"/>
          </p:cNvSpPr>
          <p:nvPr>
            <p:ph idx="1"/>
          </p:nvPr>
        </p:nvSpPr>
        <p:spPr>
          <a:xfrm>
            <a:off x="179512" y="1159592"/>
            <a:ext cx="8964488" cy="5088808"/>
          </a:xfrm>
        </p:spPr>
        <p:txBody>
          <a:bodyPr>
            <a:noAutofit/>
          </a:bodyPr>
          <a:lstStyle/>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Arrays of char elements have an additional methods to initialize their values: </a:t>
            </a:r>
            <a:r>
              <a:rPr lang="en-US" sz="2000" b="1" dirty="0">
                <a:latin typeface="Arial" panose="020B0604020202020204" pitchFamily="34" charset="0"/>
                <a:cs typeface="Arial" panose="020B0604020202020204" pitchFamily="34" charset="0"/>
              </a:rPr>
              <a:t>using string literals</a:t>
            </a:r>
            <a:endParaRPr lang="en-US" sz="2000" dirty="0">
              <a:latin typeface="Arial" panose="020B0604020202020204" pitchFamily="34" charset="0"/>
              <a:cs typeface="Arial" panose="020B0604020202020204" pitchFamily="34" charset="0"/>
            </a:endParaRPr>
          </a:p>
          <a:p>
            <a:pPr algn="just" eaLnBrk="1" hangingPunct="1">
              <a:lnSpc>
                <a:spcPct val="150000"/>
              </a:lnSpc>
              <a:spcBef>
                <a:spcPct val="0"/>
              </a:spcBef>
              <a:buFont typeface="Wingdings" pitchFamily="2" charset="2"/>
              <a:buChar char="§"/>
            </a:pPr>
            <a:r>
              <a:rPr lang="en-US" sz="2000" b="1" dirty="0">
                <a:latin typeface="Arial" panose="020B0604020202020204" pitchFamily="34" charset="0"/>
                <a:cs typeface="Arial" panose="020B0604020202020204" pitchFamily="34" charset="0"/>
              </a:rPr>
              <a:t>“Manipal ” </a:t>
            </a:r>
            <a:r>
              <a:rPr lang="en-US" sz="2000" dirty="0">
                <a:latin typeface="Arial" panose="020B0604020202020204" pitchFamily="34" charset="0"/>
                <a:cs typeface="Arial" panose="020B0604020202020204" pitchFamily="34" charset="0"/>
              </a:rPr>
              <a:t>is a constant string literal.</a:t>
            </a:r>
          </a:p>
          <a:p>
            <a:pPr algn="just" eaLnBrk="1" hangingPunct="1">
              <a:lnSpc>
                <a:spcPct val="150000"/>
              </a:lnSpc>
              <a:spcBef>
                <a:spcPct val="0"/>
              </a:spcBef>
              <a:buFontTx/>
              <a:buNone/>
            </a:pPr>
            <a:r>
              <a:rPr lang="en-US" sz="2000" dirty="0">
                <a:latin typeface="Arial" panose="020B0604020202020204" pitchFamily="34" charset="0"/>
                <a:cs typeface="Arial" panose="020B0604020202020204" pitchFamily="34" charset="0"/>
              </a:rPr>
              <a:t>	For example, </a:t>
            </a:r>
          </a:p>
          <a:p>
            <a:pPr algn="just" eaLnBrk="1" hangingPunct="1">
              <a:lnSpc>
                <a:spcPct val="150000"/>
              </a:lnSpc>
              <a:spcBef>
                <a:spcPct val="0"/>
              </a:spcBef>
              <a:buFontTx/>
              <a:buNone/>
            </a:pPr>
            <a:r>
              <a:rPr lang="en-US" sz="2000" dirty="0">
                <a:latin typeface="Arial" panose="020B0604020202020204" pitchFamily="34" charset="0"/>
                <a:cs typeface="Arial" panose="020B0604020202020204" pitchFamily="34" charset="0"/>
              </a:rPr>
              <a:t>		</a:t>
            </a:r>
            <a:r>
              <a:rPr lang="en-US" sz="2000" b="1" dirty="0">
                <a:solidFill>
                  <a:srgbClr val="FF0000"/>
                </a:solidFill>
                <a:latin typeface="Arial" panose="020B0604020202020204" pitchFamily="34" charset="0"/>
                <a:cs typeface="Arial" panose="020B0604020202020204" pitchFamily="34" charset="0"/>
              </a:rPr>
              <a:t>char result[14] =“Manipal”;</a:t>
            </a:r>
          </a:p>
          <a:p>
            <a:pPr algn="just" eaLnBrk="1" hangingPunct="1">
              <a:lnSpc>
                <a:spcPct val="150000"/>
              </a:lnSpc>
              <a:spcBef>
                <a:spcPct val="0"/>
              </a:spcBef>
              <a:buFont typeface="Wingdings" pitchFamily="2" charset="2"/>
              <a:buChar char="§"/>
            </a:pPr>
            <a:r>
              <a:rPr lang="en-US" sz="2000" b="1" dirty="0">
                <a:latin typeface="Arial" panose="020B0604020202020204" pitchFamily="34" charset="0"/>
                <a:cs typeface="Arial" panose="020B0604020202020204" pitchFamily="34" charset="0"/>
              </a:rPr>
              <a:t>Double quoted </a:t>
            </a:r>
            <a:r>
              <a:rPr lang="en-US" sz="2000" dirty="0">
                <a:latin typeface="Arial" panose="020B0604020202020204" pitchFamily="34" charset="0"/>
                <a:cs typeface="Arial" panose="020B0604020202020204" pitchFamily="34" charset="0"/>
              </a:rPr>
              <a:t>(") strings are literal constants whose type is in fact a null-terminated array of characters.</a:t>
            </a:r>
          </a:p>
          <a:p>
            <a:pPr algn="just" eaLnBrk="1" hangingPunct="1">
              <a:lnSpc>
                <a:spcPct val="150000"/>
              </a:lnSpc>
              <a:spcBef>
                <a:spcPct val="0"/>
              </a:spcBef>
              <a:buFontTx/>
              <a:buNone/>
            </a:pPr>
            <a:r>
              <a:rPr lang="en-US" sz="2000" dirty="0">
                <a:latin typeface="Arial" panose="020B0604020202020204" pitchFamily="34" charset="0"/>
                <a:cs typeface="Arial" panose="020B0604020202020204" pitchFamily="34" charset="0"/>
              </a:rPr>
              <a:t> So string literals enclosed between double quotes always have a null</a:t>
            </a:r>
          </a:p>
          <a:p>
            <a:pPr algn="just" eaLnBrk="1" hangingPunct="1">
              <a:lnSpc>
                <a:spcPct val="150000"/>
              </a:lnSpc>
              <a:spcBef>
                <a:spcPct val="0"/>
              </a:spcBef>
              <a:buFontTx/>
              <a:buNone/>
            </a:pPr>
            <a:r>
              <a:rPr lang="en-US" sz="2000" dirty="0">
                <a:latin typeface="Arial" panose="020B0604020202020204" pitchFamily="34" charset="0"/>
                <a:cs typeface="Arial" panose="020B0604020202020204" pitchFamily="34" charset="0"/>
              </a:rPr>
              <a:t>character ('</a:t>
            </a:r>
            <a:r>
              <a:rPr lang="en-US" sz="2000" b="1"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automatically appended at   the end.</a:t>
            </a:r>
          </a:p>
        </p:txBody>
      </p:sp>
      <p:sp>
        <p:nvSpPr>
          <p:cNvPr id="2" name="Date Placeholder 1"/>
          <p:cNvSpPr>
            <a:spLocks noGrp="1"/>
          </p:cNvSpPr>
          <p:nvPr>
            <p:ph type="dt" sz="half" idx="10"/>
          </p:nvPr>
        </p:nvSpPr>
        <p:spPr/>
        <p:txBody>
          <a:bodyPr/>
          <a:lstStyle/>
          <a:p>
            <a:fld id="{E3FEC5E1-76B9-449D-B48B-7C44EBBF5DC4}"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11</a:t>
            </a:fld>
            <a:endParaRPr lang="en-US" dirty="0">
              <a:solidFill>
                <a:srgbClr val="002060"/>
              </a:solidFill>
            </a:endParaRPr>
          </a:p>
        </p:txBody>
      </p:sp>
    </p:spTree>
    <p:extLst>
      <p:ext uri="{BB962C8B-B14F-4D97-AF65-F5344CB8AC3E}">
        <p14:creationId xmlns:p14="http://schemas.microsoft.com/office/powerpoint/2010/main" val="290048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a:xfrm>
            <a:off x="454479" y="242886"/>
            <a:ext cx="7162801" cy="685800"/>
          </a:xfrm>
        </p:spPr>
        <p:txBody>
          <a:bodyPr>
            <a:noAutofit/>
          </a:bodyPr>
          <a:lstStyle/>
          <a:p>
            <a:pPr algn="l" eaLnBrk="1" hangingPunct="1"/>
            <a:r>
              <a:rPr lang="en-US" dirty="0"/>
              <a:t>Initialization</a:t>
            </a:r>
          </a:p>
        </p:txBody>
      </p:sp>
      <p:sp>
        <p:nvSpPr>
          <p:cNvPr id="23554" name="Rectangle 3"/>
          <p:cNvSpPr>
            <a:spLocks noGrp="1" noChangeArrowheads="1"/>
          </p:cNvSpPr>
          <p:nvPr>
            <p:ph idx="1"/>
          </p:nvPr>
        </p:nvSpPr>
        <p:spPr>
          <a:xfrm>
            <a:off x="467544" y="764705"/>
            <a:ext cx="8676455" cy="5407496"/>
          </a:xfrm>
        </p:spPr>
        <p:txBody>
          <a:bodyPr>
            <a:normAutofit/>
          </a:bodyPr>
          <a:lstStyle/>
          <a:p>
            <a:pPr algn="just" eaLnBrk="1" hangingPunct="1">
              <a:lnSpc>
                <a:spcPct val="150000"/>
              </a:lnSpc>
              <a:buFont typeface="Wingdings" pitchFamily="2" charset="2"/>
              <a:buChar char="§"/>
            </a:pPr>
            <a:r>
              <a:rPr lang="en-US" sz="2000" b="1" dirty="0">
                <a:latin typeface="Arial" panose="020B0604020202020204" pitchFamily="34" charset="0"/>
                <a:cs typeface="Arial" panose="020B0604020202020204" pitchFamily="34" charset="0"/>
              </a:rPr>
              <a:t>Initialization</a:t>
            </a:r>
            <a:r>
              <a:rPr lang="en-US" sz="2000" dirty="0">
                <a:latin typeface="Arial" panose="020B0604020202020204" pitchFamily="34" charset="0"/>
                <a:cs typeface="Arial" panose="020B0604020202020204" pitchFamily="34" charset="0"/>
              </a:rPr>
              <a:t>:</a:t>
            </a:r>
          </a:p>
          <a:p>
            <a:pPr algn="just" eaLnBrk="1" hangingPunct="1">
              <a:lnSpc>
                <a:spcPct val="150000"/>
              </a:lnSpc>
              <a:buFontTx/>
              <a:buNone/>
            </a:pPr>
            <a:r>
              <a:rPr lang="en-US" sz="2000" dirty="0">
                <a:latin typeface="Arial" panose="020B0604020202020204" pitchFamily="34" charset="0"/>
                <a:cs typeface="Arial" panose="020B0604020202020204" pitchFamily="34" charset="0"/>
              </a:rPr>
              <a:t>	</a:t>
            </a:r>
            <a:r>
              <a:rPr lang="en-US" sz="2000" b="1" dirty="0">
                <a:solidFill>
                  <a:srgbClr val="FF0000"/>
                </a:solidFill>
                <a:latin typeface="Arial" panose="020B0604020202020204" pitchFamily="34" charset="0"/>
                <a:cs typeface="Arial" panose="020B0604020202020204" pitchFamily="34" charset="0"/>
              </a:rPr>
              <a:t>char </a:t>
            </a:r>
            <a:r>
              <a:rPr lang="en-US" sz="2000" b="1" dirty="0" err="1">
                <a:solidFill>
                  <a:srgbClr val="FF0000"/>
                </a:solidFill>
                <a:latin typeface="Arial" panose="020B0604020202020204" pitchFamily="34" charset="0"/>
                <a:cs typeface="Arial" panose="020B0604020202020204" pitchFamily="34" charset="0"/>
              </a:rPr>
              <a:t>myWord</a:t>
            </a:r>
            <a:r>
              <a:rPr lang="en-US" sz="2000" b="1" dirty="0">
                <a:solidFill>
                  <a:srgbClr val="FF0000"/>
                </a:solidFill>
                <a:latin typeface="Arial" panose="020B0604020202020204" pitchFamily="34" charset="0"/>
                <a:cs typeface="Arial" panose="020B0604020202020204" pitchFamily="34" charset="0"/>
              </a:rPr>
              <a:t> [ ] = { 'H', 'e', 'l', 'l', 'o', '\0' }; </a:t>
            </a:r>
          </a:p>
          <a:p>
            <a:pPr algn="just" eaLnBrk="1" hangingPunct="1">
              <a:lnSpc>
                <a:spcPct val="150000"/>
              </a:lnSpc>
              <a:buFontTx/>
              <a:buNone/>
            </a:pPr>
            <a:r>
              <a:rPr lang="en-US" sz="2000" b="1" dirty="0">
                <a:solidFill>
                  <a:srgbClr val="FF0000"/>
                </a:solidFill>
                <a:latin typeface="Arial" panose="020B0604020202020204" pitchFamily="34" charset="0"/>
                <a:cs typeface="Arial" panose="020B0604020202020204" pitchFamily="34" charset="0"/>
              </a:rPr>
              <a:t>	char </a:t>
            </a:r>
            <a:r>
              <a:rPr lang="en-US" sz="2000" b="1" dirty="0" err="1">
                <a:solidFill>
                  <a:srgbClr val="FF0000"/>
                </a:solidFill>
                <a:latin typeface="Arial" panose="020B0604020202020204" pitchFamily="34" charset="0"/>
                <a:cs typeface="Arial" panose="020B0604020202020204" pitchFamily="34" charset="0"/>
              </a:rPr>
              <a:t>myWord</a:t>
            </a:r>
            <a:r>
              <a:rPr lang="en-US" sz="2000" b="1" dirty="0">
                <a:solidFill>
                  <a:srgbClr val="FF0000"/>
                </a:solidFill>
                <a:latin typeface="Arial" panose="020B0604020202020204" pitchFamily="34" charset="0"/>
                <a:cs typeface="Arial" panose="020B0604020202020204" pitchFamily="34" charset="0"/>
              </a:rPr>
              <a:t> [ ] = "Hello";</a:t>
            </a:r>
            <a:r>
              <a:rPr lang="en-US" sz="2000" dirty="0">
                <a:solidFill>
                  <a:srgbClr val="FF0000"/>
                </a:solidFill>
                <a:latin typeface="Arial" panose="020B0604020202020204" pitchFamily="34" charset="0"/>
                <a:cs typeface="Arial" panose="020B0604020202020204" pitchFamily="34" charset="0"/>
              </a:rPr>
              <a:t> </a:t>
            </a:r>
          </a:p>
          <a:p>
            <a:pPr algn="just" eaLnBrk="1" hangingPunct="1">
              <a:lnSpc>
                <a:spcPct val="150000"/>
              </a:lnSpc>
              <a:buFont typeface="Wingdings" pitchFamily="2" charset="2"/>
              <a:buChar char="§"/>
            </a:pPr>
            <a:r>
              <a:rPr lang="en-US" sz="2000" dirty="0">
                <a:latin typeface="Arial" panose="020B0604020202020204" pitchFamily="34" charset="0"/>
                <a:cs typeface="Arial" panose="020B0604020202020204" pitchFamily="34" charset="0"/>
              </a:rPr>
              <a:t>In both cases the array of characters </a:t>
            </a:r>
            <a:r>
              <a:rPr lang="en-US" sz="2000" dirty="0" err="1">
                <a:latin typeface="Arial" panose="020B0604020202020204" pitchFamily="34" charset="0"/>
                <a:cs typeface="Arial" panose="020B0604020202020204" pitchFamily="34" charset="0"/>
              </a:rPr>
              <a:t>myword</a:t>
            </a:r>
            <a:r>
              <a:rPr lang="en-US" sz="2000" dirty="0">
                <a:latin typeface="Arial" panose="020B0604020202020204" pitchFamily="34" charset="0"/>
                <a:cs typeface="Arial" panose="020B0604020202020204" pitchFamily="34" charset="0"/>
              </a:rPr>
              <a:t> is declared with a size of 6 elements of type char: </a:t>
            </a:r>
          </a:p>
          <a:p>
            <a:pPr algn="just" eaLnBrk="1" hangingPunct="1">
              <a:lnSpc>
                <a:spcPct val="150000"/>
              </a:lnSpc>
              <a:buFont typeface="Wingdings" pitchFamily="2" charset="2"/>
              <a:buChar char="ü"/>
            </a:pPr>
            <a:r>
              <a:rPr lang="en-US" sz="2000" dirty="0">
                <a:latin typeface="Arial" panose="020B0604020202020204" pitchFamily="34" charset="0"/>
                <a:cs typeface="Arial" panose="020B0604020202020204" pitchFamily="34" charset="0"/>
              </a:rPr>
              <a:t>The 5 characters that compose the word "</a:t>
            </a:r>
            <a:r>
              <a:rPr lang="en-US" sz="2000" b="1" dirty="0">
                <a:latin typeface="Arial" panose="020B0604020202020204" pitchFamily="34" charset="0"/>
                <a:cs typeface="Arial" panose="020B0604020202020204" pitchFamily="34" charset="0"/>
              </a:rPr>
              <a:t>Hello</a:t>
            </a:r>
            <a:r>
              <a:rPr lang="en-US" sz="2000" dirty="0">
                <a:latin typeface="Arial" panose="020B0604020202020204" pitchFamily="34" charset="0"/>
                <a:cs typeface="Arial" panose="020B0604020202020204" pitchFamily="34" charset="0"/>
              </a:rPr>
              <a:t>" plus a final null character ('</a:t>
            </a:r>
            <a:r>
              <a:rPr lang="en-US" sz="2000" b="1"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which specifies the end of the </a:t>
            </a:r>
          </a:p>
          <a:p>
            <a:pPr algn="just" eaLnBrk="1" hangingPunct="1">
              <a:lnSpc>
                <a:spcPct val="150000"/>
              </a:lnSpc>
              <a:buFontTx/>
              <a:buNone/>
            </a:pPr>
            <a:r>
              <a:rPr lang="en-US" sz="2000" dirty="0">
                <a:latin typeface="Arial" panose="020B0604020202020204" pitchFamily="34" charset="0"/>
                <a:cs typeface="Arial" panose="020B0604020202020204" pitchFamily="34" charset="0"/>
              </a:rPr>
              <a:t>	sequence and that, </a:t>
            </a:r>
          </a:p>
          <a:p>
            <a:pPr algn="just" eaLnBrk="1" hangingPunct="1">
              <a:lnSpc>
                <a:spcPct val="150000"/>
              </a:lnSpc>
              <a:buFont typeface="Wingdings" pitchFamily="2" charset="2"/>
              <a:buChar char="ü"/>
            </a:pPr>
            <a:r>
              <a:rPr lang="en-US" sz="2000" dirty="0">
                <a:latin typeface="Arial" panose="020B0604020202020204" pitchFamily="34" charset="0"/>
                <a:cs typeface="Arial" panose="020B0604020202020204" pitchFamily="34" charset="0"/>
              </a:rPr>
              <a:t>In the second case, when using double quotes (") null character ('</a:t>
            </a:r>
            <a:r>
              <a:rPr lang="en-US" sz="2000" b="1"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is appended automatically.</a:t>
            </a:r>
          </a:p>
        </p:txBody>
      </p:sp>
      <p:sp>
        <p:nvSpPr>
          <p:cNvPr id="2" name="Date Placeholder 1"/>
          <p:cNvSpPr>
            <a:spLocks noGrp="1"/>
          </p:cNvSpPr>
          <p:nvPr>
            <p:ph type="dt" sz="half" idx="10"/>
          </p:nvPr>
        </p:nvSpPr>
        <p:spPr/>
        <p:txBody>
          <a:bodyPr/>
          <a:lstStyle/>
          <a:p>
            <a:fld id="{366ECAB0-0C5B-438D-98B5-0DC43169F7D0}"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12</a:t>
            </a:fld>
            <a:endParaRPr lang="en-US" dirty="0">
              <a:solidFill>
                <a:srgbClr val="002060"/>
              </a:solidFill>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E453D14A-7D35-4AA0-AC50-AD63E7F8353A}"/>
                  </a:ext>
                </a:extLst>
              </p14:cNvPr>
              <p14:cNvContentPartPr/>
              <p14:nvPr/>
            </p14:nvContentPartPr>
            <p14:xfrm>
              <a:off x="8183233" y="1040786"/>
              <a:ext cx="64800" cy="24120"/>
            </p14:xfrm>
          </p:contentPart>
        </mc:Choice>
        <mc:Fallback xmlns="">
          <p:pic>
            <p:nvPicPr>
              <p:cNvPr id="16" name="Ink 15">
                <a:extLst>
                  <a:ext uri="{FF2B5EF4-FFF2-40B4-BE49-F238E27FC236}">
                    <a16:creationId xmlns:a16="http://schemas.microsoft.com/office/drawing/2014/main" id="{E453D14A-7D35-4AA0-AC50-AD63E7F8353A}"/>
                  </a:ext>
                </a:extLst>
              </p:cNvPr>
              <p:cNvPicPr/>
              <p:nvPr/>
            </p:nvPicPr>
            <p:blipFill>
              <a:blip r:embed="rId4"/>
              <a:stretch>
                <a:fillRect/>
              </a:stretch>
            </p:blipFill>
            <p:spPr>
              <a:xfrm>
                <a:off x="8178889" y="1036466"/>
                <a:ext cx="73488" cy="32760"/>
              </a:xfrm>
              <a:prstGeom prst="rect">
                <a:avLst/>
              </a:prstGeom>
            </p:spPr>
          </p:pic>
        </mc:Fallback>
      </mc:AlternateContent>
    </p:spTree>
    <p:extLst>
      <p:ext uri="{BB962C8B-B14F-4D97-AF65-F5344CB8AC3E}">
        <p14:creationId xmlns:p14="http://schemas.microsoft.com/office/powerpoint/2010/main" val="303601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DAD2-D122-A210-3081-CB07D25FAB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B4C45-5A28-5737-39EE-DFA860C308FA}"/>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BA9E60B2-C384-8C86-C246-44740E500435}"/>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A3E99225-CE07-773D-0F36-5DE9867C27DC}"/>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3BE70A51-A00D-4480-91C9-3A088BF05EE4}"/>
              </a:ext>
            </a:extLst>
          </p:cNvPr>
          <p:cNvSpPr>
            <a:spLocks noGrp="1"/>
          </p:cNvSpPr>
          <p:nvPr>
            <p:ph type="sldNum" sz="quarter" idx="12"/>
          </p:nvPr>
        </p:nvSpPr>
        <p:spPr/>
        <p:txBody>
          <a:bodyPr/>
          <a:lstStyle/>
          <a:p>
            <a:fld id="{EB572375-96E0-4DBB-B3D7-B1489209CDB4}" type="slidenum">
              <a:rPr lang="en-US" smtClean="0"/>
              <a:pPr/>
              <a:t>13</a:t>
            </a:fld>
            <a:endParaRPr lang="en-US"/>
          </a:p>
        </p:txBody>
      </p:sp>
      <p:pic>
        <p:nvPicPr>
          <p:cNvPr id="8" name="Picture 7">
            <a:extLst>
              <a:ext uri="{FF2B5EF4-FFF2-40B4-BE49-F238E27FC236}">
                <a16:creationId xmlns:a16="http://schemas.microsoft.com/office/drawing/2014/main" id="{7ABFA96E-67D3-FB13-B23D-381C5FCDF106}"/>
              </a:ext>
            </a:extLst>
          </p:cNvPr>
          <p:cNvPicPr>
            <a:picLocks noChangeAspect="1"/>
          </p:cNvPicPr>
          <p:nvPr/>
        </p:nvPicPr>
        <p:blipFill>
          <a:blip r:embed="rId2"/>
          <a:stretch>
            <a:fillRect/>
          </a:stretch>
        </p:blipFill>
        <p:spPr>
          <a:xfrm>
            <a:off x="933263" y="1169526"/>
            <a:ext cx="7277474" cy="4635738"/>
          </a:xfrm>
          <a:prstGeom prst="rect">
            <a:avLst/>
          </a:prstGeom>
        </p:spPr>
      </p:pic>
    </p:spTree>
    <p:extLst>
      <p:ext uri="{BB962C8B-B14F-4D97-AF65-F5344CB8AC3E}">
        <p14:creationId xmlns:p14="http://schemas.microsoft.com/office/powerpoint/2010/main" val="308612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0993" y="260648"/>
            <a:ext cx="8245807" cy="628310"/>
          </a:xfrm>
        </p:spPr>
        <p:txBody>
          <a:bodyPr>
            <a:noAutofit/>
          </a:bodyPr>
          <a:lstStyle/>
          <a:p>
            <a:pPr algn="l" eaLnBrk="1" hangingPunct="1"/>
            <a:r>
              <a:rPr lang="en-US" dirty="0"/>
              <a:t>Example</a:t>
            </a:r>
            <a:r>
              <a:rPr lang="en-US" sz="4400" dirty="0"/>
              <a:t> </a:t>
            </a:r>
          </a:p>
        </p:txBody>
      </p:sp>
      <p:sp>
        <p:nvSpPr>
          <p:cNvPr id="24579" name="Rectangle 3"/>
          <p:cNvSpPr>
            <a:spLocks noGrp="1" noChangeArrowheads="1"/>
          </p:cNvSpPr>
          <p:nvPr>
            <p:ph idx="1"/>
          </p:nvPr>
        </p:nvSpPr>
        <p:spPr>
          <a:xfrm>
            <a:off x="628650" y="888958"/>
            <a:ext cx="8058150" cy="5389605"/>
          </a:xfrm>
        </p:spPr>
        <p:txBody>
          <a:bodyPr>
            <a:normAutofit lnSpcReduction="10000"/>
          </a:bodyPr>
          <a:lstStyle/>
          <a:p>
            <a:pPr marL="0" indent="0">
              <a:lnSpc>
                <a:spcPct val="150000"/>
              </a:lnSpc>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50000"/>
              </a:lnSpc>
              <a:buNone/>
            </a:pPr>
            <a:r>
              <a:rPr lang="en-US" sz="2000" b="1" dirty="0">
                <a:latin typeface="Arial" panose="020B0604020202020204" pitchFamily="34" charset="0"/>
                <a:cs typeface="Arial" panose="020B0604020202020204" pitchFamily="34" charset="0"/>
              </a:rPr>
              <a:t>int main()  {</a:t>
            </a:r>
          </a:p>
          <a:p>
            <a:pPr eaLnBrk="1" hangingPunct="1">
              <a:lnSpc>
                <a:spcPct val="150000"/>
              </a:lnSpc>
              <a:buFontTx/>
              <a:buNone/>
            </a:pPr>
            <a:r>
              <a:rPr lang="en-US" sz="2000" b="1" dirty="0">
                <a:latin typeface="Arial" panose="020B0604020202020204" pitchFamily="34" charset="0"/>
                <a:cs typeface="Arial" panose="020B0604020202020204" pitchFamily="34" charset="0"/>
              </a:rPr>
              <a:t>	char question[ ] = "Please, enter your first name: ";</a:t>
            </a:r>
          </a:p>
          <a:p>
            <a:pPr eaLnBrk="1" hangingPunct="1">
              <a:lnSpc>
                <a:spcPct val="150000"/>
              </a:lnSpc>
              <a:buFontTx/>
              <a:buNone/>
            </a:pPr>
            <a:r>
              <a:rPr lang="en-US" sz="2000" b="1" dirty="0">
                <a:latin typeface="Arial" panose="020B0604020202020204" pitchFamily="34" charset="0"/>
                <a:cs typeface="Arial" panose="020B0604020202020204" pitchFamily="34" charset="0"/>
              </a:rPr>
              <a:t> 	char greeting[ ] = "Hello, "; </a:t>
            </a:r>
          </a:p>
          <a:p>
            <a:pPr eaLnBrk="1" hangingPunct="1">
              <a:lnSpc>
                <a:spcPct val="150000"/>
              </a:lnSpc>
              <a:buFontTx/>
              <a:buNone/>
            </a:pPr>
            <a:r>
              <a:rPr lang="en-US" sz="2000" b="1" dirty="0">
                <a:latin typeface="Arial" panose="020B0604020202020204" pitchFamily="34" charset="0"/>
                <a:cs typeface="Arial" panose="020B0604020202020204" pitchFamily="34" charset="0"/>
              </a:rPr>
              <a:t> 	char </a:t>
            </a:r>
            <a:r>
              <a:rPr lang="en-US" sz="2000" b="1" dirty="0" err="1">
                <a:latin typeface="Arial" panose="020B0604020202020204" pitchFamily="34" charset="0"/>
                <a:cs typeface="Arial" panose="020B0604020202020204" pitchFamily="34" charset="0"/>
              </a:rPr>
              <a:t>yourname</a:t>
            </a:r>
            <a:r>
              <a:rPr lang="en-US" sz="2000" b="1" dirty="0">
                <a:latin typeface="Arial" panose="020B0604020202020204" pitchFamily="34" charset="0"/>
                <a:cs typeface="Arial" panose="020B0604020202020204" pitchFamily="34" charset="0"/>
              </a:rPr>
              <a:t> [ 80]; </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a:t>
            </a:r>
            <a:r>
              <a:rPr lang="en-US" sz="2000" b="1" dirty="0" err="1">
                <a:latin typeface="Arial" panose="020B0604020202020204" pitchFamily="34" charset="0"/>
                <a:cs typeface="Arial" panose="020B0604020202020204" pitchFamily="34" charset="0"/>
              </a:rPr>
              <a:t>s”,question</a:t>
            </a:r>
            <a:r>
              <a:rPr lang="en-US" sz="2000" b="1" dirty="0">
                <a:latin typeface="Arial" panose="020B0604020202020204" pitchFamily="34" charset="0"/>
                <a:cs typeface="Arial" panose="020B0604020202020204" pitchFamily="34" charset="0"/>
              </a:rPr>
              <a:t>);</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scanf</a:t>
            </a:r>
            <a:r>
              <a:rPr lang="en-US" sz="2000" b="1" dirty="0">
                <a:latin typeface="Arial" panose="020B0604020202020204" pitchFamily="34" charset="0"/>
                <a:cs typeface="Arial" panose="020B0604020202020204" pitchFamily="34" charset="0"/>
              </a:rPr>
              <a:t>(“%s</a:t>
            </a:r>
            <a:r>
              <a:rPr lang="en-US" sz="2000" b="1">
                <a:latin typeface="Arial" panose="020B0604020202020204" pitchFamily="34" charset="0"/>
                <a:cs typeface="Arial" panose="020B0604020202020204" pitchFamily="34" charset="0"/>
              </a:rPr>
              <a:t>”, yourname</a:t>
            </a:r>
            <a:r>
              <a:rPr lang="en-US" sz="2000" b="1" dirty="0">
                <a:latin typeface="Arial" panose="020B0604020202020204" pitchFamily="34" charset="0"/>
                <a:cs typeface="Arial" panose="020B0604020202020204" pitchFamily="34" charset="0"/>
              </a:rPr>
              <a:t>);</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(“%s…. %s\</a:t>
            </a:r>
            <a:r>
              <a:rPr lang="en-US" sz="2000" b="1" dirty="0" err="1">
                <a:latin typeface="Arial" panose="020B0604020202020204" pitchFamily="34" charset="0"/>
                <a:cs typeface="Arial" panose="020B0604020202020204" pitchFamily="34" charset="0"/>
              </a:rPr>
              <a:t>n”,greeting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yourname</a:t>
            </a:r>
            <a:r>
              <a:rPr lang="en-US" sz="2000" b="1" dirty="0">
                <a:latin typeface="Arial" panose="020B0604020202020204" pitchFamily="34" charset="0"/>
                <a:cs typeface="Arial" panose="020B0604020202020204" pitchFamily="34" charset="0"/>
              </a:rPr>
              <a:t> );</a:t>
            </a:r>
          </a:p>
          <a:p>
            <a:pPr eaLnBrk="1" hangingPunct="1">
              <a:lnSpc>
                <a:spcPct val="150000"/>
              </a:lnSpc>
              <a:buFontTx/>
              <a:buNone/>
            </a:pPr>
            <a:r>
              <a:rPr lang="en-US" sz="2000" b="1" dirty="0">
                <a:latin typeface="Arial" panose="020B0604020202020204" pitchFamily="34" charset="0"/>
                <a:cs typeface="Arial" panose="020B0604020202020204" pitchFamily="34" charset="0"/>
              </a:rPr>
              <a:t>	return 0;</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p>
        </p:txBody>
      </p:sp>
      <p:sp>
        <p:nvSpPr>
          <p:cNvPr id="2" name="Date Placeholder 1"/>
          <p:cNvSpPr>
            <a:spLocks noGrp="1"/>
          </p:cNvSpPr>
          <p:nvPr>
            <p:ph type="dt" sz="half" idx="10"/>
          </p:nvPr>
        </p:nvSpPr>
        <p:spPr/>
        <p:txBody>
          <a:bodyPr/>
          <a:lstStyle/>
          <a:p>
            <a:fld id="{C5B2FE97-BB3B-4CEA-9D97-CD85B4D82080}"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14</a:t>
            </a:fld>
            <a:endParaRPr lang="en-US" dirty="0">
              <a:solidFill>
                <a:srgbClr val="002060"/>
              </a:solidFill>
            </a:endParaRPr>
          </a:p>
        </p:txBody>
      </p:sp>
      <p:sp>
        <p:nvSpPr>
          <p:cNvPr id="5" name="Rectangle 4">
            <a:extLst>
              <a:ext uri="{FF2B5EF4-FFF2-40B4-BE49-F238E27FC236}">
                <a16:creationId xmlns:a16="http://schemas.microsoft.com/office/drawing/2014/main" id="{BA249422-45F2-0B0A-BE06-ACA6773EDC1A}"/>
              </a:ext>
            </a:extLst>
          </p:cNvPr>
          <p:cNvSpPr/>
          <p:nvPr/>
        </p:nvSpPr>
        <p:spPr>
          <a:xfrm>
            <a:off x="4283968" y="5301208"/>
            <a:ext cx="410445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Please, enter your first name: </a:t>
            </a:r>
            <a:r>
              <a:rPr lang="en-IN" dirty="0">
                <a:highlight>
                  <a:srgbClr val="FFFF00"/>
                </a:highlight>
              </a:rPr>
              <a:t>Jey</a:t>
            </a:r>
          </a:p>
          <a:p>
            <a:r>
              <a:rPr lang="en-IN" dirty="0"/>
              <a:t>Hello, ... Jey</a:t>
            </a:r>
          </a:p>
        </p:txBody>
      </p:sp>
    </p:spTree>
    <p:extLst>
      <p:ext uri="{BB962C8B-B14F-4D97-AF65-F5344CB8AC3E}">
        <p14:creationId xmlns:p14="http://schemas.microsoft.com/office/powerpoint/2010/main" val="117713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6" name="Rectangle 2"/>
          <p:cNvSpPr>
            <a:spLocks noGrp="1" noChangeArrowheads="1"/>
          </p:cNvSpPr>
          <p:nvPr>
            <p:ph type="title"/>
          </p:nvPr>
        </p:nvSpPr>
        <p:spPr>
          <a:xfrm>
            <a:off x="628651" y="152400"/>
            <a:ext cx="7829550" cy="685800"/>
          </a:xfrm>
        </p:spPr>
        <p:txBody>
          <a:bodyPr>
            <a:noAutofit/>
          </a:bodyPr>
          <a:lstStyle/>
          <a:p>
            <a:pPr algn="l" eaLnBrk="1" hangingPunct="1"/>
            <a:r>
              <a:rPr lang="en-US" dirty="0">
                <a:solidFill>
                  <a:srgbClr val="002060"/>
                </a:solidFill>
              </a:rPr>
              <a:t>Example </a:t>
            </a:r>
          </a:p>
        </p:txBody>
      </p:sp>
      <p:sp>
        <p:nvSpPr>
          <p:cNvPr id="25602" name="Rectangle 3"/>
          <p:cNvSpPr>
            <a:spLocks noGrp="1" noChangeArrowheads="1"/>
          </p:cNvSpPr>
          <p:nvPr>
            <p:ph idx="1"/>
          </p:nvPr>
        </p:nvSpPr>
        <p:spPr>
          <a:xfrm>
            <a:off x="628650" y="1143001"/>
            <a:ext cx="8515350" cy="4953000"/>
          </a:xfrm>
        </p:spPr>
        <p:txBody>
          <a:bodyPr>
            <a:normAutofit fontScale="92500" lnSpcReduction="20000"/>
          </a:bodyPr>
          <a:lstStyle/>
          <a:p>
            <a:pPr marL="0" indent="0">
              <a:lnSpc>
                <a:spcPct val="150000"/>
              </a:lnSpc>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50000"/>
              </a:lnSpc>
              <a:buNone/>
            </a:pPr>
            <a:r>
              <a:rPr lang="en-US" sz="2000" b="1" dirty="0">
                <a:latin typeface="Arial" panose="020B0604020202020204" pitchFamily="34" charset="0"/>
                <a:cs typeface="Arial" panose="020B0604020202020204" pitchFamily="34" charset="0"/>
              </a:rPr>
              <a:t>int main()</a:t>
            </a:r>
          </a:p>
          <a:p>
            <a:pPr eaLnBrk="1" hangingPunct="1">
              <a:lnSpc>
                <a:spcPct val="150000"/>
              </a:lnSpc>
              <a:buFontTx/>
              <a:buNone/>
            </a:pPr>
            <a:r>
              <a:rPr lang="en-US" sz="2000" b="1" dirty="0">
                <a:latin typeface="Arial" panose="020B0604020202020204" pitchFamily="34" charset="0"/>
                <a:cs typeface="Arial" panose="020B0604020202020204" pitchFamily="34" charset="0"/>
              </a:rPr>
              <a:t>{</a:t>
            </a:r>
          </a:p>
          <a:p>
            <a:pPr eaLnBrk="1" hangingPunct="1">
              <a:lnSpc>
                <a:spcPct val="150000"/>
              </a:lnSpc>
              <a:buFontTx/>
              <a:buNone/>
            </a:pPr>
            <a:r>
              <a:rPr lang="en-US" sz="2000" b="1" dirty="0">
                <a:latin typeface="Arial" panose="020B0604020202020204" pitchFamily="34" charset="0"/>
                <a:cs typeface="Arial" panose="020B0604020202020204" pitchFamily="34" charset="0"/>
              </a:rPr>
              <a:t> const int MAX = 80; //max characters in string </a:t>
            </a:r>
          </a:p>
          <a:p>
            <a:pPr eaLnBrk="1" hangingPunct="1">
              <a:lnSpc>
                <a:spcPct val="150000"/>
              </a:lnSpc>
              <a:buFontTx/>
              <a:buNone/>
            </a:pPr>
            <a:r>
              <a:rPr lang="en-US" sz="2000" b="1" dirty="0">
                <a:latin typeface="Arial" panose="020B0604020202020204" pitchFamily="34" charset="0"/>
                <a:cs typeface="Arial" panose="020B0604020202020204" pitchFamily="34" charset="0"/>
              </a:rPr>
              <a:t> char str[MAX]; 		//string variable str </a:t>
            </a:r>
          </a:p>
          <a:p>
            <a:pPr eaLnBrk="1" hangingPunct="1">
              <a:lnSpc>
                <a:spcPct val="150000"/>
              </a:lnSpc>
              <a:buFontTx/>
              <a:buNone/>
            </a:pPr>
            <a:r>
              <a:rPr lang="en-IN" sz="2000" b="1" dirty="0" err="1">
                <a:latin typeface="Arial" panose="020B0604020202020204" pitchFamily="34" charset="0"/>
                <a:cs typeface="Arial" panose="020B0604020202020204" pitchFamily="34" charset="0"/>
              </a:rPr>
              <a:t>printf</a:t>
            </a:r>
            <a:r>
              <a:rPr lang="en-IN" sz="2000" b="1" dirty="0">
                <a:latin typeface="Arial" panose="020B0604020202020204" pitchFamily="34" charset="0"/>
                <a:cs typeface="Arial" panose="020B0604020202020204" pitchFamily="34" charset="0"/>
              </a:rPr>
              <a:t>("Enter a string: \n"); </a:t>
            </a:r>
          </a:p>
          <a:p>
            <a:pPr eaLnBrk="1" hangingPunct="1">
              <a:lnSpc>
                <a:spcPct val="150000"/>
              </a:lnSpc>
              <a:buFontTx/>
              <a:buNone/>
            </a:pPr>
            <a:r>
              <a:rPr lang="en-IN" sz="2000" b="1" dirty="0" err="1">
                <a:latin typeface="Arial" panose="020B0604020202020204" pitchFamily="34" charset="0"/>
                <a:cs typeface="Arial" panose="020B0604020202020204" pitchFamily="34" charset="0"/>
              </a:rPr>
              <a:t>scanf</a:t>
            </a:r>
            <a:r>
              <a:rPr lang="en-IN" sz="2000" b="1" dirty="0">
                <a:latin typeface="Arial" panose="020B0604020202020204" pitchFamily="34" charset="0"/>
                <a:cs typeface="Arial" panose="020B0604020202020204" pitchFamily="34" charset="0"/>
              </a:rPr>
              <a:t>("%</a:t>
            </a:r>
            <a:r>
              <a:rPr lang="en-IN" sz="2000" b="1" dirty="0" err="1">
                <a:latin typeface="Arial" panose="020B0604020202020204" pitchFamily="34" charset="0"/>
                <a:cs typeface="Arial" panose="020B0604020202020204" pitchFamily="34" charset="0"/>
              </a:rPr>
              <a:t>s",&amp;str</a:t>
            </a:r>
            <a:r>
              <a:rPr lang="en-IN" sz="2000" b="1" dirty="0">
                <a:latin typeface="Arial" panose="020B0604020202020204" pitchFamily="34" charset="0"/>
                <a:cs typeface="Arial" panose="020B0604020202020204" pitchFamily="34" charset="0"/>
              </a:rPr>
              <a:t>); 			//put string in str </a:t>
            </a:r>
          </a:p>
          <a:p>
            <a:pPr eaLnBrk="1" hangingPunct="1">
              <a:lnSpc>
                <a:spcPct val="150000"/>
              </a:lnSpc>
              <a:buFontTx/>
              <a:buNone/>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printf</a:t>
            </a:r>
            <a:r>
              <a:rPr lang="en-IN" sz="2000" b="1" dirty="0">
                <a:latin typeface="Arial" panose="020B0604020202020204" pitchFamily="34" charset="0"/>
                <a:cs typeface="Arial" panose="020B0604020202020204" pitchFamily="34" charset="0"/>
              </a:rPr>
              <a:t>("%</a:t>
            </a:r>
            <a:r>
              <a:rPr lang="en-IN" sz="2000" b="1" dirty="0" err="1">
                <a:latin typeface="Arial" panose="020B0604020202020204" pitchFamily="34" charset="0"/>
                <a:cs typeface="Arial" panose="020B0604020202020204" pitchFamily="34" charset="0"/>
              </a:rPr>
              <a:t>s",str</a:t>
            </a:r>
            <a:r>
              <a:rPr lang="en-IN" sz="2000" b="1" dirty="0">
                <a:latin typeface="Arial" panose="020B0604020202020204" pitchFamily="34" charset="0"/>
                <a:cs typeface="Arial" panose="020B0604020202020204" pitchFamily="34" charset="0"/>
              </a:rPr>
              <a:t>); //display string from str</a:t>
            </a:r>
          </a:p>
          <a:p>
            <a:pPr eaLnBrk="1" hangingPunct="1">
              <a:lnSpc>
                <a:spcPct val="150000"/>
              </a:lnSpc>
              <a:buFontTx/>
              <a:buNone/>
            </a:pPr>
            <a:r>
              <a:rPr lang="en-US" sz="2000" b="1" dirty="0">
                <a:latin typeface="Arial" panose="020B0604020202020204" pitchFamily="34" charset="0"/>
                <a:cs typeface="Arial" panose="020B0604020202020204" pitchFamily="34" charset="0"/>
              </a:rPr>
              <a:t>return 0;</a:t>
            </a:r>
          </a:p>
          <a:p>
            <a:pPr eaLnBrk="1" hangingPunct="1">
              <a:lnSpc>
                <a:spcPct val="150000"/>
              </a:lnSpc>
              <a:buFontTx/>
              <a:buNone/>
            </a:pPr>
            <a:r>
              <a:rPr lang="en-US" sz="2000" b="1" dirty="0">
                <a:latin typeface="Arial" panose="020B0604020202020204" pitchFamily="34" charset="0"/>
                <a:cs typeface="Arial" panose="020B0604020202020204" pitchFamily="34" charset="0"/>
              </a:rPr>
              <a:t>} </a:t>
            </a:r>
          </a:p>
        </p:txBody>
      </p:sp>
      <p:sp>
        <p:nvSpPr>
          <p:cNvPr id="2" name="Date Placeholder 1"/>
          <p:cNvSpPr>
            <a:spLocks noGrp="1"/>
          </p:cNvSpPr>
          <p:nvPr>
            <p:ph type="dt" sz="half" idx="10"/>
          </p:nvPr>
        </p:nvSpPr>
        <p:spPr/>
        <p:txBody>
          <a:bodyPr/>
          <a:lstStyle/>
          <a:p>
            <a:fld id="{DB8284CB-3622-41C4-8C99-1E2147291512}"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15</a:t>
            </a:fld>
            <a:endParaRPr lang="en-US" dirty="0">
              <a:solidFill>
                <a:srgbClr val="002060"/>
              </a:solidFill>
            </a:endParaRPr>
          </a:p>
        </p:txBody>
      </p:sp>
      <p:sp>
        <p:nvSpPr>
          <p:cNvPr id="5" name="Rectangle 4">
            <a:extLst>
              <a:ext uri="{FF2B5EF4-FFF2-40B4-BE49-F238E27FC236}">
                <a16:creationId xmlns:a16="http://schemas.microsoft.com/office/drawing/2014/main" id="{91C65949-495C-8E89-BC8B-D2066B6FFADF}"/>
              </a:ext>
            </a:extLst>
          </p:cNvPr>
          <p:cNvSpPr/>
          <p:nvPr/>
        </p:nvSpPr>
        <p:spPr>
          <a:xfrm>
            <a:off x="6084168" y="5229200"/>
            <a:ext cx="2952328" cy="9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t>Enter a string: </a:t>
            </a:r>
          </a:p>
          <a:p>
            <a:r>
              <a:rPr lang="pt-BR" dirty="0"/>
              <a:t>gautam kumar</a:t>
            </a:r>
          </a:p>
          <a:p>
            <a:r>
              <a:rPr lang="pt-BR" dirty="0"/>
              <a:t>gautam</a:t>
            </a:r>
            <a:endParaRPr lang="en-IN" dirty="0"/>
          </a:p>
        </p:txBody>
      </p:sp>
    </p:spTree>
    <p:extLst>
      <p:ext uri="{BB962C8B-B14F-4D97-AF65-F5344CB8AC3E}">
        <p14:creationId xmlns:p14="http://schemas.microsoft.com/office/powerpoint/2010/main" val="49609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70F1-B9C0-0E18-485E-0C1706032B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64973F-9457-1189-4337-27112AABEB0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87EA8DA-96C6-90A7-B75B-7F6A07A60CEB}"/>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66816461-8C98-0718-7C48-72E9206EB82B}"/>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964DCBC2-245A-9737-15E9-E6AEA6CA439B}"/>
              </a:ext>
            </a:extLst>
          </p:cNvPr>
          <p:cNvSpPr>
            <a:spLocks noGrp="1"/>
          </p:cNvSpPr>
          <p:nvPr>
            <p:ph type="sldNum" sz="quarter" idx="12"/>
          </p:nvPr>
        </p:nvSpPr>
        <p:spPr/>
        <p:txBody>
          <a:bodyPr/>
          <a:lstStyle/>
          <a:p>
            <a:fld id="{EB572375-96E0-4DBB-B3D7-B1489209CDB4}" type="slidenum">
              <a:rPr lang="en-US" smtClean="0"/>
              <a:pPr/>
              <a:t>16</a:t>
            </a:fld>
            <a:endParaRPr lang="en-US"/>
          </a:p>
        </p:txBody>
      </p:sp>
      <p:pic>
        <p:nvPicPr>
          <p:cNvPr id="8" name="Picture 7">
            <a:extLst>
              <a:ext uri="{FF2B5EF4-FFF2-40B4-BE49-F238E27FC236}">
                <a16:creationId xmlns:a16="http://schemas.microsoft.com/office/drawing/2014/main" id="{69C3F697-30A2-30E2-A1B6-2B053674913E}"/>
              </a:ext>
            </a:extLst>
          </p:cNvPr>
          <p:cNvPicPr>
            <a:picLocks noChangeAspect="1"/>
          </p:cNvPicPr>
          <p:nvPr/>
        </p:nvPicPr>
        <p:blipFill>
          <a:blip r:embed="rId2"/>
          <a:stretch>
            <a:fillRect/>
          </a:stretch>
        </p:blipFill>
        <p:spPr>
          <a:xfrm>
            <a:off x="1101546" y="1177809"/>
            <a:ext cx="6940907" cy="4502381"/>
          </a:xfrm>
          <a:prstGeom prst="rect">
            <a:avLst/>
          </a:prstGeom>
        </p:spPr>
      </p:pic>
    </p:spTree>
    <p:extLst>
      <p:ext uri="{BB962C8B-B14F-4D97-AF65-F5344CB8AC3E}">
        <p14:creationId xmlns:p14="http://schemas.microsoft.com/office/powerpoint/2010/main" val="419618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D79F-002E-C56C-3891-60DECF22A9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4EEA46-A77F-792C-6289-AD6294BFE4DE}"/>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2AF7AFA-F605-EDBD-31A7-48DCE6186B79}"/>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78C593E0-FD87-DEAE-BDAE-BF6C461186AF}"/>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39E9BEE7-F27D-5262-B749-28DEE8F58D06}"/>
              </a:ext>
            </a:extLst>
          </p:cNvPr>
          <p:cNvSpPr>
            <a:spLocks noGrp="1"/>
          </p:cNvSpPr>
          <p:nvPr>
            <p:ph type="sldNum" sz="quarter" idx="12"/>
          </p:nvPr>
        </p:nvSpPr>
        <p:spPr/>
        <p:txBody>
          <a:bodyPr/>
          <a:lstStyle/>
          <a:p>
            <a:fld id="{EB572375-96E0-4DBB-B3D7-B1489209CDB4}" type="slidenum">
              <a:rPr lang="en-US" smtClean="0"/>
              <a:pPr/>
              <a:t>17</a:t>
            </a:fld>
            <a:endParaRPr lang="en-US"/>
          </a:p>
        </p:txBody>
      </p:sp>
      <p:pic>
        <p:nvPicPr>
          <p:cNvPr id="8" name="Picture 7">
            <a:extLst>
              <a:ext uri="{FF2B5EF4-FFF2-40B4-BE49-F238E27FC236}">
                <a16:creationId xmlns:a16="http://schemas.microsoft.com/office/drawing/2014/main" id="{E1D742AC-857F-B7C6-86B6-0FA73EECF740}"/>
              </a:ext>
            </a:extLst>
          </p:cNvPr>
          <p:cNvPicPr>
            <a:picLocks noChangeAspect="1"/>
          </p:cNvPicPr>
          <p:nvPr/>
        </p:nvPicPr>
        <p:blipFill>
          <a:blip r:embed="rId2"/>
          <a:stretch>
            <a:fillRect/>
          </a:stretch>
        </p:blipFill>
        <p:spPr>
          <a:xfrm>
            <a:off x="1066620" y="1139707"/>
            <a:ext cx="7010760" cy="4578585"/>
          </a:xfrm>
          <a:prstGeom prst="rect">
            <a:avLst/>
          </a:prstGeom>
        </p:spPr>
      </p:pic>
    </p:spTree>
    <p:extLst>
      <p:ext uri="{BB962C8B-B14F-4D97-AF65-F5344CB8AC3E}">
        <p14:creationId xmlns:p14="http://schemas.microsoft.com/office/powerpoint/2010/main" val="316620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59B0-1C0D-AD62-294E-EB4FFAF34F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13EC22-EFC7-46CF-6084-C027B15206C4}"/>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2118D0A6-20A7-4479-26CE-8CEE81B2565F}"/>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2E8AD761-9765-AF1D-F7BA-0F9382614D58}"/>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3C354AA0-E1D7-D894-CDAA-C10B321DC3A4}"/>
              </a:ext>
            </a:extLst>
          </p:cNvPr>
          <p:cNvSpPr>
            <a:spLocks noGrp="1"/>
          </p:cNvSpPr>
          <p:nvPr>
            <p:ph type="sldNum" sz="quarter" idx="12"/>
          </p:nvPr>
        </p:nvSpPr>
        <p:spPr/>
        <p:txBody>
          <a:bodyPr/>
          <a:lstStyle/>
          <a:p>
            <a:fld id="{EB572375-96E0-4DBB-B3D7-B1489209CDB4}" type="slidenum">
              <a:rPr lang="en-US" smtClean="0"/>
              <a:pPr/>
              <a:t>18</a:t>
            </a:fld>
            <a:endParaRPr lang="en-US"/>
          </a:p>
        </p:txBody>
      </p:sp>
      <p:pic>
        <p:nvPicPr>
          <p:cNvPr id="8" name="Picture 7">
            <a:extLst>
              <a:ext uri="{FF2B5EF4-FFF2-40B4-BE49-F238E27FC236}">
                <a16:creationId xmlns:a16="http://schemas.microsoft.com/office/drawing/2014/main" id="{7DE3D1B1-019C-1D9F-168C-19C873802028}"/>
              </a:ext>
            </a:extLst>
          </p:cNvPr>
          <p:cNvPicPr>
            <a:picLocks noChangeAspect="1"/>
          </p:cNvPicPr>
          <p:nvPr/>
        </p:nvPicPr>
        <p:blipFill>
          <a:blip r:embed="rId2"/>
          <a:stretch>
            <a:fillRect/>
          </a:stretch>
        </p:blipFill>
        <p:spPr>
          <a:xfrm>
            <a:off x="1142824" y="1130182"/>
            <a:ext cx="6858352" cy="4597636"/>
          </a:xfrm>
          <a:prstGeom prst="rect">
            <a:avLst/>
          </a:prstGeom>
        </p:spPr>
      </p:pic>
    </p:spTree>
    <p:extLst>
      <p:ext uri="{BB962C8B-B14F-4D97-AF65-F5344CB8AC3E}">
        <p14:creationId xmlns:p14="http://schemas.microsoft.com/office/powerpoint/2010/main" val="236344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EA88-8A2B-9CA3-CCEC-23527215D2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B915F7-990D-7274-06CF-7D5276D91BE9}"/>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49263AD-EF49-85C1-52E1-5931B0ADBC7A}"/>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E5D300D0-FC98-9A21-4981-FF2FB21CF13A}"/>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2FCD6663-5C48-FC10-DA47-DD3974E18D6C}"/>
              </a:ext>
            </a:extLst>
          </p:cNvPr>
          <p:cNvSpPr>
            <a:spLocks noGrp="1"/>
          </p:cNvSpPr>
          <p:nvPr>
            <p:ph type="sldNum" sz="quarter" idx="12"/>
          </p:nvPr>
        </p:nvSpPr>
        <p:spPr/>
        <p:txBody>
          <a:bodyPr/>
          <a:lstStyle/>
          <a:p>
            <a:fld id="{EB572375-96E0-4DBB-B3D7-B1489209CDB4}" type="slidenum">
              <a:rPr lang="en-US" smtClean="0"/>
              <a:pPr/>
              <a:t>19</a:t>
            </a:fld>
            <a:endParaRPr lang="en-US"/>
          </a:p>
        </p:txBody>
      </p:sp>
      <p:pic>
        <p:nvPicPr>
          <p:cNvPr id="8" name="Picture 7">
            <a:extLst>
              <a:ext uri="{FF2B5EF4-FFF2-40B4-BE49-F238E27FC236}">
                <a16:creationId xmlns:a16="http://schemas.microsoft.com/office/drawing/2014/main" id="{E363F5FB-2663-B2D6-61E9-A37B4C5C2D5C}"/>
              </a:ext>
            </a:extLst>
          </p:cNvPr>
          <p:cNvPicPr>
            <a:picLocks noChangeAspect="1"/>
          </p:cNvPicPr>
          <p:nvPr/>
        </p:nvPicPr>
        <p:blipFill>
          <a:blip r:embed="rId2"/>
          <a:stretch>
            <a:fillRect/>
          </a:stretch>
        </p:blipFill>
        <p:spPr>
          <a:xfrm>
            <a:off x="1028518" y="1124744"/>
            <a:ext cx="7086964" cy="4578585"/>
          </a:xfrm>
          <a:prstGeom prst="rect">
            <a:avLst/>
          </a:prstGeom>
        </p:spPr>
      </p:pic>
    </p:spTree>
    <p:extLst>
      <p:ext uri="{BB962C8B-B14F-4D97-AF65-F5344CB8AC3E}">
        <p14:creationId xmlns:p14="http://schemas.microsoft.com/office/powerpoint/2010/main" val="310797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0652" y="266060"/>
            <a:ext cx="8245807" cy="628310"/>
          </a:xfrm>
        </p:spPr>
        <p:txBody>
          <a:bodyPr>
            <a:normAutofit/>
          </a:bodyPr>
          <a:lstStyle/>
          <a:p>
            <a:r>
              <a:rPr lang="en-US" spc="800" dirty="0"/>
              <a:t>Strings </a:t>
            </a:r>
          </a:p>
        </p:txBody>
      </p:sp>
      <p:sp>
        <p:nvSpPr>
          <p:cNvPr id="17410" name="Rectangle 3"/>
          <p:cNvSpPr>
            <a:spLocks noGrp="1" noChangeArrowheads="1"/>
          </p:cNvSpPr>
          <p:nvPr>
            <p:ph idx="1"/>
          </p:nvPr>
        </p:nvSpPr>
        <p:spPr>
          <a:xfrm>
            <a:off x="300652" y="894371"/>
            <a:ext cx="8690948" cy="5354030"/>
          </a:xfrm>
        </p:spPr>
        <p:txBody>
          <a:bodyPr>
            <a:noAutofit/>
          </a:bodyPr>
          <a:lstStyle/>
          <a:p>
            <a:pPr algn="just" eaLnBrk="1" hangingPunct="1">
              <a:spcBef>
                <a:spcPct val="0"/>
              </a:spcBef>
              <a:buFontTx/>
              <a:buNone/>
            </a:pPr>
            <a:r>
              <a:rPr lang="en-US" sz="2000" b="1" dirty="0">
                <a:solidFill>
                  <a:srgbClr val="800000"/>
                </a:solidFill>
                <a:latin typeface="Arial" panose="020B0604020202020204" pitchFamily="34" charset="0"/>
                <a:cs typeface="Arial" panose="020B0604020202020204" pitchFamily="34" charset="0"/>
              </a:rPr>
              <a:t>Definition</a:t>
            </a:r>
          </a:p>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A string is an array of characters.</a:t>
            </a:r>
          </a:p>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Any group of characters (except double quote sign) defined between double quotation marks is a constant string.</a:t>
            </a:r>
          </a:p>
          <a:p>
            <a:pPr algn="just" eaLnBrk="1" hangingPunct="1">
              <a:lnSpc>
                <a:spcPct val="150000"/>
              </a:lnSpc>
              <a:spcBef>
                <a:spcPct val="0"/>
              </a:spcBef>
              <a:buFont typeface="Wingdings" pitchFamily="2" charset="2"/>
              <a:buChar char="§"/>
            </a:pPr>
            <a:r>
              <a:rPr lang="en-US" sz="2000" dirty="0">
                <a:latin typeface="Arial" panose="020B0604020202020204" pitchFamily="34" charset="0"/>
                <a:cs typeface="Arial" panose="020B0604020202020204" pitchFamily="34" charset="0"/>
              </a:rPr>
              <a:t>Character strings are often used to build meaningful and readable programs. </a:t>
            </a:r>
          </a:p>
          <a:p>
            <a:pPr algn="just" eaLnBrk="1" hangingPunct="1">
              <a:lnSpc>
                <a:spcPct val="150000"/>
              </a:lnSpc>
              <a:spcBef>
                <a:spcPct val="0"/>
              </a:spcBef>
              <a:buFontTx/>
              <a:buNone/>
            </a:pPr>
            <a:r>
              <a:rPr lang="en-US" sz="2000" b="1" dirty="0">
                <a:solidFill>
                  <a:srgbClr val="800000"/>
                </a:solidFill>
                <a:latin typeface="Arial" panose="020B0604020202020204" pitchFamily="34" charset="0"/>
                <a:cs typeface="Arial" panose="020B0604020202020204" pitchFamily="34" charset="0"/>
              </a:rPr>
              <a:t>The common operations performed on strings are</a:t>
            </a:r>
          </a:p>
          <a:p>
            <a:pPr algn="just" eaLnBrk="1" hangingPunct="1">
              <a:lnSpc>
                <a:spcPct val="150000"/>
              </a:lnSpc>
              <a:spcBef>
                <a:spcPct val="0"/>
              </a:spcBef>
              <a:buFont typeface="Wingdings" pitchFamily="2" charset="2"/>
              <a:buChar char="ü"/>
            </a:pPr>
            <a:r>
              <a:rPr lang="en-US" sz="2000" dirty="0">
                <a:latin typeface="Arial" panose="020B0604020202020204" pitchFamily="34" charset="0"/>
                <a:cs typeface="Arial" panose="020B0604020202020204" pitchFamily="34" charset="0"/>
              </a:rPr>
              <a:t>Reading and writing strings</a:t>
            </a:r>
          </a:p>
          <a:p>
            <a:pPr algn="just" eaLnBrk="1" hangingPunct="1">
              <a:lnSpc>
                <a:spcPct val="150000"/>
              </a:lnSpc>
              <a:spcBef>
                <a:spcPct val="0"/>
              </a:spcBef>
              <a:buFont typeface="Wingdings" pitchFamily="2" charset="2"/>
              <a:buChar char="ü"/>
            </a:pPr>
            <a:r>
              <a:rPr lang="en-US" sz="2000" dirty="0">
                <a:latin typeface="Arial" panose="020B0604020202020204" pitchFamily="34" charset="0"/>
                <a:cs typeface="Arial" panose="020B0604020202020204" pitchFamily="34" charset="0"/>
              </a:rPr>
              <a:t>Combining strings together</a:t>
            </a:r>
          </a:p>
          <a:p>
            <a:pPr algn="just" eaLnBrk="1" hangingPunct="1">
              <a:lnSpc>
                <a:spcPct val="150000"/>
              </a:lnSpc>
              <a:spcBef>
                <a:spcPct val="0"/>
              </a:spcBef>
              <a:buFont typeface="Wingdings" pitchFamily="2" charset="2"/>
              <a:buChar char="ü"/>
            </a:pPr>
            <a:r>
              <a:rPr lang="en-US" sz="2000" dirty="0">
                <a:latin typeface="Arial" panose="020B0604020202020204" pitchFamily="34" charset="0"/>
                <a:cs typeface="Arial" panose="020B0604020202020204" pitchFamily="34" charset="0"/>
              </a:rPr>
              <a:t>Copying one string to another</a:t>
            </a:r>
          </a:p>
          <a:p>
            <a:pPr algn="just" eaLnBrk="1" hangingPunct="1">
              <a:lnSpc>
                <a:spcPct val="150000"/>
              </a:lnSpc>
              <a:spcBef>
                <a:spcPct val="0"/>
              </a:spcBef>
              <a:buFont typeface="Wingdings" pitchFamily="2" charset="2"/>
              <a:buChar char="ü"/>
            </a:pPr>
            <a:r>
              <a:rPr lang="en-US" sz="2000" dirty="0">
                <a:latin typeface="Arial" panose="020B0604020202020204" pitchFamily="34" charset="0"/>
                <a:cs typeface="Arial" panose="020B0604020202020204" pitchFamily="34" charset="0"/>
              </a:rPr>
              <a:t>Comparing strings to another</a:t>
            </a:r>
          </a:p>
          <a:p>
            <a:pPr algn="just" eaLnBrk="1" hangingPunct="1">
              <a:lnSpc>
                <a:spcPct val="150000"/>
              </a:lnSpc>
              <a:spcBef>
                <a:spcPct val="0"/>
              </a:spcBef>
              <a:buFont typeface="Wingdings" pitchFamily="2" charset="2"/>
              <a:buChar char="ü"/>
            </a:pPr>
            <a:r>
              <a:rPr lang="en-US" sz="2000" dirty="0">
                <a:latin typeface="Arial" panose="020B0604020202020204" pitchFamily="34" charset="0"/>
                <a:cs typeface="Arial" panose="020B0604020202020204" pitchFamily="34" charset="0"/>
              </a:rPr>
              <a:t>Extracting a portion of a string ..etc.</a:t>
            </a:r>
          </a:p>
        </p:txBody>
      </p:sp>
      <p:sp>
        <p:nvSpPr>
          <p:cNvPr id="3" name="Date Placeholder 2"/>
          <p:cNvSpPr>
            <a:spLocks noGrp="1"/>
          </p:cNvSpPr>
          <p:nvPr>
            <p:ph type="dt" sz="half" idx="10"/>
          </p:nvPr>
        </p:nvSpPr>
        <p:spPr/>
        <p:txBody>
          <a:bodyPr/>
          <a:lstStyle/>
          <a:p>
            <a:fld id="{EB1FE4C1-257A-42C3-B909-19E052D52033}" type="datetime1">
              <a:rPr lang="en-US" smtClean="0">
                <a:solidFill>
                  <a:srgbClr val="002060"/>
                </a:solidFill>
              </a:rPr>
              <a:t>4/4/2024</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a:t>
            </a:fld>
            <a:endParaRPr lang="en-US" dirty="0">
              <a:solidFill>
                <a:srgbClr val="00206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579A4B2-5E22-40D3-8A6B-1D4863750845}"/>
                  </a:ext>
                </a:extLst>
              </p14:cNvPr>
              <p14:cNvContentPartPr/>
              <p14:nvPr/>
            </p14:nvContentPartPr>
            <p14:xfrm>
              <a:off x="4328353" y="2643866"/>
              <a:ext cx="480240" cy="39600"/>
            </p14:xfrm>
          </p:contentPart>
        </mc:Choice>
        <mc:Fallback xmlns="">
          <p:pic>
            <p:nvPicPr>
              <p:cNvPr id="6" name="Ink 5">
                <a:extLst>
                  <a:ext uri="{FF2B5EF4-FFF2-40B4-BE49-F238E27FC236}">
                    <a16:creationId xmlns:a16="http://schemas.microsoft.com/office/drawing/2014/main" id="{5579A4B2-5E22-40D3-8A6B-1D4863750845}"/>
                  </a:ext>
                </a:extLst>
              </p:cNvPr>
              <p:cNvPicPr/>
              <p:nvPr/>
            </p:nvPicPr>
            <p:blipFill>
              <a:blip r:embed="rId4"/>
              <a:stretch>
                <a:fillRect/>
              </a:stretch>
            </p:blipFill>
            <p:spPr>
              <a:xfrm>
                <a:off x="4324033" y="2639546"/>
                <a:ext cx="4888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E8139BD-A45F-4669-A39F-ABDACD3E7041}"/>
                  </a:ext>
                </a:extLst>
              </p14:cNvPr>
              <p14:cNvContentPartPr/>
              <p14:nvPr/>
            </p14:nvContentPartPr>
            <p14:xfrm>
              <a:off x="5922073" y="2144186"/>
              <a:ext cx="38520" cy="154800"/>
            </p14:xfrm>
          </p:contentPart>
        </mc:Choice>
        <mc:Fallback xmlns="">
          <p:pic>
            <p:nvPicPr>
              <p:cNvPr id="8" name="Ink 7">
                <a:extLst>
                  <a:ext uri="{FF2B5EF4-FFF2-40B4-BE49-F238E27FC236}">
                    <a16:creationId xmlns:a16="http://schemas.microsoft.com/office/drawing/2014/main" id="{BE8139BD-A45F-4669-A39F-ABDACD3E7041}"/>
                  </a:ext>
                </a:extLst>
              </p:cNvPr>
              <p:cNvPicPr/>
              <p:nvPr/>
            </p:nvPicPr>
            <p:blipFill>
              <a:blip r:embed="rId8"/>
              <a:stretch>
                <a:fillRect/>
              </a:stretch>
            </p:blipFill>
            <p:spPr>
              <a:xfrm>
                <a:off x="5917753" y="2139866"/>
                <a:ext cx="47160" cy="163440"/>
              </a:xfrm>
              <a:prstGeom prst="rect">
                <a:avLst/>
              </a:prstGeom>
            </p:spPr>
          </p:pic>
        </mc:Fallback>
      </mc:AlternateContent>
    </p:spTree>
    <p:extLst>
      <p:ext uri="{BB962C8B-B14F-4D97-AF65-F5344CB8AC3E}">
        <p14:creationId xmlns:p14="http://schemas.microsoft.com/office/powerpoint/2010/main" val="224066517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C278-EE62-B441-F0DB-84D6022FB6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2AC295-0DED-90D4-8C32-DB21D4FD5B78}"/>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3C76FDD-71DF-0143-82A3-110BF8C3409E}"/>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BEA26B0A-1A4C-C2F1-1381-718FB9301DBA}"/>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29D34FC1-CC5E-B484-6572-740146E36766}"/>
              </a:ext>
            </a:extLst>
          </p:cNvPr>
          <p:cNvSpPr>
            <a:spLocks noGrp="1"/>
          </p:cNvSpPr>
          <p:nvPr>
            <p:ph type="sldNum" sz="quarter" idx="12"/>
          </p:nvPr>
        </p:nvSpPr>
        <p:spPr/>
        <p:txBody>
          <a:bodyPr/>
          <a:lstStyle/>
          <a:p>
            <a:fld id="{EB572375-96E0-4DBB-B3D7-B1489209CDB4}" type="slidenum">
              <a:rPr lang="en-US" smtClean="0"/>
              <a:pPr/>
              <a:t>20</a:t>
            </a:fld>
            <a:endParaRPr lang="en-US"/>
          </a:p>
        </p:txBody>
      </p:sp>
      <p:pic>
        <p:nvPicPr>
          <p:cNvPr id="8" name="Picture 7">
            <a:extLst>
              <a:ext uri="{FF2B5EF4-FFF2-40B4-BE49-F238E27FC236}">
                <a16:creationId xmlns:a16="http://schemas.microsoft.com/office/drawing/2014/main" id="{24B1AFE4-C82B-FEC1-39D4-B258CAFBA4DB}"/>
              </a:ext>
            </a:extLst>
          </p:cNvPr>
          <p:cNvPicPr>
            <a:picLocks noChangeAspect="1"/>
          </p:cNvPicPr>
          <p:nvPr/>
        </p:nvPicPr>
        <p:blipFill>
          <a:blip r:embed="rId2"/>
          <a:stretch>
            <a:fillRect/>
          </a:stretch>
        </p:blipFill>
        <p:spPr>
          <a:xfrm>
            <a:off x="787205" y="1275327"/>
            <a:ext cx="7569589" cy="4457929"/>
          </a:xfrm>
          <a:prstGeom prst="rect">
            <a:avLst/>
          </a:prstGeom>
        </p:spPr>
      </p:pic>
    </p:spTree>
    <p:extLst>
      <p:ext uri="{BB962C8B-B14F-4D97-AF65-F5344CB8AC3E}">
        <p14:creationId xmlns:p14="http://schemas.microsoft.com/office/powerpoint/2010/main" val="213911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782" y="597489"/>
            <a:ext cx="7848600" cy="672230"/>
          </a:xfrm>
        </p:spPr>
        <p:txBody>
          <a:bodyPr>
            <a:noAutofit/>
          </a:bodyPr>
          <a:lstStyle/>
          <a:p>
            <a:pPr algn="l" eaLnBrk="1" hangingPunct="1"/>
            <a:r>
              <a:rPr lang="en-US" dirty="0"/>
              <a:t>Reading Embedded Blanks</a:t>
            </a:r>
          </a:p>
        </p:txBody>
      </p:sp>
      <p:sp>
        <p:nvSpPr>
          <p:cNvPr id="26627" name="Rectangle 3"/>
          <p:cNvSpPr>
            <a:spLocks noGrp="1" noChangeArrowheads="1"/>
          </p:cNvSpPr>
          <p:nvPr>
            <p:ph idx="1"/>
          </p:nvPr>
        </p:nvSpPr>
        <p:spPr>
          <a:xfrm>
            <a:off x="611560" y="1301005"/>
            <a:ext cx="8303840" cy="5257800"/>
          </a:xfrm>
        </p:spPr>
        <p:txBody>
          <a:bodyPr/>
          <a:lstStyle/>
          <a:p>
            <a:pPr algn="just" eaLnBrk="1" hangingPunct="1">
              <a:lnSpc>
                <a:spcPct val="90000"/>
              </a:lnSpc>
              <a:buFontTx/>
              <a:buNone/>
            </a:pPr>
            <a:endParaRPr lang="en-US" sz="1800" b="1" dirty="0">
              <a:latin typeface="Tempus Sans ITC" pitchFamily="82" charset="0"/>
            </a:endParaRPr>
          </a:p>
          <a:p>
            <a:pPr marL="0" algn="just" eaLnBrk="1" hangingPunct="1">
              <a:lnSpc>
                <a:spcPct val="150000"/>
              </a:lnSpc>
              <a:buFontTx/>
              <a:buNone/>
            </a:pPr>
            <a:r>
              <a:rPr lang="en-US" sz="2400" dirty="0">
                <a:sym typeface="Wingdings" pitchFamily="2" charset="2"/>
              </a:rPr>
              <a:t>To read everything that you enter from the keyboard until the ENTER key is pressed (including space).</a:t>
            </a:r>
          </a:p>
          <a:p>
            <a:pPr marL="0" algn="just" eaLnBrk="1" hangingPunct="1">
              <a:lnSpc>
                <a:spcPct val="90000"/>
              </a:lnSpc>
              <a:buFontTx/>
              <a:buNone/>
            </a:pPr>
            <a:r>
              <a:rPr lang="en-US" sz="2400" dirty="0">
                <a:sym typeface="Wingdings" pitchFamily="2" charset="2"/>
              </a:rPr>
              <a:t>Syntax:</a:t>
            </a:r>
          </a:p>
          <a:p>
            <a:pPr marL="0" algn="just">
              <a:buNone/>
            </a:pPr>
            <a:r>
              <a:rPr lang="en-US" sz="2400" b="1" dirty="0">
                <a:latin typeface="Tempus Sans ITC" pitchFamily="82" charset="0"/>
              </a:rPr>
              <a:t>         </a:t>
            </a:r>
            <a:r>
              <a:rPr lang="en-US" sz="2400" b="1" dirty="0">
                <a:solidFill>
                  <a:srgbClr val="FF0000"/>
                </a:solidFill>
                <a:latin typeface="Tempus Sans ITC" pitchFamily="82" charset="0"/>
              </a:rPr>
              <a:t>gets(string) ; </a:t>
            </a:r>
          </a:p>
          <a:p>
            <a:pPr marL="0" algn="just" eaLnBrk="1" hangingPunct="1">
              <a:lnSpc>
                <a:spcPct val="90000"/>
              </a:lnSpc>
              <a:buFontTx/>
              <a:buNone/>
            </a:pPr>
            <a:endParaRPr lang="en-US" sz="2400" dirty="0"/>
          </a:p>
        </p:txBody>
      </p:sp>
      <p:sp>
        <p:nvSpPr>
          <p:cNvPr id="2" name="Date Placeholder 1"/>
          <p:cNvSpPr>
            <a:spLocks noGrp="1"/>
          </p:cNvSpPr>
          <p:nvPr>
            <p:ph type="dt" sz="half" idx="10"/>
          </p:nvPr>
        </p:nvSpPr>
        <p:spPr>
          <a:xfrm>
            <a:off x="6400800" y="6381328"/>
            <a:ext cx="1600200" cy="365125"/>
          </a:xfrm>
        </p:spPr>
        <p:txBody>
          <a:bodyPr/>
          <a:lstStyle/>
          <a:p>
            <a:fld id="{C8DE86D6-2C14-4878-9363-CEDA48292DE2}"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a:xfrm>
            <a:off x="1295400" y="6376243"/>
            <a:ext cx="4419600" cy="365125"/>
          </a:xfrm>
        </p:spPr>
        <p:txBody>
          <a:bodyPr/>
          <a:lstStyle/>
          <a:p>
            <a:r>
              <a:rPr lang="en-IN" dirty="0">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a:xfrm>
            <a:off x="8001000" y="6381328"/>
            <a:ext cx="685800" cy="365125"/>
          </a:xfrm>
        </p:spPr>
        <p:txBody>
          <a:bodyPr/>
          <a:lstStyle/>
          <a:p>
            <a:fld id="{EB572375-96E0-4DBB-B3D7-B1489209CDB4}" type="slidenum">
              <a:rPr lang="en-US" smtClean="0">
                <a:solidFill>
                  <a:srgbClr val="002060"/>
                </a:solidFill>
              </a:rPr>
              <a:pPr/>
              <a:t>21</a:t>
            </a:fld>
            <a:endParaRPr lang="en-US" dirty="0">
              <a:solidFill>
                <a:srgbClr val="002060"/>
              </a:solidFill>
            </a:endParaRPr>
          </a:p>
        </p:txBody>
      </p:sp>
    </p:spTree>
    <p:extLst>
      <p:ext uri="{BB962C8B-B14F-4D97-AF65-F5344CB8AC3E}">
        <p14:creationId xmlns:p14="http://schemas.microsoft.com/office/powerpoint/2010/main" val="4169209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noAutofit/>
          </a:bodyPr>
          <a:lstStyle/>
          <a:p>
            <a:pPr algn="l" eaLnBrk="1" hangingPunct="1"/>
            <a:r>
              <a:rPr lang="en-US" dirty="0"/>
              <a:t>Example </a:t>
            </a:r>
          </a:p>
        </p:txBody>
      </p:sp>
      <p:sp>
        <p:nvSpPr>
          <p:cNvPr id="27650" name="Rectangle 3"/>
          <p:cNvSpPr>
            <a:spLocks noGrp="1" noChangeArrowheads="1"/>
          </p:cNvSpPr>
          <p:nvPr>
            <p:ph idx="1"/>
          </p:nvPr>
        </p:nvSpPr>
        <p:spPr>
          <a:xfrm>
            <a:off x="953013" y="1142657"/>
            <a:ext cx="7597080" cy="5059363"/>
          </a:xfrm>
        </p:spPr>
        <p:txBody>
          <a:bodyPr>
            <a:normAutofit fontScale="70000" lnSpcReduction="20000"/>
          </a:bodyPr>
          <a:lstStyle/>
          <a:p>
            <a:pPr marL="0" indent="0">
              <a:lnSpc>
                <a:spcPct val="150000"/>
              </a:lnSpc>
              <a:buNone/>
            </a:pPr>
            <a:r>
              <a:rPr lang="en-US" sz="2600" b="1" dirty="0">
                <a:latin typeface="Arial" panose="020B0604020202020204" pitchFamily="34" charset="0"/>
                <a:cs typeface="Arial" panose="020B0604020202020204" pitchFamily="34" charset="0"/>
              </a:rPr>
              <a:t>#include &lt;</a:t>
            </a:r>
            <a:r>
              <a:rPr lang="en-US" sz="2600" b="1" dirty="0" err="1">
                <a:latin typeface="Arial" panose="020B0604020202020204" pitchFamily="34" charset="0"/>
                <a:cs typeface="Arial" panose="020B0604020202020204" pitchFamily="34" charset="0"/>
              </a:rPr>
              <a:t>stdio.h</a:t>
            </a:r>
            <a:r>
              <a:rPr lang="en-US" sz="2600" b="1" dirty="0">
                <a:latin typeface="Arial" panose="020B0604020202020204" pitchFamily="34" charset="0"/>
                <a:cs typeface="Arial" panose="020B0604020202020204" pitchFamily="34" charset="0"/>
              </a:rPr>
              <a:t>&gt;</a:t>
            </a:r>
          </a:p>
          <a:p>
            <a:pPr marL="0" indent="0">
              <a:lnSpc>
                <a:spcPct val="150000"/>
              </a:lnSpc>
              <a:buNone/>
            </a:pPr>
            <a:r>
              <a:rPr lang="en-US" sz="2600" b="1" dirty="0">
                <a:latin typeface="Arial" panose="020B0604020202020204" pitchFamily="34" charset="0"/>
                <a:cs typeface="Arial" panose="020B0604020202020204" pitchFamily="34" charset="0"/>
              </a:rPr>
              <a:t>#include&lt;</a:t>
            </a:r>
            <a:r>
              <a:rPr lang="en-US" sz="2600" b="1" dirty="0" err="1">
                <a:latin typeface="Arial" panose="020B0604020202020204" pitchFamily="34" charset="0"/>
                <a:cs typeface="Arial" panose="020B0604020202020204" pitchFamily="34" charset="0"/>
              </a:rPr>
              <a:t>string.h</a:t>
            </a:r>
            <a:r>
              <a:rPr lang="en-US" sz="2600" b="1" dirty="0">
                <a:latin typeface="Arial" panose="020B0604020202020204" pitchFamily="34" charset="0"/>
                <a:cs typeface="Arial" panose="020B0604020202020204" pitchFamily="34" charset="0"/>
              </a:rPr>
              <a:t>&gt;</a:t>
            </a:r>
          </a:p>
          <a:p>
            <a:pPr marL="0" indent="0">
              <a:lnSpc>
                <a:spcPct val="150000"/>
              </a:lnSpc>
              <a:buNone/>
            </a:pPr>
            <a:r>
              <a:rPr lang="en-US" sz="2600" b="1" dirty="0">
                <a:latin typeface="Arial" panose="020B0604020202020204" pitchFamily="34" charset="0"/>
                <a:cs typeface="Arial" panose="020B0604020202020204" pitchFamily="34" charset="0"/>
              </a:rPr>
              <a:t>int main()</a:t>
            </a:r>
          </a:p>
          <a:p>
            <a:pPr marL="0" indent="0">
              <a:lnSpc>
                <a:spcPct val="150000"/>
              </a:lnSpc>
              <a:buNone/>
            </a:pPr>
            <a:r>
              <a:rPr lang="en-US" sz="2600" dirty="0">
                <a:latin typeface="Arial" panose="020B0604020202020204" pitchFamily="34" charset="0"/>
                <a:cs typeface="Arial" panose="020B0604020202020204" pitchFamily="34" charset="0"/>
              </a:rPr>
              <a:t>{</a:t>
            </a:r>
            <a:r>
              <a:rPr lang="en-US" sz="2600" b="1" dirty="0">
                <a:latin typeface="Arial" panose="020B0604020202020204" pitchFamily="34" charset="0"/>
                <a:cs typeface="Arial" panose="020B0604020202020204" pitchFamily="34" charset="0"/>
              </a:rPr>
              <a:t>	  </a:t>
            </a:r>
          </a:p>
          <a:p>
            <a:pPr marL="0" indent="0">
              <a:lnSpc>
                <a:spcPct val="150000"/>
              </a:lnSpc>
              <a:buNone/>
            </a:pPr>
            <a:r>
              <a:rPr lang="en-US" sz="2600" b="1" dirty="0">
                <a:latin typeface="Arial" panose="020B0604020202020204" pitchFamily="34" charset="0"/>
                <a:cs typeface="Arial" panose="020B0604020202020204" pitchFamily="34" charset="0"/>
              </a:rPr>
              <a:t>char  str[80];  	//string variable str </a:t>
            </a:r>
          </a:p>
          <a:p>
            <a:pPr eaLnBrk="1" hangingPunct="1">
              <a:lnSpc>
                <a:spcPct val="150000"/>
              </a:lnSpc>
              <a:buFontTx/>
              <a:buNone/>
            </a:pPr>
            <a:r>
              <a:rPr lang="en-US" sz="2600" b="1" dirty="0">
                <a:latin typeface="Arial" panose="020B0604020202020204" pitchFamily="34" charset="0"/>
                <a:cs typeface="Arial" panose="020B0604020202020204" pitchFamily="34" charset="0"/>
              </a:rPr>
              <a:t> 	printf(“\</a:t>
            </a:r>
            <a:r>
              <a:rPr lang="en-US" sz="2600" b="1" dirty="0" err="1">
                <a:latin typeface="Arial" panose="020B0604020202020204" pitchFamily="34" charset="0"/>
                <a:cs typeface="Arial" panose="020B0604020202020204" pitchFamily="34" charset="0"/>
              </a:rPr>
              <a:t>nEnter</a:t>
            </a:r>
            <a:r>
              <a:rPr lang="en-US" sz="2600" b="1" dirty="0">
                <a:latin typeface="Arial" panose="020B0604020202020204" pitchFamily="34" charset="0"/>
                <a:cs typeface="Arial" panose="020B0604020202020204" pitchFamily="34" charset="0"/>
              </a:rPr>
              <a:t> a string: ”); </a:t>
            </a:r>
          </a:p>
          <a:p>
            <a:pPr eaLnBrk="1" hangingPunct="1">
              <a:lnSpc>
                <a:spcPct val="150000"/>
              </a:lnSpc>
              <a:buFontTx/>
              <a:buNone/>
            </a:pPr>
            <a:r>
              <a:rPr lang="en-US" sz="2600" b="1" dirty="0">
                <a:latin typeface="Arial" panose="020B0604020202020204" pitchFamily="34" charset="0"/>
                <a:cs typeface="Arial" panose="020B0604020202020204" pitchFamily="34" charset="0"/>
              </a:rPr>
              <a:t>	gets(</a:t>
            </a:r>
            <a:r>
              <a:rPr lang="en-US" sz="2600" b="1" dirty="0" err="1">
                <a:latin typeface="Arial" panose="020B0604020202020204" pitchFamily="34" charset="0"/>
                <a:cs typeface="Arial" panose="020B0604020202020204" pitchFamily="34" charset="0"/>
              </a:rPr>
              <a:t>str</a:t>
            </a:r>
            <a:r>
              <a:rPr lang="en-US" sz="2600" b="1" dirty="0">
                <a:latin typeface="Arial" panose="020B0604020202020204" pitchFamily="34" charset="0"/>
                <a:cs typeface="Arial" panose="020B0604020202020204" pitchFamily="34" charset="0"/>
              </a:rPr>
              <a:t>); //put string in </a:t>
            </a:r>
            <a:r>
              <a:rPr lang="en-US" sz="2600" b="1" dirty="0" err="1">
                <a:latin typeface="Arial" panose="020B0604020202020204" pitchFamily="34" charset="0"/>
                <a:cs typeface="Arial" panose="020B0604020202020204" pitchFamily="34" charset="0"/>
              </a:rPr>
              <a:t>str</a:t>
            </a:r>
            <a:r>
              <a:rPr lang="en-US" sz="2600" b="1" dirty="0">
                <a:latin typeface="Arial" panose="020B0604020202020204" pitchFamily="34" charset="0"/>
                <a:cs typeface="Arial" panose="020B0604020202020204" pitchFamily="34" charset="0"/>
              </a:rPr>
              <a:t>  or use gets(</a:t>
            </a:r>
            <a:r>
              <a:rPr lang="en-US" sz="2600" b="1" dirty="0" err="1">
                <a:latin typeface="Arial" panose="020B0604020202020204" pitchFamily="34" charset="0"/>
                <a:cs typeface="Arial" panose="020B0604020202020204" pitchFamily="34" charset="0"/>
              </a:rPr>
              <a:t>str</a:t>
            </a:r>
            <a:r>
              <a:rPr lang="en-US" sz="2600" b="1" dirty="0">
                <a:latin typeface="Arial" panose="020B0604020202020204" pitchFamily="34" charset="0"/>
                <a:cs typeface="Arial" panose="020B0604020202020204" pitchFamily="34" charset="0"/>
              </a:rPr>
              <a:t>)</a:t>
            </a:r>
          </a:p>
          <a:p>
            <a:pPr eaLnBrk="1" hangingPunct="1">
              <a:lnSpc>
                <a:spcPct val="150000"/>
              </a:lnSpc>
              <a:buFontTx/>
              <a:buNone/>
            </a:pPr>
            <a:r>
              <a:rPr lang="en-US" sz="2600" b="1" dirty="0">
                <a:latin typeface="Arial" panose="020B0604020202020204" pitchFamily="34" charset="0"/>
                <a:cs typeface="Arial" panose="020B0604020202020204" pitchFamily="34" charset="0"/>
              </a:rPr>
              <a:t>  printf(“ the string is \n“);</a:t>
            </a:r>
          </a:p>
          <a:p>
            <a:pPr eaLnBrk="1" hangingPunct="1">
              <a:lnSpc>
                <a:spcPct val="150000"/>
              </a:lnSpc>
              <a:buFontTx/>
              <a:buNone/>
            </a:pPr>
            <a:r>
              <a:rPr lang="en-US" sz="2600" b="1" dirty="0">
                <a:latin typeface="Arial" panose="020B0604020202020204" pitchFamily="34" charset="0"/>
                <a:cs typeface="Arial" panose="020B0604020202020204" pitchFamily="34" charset="0"/>
              </a:rPr>
              <a:t>	puts(</a:t>
            </a:r>
            <a:r>
              <a:rPr lang="en-US" sz="2600" b="1" dirty="0" err="1">
                <a:latin typeface="Arial" panose="020B0604020202020204" pitchFamily="34" charset="0"/>
                <a:cs typeface="Arial" panose="020B0604020202020204" pitchFamily="34" charset="0"/>
              </a:rPr>
              <a:t>str</a:t>
            </a:r>
            <a:r>
              <a:rPr lang="en-US" sz="2600" b="1" dirty="0">
                <a:latin typeface="Arial" panose="020B0604020202020204" pitchFamily="34" charset="0"/>
                <a:cs typeface="Arial" panose="020B0604020202020204" pitchFamily="34" charset="0"/>
              </a:rPr>
              <a:t>);</a:t>
            </a:r>
          </a:p>
          <a:p>
            <a:pPr eaLnBrk="1" hangingPunct="1">
              <a:lnSpc>
                <a:spcPct val="150000"/>
              </a:lnSpc>
              <a:buFontTx/>
              <a:buNone/>
            </a:pPr>
            <a:r>
              <a:rPr lang="en-US" sz="2600" b="1" dirty="0">
                <a:latin typeface="Arial" panose="020B0604020202020204" pitchFamily="34" charset="0"/>
                <a:cs typeface="Arial" panose="020B0604020202020204" pitchFamily="34" charset="0"/>
              </a:rPr>
              <a:t>  return 0;</a:t>
            </a:r>
          </a:p>
          <a:p>
            <a:pPr eaLnBrk="1" hangingPunct="1">
              <a:lnSpc>
                <a:spcPct val="150000"/>
              </a:lnSpc>
              <a:buFontTx/>
              <a:buNone/>
            </a:pPr>
            <a:r>
              <a:rPr lang="en-US" sz="2600" dirty="0">
                <a:latin typeface="Arial" panose="020B0604020202020204" pitchFamily="34" charset="0"/>
                <a:cs typeface="Arial" panose="020B0604020202020204" pitchFamily="34" charset="0"/>
              </a:rPr>
              <a:t>} </a:t>
            </a:r>
          </a:p>
          <a:p>
            <a:pPr eaLnBrk="1" hangingPunct="1"/>
            <a:endParaRPr lang="en-US" dirty="0"/>
          </a:p>
        </p:txBody>
      </p:sp>
      <p:sp>
        <p:nvSpPr>
          <p:cNvPr id="2" name="Date Placeholder 1"/>
          <p:cNvSpPr>
            <a:spLocks noGrp="1"/>
          </p:cNvSpPr>
          <p:nvPr>
            <p:ph type="dt" sz="half" idx="10"/>
          </p:nvPr>
        </p:nvSpPr>
        <p:spPr/>
        <p:txBody>
          <a:bodyPr/>
          <a:lstStyle/>
          <a:p>
            <a:fld id="{C8A29A50-7BA9-4F0D-8ECE-DA0EC8A21DDF}"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22</a:t>
            </a:fld>
            <a:endParaRPr lang="en-US" dirty="0">
              <a:solidFill>
                <a:srgbClr val="002060"/>
              </a:solidFill>
            </a:endParaRPr>
          </a:p>
        </p:txBody>
      </p:sp>
      <p:sp>
        <p:nvSpPr>
          <p:cNvPr id="5" name="Rectangle 4">
            <a:extLst>
              <a:ext uri="{FF2B5EF4-FFF2-40B4-BE49-F238E27FC236}">
                <a16:creationId xmlns:a16="http://schemas.microsoft.com/office/drawing/2014/main" id="{87D4F088-8E6A-2D63-22B6-FC6F70452701}"/>
              </a:ext>
            </a:extLst>
          </p:cNvPr>
          <p:cNvSpPr/>
          <p:nvPr/>
        </p:nvSpPr>
        <p:spPr>
          <a:xfrm>
            <a:off x="3923928" y="4941168"/>
            <a:ext cx="4950528" cy="1008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t>Enter a string: Manipal University Jaipur, India</a:t>
            </a:r>
          </a:p>
          <a:p>
            <a:pPr algn="just"/>
            <a:r>
              <a:rPr lang="en-IN" dirty="0"/>
              <a:t>The Entered String is </a:t>
            </a:r>
          </a:p>
          <a:p>
            <a:pPr algn="just"/>
            <a:r>
              <a:rPr lang="en-IN" dirty="0"/>
              <a:t>Manipal University Jaipur, India</a:t>
            </a:r>
          </a:p>
        </p:txBody>
      </p:sp>
    </p:spTree>
    <p:extLst>
      <p:ext uri="{BB962C8B-B14F-4D97-AF65-F5344CB8AC3E}">
        <p14:creationId xmlns:p14="http://schemas.microsoft.com/office/powerpoint/2010/main" val="233449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40608"/>
            <a:ext cx="7848600" cy="930992"/>
          </a:xfrm>
        </p:spPr>
        <p:txBody>
          <a:bodyPr>
            <a:noAutofit/>
          </a:bodyPr>
          <a:lstStyle/>
          <a:p>
            <a:r>
              <a:rPr lang="en-US" dirty="0"/>
              <a:t>Count the number of characters in a string</a:t>
            </a:r>
          </a:p>
        </p:txBody>
      </p:sp>
      <p:sp>
        <p:nvSpPr>
          <p:cNvPr id="3" name="Date Placeholder 2"/>
          <p:cNvSpPr>
            <a:spLocks noGrp="1"/>
          </p:cNvSpPr>
          <p:nvPr>
            <p:ph type="dt" sz="half" idx="10"/>
          </p:nvPr>
        </p:nvSpPr>
        <p:spPr/>
        <p:txBody>
          <a:bodyPr/>
          <a:lstStyle/>
          <a:p>
            <a:fld id="{7AFA3AAB-CFC6-4E96-81E3-C8CF982BEB97}" type="datetime1">
              <a:rPr lang="en-US" smtClean="0">
                <a:solidFill>
                  <a:srgbClr val="002060"/>
                </a:solidFill>
              </a:rPr>
              <a:t>4/4/2024</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23</a:t>
            </a:fld>
            <a:endParaRPr lang="en-US" dirty="0">
              <a:solidFill>
                <a:srgbClr val="002060"/>
              </a:solidFill>
            </a:endParaRPr>
          </a:p>
        </p:txBody>
      </p:sp>
      <p:sp>
        <p:nvSpPr>
          <p:cNvPr id="29699" name="Rectangle 2"/>
          <p:cNvSpPr>
            <a:spLocks noChangeArrowheads="1"/>
          </p:cNvSpPr>
          <p:nvPr/>
        </p:nvSpPr>
        <p:spPr bwMode="auto">
          <a:xfrm>
            <a:off x="251520" y="1052736"/>
            <a:ext cx="3765714" cy="4467313"/>
          </a:xfrm>
          <a:prstGeom prst="rect">
            <a:avLst/>
          </a:prstGeom>
          <a:noFill/>
          <a:ln w="9525">
            <a:noFill/>
            <a:miter lim="800000"/>
            <a:headEnd/>
            <a:tailEnd/>
          </a:ln>
        </p:spPr>
        <p:txBody>
          <a:bodyPr wrap="square">
            <a:spAutoFit/>
          </a:bodyPr>
          <a:lstStyle/>
          <a:p>
            <a:pPr marL="0" indent="0">
              <a:buNone/>
            </a:pPr>
            <a:endParaRPr lang="en-US" b="1" dirty="0">
              <a:latin typeface="+mn-lt"/>
            </a:endParaRPr>
          </a:p>
          <a:p>
            <a:pPr marL="0" indent="0">
              <a:lnSpc>
                <a:spcPct val="150000"/>
              </a:lnSpc>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50000"/>
              </a:lnSpc>
              <a:buNone/>
            </a:pPr>
            <a:endParaRPr lang="en-US" sz="2000" b="1" dirty="0">
              <a:latin typeface="Arial" panose="020B0604020202020204" pitchFamily="34" charset="0"/>
              <a:cs typeface="Arial" panose="020B0604020202020204" pitchFamily="34" charset="0"/>
            </a:endParaRPr>
          </a:p>
          <a:p>
            <a:pPr marL="0" indent="0">
              <a:lnSpc>
                <a:spcPct val="150000"/>
              </a:lnSpc>
              <a:buNone/>
            </a:pPr>
            <a:r>
              <a:rPr lang="en-US" sz="2000" b="1" dirty="0">
                <a:latin typeface="Arial" panose="020B0604020202020204" pitchFamily="34" charset="0"/>
                <a:cs typeface="Arial" panose="020B0604020202020204" pitchFamily="34" charset="0"/>
              </a:rPr>
              <a:t>int main()</a:t>
            </a:r>
          </a:p>
          <a:p>
            <a:pPr marL="0" indent="0">
              <a:lnSpc>
                <a:spcPct val="150000"/>
              </a:lnSpc>
              <a:buNone/>
            </a:pPr>
            <a:r>
              <a:rPr lang="en-US" sz="2000" b="1"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char sent[100];</a:t>
            </a:r>
          </a:p>
          <a:p>
            <a:pPr>
              <a:lnSpc>
                <a:spcPct val="150000"/>
              </a:lnSpc>
            </a:pPr>
            <a:r>
              <a:rPr lang="en-US" sz="2000" b="1" dirty="0">
                <a:latin typeface="Arial" panose="020B0604020202020204" pitchFamily="34" charset="0"/>
                <a:cs typeface="Arial" panose="020B0604020202020204" pitchFamily="34" charset="0"/>
              </a:rPr>
              <a:t>int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=0, count=0;</a:t>
            </a:r>
          </a:p>
          <a:p>
            <a:pPr>
              <a:lnSpc>
                <a:spcPct val="150000"/>
              </a:lnSpc>
            </a:pPr>
            <a:endParaRPr lang="en-US" sz="2000" b="1" dirty="0">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printf("enter sentence \n“);</a:t>
            </a:r>
          </a:p>
          <a:p>
            <a:pPr>
              <a:lnSpc>
                <a:spcPct val="150000"/>
              </a:lnSpc>
            </a:pPr>
            <a:endParaRPr lang="en-US" sz="2000" b="1" dirty="0">
              <a:latin typeface="Arial" panose="020B0604020202020204" pitchFamily="34" charset="0"/>
              <a:cs typeface="Arial" panose="020B0604020202020204" pitchFamily="34" charset="0"/>
            </a:endParaRPr>
          </a:p>
        </p:txBody>
      </p:sp>
      <p:sp>
        <p:nvSpPr>
          <p:cNvPr id="28679" name="Rectangle 2"/>
          <p:cNvSpPr>
            <a:spLocks noChangeArrowheads="1"/>
          </p:cNvSpPr>
          <p:nvPr/>
        </p:nvSpPr>
        <p:spPr bwMode="auto">
          <a:xfrm>
            <a:off x="3635896" y="1230201"/>
            <a:ext cx="5922640" cy="4651979"/>
          </a:xfrm>
          <a:prstGeom prst="rect">
            <a:avLst/>
          </a:prstGeom>
          <a:noFill/>
          <a:ln w="9525">
            <a:noFill/>
            <a:miter lim="800000"/>
            <a:headEnd/>
            <a:tailEnd/>
          </a:ln>
        </p:spPr>
        <p:txBody>
          <a:bodyPr wrap="square">
            <a:spAutoFit/>
          </a:bodyPr>
          <a:lstStyle/>
          <a:p>
            <a:pPr>
              <a:lnSpc>
                <a:spcPct val="150000"/>
              </a:lnSpc>
            </a:pPr>
            <a:r>
              <a:rPr lang="en-US" sz="2000" b="1" dirty="0">
                <a:latin typeface="Arial" panose="020B0604020202020204" pitchFamily="34" charset="0"/>
                <a:cs typeface="Arial" panose="020B0604020202020204" pitchFamily="34" charset="0"/>
              </a:rPr>
              <a:t>gets(sent);  </a:t>
            </a:r>
          </a:p>
          <a:p>
            <a:pPr>
              <a:lnSpc>
                <a:spcPct val="150000"/>
              </a:lnSpc>
            </a:pPr>
            <a:r>
              <a:rPr lang="en-US" sz="2000" b="1" dirty="0">
                <a:latin typeface="Arial" panose="020B0604020202020204" pitchFamily="34" charset="0"/>
                <a:cs typeface="Arial" panose="020B0604020202020204" pitchFamily="34" charset="0"/>
              </a:rPr>
              <a:t>puts(sent); </a:t>
            </a:r>
          </a:p>
          <a:p>
            <a:pPr>
              <a:lnSpc>
                <a:spcPct val="150000"/>
              </a:lnSpc>
            </a:pPr>
            <a:r>
              <a:rPr lang="en-US" sz="2000" b="1" dirty="0">
                <a:latin typeface="Arial" panose="020B0604020202020204" pitchFamily="34" charset="0"/>
                <a:cs typeface="Arial" panose="020B0604020202020204" pitchFamily="34" charset="0"/>
              </a:rPr>
              <a:t>while(sent[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]!='\0')</a:t>
            </a:r>
          </a:p>
          <a:p>
            <a:pPr>
              <a:lnSpc>
                <a:spcPct val="150000"/>
              </a:lnSpc>
            </a:pPr>
            <a:r>
              <a:rPr lang="en-US" sz="2000" b="1"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  count++;</a:t>
            </a:r>
          </a:p>
          <a:p>
            <a:pPr>
              <a:lnSpc>
                <a:spcPct val="150000"/>
              </a:lnSpc>
            </a:pP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p>
          <a:p>
            <a:pPr>
              <a:lnSpc>
                <a:spcPct val="150000"/>
              </a:lnSpc>
            </a:pPr>
            <a:r>
              <a:rPr lang="en-US" sz="2000" b="1" dirty="0">
                <a:latin typeface="Arial" panose="020B0604020202020204" pitchFamily="34" charset="0"/>
                <a:cs typeface="Arial" panose="020B0604020202020204" pitchFamily="34" charset="0"/>
              </a:rPr>
              <a:t>}</a:t>
            </a:r>
          </a:p>
          <a:p>
            <a:pPr>
              <a:lnSpc>
                <a:spcPct val="150000"/>
              </a:lnSpc>
            </a:pP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(“\n The No of characters=%d “, count);</a:t>
            </a:r>
          </a:p>
          <a:p>
            <a:pPr>
              <a:lnSpc>
                <a:spcPct val="150000"/>
              </a:lnSpc>
            </a:pPr>
            <a:r>
              <a:rPr lang="en-US" sz="2000" b="1" dirty="0">
                <a:latin typeface="Arial" panose="020B0604020202020204" pitchFamily="34" charset="0"/>
                <a:cs typeface="Arial" panose="020B0604020202020204" pitchFamily="34" charset="0"/>
              </a:rPr>
              <a:t>return 0;</a:t>
            </a:r>
          </a:p>
          <a:p>
            <a:pPr>
              <a:lnSpc>
                <a:spcPct val="150000"/>
              </a:lnSpc>
            </a:pPr>
            <a:r>
              <a:rPr lang="en-US" sz="20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6363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8679"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81000"/>
            <a:ext cx="8748464" cy="990600"/>
          </a:xfrm>
        </p:spPr>
        <p:txBody>
          <a:bodyPr>
            <a:noAutofit/>
          </a:bodyPr>
          <a:lstStyle/>
          <a:p>
            <a:pPr algn="just"/>
            <a:r>
              <a:rPr lang="en-US" dirty="0"/>
              <a:t>Count the number of words in a sentence</a:t>
            </a:r>
          </a:p>
        </p:txBody>
      </p:sp>
      <p:sp>
        <p:nvSpPr>
          <p:cNvPr id="3" name="Date Placeholder 2"/>
          <p:cNvSpPr>
            <a:spLocks noGrp="1"/>
          </p:cNvSpPr>
          <p:nvPr>
            <p:ph type="dt" sz="half" idx="10"/>
          </p:nvPr>
        </p:nvSpPr>
        <p:spPr/>
        <p:txBody>
          <a:bodyPr/>
          <a:lstStyle/>
          <a:p>
            <a:fld id="{14BCECAC-AD3B-4BF3-B0C5-D2C14037A590}" type="datetime1">
              <a:rPr lang="en-US" smtClean="0"/>
              <a:t>4/4/2024</a:t>
            </a:fld>
            <a:endParaRPr lang="en-US"/>
          </a:p>
        </p:txBody>
      </p:sp>
      <p:sp>
        <p:nvSpPr>
          <p:cNvPr id="4" name="Footer Placeholder 3"/>
          <p:cNvSpPr>
            <a:spLocks noGrp="1"/>
          </p:cNvSpPr>
          <p:nvPr>
            <p:ph type="ftr" sz="quarter" idx="11"/>
          </p:nvPr>
        </p:nvSpPr>
        <p:spPr/>
        <p:txBody>
          <a:bodyPr/>
          <a:lstStyle/>
          <a:p>
            <a:r>
              <a:rPr lang="en-IN" dirty="0"/>
              <a:t>CSE 1001                         Department of CSE</a:t>
            </a:r>
            <a:endParaRPr lang="en-US" dirty="0"/>
          </a:p>
        </p:txBody>
      </p:sp>
      <p:sp>
        <p:nvSpPr>
          <p:cNvPr id="5" name="Slide Number Placeholder 4"/>
          <p:cNvSpPr>
            <a:spLocks noGrp="1"/>
          </p:cNvSpPr>
          <p:nvPr>
            <p:ph type="sldNum" sz="quarter" idx="12"/>
          </p:nvPr>
        </p:nvSpPr>
        <p:spPr/>
        <p:txBody>
          <a:bodyPr/>
          <a:lstStyle/>
          <a:p>
            <a:fld id="{EB572375-96E0-4DBB-B3D7-B1489209CDB4}" type="slidenum">
              <a:rPr lang="en-US" smtClean="0"/>
              <a:pPr/>
              <a:t>24</a:t>
            </a:fld>
            <a:endParaRPr lang="en-US"/>
          </a:p>
        </p:txBody>
      </p:sp>
      <p:sp>
        <p:nvSpPr>
          <p:cNvPr id="30723" name="Rectangle 2"/>
          <p:cNvSpPr>
            <a:spLocks noChangeArrowheads="1"/>
          </p:cNvSpPr>
          <p:nvPr/>
        </p:nvSpPr>
        <p:spPr bwMode="auto">
          <a:xfrm>
            <a:off x="494782" y="1253149"/>
            <a:ext cx="3491276" cy="5170646"/>
          </a:xfrm>
          <a:prstGeom prst="rect">
            <a:avLst/>
          </a:prstGeom>
          <a:noFill/>
          <a:ln w="9525">
            <a:noFill/>
            <a:miter lim="800000"/>
            <a:headEnd/>
            <a:tailEnd/>
          </a:ln>
        </p:spPr>
        <p:txBody>
          <a:bodyPr wrap="square">
            <a:spAutoFit/>
          </a:bodyPr>
          <a:lstStyle/>
          <a:p>
            <a:pPr marL="0" indent="0">
              <a:lnSpc>
                <a:spcPct val="150000"/>
              </a:lnSpc>
              <a:buNone/>
            </a:pPr>
            <a:r>
              <a:rPr lang="en-US" sz="2000" b="1" dirty="0">
                <a:latin typeface="Arial" panose="020B0604020202020204" pitchFamily="34" charset="0"/>
                <a:cs typeface="Arial" panose="020B0604020202020204" pitchFamily="34" charset="0"/>
              </a:rPr>
              <a:t>#include &lt;</a:t>
            </a:r>
            <a:r>
              <a:rPr lang="en-US" sz="2000" b="1" dirty="0" err="1">
                <a:latin typeface="Arial" panose="020B0604020202020204" pitchFamily="34" charset="0"/>
                <a:cs typeface="Arial" panose="020B0604020202020204" pitchFamily="34" charset="0"/>
              </a:rPr>
              <a:t>stdio.h</a:t>
            </a:r>
            <a:r>
              <a:rPr lang="en-US" sz="2000" b="1" dirty="0">
                <a:latin typeface="Arial" panose="020B0604020202020204" pitchFamily="34" charset="0"/>
                <a:cs typeface="Arial" panose="020B0604020202020204" pitchFamily="34" charset="0"/>
              </a:rPr>
              <a:t>&gt;</a:t>
            </a:r>
          </a:p>
          <a:p>
            <a:pPr marL="0" indent="0">
              <a:lnSpc>
                <a:spcPct val="150000"/>
              </a:lnSpc>
              <a:buNone/>
            </a:pPr>
            <a:r>
              <a:rPr lang="en-US" sz="2000" b="1" dirty="0">
                <a:latin typeface="Arial" panose="020B0604020202020204" pitchFamily="34" charset="0"/>
                <a:cs typeface="Arial" panose="020B0604020202020204" pitchFamily="34" charset="0"/>
              </a:rPr>
              <a:t>int main()</a:t>
            </a:r>
          </a:p>
          <a:p>
            <a:pPr marL="0" indent="0">
              <a:lnSpc>
                <a:spcPct val="150000"/>
              </a:lnSpc>
              <a:buNone/>
            </a:pPr>
            <a:r>
              <a:rPr lang="en-US" sz="2000" b="1" dirty="0">
                <a:latin typeface="Arial" panose="020B0604020202020204" pitchFamily="34" charset="0"/>
                <a:cs typeface="Arial" panose="020B0604020202020204" pitchFamily="34" charset="0"/>
              </a:rPr>
              <a:t>{</a:t>
            </a:r>
          </a:p>
          <a:p>
            <a:pPr>
              <a:lnSpc>
                <a:spcPct val="150000"/>
              </a:lnSpc>
            </a:pPr>
            <a:r>
              <a:rPr lang="en-US" sz="2000" b="1" dirty="0" err="1">
                <a:latin typeface="Arial" panose="020B0604020202020204" pitchFamily="34" charset="0"/>
                <a:cs typeface="Arial" panose="020B0604020202020204" pitchFamily="34" charset="0"/>
              </a:rPr>
              <a:t>const</a:t>
            </a:r>
            <a:r>
              <a:rPr lang="en-US" sz="2000" b="1" dirty="0">
                <a:latin typeface="Arial" panose="020B0604020202020204" pitchFamily="34" charset="0"/>
                <a:cs typeface="Arial" panose="020B0604020202020204" pitchFamily="34" charset="0"/>
              </a:rPr>
              <a:t> int MAX = 100;</a:t>
            </a:r>
          </a:p>
          <a:p>
            <a:pPr>
              <a:lnSpc>
                <a:spcPct val="150000"/>
              </a:lnSpc>
            </a:pPr>
            <a:r>
              <a:rPr lang="en-US" sz="2000" b="1" dirty="0">
                <a:latin typeface="Arial" panose="020B0604020202020204" pitchFamily="34" charset="0"/>
                <a:cs typeface="Arial" panose="020B0604020202020204" pitchFamily="34" charset="0"/>
              </a:rPr>
              <a:t>char sent[MAX];</a:t>
            </a:r>
          </a:p>
          <a:p>
            <a:pPr>
              <a:lnSpc>
                <a:spcPct val="150000"/>
              </a:lnSpc>
            </a:pPr>
            <a:r>
              <a:rPr lang="en-US" sz="2000" b="1" dirty="0">
                <a:latin typeface="Arial" panose="020B0604020202020204" pitchFamily="34" charset="0"/>
                <a:cs typeface="Arial" panose="020B0604020202020204" pitchFamily="34" charset="0"/>
              </a:rPr>
              <a:t>int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=0,count=1;</a:t>
            </a:r>
          </a:p>
          <a:p>
            <a:pPr>
              <a:lnSpc>
                <a:spcPct val="150000"/>
              </a:lnSpc>
            </a:pPr>
            <a:endParaRPr lang="en-US" sz="2000" b="1" dirty="0">
              <a:latin typeface="Arial" panose="020B0604020202020204" pitchFamily="34" charset="0"/>
              <a:cs typeface="Arial" panose="020B0604020202020204" pitchFamily="34" charset="0"/>
            </a:endParaRPr>
          </a:p>
          <a:p>
            <a:pPr>
              <a:lnSpc>
                <a:spcPct val="150000"/>
              </a:lnSpc>
            </a:pP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("enter sentence \n“);</a:t>
            </a:r>
          </a:p>
          <a:p>
            <a:pPr>
              <a:lnSpc>
                <a:spcPct val="150000"/>
              </a:lnSpc>
            </a:pPr>
            <a:r>
              <a:rPr lang="en-US" sz="2000" b="1" dirty="0">
                <a:latin typeface="Arial" panose="020B0604020202020204" pitchFamily="34" charset="0"/>
                <a:cs typeface="Arial" panose="020B0604020202020204" pitchFamily="34" charset="0"/>
              </a:rPr>
              <a:t>gets(sent);</a:t>
            </a:r>
          </a:p>
          <a:p>
            <a:pPr>
              <a:lnSpc>
                <a:spcPct val="150000"/>
              </a:lnSpc>
            </a:pPr>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("\n“);</a:t>
            </a:r>
          </a:p>
          <a:p>
            <a:pPr>
              <a:lnSpc>
                <a:spcPct val="150000"/>
              </a:lnSpc>
            </a:pPr>
            <a:endParaRPr lang="en-US" sz="2000" b="1" dirty="0">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4067944" y="1556792"/>
            <a:ext cx="5055700" cy="2862322"/>
          </a:xfrm>
          <a:prstGeom prst="rect">
            <a:avLst/>
          </a:prstGeom>
          <a:noFill/>
          <a:ln w="9525">
            <a:noFill/>
            <a:miter lim="800000"/>
            <a:headEnd/>
            <a:tailEnd/>
          </a:ln>
        </p:spPr>
        <p:txBody>
          <a:bodyPr wrap="square">
            <a:spAutoFit/>
          </a:bodyPr>
          <a:lstStyle/>
          <a:p>
            <a:r>
              <a:rPr lang="en-US" sz="2000" b="1" dirty="0">
                <a:latin typeface="Arial" panose="020B0604020202020204" pitchFamily="34" charset="0"/>
                <a:cs typeface="Arial" panose="020B0604020202020204" pitchFamily="34" charset="0"/>
              </a:rPr>
              <a:t>while(sent[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]!='\0')</a:t>
            </a:r>
          </a:p>
          <a:p>
            <a:r>
              <a:rPr lang="en-US" sz="2000" b="1"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  if (sent[</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  '&amp;&amp; sent[i+1]!='  ')</a:t>
            </a:r>
          </a:p>
          <a:p>
            <a:r>
              <a:rPr lang="en-US" sz="2000" b="1" dirty="0">
                <a:latin typeface="Arial" panose="020B0604020202020204" pitchFamily="34" charset="0"/>
                <a:cs typeface="Arial" panose="020B0604020202020204" pitchFamily="34" charset="0"/>
              </a:rPr>
              <a:t>   count++;</a:t>
            </a:r>
          </a:p>
          <a:p>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i</a:t>
            </a:r>
            <a:r>
              <a:rPr lang="en-US" sz="2000" b="1"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a:t>
            </a:r>
          </a:p>
          <a:p>
            <a:r>
              <a:rPr lang="en-US" sz="2000" b="1" dirty="0" err="1">
                <a:latin typeface="Arial" panose="020B0604020202020204" pitchFamily="34" charset="0"/>
                <a:cs typeface="Arial" panose="020B0604020202020204" pitchFamily="34" charset="0"/>
              </a:rPr>
              <a:t>printf</a:t>
            </a:r>
            <a:r>
              <a:rPr lang="en-US" sz="2000" b="1" dirty="0">
                <a:latin typeface="Arial" panose="020B0604020202020204" pitchFamily="34" charset="0"/>
                <a:cs typeface="Arial" panose="020B0604020202020204" pitchFamily="34" charset="0"/>
              </a:rPr>
              <a:t>(“n %d n no. of words = " ,count);</a:t>
            </a:r>
          </a:p>
          <a:p>
            <a:r>
              <a:rPr lang="en-US" sz="2000" b="1" dirty="0">
                <a:latin typeface="Arial" panose="020B0604020202020204" pitchFamily="34" charset="0"/>
                <a:cs typeface="Arial" panose="020B0604020202020204" pitchFamily="34" charset="0"/>
              </a:rPr>
              <a:t>return 0;</a:t>
            </a:r>
          </a:p>
          <a:p>
            <a:r>
              <a:rPr lang="en-US" sz="20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149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7"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4" name="Rectangle 2"/>
          <p:cNvSpPr>
            <a:spLocks noGrp="1" noChangeArrowheads="1"/>
          </p:cNvSpPr>
          <p:nvPr>
            <p:ph type="title"/>
          </p:nvPr>
        </p:nvSpPr>
        <p:spPr>
          <a:xfrm>
            <a:off x="596664" y="0"/>
            <a:ext cx="8245807" cy="628310"/>
          </a:xfrm>
        </p:spPr>
        <p:txBody>
          <a:bodyPr>
            <a:noAutofit/>
          </a:bodyPr>
          <a:lstStyle/>
          <a:p>
            <a:pPr algn="l" eaLnBrk="1" hangingPunct="1"/>
            <a:r>
              <a:rPr lang="en-US" dirty="0"/>
              <a:t>Reading multiple lines: </a:t>
            </a:r>
            <a:r>
              <a:rPr lang="en-US" sz="3200" dirty="0">
                <a:latin typeface="Tempus Sans ITC" pitchFamily="82" charset="0"/>
              </a:rPr>
              <a:t>Example</a:t>
            </a:r>
          </a:p>
        </p:txBody>
      </p:sp>
      <p:sp>
        <p:nvSpPr>
          <p:cNvPr id="32770" name="Rectangle 3"/>
          <p:cNvSpPr>
            <a:spLocks noGrp="1" noChangeArrowheads="1"/>
          </p:cNvSpPr>
          <p:nvPr>
            <p:ph idx="1"/>
          </p:nvPr>
        </p:nvSpPr>
        <p:spPr>
          <a:xfrm>
            <a:off x="269543" y="628310"/>
            <a:ext cx="8417257" cy="5055722"/>
          </a:xfrm>
        </p:spPr>
        <p:txBody>
          <a:bodyPr numCol="2">
            <a:normAutofit/>
          </a:bodyPr>
          <a:lstStyle/>
          <a:p>
            <a:pPr marL="0" indent="0">
              <a:buNone/>
            </a:pPr>
            <a:r>
              <a:rPr lang="en-US" sz="2400" b="1" dirty="0"/>
              <a:t>#include &lt;</a:t>
            </a:r>
            <a:r>
              <a:rPr lang="en-US" sz="2400" b="1" dirty="0" err="1"/>
              <a:t>stdio.h</a:t>
            </a:r>
            <a:r>
              <a:rPr lang="en-US" sz="2400" b="1" dirty="0"/>
              <a:t>&gt;</a:t>
            </a:r>
          </a:p>
          <a:p>
            <a:pPr marL="0" indent="0">
              <a:lnSpc>
                <a:spcPct val="170000"/>
              </a:lnSpc>
              <a:buNone/>
            </a:pPr>
            <a:r>
              <a:rPr lang="en-US" sz="2200" b="1" dirty="0">
                <a:latin typeface="Arial" panose="020B0604020202020204" pitchFamily="34" charset="0"/>
                <a:cs typeface="Arial" panose="020B0604020202020204" pitchFamily="34" charset="0"/>
              </a:rPr>
              <a:t>int main()</a:t>
            </a:r>
          </a:p>
          <a:p>
            <a:pPr marL="0" indent="0">
              <a:lnSpc>
                <a:spcPct val="170000"/>
              </a:lnSpc>
              <a:buNone/>
            </a:pPr>
            <a:r>
              <a:rPr lang="en-US" sz="2200" b="1" dirty="0">
                <a:latin typeface="Arial" panose="020B0604020202020204" pitchFamily="34" charset="0"/>
                <a:cs typeface="Arial" panose="020B0604020202020204" pitchFamily="34" charset="0"/>
              </a:rPr>
              <a:t>{</a:t>
            </a:r>
          </a:p>
          <a:p>
            <a:pPr marL="0" indent="0">
              <a:lnSpc>
                <a:spcPct val="170000"/>
              </a:lnSpc>
              <a:buNone/>
            </a:pPr>
            <a:r>
              <a:rPr lang="en-US" sz="2200" b="1" dirty="0" err="1">
                <a:latin typeface="Arial" panose="020B0604020202020204" pitchFamily="34" charset="0"/>
                <a:cs typeface="Arial" panose="020B0604020202020204" pitchFamily="34" charset="0"/>
              </a:rPr>
              <a:t>const</a:t>
            </a:r>
            <a:r>
              <a:rPr lang="en-US" sz="2200" b="1" dirty="0">
                <a:latin typeface="Arial" panose="020B0604020202020204" pitchFamily="34" charset="0"/>
                <a:cs typeface="Arial" panose="020B0604020202020204" pitchFamily="34" charset="0"/>
              </a:rPr>
              <a:t> int MAX = 2000;	 //max characters in string</a:t>
            </a:r>
          </a:p>
          <a:p>
            <a:pPr marL="0" indent="0">
              <a:lnSpc>
                <a:spcPct val="170000"/>
              </a:lnSpc>
              <a:buNone/>
            </a:pPr>
            <a:r>
              <a:rPr lang="en-US" sz="2200" b="1" dirty="0">
                <a:latin typeface="Arial" panose="020B0604020202020204" pitchFamily="34" charset="0"/>
                <a:cs typeface="Arial" panose="020B0604020202020204" pitchFamily="34" charset="0"/>
              </a:rPr>
              <a:t>char str[MAX]; 	</a:t>
            </a:r>
            <a:r>
              <a:rPr lang="en-US" sz="1600" b="1" dirty="0">
                <a:latin typeface="Arial" panose="020B0604020202020204" pitchFamily="34" charset="0"/>
                <a:cs typeface="Arial" panose="020B0604020202020204" pitchFamily="34" charset="0"/>
              </a:rPr>
              <a:t>//string variable str</a:t>
            </a:r>
            <a:endParaRPr lang="en-US" sz="2200" b="1" dirty="0">
              <a:latin typeface="Arial" panose="020B0604020202020204" pitchFamily="34" charset="0"/>
              <a:cs typeface="Arial" panose="020B0604020202020204" pitchFamily="34" charset="0"/>
            </a:endParaRPr>
          </a:p>
          <a:p>
            <a:pPr marL="0" indent="0">
              <a:lnSpc>
                <a:spcPct val="170000"/>
              </a:lnSpc>
              <a:buNone/>
            </a:pPr>
            <a:r>
              <a:rPr lang="en-US" sz="2200" b="1" dirty="0" err="1">
                <a:latin typeface="Arial" panose="020B0604020202020204" pitchFamily="34" charset="0"/>
                <a:cs typeface="Arial" panose="020B0604020202020204" pitchFamily="34" charset="0"/>
              </a:rPr>
              <a:t>printf</a:t>
            </a:r>
            <a:r>
              <a:rPr lang="en-US" sz="2200" b="1" dirty="0">
                <a:latin typeface="Arial" panose="020B0604020202020204" pitchFamily="34" charset="0"/>
                <a:cs typeface="Arial" panose="020B0604020202020204" pitchFamily="34" charset="0"/>
              </a:rPr>
              <a:t>("\</a:t>
            </a:r>
            <a:r>
              <a:rPr lang="en-US" sz="2200" b="1" dirty="0" err="1">
                <a:latin typeface="Arial" panose="020B0604020202020204" pitchFamily="34" charset="0"/>
                <a:cs typeface="Arial" panose="020B0604020202020204" pitchFamily="34" charset="0"/>
              </a:rPr>
              <a:t>nEnter</a:t>
            </a:r>
            <a:r>
              <a:rPr lang="en-US" sz="2200" b="1" dirty="0">
                <a:latin typeface="Arial" panose="020B0604020202020204" pitchFamily="34" charset="0"/>
                <a:cs typeface="Arial" panose="020B0604020202020204" pitchFamily="34" charset="0"/>
              </a:rPr>
              <a:t> a string:\n“);</a:t>
            </a:r>
          </a:p>
          <a:p>
            <a:pPr marL="0" indent="0">
              <a:lnSpc>
                <a:spcPct val="170000"/>
              </a:lnSpc>
              <a:buNone/>
            </a:pPr>
            <a:r>
              <a:rPr lang="en-US" sz="2200" b="1" dirty="0">
                <a:latin typeface="Arial" panose="020B0604020202020204" pitchFamily="34" charset="0"/>
                <a:cs typeface="Arial" panose="020B0604020202020204" pitchFamily="34" charset="0"/>
              </a:rPr>
              <a:t>gets(</a:t>
            </a:r>
            <a:r>
              <a:rPr lang="en-US" sz="2200" b="1" dirty="0" err="1">
                <a:latin typeface="Arial" panose="020B0604020202020204" pitchFamily="34" charset="0"/>
                <a:cs typeface="Arial" panose="020B0604020202020204" pitchFamily="34" charset="0"/>
              </a:rPr>
              <a:t>str</a:t>
            </a:r>
            <a:r>
              <a:rPr lang="en-US" sz="2200" b="1" dirty="0">
                <a:latin typeface="Arial" panose="020B0604020202020204" pitchFamily="34" charset="0"/>
                <a:cs typeface="Arial" panose="020B0604020202020204" pitchFamily="34" charset="0"/>
              </a:rPr>
              <a:t>);</a:t>
            </a:r>
          </a:p>
          <a:p>
            <a:pPr marL="0" indent="0">
              <a:lnSpc>
                <a:spcPct val="170000"/>
              </a:lnSpc>
              <a:buNone/>
            </a:pPr>
            <a:r>
              <a:rPr lang="en-US" sz="2200" b="1" dirty="0" err="1">
                <a:latin typeface="Arial" panose="020B0604020202020204" pitchFamily="34" charset="0"/>
                <a:cs typeface="Arial" panose="020B0604020202020204" pitchFamily="34" charset="0"/>
              </a:rPr>
              <a:t>printf</a:t>
            </a:r>
            <a:r>
              <a:rPr lang="en-US" sz="2200" b="1" dirty="0">
                <a:latin typeface="Arial" panose="020B0604020202020204" pitchFamily="34" charset="0"/>
                <a:cs typeface="Arial" panose="020B0604020202020204" pitchFamily="34" charset="0"/>
              </a:rPr>
              <a:t>("You entered:\n“);</a:t>
            </a:r>
          </a:p>
          <a:p>
            <a:pPr marL="0" indent="0">
              <a:lnSpc>
                <a:spcPct val="170000"/>
              </a:lnSpc>
              <a:buNone/>
            </a:pPr>
            <a:r>
              <a:rPr lang="en-US" sz="2200" b="1" dirty="0" err="1">
                <a:latin typeface="Arial" panose="020B0604020202020204" pitchFamily="34" charset="0"/>
                <a:cs typeface="Arial" panose="020B0604020202020204" pitchFamily="34" charset="0"/>
              </a:rPr>
              <a:t>printf</a:t>
            </a:r>
            <a:r>
              <a:rPr lang="en-US" sz="2200" b="1" dirty="0">
                <a:latin typeface="Arial" panose="020B0604020202020204" pitchFamily="34" charset="0"/>
                <a:cs typeface="Arial" panose="020B0604020202020204" pitchFamily="34" charset="0"/>
              </a:rPr>
              <a:t>(“%s”,</a:t>
            </a:r>
            <a:r>
              <a:rPr lang="en-US" sz="2200" b="1" dirty="0" err="1">
                <a:latin typeface="Arial" panose="020B0604020202020204" pitchFamily="34" charset="0"/>
                <a:cs typeface="Arial" panose="020B0604020202020204" pitchFamily="34" charset="0"/>
              </a:rPr>
              <a:t>str</a:t>
            </a:r>
            <a:r>
              <a:rPr lang="en-US" sz="2200" b="1" dirty="0">
                <a:latin typeface="Arial" panose="020B0604020202020204" pitchFamily="34" charset="0"/>
                <a:cs typeface="Arial" panose="020B0604020202020204" pitchFamily="34" charset="0"/>
              </a:rPr>
              <a:t>);</a:t>
            </a:r>
          </a:p>
          <a:p>
            <a:pPr marL="0" indent="0">
              <a:lnSpc>
                <a:spcPct val="170000"/>
              </a:lnSpc>
              <a:buNone/>
            </a:pPr>
            <a:r>
              <a:rPr lang="en-US" sz="2200" b="1" dirty="0">
                <a:latin typeface="Arial" panose="020B0604020202020204" pitchFamily="34" charset="0"/>
                <a:cs typeface="Arial" panose="020B0604020202020204" pitchFamily="34" charset="0"/>
              </a:rPr>
              <a:t>return 0;</a:t>
            </a:r>
          </a:p>
          <a:p>
            <a:pPr marL="0" indent="0">
              <a:lnSpc>
                <a:spcPct val="170000"/>
              </a:lnSpc>
              <a:buNone/>
            </a:pPr>
            <a:r>
              <a:rPr lang="en-US" sz="2200" b="1" dirty="0">
                <a:latin typeface="Arial" panose="020B0604020202020204" pitchFamily="34" charset="0"/>
                <a:cs typeface="Arial" panose="020B0604020202020204" pitchFamily="34" charset="0"/>
              </a:rPr>
              <a:t>}</a:t>
            </a:r>
          </a:p>
          <a:p>
            <a:pPr marL="0" indent="0">
              <a:buNone/>
            </a:pPr>
            <a:endParaRPr lang="en-US" sz="2400" b="1" dirty="0"/>
          </a:p>
        </p:txBody>
      </p:sp>
      <p:sp>
        <p:nvSpPr>
          <p:cNvPr id="2" name="Date Placeholder 1"/>
          <p:cNvSpPr>
            <a:spLocks noGrp="1"/>
          </p:cNvSpPr>
          <p:nvPr>
            <p:ph type="dt" sz="half" idx="10"/>
          </p:nvPr>
        </p:nvSpPr>
        <p:spPr/>
        <p:txBody>
          <a:bodyPr/>
          <a:lstStyle/>
          <a:p>
            <a:fld id="{466D1071-1677-43B0-82A4-34CBE03ED580}" type="datetime1">
              <a:rPr lang="en-US" smtClean="0">
                <a:solidFill>
                  <a:srgbClr val="002060"/>
                </a:solidFill>
              </a:rPr>
              <a:t>4/4/2024</a:t>
            </a:fld>
            <a:endParaRPr lang="en-US" dirty="0">
              <a:solidFill>
                <a:srgbClr val="002060"/>
              </a:solidFill>
            </a:endParaRPr>
          </a:p>
        </p:txBody>
      </p:sp>
      <p:sp>
        <p:nvSpPr>
          <p:cNvPr id="3" name="Footer Placeholder 2"/>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EB572375-96E0-4DBB-B3D7-B1489209CDB4}" type="slidenum">
              <a:rPr lang="en-US" smtClean="0">
                <a:solidFill>
                  <a:srgbClr val="002060"/>
                </a:solidFill>
              </a:rPr>
              <a:pPr/>
              <a:t>25</a:t>
            </a:fld>
            <a:endParaRPr lang="en-US" dirty="0">
              <a:solidFill>
                <a:srgbClr val="002060"/>
              </a:solidFill>
            </a:endParaRPr>
          </a:p>
        </p:txBody>
      </p:sp>
      <p:sp>
        <p:nvSpPr>
          <p:cNvPr id="5" name="TextBox 4"/>
          <p:cNvSpPr txBox="1"/>
          <p:nvPr/>
        </p:nvSpPr>
        <p:spPr>
          <a:xfrm>
            <a:off x="440993" y="5684032"/>
            <a:ext cx="8557151" cy="707886"/>
          </a:xfrm>
          <a:prstGeom prst="rect">
            <a:avLst/>
          </a:prstGeom>
          <a:noFill/>
        </p:spPr>
        <p:txBody>
          <a:bodyPr wrap="none" rtlCol="0">
            <a:spAutoFit/>
          </a:bodyPr>
          <a:lstStyle/>
          <a:p>
            <a:r>
              <a:rPr lang="en-US" sz="2000" dirty="0">
                <a:solidFill>
                  <a:srgbClr val="002060"/>
                </a:solidFill>
              </a:rPr>
              <a:t>The function will continue to accept characters until  enter key is pressed. </a:t>
            </a:r>
          </a:p>
          <a:p>
            <a:endParaRPr lang="en-US" sz="2000" dirty="0"/>
          </a:p>
        </p:txBody>
      </p:sp>
    </p:spTree>
    <p:extLst>
      <p:ext uri="{BB962C8B-B14F-4D97-AF65-F5344CB8AC3E}">
        <p14:creationId xmlns:p14="http://schemas.microsoft.com/office/powerpoint/2010/main" val="271681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A96F-FBAB-C0DB-8A3C-55B2174A47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031BC-9E44-881A-CD72-2D20AF003C3A}"/>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782B28D2-E215-B26B-509F-702A11CB2988}"/>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44F4EB40-C48C-9172-C762-4F0A863E297E}"/>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65180A12-A961-5922-EC8F-BAE68FD4731C}"/>
              </a:ext>
            </a:extLst>
          </p:cNvPr>
          <p:cNvSpPr>
            <a:spLocks noGrp="1"/>
          </p:cNvSpPr>
          <p:nvPr>
            <p:ph type="sldNum" sz="quarter" idx="12"/>
          </p:nvPr>
        </p:nvSpPr>
        <p:spPr/>
        <p:txBody>
          <a:bodyPr/>
          <a:lstStyle/>
          <a:p>
            <a:fld id="{EB572375-96E0-4DBB-B3D7-B1489209CDB4}" type="slidenum">
              <a:rPr lang="en-US" smtClean="0"/>
              <a:pPr/>
              <a:t>3</a:t>
            </a:fld>
            <a:endParaRPr lang="en-US"/>
          </a:p>
        </p:txBody>
      </p:sp>
      <p:pic>
        <p:nvPicPr>
          <p:cNvPr id="8" name="Picture 7">
            <a:extLst>
              <a:ext uri="{FF2B5EF4-FFF2-40B4-BE49-F238E27FC236}">
                <a16:creationId xmlns:a16="http://schemas.microsoft.com/office/drawing/2014/main" id="{48DBF190-E69C-C679-3D93-E4E9BFC3FB61}"/>
              </a:ext>
            </a:extLst>
          </p:cNvPr>
          <p:cNvPicPr>
            <a:picLocks noChangeAspect="1"/>
          </p:cNvPicPr>
          <p:nvPr/>
        </p:nvPicPr>
        <p:blipFill>
          <a:blip r:embed="rId2"/>
          <a:stretch>
            <a:fillRect/>
          </a:stretch>
        </p:blipFill>
        <p:spPr>
          <a:xfrm>
            <a:off x="390310" y="1225437"/>
            <a:ext cx="8363380" cy="4407126"/>
          </a:xfrm>
          <a:prstGeom prst="rect">
            <a:avLst/>
          </a:prstGeom>
        </p:spPr>
      </p:pic>
    </p:spTree>
    <p:extLst>
      <p:ext uri="{BB962C8B-B14F-4D97-AF65-F5344CB8AC3E}">
        <p14:creationId xmlns:p14="http://schemas.microsoft.com/office/powerpoint/2010/main" val="7240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133A-6987-6E4D-0B17-220C5F99E0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BE2547-F047-3940-C13B-DB3152356AB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38DC181-7056-6841-FA90-85C5941B4842}"/>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B23F6601-9984-78B9-F29D-C0339D537B75}"/>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9F3179BF-2FDC-0936-C50A-1A2750B873AD}"/>
              </a:ext>
            </a:extLst>
          </p:cNvPr>
          <p:cNvSpPr>
            <a:spLocks noGrp="1"/>
          </p:cNvSpPr>
          <p:nvPr>
            <p:ph type="sldNum" sz="quarter" idx="12"/>
          </p:nvPr>
        </p:nvSpPr>
        <p:spPr/>
        <p:txBody>
          <a:bodyPr/>
          <a:lstStyle/>
          <a:p>
            <a:fld id="{EB572375-96E0-4DBB-B3D7-B1489209CDB4}" type="slidenum">
              <a:rPr lang="en-US" smtClean="0"/>
              <a:pPr/>
              <a:t>4</a:t>
            </a:fld>
            <a:endParaRPr lang="en-US"/>
          </a:p>
        </p:txBody>
      </p:sp>
      <p:pic>
        <p:nvPicPr>
          <p:cNvPr id="8" name="Picture 7">
            <a:extLst>
              <a:ext uri="{FF2B5EF4-FFF2-40B4-BE49-F238E27FC236}">
                <a16:creationId xmlns:a16="http://schemas.microsoft.com/office/drawing/2014/main" id="{C43603D2-BEBD-77EB-857B-270BB05C1328}"/>
              </a:ext>
            </a:extLst>
          </p:cNvPr>
          <p:cNvPicPr>
            <a:picLocks noChangeAspect="1"/>
          </p:cNvPicPr>
          <p:nvPr/>
        </p:nvPicPr>
        <p:blipFill>
          <a:blip r:embed="rId2"/>
          <a:stretch>
            <a:fillRect/>
          </a:stretch>
        </p:blipFill>
        <p:spPr>
          <a:xfrm>
            <a:off x="558593" y="1314341"/>
            <a:ext cx="8026813" cy="4229317"/>
          </a:xfrm>
          <a:prstGeom prst="rect">
            <a:avLst/>
          </a:prstGeom>
        </p:spPr>
      </p:pic>
    </p:spTree>
    <p:extLst>
      <p:ext uri="{BB962C8B-B14F-4D97-AF65-F5344CB8AC3E}">
        <p14:creationId xmlns:p14="http://schemas.microsoft.com/office/powerpoint/2010/main" val="150313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2083" y="438490"/>
            <a:ext cx="8245807" cy="628310"/>
          </a:xfrm>
        </p:spPr>
        <p:txBody>
          <a:bodyPr>
            <a:normAutofit/>
          </a:bodyPr>
          <a:lstStyle/>
          <a:p>
            <a:r>
              <a:rPr lang="en-US" spc="800" dirty="0"/>
              <a:t>Strings</a:t>
            </a:r>
            <a:endParaRPr lang="en-US" dirty="0"/>
          </a:p>
        </p:txBody>
      </p:sp>
      <p:sp>
        <p:nvSpPr>
          <p:cNvPr id="18434" name="Rectangle 3"/>
          <p:cNvSpPr>
            <a:spLocks noGrp="1" noChangeArrowheads="1"/>
          </p:cNvSpPr>
          <p:nvPr>
            <p:ph idx="1"/>
          </p:nvPr>
        </p:nvSpPr>
        <p:spPr>
          <a:xfrm>
            <a:off x="755576" y="1066800"/>
            <a:ext cx="7931224" cy="5059363"/>
          </a:xfrm>
        </p:spPr>
        <p:txBody>
          <a:bodyPr/>
          <a:lstStyle/>
          <a:p>
            <a:pPr algn="just" eaLnBrk="1" hangingPunct="1">
              <a:buFontTx/>
              <a:buNone/>
            </a:pPr>
            <a:r>
              <a:rPr lang="en-US" sz="2400" dirty="0">
                <a:solidFill>
                  <a:srgbClr val="800000"/>
                </a:solidFill>
              </a:rPr>
              <a:t>Declaration and initialization</a:t>
            </a:r>
          </a:p>
          <a:p>
            <a:pPr algn="just" eaLnBrk="1" hangingPunct="1">
              <a:buFontTx/>
              <a:buNone/>
            </a:pPr>
            <a:r>
              <a:rPr lang="en-US" sz="2400" dirty="0">
                <a:solidFill>
                  <a:srgbClr val="800000"/>
                </a:solidFill>
              </a:rPr>
              <a:t>	</a:t>
            </a:r>
            <a:r>
              <a:rPr lang="en-US" sz="2400" b="1" dirty="0">
                <a:solidFill>
                  <a:srgbClr val="0000CC"/>
                </a:solidFill>
                <a:latin typeface="Tempus Sans ITC" pitchFamily="82" charset="0"/>
              </a:rPr>
              <a:t>char </a:t>
            </a:r>
            <a:r>
              <a:rPr lang="en-US" sz="2400" b="1" dirty="0" err="1">
                <a:solidFill>
                  <a:srgbClr val="800000"/>
                </a:solidFill>
                <a:latin typeface="Tempus Sans ITC" pitchFamily="82" charset="0"/>
              </a:rPr>
              <a:t>string_name</a:t>
            </a:r>
            <a:r>
              <a:rPr lang="en-US" sz="2400" b="1" dirty="0">
                <a:solidFill>
                  <a:srgbClr val="800000"/>
                </a:solidFill>
                <a:latin typeface="Tempus Sans ITC" pitchFamily="82" charset="0"/>
              </a:rPr>
              <a:t>[</a:t>
            </a:r>
            <a:r>
              <a:rPr lang="en-US" sz="2400" b="1" dirty="0">
                <a:solidFill>
                  <a:srgbClr val="002060"/>
                </a:solidFill>
                <a:latin typeface="Tempus Sans ITC" pitchFamily="82" charset="0"/>
              </a:rPr>
              <a:t>size</a:t>
            </a:r>
            <a:r>
              <a:rPr lang="en-US" sz="2400" b="1" dirty="0">
                <a:solidFill>
                  <a:srgbClr val="800000"/>
                </a:solidFill>
                <a:latin typeface="Tempus Sans ITC" pitchFamily="82" charset="0"/>
              </a:rPr>
              <a:t>];</a:t>
            </a:r>
          </a:p>
          <a:p>
            <a:pPr algn="just" eaLnBrk="1" hangingPunct="1">
              <a:buFontTx/>
              <a:buNone/>
            </a:pPr>
            <a:r>
              <a:rPr lang="en-US" sz="2000" dirty="0">
                <a:solidFill>
                  <a:schemeClr val="tx2"/>
                </a:solidFill>
              </a:rPr>
              <a:t>	</a:t>
            </a:r>
            <a:r>
              <a:rPr lang="en-US" sz="2200" dirty="0"/>
              <a:t>The size determines the number of characters in the </a:t>
            </a:r>
            <a:r>
              <a:rPr lang="en-US" sz="2200" b="1" dirty="0" err="1">
                <a:latin typeface="Tempus Sans ITC" pitchFamily="82" charset="0"/>
              </a:rPr>
              <a:t>string_name</a:t>
            </a:r>
            <a:r>
              <a:rPr lang="en-US" sz="2200" dirty="0"/>
              <a:t>.</a:t>
            </a:r>
          </a:p>
          <a:p>
            <a:pPr algn="just" eaLnBrk="1" hangingPunct="1">
              <a:buFontTx/>
              <a:buNone/>
            </a:pPr>
            <a:endParaRPr lang="en-US" sz="1400" dirty="0">
              <a:solidFill>
                <a:schemeClr val="tx2"/>
              </a:solidFill>
            </a:endParaRPr>
          </a:p>
          <a:p>
            <a:pPr algn="just" eaLnBrk="1" hangingPunct="1">
              <a:buFontTx/>
              <a:buNone/>
            </a:pPr>
            <a:r>
              <a:rPr lang="en-US" sz="2400" dirty="0">
                <a:solidFill>
                  <a:srgbClr val="C00000"/>
                </a:solidFill>
              </a:rPr>
              <a:t>For example</a:t>
            </a:r>
            <a:r>
              <a:rPr lang="en-US" sz="2400" dirty="0">
                <a:solidFill>
                  <a:schemeClr val="accent2"/>
                </a:solidFill>
              </a:rPr>
              <a:t>,</a:t>
            </a:r>
            <a:r>
              <a:rPr lang="en-US" sz="2400" dirty="0"/>
              <a:t> consider the following array: </a:t>
            </a:r>
          </a:p>
          <a:p>
            <a:pPr algn="just" eaLnBrk="1" hangingPunct="1">
              <a:buFontTx/>
              <a:buNone/>
            </a:pPr>
            <a:r>
              <a:rPr lang="en-US" sz="2400" b="1" dirty="0"/>
              <a:t>	</a:t>
            </a:r>
            <a:r>
              <a:rPr lang="en-US" sz="2400" b="1" dirty="0">
                <a:solidFill>
                  <a:srgbClr val="800000"/>
                </a:solidFill>
                <a:latin typeface="Tempus Sans ITC" pitchFamily="82" charset="0"/>
              </a:rPr>
              <a:t>char </a:t>
            </a:r>
            <a:r>
              <a:rPr lang="en-US" sz="2400" b="1" dirty="0">
                <a:solidFill>
                  <a:srgbClr val="C00000"/>
                </a:solidFill>
                <a:latin typeface="Tempus Sans ITC" pitchFamily="82" charset="0"/>
              </a:rPr>
              <a:t>name [20];  </a:t>
            </a:r>
          </a:p>
          <a:p>
            <a:pPr algn="just" eaLnBrk="1" hangingPunct="1">
              <a:buFontTx/>
              <a:buNone/>
            </a:pPr>
            <a:r>
              <a:rPr lang="en-US" sz="2400" dirty="0"/>
              <a:t>	is an array that can store up to 20 elements of type </a:t>
            </a:r>
            <a:r>
              <a:rPr lang="en-US" sz="2400" b="1" dirty="0">
                <a:latin typeface="Tempus Sans ITC" pitchFamily="82" charset="0"/>
              </a:rPr>
              <a:t>char</a:t>
            </a:r>
            <a:r>
              <a:rPr lang="en-US" sz="2400" dirty="0"/>
              <a:t>. </a:t>
            </a:r>
          </a:p>
          <a:p>
            <a:pPr algn="just" eaLnBrk="1" hangingPunct="1">
              <a:buFontTx/>
              <a:buNone/>
            </a:pPr>
            <a:endParaRPr lang="en-US" sz="500" dirty="0"/>
          </a:p>
          <a:p>
            <a:pPr algn="just" eaLnBrk="1" hangingPunct="1">
              <a:buFontTx/>
              <a:buNone/>
            </a:pPr>
            <a:r>
              <a:rPr lang="en-US" sz="2400" dirty="0"/>
              <a:t>It can be represented as: </a:t>
            </a:r>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a:p>
            <a:pPr algn="just" eaLnBrk="1" hangingPunct="1"/>
            <a:endParaRPr lang="en-US" dirty="0"/>
          </a:p>
        </p:txBody>
      </p:sp>
      <p:sp>
        <p:nvSpPr>
          <p:cNvPr id="3" name="Date Placeholder 2"/>
          <p:cNvSpPr>
            <a:spLocks noGrp="1"/>
          </p:cNvSpPr>
          <p:nvPr>
            <p:ph type="dt" sz="half" idx="10"/>
          </p:nvPr>
        </p:nvSpPr>
        <p:spPr/>
        <p:txBody>
          <a:bodyPr/>
          <a:lstStyle/>
          <a:p>
            <a:fld id="{19F2CAD2-79B0-4E8C-BFD9-22F9CC248782}" type="datetime1">
              <a:rPr lang="en-US" smtClean="0">
                <a:solidFill>
                  <a:srgbClr val="002060"/>
                </a:solidFill>
              </a:rPr>
              <a:t>4/4/2024</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5</a:t>
            </a:fld>
            <a:endParaRPr lang="en-US" dirty="0">
              <a:solidFill>
                <a:srgbClr val="002060"/>
              </a:solidFill>
            </a:endParaRPr>
          </a:p>
        </p:txBody>
      </p:sp>
      <p:pic>
        <p:nvPicPr>
          <p:cNvPr id="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5988" y="4683920"/>
            <a:ext cx="7010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875C6BA1-11EA-4444-8520-0447993CB1AA}"/>
                  </a:ext>
                </a:extLst>
              </p14:cNvPr>
              <p14:cNvContentPartPr/>
              <p14:nvPr/>
            </p14:nvContentPartPr>
            <p14:xfrm>
              <a:off x="9027433" y="884186"/>
              <a:ext cx="183960" cy="174960"/>
            </p14:xfrm>
          </p:contentPart>
        </mc:Choice>
        <mc:Fallback xmlns="">
          <p:pic>
            <p:nvPicPr>
              <p:cNvPr id="28" name="Ink 27">
                <a:extLst>
                  <a:ext uri="{FF2B5EF4-FFF2-40B4-BE49-F238E27FC236}">
                    <a16:creationId xmlns:a16="http://schemas.microsoft.com/office/drawing/2014/main" id="{875C6BA1-11EA-4444-8520-0447993CB1AA}"/>
                  </a:ext>
                </a:extLst>
              </p:cNvPr>
              <p:cNvPicPr/>
              <p:nvPr/>
            </p:nvPicPr>
            <p:blipFill>
              <a:blip r:embed="rId5"/>
              <a:stretch>
                <a:fillRect/>
              </a:stretch>
            </p:blipFill>
            <p:spPr>
              <a:xfrm>
                <a:off x="9023113" y="879857"/>
                <a:ext cx="192600" cy="18361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437" name="Ink 18436">
                <a:extLst>
                  <a:ext uri="{FF2B5EF4-FFF2-40B4-BE49-F238E27FC236}">
                    <a16:creationId xmlns:a16="http://schemas.microsoft.com/office/drawing/2014/main" id="{A12943EF-1BEB-4BCF-AAE4-262409B502FB}"/>
                  </a:ext>
                </a:extLst>
              </p14:cNvPr>
              <p14:cNvContentPartPr/>
              <p14:nvPr/>
            </p14:nvContentPartPr>
            <p14:xfrm>
              <a:off x="7555753" y="1489706"/>
              <a:ext cx="17280" cy="59040"/>
            </p14:xfrm>
          </p:contentPart>
        </mc:Choice>
        <mc:Fallback xmlns="">
          <p:pic>
            <p:nvPicPr>
              <p:cNvPr id="18437" name="Ink 18436">
                <a:extLst>
                  <a:ext uri="{FF2B5EF4-FFF2-40B4-BE49-F238E27FC236}">
                    <a16:creationId xmlns:a16="http://schemas.microsoft.com/office/drawing/2014/main" id="{A12943EF-1BEB-4BCF-AAE4-262409B502FB}"/>
                  </a:ext>
                </a:extLst>
              </p:cNvPr>
              <p:cNvPicPr/>
              <p:nvPr/>
            </p:nvPicPr>
            <p:blipFill>
              <a:blip r:embed="rId7"/>
              <a:stretch>
                <a:fillRect/>
              </a:stretch>
            </p:blipFill>
            <p:spPr>
              <a:xfrm>
                <a:off x="7551433" y="1485386"/>
                <a:ext cx="259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3D3141A4-CCC0-4CF9-A685-8F2E317DC432}"/>
                  </a:ext>
                </a:extLst>
              </p14:cNvPr>
              <p14:cNvContentPartPr/>
              <p14:nvPr/>
            </p14:nvContentPartPr>
            <p14:xfrm>
              <a:off x="6178033" y="831626"/>
              <a:ext cx="27000" cy="7920"/>
            </p14:xfrm>
          </p:contentPart>
        </mc:Choice>
        <mc:Fallback xmlns="">
          <p:pic>
            <p:nvPicPr>
              <p:cNvPr id="22" name="Ink 21">
                <a:extLst>
                  <a:ext uri="{FF2B5EF4-FFF2-40B4-BE49-F238E27FC236}">
                    <a16:creationId xmlns:a16="http://schemas.microsoft.com/office/drawing/2014/main" id="{3D3141A4-CCC0-4CF9-A685-8F2E317DC432}"/>
                  </a:ext>
                </a:extLst>
              </p:cNvPr>
              <p:cNvPicPr/>
              <p:nvPr/>
            </p:nvPicPr>
            <p:blipFill>
              <a:blip r:embed="rId9"/>
              <a:stretch>
                <a:fillRect/>
              </a:stretch>
            </p:blipFill>
            <p:spPr>
              <a:xfrm>
                <a:off x="6160033" y="813626"/>
                <a:ext cx="626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D1044565-069D-4E86-8181-A05E63D2B734}"/>
                  </a:ext>
                </a:extLst>
              </p14:cNvPr>
              <p14:cNvContentPartPr/>
              <p14:nvPr/>
            </p14:nvContentPartPr>
            <p14:xfrm>
              <a:off x="7551433" y="771866"/>
              <a:ext cx="71640" cy="11520"/>
            </p14:xfrm>
          </p:contentPart>
        </mc:Choice>
        <mc:Fallback xmlns="">
          <p:pic>
            <p:nvPicPr>
              <p:cNvPr id="32" name="Ink 31">
                <a:extLst>
                  <a:ext uri="{FF2B5EF4-FFF2-40B4-BE49-F238E27FC236}">
                    <a16:creationId xmlns:a16="http://schemas.microsoft.com/office/drawing/2014/main" id="{D1044565-069D-4E86-8181-A05E63D2B734}"/>
                  </a:ext>
                </a:extLst>
              </p:cNvPr>
              <p:cNvPicPr/>
              <p:nvPr/>
            </p:nvPicPr>
            <p:blipFill>
              <a:blip r:embed="rId11"/>
              <a:stretch>
                <a:fillRect/>
              </a:stretch>
            </p:blipFill>
            <p:spPr>
              <a:xfrm>
                <a:off x="7533793" y="754226"/>
                <a:ext cx="107280" cy="47160"/>
              </a:xfrm>
              <a:prstGeom prst="rect">
                <a:avLst/>
              </a:prstGeom>
            </p:spPr>
          </p:pic>
        </mc:Fallback>
      </mc:AlternateContent>
    </p:spTree>
    <p:extLst>
      <p:ext uri="{BB962C8B-B14F-4D97-AF65-F5344CB8AC3E}">
        <p14:creationId xmlns:p14="http://schemas.microsoft.com/office/powerpoint/2010/main" val="259599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800" dirty="0"/>
              <a:t>Strings</a:t>
            </a:r>
            <a:endParaRPr lang="en-US" dirty="0"/>
          </a:p>
        </p:txBody>
      </p:sp>
      <p:sp>
        <p:nvSpPr>
          <p:cNvPr id="20482" name="Rectangle 3"/>
          <p:cNvSpPr>
            <a:spLocks noGrp="1" noChangeArrowheads="1"/>
          </p:cNvSpPr>
          <p:nvPr>
            <p:ph idx="1"/>
          </p:nvPr>
        </p:nvSpPr>
        <p:spPr/>
        <p:txBody>
          <a:bodyPr/>
          <a:lstStyle/>
          <a:p>
            <a:pPr algn="just" eaLnBrk="1" hangingPunct="1">
              <a:lnSpc>
                <a:spcPct val="150000"/>
              </a:lnSpc>
              <a:buFont typeface="Wingdings" pitchFamily="2" charset="2"/>
              <a:buChar char="ü"/>
            </a:pPr>
            <a:r>
              <a:rPr lang="en-US" sz="2400" dirty="0"/>
              <a:t>The character sequences "</a:t>
            </a:r>
            <a:r>
              <a:rPr lang="en-US" sz="2400" b="1" dirty="0"/>
              <a:t>Hello</a:t>
            </a:r>
            <a:r>
              <a:rPr lang="en-US" sz="2400" dirty="0"/>
              <a:t>" and "</a:t>
            </a:r>
            <a:r>
              <a:rPr lang="en-US" sz="2400" b="1" dirty="0"/>
              <a:t>Merry Christmas</a:t>
            </a:r>
            <a:r>
              <a:rPr lang="en-US" sz="2400" dirty="0"/>
              <a:t>" represented  in  an array </a:t>
            </a:r>
            <a:r>
              <a:rPr lang="en-US" sz="2400" b="1" i="1" dirty="0">
                <a:latin typeface="Tempus Sans ITC" pitchFamily="82" charset="0"/>
              </a:rPr>
              <a:t>name</a:t>
            </a:r>
            <a:r>
              <a:rPr lang="en-US" sz="2400" dirty="0"/>
              <a:t>  respectively are shown as follows :</a:t>
            </a:r>
          </a:p>
          <a:p>
            <a:pPr algn="just" eaLnBrk="1" hangingPunct="1">
              <a:lnSpc>
                <a:spcPct val="150000"/>
              </a:lnSpc>
              <a:buFontTx/>
              <a:buNone/>
            </a:pPr>
            <a:endParaRPr lang="en-US" sz="2400" dirty="0"/>
          </a:p>
        </p:txBody>
      </p:sp>
      <p:sp>
        <p:nvSpPr>
          <p:cNvPr id="3" name="Date Placeholder 2"/>
          <p:cNvSpPr>
            <a:spLocks noGrp="1"/>
          </p:cNvSpPr>
          <p:nvPr>
            <p:ph type="dt" sz="half" idx="10"/>
          </p:nvPr>
        </p:nvSpPr>
        <p:spPr/>
        <p:txBody>
          <a:bodyPr/>
          <a:lstStyle/>
          <a:p>
            <a:fld id="{E6D57669-7B55-4D27-961A-DBE482A5DBC1}" type="datetime1">
              <a:rPr lang="en-US" smtClean="0">
                <a:solidFill>
                  <a:srgbClr val="002060"/>
                </a:solidFill>
              </a:rPr>
              <a:t>4/4/2024</a:t>
            </a:fld>
            <a:endParaRPr lang="en-US" dirty="0">
              <a:solidFill>
                <a:srgbClr val="002060"/>
              </a:solidFill>
            </a:endParaRPr>
          </a:p>
        </p:txBody>
      </p:sp>
      <p:sp>
        <p:nvSpPr>
          <p:cNvPr id="4" name="Footer Placeholder 3"/>
          <p:cNvSpPr>
            <a:spLocks noGrp="1"/>
          </p:cNvSpPr>
          <p:nvPr>
            <p:ph type="ftr" sz="quarter" idx="11"/>
          </p:nvPr>
        </p:nvSpPr>
        <p:spPr/>
        <p:txBody>
          <a:bodyPr/>
          <a:lstStyle/>
          <a:p>
            <a:r>
              <a:rPr lang="en-IN">
                <a:solidFill>
                  <a:srgbClr val="002060"/>
                </a:solidFill>
              </a:rPr>
              <a:t>CSE 1001                         Department of CSE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EB572375-96E0-4DBB-B3D7-B1489209CDB4}" type="slidenum">
              <a:rPr lang="en-US" smtClean="0">
                <a:solidFill>
                  <a:srgbClr val="002060"/>
                </a:solidFill>
              </a:rPr>
              <a:pPr/>
              <a:t>6</a:t>
            </a:fld>
            <a:endParaRPr lang="en-US" dirty="0">
              <a:solidFill>
                <a:srgbClr val="00206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227040"/>
            <a:ext cx="7344816" cy="2362200"/>
          </a:xfrm>
          <a:prstGeom prst="rect">
            <a:avLst/>
          </a:prstGeom>
        </p:spPr>
      </p:pic>
    </p:spTree>
    <p:extLst>
      <p:ext uri="{BB962C8B-B14F-4D97-AF65-F5344CB8AC3E}">
        <p14:creationId xmlns:p14="http://schemas.microsoft.com/office/powerpoint/2010/main" val="37528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3F76-6AC4-FB15-DC7F-1E6E36D8E4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CAC00F-EFA7-4904-571B-E5F1D1DF1C8E}"/>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B705CD25-D44B-90E2-36F4-56E170431CCC}"/>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F83ECC77-2C56-B656-EF33-0051D6555D49}"/>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D5483275-3F23-ABBF-CD21-D22DB85A800D}"/>
              </a:ext>
            </a:extLst>
          </p:cNvPr>
          <p:cNvSpPr>
            <a:spLocks noGrp="1"/>
          </p:cNvSpPr>
          <p:nvPr>
            <p:ph type="sldNum" sz="quarter" idx="12"/>
          </p:nvPr>
        </p:nvSpPr>
        <p:spPr/>
        <p:txBody>
          <a:bodyPr/>
          <a:lstStyle/>
          <a:p>
            <a:fld id="{EB572375-96E0-4DBB-B3D7-B1489209CDB4}" type="slidenum">
              <a:rPr lang="en-US" smtClean="0"/>
              <a:pPr/>
              <a:t>7</a:t>
            </a:fld>
            <a:endParaRPr lang="en-US"/>
          </a:p>
        </p:txBody>
      </p:sp>
      <p:pic>
        <p:nvPicPr>
          <p:cNvPr id="8" name="Picture 7">
            <a:extLst>
              <a:ext uri="{FF2B5EF4-FFF2-40B4-BE49-F238E27FC236}">
                <a16:creationId xmlns:a16="http://schemas.microsoft.com/office/drawing/2014/main" id="{2B77C580-B5B1-A5FE-7AFF-71734B5932CD}"/>
              </a:ext>
            </a:extLst>
          </p:cNvPr>
          <p:cNvPicPr>
            <a:picLocks noChangeAspect="1"/>
          </p:cNvPicPr>
          <p:nvPr/>
        </p:nvPicPr>
        <p:blipFill>
          <a:blip r:embed="rId2"/>
          <a:stretch>
            <a:fillRect/>
          </a:stretch>
        </p:blipFill>
        <p:spPr>
          <a:xfrm>
            <a:off x="742753" y="1168284"/>
            <a:ext cx="7658494" cy="4521432"/>
          </a:xfrm>
          <a:prstGeom prst="rect">
            <a:avLst/>
          </a:prstGeom>
        </p:spPr>
      </p:pic>
    </p:spTree>
    <p:extLst>
      <p:ext uri="{BB962C8B-B14F-4D97-AF65-F5344CB8AC3E}">
        <p14:creationId xmlns:p14="http://schemas.microsoft.com/office/powerpoint/2010/main" val="122802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2812-EDFA-5CCF-AE7E-4F55A993B4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B716FA-9611-8636-9FD6-734DAE4816C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3275265-3384-9765-4228-2C761EB78C1C}"/>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169A8BF6-D2A4-FF23-D9C9-D2FED5914318}"/>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A9660883-16FA-3255-AB0D-51F6D9B5B598}"/>
              </a:ext>
            </a:extLst>
          </p:cNvPr>
          <p:cNvSpPr>
            <a:spLocks noGrp="1"/>
          </p:cNvSpPr>
          <p:nvPr>
            <p:ph type="sldNum" sz="quarter" idx="12"/>
          </p:nvPr>
        </p:nvSpPr>
        <p:spPr/>
        <p:txBody>
          <a:bodyPr/>
          <a:lstStyle/>
          <a:p>
            <a:fld id="{EB572375-96E0-4DBB-B3D7-B1489209CDB4}" type="slidenum">
              <a:rPr lang="en-US" smtClean="0"/>
              <a:pPr/>
              <a:t>8</a:t>
            </a:fld>
            <a:endParaRPr lang="en-US"/>
          </a:p>
        </p:txBody>
      </p:sp>
      <p:pic>
        <p:nvPicPr>
          <p:cNvPr id="8" name="Picture 7">
            <a:extLst>
              <a:ext uri="{FF2B5EF4-FFF2-40B4-BE49-F238E27FC236}">
                <a16:creationId xmlns:a16="http://schemas.microsoft.com/office/drawing/2014/main" id="{5D5B0380-08F1-D958-2E37-2E73B94F5C65}"/>
              </a:ext>
            </a:extLst>
          </p:cNvPr>
          <p:cNvPicPr>
            <a:picLocks noChangeAspect="1"/>
          </p:cNvPicPr>
          <p:nvPr/>
        </p:nvPicPr>
        <p:blipFill>
          <a:blip r:embed="rId2"/>
          <a:stretch>
            <a:fillRect/>
          </a:stretch>
        </p:blipFill>
        <p:spPr>
          <a:xfrm>
            <a:off x="1358735" y="1139707"/>
            <a:ext cx="6426530" cy="4578585"/>
          </a:xfrm>
          <a:prstGeom prst="rect">
            <a:avLst/>
          </a:prstGeom>
        </p:spPr>
      </p:pic>
    </p:spTree>
    <p:extLst>
      <p:ext uri="{BB962C8B-B14F-4D97-AF65-F5344CB8AC3E}">
        <p14:creationId xmlns:p14="http://schemas.microsoft.com/office/powerpoint/2010/main" val="90712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6A78-1CB2-1597-9495-C0A6FBBDF4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9B3E53-E224-AA04-1D0F-26283EEB4B84}"/>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3200834-98F7-ED47-9DE4-D4B4AA3B2C8C}"/>
              </a:ext>
            </a:extLst>
          </p:cNvPr>
          <p:cNvSpPr>
            <a:spLocks noGrp="1"/>
          </p:cNvSpPr>
          <p:nvPr>
            <p:ph type="dt" sz="half" idx="10"/>
          </p:nvPr>
        </p:nvSpPr>
        <p:spPr/>
        <p:txBody>
          <a:bodyPr/>
          <a:lstStyle/>
          <a:p>
            <a:fld id="{B4AFC7A2-8391-423D-A1F9-14C583230266}" type="datetime1">
              <a:rPr lang="en-US" smtClean="0"/>
              <a:pPr/>
              <a:t>4/4/2024</a:t>
            </a:fld>
            <a:endParaRPr lang="en-US"/>
          </a:p>
        </p:txBody>
      </p:sp>
      <p:sp>
        <p:nvSpPr>
          <p:cNvPr id="5" name="Footer Placeholder 4">
            <a:extLst>
              <a:ext uri="{FF2B5EF4-FFF2-40B4-BE49-F238E27FC236}">
                <a16:creationId xmlns:a16="http://schemas.microsoft.com/office/drawing/2014/main" id="{9AC664D9-DDAA-BFF9-DEC6-6A7DDE3A7735}"/>
              </a:ext>
            </a:extLst>
          </p:cNvPr>
          <p:cNvSpPr>
            <a:spLocks noGrp="1"/>
          </p:cNvSpPr>
          <p:nvPr>
            <p:ph type="ftr" sz="quarter" idx="11"/>
          </p:nvPr>
        </p:nvSpPr>
        <p:spPr/>
        <p:txBody>
          <a:bodyPr/>
          <a:lstStyle/>
          <a:p>
            <a:r>
              <a:rPr lang="en-US"/>
              <a:t>CSE 1001                                    Department of CSE</a:t>
            </a:r>
            <a:endParaRPr lang="en-US" dirty="0"/>
          </a:p>
        </p:txBody>
      </p:sp>
      <p:sp>
        <p:nvSpPr>
          <p:cNvPr id="6" name="Slide Number Placeholder 5">
            <a:extLst>
              <a:ext uri="{FF2B5EF4-FFF2-40B4-BE49-F238E27FC236}">
                <a16:creationId xmlns:a16="http://schemas.microsoft.com/office/drawing/2014/main" id="{20680945-122A-0352-79B2-29916A5175F4}"/>
              </a:ext>
            </a:extLst>
          </p:cNvPr>
          <p:cNvSpPr>
            <a:spLocks noGrp="1"/>
          </p:cNvSpPr>
          <p:nvPr>
            <p:ph type="sldNum" sz="quarter" idx="12"/>
          </p:nvPr>
        </p:nvSpPr>
        <p:spPr/>
        <p:txBody>
          <a:bodyPr/>
          <a:lstStyle/>
          <a:p>
            <a:fld id="{EB572375-96E0-4DBB-B3D7-B1489209CDB4}" type="slidenum">
              <a:rPr lang="en-US" smtClean="0"/>
              <a:pPr/>
              <a:t>9</a:t>
            </a:fld>
            <a:endParaRPr lang="en-US"/>
          </a:p>
        </p:txBody>
      </p:sp>
      <p:pic>
        <p:nvPicPr>
          <p:cNvPr id="8" name="Picture 7">
            <a:extLst>
              <a:ext uri="{FF2B5EF4-FFF2-40B4-BE49-F238E27FC236}">
                <a16:creationId xmlns:a16="http://schemas.microsoft.com/office/drawing/2014/main" id="{51DD3DCF-8FBF-C0BF-3AAE-2DF977F3F256}"/>
              </a:ext>
            </a:extLst>
          </p:cNvPr>
          <p:cNvPicPr>
            <a:picLocks noChangeAspect="1"/>
          </p:cNvPicPr>
          <p:nvPr/>
        </p:nvPicPr>
        <p:blipFill>
          <a:blip r:embed="rId2"/>
          <a:stretch>
            <a:fillRect/>
          </a:stretch>
        </p:blipFill>
        <p:spPr>
          <a:xfrm>
            <a:off x="911037" y="1114306"/>
            <a:ext cx="7321926" cy="4629388"/>
          </a:xfrm>
          <a:prstGeom prst="rect">
            <a:avLst/>
          </a:prstGeom>
        </p:spPr>
      </p:pic>
    </p:spTree>
    <p:extLst>
      <p:ext uri="{BB962C8B-B14F-4D97-AF65-F5344CB8AC3E}">
        <p14:creationId xmlns:p14="http://schemas.microsoft.com/office/powerpoint/2010/main" val="3550347744"/>
      </p:ext>
    </p:extLst>
  </p:cSld>
  <p:clrMapOvr>
    <a:masterClrMapping/>
  </p:clrMapOvr>
</p:sld>
</file>

<file path=ppt/theme/theme1.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 id="{44EDC91F-B373-4350-9E84-BD946E457F29}" vid="{48586631-E945-41AB-ACBF-618D52C3995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016D2E4621B74EA8D5AD4BE1BAF8F3" ma:contentTypeVersion="4" ma:contentTypeDescription="Create a new document." ma:contentTypeScope="" ma:versionID="e870e07c4eb919db53f23f487f39a68e">
  <xsd:schema xmlns:xsd="http://www.w3.org/2001/XMLSchema" xmlns:xs="http://www.w3.org/2001/XMLSchema" xmlns:p="http://schemas.microsoft.com/office/2006/metadata/properties" xmlns:ns2="b8ff28f4-fb34-47e5-b632-d17d3de787e6" targetNamespace="http://schemas.microsoft.com/office/2006/metadata/properties" ma:root="true" ma:fieldsID="a10c52e74c801811d34e36dc755ad33a" ns2:_="">
    <xsd:import namespace="b8ff28f4-fb34-47e5-b632-d17d3de787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f28f4-fb34-47e5-b632-d17d3de78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2301DB-E369-46A8-9E47-8A21A29256E2}">
  <ds:schemaRefs>
    <ds:schemaRef ds:uri="http://schemas.microsoft.com/sharepoint/v3/contenttype/forms"/>
  </ds:schemaRefs>
</ds:datastoreItem>
</file>

<file path=customXml/itemProps2.xml><?xml version="1.0" encoding="utf-8"?>
<ds:datastoreItem xmlns:ds="http://schemas.openxmlformats.org/officeDocument/2006/customXml" ds:itemID="{399159FD-3C6D-4583-BD19-AF61F923CFE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305C134-30B3-483A-8592-CC31CB7E9E0E}"/>
</file>

<file path=docProps/app.xml><?xml version="1.0" encoding="utf-8"?>
<Properties xmlns="http://schemas.openxmlformats.org/officeDocument/2006/extended-properties" xmlns:vt="http://schemas.openxmlformats.org/officeDocument/2006/docPropsVTypes">
  <Template>cse-1</Template>
  <TotalTime>5500</TotalTime>
  <Words>1781</Words>
  <Application>Microsoft Office PowerPoint</Application>
  <PresentationFormat>On-screen Show (4:3)</PresentationFormat>
  <Paragraphs>269</Paragraphs>
  <Slides>25</Slides>
  <Notes>14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Calibri</vt:lpstr>
      <vt:lpstr>Tempus Sans ITC</vt:lpstr>
      <vt:lpstr>Wingdings</vt:lpstr>
      <vt:lpstr>cse-1</vt:lpstr>
      <vt:lpstr>1_Office Theme</vt:lpstr>
      <vt:lpstr>temp</vt:lpstr>
      <vt:lpstr>CHARACTER ARRAYS STRINGS</vt:lpstr>
      <vt:lpstr>Strings </vt:lpstr>
      <vt:lpstr>PowerPoint Presentation</vt:lpstr>
      <vt:lpstr>PowerPoint Presentation</vt:lpstr>
      <vt:lpstr>Strings</vt:lpstr>
      <vt:lpstr>Strings</vt:lpstr>
      <vt:lpstr>PowerPoint Presentation</vt:lpstr>
      <vt:lpstr>PowerPoint Presentation</vt:lpstr>
      <vt:lpstr>PowerPoint Presentation</vt:lpstr>
      <vt:lpstr>Initialization of null-terminated character sequences </vt:lpstr>
      <vt:lpstr>Initialization of null-terminated character sequences </vt:lpstr>
      <vt:lpstr>Initialization</vt:lpstr>
      <vt:lpstr>PowerPoint Presentation</vt:lpstr>
      <vt:lpstr>Example </vt:lpstr>
      <vt:lpstr>Example </vt:lpstr>
      <vt:lpstr>PowerPoint Presentation</vt:lpstr>
      <vt:lpstr>PowerPoint Presentation</vt:lpstr>
      <vt:lpstr>PowerPoint Presentation</vt:lpstr>
      <vt:lpstr>PowerPoint Presentation</vt:lpstr>
      <vt:lpstr>PowerPoint Presentation</vt:lpstr>
      <vt:lpstr>Reading Embedded Blanks</vt:lpstr>
      <vt:lpstr>Example </vt:lpstr>
      <vt:lpstr>Count the number of characters in a string</vt:lpstr>
      <vt:lpstr>Count the number of words in a sentence</vt:lpstr>
      <vt:lpstr>Reading multiple lines: Example</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L16</dc:title>
  <dc:creator>RAJ</dc:creator>
  <cp:lastModifiedBy>Dr. Jeyakrishnan V  [MU - Jaipur]</cp:lastModifiedBy>
  <cp:revision>295</cp:revision>
  <dcterms:created xsi:type="dcterms:W3CDTF">2008-09-04T13:30:45Z</dcterms:created>
  <dcterms:modified xsi:type="dcterms:W3CDTF">2024-04-04T12:14:55Z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0x010100FD016D2E4621B74EA8D5AD4BE1BAF8F3</vt:lpwstr>
  </property>
</Properties>
</file>