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3"/>
  </p:notesMasterIdLst>
  <p:sldIdLst>
    <p:sldId id="346" r:id="rId5"/>
    <p:sldId id="267" r:id="rId6"/>
    <p:sldId id="266" r:id="rId7"/>
    <p:sldId id="299" r:id="rId8"/>
    <p:sldId id="265" r:id="rId9"/>
    <p:sldId id="256" r:id="rId10"/>
    <p:sldId id="257" r:id="rId11"/>
    <p:sldId id="258" r:id="rId12"/>
    <p:sldId id="259" r:id="rId13"/>
    <p:sldId id="260" r:id="rId14"/>
    <p:sldId id="296" r:id="rId15"/>
    <p:sldId id="297" r:id="rId16"/>
    <p:sldId id="298" r:id="rId17"/>
    <p:sldId id="274" r:id="rId18"/>
    <p:sldId id="277" r:id="rId19"/>
    <p:sldId id="278" r:id="rId20"/>
    <p:sldId id="279" r:id="rId21"/>
    <p:sldId id="280" r:id="rId22"/>
    <p:sldId id="261" r:id="rId23"/>
    <p:sldId id="300" r:id="rId24"/>
    <p:sldId id="301" r:id="rId25"/>
    <p:sldId id="302" r:id="rId26"/>
    <p:sldId id="305" r:id="rId27"/>
    <p:sldId id="303" r:id="rId28"/>
    <p:sldId id="269" r:id="rId29"/>
    <p:sldId id="281" r:id="rId30"/>
    <p:sldId id="282" r:id="rId31"/>
    <p:sldId id="283" r:id="rId32"/>
    <p:sldId id="284" r:id="rId33"/>
    <p:sldId id="285" r:id="rId34"/>
    <p:sldId id="348" r:id="rId35"/>
    <p:sldId id="359" r:id="rId36"/>
    <p:sldId id="350" r:id="rId37"/>
    <p:sldId id="358" r:id="rId38"/>
    <p:sldId id="360" r:id="rId39"/>
    <p:sldId id="351" r:id="rId40"/>
    <p:sldId id="361" r:id="rId41"/>
    <p:sldId id="352" r:id="rId42"/>
    <p:sldId id="262" r:id="rId43"/>
    <p:sldId id="263" r:id="rId44"/>
    <p:sldId id="264" r:id="rId45"/>
    <p:sldId id="353" r:id="rId46"/>
    <p:sldId id="354" r:id="rId47"/>
    <p:sldId id="355" r:id="rId48"/>
    <p:sldId id="268" r:id="rId49"/>
    <p:sldId id="362" r:id="rId50"/>
    <p:sldId id="286" r:id="rId51"/>
    <p:sldId id="35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34C561-9A15-0D16-A107-3FB67A7C178E}" v="1" dt="2024-03-12T07:33:30.128"/>
    <p1510:client id="{72AD381F-7580-9B4F-4202-5E2F2C985827}" v="3" dt="2024-03-12T09:09:12.871"/>
    <p1510:client id="{967D1FAF-971E-5E7E-5C04-688C706C09BC}" v="2" dt="2024-03-12T05:00:55.435"/>
    <p1510:client id="{FB3873BB-427D-4D88-AA1B-D0765550BF6E}" v="1" dt="2024-03-12T20:27:24.4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2T04:06:20.827"/>
    </inkml:context>
    <inkml:brush xml:id="br0">
      <inkml:brushProperty name="width" value="0.1" units="cm"/>
      <inkml:brushProperty name="height" value="0.1" units="cm"/>
    </inkml:brush>
  </inkml:definitions>
  <inkml:trace contextRef="#ctx0" brushRef="#br0">5704 16118 95 0 0,'14'9'0'0'0,"4"3"0"0"0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10:55:07.204"/>
    </inkml:context>
    <inkml:brush xml:id="br0">
      <inkml:brushProperty name="width" value="0.05" units="cm"/>
      <inkml:brushProperty name="height" value="0.05" units="cm"/>
    </inkml:brush>
  </inkml:definitions>
  <inkml:trace contextRef="#ctx0" brushRef="#br0">23 24 24575,'-3'-4'0,"-6"-5"0,-2-1-8191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10:55:14.165"/>
    </inkml:context>
    <inkml:brush xml:id="br0">
      <inkml:brushProperty name="width" value="0.05" units="cm"/>
      <inkml:brushProperty name="height" value="0.05" units="cm"/>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2T04:06:20.828"/>
    </inkml:context>
    <inkml:brush xml:id="br0">
      <inkml:brushProperty name="width" value="0.1" units="cm"/>
      <inkml:brushProperty name="height" value="0.1" units="cm"/>
    </inkml:brush>
  </inkml:definitions>
  <inkml:trace contextRef="#ctx0" brushRef="#br0">6953 12097 8831 0 0,'5'0'256'0'0,"1"0"-256"0"0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2T04:06:20.829"/>
    </inkml:context>
    <inkml:brush xml:id="br0">
      <inkml:brushProperty name="width" value="0.1" units="cm"/>
      <inkml:brushProperty name="height" value="0.1" units="cm"/>
    </inkml:brush>
  </inkml:definitions>
  <inkml:trace contextRef="#ctx0" brushRef="#br0">9493 3053 95 0 0,'11'21'0'0'0,"3"18"0"0"0,10 2 0 0 0,1 5 0 0 0,-4-6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2T04:06:20.830"/>
    </inkml:context>
    <inkml:brush xml:id="br0">
      <inkml:brushProperty name="width" value="0.1" units="cm"/>
      <inkml:brushProperty name="height" value="0.1" units="cm"/>
    </inkml:brush>
  </inkml:definitions>
  <inkml:trace contextRef="#ctx0" brushRef="#br0">7355 3189 3615 0 0,'-11'-11'0'0'0,"-13"-14"0"0"0,-4-13 0 0 0,-7-11 0 0 0,-8-7 0 0 0,-7 5 0 0 0,-7 12 0 0 0,-3 12 0 0 0,-2 21-160 0 0,9 23 32 0 0,3 19-32 0 0,10 13 0 0 0,12 10 96 0 0,0 5-32 0 0,5 12 0 0 0,6-5 96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10:50:26.584"/>
    </inkml:context>
    <inkml:brush xml:id="br0">
      <inkml:brushProperty name="width" value="0.05" units="cm"/>
      <inkml:brushProperty name="height" value="0.05" units="cm"/>
    </inkml:brush>
  </inkml:definitions>
  <inkml:trace contextRef="#ctx0" brushRef="#br0">0 10 24575,'2'1'0,"-2"-1"0,1 0 0,0 0 0,0 1 0,-1-1 0,1 1 0,0-1 0,0 0 0,-1 0 0,0 1 0,1-1 0,0 1 0,0 0 0,-1-1 0,0 0 0,1 1 0,0 0 0,-1 0 0,1-1 0,-1 2 0,10 17 0,-6-12 0,9 14 0,1 0 0,31 35 0,13 17 0,-52-62 0,0 1 0,5 14 0,-6-15 0,0 1 0,9 13 0,7 12 0,-17-28 0,1 0 0,0 0 0,0-1 0,1 0 0,0 0 0,14 13 0,-13-15 0,-4-3 0,0 0 0,0 0 0,1 0 0,0-1 0,6 4 0,-9-6 0,0 1 0,0-1 0,-1 0 0,2 0 0,-1 0 0,-1 0 0,1 0 0,0 0 0,0 0 0,0 0 0,0 0 0,0 0 0,-1 0 0,1 0 0,0 0 0,0-1 0,-1 1 0,1 0 0,1-1 0,-2 0 0,1 1 0,0 0 0,-1 0 0,1-1 0,-1 0 0,1 0 0,0 1 0,0 0 0,-1-1 0,0 0 0,1 0 0,-1 1 0,1-1 0,0-1 0,26-53 0,-21 40 0,1 0 0,1 1 0,13-21 0,-16 29 0,-1 0 0,-1-1 0,0 1 0,0-1 0,0 0 0,0 0 0,-1 1 0,-1-2 0,1 1 0,1-14 0,1 4 0,0 0 0,2 1 0,0 0 0,1 0 0,17-29 0,4-11 0,-18 37-1365,-1 4-5461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10:50:27.718"/>
    </inkml:context>
    <inkml:brush xml:id="br0">
      <inkml:brushProperty name="width" value="0.05" units="cm"/>
      <inkml:brushProperty name="height" value="0.05" units="cm"/>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10:50:30.145"/>
    </inkml:context>
    <inkml:brush xml:id="br0">
      <inkml:brushProperty name="width" value="0.05" units="cm"/>
      <inkml:brushProperty name="height" value="0.05" units="cm"/>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10:50:36.642"/>
    </inkml:context>
    <inkml:brush xml:id="br0">
      <inkml:brushProperty name="width" value="0.05" units="cm"/>
      <inkml:brushProperty name="height" value="0.05" units="cm"/>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9T10:50:42.767"/>
    </inkml:context>
    <inkml:brush xml:id="br0">
      <inkml:brushProperty name="width" value="0.05" units="cm"/>
      <inkml:brushProperty name="height" value="0.05"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4F8AC-A95C-46F7-886A-A61D1B005499}"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DA32E-F4F8-4408-8168-987354115151}" type="slidenum">
              <a:rPr lang="en-IN" smtClean="0"/>
              <a:t>‹#›</a:t>
            </a:fld>
            <a:endParaRPr lang="en-IN"/>
          </a:p>
        </p:txBody>
      </p:sp>
    </p:spTree>
    <p:extLst>
      <p:ext uri="{BB962C8B-B14F-4D97-AF65-F5344CB8AC3E}">
        <p14:creationId xmlns:p14="http://schemas.microsoft.com/office/powerpoint/2010/main" val="2784289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a:solidFill>
                  <a:srgbClr val="111111"/>
                </a:solidFill>
                <a:effectLst/>
                <a:latin typeface="Roboto" panose="02000000000000000000" pitchFamily="2" charset="0"/>
              </a:rPr>
              <a:t>The accumulator is an </a:t>
            </a:r>
            <a:r>
              <a:rPr lang="en-IN" b="1" i="0">
                <a:solidFill>
                  <a:srgbClr val="111111"/>
                </a:solidFill>
                <a:effectLst/>
                <a:latin typeface="Roboto" panose="02000000000000000000" pitchFamily="2" charset="0"/>
              </a:rPr>
              <a:t>8-bit arithmetic/logic unit</a:t>
            </a:r>
            <a:r>
              <a:rPr lang="en-IN" b="0" i="0">
                <a:solidFill>
                  <a:srgbClr val="111111"/>
                </a:solidFill>
                <a:effectLst/>
                <a:latin typeface="Roboto" panose="02000000000000000000" pitchFamily="2" charset="0"/>
              </a:rPr>
              <a:t> (ALU) register. This register is used to store 8-bit data as well as arithmetic and logical operations. The accumulator stores the result of an operation</a:t>
            </a:r>
            <a:endParaRPr lang="en-IN"/>
          </a:p>
        </p:txBody>
      </p:sp>
      <p:sp>
        <p:nvSpPr>
          <p:cNvPr id="4" name="Slide Number Placeholder 3"/>
          <p:cNvSpPr>
            <a:spLocks noGrp="1"/>
          </p:cNvSpPr>
          <p:nvPr>
            <p:ph type="sldNum" sz="quarter" idx="5"/>
          </p:nvPr>
        </p:nvSpPr>
        <p:spPr/>
        <p:txBody>
          <a:bodyPr/>
          <a:lstStyle/>
          <a:p>
            <a:fld id="{1E6DA32E-F4F8-4408-8168-987354115151}" type="slidenum">
              <a:rPr lang="en-IN" smtClean="0"/>
              <a:t>7</a:t>
            </a:fld>
            <a:endParaRPr lang="en-IN"/>
          </a:p>
        </p:txBody>
      </p:sp>
    </p:spTree>
    <p:extLst>
      <p:ext uri="{BB962C8B-B14F-4D97-AF65-F5344CB8AC3E}">
        <p14:creationId xmlns:p14="http://schemas.microsoft.com/office/powerpoint/2010/main" val="841154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buFont typeface="Wingdings" panose="05000000000000000000" pitchFamily="2" charset="2"/>
              <a:buChar char="Ø"/>
            </a:pPr>
            <a:r>
              <a:rPr lang="en-US"/>
              <a:t>Phase 1 :  creating a program</a:t>
            </a:r>
          </a:p>
          <a:p>
            <a:pPr lvl="1">
              <a:buFont typeface="Wingdings" panose="05000000000000000000" pitchFamily="2" charset="2"/>
              <a:buChar char="Ø"/>
            </a:pPr>
            <a:r>
              <a:rPr lang="en-US"/>
              <a:t>Phase 1 consists of editing a file. </a:t>
            </a:r>
          </a:p>
          <a:p>
            <a:pPr lvl="1">
              <a:buFont typeface="Wingdings" panose="05000000000000000000" pitchFamily="2" charset="2"/>
              <a:buChar char="Ø"/>
            </a:pPr>
            <a:r>
              <a:rPr lang="en-US"/>
              <a:t>This is accomplished with an editor program</a:t>
            </a:r>
          </a:p>
          <a:p>
            <a:pPr lvl="1">
              <a:buFont typeface="Wingdings" panose="05000000000000000000" pitchFamily="2" charset="2"/>
              <a:buChar char="Ø"/>
            </a:pPr>
            <a:r>
              <a:rPr lang="en-US"/>
              <a:t>The editor Named </a:t>
            </a:r>
            <a:r>
              <a:rPr lang="en-US" err="1"/>
              <a:t>CodeBlocks</a:t>
            </a:r>
            <a:r>
              <a:rPr lang="en-US"/>
              <a:t> will be used for creating the program.</a:t>
            </a:r>
          </a:p>
          <a:p>
            <a:pPr lvl="1">
              <a:buFont typeface="Wingdings" panose="05000000000000000000" pitchFamily="2" charset="2"/>
              <a:buChar char="Ø"/>
            </a:pPr>
            <a:r>
              <a:rPr lang="en-US"/>
              <a:t>You type a C program with the editor, make corrections if necessary, then store the program on a secondary storage device such as a hard disk. </a:t>
            </a:r>
          </a:p>
          <a:p>
            <a:pPr lvl="1">
              <a:buFont typeface="Wingdings" panose="05000000000000000000" pitchFamily="2" charset="2"/>
              <a:buChar char="Ø"/>
            </a:pPr>
            <a:r>
              <a:rPr lang="en-US"/>
              <a:t>C program file names should end with the .c extension</a:t>
            </a:r>
          </a:p>
          <a:p>
            <a:pPr>
              <a:buFont typeface="Wingdings" panose="05000000000000000000" pitchFamily="2" charset="2"/>
              <a:buChar char="Ø"/>
            </a:pPr>
            <a:r>
              <a:rPr lang="en-US"/>
              <a:t>Phases 2 and 3: Preprocessing and Compiling a C Program</a:t>
            </a:r>
          </a:p>
          <a:p>
            <a:pPr lvl="1">
              <a:buFont typeface="Wingdings" panose="05000000000000000000" pitchFamily="2" charset="2"/>
              <a:buChar char="Ø"/>
            </a:pPr>
            <a:r>
              <a:rPr lang="en-US"/>
              <a:t>In phase 2, you compile the program.</a:t>
            </a:r>
          </a:p>
          <a:p>
            <a:pPr lvl="1">
              <a:buFont typeface="Wingdings" panose="05000000000000000000" pitchFamily="2" charset="2"/>
              <a:buChar char="Ø"/>
            </a:pPr>
            <a:r>
              <a:rPr lang="en-US"/>
              <a:t>The compiler translates the C program into machine language-code (also referred to as object code).</a:t>
            </a:r>
          </a:p>
          <a:p>
            <a:pPr lvl="1">
              <a:buFont typeface="Wingdings" panose="05000000000000000000" pitchFamily="2" charset="2"/>
              <a:buChar char="Ø"/>
            </a:pPr>
            <a:r>
              <a:rPr lang="en-US"/>
              <a:t>In a C system, a preprocessor program executes automatically before the compiler’s translation phase begins. </a:t>
            </a:r>
          </a:p>
          <a:p>
            <a:pPr lvl="1">
              <a:buFont typeface="Wingdings" panose="05000000000000000000" pitchFamily="2" charset="2"/>
              <a:buChar char="Ø"/>
            </a:pPr>
            <a:r>
              <a:rPr lang="en-US"/>
              <a:t>The C preprocessor obeys special commands called preprocessor directives, which indicate that certain manipulations are to be performed on the program before compilation. </a:t>
            </a:r>
          </a:p>
          <a:p>
            <a:pPr lvl="1">
              <a:buFont typeface="Wingdings" panose="05000000000000000000" pitchFamily="2" charset="2"/>
              <a:buChar char="Ø"/>
            </a:pPr>
            <a:r>
              <a:rPr lang="en-US"/>
              <a:t>These manipulations usually consist of including other files in the file to be compiled and performing various text replacements. </a:t>
            </a:r>
          </a:p>
          <a:p>
            <a:pPr lvl="1">
              <a:buFont typeface="Wingdings" panose="05000000000000000000" pitchFamily="2" charset="2"/>
              <a:buChar char="Ø"/>
            </a:pPr>
            <a:r>
              <a:rPr lang="en-US"/>
              <a:t>The most common preprocessor directives are #include, #define etc.</a:t>
            </a:r>
          </a:p>
          <a:p>
            <a:pPr lvl="1">
              <a:buFont typeface="Wingdings" panose="05000000000000000000" pitchFamily="2" charset="2"/>
              <a:buChar char="Ø"/>
            </a:pPr>
            <a:r>
              <a:rPr lang="en-US"/>
              <a:t>In Phase 3, the compiler translates the C program into machine-language code. </a:t>
            </a:r>
          </a:p>
          <a:p>
            <a:pPr>
              <a:buFont typeface="Wingdings" panose="05000000000000000000" pitchFamily="2" charset="2"/>
              <a:buChar char="Ø"/>
            </a:pPr>
            <a:r>
              <a:rPr lang="en-US"/>
              <a:t>Phase 4: Linking</a:t>
            </a:r>
          </a:p>
          <a:p>
            <a:pPr lvl="1">
              <a:buFont typeface="Wingdings" panose="05000000000000000000" pitchFamily="2" charset="2"/>
              <a:buChar char="Ø"/>
            </a:pPr>
            <a:r>
              <a:rPr lang="en-US"/>
              <a:t>C programs typically contain references to functions defined elsewhere, such as in the standard libraries or in the private libraries of groups of programmers working on a particular project. </a:t>
            </a:r>
          </a:p>
          <a:p>
            <a:pPr lvl="1">
              <a:buFont typeface="Wingdings" panose="05000000000000000000" pitchFamily="2" charset="2"/>
              <a:buChar char="Ø"/>
            </a:pPr>
            <a:r>
              <a:rPr lang="en-US"/>
              <a:t>The object code produced by the C compiler typically contains “holes” due to these missing parts. </a:t>
            </a:r>
          </a:p>
          <a:p>
            <a:pPr lvl="1">
              <a:buFont typeface="Wingdings" panose="05000000000000000000" pitchFamily="2" charset="2"/>
              <a:buChar char="Ø"/>
            </a:pPr>
            <a:r>
              <a:rPr lang="en-US"/>
              <a:t>A linker links the object code with the code for the missing functions to produce an executable image</a:t>
            </a:r>
          </a:p>
          <a:p>
            <a:pPr>
              <a:buFont typeface="Wingdings" panose="05000000000000000000" pitchFamily="2" charset="2"/>
              <a:buChar char="Ø"/>
            </a:pPr>
            <a:r>
              <a:rPr lang="en-US"/>
              <a:t>Phase 5: Loading </a:t>
            </a:r>
          </a:p>
          <a:p>
            <a:pPr lvl="1">
              <a:buFont typeface="Wingdings" panose="05000000000000000000" pitchFamily="2" charset="2"/>
              <a:buChar char="Ø"/>
            </a:pPr>
            <a:r>
              <a:rPr lang="en-US"/>
              <a:t>Before a program can be executed, the program must first be placed in memory. </a:t>
            </a:r>
          </a:p>
          <a:p>
            <a:pPr lvl="1">
              <a:buFont typeface="Wingdings" panose="05000000000000000000" pitchFamily="2" charset="2"/>
              <a:buChar char="Ø"/>
            </a:pPr>
            <a:r>
              <a:rPr lang="en-US"/>
              <a:t>This is done by the loader, which takes the executable image from disk and transfers it to memory. </a:t>
            </a:r>
          </a:p>
          <a:p>
            <a:pPr lvl="1">
              <a:buFont typeface="Wingdings" panose="05000000000000000000" pitchFamily="2" charset="2"/>
              <a:buChar char="Ø"/>
            </a:pPr>
            <a:r>
              <a:rPr lang="en-US"/>
              <a:t>Additional components from shared libraries that support the program are also loaded.</a:t>
            </a:r>
          </a:p>
          <a:p>
            <a:pPr>
              <a:buFont typeface="Wingdings" panose="05000000000000000000" pitchFamily="2" charset="2"/>
              <a:buChar char="Ø"/>
            </a:pPr>
            <a:r>
              <a:rPr lang="en-US"/>
              <a:t> Phase 6: Execution </a:t>
            </a:r>
          </a:p>
          <a:p>
            <a:pPr lvl="1">
              <a:buFont typeface="Wingdings" panose="05000000000000000000" pitchFamily="2" charset="2"/>
              <a:buChar char="Ø"/>
            </a:pPr>
            <a:r>
              <a:rPr lang="en-US"/>
              <a:t>Finally, the computer, under the control of its CPU, executes the program one instruction at a time. </a:t>
            </a:r>
          </a:p>
          <a:p>
            <a:endParaRPr lang="en-US"/>
          </a:p>
          <a:p>
            <a:endParaRPr lang="en-US"/>
          </a:p>
        </p:txBody>
      </p:sp>
      <p:sp>
        <p:nvSpPr>
          <p:cNvPr id="4" name="Slide Number Placeholder 3"/>
          <p:cNvSpPr>
            <a:spLocks noGrp="1"/>
          </p:cNvSpPr>
          <p:nvPr>
            <p:ph type="sldNum" sz="quarter" idx="10"/>
          </p:nvPr>
        </p:nvSpPr>
        <p:spPr/>
        <p:txBody>
          <a:bodyPr/>
          <a:lstStyle/>
          <a:p>
            <a:fld id="{9C10463E-A946-4DB7-84F1-2B38F7DE12A7}" type="slidenum">
              <a:rPr lang="en-IN" smtClean="0"/>
              <a:t>47</a:t>
            </a:fld>
            <a:endParaRPr lang="en-IN"/>
          </a:p>
        </p:txBody>
      </p:sp>
    </p:spTree>
    <p:extLst>
      <p:ext uri="{BB962C8B-B14F-4D97-AF65-F5344CB8AC3E}">
        <p14:creationId xmlns:p14="http://schemas.microsoft.com/office/powerpoint/2010/main" val="2278559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i="0">
                <a:solidFill>
                  <a:srgbClr val="111111"/>
                </a:solidFill>
                <a:effectLst/>
                <a:latin typeface="Roboto" panose="02000000000000000000" pitchFamily="2" charset="0"/>
              </a:rPr>
              <a:t>The accumulator is an </a:t>
            </a:r>
            <a:r>
              <a:rPr lang="en-IN" b="1" i="0">
                <a:solidFill>
                  <a:srgbClr val="111111"/>
                </a:solidFill>
                <a:effectLst/>
                <a:latin typeface="Roboto" panose="02000000000000000000" pitchFamily="2" charset="0"/>
              </a:rPr>
              <a:t>8-bit arithmetic/logic unit</a:t>
            </a:r>
            <a:r>
              <a:rPr lang="en-IN" b="0" i="0">
                <a:solidFill>
                  <a:srgbClr val="111111"/>
                </a:solidFill>
                <a:effectLst/>
                <a:latin typeface="Roboto" panose="02000000000000000000" pitchFamily="2" charset="0"/>
              </a:rPr>
              <a:t> (ALU) register. This register is used to store 8-bit data as well as arithmetic and logical operations. The accumulator stores the result of an operation</a:t>
            </a:r>
            <a:endParaRPr lang="en-IN"/>
          </a:p>
          <a:p>
            <a:endParaRPr lang="en-IN"/>
          </a:p>
        </p:txBody>
      </p:sp>
      <p:sp>
        <p:nvSpPr>
          <p:cNvPr id="4" name="Slide Number Placeholder 3"/>
          <p:cNvSpPr>
            <a:spLocks noGrp="1"/>
          </p:cNvSpPr>
          <p:nvPr>
            <p:ph type="sldNum" sz="quarter" idx="5"/>
          </p:nvPr>
        </p:nvSpPr>
        <p:spPr/>
        <p:txBody>
          <a:bodyPr/>
          <a:lstStyle/>
          <a:p>
            <a:fld id="{1E6DA32E-F4F8-4408-8168-987354115151}" type="slidenum">
              <a:rPr lang="en-IN" smtClean="0"/>
              <a:t>9</a:t>
            </a:fld>
            <a:endParaRPr lang="en-IN"/>
          </a:p>
        </p:txBody>
      </p:sp>
    </p:spTree>
    <p:extLst>
      <p:ext uri="{BB962C8B-B14F-4D97-AF65-F5344CB8AC3E}">
        <p14:creationId xmlns:p14="http://schemas.microsoft.com/office/powerpoint/2010/main" val="3558080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effectLst/>
                <a:latin typeface="+mn-lt"/>
                <a:ea typeface="+mn-ea"/>
                <a:cs typeface="+mn-cs"/>
              </a:rPr>
              <a:t>Additional notes on memory units</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The computer’s memory stores data, instructions required during the processing of data, and output results. Storage may be required for a limited period of time, instantly, or, for an extended period of time. Different types of memories, each having its own unique features, are available for use in a computer. The cache memory, registers, and RAM are fast memories and store the data and instructions temporarily during the processing of data and instructions. The secondary memories like magnetic disks and optical disks have large storage capacities and store the data and instructions permanently, but are slow memory devices. The memories are organized in the computer in a manner to achieve high levels of performance at the minimum cost.</a:t>
            </a:r>
          </a:p>
          <a:p>
            <a:endParaRPr lang="en-US"/>
          </a:p>
          <a:p>
            <a:endParaRPr lang="en-US"/>
          </a:p>
        </p:txBody>
      </p:sp>
      <p:sp>
        <p:nvSpPr>
          <p:cNvPr id="4" name="Slide Number Placeholder 3"/>
          <p:cNvSpPr>
            <a:spLocks noGrp="1"/>
          </p:cNvSpPr>
          <p:nvPr>
            <p:ph type="sldNum" sz="quarter" idx="10"/>
          </p:nvPr>
        </p:nvSpPr>
        <p:spPr/>
        <p:txBody>
          <a:bodyPr/>
          <a:lstStyle/>
          <a:p>
            <a:fld id="{9C10463E-A946-4DB7-84F1-2B38F7DE12A7}" type="slidenum">
              <a:rPr lang="en-IN" smtClean="0"/>
              <a:t>14</a:t>
            </a:fld>
            <a:endParaRPr lang="en-IN"/>
          </a:p>
        </p:txBody>
      </p:sp>
    </p:spTree>
    <p:extLst>
      <p:ext uri="{BB962C8B-B14F-4D97-AF65-F5344CB8AC3E}">
        <p14:creationId xmlns:p14="http://schemas.microsoft.com/office/powerpoint/2010/main" val="3885300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effectLst/>
                <a:latin typeface="+mn-lt"/>
                <a:ea typeface="+mn-ea"/>
                <a:cs typeface="+mn-cs"/>
              </a:rPr>
              <a:t>Additional notes on secondary storage devices</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Secondary memory on a computer is storage for data and programs not in use at the moment. In addition to punched cards and paper tape, early computers also used magnetic tape for secondary storage. Tape is cheap, either on large reels or in small cassettes, but has the disadvantage that it must be read or written sequentially from one end to the other</a:t>
            </a:r>
            <a:endParaRPr lang="en-US"/>
          </a:p>
          <a:p>
            <a:endParaRPr lang="en-US"/>
          </a:p>
        </p:txBody>
      </p:sp>
      <p:sp>
        <p:nvSpPr>
          <p:cNvPr id="4" name="Slide Number Placeholder 3"/>
          <p:cNvSpPr>
            <a:spLocks noGrp="1"/>
          </p:cNvSpPr>
          <p:nvPr>
            <p:ph type="sldNum" sz="quarter" idx="10"/>
          </p:nvPr>
        </p:nvSpPr>
        <p:spPr/>
        <p:txBody>
          <a:bodyPr/>
          <a:lstStyle/>
          <a:p>
            <a:fld id="{9C10463E-A946-4DB7-84F1-2B38F7DE12A7}" type="slidenum">
              <a:rPr lang="en-IN" smtClean="0"/>
              <a:t>16</a:t>
            </a:fld>
            <a:endParaRPr lang="en-IN"/>
          </a:p>
        </p:txBody>
      </p:sp>
    </p:spTree>
    <p:extLst>
      <p:ext uri="{BB962C8B-B14F-4D97-AF65-F5344CB8AC3E}">
        <p14:creationId xmlns:p14="http://schemas.microsoft.com/office/powerpoint/2010/main" val="1805740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2"/>
                </a:solidFill>
              </a:rPr>
              <a:t>Input, output, and auxiliary/secondary storage devices attached to a computer are called peripherals. E.g. Magnetic tapes, magnetic disks, compact disks etc.</a:t>
            </a:r>
          </a:p>
          <a:p>
            <a:endParaRPr lang="en-US"/>
          </a:p>
        </p:txBody>
      </p:sp>
      <p:sp>
        <p:nvSpPr>
          <p:cNvPr id="4" name="Slide Number Placeholder 3"/>
          <p:cNvSpPr>
            <a:spLocks noGrp="1"/>
          </p:cNvSpPr>
          <p:nvPr>
            <p:ph type="sldNum" sz="quarter" idx="10"/>
          </p:nvPr>
        </p:nvSpPr>
        <p:spPr/>
        <p:txBody>
          <a:bodyPr/>
          <a:lstStyle/>
          <a:p>
            <a:fld id="{9C10463E-A946-4DB7-84F1-2B38F7DE12A7}" type="slidenum">
              <a:rPr lang="en-IN" smtClean="0"/>
              <a:t>17</a:t>
            </a:fld>
            <a:endParaRPr lang="en-IN"/>
          </a:p>
        </p:txBody>
      </p:sp>
    </p:spTree>
    <p:extLst>
      <p:ext uri="{BB962C8B-B14F-4D97-AF65-F5344CB8AC3E}">
        <p14:creationId xmlns:p14="http://schemas.microsoft.com/office/powerpoint/2010/main" val="70318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effectLst/>
                <a:latin typeface="+mn-lt"/>
                <a:ea typeface="+mn-ea"/>
                <a:cs typeface="+mn-cs"/>
              </a:rPr>
              <a:t>Additional notes on cache memory</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The data and instructions that are required during the processing of data are brought from the secondary storage devices and stored in the RAM. For processing, it is required that the data and instructions are accessed from the RAM and stored in the registers. The time taken to move the data between RAM and CPU registers is large. This affects the speed of processing of computer, and results in decreasing the performance of CPU.</a:t>
            </a:r>
          </a:p>
          <a:p>
            <a:r>
              <a:rPr lang="en-US" sz="1200" kern="1200">
                <a:solidFill>
                  <a:schemeClr val="tx1"/>
                </a:solidFill>
                <a:effectLst/>
                <a:latin typeface="+mn-lt"/>
                <a:ea typeface="+mn-ea"/>
                <a:cs typeface="+mn-cs"/>
              </a:rPr>
              <a:t>Cache memory is a very high speed memory placed in between RAM and CPU. Cache memory increases the speed of processing.</a:t>
            </a:r>
          </a:p>
          <a:p>
            <a:r>
              <a:rPr lang="en-US" sz="1200" kern="1200">
                <a:solidFill>
                  <a:schemeClr val="tx1"/>
                </a:solidFill>
                <a:effectLst/>
                <a:latin typeface="+mn-lt"/>
                <a:ea typeface="+mn-ea"/>
                <a:cs typeface="+mn-cs"/>
              </a:rPr>
              <a:t>Cache memory is a storage buffer that stores the data that is used more often, temporarily, and makes them available to CPU at a fast rate. During processing, CPU first checks cache for the required data. If data is not found in cache, then it looks in the RAM for data.</a:t>
            </a:r>
          </a:p>
          <a:p>
            <a:r>
              <a:rPr lang="en-US" sz="1200" kern="1200">
                <a:solidFill>
                  <a:schemeClr val="tx1"/>
                </a:solidFill>
                <a:effectLst/>
                <a:latin typeface="+mn-lt"/>
                <a:ea typeface="+mn-ea"/>
                <a:cs typeface="+mn-cs"/>
              </a:rPr>
              <a:t>To access the cache memory, CPU does not have to use the motherboard’s system bus for data transfer. (The data transfer speed slows to the motherboard’s capability, when data is passed through system bus. CPU can process data at a much faster rate by avoiding the system bus.)</a:t>
            </a:r>
          </a:p>
          <a:p>
            <a:r>
              <a:rPr lang="en-US" sz="1200" kern="1200">
                <a:solidFill>
                  <a:schemeClr val="tx1"/>
                </a:solidFill>
                <a:effectLst/>
                <a:latin typeface="+mn-lt"/>
                <a:ea typeface="+mn-ea"/>
                <a:cs typeface="+mn-cs"/>
              </a:rPr>
              <a:t>Cache memory is built into the processor, and may also be located next to it on a separate chip between the CPU and RAM. Cache built into the CPU is faster than separate cache, running at the speed of the microprocessor itself. However, separate cache is roughly twice as fast as RAM.</a:t>
            </a:r>
          </a:p>
          <a:p>
            <a:r>
              <a:rPr lang="en-US" sz="1200" kern="1200">
                <a:solidFill>
                  <a:schemeClr val="tx1"/>
                </a:solidFill>
                <a:effectLst/>
                <a:latin typeface="+mn-lt"/>
                <a:ea typeface="+mn-ea"/>
                <a:cs typeface="+mn-cs"/>
              </a:rPr>
              <a:t>The CPU has a built-in Level 1 (L1) cache and Level 2 (L2) cache. In addition to the built-in L1 and L2 cache, some CPUs have a separate cache chip on the motherboard. This cache on the motherboard is called Level 3 (L3) cache. Nowadays, high-end processor comes with built-in L3 cache, like in Intel core i7. The L1, L2 and L3 cache store the most recently run instructions, the next ones and the possible ones, respectively. Typically, CPUs have cache size varying from 256KB (L1), 6 MB (L2), to 12MB (L3) cache.</a:t>
            </a:r>
          </a:p>
          <a:p>
            <a:endParaRPr lang="en-US"/>
          </a:p>
        </p:txBody>
      </p:sp>
      <p:sp>
        <p:nvSpPr>
          <p:cNvPr id="4" name="Slide Number Placeholder 3"/>
          <p:cNvSpPr>
            <a:spLocks noGrp="1"/>
          </p:cNvSpPr>
          <p:nvPr>
            <p:ph type="sldNum" sz="quarter" idx="10"/>
          </p:nvPr>
        </p:nvSpPr>
        <p:spPr/>
        <p:txBody>
          <a:bodyPr/>
          <a:lstStyle/>
          <a:p>
            <a:fld id="{9C10463E-A946-4DB7-84F1-2B38F7DE12A7}" type="slidenum">
              <a:rPr lang="en-IN" smtClean="0"/>
              <a:t>18</a:t>
            </a:fld>
            <a:endParaRPr lang="en-IN"/>
          </a:p>
        </p:txBody>
      </p:sp>
    </p:spTree>
    <p:extLst>
      <p:ext uri="{BB962C8B-B14F-4D97-AF65-F5344CB8AC3E}">
        <p14:creationId xmlns:p14="http://schemas.microsoft.com/office/powerpoint/2010/main" val="2076618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effectLst/>
                <a:latin typeface="+mn-lt"/>
                <a:ea typeface="+mn-ea"/>
                <a:cs typeface="+mn-cs"/>
              </a:rPr>
              <a:t>Additional notes on computing process information</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A computer can process data, pictures, sound and graphics. They can solve highly complicated problems quickly and accurately.  There are basically five major computer operations or functions irrespective of their size and make. They are</a:t>
            </a:r>
          </a:p>
          <a:p>
            <a:r>
              <a:rPr lang="en-US" sz="1200" kern="1200">
                <a:solidFill>
                  <a:schemeClr val="tx1"/>
                </a:solidFill>
                <a:effectLst/>
                <a:latin typeface="+mn-lt"/>
                <a:ea typeface="+mn-ea"/>
                <a:cs typeface="+mn-cs"/>
              </a:rPr>
              <a:t> 1) It accepts data or instructions by way of input, </a:t>
            </a:r>
          </a:p>
          <a:p>
            <a:r>
              <a:rPr lang="en-US" sz="1200" kern="1200">
                <a:solidFill>
                  <a:schemeClr val="tx1"/>
                </a:solidFill>
                <a:effectLst/>
                <a:latin typeface="+mn-lt"/>
                <a:ea typeface="+mn-ea"/>
                <a:cs typeface="+mn-cs"/>
              </a:rPr>
              <a:t>2) It stores data, </a:t>
            </a:r>
          </a:p>
          <a:p>
            <a:r>
              <a:rPr lang="en-US" sz="1200" kern="1200">
                <a:solidFill>
                  <a:schemeClr val="tx1"/>
                </a:solidFill>
                <a:effectLst/>
                <a:latin typeface="+mn-lt"/>
                <a:ea typeface="+mn-ea"/>
                <a:cs typeface="+mn-cs"/>
              </a:rPr>
              <a:t>3) It can process data as required by the user, </a:t>
            </a:r>
          </a:p>
          <a:p>
            <a:r>
              <a:rPr lang="en-US" sz="1200" kern="1200">
                <a:solidFill>
                  <a:schemeClr val="tx1"/>
                </a:solidFill>
                <a:effectLst/>
                <a:latin typeface="+mn-lt"/>
                <a:ea typeface="+mn-ea"/>
                <a:cs typeface="+mn-cs"/>
              </a:rPr>
              <a:t>4) It gives results in the form of output, and </a:t>
            </a:r>
          </a:p>
          <a:p>
            <a:r>
              <a:rPr lang="en-US" sz="1200" kern="1200">
                <a:solidFill>
                  <a:schemeClr val="tx1"/>
                </a:solidFill>
                <a:effectLst/>
                <a:latin typeface="+mn-lt"/>
                <a:ea typeface="+mn-ea"/>
                <a:cs typeface="+mn-cs"/>
              </a:rPr>
              <a:t>5) It controls all operations inside a computer. </a:t>
            </a:r>
          </a:p>
          <a:p>
            <a:r>
              <a:rPr lang="en-US" sz="1200" kern="1200">
                <a:solidFill>
                  <a:schemeClr val="tx1"/>
                </a:solidFill>
                <a:effectLst/>
                <a:latin typeface="+mn-lt"/>
                <a:ea typeface="+mn-ea"/>
                <a:cs typeface="+mn-cs"/>
              </a:rPr>
              <a:t>Computer operations </a:t>
            </a:r>
          </a:p>
          <a:p>
            <a:r>
              <a:rPr lang="en-US" sz="1200" b="1" kern="1200">
                <a:solidFill>
                  <a:schemeClr val="tx1"/>
                </a:solidFill>
                <a:effectLst/>
                <a:latin typeface="+mn-lt"/>
                <a:ea typeface="+mn-ea"/>
                <a:cs typeface="+mn-cs"/>
              </a:rPr>
              <a:t>1. Input: </a:t>
            </a:r>
            <a:r>
              <a:rPr lang="en-US" sz="1200" kern="1200">
                <a:solidFill>
                  <a:schemeClr val="tx1"/>
                </a:solidFill>
                <a:effectLst/>
                <a:latin typeface="+mn-lt"/>
                <a:ea typeface="+mn-ea"/>
                <a:cs typeface="+mn-cs"/>
              </a:rPr>
              <a:t>This is the process of entering data and programs in to the computer system. You should know that computer is an electronic machine like any other machine which takes as inputs raw data and performs some processing giving out processed data. Therefore, the input unit takes data from us to the computer in an organized manner for processing. </a:t>
            </a:r>
          </a:p>
          <a:p>
            <a:r>
              <a:rPr lang="en-US" sz="1200" b="1" kern="1200">
                <a:solidFill>
                  <a:schemeClr val="tx1"/>
                </a:solidFill>
                <a:effectLst/>
                <a:latin typeface="+mn-lt"/>
                <a:ea typeface="+mn-ea"/>
                <a:cs typeface="+mn-cs"/>
              </a:rPr>
              <a:t>2. Storage: </a:t>
            </a:r>
            <a:r>
              <a:rPr lang="en-US" sz="1200" kern="1200">
                <a:solidFill>
                  <a:schemeClr val="tx1"/>
                </a:solidFill>
                <a:effectLst/>
                <a:latin typeface="+mn-lt"/>
                <a:ea typeface="+mn-ea"/>
                <a:cs typeface="+mn-cs"/>
              </a:rPr>
              <a:t>The process of saving data and instructions permanently is known as storage. Data has to be fed into the system before the actual processing starts. It is because the processing speed of Central Processing Unit (CPU) is so fast that the data has to be provided to CPU with the same speed. Therefore the data is first stored in the storage unit for faster access and processing. This storage unit or the primary storage of the computer system is designed to do the above functionality. It provides space for storing data and instructions. </a:t>
            </a:r>
          </a:p>
          <a:p>
            <a:r>
              <a:rPr lang="en-US" sz="1200" kern="1200">
                <a:solidFill>
                  <a:schemeClr val="tx1"/>
                </a:solidFill>
                <a:effectLst/>
                <a:latin typeface="+mn-lt"/>
                <a:ea typeface="+mn-ea"/>
                <a:cs typeface="+mn-cs"/>
              </a:rPr>
              <a:t>The storage unit performs the following major functions: </a:t>
            </a:r>
          </a:p>
          <a:p>
            <a:r>
              <a:rPr lang="en-US" sz="1200" kern="1200">
                <a:solidFill>
                  <a:schemeClr val="tx1"/>
                </a:solidFill>
                <a:effectLst/>
                <a:latin typeface="+mn-lt"/>
                <a:ea typeface="+mn-ea"/>
                <a:cs typeface="+mn-cs"/>
              </a:rPr>
              <a:t>• All data and instructions are stored here before and after processing. </a:t>
            </a:r>
          </a:p>
          <a:p>
            <a:r>
              <a:rPr lang="en-US" sz="1200" kern="1200">
                <a:solidFill>
                  <a:schemeClr val="tx1"/>
                </a:solidFill>
                <a:effectLst/>
                <a:latin typeface="+mn-lt"/>
                <a:ea typeface="+mn-ea"/>
                <a:cs typeface="+mn-cs"/>
              </a:rPr>
              <a:t>• Intermediate results of processing are also stored here. </a:t>
            </a:r>
          </a:p>
          <a:p>
            <a:r>
              <a:rPr lang="en-US" sz="1200" b="1" kern="1200">
                <a:solidFill>
                  <a:schemeClr val="tx1"/>
                </a:solidFill>
                <a:effectLst/>
                <a:latin typeface="+mn-lt"/>
                <a:ea typeface="+mn-ea"/>
                <a:cs typeface="+mn-cs"/>
              </a:rPr>
              <a:t>3. Processing: </a:t>
            </a:r>
            <a:r>
              <a:rPr lang="en-US" sz="1200" kern="1200">
                <a:solidFill>
                  <a:schemeClr val="tx1"/>
                </a:solidFill>
                <a:effectLst/>
                <a:latin typeface="+mn-lt"/>
                <a:ea typeface="+mn-ea"/>
                <a:cs typeface="+mn-cs"/>
              </a:rPr>
              <a:t>The task of performing operations like arithmetic and logical operations is called processing. The Central Processing Unit (CPU) takes data and instructions from the storage unit and makes all sorts of calculations based on the instructions given and the type of data provided. It is then sent back to the storage unit. </a:t>
            </a:r>
          </a:p>
          <a:p>
            <a:r>
              <a:rPr lang="en-US" sz="1200" b="1" kern="1200">
                <a:solidFill>
                  <a:schemeClr val="tx1"/>
                </a:solidFill>
                <a:effectLst/>
                <a:latin typeface="+mn-lt"/>
                <a:ea typeface="+mn-ea"/>
                <a:cs typeface="+mn-cs"/>
              </a:rPr>
              <a:t>4. Output: </a:t>
            </a:r>
            <a:r>
              <a:rPr lang="en-US" sz="1200" kern="1200">
                <a:solidFill>
                  <a:schemeClr val="tx1"/>
                </a:solidFill>
                <a:effectLst/>
                <a:latin typeface="+mn-lt"/>
                <a:ea typeface="+mn-ea"/>
                <a:cs typeface="+mn-cs"/>
              </a:rPr>
              <a:t>This is the process of producing results from the data for getting useful information. Similarly the output produced by the computer after processing must also be kept somewhere inside the computer before being given to you in human readable form. Again the output is also stored inside the computer for further processing. </a:t>
            </a:r>
          </a:p>
          <a:p>
            <a:r>
              <a:rPr lang="en-US" sz="1200" b="1" kern="1200">
                <a:solidFill>
                  <a:schemeClr val="tx1"/>
                </a:solidFill>
                <a:effectLst/>
                <a:latin typeface="+mn-lt"/>
                <a:ea typeface="+mn-ea"/>
                <a:cs typeface="+mn-cs"/>
              </a:rPr>
              <a:t>5. Control: </a:t>
            </a:r>
            <a:r>
              <a:rPr lang="en-US" sz="1200" kern="1200">
                <a:solidFill>
                  <a:schemeClr val="tx1"/>
                </a:solidFill>
                <a:effectLst/>
                <a:latin typeface="+mn-lt"/>
                <a:ea typeface="+mn-ea"/>
                <a:cs typeface="+mn-cs"/>
              </a:rPr>
              <a:t>The manner how instructions are executed and the above operations are performed. Controlling of all operations like input, processing and output are performed by control unit. It takes care of step by step processing of all operations inside the computer. </a:t>
            </a:r>
          </a:p>
          <a:p>
            <a:endParaRPr lang="en-US"/>
          </a:p>
        </p:txBody>
      </p:sp>
      <p:sp>
        <p:nvSpPr>
          <p:cNvPr id="4" name="Slide Number Placeholder 3"/>
          <p:cNvSpPr>
            <a:spLocks noGrp="1"/>
          </p:cNvSpPr>
          <p:nvPr>
            <p:ph type="sldNum" sz="quarter" idx="10"/>
          </p:nvPr>
        </p:nvSpPr>
        <p:spPr/>
        <p:txBody>
          <a:bodyPr/>
          <a:lstStyle/>
          <a:p>
            <a:fld id="{9C10463E-A946-4DB7-84F1-2B38F7DE12A7}" type="slidenum">
              <a:rPr lang="en-IN" smtClean="0"/>
              <a:t>25</a:t>
            </a:fld>
            <a:endParaRPr lang="en-IN"/>
          </a:p>
        </p:txBody>
      </p:sp>
    </p:spTree>
    <p:extLst>
      <p:ext uri="{BB962C8B-B14F-4D97-AF65-F5344CB8AC3E}">
        <p14:creationId xmlns:p14="http://schemas.microsoft.com/office/powerpoint/2010/main" val="314303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effectLst/>
                <a:latin typeface="+mn-lt"/>
                <a:ea typeface="+mn-ea"/>
                <a:cs typeface="+mn-cs"/>
              </a:rPr>
              <a:t>Additional notes on problem solving</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A </a:t>
            </a:r>
            <a:r>
              <a:rPr lang="en-US" sz="1200" b="1" kern="1200">
                <a:solidFill>
                  <a:schemeClr val="tx1"/>
                </a:solidFill>
                <a:effectLst/>
                <a:latin typeface="+mn-lt"/>
                <a:ea typeface="+mn-ea"/>
                <a:cs typeface="+mn-cs"/>
              </a:rPr>
              <a:t>problem </a:t>
            </a:r>
            <a:r>
              <a:rPr lang="en-US" sz="1200" kern="1200">
                <a:solidFill>
                  <a:schemeClr val="tx1"/>
                </a:solidFill>
                <a:effectLst/>
                <a:latin typeface="+mn-lt"/>
                <a:ea typeface="+mn-ea"/>
                <a:cs typeface="+mn-cs"/>
              </a:rPr>
              <a:t>exists when there is a situation you want to resolve but no solution is readily apparent. </a:t>
            </a:r>
            <a:r>
              <a:rPr lang="en-US" sz="1200" b="1" kern="1200">
                <a:solidFill>
                  <a:schemeClr val="tx1"/>
                </a:solidFill>
                <a:effectLst/>
                <a:latin typeface="+mn-lt"/>
                <a:ea typeface="+mn-ea"/>
                <a:cs typeface="+mn-cs"/>
              </a:rPr>
              <a:t>Problem solving </a:t>
            </a:r>
            <a:r>
              <a:rPr lang="en-US" sz="1200" kern="1200">
                <a:solidFill>
                  <a:schemeClr val="tx1"/>
                </a:solidFill>
                <a:effectLst/>
                <a:latin typeface="+mn-lt"/>
                <a:ea typeface="+mn-ea"/>
                <a:cs typeface="+mn-cs"/>
              </a:rPr>
              <a:t>is the process by which the unfamiliar situation is resolved. A situation that is a problem to one person may not be a problem to someone else.</a:t>
            </a:r>
          </a:p>
          <a:p>
            <a:endParaRPr lang="en-US"/>
          </a:p>
        </p:txBody>
      </p:sp>
      <p:sp>
        <p:nvSpPr>
          <p:cNvPr id="4" name="Slide Number Placeholder 3"/>
          <p:cNvSpPr>
            <a:spLocks noGrp="1"/>
          </p:cNvSpPr>
          <p:nvPr>
            <p:ph type="sldNum" sz="quarter" idx="10"/>
          </p:nvPr>
        </p:nvSpPr>
        <p:spPr/>
        <p:txBody>
          <a:bodyPr/>
          <a:lstStyle/>
          <a:p>
            <a:fld id="{9C10463E-A946-4DB7-84F1-2B38F7DE12A7}" type="slidenum">
              <a:rPr lang="en-IN" smtClean="0"/>
              <a:t>33</a:t>
            </a:fld>
            <a:endParaRPr lang="en-IN"/>
          </a:p>
        </p:txBody>
      </p:sp>
    </p:spTree>
    <p:extLst>
      <p:ext uri="{BB962C8B-B14F-4D97-AF65-F5344CB8AC3E}">
        <p14:creationId xmlns:p14="http://schemas.microsoft.com/office/powerpoint/2010/main" val="243180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effectLst/>
                <a:latin typeface="+mn-lt"/>
                <a:ea typeface="+mn-ea"/>
                <a:cs typeface="+mn-cs"/>
              </a:rPr>
              <a:t>Additional notes on problem solving skills</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Problem solving Skill is the key skill required for a software engineer as it helps to develop technical as well as soft skills. </a:t>
            </a:r>
          </a:p>
          <a:p>
            <a:r>
              <a:rPr lang="en-US" sz="1200" b="1" kern="1200">
                <a:solidFill>
                  <a:schemeClr val="tx1"/>
                </a:solidFill>
                <a:effectLst/>
                <a:latin typeface="+mn-lt"/>
                <a:ea typeface="+mn-ea"/>
                <a:cs typeface="+mn-cs"/>
              </a:rPr>
              <a:t>Logical Thinking </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Thinking in terms of cause and consequences</a:t>
            </a:r>
          </a:p>
          <a:p>
            <a:r>
              <a:rPr lang="en-US" sz="1200" kern="1200">
                <a:solidFill>
                  <a:schemeClr val="tx1"/>
                </a:solidFill>
                <a:effectLst/>
                <a:latin typeface="+mn-lt"/>
                <a:ea typeface="+mn-ea"/>
                <a:cs typeface="+mn-cs"/>
              </a:rPr>
              <a:t>Sequential thinking</a:t>
            </a:r>
          </a:p>
          <a:p>
            <a:r>
              <a:rPr lang="en-US" sz="1200" kern="1200">
                <a:solidFill>
                  <a:schemeClr val="tx1"/>
                </a:solidFill>
                <a:effectLst/>
                <a:latin typeface="+mn-lt"/>
                <a:ea typeface="+mn-ea"/>
                <a:cs typeface="+mn-cs"/>
              </a:rPr>
              <a:t>Means following a train of thought</a:t>
            </a:r>
          </a:p>
          <a:p>
            <a:r>
              <a:rPr lang="en-US" sz="1200" kern="1200">
                <a:solidFill>
                  <a:schemeClr val="tx1"/>
                </a:solidFill>
                <a:effectLst/>
                <a:latin typeface="+mn-lt"/>
                <a:ea typeface="+mn-ea"/>
                <a:cs typeface="+mn-cs"/>
              </a:rPr>
              <a:t>Helps in decision making and problem solving</a:t>
            </a:r>
          </a:p>
          <a:p>
            <a:endParaRPr lang="en-US"/>
          </a:p>
        </p:txBody>
      </p:sp>
      <p:sp>
        <p:nvSpPr>
          <p:cNvPr id="4" name="Slide Number Placeholder 3"/>
          <p:cNvSpPr>
            <a:spLocks noGrp="1"/>
          </p:cNvSpPr>
          <p:nvPr>
            <p:ph type="sldNum" sz="quarter" idx="10"/>
          </p:nvPr>
        </p:nvSpPr>
        <p:spPr/>
        <p:txBody>
          <a:bodyPr/>
          <a:lstStyle/>
          <a:p>
            <a:fld id="{9C10463E-A946-4DB7-84F1-2B38F7DE12A7}" type="slidenum">
              <a:rPr lang="en-IN" smtClean="0"/>
              <a:t>36</a:t>
            </a:fld>
            <a:endParaRPr lang="en-IN"/>
          </a:p>
        </p:txBody>
      </p:sp>
    </p:spTree>
    <p:extLst>
      <p:ext uri="{BB962C8B-B14F-4D97-AF65-F5344CB8AC3E}">
        <p14:creationId xmlns:p14="http://schemas.microsoft.com/office/powerpoint/2010/main" val="2060204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C371-C47E-4471-2735-83D6D045AE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3B1DE3-CAD2-B4DB-9B00-0F77D5D1E8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EC2EFB-7B65-A25A-287C-8C44B3354EB7}"/>
              </a:ext>
            </a:extLst>
          </p:cNvPr>
          <p:cNvSpPr>
            <a:spLocks noGrp="1"/>
          </p:cNvSpPr>
          <p:nvPr>
            <p:ph type="dt" sz="half" idx="10"/>
          </p:nvPr>
        </p:nvSpPr>
        <p:spPr/>
        <p:txBody>
          <a:bodyPr/>
          <a:lstStyle/>
          <a:p>
            <a:fld id="{E5CA283E-ADCE-4C31-9B9E-768D5CB75C87}" type="datetimeFigureOut">
              <a:rPr lang="en-IN" smtClean="0"/>
              <a:t>17-04-2024</a:t>
            </a:fld>
            <a:endParaRPr lang="en-IN"/>
          </a:p>
        </p:txBody>
      </p:sp>
      <p:sp>
        <p:nvSpPr>
          <p:cNvPr id="5" name="Footer Placeholder 4">
            <a:extLst>
              <a:ext uri="{FF2B5EF4-FFF2-40B4-BE49-F238E27FC236}">
                <a16:creationId xmlns:a16="http://schemas.microsoft.com/office/drawing/2014/main" id="{2C6952D0-7DF7-5390-E7B4-992D19D165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14892F-5124-EAD1-0D33-281CDA3727BE}"/>
              </a:ext>
            </a:extLst>
          </p:cNvPr>
          <p:cNvSpPr>
            <a:spLocks noGrp="1"/>
          </p:cNvSpPr>
          <p:nvPr>
            <p:ph type="sldNum" sz="quarter" idx="12"/>
          </p:nvPr>
        </p:nvSpPr>
        <p:spPr/>
        <p:txBody>
          <a:bodyPr/>
          <a:lstStyle/>
          <a:p>
            <a:fld id="{E9D5E098-CADE-4193-BF95-812B8D69A599}" type="slidenum">
              <a:rPr lang="en-IN" smtClean="0"/>
              <a:t>‹#›</a:t>
            </a:fld>
            <a:endParaRPr lang="en-IN"/>
          </a:p>
        </p:txBody>
      </p:sp>
    </p:spTree>
    <p:extLst>
      <p:ext uri="{BB962C8B-B14F-4D97-AF65-F5344CB8AC3E}">
        <p14:creationId xmlns:p14="http://schemas.microsoft.com/office/powerpoint/2010/main" val="4000841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3703-C3FA-62BE-654B-10AE32072C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AF9353-FE3E-8E69-7788-F87753CB9E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C210E0-8F32-9D56-0884-C44ED55EE683}"/>
              </a:ext>
            </a:extLst>
          </p:cNvPr>
          <p:cNvSpPr>
            <a:spLocks noGrp="1"/>
          </p:cNvSpPr>
          <p:nvPr>
            <p:ph type="dt" sz="half" idx="10"/>
          </p:nvPr>
        </p:nvSpPr>
        <p:spPr/>
        <p:txBody>
          <a:bodyPr/>
          <a:lstStyle/>
          <a:p>
            <a:fld id="{E5CA283E-ADCE-4C31-9B9E-768D5CB75C87}" type="datetimeFigureOut">
              <a:rPr lang="en-IN" smtClean="0"/>
              <a:t>17-04-2024</a:t>
            </a:fld>
            <a:endParaRPr lang="en-IN"/>
          </a:p>
        </p:txBody>
      </p:sp>
      <p:sp>
        <p:nvSpPr>
          <p:cNvPr id="5" name="Footer Placeholder 4">
            <a:extLst>
              <a:ext uri="{FF2B5EF4-FFF2-40B4-BE49-F238E27FC236}">
                <a16:creationId xmlns:a16="http://schemas.microsoft.com/office/drawing/2014/main" id="{B08EFBEC-3919-DE3F-17F0-AC487A94DD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BE441E-DA31-58C4-C485-A836D13936D4}"/>
              </a:ext>
            </a:extLst>
          </p:cNvPr>
          <p:cNvSpPr>
            <a:spLocks noGrp="1"/>
          </p:cNvSpPr>
          <p:nvPr>
            <p:ph type="sldNum" sz="quarter" idx="12"/>
          </p:nvPr>
        </p:nvSpPr>
        <p:spPr/>
        <p:txBody>
          <a:bodyPr/>
          <a:lstStyle/>
          <a:p>
            <a:fld id="{E9D5E098-CADE-4193-BF95-812B8D69A599}" type="slidenum">
              <a:rPr lang="en-IN" smtClean="0"/>
              <a:t>‹#›</a:t>
            </a:fld>
            <a:endParaRPr lang="en-IN"/>
          </a:p>
        </p:txBody>
      </p:sp>
    </p:spTree>
    <p:extLst>
      <p:ext uri="{BB962C8B-B14F-4D97-AF65-F5344CB8AC3E}">
        <p14:creationId xmlns:p14="http://schemas.microsoft.com/office/powerpoint/2010/main" val="3398716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ABC26A-EB95-5FE2-B604-1BF32ABF7D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49D8E8-BED5-109F-E4F3-CFC3E38F97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1A6F4F-B544-9BF0-A26D-F3F8E02827E2}"/>
              </a:ext>
            </a:extLst>
          </p:cNvPr>
          <p:cNvSpPr>
            <a:spLocks noGrp="1"/>
          </p:cNvSpPr>
          <p:nvPr>
            <p:ph type="dt" sz="half" idx="10"/>
          </p:nvPr>
        </p:nvSpPr>
        <p:spPr/>
        <p:txBody>
          <a:bodyPr/>
          <a:lstStyle/>
          <a:p>
            <a:fld id="{E5CA283E-ADCE-4C31-9B9E-768D5CB75C87}" type="datetimeFigureOut">
              <a:rPr lang="en-IN" smtClean="0"/>
              <a:t>17-04-2024</a:t>
            </a:fld>
            <a:endParaRPr lang="en-IN"/>
          </a:p>
        </p:txBody>
      </p:sp>
      <p:sp>
        <p:nvSpPr>
          <p:cNvPr id="5" name="Footer Placeholder 4">
            <a:extLst>
              <a:ext uri="{FF2B5EF4-FFF2-40B4-BE49-F238E27FC236}">
                <a16:creationId xmlns:a16="http://schemas.microsoft.com/office/drawing/2014/main" id="{601190D3-65EA-D1DB-7E81-2AAC86EBEF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EF2FD5-FFA4-0B6C-488A-E825B9005EBB}"/>
              </a:ext>
            </a:extLst>
          </p:cNvPr>
          <p:cNvSpPr>
            <a:spLocks noGrp="1"/>
          </p:cNvSpPr>
          <p:nvPr>
            <p:ph type="sldNum" sz="quarter" idx="12"/>
          </p:nvPr>
        </p:nvSpPr>
        <p:spPr/>
        <p:txBody>
          <a:bodyPr/>
          <a:lstStyle/>
          <a:p>
            <a:fld id="{E9D5E098-CADE-4193-BF95-812B8D69A599}" type="slidenum">
              <a:rPr lang="en-IN" smtClean="0"/>
              <a:t>‹#›</a:t>
            </a:fld>
            <a:endParaRPr lang="en-IN"/>
          </a:p>
        </p:txBody>
      </p:sp>
    </p:spTree>
    <p:extLst>
      <p:ext uri="{BB962C8B-B14F-4D97-AF65-F5344CB8AC3E}">
        <p14:creationId xmlns:p14="http://schemas.microsoft.com/office/powerpoint/2010/main" val="852936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ABF5-EFF5-222E-6A13-49F266C82F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5023DE-4926-F6B9-CE98-22B9663F17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EB9AA2-7A56-D8C0-A40B-ED2F109A18D7}"/>
              </a:ext>
            </a:extLst>
          </p:cNvPr>
          <p:cNvSpPr>
            <a:spLocks noGrp="1"/>
          </p:cNvSpPr>
          <p:nvPr>
            <p:ph type="dt" sz="half" idx="10"/>
          </p:nvPr>
        </p:nvSpPr>
        <p:spPr/>
        <p:txBody>
          <a:bodyPr/>
          <a:lstStyle/>
          <a:p>
            <a:fld id="{E5CA283E-ADCE-4C31-9B9E-768D5CB75C87}" type="datetimeFigureOut">
              <a:rPr lang="en-IN" smtClean="0"/>
              <a:t>17-04-2024</a:t>
            </a:fld>
            <a:endParaRPr lang="en-IN"/>
          </a:p>
        </p:txBody>
      </p:sp>
      <p:sp>
        <p:nvSpPr>
          <p:cNvPr id="5" name="Footer Placeholder 4">
            <a:extLst>
              <a:ext uri="{FF2B5EF4-FFF2-40B4-BE49-F238E27FC236}">
                <a16:creationId xmlns:a16="http://schemas.microsoft.com/office/drawing/2014/main" id="{7A766286-92D3-B826-ECE2-9C3CD857B0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D642B9-50D0-4896-20D3-96D1B9C7E329}"/>
              </a:ext>
            </a:extLst>
          </p:cNvPr>
          <p:cNvSpPr>
            <a:spLocks noGrp="1"/>
          </p:cNvSpPr>
          <p:nvPr>
            <p:ph type="sldNum" sz="quarter" idx="12"/>
          </p:nvPr>
        </p:nvSpPr>
        <p:spPr/>
        <p:txBody>
          <a:bodyPr/>
          <a:lstStyle/>
          <a:p>
            <a:fld id="{E9D5E098-CADE-4193-BF95-812B8D69A599}" type="slidenum">
              <a:rPr lang="en-IN" smtClean="0"/>
              <a:t>‹#›</a:t>
            </a:fld>
            <a:endParaRPr lang="en-IN"/>
          </a:p>
        </p:txBody>
      </p:sp>
    </p:spTree>
    <p:extLst>
      <p:ext uri="{BB962C8B-B14F-4D97-AF65-F5344CB8AC3E}">
        <p14:creationId xmlns:p14="http://schemas.microsoft.com/office/powerpoint/2010/main" val="2359169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C1B6-02E2-F142-CFF9-066A84998D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A978B3-AC49-2735-AFB1-33A4FEF6BE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4B2D31-43AB-36EC-3EC2-05490CD35AFF}"/>
              </a:ext>
            </a:extLst>
          </p:cNvPr>
          <p:cNvSpPr>
            <a:spLocks noGrp="1"/>
          </p:cNvSpPr>
          <p:nvPr>
            <p:ph type="dt" sz="half" idx="10"/>
          </p:nvPr>
        </p:nvSpPr>
        <p:spPr/>
        <p:txBody>
          <a:bodyPr/>
          <a:lstStyle/>
          <a:p>
            <a:fld id="{E5CA283E-ADCE-4C31-9B9E-768D5CB75C87}" type="datetimeFigureOut">
              <a:rPr lang="en-IN" smtClean="0"/>
              <a:t>17-04-2024</a:t>
            </a:fld>
            <a:endParaRPr lang="en-IN"/>
          </a:p>
        </p:txBody>
      </p:sp>
      <p:sp>
        <p:nvSpPr>
          <p:cNvPr id="5" name="Footer Placeholder 4">
            <a:extLst>
              <a:ext uri="{FF2B5EF4-FFF2-40B4-BE49-F238E27FC236}">
                <a16:creationId xmlns:a16="http://schemas.microsoft.com/office/drawing/2014/main" id="{BB99A9BB-8856-350B-69E2-64C16B88BB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7F06F9-BA1A-DB98-9C0E-CC2AE9999882}"/>
              </a:ext>
            </a:extLst>
          </p:cNvPr>
          <p:cNvSpPr>
            <a:spLocks noGrp="1"/>
          </p:cNvSpPr>
          <p:nvPr>
            <p:ph type="sldNum" sz="quarter" idx="12"/>
          </p:nvPr>
        </p:nvSpPr>
        <p:spPr/>
        <p:txBody>
          <a:bodyPr/>
          <a:lstStyle/>
          <a:p>
            <a:fld id="{E9D5E098-CADE-4193-BF95-812B8D69A599}" type="slidenum">
              <a:rPr lang="en-IN" smtClean="0"/>
              <a:t>‹#›</a:t>
            </a:fld>
            <a:endParaRPr lang="en-IN"/>
          </a:p>
        </p:txBody>
      </p:sp>
    </p:spTree>
    <p:extLst>
      <p:ext uri="{BB962C8B-B14F-4D97-AF65-F5344CB8AC3E}">
        <p14:creationId xmlns:p14="http://schemas.microsoft.com/office/powerpoint/2010/main" val="524249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B035-86E9-E979-6B57-29882DE981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F0555E-1D8C-F6B3-BF89-D5792A7EE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695E7B-9682-CAB7-E194-9113ACC7F7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2C9AF5-9050-90E2-C7E7-F3C541FE423C}"/>
              </a:ext>
            </a:extLst>
          </p:cNvPr>
          <p:cNvSpPr>
            <a:spLocks noGrp="1"/>
          </p:cNvSpPr>
          <p:nvPr>
            <p:ph type="dt" sz="half" idx="10"/>
          </p:nvPr>
        </p:nvSpPr>
        <p:spPr/>
        <p:txBody>
          <a:bodyPr/>
          <a:lstStyle/>
          <a:p>
            <a:fld id="{E5CA283E-ADCE-4C31-9B9E-768D5CB75C87}" type="datetimeFigureOut">
              <a:rPr lang="en-IN" smtClean="0"/>
              <a:t>17-04-2024</a:t>
            </a:fld>
            <a:endParaRPr lang="en-IN"/>
          </a:p>
        </p:txBody>
      </p:sp>
      <p:sp>
        <p:nvSpPr>
          <p:cNvPr id="6" name="Footer Placeholder 5">
            <a:extLst>
              <a:ext uri="{FF2B5EF4-FFF2-40B4-BE49-F238E27FC236}">
                <a16:creationId xmlns:a16="http://schemas.microsoft.com/office/drawing/2014/main" id="{5B1ECEC3-0FF5-BCA4-A6DC-9FA1C0928D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8DA26E-FF07-09B8-3C86-783A3E74FC5B}"/>
              </a:ext>
            </a:extLst>
          </p:cNvPr>
          <p:cNvSpPr>
            <a:spLocks noGrp="1"/>
          </p:cNvSpPr>
          <p:nvPr>
            <p:ph type="sldNum" sz="quarter" idx="12"/>
          </p:nvPr>
        </p:nvSpPr>
        <p:spPr/>
        <p:txBody>
          <a:bodyPr/>
          <a:lstStyle/>
          <a:p>
            <a:fld id="{E9D5E098-CADE-4193-BF95-812B8D69A599}" type="slidenum">
              <a:rPr lang="en-IN" smtClean="0"/>
              <a:t>‹#›</a:t>
            </a:fld>
            <a:endParaRPr lang="en-IN"/>
          </a:p>
        </p:txBody>
      </p:sp>
    </p:spTree>
    <p:extLst>
      <p:ext uri="{BB962C8B-B14F-4D97-AF65-F5344CB8AC3E}">
        <p14:creationId xmlns:p14="http://schemas.microsoft.com/office/powerpoint/2010/main" val="26190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D1B3-4501-3025-7149-CEBB9AF822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AB9930-343E-4583-68E9-32C91B961D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33FB8D-566A-EB85-A9DE-6986299D37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40573B-D632-12EC-B206-345E8FE30F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08AA6A-A190-6835-331F-BDC6D2F1F9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4E8620-C9E5-8433-86B9-C7D9403A47B0}"/>
              </a:ext>
            </a:extLst>
          </p:cNvPr>
          <p:cNvSpPr>
            <a:spLocks noGrp="1"/>
          </p:cNvSpPr>
          <p:nvPr>
            <p:ph type="dt" sz="half" idx="10"/>
          </p:nvPr>
        </p:nvSpPr>
        <p:spPr/>
        <p:txBody>
          <a:bodyPr/>
          <a:lstStyle/>
          <a:p>
            <a:fld id="{E5CA283E-ADCE-4C31-9B9E-768D5CB75C87}" type="datetimeFigureOut">
              <a:rPr lang="en-IN" smtClean="0"/>
              <a:t>17-04-2024</a:t>
            </a:fld>
            <a:endParaRPr lang="en-IN"/>
          </a:p>
        </p:txBody>
      </p:sp>
      <p:sp>
        <p:nvSpPr>
          <p:cNvPr id="8" name="Footer Placeholder 7">
            <a:extLst>
              <a:ext uri="{FF2B5EF4-FFF2-40B4-BE49-F238E27FC236}">
                <a16:creationId xmlns:a16="http://schemas.microsoft.com/office/drawing/2014/main" id="{D6170F5C-12B7-949C-99AB-BC4458CAFD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ECAD44-85C1-1205-00E3-C7AEFF53A5CE}"/>
              </a:ext>
            </a:extLst>
          </p:cNvPr>
          <p:cNvSpPr>
            <a:spLocks noGrp="1"/>
          </p:cNvSpPr>
          <p:nvPr>
            <p:ph type="sldNum" sz="quarter" idx="12"/>
          </p:nvPr>
        </p:nvSpPr>
        <p:spPr/>
        <p:txBody>
          <a:bodyPr/>
          <a:lstStyle/>
          <a:p>
            <a:fld id="{E9D5E098-CADE-4193-BF95-812B8D69A599}" type="slidenum">
              <a:rPr lang="en-IN" smtClean="0"/>
              <a:t>‹#›</a:t>
            </a:fld>
            <a:endParaRPr lang="en-IN"/>
          </a:p>
        </p:txBody>
      </p:sp>
    </p:spTree>
    <p:extLst>
      <p:ext uri="{BB962C8B-B14F-4D97-AF65-F5344CB8AC3E}">
        <p14:creationId xmlns:p14="http://schemas.microsoft.com/office/powerpoint/2010/main" val="208258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F273-8D79-C546-C182-0B16EC4B4B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11C71A-67AA-1BD6-4FBA-BF6AAF46AC7F}"/>
              </a:ext>
            </a:extLst>
          </p:cNvPr>
          <p:cNvSpPr>
            <a:spLocks noGrp="1"/>
          </p:cNvSpPr>
          <p:nvPr>
            <p:ph type="dt" sz="half" idx="10"/>
          </p:nvPr>
        </p:nvSpPr>
        <p:spPr/>
        <p:txBody>
          <a:bodyPr/>
          <a:lstStyle/>
          <a:p>
            <a:fld id="{E5CA283E-ADCE-4C31-9B9E-768D5CB75C87}" type="datetimeFigureOut">
              <a:rPr lang="en-IN" smtClean="0"/>
              <a:t>17-04-2024</a:t>
            </a:fld>
            <a:endParaRPr lang="en-IN"/>
          </a:p>
        </p:txBody>
      </p:sp>
      <p:sp>
        <p:nvSpPr>
          <p:cNvPr id="4" name="Footer Placeholder 3">
            <a:extLst>
              <a:ext uri="{FF2B5EF4-FFF2-40B4-BE49-F238E27FC236}">
                <a16:creationId xmlns:a16="http://schemas.microsoft.com/office/drawing/2014/main" id="{84C534D4-CE0E-C220-9D6F-AC2E97AC49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584CB2-332D-9A03-5F6F-72D5A4D3A303}"/>
              </a:ext>
            </a:extLst>
          </p:cNvPr>
          <p:cNvSpPr>
            <a:spLocks noGrp="1"/>
          </p:cNvSpPr>
          <p:nvPr>
            <p:ph type="sldNum" sz="quarter" idx="12"/>
          </p:nvPr>
        </p:nvSpPr>
        <p:spPr/>
        <p:txBody>
          <a:bodyPr/>
          <a:lstStyle/>
          <a:p>
            <a:fld id="{E9D5E098-CADE-4193-BF95-812B8D69A599}" type="slidenum">
              <a:rPr lang="en-IN" smtClean="0"/>
              <a:t>‹#›</a:t>
            </a:fld>
            <a:endParaRPr lang="en-IN"/>
          </a:p>
        </p:txBody>
      </p:sp>
    </p:spTree>
    <p:extLst>
      <p:ext uri="{BB962C8B-B14F-4D97-AF65-F5344CB8AC3E}">
        <p14:creationId xmlns:p14="http://schemas.microsoft.com/office/powerpoint/2010/main" val="416760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EE0A3-9266-934C-5CCB-02EEC809D215}"/>
              </a:ext>
            </a:extLst>
          </p:cNvPr>
          <p:cNvSpPr>
            <a:spLocks noGrp="1"/>
          </p:cNvSpPr>
          <p:nvPr>
            <p:ph type="dt" sz="half" idx="10"/>
          </p:nvPr>
        </p:nvSpPr>
        <p:spPr/>
        <p:txBody>
          <a:bodyPr/>
          <a:lstStyle/>
          <a:p>
            <a:fld id="{E5CA283E-ADCE-4C31-9B9E-768D5CB75C87}" type="datetimeFigureOut">
              <a:rPr lang="en-IN" smtClean="0"/>
              <a:t>17-04-2024</a:t>
            </a:fld>
            <a:endParaRPr lang="en-IN"/>
          </a:p>
        </p:txBody>
      </p:sp>
      <p:sp>
        <p:nvSpPr>
          <p:cNvPr id="3" name="Footer Placeholder 2">
            <a:extLst>
              <a:ext uri="{FF2B5EF4-FFF2-40B4-BE49-F238E27FC236}">
                <a16:creationId xmlns:a16="http://schemas.microsoft.com/office/drawing/2014/main" id="{608ED1E3-BA05-568F-95FA-6C6858BBE2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31A415-8044-75AC-B0F4-22B99EAE74C6}"/>
              </a:ext>
            </a:extLst>
          </p:cNvPr>
          <p:cNvSpPr>
            <a:spLocks noGrp="1"/>
          </p:cNvSpPr>
          <p:nvPr>
            <p:ph type="sldNum" sz="quarter" idx="12"/>
          </p:nvPr>
        </p:nvSpPr>
        <p:spPr/>
        <p:txBody>
          <a:bodyPr/>
          <a:lstStyle/>
          <a:p>
            <a:fld id="{E9D5E098-CADE-4193-BF95-812B8D69A599}" type="slidenum">
              <a:rPr lang="en-IN" smtClean="0"/>
              <a:t>‹#›</a:t>
            </a:fld>
            <a:endParaRPr lang="en-IN"/>
          </a:p>
        </p:txBody>
      </p:sp>
    </p:spTree>
    <p:extLst>
      <p:ext uri="{BB962C8B-B14F-4D97-AF65-F5344CB8AC3E}">
        <p14:creationId xmlns:p14="http://schemas.microsoft.com/office/powerpoint/2010/main" val="10752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6C40-A7AF-7998-2303-71EF42B1DE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8931C3-B359-0385-EF15-DE79ECE2E6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655D9F-D6DB-4E77-FBDE-25D201929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9B79BD-241F-430A-72E1-93DF1D200BDB}"/>
              </a:ext>
            </a:extLst>
          </p:cNvPr>
          <p:cNvSpPr>
            <a:spLocks noGrp="1"/>
          </p:cNvSpPr>
          <p:nvPr>
            <p:ph type="dt" sz="half" idx="10"/>
          </p:nvPr>
        </p:nvSpPr>
        <p:spPr/>
        <p:txBody>
          <a:bodyPr/>
          <a:lstStyle/>
          <a:p>
            <a:fld id="{E5CA283E-ADCE-4C31-9B9E-768D5CB75C87}" type="datetimeFigureOut">
              <a:rPr lang="en-IN" smtClean="0"/>
              <a:t>17-04-2024</a:t>
            </a:fld>
            <a:endParaRPr lang="en-IN"/>
          </a:p>
        </p:txBody>
      </p:sp>
      <p:sp>
        <p:nvSpPr>
          <p:cNvPr id="6" name="Footer Placeholder 5">
            <a:extLst>
              <a:ext uri="{FF2B5EF4-FFF2-40B4-BE49-F238E27FC236}">
                <a16:creationId xmlns:a16="http://schemas.microsoft.com/office/drawing/2014/main" id="{B5221D79-7735-ADB5-E558-5488580231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F5663B-35FF-89DE-81FC-1120DDBAE3A3}"/>
              </a:ext>
            </a:extLst>
          </p:cNvPr>
          <p:cNvSpPr>
            <a:spLocks noGrp="1"/>
          </p:cNvSpPr>
          <p:nvPr>
            <p:ph type="sldNum" sz="quarter" idx="12"/>
          </p:nvPr>
        </p:nvSpPr>
        <p:spPr/>
        <p:txBody>
          <a:bodyPr/>
          <a:lstStyle/>
          <a:p>
            <a:fld id="{E9D5E098-CADE-4193-BF95-812B8D69A599}" type="slidenum">
              <a:rPr lang="en-IN" smtClean="0"/>
              <a:t>‹#›</a:t>
            </a:fld>
            <a:endParaRPr lang="en-IN"/>
          </a:p>
        </p:txBody>
      </p:sp>
    </p:spTree>
    <p:extLst>
      <p:ext uri="{BB962C8B-B14F-4D97-AF65-F5344CB8AC3E}">
        <p14:creationId xmlns:p14="http://schemas.microsoft.com/office/powerpoint/2010/main" val="761314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AF78-97A9-B48A-3A34-53399B8822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4EB224-C97B-D1D0-506C-ACD6E9C1B3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C87CD5-4444-06BD-76C0-469EB9A57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67C364-305A-C51C-FECD-6554ED4FD729}"/>
              </a:ext>
            </a:extLst>
          </p:cNvPr>
          <p:cNvSpPr>
            <a:spLocks noGrp="1"/>
          </p:cNvSpPr>
          <p:nvPr>
            <p:ph type="dt" sz="half" idx="10"/>
          </p:nvPr>
        </p:nvSpPr>
        <p:spPr/>
        <p:txBody>
          <a:bodyPr/>
          <a:lstStyle/>
          <a:p>
            <a:fld id="{E5CA283E-ADCE-4C31-9B9E-768D5CB75C87}" type="datetimeFigureOut">
              <a:rPr lang="en-IN" smtClean="0"/>
              <a:t>17-04-2024</a:t>
            </a:fld>
            <a:endParaRPr lang="en-IN"/>
          </a:p>
        </p:txBody>
      </p:sp>
      <p:sp>
        <p:nvSpPr>
          <p:cNvPr id="6" name="Footer Placeholder 5">
            <a:extLst>
              <a:ext uri="{FF2B5EF4-FFF2-40B4-BE49-F238E27FC236}">
                <a16:creationId xmlns:a16="http://schemas.microsoft.com/office/drawing/2014/main" id="{BF24BC48-655C-9727-3EB9-91A8AE9D8B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A175D9-351C-CB66-ACC9-079AEEE6F946}"/>
              </a:ext>
            </a:extLst>
          </p:cNvPr>
          <p:cNvSpPr>
            <a:spLocks noGrp="1"/>
          </p:cNvSpPr>
          <p:nvPr>
            <p:ph type="sldNum" sz="quarter" idx="12"/>
          </p:nvPr>
        </p:nvSpPr>
        <p:spPr/>
        <p:txBody>
          <a:bodyPr/>
          <a:lstStyle/>
          <a:p>
            <a:fld id="{E9D5E098-CADE-4193-BF95-812B8D69A599}" type="slidenum">
              <a:rPr lang="en-IN" smtClean="0"/>
              <a:t>‹#›</a:t>
            </a:fld>
            <a:endParaRPr lang="en-IN"/>
          </a:p>
        </p:txBody>
      </p:sp>
    </p:spTree>
    <p:extLst>
      <p:ext uri="{BB962C8B-B14F-4D97-AF65-F5344CB8AC3E}">
        <p14:creationId xmlns:p14="http://schemas.microsoft.com/office/powerpoint/2010/main" val="1237537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0FA807-2BAE-0DD7-E0FD-FD1B80620F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78DEF7-221D-B000-A9BA-212D8F0B8E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3C6E73-F306-83B8-948A-6D6C3975D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A283E-ADCE-4C31-9B9E-768D5CB75C87}" type="datetimeFigureOut">
              <a:rPr lang="en-IN" smtClean="0"/>
              <a:t>17-04-2024</a:t>
            </a:fld>
            <a:endParaRPr lang="en-IN"/>
          </a:p>
        </p:txBody>
      </p:sp>
      <p:sp>
        <p:nvSpPr>
          <p:cNvPr id="5" name="Footer Placeholder 4">
            <a:extLst>
              <a:ext uri="{FF2B5EF4-FFF2-40B4-BE49-F238E27FC236}">
                <a16:creationId xmlns:a16="http://schemas.microsoft.com/office/drawing/2014/main" id="{4585A58F-65F0-FC70-833F-19557FC05B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FC3078-098E-99A7-D203-73B116208F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D5E098-CADE-4193-BF95-812B8D69A599}" type="slidenum">
              <a:rPr lang="en-IN" smtClean="0"/>
              <a:t>‹#›</a:t>
            </a:fld>
            <a:endParaRPr lang="en-IN"/>
          </a:p>
        </p:txBody>
      </p:sp>
    </p:spTree>
    <p:extLst>
      <p:ext uri="{BB962C8B-B14F-4D97-AF65-F5344CB8AC3E}">
        <p14:creationId xmlns:p14="http://schemas.microsoft.com/office/powerpoint/2010/main" val="3538977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Jeyakrishnan.v@jaipur.manipal.edu" TargetMode="Externa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en.wikipedia.org/wiki/Memory_management" TargetMode="External"/><Relationship Id="rId3" Type="http://schemas.openxmlformats.org/officeDocument/2006/relationships/hyperlink" Target="https://en.wikipedia.org/wiki/Programming_language" TargetMode="External"/><Relationship Id="rId7" Type="http://schemas.openxmlformats.org/officeDocument/2006/relationships/hyperlink" Target="https://en.wikipedia.org/wiki/Natural_language" TargetMode="External"/><Relationship Id="rId2" Type="http://schemas.openxmlformats.org/officeDocument/2006/relationships/hyperlink" Target="https://en.wikipedia.org/wiki/Computer_science" TargetMode="External"/><Relationship Id="rId1" Type="http://schemas.openxmlformats.org/officeDocument/2006/relationships/slideLayout" Target="../slideLayouts/slideLayout2.xml"/><Relationship Id="rId6" Type="http://schemas.openxmlformats.org/officeDocument/2006/relationships/hyperlink" Target="https://en.wikipedia.org/wiki/Low-level_programming_language" TargetMode="External"/><Relationship Id="rId5" Type="http://schemas.openxmlformats.org/officeDocument/2006/relationships/hyperlink" Target="https://en.wikipedia.org/wiki/Computer" TargetMode="External"/><Relationship Id="rId4" Type="http://schemas.openxmlformats.org/officeDocument/2006/relationships/hyperlink" Target="https://en.wikipedia.org/wiki/Abstraction_(computer_scienc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geeksforgeeks.org/programming-language-generations/" TargetMode="External"/><Relationship Id="rId2" Type="http://schemas.openxmlformats.org/officeDocument/2006/relationships/hyperlink" Target="https://www.geeksforgeeks.org/difference-between-assembly-language-and-high-level-languag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en.wikipedia.org/wiki/Object_code" TargetMode="External"/><Relationship Id="rId3" Type="http://schemas.openxmlformats.org/officeDocument/2006/relationships/hyperlink" Target="https://en.wikipedia.org/wiki/Programming_language" TargetMode="External"/><Relationship Id="rId7" Type="http://schemas.openxmlformats.org/officeDocument/2006/relationships/hyperlink" Target="https://en.wikipedia.org/wiki/Assembly_language" TargetMode="External"/><Relationship Id="rId2" Type="http://schemas.openxmlformats.org/officeDocument/2006/relationships/hyperlink" Target="https://en.wikipedia.org/wiki/Translator_(computing)" TargetMode="External"/><Relationship Id="rId1" Type="http://schemas.openxmlformats.org/officeDocument/2006/relationships/slideLayout" Target="../slideLayouts/slideLayout2.xml"/><Relationship Id="rId6" Type="http://schemas.openxmlformats.org/officeDocument/2006/relationships/hyperlink" Target="https://en.wikipedia.org/wiki/Lower_level_language" TargetMode="External"/><Relationship Id="rId5" Type="http://schemas.openxmlformats.org/officeDocument/2006/relationships/hyperlink" Target="https://en.wikipedia.org/wiki/High-level_programming_language" TargetMode="External"/><Relationship Id="rId10" Type="http://schemas.openxmlformats.org/officeDocument/2006/relationships/hyperlink" Target="https://en.wikipedia.org/wiki/Executable" TargetMode="External"/><Relationship Id="rId4" Type="http://schemas.openxmlformats.org/officeDocument/2006/relationships/hyperlink" Target="https://en.wikipedia.org/wiki/Source_code" TargetMode="External"/><Relationship Id="rId9" Type="http://schemas.openxmlformats.org/officeDocument/2006/relationships/hyperlink" Target="https://en.wikipedia.org/wiki/Machine_code"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customXml" Target="../ink/ink11.xml"/><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6.xml"/><Relationship Id="rId11" Type="http://schemas.openxmlformats.org/officeDocument/2006/relationships/customXml" Target="../ink/ink10.xml"/><Relationship Id="rId5" Type="http://schemas.openxmlformats.org/officeDocument/2006/relationships/image" Target="../media/image18.png"/><Relationship Id="rId10" Type="http://schemas.openxmlformats.org/officeDocument/2006/relationships/customXml" Target="../ink/ink9.xml"/><Relationship Id="rId4" Type="http://schemas.openxmlformats.org/officeDocument/2006/relationships/customXml" Target="../ink/ink5.xml"/><Relationship Id="rId9" Type="http://schemas.openxmlformats.org/officeDocument/2006/relationships/customXml" Target="../ink/ink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8.png"/><Relationship Id="rId4" Type="http://schemas.openxmlformats.org/officeDocument/2006/relationships/customXml" Target="../ink/ink2.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06EA245A-22C2-47C7-B41B-F1E7408F65F1}"/>
              </a:ext>
            </a:extLst>
          </p:cNvPr>
          <p:cNvSpPr>
            <a:spLocks noGrp="1" noChangeArrowheads="1"/>
          </p:cNvSpPr>
          <p:nvPr>
            <p:ph type="ctrTitle"/>
          </p:nvPr>
        </p:nvSpPr>
        <p:spPr>
          <a:xfrm>
            <a:off x="1914526" y="3440113"/>
            <a:ext cx="8245475" cy="412750"/>
          </a:xfrm>
        </p:spPr>
        <p:txBody>
          <a:bodyPr>
            <a:normAutofit fontScale="90000"/>
          </a:bodyPr>
          <a:lstStyle/>
          <a:p>
            <a:r>
              <a:rPr lang="en-US" altLang="en-US" sz="3000"/>
              <a:t>Course Name: Problem Solving Using Computers</a:t>
            </a:r>
            <a:br>
              <a:rPr lang="en-US" altLang="en-US" sz="3000"/>
            </a:br>
            <a:endParaRPr lang="en-US" altLang="en-US" sz="3000"/>
          </a:p>
        </p:txBody>
      </p:sp>
      <p:sp>
        <p:nvSpPr>
          <p:cNvPr id="3" name="Subtitle 2">
            <a:extLst>
              <a:ext uri="{FF2B5EF4-FFF2-40B4-BE49-F238E27FC236}">
                <a16:creationId xmlns:a16="http://schemas.microsoft.com/office/drawing/2014/main" id="{1EE9F944-9134-4515-A48B-E44157BAD4DE}"/>
              </a:ext>
            </a:extLst>
          </p:cNvPr>
          <p:cNvSpPr>
            <a:spLocks noGrp="1"/>
          </p:cNvSpPr>
          <p:nvPr>
            <p:ph type="subTitle" idx="1"/>
          </p:nvPr>
        </p:nvSpPr>
        <p:spPr>
          <a:xfrm>
            <a:off x="1914526" y="4100514"/>
            <a:ext cx="8469313" cy="2605087"/>
          </a:xfrm>
          <a:solidFill>
            <a:schemeClr val="accent1">
              <a:lumMod val="20000"/>
              <a:lumOff val="80000"/>
            </a:schemeClr>
          </a:solidFill>
          <a:ln>
            <a:solidFill>
              <a:srgbClr val="0070C0"/>
            </a:solidFill>
          </a:ln>
        </p:spPr>
        <p:txBody>
          <a:bodyPr>
            <a:noAutofit/>
          </a:bodyPr>
          <a:lstStyle/>
          <a:p>
            <a:pPr algn="l">
              <a:defRPr/>
            </a:pPr>
            <a:r>
              <a:rPr lang="en-US" sz="2000" b="1">
                <a:latin typeface="Abadi Extra Light" panose="020B0604020202020204" pitchFamily="34" charset="0"/>
              </a:rPr>
              <a:t>Course code          :   CS 1002</a:t>
            </a:r>
          </a:p>
          <a:p>
            <a:pPr algn="l">
              <a:defRPr/>
            </a:pPr>
            <a:r>
              <a:rPr lang="en-US" sz="2000" b="1">
                <a:latin typeface="Abadi Extra Light" panose="020B0604020202020204" pitchFamily="34" charset="0"/>
              </a:rPr>
              <a:t>Lecture series no    :   01 </a:t>
            </a:r>
          </a:p>
          <a:p>
            <a:pPr algn="l">
              <a:defRPr/>
            </a:pPr>
            <a:r>
              <a:rPr lang="en-US" sz="2000" b="1">
                <a:latin typeface="Abadi Extra Light" panose="020B0604020202020204" pitchFamily="34" charset="0"/>
              </a:rPr>
              <a:t>Credits                  :   3</a:t>
            </a:r>
          </a:p>
          <a:p>
            <a:pPr algn="l">
              <a:defRPr/>
            </a:pPr>
            <a:r>
              <a:rPr lang="en-US" sz="2000" b="1">
                <a:latin typeface="Abadi Extra Light" panose="020B0604020202020204" pitchFamily="34" charset="0"/>
              </a:rPr>
              <a:t>Faculty                  :   </a:t>
            </a:r>
            <a:r>
              <a:rPr lang="en-US" sz="2000" b="1" err="1">
                <a:latin typeface="Abadi Extra Light" panose="020B0604020202020204" pitchFamily="34" charset="0"/>
              </a:rPr>
              <a:t>Dr.Jeyakrishnan.V</a:t>
            </a:r>
            <a:endParaRPr lang="en-US" sz="2000" b="1">
              <a:latin typeface="Abadi Extra Light" panose="020B0604020202020204" pitchFamily="34" charset="0"/>
            </a:endParaRPr>
          </a:p>
          <a:p>
            <a:pPr algn="l">
              <a:defRPr/>
            </a:pPr>
            <a:r>
              <a:rPr lang="en-US" sz="2000" b="1">
                <a:latin typeface="Abadi Extra Light" panose="020B0604020202020204" pitchFamily="34" charset="0"/>
              </a:rPr>
              <a:t>Email-id                 :   </a:t>
            </a:r>
            <a:r>
              <a:rPr lang="en-US" sz="2000" b="1">
                <a:latin typeface="Abadi Extra Light" panose="020B0604020202020204" pitchFamily="34" charset="0"/>
                <a:hlinkClick r:id="rId2"/>
              </a:rPr>
              <a:t>Jeyakrishnan.v@jaipur.manipal.edu</a:t>
            </a:r>
            <a:endParaRPr lang="en-US" sz="2000" b="1">
              <a:latin typeface="Abadi Extra Light" panose="020B0604020202020204" pitchFamily="34" charset="0"/>
            </a:endParaRPr>
          </a:p>
          <a:p>
            <a:pPr algn="l">
              <a:defRPr/>
            </a:pPr>
            <a:endParaRPr lang="en-IN" sz="1600">
              <a:latin typeface="Calibri" panose="020F0502020204030204" pitchFamily="34" charset="0"/>
              <a:ea typeface="Calibri" panose="020F0502020204030204" pitchFamily="34" charset="0"/>
              <a:cs typeface="Mangal" panose="02040503050203030202" pitchFamily="18" charset="0"/>
            </a:endParaRPr>
          </a:p>
          <a:p>
            <a:pPr algn="l">
              <a:defRPr/>
            </a:pPr>
            <a:endParaRPr lang="en-US" sz="2000" b="1">
              <a:solidFill>
                <a:schemeClr val="accent3"/>
              </a:solidFill>
              <a:latin typeface="Abadi Extra Light" panose="020B0604020202020204" pitchFamily="34" charset="0"/>
            </a:endParaRPr>
          </a:p>
        </p:txBody>
      </p:sp>
      <p:pic>
        <p:nvPicPr>
          <p:cNvPr id="14340" name="Picture 2">
            <a:extLst>
              <a:ext uri="{FF2B5EF4-FFF2-40B4-BE49-F238E27FC236}">
                <a16:creationId xmlns:a16="http://schemas.microsoft.com/office/drawing/2014/main" id="{FDE17A50-9EC3-44FD-A6E0-FA1E68B01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257" r="-2" b="-2"/>
          <a:stretch>
            <a:fillRect/>
          </a:stretch>
        </p:blipFill>
        <p:spPr bwMode="auto">
          <a:xfrm>
            <a:off x="1862138" y="796926"/>
            <a:ext cx="846772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28">
            <a:extLst>
              <a:ext uri="{FF2B5EF4-FFF2-40B4-BE49-F238E27FC236}">
                <a16:creationId xmlns:a16="http://schemas.microsoft.com/office/drawing/2014/main" id="{BDD4469F-8BD7-4946-B9B0-9184F16DFD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4525" y="1331913"/>
            <a:ext cx="26670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33">
            <a:extLst>
              <a:ext uri="{FF2B5EF4-FFF2-40B4-BE49-F238E27FC236}">
                <a16:creationId xmlns:a16="http://schemas.microsoft.com/office/drawing/2014/main" id="{1EC0A0C3-4558-4729-B8FF-664BB6C23B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20213" y="1301750"/>
            <a:ext cx="9572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10">
            <a:extLst>
              <a:ext uri="{FF2B5EF4-FFF2-40B4-BE49-F238E27FC236}">
                <a16:creationId xmlns:a16="http://schemas.microsoft.com/office/drawing/2014/main" id="{E3513D8D-C9A5-4B01-BAE3-42B29B3F4C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4614" y="4213226"/>
            <a:ext cx="2465387"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a:extLst>
              <a:ext uri="{FF2B5EF4-FFF2-40B4-BE49-F238E27FC236}">
                <a16:creationId xmlns:a16="http://schemas.microsoft.com/office/drawing/2014/main" id="{191B3912-F479-4B6C-952C-377F9E41A867}"/>
              </a:ext>
            </a:extLst>
          </p:cNvPr>
          <p:cNvSpPr txBox="1">
            <a:spLocks/>
          </p:cNvSpPr>
          <p:nvPr/>
        </p:nvSpPr>
        <p:spPr>
          <a:xfrm>
            <a:off x="1997076" y="2139950"/>
            <a:ext cx="3071813" cy="939800"/>
          </a:xfrm>
          <a:prstGeom prst="rect">
            <a:avLst/>
          </a:prstGeom>
          <a:effectLst/>
        </p:spPr>
        <p:txBody>
          <a:bodyPr lIns="68580" tIns="34290" rIns="68580" bIns="34290" anchor="b">
            <a:normAutofit fontScale="67500" lnSpcReduction="20000"/>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2700"/>
              <a:t>   </a:t>
            </a:r>
            <a:r>
              <a:rPr lang="en-US" sz="3975">
                <a:solidFill>
                  <a:schemeClr val="accent6">
                    <a:lumMod val="75000"/>
                  </a:schemeClr>
                </a:solidFill>
              </a:rPr>
              <a:t>B.TECH FIRST YEAR</a:t>
            </a:r>
          </a:p>
          <a:p>
            <a:pPr>
              <a:defRPr/>
            </a:pPr>
            <a:r>
              <a:rPr lang="en-US" sz="3975"/>
              <a:t>    </a:t>
            </a:r>
            <a:r>
              <a:rPr lang="en-US" sz="2250"/>
              <a:t>Academic YEAR: 2024-2025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89A18-F960-F50A-A9D8-C9DD1CD4698B}"/>
              </a:ext>
            </a:extLst>
          </p:cNvPr>
          <p:cNvSpPr>
            <a:spLocks noGrp="1"/>
          </p:cNvSpPr>
          <p:nvPr>
            <p:ph type="title"/>
          </p:nvPr>
        </p:nvSpPr>
        <p:spPr>
          <a:xfrm>
            <a:off x="206829" y="109991"/>
            <a:ext cx="11146971" cy="571046"/>
          </a:xfrm>
        </p:spPr>
        <p:txBody>
          <a:bodyPr>
            <a:noAutofit/>
          </a:bodyPr>
          <a:lstStyle/>
          <a:p>
            <a:r>
              <a:rPr lang="en-IN" sz="3600" b="1"/>
              <a:t>Registers</a:t>
            </a:r>
          </a:p>
        </p:txBody>
      </p:sp>
      <p:sp>
        <p:nvSpPr>
          <p:cNvPr id="3" name="Content Placeholder 2">
            <a:extLst>
              <a:ext uri="{FF2B5EF4-FFF2-40B4-BE49-F238E27FC236}">
                <a16:creationId xmlns:a16="http://schemas.microsoft.com/office/drawing/2014/main" id="{DAA78587-3587-D75D-C318-72E7C851CC21}"/>
              </a:ext>
            </a:extLst>
          </p:cNvPr>
          <p:cNvSpPr>
            <a:spLocks noGrp="1"/>
          </p:cNvSpPr>
          <p:nvPr>
            <p:ph idx="1"/>
          </p:nvPr>
        </p:nvSpPr>
        <p:spPr>
          <a:xfrm>
            <a:off x="370114" y="849086"/>
            <a:ext cx="11440886" cy="5682343"/>
          </a:xfrm>
        </p:spPr>
        <p:txBody>
          <a:bodyPr>
            <a:normAutofit fontScale="92500" lnSpcReduction="20000"/>
          </a:bodyPr>
          <a:lstStyle/>
          <a:p>
            <a:pPr algn="just" fontAlgn="base">
              <a:buFont typeface="+mj-lt"/>
              <a:buAutoNum type="arabicPeriod"/>
            </a:pPr>
            <a:r>
              <a:rPr lang="en-IN" b="1" i="0">
                <a:solidFill>
                  <a:srgbClr val="273239"/>
                </a:solidFill>
                <a:effectLst/>
                <a:latin typeface="Times New Roman" panose="02020603050405020304" pitchFamily="18" charset="0"/>
                <a:cs typeface="Times New Roman" panose="02020603050405020304" pitchFamily="18" charset="0"/>
              </a:rPr>
              <a:t>Registers –</a:t>
            </a:r>
            <a:r>
              <a:rPr lang="en-IN" b="0" i="0">
                <a:solidFill>
                  <a:srgbClr val="273239"/>
                </a:solidFill>
                <a:effectLst/>
                <a:latin typeface="Times New Roman" panose="02020603050405020304" pitchFamily="18" charset="0"/>
                <a:cs typeface="Times New Roman" panose="02020603050405020304" pitchFamily="18" charset="0"/>
              </a:rPr>
              <a:t> Registers refer to high-speed storage areas in the CPU. The data processed by the CPU are fetched from the registers. There are different types of registers used in architecture :-</a:t>
            </a:r>
            <a:r>
              <a:rPr lang="en-IN" b="1" i="0">
                <a:solidFill>
                  <a:srgbClr val="273239"/>
                </a:solidFill>
                <a:effectLst/>
                <a:latin typeface="Times New Roman" panose="02020603050405020304" pitchFamily="18" charset="0"/>
                <a:cs typeface="Times New Roman" panose="02020603050405020304" pitchFamily="18" charset="0"/>
              </a:rPr>
              <a:t>Accumulator:</a:t>
            </a:r>
            <a:r>
              <a:rPr lang="en-IN" b="0" i="0">
                <a:solidFill>
                  <a:srgbClr val="273239"/>
                </a:solidFill>
                <a:effectLst/>
                <a:latin typeface="Times New Roman" panose="02020603050405020304" pitchFamily="18" charset="0"/>
                <a:cs typeface="Times New Roman" panose="02020603050405020304" pitchFamily="18" charset="0"/>
              </a:rPr>
              <a:t> Stores the results of calculations made by ALU. It holds the intermediate of arithmetic and logical operatoins.it act as  a temporary storage location or device.</a:t>
            </a:r>
          </a:p>
          <a:p>
            <a:pPr algn="just" fontAlgn="base">
              <a:buFont typeface="+mj-lt"/>
              <a:buAutoNum type="arabicPeriod" startAt="2"/>
            </a:pPr>
            <a:r>
              <a:rPr lang="en-IN" b="1" i="0">
                <a:solidFill>
                  <a:srgbClr val="273239"/>
                </a:solidFill>
                <a:effectLst/>
                <a:latin typeface="Times New Roman" panose="02020603050405020304" pitchFamily="18" charset="0"/>
                <a:cs typeface="Times New Roman" panose="02020603050405020304" pitchFamily="18" charset="0"/>
              </a:rPr>
              <a:t>Program Counter (PC):</a:t>
            </a:r>
            <a:r>
              <a:rPr lang="en-IN" b="0" i="0">
                <a:solidFill>
                  <a:srgbClr val="273239"/>
                </a:solidFill>
                <a:effectLst/>
                <a:latin typeface="Times New Roman" panose="02020603050405020304" pitchFamily="18" charset="0"/>
                <a:cs typeface="Times New Roman" panose="02020603050405020304" pitchFamily="18" charset="0"/>
              </a:rPr>
              <a:t> Keeps track of the memory location of the next instructions to be dealt with. The PC then passes this next address to the Memory Address Register (MAR). </a:t>
            </a:r>
          </a:p>
          <a:p>
            <a:pPr algn="just" fontAlgn="base">
              <a:buFont typeface="+mj-lt"/>
              <a:buAutoNum type="arabicPeriod" startAt="3"/>
            </a:pPr>
            <a:r>
              <a:rPr lang="en-IN" b="1" i="0">
                <a:solidFill>
                  <a:srgbClr val="273239"/>
                </a:solidFill>
                <a:effectLst/>
                <a:latin typeface="Times New Roman" panose="02020603050405020304" pitchFamily="18" charset="0"/>
                <a:cs typeface="Times New Roman" panose="02020603050405020304" pitchFamily="18" charset="0"/>
              </a:rPr>
              <a:t>Memory Address Register (MAR):</a:t>
            </a:r>
            <a:r>
              <a:rPr lang="en-IN" b="0" i="0">
                <a:solidFill>
                  <a:srgbClr val="273239"/>
                </a:solidFill>
                <a:effectLst/>
                <a:latin typeface="Times New Roman" panose="02020603050405020304" pitchFamily="18" charset="0"/>
                <a:cs typeface="Times New Roman" panose="02020603050405020304" pitchFamily="18" charset="0"/>
              </a:rPr>
              <a:t> It stores the memory locations of instructions that need to be fetched from memory or stored in memory. </a:t>
            </a:r>
          </a:p>
          <a:p>
            <a:pPr algn="just" fontAlgn="base">
              <a:buFont typeface="+mj-lt"/>
              <a:buAutoNum type="arabicPeriod" startAt="4"/>
            </a:pPr>
            <a:r>
              <a:rPr lang="en-IN" b="1" i="0">
                <a:solidFill>
                  <a:srgbClr val="273239"/>
                </a:solidFill>
                <a:effectLst/>
                <a:latin typeface="Times New Roman" panose="02020603050405020304" pitchFamily="18" charset="0"/>
                <a:cs typeface="Times New Roman" panose="02020603050405020304" pitchFamily="18" charset="0"/>
              </a:rPr>
              <a:t>Memory Data Register (MDR):</a:t>
            </a:r>
            <a:r>
              <a:rPr lang="en-IN" b="0" i="0">
                <a:solidFill>
                  <a:srgbClr val="273239"/>
                </a:solidFill>
                <a:effectLst/>
                <a:latin typeface="Times New Roman" panose="02020603050405020304" pitchFamily="18" charset="0"/>
                <a:cs typeface="Times New Roman" panose="02020603050405020304" pitchFamily="18" charset="0"/>
              </a:rPr>
              <a:t> It stores instructions fetched from memory or any data that is to be transferred to, and stored in, memory. </a:t>
            </a:r>
          </a:p>
          <a:p>
            <a:pPr algn="just" fontAlgn="base">
              <a:buFont typeface="+mj-lt"/>
              <a:buAutoNum type="arabicPeriod" startAt="5"/>
            </a:pPr>
            <a:r>
              <a:rPr lang="en-IN" b="1" i="0">
                <a:solidFill>
                  <a:srgbClr val="273239"/>
                </a:solidFill>
                <a:effectLst/>
                <a:latin typeface="Times New Roman" panose="02020603050405020304" pitchFamily="18" charset="0"/>
                <a:cs typeface="Times New Roman" panose="02020603050405020304" pitchFamily="18" charset="0"/>
              </a:rPr>
              <a:t>Current Instruction Register (CIR):</a:t>
            </a:r>
            <a:r>
              <a:rPr lang="en-IN" b="0" i="0">
                <a:solidFill>
                  <a:srgbClr val="273239"/>
                </a:solidFill>
                <a:effectLst/>
                <a:latin typeface="Times New Roman" panose="02020603050405020304" pitchFamily="18" charset="0"/>
                <a:cs typeface="Times New Roman" panose="02020603050405020304" pitchFamily="18" charset="0"/>
              </a:rPr>
              <a:t> It stores the most recently fetched instructions while it is waiting to be coded and executed. </a:t>
            </a:r>
          </a:p>
          <a:p>
            <a:pPr algn="just" fontAlgn="base">
              <a:buFont typeface="+mj-lt"/>
              <a:buAutoNum type="arabicPeriod" startAt="6"/>
            </a:pPr>
            <a:r>
              <a:rPr lang="en-IN" b="1" i="0">
                <a:solidFill>
                  <a:srgbClr val="273239"/>
                </a:solidFill>
                <a:effectLst/>
                <a:latin typeface="Times New Roman" panose="02020603050405020304" pitchFamily="18" charset="0"/>
                <a:cs typeface="Times New Roman" panose="02020603050405020304" pitchFamily="18" charset="0"/>
              </a:rPr>
              <a:t>Instruction Buffer Register (IBR):</a:t>
            </a:r>
            <a:r>
              <a:rPr lang="en-IN" b="0" i="0">
                <a:solidFill>
                  <a:srgbClr val="273239"/>
                </a:solidFill>
                <a:effectLst/>
                <a:latin typeface="Times New Roman" panose="02020603050405020304" pitchFamily="18" charset="0"/>
                <a:cs typeface="Times New Roman" panose="02020603050405020304" pitchFamily="18" charset="0"/>
              </a:rPr>
              <a:t> The instruction that is not to be executed immediately is placed in the instruction buffer register IBR. </a:t>
            </a:r>
          </a:p>
          <a:p>
            <a:pPr algn="just"/>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8788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882C-9651-9CFA-8741-BE340F0A5250}"/>
              </a:ext>
            </a:extLst>
          </p:cNvPr>
          <p:cNvSpPr>
            <a:spLocks noGrp="1"/>
          </p:cNvSpPr>
          <p:nvPr>
            <p:ph type="title"/>
          </p:nvPr>
        </p:nvSpPr>
        <p:spPr>
          <a:xfrm>
            <a:off x="729343" y="131762"/>
            <a:ext cx="10515600" cy="549275"/>
          </a:xfrm>
        </p:spPr>
        <p:txBody>
          <a:bodyPr>
            <a:normAutofit/>
          </a:bodyPr>
          <a:lstStyle/>
          <a:p>
            <a:r>
              <a:rPr lang="en-IN" sz="3200" b="1"/>
              <a:t>Input and Output Unit</a:t>
            </a:r>
          </a:p>
        </p:txBody>
      </p:sp>
      <p:sp>
        <p:nvSpPr>
          <p:cNvPr id="3" name="Content Placeholder 2">
            <a:extLst>
              <a:ext uri="{FF2B5EF4-FFF2-40B4-BE49-F238E27FC236}">
                <a16:creationId xmlns:a16="http://schemas.microsoft.com/office/drawing/2014/main" id="{7D43F96B-CC66-C3F0-1AC5-06C8E1D1BCD0}"/>
              </a:ext>
            </a:extLst>
          </p:cNvPr>
          <p:cNvSpPr>
            <a:spLocks noGrp="1"/>
          </p:cNvSpPr>
          <p:nvPr>
            <p:ph idx="1"/>
          </p:nvPr>
        </p:nvSpPr>
        <p:spPr>
          <a:xfrm>
            <a:off x="391885" y="681036"/>
            <a:ext cx="11386457" cy="5872163"/>
          </a:xfrm>
        </p:spPr>
        <p:txBody>
          <a:bodyPr/>
          <a:lstStyle/>
          <a:p>
            <a:pPr algn="just"/>
            <a:r>
              <a:rPr lang="en-IN" b="1"/>
              <a:t>Input: </a:t>
            </a:r>
            <a:r>
              <a:rPr lang="en-IN"/>
              <a:t>Computer accept coded information through input unit. The most common device is Keyboard. Whenever key is pressed, the corresponding letter or digit is automatically translated into its corresponding binary code and transmitted over a cable to either memory or the processor.</a:t>
            </a:r>
          </a:p>
          <a:p>
            <a:endParaRPr lang="en-IN"/>
          </a:p>
          <a:p>
            <a:endParaRPr lang="en-IN"/>
          </a:p>
          <a:p>
            <a:r>
              <a:rPr lang="en-IN" b="1"/>
              <a:t>Output:</a:t>
            </a:r>
            <a:r>
              <a:rPr lang="en-IN"/>
              <a:t> The output unit is the counterpart of the input unit. Its function is to send processed results to the outside world. The most familiar device is a printer. Some units, such as graphical displays, provide both an input and output function. </a:t>
            </a:r>
          </a:p>
        </p:txBody>
      </p:sp>
    </p:spTree>
    <p:extLst>
      <p:ext uri="{BB962C8B-B14F-4D97-AF65-F5344CB8AC3E}">
        <p14:creationId xmlns:p14="http://schemas.microsoft.com/office/powerpoint/2010/main" val="3545877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02AE-3AA5-7103-848A-986641E23353}"/>
              </a:ext>
            </a:extLst>
          </p:cNvPr>
          <p:cNvSpPr>
            <a:spLocks noGrp="1"/>
          </p:cNvSpPr>
          <p:nvPr>
            <p:ph type="title"/>
          </p:nvPr>
        </p:nvSpPr>
        <p:spPr>
          <a:xfrm>
            <a:off x="789214" y="147412"/>
            <a:ext cx="10515600" cy="669018"/>
          </a:xfrm>
        </p:spPr>
        <p:txBody>
          <a:bodyPr>
            <a:normAutofit fontScale="90000"/>
          </a:bodyPr>
          <a:lstStyle/>
          <a:p>
            <a:r>
              <a:rPr lang="en-IN" b="1">
                <a:highlight>
                  <a:srgbClr val="FF00FF"/>
                </a:highlight>
              </a:rPr>
              <a:t>Memory</a:t>
            </a:r>
          </a:p>
        </p:txBody>
      </p:sp>
      <p:sp>
        <p:nvSpPr>
          <p:cNvPr id="3" name="Content Placeholder 2">
            <a:extLst>
              <a:ext uri="{FF2B5EF4-FFF2-40B4-BE49-F238E27FC236}">
                <a16:creationId xmlns:a16="http://schemas.microsoft.com/office/drawing/2014/main" id="{C17F99F1-6148-F0FC-EE52-9ED260490148}"/>
              </a:ext>
            </a:extLst>
          </p:cNvPr>
          <p:cNvSpPr>
            <a:spLocks noGrp="1"/>
          </p:cNvSpPr>
          <p:nvPr>
            <p:ph idx="1"/>
          </p:nvPr>
        </p:nvSpPr>
        <p:spPr>
          <a:xfrm>
            <a:off x="293914" y="925286"/>
            <a:ext cx="11506200" cy="5693228"/>
          </a:xfrm>
        </p:spPr>
        <p:txBody>
          <a:bodyPr>
            <a:normAutofit fontScale="92500" lnSpcReduction="10000"/>
          </a:bodyPr>
          <a:lstStyle/>
          <a:p>
            <a:pPr algn="just"/>
            <a:r>
              <a:rPr lang="en-IN"/>
              <a:t>The function of the memory unit is to </a:t>
            </a:r>
            <a:r>
              <a:rPr lang="en-IN">
                <a:solidFill>
                  <a:schemeClr val="accent2">
                    <a:lumMod val="75000"/>
                  </a:schemeClr>
                </a:solidFill>
              </a:rPr>
              <a:t>store programs and data</a:t>
            </a:r>
            <a:r>
              <a:rPr lang="en-IN"/>
              <a:t>. There are two classes of storage, called as </a:t>
            </a:r>
            <a:r>
              <a:rPr lang="en-IN" b="1"/>
              <a:t>Primary and Secondary</a:t>
            </a:r>
            <a:r>
              <a:rPr lang="en-IN"/>
              <a:t>. </a:t>
            </a:r>
          </a:p>
          <a:p>
            <a:pPr algn="just"/>
            <a:endParaRPr lang="en-IN"/>
          </a:p>
          <a:p>
            <a:pPr algn="just"/>
            <a:r>
              <a:rPr lang="en-IN"/>
              <a:t>Primary storage is a fast memory. The memory contains large number of semiconductor storage cells, each cell capable of one bit of information. These cells are rarely used as an individual cell instead are processed in group of fixed size, called words.</a:t>
            </a:r>
          </a:p>
          <a:p>
            <a:pPr algn="just"/>
            <a:endParaRPr lang="en-IN"/>
          </a:p>
          <a:p>
            <a:pPr algn="just"/>
            <a:r>
              <a:rPr lang="en-IN"/>
              <a:t>To provide an easy access of any word in memory, a distinguished address is associated with each word location. Addresses are numbers that identify successive locations. The typical word lengths range from 16 to 64 bits.</a:t>
            </a:r>
          </a:p>
          <a:p>
            <a:pPr algn="just"/>
            <a:endParaRPr lang="en-IN"/>
          </a:p>
          <a:p>
            <a:pPr algn="just"/>
            <a:r>
              <a:rPr lang="en-IN"/>
              <a:t>Memory in which any location can be accessed in short and fixed amount of time after specifying address is called Random Access Memory (RAM). CPU is known as RAM because CPU can access any locations at any point of time.</a:t>
            </a:r>
          </a:p>
        </p:txBody>
      </p:sp>
    </p:spTree>
    <p:extLst>
      <p:ext uri="{BB962C8B-B14F-4D97-AF65-F5344CB8AC3E}">
        <p14:creationId xmlns:p14="http://schemas.microsoft.com/office/powerpoint/2010/main" val="2206574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AD4C-F0B3-4113-58A4-B6162FEFF02D}"/>
              </a:ext>
            </a:extLst>
          </p:cNvPr>
          <p:cNvSpPr>
            <a:spLocks noGrp="1"/>
          </p:cNvSpPr>
          <p:nvPr>
            <p:ph type="title"/>
          </p:nvPr>
        </p:nvSpPr>
        <p:spPr>
          <a:xfrm>
            <a:off x="729343" y="158298"/>
            <a:ext cx="10515600" cy="315912"/>
          </a:xfrm>
        </p:spPr>
        <p:txBody>
          <a:bodyPr>
            <a:normAutofit fontScale="90000"/>
          </a:bodyPr>
          <a:lstStyle/>
          <a:p>
            <a:r>
              <a:rPr lang="en-IN"/>
              <a:t>Memory </a:t>
            </a:r>
            <a:r>
              <a:rPr lang="en-IN" err="1"/>
              <a:t>Con’d</a:t>
            </a:r>
            <a:endParaRPr lang="en-IN"/>
          </a:p>
        </p:txBody>
      </p:sp>
      <p:sp>
        <p:nvSpPr>
          <p:cNvPr id="3" name="Content Placeholder 2">
            <a:extLst>
              <a:ext uri="{FF2B5EF4-FFF2-40B4-BE49-F238E27FC236}">
                <a16:creationId xmlns:a16="http://schemas.microsoft.com/office/drawing/2014/main" id="{2AADEDC4-4CB1-760B-22BE-F5976CF74612}"/>
              </a:ext>
            </a:extLst>
          </p:cNvPr>
          <p:cNvSpPr>
            <a:spLocks noGrp="1"/>
          </p:cNvSpPr>
          <p:nvPr>
            <p:ph idx="1"/>
          </p:nvPr>
        </p:nvSpPr>
        <p:spPr>
          <a:xfrm>
            <a:off x="446314" y="849086"/>
            <a:ext cx="10907486" cy="5327877"/>
          </a:xfrm>
        </p:spPr>
        <p:txBody>
          <a:bodyPr/>
          <a:lstStyle/>
          <a:p>
            <a:r>
              <a:rPr lang="en-IN"/>
              <a:t>The smaller and fasted unit is called Cache. The largest and slowest unit is referred to as main memory. </a:t>
            </a:r>
          </a:p>
          <a:p>
            <a:endParaRPr lang="en-IN"/>
          </a:p>
          <a:p>
            <a:endParaRPr lang="en-IN"/>
          </a:p>
          <a:p>
            <a:r>
              <a:rPr lang="en-IN"/>
              <a:t>Although primary storage is essentials and expensive. But in addition to the same cheaper memory is available as a secondary memory storage, where large amount of data and many programs may be stored. </a:t>
            </a:r>
          </a:p>
          <a:p>
            <a:endParaRPr lang="en-IN"/>
          </a:p>
          <a:p>
            <a:r>
              <a:rPr lang="en-IN"/>
              <a:t>A wide range of secondary storage are available in the form of magnetic disks, tapes and </a:t>
            </a:r>
            <a:r>
              <a:rPr lang="en-IN" err="1"/>
              <a:t>opticals</a:t>
            </a:r>
            <a:r>
              <a:rPr lang="en-IN"/>
              <a:t> disks (CD-ROMS). </a:t>
            </a:r>
          </a:p>
        </p:txBody>
      </p:sp>
    </p:spTree>
    <p:extLst>
      <p:ext uri="{BB962C8B-B14F-4D97-AF65-F5344CB8AC3E}">
        <p14:creationId xmlns:p14="http://schemas.microsoft.com/office/powerpoint/2010/main" val="3438898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Memory unit</a:t>
            </a:r>
          </a:p>
        </p:txBody>
      </p:sp>
      <p:sp>
        <p:nvSpPr>
          <p:cNvPr id="3" name="Content Placeholder 2"/>
          <p:cNvSpPr>
            <a:spLocks noGrp="1"/>
          </p:cNvSpPr>
          <p:nvPr>
            <p:ph idx="1"/>
          </p:nvPr>
        </p:nvSpPr>
        <p:spPr/>
        <p:txBody>
          <a:bodyPr/>
          <a:lstStyle/>
          <a:p>
            <a:pPr algn="just">
              <a:lnSpc>
                <a:spcPct val="150000"/>
              </a:lnSpc>
              <a:buFont typeface="Wingdings" pitchFamily="2" charset="2"/>
              <a:buChar char="Ø"/>
            </a:pPr>
            <a:r>
              <a:rPr lang="en-US"/>
              <a:t>The computer memory is measured in terms of </a:t>
            </a:r>
            <a:r>
              <a:rPr lang="en-US" b="1"/>
              <a:t>bits, bytes </a:t>
            </a:r>
            <a:r>
              <a:rPr lang="en-US"/>
              <a:t>and</a:t>
            </a:r>
            <a:r>
              <a:rPr lang="en-US" b="1"/>
              <a:t> words.</a:t>
            </a:r>
            <a:endParaRPr lang="en-US"/>
          </a:p>
          <a:p>
            <a:pPr algn="just">
              <a:lnSpc>
                <a:spcPct val="150000"/>
              </a:lnSpc>
              <a:buFont typeface="Wingdings" pitchFamily="2" charset="2"/>
              <a:buChar char="Ø"/>
            </a:pPr>
            <a:r>
              <a:rPr lang="en-US"/>
              <a:t>A </a:t>
            </a:r>
            <a:r>
              <a:rPr lang="en-US" b="1"/>
              <a:t>bit</a:t>
            </a:r>
            <a:r>
              <a:rPr lang="en-US"/>
              <a:t> is a </a:t>
            </a:r>
            <a:r>
              <a:rPr lang="en-US" b="1"/>
              <a:t>binary digit </a:t>
            </a:r>
            <a:r>
              <a:rPr lang="en-US"/>
              <a:t>either 0 or 1.</a:t>
            </a:r>
          </a:p>
          <a:p>
            <a:pPr algn="just">
              <a:lnSpc>
                <a:spcPct val="150000"/>
              </a:lnSpc>
              <a:buFont typeface="Wingdings" pitchFamily="2" charset="2"/>
              <a:buChar char="Ø"/>
            </a:pPr>
            <a:r>
              <a:rPr lang="en-US"/>
              <a:t>A </a:t>
            </a:r>
            <a:r>
              <a:rPr lang="en-US" b="1"/>
              <a:t>byte</a:t>
            </a:r>
            <a:r>
              <a:rPr lang="en-US"/>
              <a:t> is unit of memory and is defined as sequence of 8 bits.</a:t>
            </a:r>
          </a:p>
          <a:p>
            <a:pPr algn="just">
              <a:lnSpc>
                <a:spcPct val="150000"/>
              </a:lnSpc>
              <a:buFont typeface="Wingdings" pitchFamily="2" charset="2"/>
              <a:buChar char="Ø"/>
            </a:pPr>
            <a:r>
              <a:rPr lang="en-US"/>
              <a:t>The </a:t>
            </a:r>
            <a:r>
              <a:rPr lang="en-US" b="1"/>
              <a:t>word</a:t>
            </a:r>
            <a:r>
              <a:rPr lang="en-US"/>
              <a:t> can be defined as a sequence of 16/32/64 bits or 2/4/8 bytes respectively depending on the machine architecture</a:t>
            </a:r>
          </a:p>
        </p:txBody>
      </p:sp>
      <p:sp>
        <p:nvSpPr>
          <p:cNvPr id="7" name="Slide Number Placeholder 6">
            <a:extLst>
              <a:ext uri="{FF2B5EF4-FFF2-40B4-BE49-F238E27FC236}">
                <a16:creationId xmlns:a16="http://schemas.microsoft.com/office/drawing/2014/main" id="{E9444B6D-E537-49F0-AD22-DAD4CA843452}"/>
              </a:ext>
            </a:extLst>
          </p:cNvPr>
          <p:cNvSpPr>
            <a:spLocks noGrp="1"/>
          </p:cNvSpPr>
          <p:nvPr>
            <p:ph type="sldNum" sz="quarter" idx="12"/>
          </p:nvPr>
        </p:nvSpPr>
        <p:spPr/>
        <p:txBody>
          <a:bodyPr/>
          <a:lstStyle/>
          <a:p>
            <a:fld id="{24BEA51C-495D-44A2-B925-9AAC4BD9F0A2}" type="slidenum">
              <a:rPr lang="en-IN" smtClean="0"/>
              <a:t>14</a:t>
            </a:fld>
            <a:endParaRPr lang="en-IN"/>
          </a:p>
        </p:txBody>
      </p:sp>
    </p:spTree>
    <p:extLst>
      <p:ext uri="{BB962C8B-B14F-4D97-AF65-F5344CB8AC3E}">
        <p14:creationId xmlns:p14="http://schemas.microsoft.com/office/powerpoint/2010/main" val="3390964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Primary</a:t>
            </a:r>
            <a:r>
              <a:rPr lang="en-US">
                <a:solidFill>
                  <a:schemeClr val="tx2"/>
                </a:solidFill>
              </a:rPr>
              <a:t> </a:t>
            </a:r>
            <a:r>
              <a:rPr lang="en-US"/>
              <a:t>storage</a:t>
            </a:r>
            <a:r>
              <a:rPr lang="en-US">
                <a:solidFill>
                  <a:schemeClr val="tx2"/>
                </a:solidFill>
              </a:rPr>
              <a:t>: </a:t>
            </a:r>
            <a:r>
              <a:rPr lang="en-US"/>
              <a:t>RAM</a:t>
            </a:r>
            <a:r>
              <a:rPr lang="en-US">
                <a:solidFill>
                  <a:schemeClr val="tx2"/>
                </a:solidFill>
              </a:rPr>
              <a:t> </a:t>
            </a:r>
            <a:r>
              <a:rPr lang="en-US"/>
              <a:t>&amp;</a:t>
            </a:r>
            <a:r>
              <a:rPr lang="en-US">
                <a:solidFill>
                  <a:schemeClr val="tx2"/>
                </a:solidFill>
              </a:rPr>
              <a:t> </a:t>
            </a:r>
            <a:r>
              <a:rPr lang="en-US"/>
              <a:t>ROM</a:t>
            </a:r>
          </a:p>
        </p:txBody>
      </p:sp>
      <p:sp>
        <p:nvSpPr>
          <p:cNvPr id="3" name="Content Placeholder 2"/>
          <p:cNvSpPr>
            <a:spLocks noGrp="1"/>
          </p:cNvSpPr>
          <p:nvPr>
            <p:ph idx="1"/>
          </p:nvPr>
        </p:nvSpPr>
        <p:spPr>
          <a:xfrm>
            <a:off x="774700" y="1772708"/>
            <a:ext cx="10515600" cy="4351338"/>
          </a:xfrm>
        </p:spPr>
        <p:txBody>
          <a:bodyPr/>
          <a:lstStyle/>
          <a:p>
            <a:pPr algn="just"/>
            <a:r>
              <a:rPr lang="en-US" sz="2400">
                <a:cs typeface="Arial" pitchFamily="34" charset="0"/>
              </a:rPr>
              <a:t>RAM stands for Random Access Memory</a:t>
            </a:r>
          </a:p>
          <a:p>
            <a:pPr lvl="1" algn="just">
              <a:buFont typeface="Wingdings" pitchFamily="2" charset="2"/>
              <a:buChar char="Ø"/>
            </a:pPr>
            <a:r>
              <a:rPr lang="en-US">
                <a:cs typeface="Arial" pitchFamily="34" charset="0"/>
              </a:rPr>
              <a:t> Read and write memory</a:t>
            </a:r>
          </a:p>
          <a:p>
            <a:pPr lvl="1" algn="just">
              <a:buFont typeface="Wingdings" pitchFamily="2" charset="2"/>
              <a:buChar char="Ø"/>
            </a:pPr>
            <a:r>
              <a:rPr lang="en-US">
                <a:cs typeface="Arial" pitchFamily="34" charset="0"/>
              </a:rPr>
              <a:t> Information typed by the user are stored in this memory </a:t>
            </a:r>
          </a:p>
          <a:p>
            <a:pPr lvl="1" algn="just">
              <a:buFont typeface="Wingdings" pitchFamily="2" charset="2"/>
              <a:buChar char="Ø"/>
            </a:pPr>
            <a:r>
              <a:rPr lang="en-US">
                <a:cs typeface="Arial" pitchFamily="34" charset="0"/>
              </a:rPr>
              <a:t> Any memory location can be accessed directly  without scanning it sequentially (random access memory)</a:t>
            </a:r>
          </a:p>
          <a:p>
            <a:pPr lvl="1" algn="just">
              <a:buFont typeface="Wingdings" pitchFamily="2" charset="2"/>
              <a:buChar char="Ø"/>
            </a:pPr>
            <a:r>
              <a:rPr lang="en-US">
                <a:cs typeface="Arial" pitchFamily="34" charset="0"/>
              </a:rPr>
              <a:t> During power failure the information stored in it will be erased </a:t>
            </a:r>
            <a:r>
              <a:rPr lang="en-US">
                <a:cs typeface="Arial" pitchFamily="34" charset="0"/>
                <a:sym typeface="Wingdings" pitchFamily="2" charset="2"/>
              </a:rPr>
              <a:t> </a:t>
            </a:r>
            <a:r>
              <a:rPr lang="en-US">
                <a:cs typeface="Arial" pitchFamily="34" charset="0"/>
              </a:rPr>
              <a:t>volatile memory</a:t>
            </a:r>
          </a:p>
          <a:p>
            <a:pPr algn="just"/>
            <a:r>
              <a:rPr lang="en-US" sz="2400">
                <a:cs typeface="Arial" pitchFamily="34" charset="0"/>
              </a:rPr>
              <a:t>ROM stands for Read Only Memory</a:t>
            </a:r>
          </a:p>
          <a:p>
            <a:pPr lvl="1" algn="just">
              <a:buFont typeface="Wingdings" pitchFamily="2" charset="2"/>
              <a:buChar char="Ø"/>
            </a:pPr>
            <a:r>
              <a:rPr lang="en-US">
                <a:cs typeface="Arial" pitchFamily="34" charset="0"/>
              </a:rPr>
              <a:t>Permanent memory and non volatile</a:t>
            </a:r>
          </a:p>
          <a:p>
            <a:pPr lvl="1" algn="just">
              <a:buFont typeface="Wingdings" pitchFamily="2" charset="2"/>
              <a:buChar char="Ø"/>
            </a:pPr>
            <a:r>
              <a:rPr lang="en-US">
                <a:cs typeface="Arial" pitchFamily="34" charset="0"/>
              </a:rPr>
              <a:t>Contents in locations in ROM can not be changed</a:t>
            </a:r>
          </a:p>
          <a:p>
            <a:pPr lvl="1" algn="just">
              <a:buFont typeface="Wingdings" pitchFamily="2" charset="2"/>
              <a:buChar char="Ø"/>
            </a:pPr>
            <a:r>
              <a:rPr lang="en-US">
                <a:cs typeface="Arial" pitchFamily="34" charset="0"/>
              </a:rPr>
              <a:t>Stores mainly stored program and basic input output  system programs</a:t>
            </a:r>
          </a:p>
          <a:p>
            <a:endParaRPr lang="en-US"/>
          </a:p>
        </p:txBody>
      </p:sp>
      <p:sp>
        <p:nvSpPr>
          <p:cNvPr id="7" name="Slide Number Placeholder 6">
            <a:extLst>
              <a:ext uri="{FF2B5EF4-FFF2-40B4-BE49-F238E27FC236}">
                <a16:creationId xmlns:a16="http://schemas.microsoft.com/office/drawing/2014/main" id="{E1ABCCB4-7FC9-4D09-B63D-4EEC97456267}"/>
              </a:ext>
            </a:extLst>
          </p:cNvPr>
          <p:cNvSpPr>
            <a:spLocks noGrp="1"/>
          </p:cNvSpPr>
          <p:nvPr>
            <p:ph type="sldNum" sz="quarter" idx="12"/>
          </p:nvPr>
        </p:nvSpPr>
        <p:spPr/>
        <p:txBody>
          <a:bodyPr/>
          <a:lstStyle/>
          <a:p>
            <a:fld id="{24BEA51C-495D-44A2-B925-9AAC4BD9F0A2}" type="slidenum">
              <a:rPr lang="en-IN" smtClean="0"/>
              <a:t>15</a:t>
            </a:fld>
            <a:endParaRPr lang="en-IN"/>
          </a:p>
        </p:txBody>
      </p:sp>
    </p:spTree>
    <p:extLst>
      <p:ext uri="{BB962C8B-B14F-4D97-AF65-F5344CB8AC3E}">
        <p14:creationId xmlns:p14="http://schemas.microsoft.com/office/powerpoint/2010/main" val="2605485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Secondary</a:t>
            </a:r>
            <a:r>
              <a:rPr lang="en-US">
                <a:solidFill>
                  <a:schemeClr val="tx2"/>
                </a:solidFill>
              </a:rPr>
              <a:t> </a:t>
            </a:r>
            <a:r>
              <a:rPr lang="en-US"/>
              <a:t>memory</a:t>
            </a:r>
            <a:br>
              <a:rPr lang="en-US" sz="4400">
                <a:solidFill>
                  <a:schemeClr val="accent1"/>
                </a:solidFill>
              </a:rPr>
            </a:br>
            <a:endParaRPr lang="en-US"/>
          </a:p>
        </p:txBody>
      </p:sp>
      <p:sp>
        <p:nvSpPr>
          <p:cNvPr id="3" name="Content Placeholder 2"/>
          <p:cNvSpPr>
            <a:spLocks noGrp="1"/>
          </p:cNvSpPr>
          <p:nvPr>
            <p:ph idx="1"/>
          </p:nvPr>
        </p:nvSpPr>
        <p:spPr/>
        <p:txBody>
          <a:bodyPr/>
          <a:lstStyle/>
          <a:p>
            <a:pPr algn="just">
              <a:lnSpc>
                <a:spcPct val="150000"/>
              </a:lnSpc>
              <a:buFont typeface="Wingdings" pitchFamily="2" charset="2"/>
              <a:buChar char="Ø"/>
            </a:pPr>
            <a:r>
              <a:rPr lang="en-US"/>
              <a:t>Main memory is volatile and limited</a:t>
            </a:r>
          </a:p>
          <a:p>
            <a:pPr lvl="1" algn="just">
              <a:lnSpc>
                <a:spcPct val="150000"/>
              </a:lnSpc>
              <a:buFont typeface="Wingdings" pitchFamily="2" charset="2"/>
              <a:buChar char="Ø"/>
            </a:pPr>
            <a:r>
              <a:rPr lang="en-US"/>
              <a:t> Hence it is essential for other types of storage devices where programs and data can be stored when they are no longer being processed</a:t>
            </a:r>
            <a:endParaRPr lang="en-US" sz="2800"/>
          </a:p>
          <a:p>
            <a:pPr algn="just">
              <a:lnSpc>
                <a:spcPct val="150000"/>
              </a:lnSpc>
              <a:buFont typeface="Wingdings" pitchFamily="2" charset="2"/>
              <a:buChar char="Ø"/>
            </a:pPr>
            <a:r>
              <a:rPr lang="en-US"/>
              <a:t>Installed within the computer at the f</a:t>
            </a:r>
            <a:r>
              <a:rPr lang="en-US">
                <a:cs typeface="Times" charset="0"/>
              </a:rPr>
              <a:t>actory or added later as needed</a:t>
            </a:r>
          </a:p>
          <a:p>
            <a:endParaRPr lang="en-US"/>
          </a:p>
        </p:txBody>
      </p:sp>
      <p:sp>
        <p:nvSpPr>
          <p:cNvPr id="7" name="Slide Number Placeholder 6">
            <a:extLst>
              <a:ext uri="{FF2B5EF4-FFF2-40B4-BE49-F238E27FC236}">
                <a16:creationId xmlns:a16="http://schemas.microsoft.com/office/drawing/2014/main" id="{4857C89E-2263-463C-BD33-4A211E55E94C}"/>
              </a:ext>
            </a:extLst>
          </p:cNvPr>
          <p:cNvSpPr>
            <a:spLocks noGrp="1"/>
          </p:cNvSpPr>
          <p:nvPr>
            <p:ph type="sldNum" sz="quarter" idx="12"/>
          </p:nvPr>
        </p:nvSpPr>
        <p:spPr/>
        <p:txBody>
          <a:bodyPr/>
          <a:lstStyle/>
          <a:p>
            <a:fld id="{24BEA51C-495D-44A2-B925-9AAC4BD9F0A2}" type="slidenum">
              <a:rPr lang="en-IN" smtClean="0"/>
              <a:t>16</a:t>
            </a:fld>
            <a:endParaRPr lang="en-IN"/>
          </a:p>
        </p:txBody>
      </p:sp>
    </p:spTree>
    <p:extLst>
      <p:ext uri="{BB962C8B-B14F-4D97-AF65-F5344CB8AC3E}">
        <p14:creationId xmlns:p14="http://schemas.microsoft.com/office/powerpoint/2010/main" val="4240461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Secondary</a:t>
            </a:r>
            <a:r>
              <a:rPr lang="en-US">
                <a:solidFill>
                  <a:schemeClr val="tx2"/>
                </a:solidFill>
              </a:rPr>
              <a:t> </a:t>
            </a:r>
            <a:r>
              <a:rPr lang="en-US"/>
              <a:t>memory</a:t>
            </a:r>
          </a:p>
        </p:txBody>
      </p:sp>
      <p:sp>
        <p:nvSpPr>
          <p:cNvPr id="3" name="Content Placeholder 2"/>
          <p:cNvSpPr>
            <a:spLocks noGrp="1"/>
          </p:cNvSpPr>
          <p:nvPr>
            <p:ph idx="1"/>
          </p:nvPr>
        </p:nvSpPr>
        <p:spPr/>
        <p:txBody>
          <a:bodyPr/>
          <a:lstStyle/>
          <a:p>
            <a:pPr algn="just">
              <a:spcBef>
                <a:spcPct val="0"/>
              </a:spcBef>
              <a:buFont typeface="Wingdings" pitchFamily="2" charset="2"/>
              <a:buChar char="Ø"/>
            </a:pPr>
            <a:r>
              <a:rPr lang="en-US"/>
              <a:t>Non-volatile memory </a:t>
            </a:r>
          </a:p>
          <a:p>
            <a:pPr algn="just">
              <a:spcBef>
                <a:spcPct val="0"/>
              </a:spcBef>
              <a:buFont typeface="Wingdings" pitchFamily="2" charset="2"/>
              <a:buChar char="Ø"/>
            </a:pPr>
            <a:endParaRPr lang="en-US"/>
          </a:p>
          <a:p>
            <a:pPr algn="just">
              <a:spcBef>
                <a:spcPct val="0"/>
              </a:spcBef>
              <a:buFont typeface="Wingdings" pitchFamily="2" charset="2"/>
              <a:buChar char="Ø"/>
            </a:pPr>
            <a:r>
              <a:rPr lang="en-US"/>
              <a:t>Made up of magnetic material </a:t>
            </a:r>
          </a:p>
          <a:p>
            <a:pPr algn="just">
              <a:spcBef>
                <a:spcPct val="0"/>
              </a:spcBef>
              <a:buFont typeface="Wingdings" pitchFamily="2" charset="2"/>
              <a:buChar char="Ø"/>
            </a:pPr>
            <a:endParaRPr lang="en-US"/>
          </a:p>
          <a:p>
            <a:pPr algn="just">
              <a:spcBef>
                <a:spcPct val="0"/>
              </a:spcBef>
              <a:buFont typeface="Wingdings" pitchFamily="2" charset="2"/>
              <a:buChar char="Ø"/>
            </a:pPr>
            <a:r>
              <a:rPr lang="en-US"/>
              <a:t>Stores large amount of information for long time</a:t>
            </a:r>
          </a:p>
          <a:p>
            <a:pPr algn="just">
              <a:spcBef>
                <a:spcPct val="0"/>
              </a:spcBef>
            </a:pPr>
            <a:endParaRPr lang="en-US"/>
          </a:p>
          <a:p>
            <a:pPr algn="just">
              <a:spcBef>
                <a:spcPct val="0"/>
              </a:spcBef>
              <a:buFont typeface="Wingdings" pitchFamily="2" charset="2"/>
              <a:buChar char="Ø"/>
            </a:pPr>
            <a:r>
              <a:rPr lang="en-US"/>
              <a:t>Low speed</a:t>
            </a:r>
          </a:p>
          <a:p>
            <a:pPr algn="just">
              <a:spcBef>
                <a:spcPct val="0"/>
              </a:spcBef>
              <a:buFont typeface="Wingdings" pitchFamily="2" charset="2"/>
              <a:buChar char="Ø"/>
            </a:pPr>
            <a:endParaRPr lang="en-US"/>
          </a:p>
          <a:p>
            <a:pPr algn="just">
              <a:spcBef>
                <a:spcPct val="0"/>
              </a:spcBef>
              <a:buFont typeface="Wingdings" pitchFamily="2" charset="2"/>
              <a:buChar char="Ø"/>
            </a:pPr>
            <a:r>
              <a:rPr lang="en-US"/>
              <a:t>Holds programs not currently being executed</a:t>
            </a:r>
          </a:p>
          <a:p>
            <a:endParaRPr lang="en-US"/>
          </a:p>
        </p:txBody>
      </p:sp>
      <p:sp>
        <p:nvSpPr>
          <p:cNvPr id="7" name="Slide Number Placeholder 6">
            <a:extLst>
              <a:ext uri="{FF2B5EF4-FFF2-40B4-BE49-F238E27FC236}">
                <a16:creationId xmlns:a16="http://schemas.microsoft.com/office/drawing/2014/main" id="{B6C6DAEA-FB0E-4DD4-BE81-6B99024E6C95}"/>
              </a:ext>
            </a:extLst>
          </p:cNvPr>
          <p:cNvSpPr>
            <a:spLocks noGrp="1"/>
          </p:cNvSpPr>
          <p:nvPr>
            <p:ph type="sldNum" sz="quarter" idx="12"/>
          </p:nvPr>
        </p:nvSpPr>
        <p:spPr/>
        <p:txBody>
          <a:bodyPr/>
          <a:lstStyle/>
          <a:p>
            <a:fld id="{24BEA51C-495D-44A2-B925-9AAC4BD9F0A2}" type="slidenum">
              <a:rPr lang="en-IN" smtClean="0"/>
              <a:t>17</a:t>
            </a:fld>
            <a:endParaRPr lang="en-IN"/>
          </a:p>
        </p:txBody>
      </p:sp>
    </p:spTree>
    <p:extLst>
      <p:ext uri="{BB962C8B-B14F-4D97-AF65-F5344CB8AC3E}">
        <p14:creationId xmlns:p14="http://schemas.microsoft.com/office/powerpoint/2010/main" val="1701591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Cache memory</a:t>
            </a:r>
          </a:p>
        </p:txBody>
      </p:sp>
      <p:sp>
        <p:nvSpPr>
          <p:cNvPr id="3" name="Content Placeholder 2"/>
          <p:cNvSpPr>
            <a:spLocks noGrp="1"/>
          </p:cNvSpPr>
          <p:nvPr>
            <p:ph idx="1"/>
          </p:nvPr>
        </p:nvSpPr>
        <p:spPr/>
        <p:txBody>
          <a:bodyPr/>
          <a:lstStyle/>
          <a:p>
            <a:pPr marL="0" indent="-457200" algn="just">
              <a:lnSpc>
                <a:spcPct val="125000"/>
              </a:lnSpc>
              <a:spcBef>
                <a:spcPct val="0"/>
              </a:spcBef>
              <a:buFont typeface="Wingdings" pitchFamily="2" charset="2"/>
              <a:buChar char="Ø"/>
            </a:pPr>
            <a:r>
              <a:rPr lang="en-US"/>
              <a:t>High speed memory placed between CPU and  main memory</a:t>
            </a:r>
          </a:p>
          <a:p>
            <a:pPr marL="0" indent="-457200" algn="just">
              <a:lnSpc>
                <a:spcPct val="125000"/>
              </a:lnSpc>
              <a:spcBef>
                <a:spcPct val="0"/>
              </a:spcBef>
              <a:buFont typeface="Wingdings" pitchFamily="2" charset="2"/>
              <a:buChar char="Ø"/>
            </a:pPr>
            <a:r>
              <a:rPr lang="en-US"/>
              <a:t>Stores data and instructions currently to be executed</a:t>
            </a:r>
          </a:p>
          <a:p>
            <a:pPr marL="0" indent="-457200" algn="just">
              <a:lnSpc>
                <a:spcPct val="125000"/>
              </a:lnSpc>
              <a:spcBef>
                <a:spcPct val="0"/>
              </a:spcBef>
              <a:buFont typeface="Wingdings" pitchFamily="2" charset="2"/>
              <a:buChar char="Ø"/>
            </a:pPr>
            <a:r>
              <a:rPr lang="en-US"/>
              <a:t>More costlier but less capacity than main memory</a:t>
            </a:r>
          </a:p>
          <a:p>
            <a:pPr marL="0" indent="-457200" algn="just">
              <a:lnSpc>
                <a:spcPct val="125000"/>
              </a:lnSpc>
              <a:spcBef>
                <a:spcPct val="0"/>
              </a:spcBef>
              <a:buFont typeface="Wingdings" pitchFamily="2" charset="2"/>
              <a:buChar char="Ø"/>
            </a:pPr>
            <a:r>
              <a:rPr lang="en-US"/>
              <a:t>Users can not access this memory</a:t>
            </a:r>
          </a:p>
          <a:p>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414" y="3997662"/>
            <a:ext cx="4991100" cy="245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a:extLst>
              <a:ext uri="{FF2B5EF4-FFF2-40B4-BE49-F238E27FC236}">
                <a16:creationId xmlns:a16="http://schemas.microsoft.com/office/drawing/2014/main" id="{E3BDE391-3B17-4A62-A5E3-6533AEA607E0}"/>
              </a:ext>
            </a:extLst>
          </p:cNvPr>
          <p:cNvSpPr>
            <a:spLocks noGrp="1"/>
          </p:cNvSpPr>
          <p:nvPr>
            <p:ph type="sldNum" sz="quarter" idx="12"/>
          </p:nvPr>
        </p:nvSpPr>
        <p:spPr/>
        <p:txBody>
          <a:bodyPr/>
          <a:lstStyle/>
          <a:p>
            <a:fld id="{24BEA51C-495D-44A2-B925-9AAC4BD9F0A2}" type="slidenum">
              <a:rPr lang="en-IN" smtClean="0"/>
              <a:t>18</a:t>
            </a:fld>
            <a:endParaRPr lang="en-IN"/>
          </a:p>
        </p:txBody>
      </p:sp>
    </p:spTree>
    <p:extLst>
      <p:ext uri="{BB962C8B-B14F-4D97-AF65-F5344CB8AC3E}">
        <p14:creationId xmlns:p14="http://schemas.microsoft.com/office/powerpoint/2010/main" val="2424309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F113-CBAC-4E78-5257-0CA56288EA25}"/>
              </a:ext>
            </a:extLst>
          </p:cNvPr>
          <p:cNvSpPr>
            <a:spLocks noGrp="1"/>
          </p:cNvSpPr>
          <p:nvPr>
            <p:ph type="title"/>
          </p:nvPr>
        </p:nvSpPr>
        <p:spPr/>
        <p:txBody>
          <a:bodyPr>
            <a:noAutofit/>
          </a:bodyPr>
          <a:lstStyle/>
          <a:p>
            <a:r>
              <a:rPr lang="en-IN" sz="2800" b="1" i="0">
                <a:solidFill>
                  <a:srgbClr val="273239"/>
                </a:solidFill>
                <a:effectLst/>
                <a:latin typeface="Nunito" pitchFamily="2" charset="0"/>
              </a:rPr>
              <a:t>Buses –</a:t>
            </a:r>
            <a:r>
              <a:rPr lang="en-IN" sz="2800" b="0" i="0">
                <a:solidFill>
                  <a:srgbClr val="273239"/>
                </a:solidFill>
                <a:effectLst/>
                <a:latin typeface="Nunito" pitchFamily="2" charset="0"/>
              </a:rPr>
              <a:t> Data is transmitted from one part of a computer to another, connecting all major internal components to the CPU and memory. </a:t>
            </a:r>
            <a:endParaRPr lang="en-IN" sz="2800"/>
          </a:p>
        </p:txBody>
      </p:sp>
      <p:sp>
        <p:nvSpPr>
          <p:cNvPr id="3" name="Content Placeholder 2">
            <a:extLst>
              <a:ext uri="{FF2B5EF4-FFF2-40B4-BE49-F238E27FC236}">
                <a16:creationId xmlns:a16="http://schemas.microsoft.com/office/drawing/2014/main" id="{51223454-71CF-42C5-CB64-FCDD43931C69}"/>
              </a:ext>
            </a:extLst>
          </p:cNvPr>
          <p:cNvSpPr>
            <a:spLocks noGrp="1"/>
          </p:cNvSpPr>
          <p:nvPr>
            <p:ph idx="1"/>
          </p:nvPr>
        </p:nvSpPr>
        <p:spPr>
          <a:xfrm>
            <a:off x="838200" y="2250167"/>
            <a:ext cx="10515600" cy="3214462"/>
          </a:xfrm>
        </p:spPr>
        <p:txBody>
          <a:bodyPr>
            <a:normAutofit/>
          </a:bodyPr>
          <a:lstStyle/>
          <a:p>
            <a:pPr marL="0" indent="0" algn="l" fontAlgn="base">
              <a:buNone/>
            </a:pPr>
            <a:r>
              <a:rPr lang="en-IN" b="1" i="0">
                <a:solidFill>
                  <a:srgbClr val="273239"/>
                </a:solidFill>
                <a:effectLst/>
                <a:latin typeface="Nunito" pitchFamily="2" charset="0"/>
              </a:rPr>
              <a:t>Types: </a:t>
            </a:r>
          </a:p>
          <a:p>
            <a:pPr marL="742950" lvl="1" indent="-285750" algn="l" fontAlgn="base">
              <a:buFont typeface="Arial" panose="020B0604020202020204" pitchFamily="34" charset="0"/>
              <a:buChar char="•"/>
            </a:pPr>
            <a:r>
              <a:rPr lang="en-IN" b="1" i="0">
                <a:solidFill>
                  <a:srgbClr val="273239"/>
                </a:solidFill>
                <a:effectLst/>
                <a:latin typeface="Nunito" pitchFamily="2" charset="0"/>
              </a:rPr>
              <a:t>Data Bus:</a:t>
            </a:r>
            <a:r>
              <a:rPr lang="en-IN" b="0" i="0">
                <a:solidFill>
                  <a:srgbClr val="273239"/>
                </a:solidFill>
                <a:effectLst/>
                <a:latin typeface="Nunito" pitchFamily="2" charset="0"/>
              </a:rPr>
              <a:t> It carries data among the memory unit, the I/O devices, and the processor. </a:t>
            </a:r>
          </a:p>
          <a:p>
            <a:pPr marL="742950" lvl="1" indent="-285750" algn="l" fontAlgn="base">
              <a:buFont typeface="Arial" panose="020B0604020202020204" pitchFamily="34" charset="0"/>
              <a:buChar char="•"/>
            </a:pPr>
            <a:r>
              <a:rPr lang="en-IN" b="1" i="0">
                <a:solidFill>
                  <a:srgbClr val="273239"/>
                </a:solidFill>
                <a:effectLst/>
                <a:latin typeface="Nunito" pitchFamily="2" charset="0"/>
              </a:rPr>
              <a:t>Address Bus:</a:t>
            </a:r>
            <a:r>
              <a:rPr lang="en-IN" b="0" i="0">
                <a:solidFill>
                  <a:srgbClr val="273239"/>
                </a:solidFill>
                <a:effectLst/>
                <a:latin typeface="Nunito" pitchFamily="2" charset="0"/>
              </a:rPr>
              <a:t> It carries the address of data (not the actual data) between memory and processor. </a:t>
            </a:r>
          </a:p>
          <a:p>
            <a:pPr marL="742950" lvl="1" indent="-285750" algn="l" fontAlgn="base">
              <a:buFont typeface="Arial" panose="020B0604020202020204" pitchFamily="34" charset="0"/>
              <a:buChar char="•"/>
            </a:pPr>
            <a:r>
              <a:rPr lang="en-IN" b="1" i="0">
                <a:solidFill>
                  <a:srgbClr val="273239"/>
                </a:solidFill>
                <a:effectLst/>
                <a:latin typeface="Nunito" pitchFamily="2" charset="0"/>
              </a:rPr>
              <a:t>Control Bus:</a:t>
            </a:r>
            <a:r>
              <a:rPr lang="en-IN" b="0" i="0">
                <a:solidFill>
                  <a:srgbClr val="273239"/>
                </a:solidFill>
                <a:effectLst/>
                <a:latin typeface="Nunito" pitchFamily="2" charset="0"/>
              </a:rPr>
              <a:t> It carries control commands from the CPU (and status signals from other devices) in order to control and coordinate all the activities within the computer</a:t>
            </a:r>
            <a:r>
              <a:rPr lang="en-IN" b="1" i="0">
                <a:solidFill>
                  <a:srgbClr val="273239"/>
                </a:solidFill>
                <a:effectLst/>
                <a:latin typeface="Nunito" pitchFamily="2" charset="0"/>
              </a:rPr>
              <a:t>.</a:t>
            </a:r>
            <a:endParaRPr lang="en-IN" b="0" i="0">
              <a:solidFill>
                <a:srgbClr val="273239"/>
              </a:solidFill>
              <a:effectLst/>
              <a:latin typeface="Nunito" pitchFamily="2" charset="0"/>
            </a:endParaRPr>
          </a:p>
          <a:p>
            <a:endParaRPr lang="en-IN"/>
          </a:p>
        </p:txBody>
      </p:sp>
    </p:spTree>
    <p:extLst>
      <p:ext uri="{BB962C8B-B14F-4D97-AF65-F5344CB8AC3E}">
        <p14:creationId xmlns:p14="http://schemas.microsoft.com/office/powerpoint/2010/main" val="716801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75A6-5475-F3E0-5BE6-26F61BA68CB6}"/>
              </a:ext>
            </a:extLst>
          </p:cNvPr>
          <p:cNvSpPr>
            <a:spLocks noGrp="1"/>
          </p:cNvSpPr>
          <p:nvPr>
            <p:ph type="title"/>
          </p:nvPr>
        </p:nvSpPr>
        <p:spPr/>
        <p:txBody>
          <a:bodyPr>
            <a:normAutofit fontScale="90000"/>
          </a:bodyPr>
          <a:lstStyle/>
          <a:p>
            <a:pPr lvl="0" algn="ctr">
              <a:spcBef>
                <a:spcPct val="0"/>
              </a:spcBef>
              <a:defRPr/>
            </a:pPr>
            <a:r>
              <a:rPr lang="en-US" b="1"/>
              <a:t>Problem Solving Using Computers</a:t>
            </a:r>
            <a:br>
              <a:rPr lang="en-US" b="1"/>
            </a:br>
            <a:r>
              <a:rPr lang="en-IN" sz="3600" b="1">
                <a:effectLst/>
                <a:latin typeface="Palatino"/>
                <a:ea typeface="Calibri" panose="020F0502020204030204" pitchFamily="34" charset="0"/>
                <a:cs typeface="Helvetica" panose="020B0604020202020204" pitchFamily="34" charset="0"/>
              </a:rPr>
              <a:t>Subject Code: CS1002</a:t>
            </a:r>
            <a:br>
              <a:rPr lang="en-IN" sz="1600" b="1">
                <a:effectLst/>
                <a:latin typeface="Palatino"/>
                <a:ea typeface="Calibri" panose="020F0502020204030204" pitchFamily="34" charset="0"/>
                <a:cs typeface="Helvetica" panose="020B0604020202020204" pitchFamily="34" charset="0"/>
              </a:rPr>
            </a:br>
            <a:endParaRPr lang="en-IN"/>
          </a:p>
        </p:txBody>
      </p:sp>
      <p:sp>
        <p:nvSpPr>
          <p:cNvPr id="3" name="Content Placeholder 2">
            <a:extLst>
              <a:ext uri="{FF2B5EF4-FFF2-40B4-BE49-F238E27FC236}">
                <a16:creationId xmlns:a16="http://schemas.microsoft.com/office/drawing/2014/main" id="{1C3112CB-64CA-425A-2DA0-511878462845}"/>
              </a:ext>
            </a:extLst>
          </p:cNvPr>
          <p:cNvSpPr>
            <a:spLocks noGrp="1"/>
          </p:cNvSpPr>
          <p:nvPr>
            <p:ph idx="1"/>
          </p:nvPr>
        </p:nvSpPr>
        <p:spPr>
          <a:xfrm>
            <a:off x="266700" y="1404257"/>
            <a:ext cx="11631386" cy="2024743"/>
          </a:xfrm>
        </p:spPr>
        <p:txBody>
          <a:bodyPr/>
          <a:lstStyle/>
          <a:p>
            <a:pPr marL="0" indent="0" algn="just">
              <a:buNone/>
            </a:pPr>
            <a:r>
              <a:rPr lang="en-IN" sz="2800" b="1">
                <a:effectLst/>
                <a:latin typeface="Arial" panose="020B0604020202020204" pitchFamily="34" charset="0"/>
                <a:ea typeface="Calibri" panose="020F0502020204030204" pitchFamily="34" charset="0"/>
                <a:cs typeface="Mangal" panose="02040503050203030202" pitchFamily="18" charset="0"/>
              </a:rPr>
              <a:t>First Module: </a:t>
            </a:r>
          </a:p>
          <a:p>
            <a:pPr marL="0" indent="0" algn="just">
              <a:buNone/>
            </a:pPr>
            <a:r>
              <a:rPr lang="en-IN" sz="2800" b="1">
                <a:effectLst/>
                <a:latin typeface="Arial" panose="020B0604020202020204" pitchFamily="34" charset="0"/>
                <a:ea typeface="Calibri" panose="020F0502020204030204" pitchFamily="34" charset="0"/>
                <a:cs typeface="Mangal" panose="02040503050203030202" pitchFamily="18" charset="0"/>
              </a:rPr>
              <a:t>Digital computer fundamentals:</a:t>
            </a:r>
            <a:r>
              <a:rPr lang="en-IN" sz="2800">
                <a:effectLst/>
                <a:latin typeface="Arial" panose="020B0604020202020204" pitchFamily="34" charset="0"/>
                <a:ea typeface="Calibri" panose="020F0502020204030204" pitchFamily="34" charset="0"/>
                <a:cs typeface="Mangal" panose="02040503050203030202" pitchFamily="18" charset="0"/>
              </a:rPr>
              <a:t> Algorithms and flowcharts, the von Neumann architecture, programs, assembly language, high level programming languages.</a:t>
            </a:r>
            <a:endParaRPr lang="en-IN"/>
          </a:p>
        </p:txBody>
      </p:sp>
      <p:pic>
        <p:nvPicPr>
          <p:cNvPr id="4" name="Picture 3">
            <a:extLst>
              <a:ext uri="{FF2B5EF4-FFF2-40B4-BE49-F238E27FC236}">
                <a16:creationId xmlns:a16="http://schemas.microsoft.com/office/drawing/2014/main" id="{B6067F6F-80FF-3C81-9092-DEC37D22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3875314"/>
            <a:ext cx="11631386" cy="2906485"/>
          </a:xfrm>
          <a:prstGeom prst="rect">
            <a:avLst/>
          </a:prstGeom>
        </p:spPr>
      </p:pic>
    </p:spTree>
    <p:extLst>
      <p:ext uri="{BB962C8B-B14F-4D97-AF65-F5344CB8AC3E}">
        <p14:creationId xmlns:p14="http://schemas.microsoft.com/office/powerpoint/2010/main" val="3996806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9999-6A0A-ED31-9BEC-E3C7CC94B4A1}"/>
              </a:ext>
            </a:extLst>
          </p:cNvPr>
          <p:cNvSpPr>
            <a:spLocks noGrp="1"/>
          </p:cNvSpPr>
          <p:nvPr>
            <p:ph type="title"/>
          </p:nvPr>
        </p:nvSpPr>
        <p:spPr>
          <a:xfrm>
            <a:off x="838200" y="164419"/>
            <a:ext cx="10515600" cy="516618"/>
          </a:xfrm>
        </p:spPr>
        <p:txBody>
          <a:bodyPr>
            <a:noAutofit/>
          </a:bodyPr>
          <a:lstStyle/>
          <a:p>
            <a:r>
              <a:rPr lang="en-IN" sz="3200" b="1">
                <a:effectLst/>
                <a:latin typeface="Arial" panose="020B0604020202020204" pitchFamily="34" charset="0"/>
                <a:ea typeface="Calibri" panose="020F0502020204030204" pitchFamily="34" charset="0"/>
              </a:rPr>
              <a:t>High level Programming Languages</a:t>
            </a:r>
            <a:endParaRPr lang="en-IN" sz="3200" b="1"/>
          </a:p>
        </p:txBody>
      </p:sp>
      <p:sp>
        <p:nvSpPr>
          <p:cNvPr id="3" name="Content Placeholder 2">
            <a:extLst>
              <a:ext uri="{FF2B5EF4-FFF2-40B4-BE49-F238E27FC236}">
                <a16:creationId xmlns:a16="http://schemas.microsoft.com/office/drawing/2014/main" id="{7CDD93B5-7EDE-5A29-1786-67A9540AB56D}"/>
              </a:ext>
            </a:extLst>
          </p:cNvPr>
          <p:cNvSpPr>
            <a:spLocks noGrp="1"/>
          </p:cNvSpPr>
          <p:nvPr>
            <p:ph idx="1"/>
          </p:nvPr>
        </p:nvSpPr>
        <p:spPr>
          <a:xfrm>
            <a:off x="609600" y="965653"/>
            <a:ext cx="10515600" cy="5489576"/>
          </a:xfrm>
        </p:spPr>
        <p:txBody>
          <a:bodyPr>
            <a:normAutofit lnSpcReduction="10000"/>
          </a:bodyPr>
          <a:lstStyle/>
          <a:p>
            <a:pPr algn="just">
              <a:buFont typeface="Wingdings" panose="05000000000000000000" pitchFamily="2" charset="2"/>
              <a:buChar char="§"/>
            </a:pPr>
            <a:r>
              <a:rPr lang="en-IN" b="0" i="0">
                <a:solidFill>
                  <a:srgbClr val="202122"/>
                </a:solidFill>
                <a:effectLst/>
                <a:latin typeface="Arial" panose="020B0604020202020204" pitchFamily="34" charset="0"/>
              </a:rPr>
              <a:t>In </a:t>
            </a:r>
            <a:r>
              <a:rPr lang="en-IN" b="0" i="0" u="none" strike="noStrike">
                <a:solidFill>
                  <a:srgbClr val="3366CC"/>
                </a:solidFill>
                <a:effectLst/>
                <a:latin typeface="Arial" panose="020B0604020202020204" pitchFamily="34" charset="0"/>
                <a:hlinkClick r:id="rId2" tooltip="Computer science"/>
              </a:rPr>
              <a:t>computer science</a:t>
            </a:r>
            <a:r>
              <a:rPr lang="en-IN" b="0" i="0">
                <a:solidFill>
                  <a:srgbClr val="202122"/>
                </a:solidFill>
                <a:effectLst/>
                <a:latin typeface="Arial" panose="020B0604020202020204" pitchFamily="34" charset="0"/>
              </a:rPr>
              <a:t>, a </a:t>
            </a:r>
            <a:r>
              <a:rPr lang="en-IN" b="1" i="0">
                <a:solidFill>
                  <a:srgbClr val="202122"/>
                </a:solidFill>
                <a:effectLst/>
                <a:latin typeface="Arial" panose="020B0604020202020204" pitchFamily="34" charset="0"/>
              </a:rPr>
              <a:t>high-level programming language</a:t>
            </a:r>
            <a:r>
              <a:rPr lang="en-IN" b="0" i="0">
                <a:solidFill>
                  <a:srgbClr val="202122"/>
                </a:solidFill>
                <a:effectLst/>
                <a:latin typeface="Arial" panose="020B0604020202020204" pitchFamily="34" charset="0"/>
              </a:rPr>
              <a:t> is a </a:t>
            </a:r>
            <a:r>
              <a:rPr lang="en-IN" b="0" i="0" u="none" strike="noStrike">
                <a:solidFill>
                  <a:srgbClr val="3366CC"/>
                </a:solidFill>
                <a:effectLst/>
                <a:latin typeface="Arial" panose="020B0604020202020204" pitchFamily="34" charset="0"/>
                <a:hlinkClick r:id="rId3" tooltip="Programming language"/>
              </a:rPr>
              <a:t>programming language</a:t>
            </a:r>
            <a:r>
              <a:rPr lang="en-IN" b="0" i="0">
                <a:solidFill>
                  <a:srgbClr val="202122"/>
                </a:solidFill>
                <a:effectLst/>
                <a:latin typeface="Arial" panose="020B0604020202020204" pitchFamily="34" charset="0"/>
              </a:rPr>
              <a:t> with strong </a:t>
            </a:r>
            <a:r>
              <a:rPr lang="en-IN" b="0" i="0" u="none" strike="noStrike">
                <a:solidFill>
                  <a:srgbClr val="3366CC"/>
                </a:solidFill>
                <a:effectLst/>
                <a:latin typeface="Arial" panose="020B0604020202020204" pitchFamily="34" charset="0"/>
                <a:hlinkClick r:id="rId4" tooltip="Abstraction (computer science)"/>
              </a:rPr>
              <a:t>abstraction</a:t>
            </a:r>
            <a:r>
              <a:rPr lang="en-IN" b="0" i="0">
                <a:solidFill>
                  <a:srgbClr val="202122"/>
                </a:solidFill>
                <a:effectLst/>
                <a:latin typeface="Arial" panose="020B0604020202020204" pitchFamily="34" charset="0"/>
              </a:rPr>
              <a:t> from the details of the </a:t>
            </a:r>
            <a:r>
              <a:rPr lang="en-IN" b="0" i="0" u="none" strike="noStrike">
                <a:solidFill>
                  <a:srgbClr val="3366CC"/>
                </a:solidFill>
                <a:effectLst/>
                <a:latin typeface="Arial" panose="020B0604020202020204" pitchFamily="34" charset="0"/>
                <a:hlinkClick r:id="rId5" tooltip="Computer"/>
              </a:rPr>
              <a:t>computer</a:t>
            </a:r>
            <a:r>
              <a:rPr lang="en-IN" b="0" i="0">
                <a:solidFill>
                  <a:srgbClr val="202122"/>
                </a:solidFill>
                <a:effectLst/>
                <a:latin typeface="Arial" panose="020B0604020202020204" pitchFamily="34" charset="0"/>
              </a:rPr>
              <a:t>. </a:t>
            </a:r>
          </a:p>
          <a:p>
            <a:pPr algn="just">
              <a:buFont typeface="Wingdings" panose="05000000000000000000" pitchFamily="2" charset="2"/>
              <a:buChar char="§"/>
            </a:pPr>
            <a:endParaRPr lang="en-IN" b="0" i="0">
              <a:solidFill>
                <a:srgbClr val="202122"/>
              </a:solidFill>
              <a:effectLst/>
              <a:latin typeface="Arial" panose="020B0604020202020204" pitchFamily="34" charset="0"/>
            </a:endParaRPr>
          </a:p>
          <a:p>
            <a:pPr algn="just">
              <a:buFont typeface="Wingdings" panose="05000000000000000000" pitchFamily="2" charset="2"/>
              <a:buChar char="§"/>
            </a:pPr>
            <a:r>
              <a:rPr lang="en-IN" b="0" i="0">
                <a:solidFill>
                  <a:srgbClr val="202122"/>
                </a:solidFill>
                <a:effectLst/>
                <a:latin typeface="Arial" panose="020B0604020202020204" pitchFamily="34" charset="0"/>
              </a:rPr>
              <a:t>In contrast to </a:t>
            </a:r>
            <a:r>
              <a:rPr lang="en-IN" b="0" i="0" u="none" strike="noStrike">
                <a:solidFill>
                  <a:srgbClr val="3366CC"/>
                </a:solidFill>
                <a:effectLst/>
                <a:latin typeface="Arial" panose="020B0604020202020204" pitchFamily="34" charset="0"/>
                <a:hlinkClick r:id="rId6" tooltip="Low-level programming language"/>
              </a:rPr>
              <a:t>low-level programming languages</a:t>
            </a:r>
            <a:r>
              <a:rPr lang="en-IN" b="0" i="0">
                <a:solidFill>
                  <a:srgbClr val="202122"/>
                </a:solidFill>
                <a:effectLst/>
                <a:latin typeface="Arial" panose="020B0604020202020204" pitchFamily="34" charset="0"/>
              </a:rPr>
              <a:t>, it may use </a:t>
            </a:r>
            <a:r>
              <a:rPr lang="en-IN" b="0" i="0" u="none" strike="noStrike">
                <a:solidFill>
                  <a:srgbClr val="3366CC"/>
                </a:solidFill>
                <a:effectLst/>
                <a:latin typeface="Arial" panose="020B0604020202020204" pitchFamily="34" charset="0"/>
                <a:hlinkClick r:id="rId7" tooltip="Natural language"/>
              </a:rPr>
              <a:t>natural language</a:t>
            </a:r>
            <a:r>
              <a:rPr lang="en-IN" b="0" i="0">
                <a:solidFill>
                  <a:srgbClr val="202122"/>
                </a:solidFill>
                <a:effectLst/>
                <a:latin typeface="Arial" panose="020B0604020202020204" pitchFamily="34" charset="0"/>
              </a:rPr>
              <a:t> </a:t>
            </a:r>
            <a:r>
              <a:rPr lang="en-IN" b="0" i="1">
                <a:solidFill>
                  <a:srgbClr val="202122"/>
                </a:solidFill>
                <a:effectLst/>
                <a:latin typeface="Arial" panose="020B0604020202020204" pitchFamily="34" charset="0"/>
              </a:rPr>
              <a:t>elements</a:t>
            </a:r>
            <a:r>
              <a:rPr lang="en-IN" b="0" i="0">
                <a:solidFill>
                  <a:srgbClr val="202122"/>
                </a:solidFill>
                <a:effectLst/>
                <a:latin typeface="Arial" panose="020B0604020202020204" pitchFamily="34" charset="0"/>
              </a:rPr>
              <a:t>, be easier to use, or may automate (or even hide entirely) significant areas of computing systems (e.g. </a:t>
            </a:r>
            <a:r>
              <a:rPr lang="en-IN" b="0" i="0" u="none" strike="noStrike">
                <a:solidFill>
                  <a:srgbClr val="3366CC"/>
                </a:solidFill>
                <a:effectLst/>
                <a:latin typeface="Arial" panose="020B0604020202020204" pitchFamily="34" charset="0"/>
                <a:hlinkClick r:id="rId8" tooltip="Memory management"/>
              </a:rPr>
              <a:t>memory management</a:t>
            </a:r>
            <a:r>
              <a:rPr lang="en-IN" b="0" i="0">
                <a:solidFill>
                  <a:srgbClr val="202122"/>
                </a:solidFill>
                <a:effectLst/>
                <a:latin typeface="Arial" panose="020B0604020202020204" pitchFamily="34" charset="0"/>
              </a:rPr>
              <a:t>), making the process of developing a program simpler and more understandable than when using a lower-level language. </a:t>
            </a:r>
          </a:p>
          <a:p>
            <a:pPr algn="just">
              <a:buFont typeface="Wingdings" panose="05000000000000000000" pitchFamily="2" charset="2"/>
              <a:buChar char="§"/>
            </a:pPr>
            <a:endParaRPr lang="en-IN" b="0" i="0">
              <a:solidFill>
                <a:srgbClr val="202122"/>
              </a:solidFill>
              <a:effectLst/>
              <a:latin typeface="Arial" panose="020B0604020202020204" pitchFamily="34" charset="0"/>
            </a:endParaRPr>
          </a:p>
          <a:p>
            <a:pPr algn="just">
              <a:buFont typeface="Wingdings" panose="05000000000000000000" pitchFamily="2" charset="2"/>
              <a:buChar char="§"/>
            </a:pPr>
            <a:r>
              <a:rPr lang="en-IN" b="0" i="0">
                <a:solidFill>
                  <a:srgbClr val="202122"/>
                </a:solidFill>
                <a:effectLst/>
                <a:latin typeface="Arial" panose="020B0604020202020204" pitchFamily="34" charset="0"/>
              </a:rPr>
              <a:t>The amount of abstraction defines how "high-level" a programming language is provided. </a:t>
            </a:r>
            <a:endParaRPr lang="en-IN"/>
          </a:p>
        </p:txBody>
      </p:sp>
    </p:spTree>
    <p:extLst>
      <p:ext uri="{BB962C8B-B14F-4D97-AF65-F5344CB8AC3E}">
        <p14:creationId xmlns:p14="http://schemas.microsoft.com/office/powerpoint/2010/main" val="1382548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3B73-7605-4E94-75DD-E18C639A41B6}"/>
              </a:ext>
            </a:extLst>
          </p:cNvPr>
          <p:cNvSpPr>
            <a:spLocks noGrp="1"/>
          </p:cNvSpPr>
          <p:nvPr>
            <p:ph type="title"/>
          </p:nvPr>
        </p:nvSpPr>
        <p:spPr>
          <a:xfrm>
            <a:off x="337457" y="212726"/>
            <a:ext cx="11016343" cy="603704"/>
          </a:xfrm>
        </p:spPr>
        <p:txBody>
          <a:bodyPr>
            <a:normAutofit/>
          </a:bodyPr>
          <a:lstStyle/>
          <a:p>
            <a:r>
              <a:rPr lang="en-IN" sz="3200" b="1" i="0">
                <a:solidFill>
                  <a:srgbClr val="273239"/>
                </a:solidFill>
                <a:effectLst/>
                <a:latin typeface="Source Sans 3"/>
              </a:rPr>
              <a:t>Difference between High Level and Low level languages</a:t>
            </a:r>
            <a:endParaRPr lang="en-IN" sz="3200"/>
          </a:p>
        </p:txBody>
      </p:sp>
      <p:sp>
        <p:nvSpPr>
          <p:cNvPr id="3" name="Content Placeholder 2">
            <a:extLst>
              <a:ext uri="{FF2B5EF4-FFF2-40B4-BE49-F238E27FC236}">
                <a16:creationId xmlns:a16="http://schemas.microsoft.com/office/drawing/2014/main" id="{B1DC3523-7377-6B60-B464-4550A400A860}"/>
              </a:ext>
            </a:extLst>
          </p:cNvPr>
          <p:cNvSpPr>
            <a:spLocks noGrp="1"/>
          </p:cNvSpPr>
          <p:nvPr>
            <p:ph idx="1"/>
          </p:nvPr>
        </p:nvSpPr>
        <p:spPr/>
        <p:txBody>
          <a:bodyPr/>
          <a:lstStyle/>
          <a:p>
            <a:pPr algn="just"/>
            <a:r>
              <a:rPr lang="en-IN" b="0" i="0">
                <a:solidFill>
                  <a:srgbClr val="273239"/>
                </a:solidFill>
                <a:effectLst/>
                <a:latin typeface="Nunito" pitchFamily="2" charset="0"/>
              </a:rPr>
              <a:t>Both </a:t>
            </a:r>
            <a:r>
              <a:rPr lang="en-IN" b="1" i="0">
                <a:solidFill>
                  <a:srgbClr val="273239"/>
                </a:solidFill>
                <a:effectLst/>
                <a:latin typeface="Nunito" pitchFamily="2" charset="0"/>
              </a:rPr>
              <a:t>High level language</a:t>
            </a:r>
            <a:r>
              <a:rPr lang="en-IN" b="0" i="0">
                <a:solidFill>
                  <a:srgbClr val="273239"/>
                </a:solidFill>
                <a:effectLst/>
                <a:latin typeface="Nunito" pitchFamily="2" charset="0"/>
              </a:rPr>
              <a:t> and </a:t>
            </a:r>
            <a:r>
              <a:rPr lang="en-IN" b="1" i="0">
                <a:solidFill>
                  <a:srgbClr val="273239"/>
                </a:solidFill>
                <a:effectLst/>
                <a:latin typeface="Nunito" pitchFamily="2" charset="0"/>
              </a:rPr>
              <a:t>low level language</a:t>
            </a:r>
            <a:r>
              <a:rPr lang="en-IN" b="0" i="0">
                <a:solidFill>
                  <a:srgbClr val="273239"/>
                </a:solidFill>
                <a:effectLst/>
                <a:latin typeface="Nunito" pitchFamily="2" charset="0"/>
              </a:rPr>
              <a:t> are the programming </a:t>
            </a:r>
            <a:r>
              <a:rPr lang="en-IN" b="0" i="0" err="1">
                <a:solidFill>
                  <a:srgbClr val="273239"/>
                </a:solidFill>
                <a:effectLst/>
                <a:latin typeface="Nunito" pitchFamily="2" charset="0"/>
              </a:rPr>
              <a:t>languages’s</a:t>
            </a:r>
            <a:r>
              <a:rPr lang="en-IN" b="0" i="0">
                <a:solidFill>
                  <a:srgbClr val="273239"/>
                </a:solidFill>
                <a:effectLst/>
                <a:latin typeface="Nunito" pitchFamily="2" charset="0"/>
              </a:rPr>
              <a:t> types. </a:t>
            </a:r>
          </a:p>
          <a:p>
            <a:pPr algn="just"/>
            <a:r>
              <a:rPr lang="en-IN" b="0" i="0">
                <a:solidFill>
                  <a:srgbClr val="273239"/>
                </a:solidFill>
                <a:effectLst/>
                <a:latin typeface="Nunito" pitchFamily="2" charset="0"/>
              </a:rPr>
              <a:t>The main difference between </a:t>
            </a:r>
            <a:r>
              <a:rPr lang="en-IN" b="1" i="0">
                <a:solidFill>
                  <a:srgbClr val="273239"/>
                </a:solidFill>
                <a:effectLst/>
                <a:latin typeface="Nunito" pitchFamily="2" charset="0"/>
              </a:rPr>
              <a:t>high level language</a:t>
            </a:r>
            <a:r>
              <a:rPr lang="en-IN" b="0" i="0">
                <a:solidFill>
                  <a:srgbClr val="273239"/>
                </a:solidFill>
                <a:effectLst/>
                <a:latin typeface="Nunito" pitchFamily="2" charset="0"/>
              </a:rPr>
              <a:t> and </a:t>
            </a:r>
            <a:r>
              <a:rPr lang="en-IN" b="1" i="0">
                <a:solidFill>
                  <a:srgbClr val="273239"/>
                </a:solidFill>
                <a:effectLst/>
                <a:latin typeface="Nunito" pitchFamily="2" charset="0"/>
              </a:rPr>
              <a:t>low level language</a:t>
            </a:r>
            <a:r>
              <a:rPr lang="en-IN" b="0" i="0">
                <a:solidFill>
                  <a:srgbClr val="273239"/>
                </a:solidFill>
                <a:effectLst/>
                <a:latin typeface="Nunito" pitchFamily="2" charset="0"/>
              </a:rPr>
              <a:t> is that </a:t>
            </a:r>
            <a:r>
              <a:rPr lang="en-IN">
                <a:solidFill>
                  <a:srgbClr val="273239"/>
                </a:solidFill>
                <a:latin typeface="Nunito" pitchFamily="2" charset="0"/>
              </a:rPr>
              <a:t>p</a:t>
            </a:r>
            <a:r>
              <a:rPr lang="en-IN" b="0" i="0">
                <a:solidFill>
                  <a:srgbClr val="273239"/>
                </a:solidFill>
                <a:effectLst/>
                <a:latin typeface="Nunito" pitchFamily="2" charset="0"/>
              </a:rPr>
              <a:t>rogrammers can easily understand or interpret or compile the high level language in comparison of machine. </a:t>
            </a:r>
          </a:p>
          <a:p>
            <a:pPr algn="just"/>
            <a:r>
              <a:rPr lang="en-IN" b="0" i="0">
                <a:solidFill>
                  <a:srgbClr val="273239"/>
                </a:solidFill>
                <a:effectLst/>
                <a:latin typeface="Nunito" pitchFamily="2" charset="0"/>
              </a:rPr>
              <a:t>On the other hand, Machine can easily understand the low level language in comparison of human beings. Examples of high level languages are C, C++, Java, Python, etc. </a:t>
            </a:r>
            <a:endParaRPr lang="en-IN"/>
          </a:p>
        </p:txBody>
      </p:sp>
    </p:spTree>
    <p:extLst>
      <p:ext uri="{BB962C8B-B14F-4D97-AF65-F5344CB8AC3E}">
        <p14:creationId xmlns:p14="http://schemas.microsoft.com/office/powerpoint/2010/main" val="720589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5AEA-1C47-A9C1-FE06-EC710E731126}"/>
              </a:ext>
            </a:extLst>
          </p:cNvPr>
          <p:cNvSpPr>
            <a:spLocks noGrp="1"/>
          </p:cNvSpPr>
          <p:nvPr>
            <p:ph type="title"/>
          </p:nvPr>
        </p:nvSpPr>
        <p:spPr>
          <a:xfrm>
            <a:off x="838200" y="174172"/>
            <a:ext cx="9993086" cy="647246"/>
          </a:xfrm>
        </p:spPr>
        <p:txBody>
          <a:bodyPr>
            <a:normAutofit/>
          </a:bodyPr>
          <a:lstStyle/>
          <a:p>
            <a:r>
              <a:rPr lang="en-IN" sz="3200" b="1" i="0">
                <a:solidFill>
                  <a:srgbClr val="273239"/>
                </a:solidFill>
                <a:effectLst/>
                <a:latin typeface="Source Sans 3"/>
              </a:rPr>
              <a:t>Difference between High Level and Low-level language</a:t>
            </a:r>
            <a:endParaRPr lang="en-IN" sz="3200"/>
          </a:p>
        </p:txBody>
      </p:sp>
      <p:graphicFrame>
        <p:nvGraphicFramePr>
          <p:cNvPr id="5" name="Table 4">
            <a:extLst>
              <a:ext uri="{FF2B5EF4-FFF2-40B4-BE49-F238E27FC236}">
                <a16:creationId xmlns:a16="http://schemas.microsoft.com/office/drawing/2014/main" id="{FBC0C88B-530D-F4D5-295A-699678BC199F}"/>
              </a:ext>
            </a:extLst>
          </p:cNvPr>
          <p:cNvGraphicFramePr>
            <a:graphicFrameLocks noGrp="1"/>
          </p:cNvGraphicFramePr>
          <p:nvPr/>
        </p:nvGraphicFramePr>
        <p:xfrm>
          <a:off x="457201" y="1305345"/>
          <a:ext cx="10374085" cy="5552655"/>
        </p:xfrm>
        <a:graphic>
          <a:graphicData uri="http://schemas.openxmlformats.org/drawingml/2006/table">
            <a:tbl>
              <a:tblPr>
                <a:tableStyleId>{5C22544A-7EE6-4342-B048-85BDC9FD1C3A}</a:tableStyleId>
              </a:tblPr>
              <a:tblGrid>
                <a:gridCol w="555170">
                  <a:extLst>
                    <a:ext uri="{9D8B030D-6E8A-4147-A177-3AD203B41FA5}">
                      <a16:colId xmlns:a16="http://schemas.microsoft.com/office/drawing/2014/main" val="2107475483"/>
                    </a:ext>
                  </a:extLst>
                </a:gridCol>
                <a:gridCol w="4419600">
                  <a:extLst>
                    <a:ext uri="{9D8B030D-6E8A-4147-A177-3AD203B41FA5}">
                      <a16:colId xmlns:a16="http://schemas.microsoft.com/office/drawing/2014/main" val="194844743"/>
                    </a:ext>
                  </a:extLst>
                </a:gridCol>
                <a:gridCol w="5399315">
                  <a:extLst>
                    <a:ext uri="{9D8B030D-6E8A-4147-A177-3AD203B41FA5}">
                      <a16:colId xmlns:a16="http://schemas.microsoft.com/office/drawing/2014/main" val="50535277"/>
                    </a:ext>
                  </a:extLst>
                </a:gridCol>
              </a:tblGrid>
              <a:tr h="555861">
                <a:tc>
                  <a:txBody>
                    <a:bodyPr/>
                    <a:lstStyle/>
                    <a:p>
                      <a:pPr algn="ctr">
                        <a:lnSpc>
                          <a:spcPct val="107000"/>
                        </a:lnSpc>
                      </a:pPr>
                      <a:r>
                        <a:rPr lang="en-IN" sz="1800" kern="100">
                          <a:effectLst/>
                        </a:rPr>
                        <a:t>1.</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35222" marR="35222" marT="58703" marB="58703" anchor="ctr"/>
                </a:tc>
                <a:tc>
                  <a:txBody>
                    <a:bodyPr/>
                    <a:lstStyle/>
                    <a:p>
                      <a:pPr algn="l">
                        <a:lnSpc>
                          <a:spcPct val="107000"/>
                        </a:lnSpc>
                      </a:pPr>
                      <a:r>
                        <a:rPr lang="en-IN" sz="1800" kern="100">
                          <a:effectLst/>
                        </a:rPr>
                        <a:t>It is programmer friendly language.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8703" marR="58703" marT="58703" marB="58703" anchor="ctr"/>
                </a:tc>
                <a:tc>
                  <a:txBody>
                    <a:bodyPr/>
                    <a:lstStyle/>
                    <a:p>
                      <a:pPr algn="l">
                        <a:lnSpc>
                          <a:spcPct val="107000"/>
                        </a:lnSpc>
                      </a:pPr>
                      <a:r>
                        <a:rPr lang="en-IN" sz="1800" kern="100">
                          <a:effectLst/>
                        </a:rPr>
                        <a:t>It is a machine friendly language.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8703" marR="58703" marT="58703" marB="58703" anchor="ctr"/>
                </a:tc>
                <a:extLst>
                  <a:ext uri="{0D108BD9-81ED-4DB2-BD59-A6C34878D82A}">
                    <a16:rowId xmlns:a16="http://schemas.microsoft.com/office/drawing/2014/main" val="2071346989"/>
                  </a:ext>
                </a:extLst>
              </a:tr>
              <a:tr h="823635">
                <a:tc>
                  <a:txBody>
                    <a:bodyPr/>
                    <a:lstStyle/>
                    <a:p>
                      <a:pPr algn="ctr">
                        <a:lnSpc>
                          <a:spcPct val="107000"/>
                        </a:lnSpc>
                      </a:pPr>
                      <a:r>
                        <a:rPr lang="en-IN" sz="1800" kern="100">
                          <a:effectLst/>
                        </a:rPr>
                        <a:t>2.</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35222" marR="35222" marT="34048" marB="34048" anchor="ctr"/>
                </a:tc>
                <a:tc>
                  <a:txBody>
                    <a:bodyPr/>
                    <a:lstStyle/>
                    <a:p>
                      <a:pPr algn="l">
                        <a:lnSpc>
                          <a:spcPct val="107000"/>
                        </a:lnSpc>
                      </a:pPr>
                      <a:r>
                        <a:rPr lang="en-IN" sz="1800" u="sng" kern="100">
                          <a:effectLst/>
                          <a:hlinkClick r:id="rId2"/>
                        </a:rPr>
                        <a:t>High level language</a:t>
                      </a:r>
                      <a:r>
                        <a:rPr lang="en-IN" sz="1800" kern="100">
                          <a:effectLst/>
                        </a:rPr>
                        <a:t> is less memory efficient.</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8703" marR="58703" marT="82184" marB="82184" anchor="ctr"/>
                </a:tc>
                <a:tc>
                  <a:txBody>
                    <a:bodyPr/>
                    <a:lstStyle/>
                    <a:p>
                      <a:pPr algn="l">
                        <a:lnSpc>
                          <a:spcPct val="107000"/>
                        </a:lnSpc>
                      </a:pPr>
                      <a:r>
                        <a:rPr lang="en-IN" sz="1800" u="sng" kern="100">
                          <a:effectLst/>
                          <a:hlinkClick r:id="rId3"/>
                        </a:rPr>
                        <a:t>Low level language</a:t>
                      </a:r>
                      <a:r>
                        <a:rPr lang="en-IN" sz="1800" kern="100">
                          <a:effectLst/>
                        </a:rPr>
                        <a:t> is high memory efficient.</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8703" marR="58703" marT="82184" marB="82184" anchor="ctr"/>
                </a:tc>
                <a:extLst>
                  <a:ext uri="{0D108BD9-81ED-4DB2-BD59-A6C34878D82A}">
                    <a16:rowId xmlns:a16="http://schemas.microsoft.com/office/drawing/2014/main" val="2167758349"/>
                  </a:ext>
                </a:extLst>
              </a:tr>
              <a:tr h="614957">
                <a:tc>
                  <a:txBody>
                    <a:bodyPr/>
                    <a:lstStyle/>
                    <a:p>
                      <a:pPr algn="ctr">
                        <a:lnSpc>
                          <a:spcPct val="107000"/>
                        </a:lnSpc>
                      </a:pPr>
                      <a:r>
                        <a:rPr lang="en-IN" sz="1800" kern="100">
                          <a:effectLst/>
                        </a:rPr>
                        <a:t>3.</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35222" marR="35222" marT="34048" marB="34048" anchor="ctr"/>
                </a:tc>
                <a:tc>
                  <a:txBody>
                    <a:bodyPr/>
                    <a:lstStyle/>
                    <a:p>
                      <a:pPr algn="l">
                        <a:lnSpc>
                          <a:spcPct val="107000"/>
                        </a:lnSpc>
                      </a:pPr>
                      <a:r>
                        <a:rPr lang="en-IN" sz="1800" kern="100">
                          <a:effectLst/>
                        </a:rPr>
                        <a:t>It is easy to understand.</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8703" marR="58703" marT="82184" marB="82184" anchor="ctr"/>
                </a:tc>
                <a:tc>
                  <a:txBody>
                    <a:bodyPr/>
                    <a:lstStyle/>
                    <a:p>
                      <a:pPr algn="l">
                        <a:lnSpc>
                          <a:spcPct val="107000"/>
                        </a:lnSpc>
                      </a:pPr>
                      <a:r>
                        <a:rPr lang="en-IN" sz="1800" kern="100">
                          <a:effectLst/>
                        </a:rPr>
                        <a:t>It is tough to understand.</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8703" marR="58703" marT="82184" marB="82184" anchor="ctr"/>
                </a:tc>
                <a:extLst>
                  <a:ext uri="{0D108BD9-81ED-4DB2-BD59-A6C34878D82A}">
                    <a16:rowId xmlns:a16="http://schemas.microsoft.com/office/drawing/2014/main" val="52013598"/>
                  </a:ext>
                </a:extLst>
              </a:tr>
              <a:tr h="406278">
                <a:tc>
                  <a:txBody>
                    <a:bodyPr/>
                    <a:lstStyle/>
                    <a:p>
                      <a:pPr algn="ctr">
                        <a:lnSpc>
                          <a:spcPct val="107000"/>
                        </a:lnSpc>
                      </a:pPr>
                      <a:r>
                        <a:rPr lang="en-IN" sz="1800" kern="100">
                          <a:effectLst/>
                        </a:rPr>
                        <a:t>4.</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35222" marR="35222" marT="34048" marB="34048" anchor="ctr"/>
                </a:tc>
                <a:tc>
                  <a:txBody>
                    <a:bodyPr/>
                    <a:lstStyle/>
                    <a:p>
                      <a:pPr algn="l">
                        <a:lnSpc>
                          <a:spcPct val="107000"/>
                        </a:lnSpc>
                      </a:pPr>
                      <a:r>
                        <a:rPr lang="en-IN" sz="1800" kern="100">
                          <a:effectLst/>
                        </a:rPr>
                        <a:t>Debugging is easy.</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8703" marR="58703" marT="82184" marB="82184" anchor="ctr"/>
                </a:tc>
                <a:tc>
                  <a:txBody>
                    <a:bodyPr/>
                    <a:lstStyle/>
                    <a:p>
                      <a:pPr algn="l">
                        <a:lnSpc>
                          <a:spcPct val="107000"/>
                        </a:lnSpc>
                      </a:pPr>
                      <a:r>
                        <a:rPr lang="en-IN" sz="1800" kern="100">
                          <a:effectLst/>
                        </a:rPr>
                        <a:t>Debugging is complex comparatively.</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8703" marR="58703" marT="82184" marB="82184" anchor="ctr"/>
                </a:tc>
                <a:extLst>
                  <a:ext uri="{0D108BD9-81ED-4DB2-BD59-A6C34878D82A}">
                    <a16:rowId xmlns:a16="http://schemas.microsoft.com/office/drawing/2014/main" val="4205159635"/>
                  </a:ext>
                </a:extLst>
              </a:tr>
              <a:tr h="614957">
                <a:tc>
                  <a:txBody>
                    <a:bodyPr/>
                    <a:lstStyle/>
                    <a:p>
                      <a:pPr algn="ctr">
                        <a:lnSpc>
                          <a:spcPct val="107000"/>
                        </a:lnSpc>
                      </a:pPr>
                      <a:r>
                        <a:rPr lang="en-IN" sz="1800" kern="100">
                          <a:effectLst/>
                        </a:rPr>
                        <a:t>5.</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35222" marR="35222" marT="34048" marB="34048" anchor="ctr"/>
                </a:tc>
                <a:tc>
                  <a:txBody>
                    <a:bodyPr/>
                    <a:lstStyle/>
                    <a:p>
                      <a:pPr algn="l">
                        <a:lnSpc>
                          <a:spcPct val="107000"/>
                        </a:lnSpc>
                      </a:pPr>
                      <a:r>
                        <a:rPr lang="en-IN" sz="1800" kern="100">
                          <a:effectLst/>
                        </a:rPr>
                        <a:t>It is simple to maintain.</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8703" marR="58703" marT="82184" marB="82184" anchor="ctr"/>
                </a:tc>
                <a:tc>
                  <a:txBody>
                    <a:bodyPr/>
                    <a:lstStyle/>
                    <a:p>
                      <a:pPr algn="l">
                        <a:lnSpc>
                          <a:spcPct val="107000"/>
                        </a:lnSpc>
                      </a:pPr>
                      <a:r>
                        <a:rPr lang="en-IN" sz="1800" kern="100">
                          <a:effectLst/>
                        </a:rPr>
                        <a:t>It is complex to maintain comparatively.</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8703" marR="58703" marT="82184" marB="82184" anchor="ctr"/>
                </a:tc>
                <a:extLst>
                  <a:ext uri="{0D108BD9-81ED-4DB2-BD59-A6C34878D82A}">
                    <a16:rowId xmlns:a16="http://schemas.microsoft.com/office/drawing/2014/main" val="3528395694"/>
                  </a:ext>
                </a:extLst>
              </a:tr>
              <a:tr h="406278">
                <a:tc>
                  <a:txBody>
                    <a:bodyPr/>
                    <a:lstStyle/>
                    <a:p>
                      <a:pPr algn="ctr">
                        <a:lnSpc>
                          <a:spcPct val="107000"/>
                        </a:lnSpc>
                      </a:pPr>
                      <a:r>
                        <a:rPr lang="en-IN" sz="1800" kern="100">
                          <a:effectLst/>
                        </a:rPr>
                        <a:t>6.</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35222" marR="35222" marT="34048" marB="34048" anchor="ctr"/>
                </a:tc>
                <a:tc>
                  <a:txBody>
                    <a:bodyPr/>
                    <a:lstStyle/>
                    <a:p>
                      <a:pPr algn="l">
                        <a:lnSpc>
                          <a:spcPct val="107000"/>
                        </a:lnSpc>
                      </a:pPr>
                      <a:r>
                        <a:rPr lang="en-IN" sz="1800" kern="100">
                          <a:effectLst/>
                        </a:rPr>
                        <a:t>It is portable.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8703" marR="58703" marT="82184" marB="82184" anchor="ctr"/>
                </a:tc>
                <a:tc>
                  <a:txBody>
                    <a:bodyPr/>
                    <a:lstStyle/>
                    <a:p>
                      <a:pPr algn="l">
                        <a:lnSpc>
                          <a:spcPct val="107000"/>
                        </a:lnSpc>
                      </a:pPr>
                      <a:r>
                        <a:rPr lang="en-IN" sz="1800" kern="100">
                          <a:effectLst/>
                        </a:rPr>
                        <a:t>It is non-portable.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8703" marR="58703" marT="82184" marB="82184" anchor="ctr"/>
                </a:tc>
                <a:extLst>
                  <a:ext uri="{0D108BD9-81ED-4DB2-BD59-A6C34878D82A}">
                    <a16:rowId xmlns:a16="http://schemas.microsoft.com/office/drawing/2014/main" val="2557952876"/>
                  </a:ext>
                </a:extLst>
              </a:tr>
              <a:tr h="614957">
                <a:tc>
                  <a:txBody>
                    <a:bodyPr/>
                    <a:lstStyle/>
                    <a:p>
                      <a:pPr algn="ctr">
                        <a:lnSpc>
                          <a:spcPct val="107000"/>
                        </a:lnSpc>
                      </a:pPr>
                      <a:r>
                        <a:rPr lang="en-IN" sz="1800" kern="100">
                          <a:effectLst/>
                        </a:rPr>
                        <a:t>7.</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35222" marR="35222" marT="34048" marB="34048" anchor="ctr"/>
                </a:tc>
                <a:tc>
                  <a:txBody>
                    <a:bodyPr/>
                    <a:lstStyle/>
                    <a:p>
                      <a:pPr algn="l">
                        <a:lnSpc>
                          <a:spcPct val="107000"/>
                        </a:lnSpc>
                      </a:pPr>
                      <a:r>
                        <a:rPr lang="en-IN" sz="1800" kern="100">
                          <a:effectLst/>
                        </a:rPr>
                        <a:t>It can run on any platform.</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8703" marR="58703" marT="82184" marB="82184" anchor="ctr"/>
                </a:tc>
                <a:tc>
                  <a:txBody>
                    <a:bodyPr/>
                    <a:lstStyle/>
                    <a:p>
                      <a:pPr algn="l">
                        <a:lnSpc>
                          <a:spcPct val="107000"/>
                        </a:lnSpc>
                      </a:pPr>
                      <a:r>
                        <a:rPr lang="en-IN" sz="1800" kern="100">
                          <a:effectLst/>
                        </a:rPr>
                        <a:t>It is machine-dependent.</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8703" marR="58703" marT="82184" marB="82184" anchor="ctr"/>
                </a:tc>
                <a:extLst>
                  <a:ext uri="{0D108BD9-81ED-4DB2-BD59-A6C34878D82A}">
                    <a16:rowId xmlns:a16="http://schemas.microsoft.com/office/drawing/2014/main" val="2680745954"/>
                  </a:ext>
                </a:extLst>
              </a:tr>
              <a:tr h="823635">
                <a:tc>
                  <a:txBody>
                    <a:bodyPr/>
                    <a:lstStyle/>
                    <a:p>
                      <a:pPr algn="ctr">
                        <a:lnSpc>
                          <a:spcPct val="107000"/>
                        </a:lnSpc>
                      </a:pPr>
                      <a:r>
                        <a:rPr lang="en-IN" sz="1800" kern="100">
                          <a:effectLst/>
                        </a:rPr>
                        <a:t>8.</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35222" marR="35222" marT="34048" marB="34048" anchor="ctr"/>
                </a:tc>
                <a:tc>
                  <a:txBody>
                    <a:bodyPr/>
                    <a:lstStyle/>
                    <a:p>
                      <a:pPr algn="l">
                        <a:lnSpc>
                          <a:spcPct val="107000"/>
                        </a:lnSpc>
                      </a:pPr>
                      <a:r>
                        <a:rPr lang="en-IN" sz="1800" kern="100">
                          <a:effectLst/>
                        </a:rPr>
                        <a:t>It needs compiler or interpreter for translation.</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8703" marR="58703" marT="82184" marB="82184" anchor="ctr"/>
                </a:tc>
                <a:tc>
                  <a:txBody>
                    <a:bodyPr/>
                    <a:lstStyle/>
                    <a:p>
                      <a:pPr algn="l">
                        <a:lnSpc>
                          <a:spcPct val="107000"/>
                        </a:lnSpc>
                      </a:pPr>
                      <a:r>
                        <a:rPr lang="en-IN" sz="1800" kern="100">
                          <a:effectLst/>
                        </a:rPr>
                        <a:t>It needs assembler for translation.</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8703" marR="58703" marT="82184" marB="82184" anchor="ctr"/>
                </a:tc>
                <a:extLst>
                  <a:ext uri="{0D108BD9-81ED-4DB2-BD59-A6C34878D82A}">
                    <a16:rowId xmlns:a16="http://schemas.microsoft.com/office/drawing/2014/main" val="3212832519"/>
                  </a:ext>
                </a:extLst>
              </a:tr>
              <a:tr h="614957">
                <a:tc>
                  <a:txBody>
                    <a:bodyPr/>
                    <a:lstStyle/>
                    <a:p>
                      <a:pPr algn="ctr">
                        <a:lnSpc>
                          <a:spcPct val="107000"/>
                        </a:lnSpc>
                      </a:pPr>
                      <a:r>
                        <a:rPr lang="en-IN" sz="1800" kern="100">
                          <a:effectLst/>
                        </a:rPr>
                        <a:t>9.</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35222" marR="35222" marT="34048" marB="34048" anchor="ctr"/>
                </a:tc>
                <a:tc>
                  <a:txBody>
                    <a:bodyPr/>
                    <a:lstStyle/>
                    <a:p>
                      <a:pPr algn="l">
                        <a:lnSpc>
                          <a:spcPct val="107000"/>
                        </a:lnSpc>
                      </a:pPr>
                      <a:r>
                        <a:rPr lang="en-IN" sz="1800" kern="100">
                          <a:effectLst/>
                        </a:rPr>
                        <a:t>It is used widely for programming.</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8703" marR="58703" marT="82184" marB="82184" anchor="ctr"/>
                </a:tc>
                <a:tc>
                  <a:txBody>
                    <a:bodyPr/>
                    <a:lstStyle/>
                    <a:p>
                      <a:pPr algn="l">
                        <a:lnSpc>
                          <a:spcPct val="107000"/>
                        </a:lnSpc>
                      </a:pPr>
                      <a:r>
                        <a:rPr lang="en-IN" sz="1800" kern="100">
                          <a:effectLst/>
                        </a:rPr>
                        <a:t>It is not commonly used now-a-days in programming.</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8703" marR="58703" marT="82184" marB="82184" anchor="ctr"/>
                </a:tc>
                <a:extLst>
                  <a:ext uri="{0D108BD9-81ED-4DB2-BD59-A6C34878D82A}">
                    <a16:rowId xmlns:a16="http://schemas.microsoft.com/office/drawing/2014/main" val="2540104455"/>
                  </a:ext>
                </a:extLst>
              </a:tr>
            </a:tbl>
          </a:graphicData>
        </a:graphic>
      </p:graphicFrame>
      <p:sp>
        <p:nvSpPr>
          <p:cNvPr id="3" name="Title 1">
            <a:extLst>
              <a:ext uri="{FF2B5EF4-FFF2-40B4-BE49-F238E27FC236}">
                <a16:creationId xmlns:a16="http://schemas.microsoft.com/office/drawing/2014/main" id="{C68479A8-E88A-E83C-B0D6-1B255BAD1667}"/>
              </a:ext>
            </a:extLst>
          </p:cNvPr>
          <p:cNvSpPr txBox="1">
            <a:spLocks/>
          </p:cNvSpPr>
          <p:nvPr/>
        </p:nvSpPr>
        <p:spPr>
          <a:xfrm>
            <a:off x="1023257" y="821418"/>
            <a:ext cx="9720943" cy="647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a:solidFill>
                  <a:srgbClr val="273239"/>
                </a:solidFill>
                <a:latin typeface="Source Sans 3"/>
              </a:rPr>
              <a:t>High Level Language                              Low-level language</a:t>
            </a:r>
            <a:endParaRPr lang="en-IN" sz="3200"/>
          </a:p>
        </p:txBody>
      </p:sp>
    </p:spTree>
    <p:extLst>
      <p:ext uri="{BB962C8B-B14F-4D97-AF65-F5344CB8AC3E}">
        <p14:creationId xmlns:p14="http://schemas.microsoft.com/office/powerpoint/2010/main" val="2440664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541E-8EF0-699F-AE7A-11F49D6BA536}"/>
              </a:ext>
            </a:extLst>
          </p:cNvPr>
          <p:cNvSpPr>
            <a:spLocks noGrp="1"/>
          </p:cNvSpPr>
          <p:nvPr>
            <p:ph type="title"/>
          </p:nvPr>
        </p:nvSpPr>
        <p:spPr>
          <a:xfrm>
            <a:off x="838200" y="278040"/>
            <a:ext cx="10515600" cy="734332"/>
          </a:xfrm>
        </p:spPr>
        <p:txBody>
          <a:bodyPr/>
          <a:lstStyle/>
          <a:p>
            <a:r>
              <a:rPr lang="en-IN" b="1"/>
              <a:t>Compiler</a:t>
            </a:r>
          </a:p>
        </p:txBody>
      </p:sp>
      <p:sp>
        <p:nvSpPr>
          <p:cNvPr id="3" name="Content Placeholder 2">
            <a:extLst>
              <a:ext uri="{FF2B5EF4-FFF2-40B4-BE49-F238E27FC236}">
                <a16:creationId xmlns:a16="http://schemas.microsoft.com/office/drawing/2014/main" id="{7727E0F4-D4BF-9CC5-E5E5-BB17F75A476C}"/>
              </a:ext>
            </a:extLst>
          </p:cNvPr>
          <p:cNvSpPr>
            <a:spLocks noGrp="1"/>
          </p:cNvSpPr>
          <p:nvPr>
            <p:ph idx="1"/>
          </p:nvPr>
        </p:nvSpPr>
        <p:spPr>
          <a:xfrm>
            <a:off x="544285" y="1152297"/>
            <a:ext cx="11288485" cy="5215845"/>
          </a:xfrm>
        </p:spPr>
        <p:txBody>
          <a:bodyPr>
            <a:normAutofit lnSpcReduction="10000"/>
          </a:bodyPr>
          <a:lstStyle/>
          <a:p>
            <a:pPr algn="just"/>
            <a:r>
              <a:rPr lang="en-IN" b="0" i="0">
                <a:effectLst/>
                <a:latin typeface="Arial" panose="020B0604020202020204" pitchFamily="34" charset="0"/>
              </a:rPr>
              <a:t>A Translator (compiler) is a program that reads a program written in one language, </a:t>
            </a:r>
            <a:r>
              <a:rPr lang="en-IN" b="0" i="0" u="sng">
                <a:effectLst/>
                <a:highlight>
                  <a:srgbClr val="FFFF00"/>
                </a:highlight>
                <a:latin typeface="Arial" panose="020B0604020202020204" pitchFamily="34" charset="0"/>
              </a:rPr>
              <a:t>the source language</a:t>
            </a:r>
            <a:r>
              <a:rPr lang="en-IN" b="0" i="0">
                <a:effectLst/>
                <a:latin typeface="Arial" panose="020B0604020202020204" pitchFamily="34" charset="0"/>
              </a:rPr>
              <a:t>, - and translate it </a:t>
            </a:r>
            <a:r>
              <a:rPr lang="en-IN">
                <a:latin typeface="Arial" panose="020B0604020202020204" pitchFamily="34" charset="0"/>
              </a:rPr>
              <a:t>into an equivalent program in another language, </a:t>
            </a:r>
            <a:r>
              <a:rPr lang="en-IN">
                <a:highlight>
                  <a:srgbClr val="00FF00"/>
                </a:highlight>
                <a:latin typeface="Arial" panose="020B0604020202020204" pitchFamily="34" charset="0"/>
              </a:rPr>
              <a:t>the target language</a:t>
            </a:r>
            <a:r>
              <a:rPr lang="en-IN">
                <a:latin typeface="Arial" panose="020B0604020202020204" pitchFamily="34" charset="0"/>
              </a:rPr>
              <a:t>.</a:t>
            </a:r>
          </a:p>
          <a:p>
            <a:pPr algn="just"/>
            <a:endParaRPr lang="en-IN" b="0" i="0">
              <a:effectLst/>
              <a:latin typeface="Arial" panose="020B0604020202020204" pitchFamily="34" charset="0"/>
            </a:endParaRPr>
          </a:p>
          <a:p>
            <a:pPr algn="just"/>
            <a:r>
              <a:rPr lang="en-IN" b="0" i="0">
                <a:effectLst/>
                <a:latin typeface="Arial" panose="020B0604020202020204" pitchFamily="34" charset="0"/>
              </a:rPr>
              <a:t>In </a:t>
            </a:r>
            <a:r>
              <a:rPr lang="en-IN" b="0" i="0" strike="noStrike">
                <a:effectLst/>
                <a:latin typeface="Arial" panose="020B0604020202020204" pitchFamily="34" charset="0"/>
              </a:rPr>
              <a:t>computing</a:t>
            </a:r>
            <a:r>
              <a:rPr lang="en-IN" b="0" i="0">
                <a:effectLst/>
                <a:latin typeface="Arial" panose="020B0604020202020204" pitchFamily="34" charset="0"/>
              </a:rPr>
              <a:t>, a </a:t>
            </a:r>
            <a:r>
              <a:rPr lang="en-IN" b="1" i="0">
                <a:effectLst/>
                <a:latin typeface="Arial" panose="020B0604020202020204" pitchFamily="34" charset="0"/>
              </a:rPr>
              <a:t>compiler</a:t>
            </a:r>
            <a:r>
              <a:rPr lang="en-IN" b="0" i="0">
                <a:effectLst/>
                <a:latin typeface="Arial" panose="020B0604020202020204" pitchFamily="34" charset="0"/>
              </a:rPr>
              <a:t> is a </a:t>
            </a:r>
            <a:r>
              <a:rPr lang="en-IN" b="0" i="0" strike="noStrike">
                <a:effectLst/>
                <a:latin typeface="Arial" panose="020B0604020202020204" pitchFamily="34" charset="0"/>
              </a:rPr>
              <a:t>computer program</a:t>
            </a:r>
            <a:r>
              <a:rPr lang="en-IN" b="0" i="0">
                <a:effectLst/>
                <a:latin typeface="Arial" panose="020B0604020202020204" pitchFamily="34" charset="0"/>
              </a:rPr>
              <a:t> that </a:t>
            </a:r>
            <a:r>
              <a:rPr lang="en-IN" b="0" i="0" strike="noStrike">
                <a:effectLst/>
                <a:latin typeface="Arial" panose="020B0604020202020204" pitchFamily="34" charset="0"/>
                <a:hlinkClick r:id="rId2" tooltip="Translator (computing)">
                  <a:extLst>
                    <a:ext uri="{A12FA001-AC4F-418D-AE19-62706E023703}">
                      <ahyp:hlinkClr xmlns:ahyp="http://schemas.microsoft.com/office/drawing/2018/hyperlinkcolor" val="tx"/>
                    </a:ext>
                  </a:extLst>
                </a:hlinkClick>
              </a:rPr>
              <a:t>translates</a:t>
            </a:r>
            <a:r>
              <a:rPr lang="en-IN" b="0" i="0">
                <a:effectLst/>
                <a:latin typeface="Arial" panose="020B0604020202020204" pitchFamily="34" charset="0"/>
              </a:rPr>
              <a:t> computer code written in one </a:t>
            </a:r>
            <a:r>
              <a:rPr lang="en-IN" b="0" i="0" strike="noStrike">
                <a:effectLst/>
                <a:latin typeface="Arial" panose="020B0604020202020204" pitchFamily="34" charset="0"/>
                <a:hlinkClick r:id="rId3" tooltip="Programming language">
                  <a:extLst>
                    <a:ext uri="{A12FA001-AC4F-418D-AE19-62706E023703}">
                      <ahyp:hlinkClr xmlns:ahyp="http://schemas.microsoft.com/office/drawing/2018/hyperlinkcolor" val="tx"/>
                    </a:ext>
                  </a:extLst>
                </a:hlinkClick>
              </a:rPr>
              <a:t>programming language</a:t>
            </a:r>
            <a:r>
              <a:rPr lang="en-IN" b="0" i="0">
                <a:effectLst/>
                <a:latin typeface="Arial" panose="020B0604020202020204" pitchFamily="34" charset="0"/>
              </a:rPr>
              <a:t> (the </a:t>
            </a:r>
            <a:r>
              <a:rPr lang="en-IN" b="0" i="1">
                <a:effectLst/>
                <a:latin typeface="Arial" panose="020B0604020202020204" pitchFamily="34" charset="0"/>
              </a:rPr>
              <a:t>source</a:t>
            </a:r>
            <a:r>
              <a:rPr lang="en-IN" b="0" i="0">
                <a:effectLst/>
                <a:latin typeface="Arial" panose="020B0604020202020204" pitchFamily="34" charset="0"/>
              </a:rPr>
              <a:t> language) into another language (the </a:t>
            </a:r>
            <a:r>
              <a:rPr lang="en-IN" b="0" i="1">
                <a:effectLst/>
                <a:latin typeface="Arial" panose="020B0604020202020204" pitchFamily="34" charset="0"/>
              </a:rPr>
              <a:t>target</a:t>
            </a:r>
            <a:r>
              <a:rPr lang="en-IN" b="0" i="0">
                <a:effectLst/>
                <a:latin typeface="Arial" panose="020B0604020202020204" pitchFamily="34" charset="0"/>
              </a:rPr>
              <a:t> language). </a:t>
            </a:r>
          </a:p>
          <a:p>
            <a:pPr algn="just"/>
            <a:endParaRPr lang="en-IN">
              <a:solidFill>
                <a:srgbClr val="202122"/>
              </a:solidFill>
              <a:latin typeface="Arial" panose="020B0604020202020204" pitchFamily="34" charset="0"/>
            </a:endParaRPr>
          </a:p>
          <a:p>
            <a:pPr algn="just"/>
            <a:r>
              <a:rPr lang="en-IN" b="0" i="0">
                <a:solidFill>
                  <a:srgbClr val="202122"/>
                </a:solidFill>
                <a:effectLst/>
                <a:latin typeface="Arial" panose="020B0604020202020204" pitchFamily="34" charset="0"/>
              </a:rPr>
              <a:t>The name "compiler" is primarily used for programs that translate </a:t>
            </a:r>
            <a:r>
              <a:rPr lang="en-IN" b="0" i="0" u="none" strike="noStrike">
                <a:solidFill>
                  <a:srgbClr val="3366CC"/>
                </a:solidFill>
                <a:effectLst/>
                <a:latin typeface="Arial" panose="020B0604020202020204" pitchFamily="34" charset="0"/>
                <a:hlinkClick r:id="rId4" tooltip="Source code"/>
              </a:rPr>
              <a:t>source code</a:t>
            </a:r>
            <a:r>
              <a:rPr lang="en-IN" b="0" i="0">
                <a:solidFill>
                  <a:srgbClr val="202122"/>
                </a:solidFill>
                <a:effectLst/>
                <a:latin typeface="Arial" panose="020B0604020202020204" pitchFamily="34" charset="0"/>
              </a:rPr>
              <a:t> from a </a:t>
            </a:r>
            <a:r>
              <a:rPr lang="en-IN" b="0" i="0" u="none" strike="noStrike">
                <a:solidFill>
                  <a:srgbClr val="3366CC"/>
                </a:solidFill>
                <a:effectLst/>
                <a:latin typeface="Arial" panose="020B0604020202020204" pitchFamily="34" charset="0"/>
                <a:hlinkClick r:id="rId5" tooltip="High-level programming language"/>
              </a:rPr>
              <a:t>high-level programming language</a:t>
            </a:r>
            <a:r>
              <a:rPr lang="en-IN" b="0" i="0">
                <a:solidFill>
                  <a:srgbClr val="202122"/>
                </a:solidFill>
                <a:effectLst/>
                <a:latin typeface="Arial" panose="020B0604020202020204" pitchFamily="34" charset="0"/>
              </a:rPr>
              <a:t> to a </a:t>
            </a:r>
            <a:r>
              <a:rPr lang="en-IN" b="0" i="0" u="none" strike="noStrike">
                <a:solidFill>
                  <a:srgbClr val="3366CC"/>
                </a:solidFill>
                <a:effectLst/>
                <a:latin typeface="Arial" panose="020B0604020202020204" pitchFamily="34" charset="0"/>
                <a:hlinkClick r:id="rId6" tooltip="Lower level language"/>
              </a:rPr>
              <a:t>low-level programming language</a:t>
            </a:r>
            <a:r>
              <a:rPr lang="en-IN" b="0" i="0">
                <a:solidFill>
                  <a:srgbClr val="202122"/>
                </a:solidFill>
                <a:effectLst/>
                <a:latin typeface="Arial" panose="020B0604020202020204" pitchFamily="34" charset="0"/>
              </a:rPr>
              <a:t> (e.g. </a:t>
            </a:r>
            <a:r>
              <a:rPr lang="en-IN" b="0" i="0" u="none" strike="noStrike">
                <a:solidFill>
                  <a:srgbClr val="3366CC"/>
                </a:solidFill>
                <a:effectLst/>
                <a:latin typeface="Arial" panose="020B0604020202020204" pitchFamily="34" charset="0"/>
                <a:hlinkClick r:id="rId7" tooltip="Assembly language"/>
              </a:rPr>
              <a:t>assembly language</a:t>
            </a:r>
            <a:r>
              <a:rPr lang="en-IN" b="0" i="0">
                <a:solidFill>
                  <a:srgbClr val="202122"/>
                </a:solidFill>
                <a:effectLst/>
                <a:latin typeface="Arial" panose="020B0604020202020204" pitchFamily="34" charset="0"/>
              </a:rPr>
              <a:t>, </a:t>
            </a:r>
            <a:r>
              <a:rPr lang="en-IN" b="0" i="0" u="none" strike="noStrike">
                <a:solidFill>
                  <a:srgbClr val="3366CC"/>
                </a:solidFill>
                <a:effectLst/>
                <a:latin typeface="Arial" panose="020B0604020202020204" pitchFamily="34" charset="0"/>
                <a:hlinkClick r:id="rId8" tooltip="Object code"/>
              </a:rPr>
              <a:t>object code</a:t>
            </a:r>
            <a:r>
              <a:rPr lang="en-IN" b="0" i="0">
                <a:solidFill>
                  <a:srgbClr val="202122"/>
                </a:solidFill>
                <a:effectLst/>
                <a:latin typeface="Arial" panose="020B0604020202020204" pitchFamily="34" charset="0"/>
              </a:rPr>
              <a:t>, or </a:t>
            </a:r>
            <a:r>
              <a:rPr lang="en-IN" b="0" i="0" u="none" strike="noStrike">
                <a:solidFill>
                  <a:srgbClr val="3366CC"/>
                </a:solidFill>
                <a:effectLst/>
                <a:latin typeface="Arial" panose="020B0604020202020204" pitchFamily="34" charset="0"/>
                <a:hlinkClick r:id="rId9" tooltip="Machine code"/>
              </a:rPr>
              <a:t>machine code</a:t>
            </a:r>
            <a:r>
              <a:rPr lang="en-IN" b="0" i="0">
                <a:solidFill>
                  <a:srgbClr val="202122"/>
                </a:solidFill>
                <a:effectLst/>
                <a:latin typeface="Arial" panose="020B0604020202020204" pitchFamily="34" charset="0"/>
              </a:rPr>
              <a:t>) to create an </a:t>
            </a:r>
            <a:r>
              <a:rPr lang="en-IN" b="0" i="0" u="none" strike="noStrike">
                <a:solidFill>
                  <a:srgbClr val="3366CC"/>
                </a:solidFill>
                <a:effectLst/>
                <a:latin typeface="Arial" panose="020B0604020202020204" pitchFamily="34" charset="0"/>
                <a:hlinkClick r:id="rId10" tooltip="Executable"/>
              </a:rPr>
              <a:t>executable</a:t>
            </a:r>
            <a:r>
              <a:rPr lang="en-IN" b="0" i="0">
                <a:solidFill>
                  <a:srgbClr val="202122"/>
                </a:solidFill>
                <a:effectLst/>
                <a:latin typeface="Arial" panose="020B0604020202020204" pitchFamily="34" charset="0"/>
              </a:rPr>
              <a:t> program</a:t>
            </a:r>
            <a:endParaRPr lang="en-IN"/>
          </a:p>
        </p:txBody>
      </p:sp>
    </p:spTree>
    <p:extLst>
      <p:ext uri="{BB962C8B-B14F-4D97-AF65-F5344CB8AC3E}">
        <p14:creationId xmlns:p14="http://schemas.microsoft.com/office/powerpoint/2010/main" val="1751618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2D5F-5E0D-45AA-3D53-0B47A2892364}"/>
              </a:ext>
            </a:extLst>
          </p:cNvPr>
          <p:cNvSpPr>
            <a:spLocks noGrp="1"/>
          </p:cNvSpPr>
          <p:nvPr>
            <p:ph type="title"/>
          </p:nvPr>
        </p:nvSpPr>
        <p:spPr>
          <a:xfrm>
            <a:off x="511629" y="18255"/>
            <a:ext cx="10515600" cy="1325563"/>
          </a:xfrm>
        </p:spPr>
        <p:txBody>
          <a:bodyPr>
            <a:normAutofit fontScale="90000"/>
          </a:bodyPr>
          <a:lstStyle/>
          <a:p>
            <a:r>
              <a:rPr lang="en-IN" b="1" i="0">
                <a:solidFill>
                  <a:srgbClr val="10656D"/>
                </a:solidFill>
                <a:effectLst/>
                <a:latin typeface="Montserrat" panose="020F0502020204030204" pitchFamily="2" charset="0"/>
              </a:rPr>
              <a:t>Assembly Language</a:t>
            </a:r>
            <a:br>
              <a:rPr lang="en-IN" b="1" i="0">
                <a:solidFill>
                  <a:srgbClr val="10656D"/>
                </a:solidFill>
                <a:effectLst/>
                <a:latin typeface="Montserrat" panose="020F0502020204030204" pitchFamily="2" charset="0"/>
              </a:rPr>
            </a:br>
            <a:r>
              <a:rPr lang="en-IN" sz="3100" b="0" i="1">
                <a:solidFill>
                  <a:srgbClr val="273239"/>
                </a:solidFill>
                <a:effectLst/>
                <a:latin typeface="-apple-system"/>
              </a:rPr>
              <a:t>Assembly Language is a low-level programming language. It helps in understanding the programming language of machine code.</a:t>
            </a:r>
            <a:endParaRPr lang="en-IN"/>
          </a:p>
        </p:txBody>
      </p:sp>
      <p:sp>
        <p:nvSpPr>
          <p:cNvPr id="3" name="Content Placeholder 2">
            <a:extLst>
              <a:ext uri="{FF2B5EF4-FFF2-40B4-BE49-F238E27FC236}">
                <a16:creationId xmlns:a16="http://schemas.microsoft.com/office/drawing/2014/main" id="{E5B73147-97B9-2EFF-8B0A-2FBC0A7131AE}"/>
              </a:ext>
            </a:extLst>
          </p:cNvPr>
          <p:cNvSpPr>
            <a:spLocks noGrp="1"/>
          </p:cNvSpPr>
          <p:nvPr>
            <p:ph idx="1"/>
          </p:nvPr>
        </p:nvSpPr>
        <p:spPr>
          <a:xfrm>
            <a:off x="97971" y="1665514"/>
            <a:ext cx="7293429" cy="5174231"/>
          </a:xfrm>
        </p:spPr>
        <p:txBody>
          <a:bodyPr>
            <a:normAutofit fontScale="92500" lnSpcReduction="10000"/>
          </a:bodyPr>
          <a:lstStyle/>
          <a:p>
            <a:pPr algn="just"/>
            <a:r>
              <a:rPr lang="en-IN" sz="2600" b="0" i="0">
                <a:solidFill>
                  <a:srgbClr val="4D5968"/>
                </a:solidFill>
                <a:effectLst/>
                <a:latin typeface="-apple-system"/>
              </a:rPr>
              <a:t>Machine code is a series of instructions that provide the necessary information to a user’s CPU to carry out a particular task (add, subtract, compare values, etc.). </a:t>
            </a:r>
          </a:p>
          <a:p>
            <a:pPr algn="just"/>
            <a:endParaRPr lang="en-IN" sz="2600" b="0" i="0">
              <a:solidFill>
                <a:srgbClr val="4D5968"/>
              </a:solidFill>
              <a:effectLst/>
              <a:latin typeface="-apple-system"/>
            </a:endParaRPr>
          </a:p>
          <a:p>
            <a:pPr algn="just"/>
            <a:r>
              <a:rPr lang="en-IN" sz="2600" b="0" i="0">
                <a:solidFill>
                  <a:srgbClr val="4D5968"/>
                </a:solidFill>
                <a:effectLst/>
                <a:latin typeface="-apple-system"/>
              </a:rPr>
              <a:t>In computers, there is an assembler that helps in converting the assembly code into machine code executable. </a:t>
            </a:r>
          </a:p>
          <a:p>
            <a:pPr algn="just"/>
            <a:endParaRPr lang="en-IN" sz="2600">
              <a:solidFill>
                <a:srgbClr val="4D5968"/>
              </a:solidFill>
              <a:latin typeface="-apple-system"/>
            </a:endParaRPr>
          </a:p>
          <a:p>
            <a:pPr algn="just"/>
            <a:r>
              <a:rPr lang="en-IN" sz="2600" b="0" i="0">
                <a:solidFill>
                  <a:srgbClr val="4D5968"/>
                </a:solidFill>
                <a:effectLst/>
                <a:latin typeface="-apple-system"/>
              </a:rPr>
              <a:t>It establishes with the help of compiling high-level language source code like C and C++.</a:t>
            </a:r>
          </a:p>
          <a:p>
            <a:pPr algn="just"/>
            <a:endParaRPr lang="en-IN" sz="2600">
              <a:solidFill>
                <a:srgbClr val="4D5968"/>
              </a:solidFill>
              <a:latin typeface="-apple-system"/>
            </a:endParaRPr>
          </a:p>
          <a:p>
            <a:pPr algn="just"/>
            <a:r>
              <a:rPr lang="en-IN" sz="2600" b="0" i="0">
                <a:solidFill>
                  <a:srgbClr val="4D5968"/>
                </a:solidFill>
                <a:effectLst/>
                <a:latin typeface="-apple-system"/>
              </a:rPr>
              <a:t>It mainly depends on the system architecture, whether it is an operating system or computer architecture to add assembler?</a:t>
            </a:r>
          </a:p>
        </p:txBody>
      </p:sp>
      <p:pic>
        <p:nvPicPr>
          <p:cNvPr id="5" name="Picture 4" descr="A computer with a computer screen and a computer monitor">
            <a:extLst>
              <a:ext uri="{FF2B5EF4-FFF2-40B4-BE49-F238E27FC236}">
                <a16:creationId xmlns:a16="http://schemas.microsoft.com/office/drawing/2014/main" id="{CCAB1C4D-9051-C7F7-2FB6-8E7EA4551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1" y="2030360"/>
            <a:ext cx="3864430" cy="3314525"/>
          </a:xfrm>
          <a:prstGeom prst="rect">
            <a:avLst/>
          </a:prstGeom>
        </p:spPr>
      </p:pic>
    </p:spTree>
    <p:extLst>
      <p:ext uri="{BB962C8B-B14F-4D97-AF65-F5344CB8AC3E}">
        <p14:creationId xmlns:p14="http://schemas.microsoft.com/office/powerpoint/2010/main" val="3464879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Computer Organization</a:t>
            </a:r>
          </a:p>
        </p:txBody>
      </p:sp>
      <p:sp>
        <p:nvSpPr>
          <p:cNvPr id="4" name="Date Placeholder 3"/>
          <p:cNvSpPr>
            <a:spLocks noGrp="1"/>
          </p:cNvSpPr>
          <p:nvPr>
            <p:ph type="dt" sz="half" idx="10"/>
          </p:nvPr>
        </p:nvSpPr>
        <p:spPr/>
        <p:txBody>
          <a:bodyPr/>
          <a:lstStyle/>
          <a:p>
            <a:fld id="{BFDE4AF9-D249-4B33-AC90-B51CC8B4EBB3}" type="datetime1">
              <a:rPr lang="en-IN" smtClean="0"/>
              <a:t>17-04-2024</a:t>
            </a:fld>
            <a:endParaRPr lang="en-IN"/>
          </a:p>
        </p:txBody>
      </p:sp>
      <p:sp>
        <p:nvSpPr>
          <p:cNvPr id="5" name="Footer Placeholder 4"/>
          <p:cNvSpPr>
            <a:spLocks noGrp="1"/>
          </p:cNvSpPr>
          <p:nvPr>
            <p:ph type="ftr" sz="quarter" idx="11"/>
          </p:nvPr>
        </p:nvSpPr>
        <p:spPr/>
        <p:txBody>
          <a:bodyPr/>
          <a:lstStyle/>
          <a:p>
            <a:r>
              <a:rPr lang="en-US"/>
              <a:t>CSE 1001 Problem Solving using Computers (PSUC) </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25</a:t>
            </a:fld>
            <a:endParaRPr lang="en-IN"/>
          </a:p>
        </p:txBody>
      </p:sp>
      <p:pic>
        <p:nvPicPr>
          <p:cNvPr id="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22926" y="1507393"/>
            <a:ext cx="7425572" cy="4432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5379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Operating System</a:t>
            </a:r>
          </a:p>
        </p:txBody>
      </p:sp>
      <p:sp>
        <p:nvSpPr>
          <p:cNvPr id="3" name="Content Placeholder 2"/>
          <p:cNvSpPr>
            <a:spLocks noGrp="1"/>
          </p:cNvSpPr>
          <p:nvPr>
            <p:ph idx="1"/>
          </p:nvPr>
        </p:nvSpPr>
        <p:spPr/>
        <p:txBody>
          <a:bodyPr>
            <a:noAutofit/>
          </a:bodyPr>
          <a:lstStyle/>
          <a:p>
            <a:pPr algn="just">
              <a:lnSpc>
                <a:spcPct val="150000"/>
              </a:lnSpc>
              <a:spcBef>
                <a:spcPct val="0"/>
              </a:spcBef>
              <a:buFont typeface="Wingdings" pitchFamily="2" charset="2"/>
              <a:buChar char="Ø"/>
            </a:pPr>
            <a:r>
              <a:rPr lang="en-US" sz="2400"/>
              <a:t>OS is an integrated collection of programs which make the computer operational and help in executing user programs.</a:t>
            </a:r>
          </a:p>
          <a:p>
            <a:pPr marL="0" indent="0" algn="just">
              <a:lnSpc>
                <a:spcPct val="150000"/>
              </a:lnSpc>
              <a:spcBef>
                <a:spcPct val="0"/>
              </a:spcBef>
              <a:buNone/>
            </a:pPr>
            <a:endParaRPr lang="en-US" sz="2400"/>
          </a:p>
          <a:p>
            <a:pPr algn="just">
              <a:lnSpc>
                <a:spcPct val="150000"/>
              </a:lnSpc>
              <a:spcBef>
                <a:spcPct val="0"/>
              </a:spcBef>
              <a:buFont typeface="Wingdings" pitchFamily="2" charset="2"/>
              <a:buChar char="Ø"/>
            </a:pPr>
            <a:r>
              <a:rPr lang="en-US" sz="2400"/>
              <a:t> It acts as an interface between the man and machine.</a:t>
            </a:r>
          </a:p>
          <a:p>
            <a:pPr algn="just">
              <a:lnSpc>
                <a:spcPct val="150000"/>
              </a:lnSpc>
              <a:spcBef>
                <a:spcPct val="0"/>
              </a:spcBef>
              <a:buFont typeface="Wingdings" pitchFamily="2" charset="2"/>
              <a:buChar char="Ø"/>
            </a:pPr>
            <a:endParaRPr lang="en-US" sz="2400"/>
          </a:p>
          <a:p>
            <a:pPr algn="just">
              <a:lnSpc>
                <a:spcPct val="150000"/>
              </a:lnSpc>
              <a:spcBef>
                <a:spcPct val="0"/>
              </a:spcBef>
              <a:buFont typeface="Wingdings" pitchFamily="2" charset="2"/>
              <a:buChar char="Ø"/>
            </a:pPr>
            <a:r>
              <a:rPr lang="en-US" sz="2400"/>
              <a:t> It manages the system resources like memory, processors, input-output devices and files. </a:t>
            </a:r>
          </a:p>
          <a:p>
            <a:pPr algn="just">
              <a:lnSpc>
                <a:spcPct val="150000"/>
              </a:lnSpc>
              <a:spcBef>
                <a:spcPct val="0"/>
              </a:spcBef>
              <a:buFont typeface="Wingdings" pitchFamily="2" charset="2"/>
              <a:buChar char="Ø"/>
            </a:pPr>
            <a:endParaRPr lang="en-US" sz="2400"/>
          </a:p>
          <a:p>
            <a:pPr algn="just">
              <a:lnSpc>
                <a:spcPct val="150000"/>
              </a:lnSpc>
              <a:spcBef>
                <a:spcPct val="0"/>
              </a:spcBef>
              <a:buFont typeface="Wingdings" pitchFamily="2" charset="2"/>
              <a:buChar char="Ø"/>
            </a:pPr>
            <a:r>
              <a:rPr lang="en-US" sz="2400"/>
              <a:t>Windows, Linux, DOS</a:t>
            </a:r>
          </a:p>
        </p:txBody>
      </p:sp>
      <p:sp>
        <p:nvSpPr>
          <p:cNvPr id="6" name="Slide Number Placeholder 5"/>
          <p:cNvSpPr>
            <a:spLocks noGrp="1"/>
          </p:cNvSpPr>
          <p:nvPr>
            <p:ph type="sldNum" sz="quarter" idx="12"/>
          </p:nvPr>
        </p:nvSpPr>
        <p:spPr/>
        <p:txBody>
          <a:bodyPr/>
          <a:lstStyle/>
          <a:p>
            <a:fld id="{24BEA51C-495D-44A2-B925-9AAC4BD9F0A2}" type="slidenum">
              <a:rPr lang="en-IN" smtClean="0"/>
              <a:t>26</a:t>
            </a:fld>
            <a:endParaRPr lang="en-IN"/>
          </a:p>
        </p:txBody>
      </p:sp>
    </p:spTree>
    <p:extLst>
      <p:ext uri="{BB962C8B-B14F-4D97-AF65-F5344CB8AC3E}">
        <p14:creationId xmlns:p14="http://schemas.microsoft.com/office/powerpoint/2010/main" val="144845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12877"/>
            <a:ext cx="8229600" cy="1143000"/>
          </a:xfrm>
        </p:spPr>
        <p:txBody>
          <a:bodyPr>
            <a:normAutofit/>
          </a:bodyPr>
          <a:lstStyle/>
          <a:p>
            <a:r>
              <a:rPr lang="en-US"/>
              <a:t>Computer</a:t>
            </a:r>
            <a:r>
              <a:rPr lang="en-US">
                <a:solidFill>
                  <a:schemeClr val="tx2"/>
                </a:solidFill>
              </a:rPr>
              <a:t> </a:t>
            </a:r>
            <a:r>
              <a:rPr lang="en-US"/>
              <a:t>Languages</a:t>
            </a:r>
          </a:p>
        </p:txBody>
      </p:sp>
      <p:sp>
        <p:nvSpPr>
          <p:cNvPr id="3" name="Content Placeholder 2"/>
          <p:cNvSpPr>
            <a:spLocks noGrp="1"/>
          </p:cNvSpPr>
          <p:nvPr>
            <p:ph idx="1"/>
          </p:nvPr>
        </p:nvSpPr>
        <p:spPr>
          <a:xfrm>
            <a:off x="1752600" y="1066801"/>
            <a:ext cx="8534400" cy="5654675"/>
          </a:xfrm>
        </p:spPr>
        <p:txBody>
          <a:bodyPr>
            <a:normAutofit fontScale="92500"/>
          </a:bodyPr>
          <a:lstStyle/>
          <a:p>
            <a:pPr algn="just">
              <a:lnSpc>
                <a:spcPct val="160000"/>
              </a:lnSpc>
              <a:spcBef>
                <a:spcPts val="0"/>
              </a:spcBef>
              <a:defRPr/>
            </a:pPr>
            <a:r>
              <a:rPr lang="en-US" sz="2200"/>
              <a:t>Machine Language- The only programming language available in earlier days</a:t>
            </a:r>
          </a:p>
          <a:p>
            <a:pPr algn="just">
              <a:lnSpc>
                <a:spcPct val="160000"/>
              </a:lnSpc>
              <a:spcBef>
                <a:spcPts val="0"/>
              </a:spcBef>
              <a:defRPr/>
            </a:pPr>
            <a:r>
              <a:rPr lang="en-US" sz="2200"/>
              <a:t>Consists of only 0’s and 1’s;  e.g.:- 10101011</a:t>
            </a:r>
          </a:p>
          <a:p>
            <a:pPr algn="just">
              <a:lnSpc>
                <a:spcPct val="160000"/>
              </a:lnSpc>
              <a:spcBef>
                <a:spcPts val="0"/>
              </a:spcBef>
              <a:defRPr/>
            </a:pPr>
            <a:r>
              <a:rPr lang="en-US" sz="2200"/>
              <a:t>Symbolic language or Assembly language-</a:t>
            </a:r>
          </a:p>
          <a:p>
            <a:pPr marL="557213" lvl="2" indent="-257175" algn="just">
              <a:lnSpc>
                <a:spcPct val="160000"/>
              </a:lnSpc>
              <a:spcBef>
                <a:spcPts val="0"/>
              </a:spcBef>
              <a:defRPr/>
            </a:pPr>
            <a:r>
              <a:rPr lang="en-US" sz="2200"/>
              <a:t>symbols or mnemonics are used to represent instructions</a:t>
            </a:r>
          </a:p>
          <a:p>
            <a:pPr marL="557213" lvl="2" indent="-257175" algn="just">
              <a:lnSpc>
                <a:spcPct val="160000"/>
              </a:lnSpc>
              <a:spcBef>
                <a:spcPts val="0"/>
              </a:spcBef>
              <a:defRPr/>
            </a:pPr>
            <a:r>
              <a:rPr lang="en-US" sz="2200"/>
              <a:t> hardware specific</a:t>
            </a:r>
          </a:p>
          <a:p>
            <a:pPr marL="557213" lvl="2" indent="-257175" algn="just">
              <a:lnSpc>
                <a:spcPct val="160000"/>
              </a:lnSpc>
              <a:spcBef>
                <a:spcPts val="0"/>
              </a:spcBef>
              <a:defRPr/>
            </a:pPr>
            <a:r>
              <a:rPr lang="en-US" sz="2200"/>
              <a:t>e.g.  ADD X,Y; Add the contents of y to x</a:t>
            </a:r>
          </a:p>
          <a:p>
            <a:pPr algn="just">
              <a:lnSpc>
                <a:spcPct val="160000"/>
              </a:lnSpc>
              <a:spcBef>
                <a:spcPts val="0"/>
              </a:spcBef>
              <a:defRPr/>
            </a:pPr>
            <a:r>
              <a:rPr lang="en-US" sz="2200"/>
              <a:t>High-level languages- English like language using which the programmer can write programs to solve a problem.</a:t>
            </a:r>
          </a:p>
          <a:p>
            <a:pPr lvl="1" algn="just">
              <a:lnSpc>
                <a:spcPct val="160000"/>
              </a:lnSpc>
              <a:spcBef>
                <a:spcPts val="0"/>
              </a:spcBef>
              <a:defRPr/>
            </a:pPr>
            <a:r>
              <a:rPr lang="en-US" sz="2200"/>
              <a:t>more concerned with the problem specification</a:t>
            </a:r>
          </a:p>
          <a:p>
            <a:pPr marL="557213" lvl="2" indent="-257175" algn="just">
              <a:lnSpc>
                <a:spcPct val="160000"/>
              </a:lnSpc>
              <a:spcBef>
                <a:spcPts val="0"/>
              </a:spcBef>
              <a:defRPr/>
            </a:pPr>
            <a:r>
              <a:rPr lang="en-US" sz="2200"/>
              <a:t> not oriented towards the details of computer</a:t>
            </a:r>
          </a:p>
          <a:p>
            <a:pPr marL="557213" lvl="2" indent="-257175" algn="just">
              <a:lnSpc>
                <a:spcPct val="160000"/>
              </a:lnSpc>
              <a:spcBef>
                <a:spcPts val="0"/>
              </a:spcBef>
              <a:defRPr/>
            </a:pPr>
            <a:r>
              <a:rPr lang="en-US" sz="2200"/>
              <a:t> e.g.: C, C++, C#, Fortran, BASIC, Pascal etc.</a:t>
            </a:r>
          </a:p>
          <a:p>
            <a:endParaRPr lang="en-US" sz="1800"/>
          </a:p>
        </p:txBody>
      </p:sp>
      <p:sp>
        <p:nvSpPr>
          <p:cNvPr id="6" name="Slide Number Placeholder 5"/>
          <p:cNvSpPr>
            <a:spLocks noGrp="1"/>
          </p:cNvSpPr>
          <p:nvPr>
            <p:ph type="sldNum" sz="quarter" idx="12"/>
          </p:nvPr>
        </p:nvSpPr>
        <p:spPr/>
        <p:txBody>
          <a:bodyPr/>
          <a:lstStyle/>
          <a:p>
            <a:fld id="{24BEA51C-495D-44A2-B925-9AAC4BD9F0A2}" type="slidenum">
              <a:rPr lang="en-IN" smtClean="0"/>
              <a:t>27</a:t>
            </a:fld>
            <a:endParaRPr lang="en-IN"/>
          </a:p>
        </p:txBody>
      </p:sp>
    </p:spTree>
    <p:extLst>
      <p:ext uri="{BB962C8B-B14F-4D97-AF65-F5344CB8AC3E}">
        <p14:creationId xmlns:p14="http://schemas.microsoft.com/office/powerpoint/2010/main" val="2932946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33897"/>
            <a:ext cx="8229600" cy="1143000"/>
          </a:xfrm>
        </p:spPr>
        <p:txBody>
          <a:bodyPr>
            <a:normAutofit/>
          </a:bodyPr>
          <a:lstStyle/>
          <a:p>
            <a:r>
              <a:rPr lang="en-US"/>
              <a:t>Language Translator</a:t>
            </a:r>
          </a:p>
        </p:txBody>
      </p:sp>
      <p:sp>
        <p:nvSpPr>
          <p:cNvPr id="3" name="Content Placeholder 2"/>
          <p:cNvSpPr>
            <a:spLocks noGrp="1"/>
          </p:cNvSpPr>
          <p:nvPr>
            <p:ph idx="1"/>
          </p:nvPr>
        </p:nvSpPr>
        <p:spPr>
          <a:xfrm>
            <a:off x="2057400" y="1143000"/>
            <a:ext cx="8229600" cy="5486400"/>
          </a:xfrm>
        </p:spPr>
        <p:txBody>
          <a:bodyPr>
            <a:noAutofit/>
          </a:bodyPr>
          <a:lstStyle/>
          <a:p>
            <a:pPr algn="just">
              <a:lnSpc>
                <a:spcPct val="170000"/>
              </a:lnSpc>
              <a:spcBef>
                <a:spcPts val="0"/>
              </a:spcBef>
              <a:defRPr/>
            </a:pPr>
            <a:r>
              <a:rPr lang="en-US" sz="2000" b="1"/>
              <a:t>Compiler :</a:t>
            </a:r>
            <a:r>
              <a:rPr lang="en-US" sz="2000"/>
              <a:t> Program that translates entire high level language program into machine language at a time.  e.g.:- C, C++ compilers.</a:t>
            </a:r>
          </a:p>
          <a:p>
            <a:pPr marL="0" indent="0" algn="just">
              <a:lnSpc>
                <a:spcPct val="170000"/>
              </a:lnSpc>
              <a:spcBef>
                <a:spcPts val="0"/>
              </a:spcBef>
              <a:buNone/>
              <a:defRPr/>
            </a:pPr>
            <a:endParaRPr lang="en-US" sz="2000"/>
          </a:p>
          <a:p>
            <a:pPr algn="just">
              <a:lnSpc>
                <a:spcPct val="170000"/>
              </a:lnSpc>
              <a:spcBef>
                <a:spcPts val="0"/>
              </a:spcBef>
              <a:defRPr/>
            </a:pPr>
            <a:r>
              <a:rPr lang="en-US" sz="2000" b="1"/>
              <a:t>Interpreter :</a:t>
            </a:r>
            <a:r>
              <a:rPr lang="en-US" sz="2000"/>
              <a:t> Program which translates one statement of a high level language program into machine language at a time and executes it.  ,</a:t>
            </a:r>
          </a:p>
          <a:p>
            <a:pPr algn="just">
              <a:lnSpc>
                <a:spcPct val="170000"/>
              </a:lnSpc>
              <a:spcBef>
                <a:spcPts val="0"/>
              </a:spcBef>
              <a:defRPr/>
            </a:pPr>
            <a:r>
              <a:rPr lang="en-US" sz="2000"/>
              <a:t>e.g.:- Basic Interpreters, Java Interpreters.</a:t>
            </a:r>
          </a:p>
          <a:p>
            <a:pPr marL="0" indent="0">
              <a:lnSpc>
                <a:spcPct val="170000"/>
              </a:lnSpc>
              <a:spcBef>
                <a:spcPts val="0"/>
              </a:spcBef>
              <a:buNone/>
              <a:defRPr/>
            </a:pPr>
            <a:endParaRPr lang="en-US" sz="2000"/>
          </a:p>
          <a:p>
            <a:pPr algn="just">
              <a:lnSpc>
                <a:spcPct val="170000"/>
              </a:lnSpc>
              <a:spcBef>
                <a:spcPts val="0"/>
              </a:spcBef>
              <a:defRPr/>
            </a:pPr>
            <a:r>
              <a:rPr lang="en-US" sz="2000" b="1">
                <a:cs typeface="Times New Roman" pitchFamily="18" charset="0"/>
              </a:rPr>
              <a:t>Assembler :</a:t>
            </a:r>
            <a:r>
              <a:rPr lang="en-US" sz="2000">
                <a:cs typeface="Times New Roman" pitchFamily="18" charset="0"/>
              </a:rPr>
              <a:t> Program which translates an assembly language program into machine language. </a:t>
            </a:r>
          </a:p>
          <a:p>
            <a:pPr marL="0" indent="0">
              <a:lnSpc>
                <a:spcPct val="170000"/>
              </a:lnSpc>
              <a:spcBef>
                <a:spcPts val="0"/>
              </a:spcBef>
              <a:buNone/>
              <a:defRPr/>
            </a:pPr>
            <a:r>
              <a:rPr lang="en-US" sz="2000">
                <a:cs typeface="Times New Roman" pitchFamily="18" charset="0"/>
              </a:rPr>
              <a:t>       e.g.:- TASM(Turbo </a:t>
            </a:r>
            <a:r>
              <a:rPr lang="en-US" sz="2000" err="1">
                <a:cs typeface="Times New Roman" pitchFamily="18" charset="0"/>
              </a:rPr>
              <a:t>ASseMbler</a:t>
            </a:r>
            <a:r>
              <a:rPr lang="en-US" sz="2000">
                <a:cs typeface="Times New Roman" pitchFamily="18" charset="0"/>
              </a:rPr>
              <a:t>), MASM(Macro </a:t>
            </a:r>
            <a:r>
              <a:rPr lang="en-US" sz="2000" err="1">
                <a:cs typeface="Times New Roman" pitchFamily="18" charset="0"/>
              </a:rPr>
              <a:t>ASseMbler</a:t>
            </a:r>
            <a:r>
              <a:rPr lang="en-US" sz="2000">
                <a:cs typeface="Times New Roman" pitchFamily="18" charset="0"/>
              </a:rPr>
              <a:t>).</a:t>
            </a:r>
            <a:endParaRPr lang="en-US" sz="2000"/>
          </a:p>
        </p:txBody>
      </p:sp>
      <p:sp>
        <p:nvSpPr>
          <p:cNvPr id="6" name="Slide Number Placeholder 5"/>
          <p:cNvSpPr>
            <a:spLocks noGrp="1"/>
          </p:cNvSpPr>
          <p:nvPr>
            <p:ph type="sldNum" sz="quarter" idx="12"/>
          </p:nvPr>
        </p:nvSpPr>
        <p:spPr/>
        <p:txBody>
          <a:bodyPr/>
          <a:lstStyle/>
          <a:p>
            <a:fld id="{24BEA51C-495D-44A2-B925-9AAC4BD9F0A2}" type="slidenum">
              <a:rPr lang="en-IN" smtClean="0"/>
              <a:t>28</a:t>
            </a:fld>
            <a:endParaRPr lang="en-IN"/>
          </a:p>
        </p:txBody>
      </p:sp>
    </p:spTree>
    <p:extLst>
      <p:ext uri="{BB962C8B-B14F-4D97-AF65-F5344CB8AC3E}">
        <p14:creationId xmlns:p14="http://schemas.microsoft.com/office/powerpoint/2010/main" val="2380456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062" y="0"/>
            <a:ext cx="8229600" cy="1143000"/>
          </a:xfrm>
        </p:spPr>
        <p:txBody>
          <a:bodyPr>
            <a:normAutofit/>
          </a:bodyPr>
          <a:lstStyle/>
          <a:p>
            <a:r>
              <a:rPr lang="en-GB" sz="3600"/>
              <a:t>History of C</a:t>
            </a:r>
            <a:endParaRPr lang="en-US" sz="3600"/>
          </a:p>
        </p:txBody>
      </p:sp>
      <p:sp>
        <p:nvSpPr>
          <p:cNvPr id="3" name="Content Placeholder 2"/>
          <p:cNvSpPr>
            <a:spLocks noGrp="1"/>
          </p:cNvSpPr>
          <p:nvPr>
            <p:ph idx="1"/>
          </p:nvPr>
        </p:nvSpPr>
        <p:spPr>
          <a:xfrm>
            <a:off x="1828800" y="868363"/>
            <a:ext cx="8534400" cy="5121275"/>
          </a:xfrm>
        </p:spPr>
        <p:txBody>
          <a:bodyPr>
            <a:noAutofit/>
          </a:bodyPr>
          <a:lstStyle/>
          <a:p>
            <a:pPr>
              <a:lnSpc>
                <a:spcPct val="160000"/>
              </a:lnSpc>
              <a:spcBef>
                <a:spcPts val="0"/>
              </a:spcBef>
              <a:buFont typeface="Wingdings" panose="05000000000000000000" pitchFamily="2" charset="2"/>
              <a:buChar char="Ø"/>
            </a:pPr>
            <a:r>
              <a:rPr lang="en-US" sz="2400"/>
              <a:t>The C language was evolved by Dennis Ritchie at Bell Laboratories and was originally implemented on a DEC PDP(</a:t>
            </a:r>
            <a:r>
              <a:rPr lang="en-IN" sz="2400"/>
              <a:t>Digital Equipment Corporation-Programmed Data Processor</a:t>
            </a:r>
            <a:r>
              <a:rPr lang="en-US" sz="2400"/>
              <a:t>)-11 computer in 1972.</a:t>
            </a:r>
          </a:p>
          <a:p>
            <a:pPr>
              <a:lnSpc>
                <a:spcPct val="160000"/>
              </a:lnSpc>
              <a:spcBef>
                <a:spcPts val="0"/>
              </a:spcBef>
              <a:buFont typeface="Wingdings" panose="05000000000000000000" pitchFamily="2" charset="2"/>
              <a:buChar char="Ø"/>
            </a:pPr>
            <a:r>
              <a:rPr lang="en-US" sz="2400"/>
              <a:t>C initially became widely known as the development language of the UNIX operating system. </a:t>
            </a:r>
          </a:p>
          <a:p>
            <a:pPr>
              <a:lnSpc>
                <a:spcPct val="160000"/>
              </a:lnSpc>
              <a:spcBef>
                <a:spcPts val="0"/>
              </a:spcBef>
              <a:buFont typeface="Wingdings" panose="05000000000000000000" pitchFamily="2" charset="2"/>
              <a:buChar char="Ø"/>
            </a:pPr>
            <a:r>
              <a:rPr lang="en-US" sz="2400"/>
              <a:t>Today, virtually all new major operating systems are written in C and/or C++. </a:t>
            </a:r>
          </a:p>
          <a:p>
            <a:pPr>
              <a:lnSpc>
                <a:spcPct val="160000"/>
              </a:lnSpc>
              <a:spcBef>
                <a:spcPts val="0"/>
              </a:spcBef>
              <a:buFont typeface="Wingdings" panose="05000000000000000000" pitchFamily="2" charset="2"/>
              <a:buChar char="Ø"/>
            </a:pPr>
            <a:r>
              <a:rPr lang="en-US" sz="2400"/>
              <a:t>C is available for most computers. </a:t>
            </a:r>
          </a:p>
          <a:p>
            <a:pPr>
              <a:lnSpc>
                <a:spcPct val="160000"/>
              </a:lnSpc>
              <a:spcBef>
                <a:spcPts val="0"/>
              </a:spcBef>
              <a:buFont typeface="Wingdings" panose="05000000000000000000" pitchFamily="2" charset="2"/>
              <a:buChar char="Ø"/>
            </a:pPr>
            <a:r>
              <a:rPr lang="en-US" sz="2400"/>
              <a:t>C is mostly hardware independent. </a:t>
            </a:r>
          </a:p>
        </p:txBody>
      </p:sp>
      <p:sp>
        <p:nvSpPr>
          <p:cNvPr id="6" name="Slide Number Placeholder 5"/>
          <p:cNvSpPr>
            <a:spLocks noGrp="1"/>
          </p:cNvSpPr>
          <p:nvPr>
            <p:ph type="sldNum" sz="quarter" idx="12"/>
          </p:nvPr>
        </p:nvSpPr>
        <p:spPr/>
        <p:txBody>
          <a:bodyPr/>
          <a:lstStyle/>
          <a:p>
            <a:fld id="{24BEA51C-495D-44A2-B925-9AAC4BD9F0A2}" type="slidenum">
              <a:rPr lang="en-IN" smtClean="0"/>
              <a:t>29</a:t>
            </a:fld>
            <a:endParaRPr lang="en-IN"/>
          </a:p>
        </p:txBody>
      </p:sp>
    </p:spTree>
    <p:extLst>
      <p:ext uri="{BB962C8B-B14F-4D97-AF65-F5344CB8AC3E}">
        <p14:creationId xmlns:p14="http://schemas.microsoft.com/office/powerpoint/2010/main" val="463892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E71C-1E75-AE5B-AB5C-72DA67792279}"/>
              </a:ext>
            </a:extLst>
          </p:cNvPr>
          <p:cNvSpPr>
            <a:spLocks noGrp="1"/>
          </p:cNvSpPr>
          <p:nvPr>
            <p:ph type="title"/>
          </p:nvPr>
        </p:nvSpPr>
        <p:spPr>
          <a:xfrm>
            <a:off x="838200" y="365126"/>
            <a:ext cx="10515600" cy="603704"/>
          </a:xfrm>
        </p:spPr>
        <p:txBody>
          <a:bodyPr>
            <a:normAutofit/>
          </a:bodyPr>
          <a:lstStyle/>
          <a:p>
            <a:pPr algn="ctr"/>
            <a:r>
              <a:rPr lang="en-IN" sz="3200" b="1">
                <a:effectLst/>
                <a:latin typeface="Arial" panose="020B0604020202020204" pitchFamily="34" charset="0"/>
                <a:ea typeface="Calibri" panose="020F0502020204030204" pitchFamily="34" charset="0"/>
                <a:cs typeface="Mangal" panose="02040503050203030202" pitchFamily="18" charset="0"/>
              </a:rPr>
              <a:t>Digital computer</a:t>
            </a:r>
            <a:endParaRPr lang="en-IN" sz="3200"/>
          </a:p>
        </p:txBody>
      </p:sp>
      <p:sp>
        <p:nvSpPr>
          <p:cNvPr id="3" name="Content Placeholder 2">
            <a:extLst>
              <a:ext uri="{FF2B5EF4-FFF2-40B4-BE49-F238E27FC236}">
                <a16:creationId xmlns:a16="http://schemas.microsoft.com/office/drawing/2014/main" id="{A93E5E77-1198-FF69-2FF2-3DFB13280F43}"/>
              </a:ext>
            </a:extLst>
          </p:cNvPr>
          <p:cNvSpPr>
            <a:spLocks noGrp="1"/>
          </p:cNvSpPr>
          <p:nvPr>
            <p:ph idx="1"/>
          </p:nvPr>
        </p:nvSpPr>
        <p:spPr>
          <a:xfrm>
            <a:off x="838200" y="968830"/>
            <a:ext cx="10515600" cy="5208133"/>
          </a:xfrm>
        </p:spPr>
        <p:txBody>
          <a:bodyPr/>
          <a:lstStyle/>
          <a:p>
            <a:pPr algn="just"/>
            <a:r>
              <a:rPr lang="en-IN"/>
              <a:t>A digital computer is a digital system that performs various computational tasks and represented by variables with the limited number of discrete values.</a:t>
            </a:r>
          </a:p>
          <a:p>
            <a:endParaRPr lang="en-IN"/>
          </a:p>
          <a:p>
            <a:pPr algn="just"/>
            <a:r>
              <a:rPr lang="en-IN"/>
              <a:t>The discrete values are internally processed with limited number of discrete states. The decimal digits 0,1,2,…,9 provide 10 discrete values. Mostly all discrete values are available in the form of </a:t>
            </a:r>
            <a:r>
              <a:rPr lang="en-IN" b="1"/>
              <a:t>American Standard Code for Information Interchange </a:t>
            </a:r>
            <a:r>
              <a:rPr lang="en-IN"/>
              <a:t>(</a:t>
            </a:r>
            <a:r>
              <a:rPr lang="en-IN" b="1"/>
              <a:t>ASCII</a:t>
            </a:r>
            <a:r>
              <a:rPr lang="en-IN"/>
              <a:t>)</a:t>
            </a:r>
          </a:p>
          <a:p>
            <a:endParaRPr lang="en-IN"/>
          </a:p>
          <a:p>
            <a:pPr algn="just"/>
            <a:r>
              <a:rPr lang="en-IN"/>
              <a:t>Where the first electronic digital computers developed in 1940. From here the term digital computer emerged because of many restrictions with other discrete values. </a:t>
            </a:r>
          </a:p>
        </p:txBody>
      </p:sp>
    </p:spTree>
    <p:extLst>
      <p:ext uri="{BB962C8B-B14F-4D97-AF65-F5344CB8AC3E}">
        <p14:creationId xmlns:p14="http://schemas.microsoft.com/office/powerpoint/2010/main" val="4026707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1" y="277650"/>
            <a:ext cx="8245807" cy="471233"/>
          </a:xfrm>
        </p:spPr>
        <p:txBody>
          <a:bodyPr>
            <a:noAutofit/>
          </a:bodyPr>
          <a:lstStyle/>
          <a:p>
            <a:r>
              <a:rPr lang="en-GB" sz="3200"/>
              <a:t>Typical C program development environment</a:t>
            </a:r>
            <a:endParaRPr lang="en-US" sz="3200"/>
          </a:p>
        </p:txBody>
      </p:sp>
      <p:sp>
        <p:nvSpPr>
          <p:cNvPr id="6" name="Slide Number Placeholder 5"/>
          <p:cNvSpPr>
            <a:spLocks noGrp="1"/>
          </p:cNvSpPr>
          <p:nvPr>
            <p:ph type="sldNum" sz="quarter" idx="12"/>
          </p:nvPr>
        </p:nvSpPr>
        <p:spPr/>
        <p:txBody>
          <a:bodyPr/>
          <a:lstStyle/>
          <a:p>
            <a:fld id="{24BEA51C-495D-44A2-B925-9AAC4BD9F0A2}" type="slidenum">
              <a:rPr lang="en-IN" smtClean="0"/>
              <a:t>30</a:t>
            </a:fld>
            <a:endParaRPr lang="en-IN"/>
          </a:p>
        </p:txBody>
      </p:sp>
      <p:pic>
        <p:nvPicPr>
          <p:cNvPr id="4" name="Picture 3" descr="A diagram of a computer process&#10;&#10;Description automatically generated">
            <a:extLst>
              <a:ext uri="{FF2B5EF4-FFF2-40B4-BE49-F238E27FC236}">
                <a16:creationId xmlns:a16="http://schemas.microsoft.com/office/drawing/2014/main" id="{3A037E96-E287-9775-A53A-E45362F60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4855" y="1703446"/>
            <a:ext cx="3715279" cy="4590484"/>
          </a:xfrm>
          <a:prstGeom prst="rect">
            <a:avLst/>
          </a:prstGeom>
        </p:spPr>
      </p:pic>
      <p:pic>
        <p:nvPicPr>
          <p:cNvPr id="8" name="Picture 7" descr="A diagram of a computer process&#10;&#10;Description automatically generated">
            <a:extLst>
              <a:ext uri="{FF2B5EF4-FFF2-40B4-BE49-F238E27FC236}">
                <a16:creationId xmlns:a16="http://schemas.microsoft.com/office/drawing/2014/main" id="{95D20C69-1939-D00A-6DB3-F88CE520E0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025" y="1703446"/>
            <a:ext cx="3247222" cy="3974414"/>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B5E0DEA5-9021-9364-D4BE-56AB4D252764}"/>
                  </a:ext>
                </a:extLst>
              </p14:cNvPr>
              <p14:cNvContentPartPr/>
              <p14:nvPr/>
            </p14:nvContentPartPr>
            <p14:xfrm>
              <a:off x="8425941" y="1369548"/>
              <a:ext cx="193590" cy="162810"/>
            </p14:xfrm>
          </p:contentPart>
        </mc:Choice>
        <mc:Fallback xmlns="">
          <p:pic>
            <p:nvPicPr>
              <p:cNvPr id="10" name="Ink 9">
                <a:extLst>
                  <a:ext uri="{FF2B5EF4-FFF2-40B4-BE49-F238E27FC236}">
                    <a16:creationId xmlns:a16="http://schemas.microsoft.com/office/drawing/2014/main" id="{B5E0DEA5-9021-9364-D4BE-56AB4D252764}"/>
                  </a:ext>
                </a:extLst>
              </p:cNvPr>
              <p:cNvPicPr/>
              <p:nvPr/>
            </p:nvPicPr>
            <p:blipFill>
              <a:blip r:embed="rId5"/>
              <a:stretch>
                <a:fillRect/>
              </a:stretch>
            </p:blipFill>
            <p:spPr>
              <a:xfrm>
                <a:off x="8416945" y="1360543"/>
                <a:ext cx="211222" cy="1804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E79357D8-C176-C79A-7130-B2A045D6CC81}"/>
                  </a:ext>
                </a:extLst>
              </p14:cNvPr>
              <p14:cNvContentPartPr/>
              <p14:nvPr/>
            </p14:nvContentPartPr>
            <p14:xfrm>
              <a:off x="7985117" y="3219796"/>
              <a:ext cx="270" cy="270"/>
            </p14:xfrm>
          </p:contentPart>
        </mc:Choice>
        <mc:Fallback xmlns="">
          <p:pic>
            <p:nvPicPr>
              <p:cNvPr id="11" name="Ink 10">
                <a:extLst>
                  <a:ext uri="{FF2B5EF4-FFF2-40B4-BE49-F238E27FC236}">
                    <a16:creationId xmlns:a16="http://schemas.microsoft.com/office/drawing/2014/main" id="{E79357D8-C176-C79A-7130-B2A045D6CC81}"/>
                  </a:ext>
                </a:extLst>
              </p:cNvPr>
              <p:cNvPicPr/>
              <p:nvPr/>
            </p:nvPicPr>
            <p:blipFill>
              <a:blip r:embed="rId7"/>
              <a:stretch>
                <a:fillRect/>
              </a:stretch>
            </p:blipFill>
            <p:spPr>
              <a:xfrm>
                <a:off x="7978367" y="3213046"/>
                <a:ext cx="13500" cy="13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7697B02D-5266-7D64-D32F-17539D52F611}"/>
                  </a:ext>
                </a:extLst>
              </p14:cNvPr>
              <p14:cNvContentPartPr/>
              <p14:nvPr/>
            </p14:nvContentPartPr>
            <p14:xfrm>
              <a:off x="-1140464" y="3855916"/>
              <a:ext cx="270" cy="270"/>
            </p14:xfrm>
          </p:contentPart>
        </mc:Choice>
        <mc:Fallback xmlns="">
          <p:pic>
            <p:nvPicPr>
              <p:cNvPr id="12" name="Ink 11">
                <a:extLst>
                  <a:ext uri="{FF2B5EF4-FFF2-40B4-BE49-F238E27FC236}">
                    <a16:creationId xmlns:a16="http://schemas.microsoft.com/office/drawing/2014/main" id="{7697B02D-5266-7D64-D32F-17539D52F611}"/>
                  </a:ext>
                </a:extLst>
              </p:cNvPr>
              <p:cNvPicPr/>
              <p:nvPr/>
            </p:nvPicPr>
            <p:blipFill>
              <a:blip r:embed="rId7"/>
              <a:stretch>
                <a:fillRect/>
              </a:stretch>
            </p:blipFill>
            <p:spPr>
              <a:xfrm>
                <a:off x="-1147214" y="3849166"/>
                <a:ext cx="13500" cy="13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007C0B62-B468-F3BC-FC81-AE40AB746516}"/>
                  </a:ext>
                </a:extLst>
              </p14:cNvPr>
              <p14:cNvContentPartPr/>
              <p14:nvPr/>
            </p14:nvContentPartPr>
            <p14:xfrm>
              <a:off x="-487874" y="1716166"/>
              <a:ext cx="270" cy="270"/>
            </p14:xfrm>
          </p:contentPart>
        </mc:Choice>
        <mc:Fallback xmlns="">
          <p:pic>
            <p:nvPicPr>
              <p:cNvPr id="13" name="Ink 12">
                <a:extLst>
                  <a:ext uri="{FF2B5EF4-FFF2-40B4-BE49-F238E27FC236}">
                    <a16:creationId xmlns:a16="http://schemas.microsoft.com/office/drawing/2014/main" id="{007C0B62-B468-F3BC-FC81-AE40AB746516}"/>
                  </a:ext>
                </a:extLst>
              </p:cNvPr>
              <p:cNvPicPr/>
              <p:nvPr/>
            </p:nvPicPr>
            <p:blipFill>
              <a:blip r:embed="rId7"/>
              <a:stretch>
                <a:fillRect/>
              </a:stretch>
            </p:blipFill>
            <p:spPr>
              <a:xfrm>
                <a:off x="-494624" y="1709416"/>
                <a:ext cx="13500" cy="135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197FC3BA-71AF-C6ED-7C80-72F85C323460}"/>
                  </a:ext>
                </a:extLst>
              </p14:cNvPr>
              <p14:cNvContentPartPr/>
              <p14:nvPr/>
            </p14:nvContentPartPr>
            <p14:xfrm>
              <a:off x="-1223354" y="5037976"/>
              <a:ext cx="270" cy="270"/>
            </p14:xfrm>
          </p:contentPart>
        </mc:Choice>
        <mc:Fallback xmlns="">
          <p:pic>
            <p:nvPicPr>
              <p:cNvPr id="14" name="Ink 13">
                <a:extLst>
                  <a:ext uri="{FF2B5EF4-FFF2-40B4-BE49-F238E27FC236}">
                    <a16:creationId xmlns:a16="http://schemas.microsoft.com/office/drawing/2014/main" id="{197FC3BA-71AF-C6ED-7C80-72F85C323460}"/>
                  </a:ext>
                </a:extLst>
              </p:cNvPr>
              <p:cNvPicPr/>
              <p:nvPr/>
            </p:nvPicPr>
            <p:blipFill>
              <a:blip r:embed="rId7"/>
              <a:stretch>
                <a:fillRect/>
              </a:stretch>
            </p:blipFill>
            <p:spPr>
              <a:xfrm>
                <a:off x="-1230104" y="5031226"/>
                <a:ext cx="13500" cy="13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F68B4D17-C021-8679-4CC8-0DB8809CA71D}"/>
                  </a:ext>
                </a:extLst>
              </p14:cNvPr>
              <p14:cNvContentPartPr/>
              <p14:nvPr/>
            </p14:nvContentPartPr>
            <p14:xfrm>
              <a:off x="-355574" y="1732583"/>
              <a:ext cx="8640" cy="8640"/>
            </p14:xfrm>
          </p:contentPart>
        </mc:Choice>
        <mc:Fallback xmlns="">
          <p:pic>
            <p:nvPicPr>
              <p:cNvPr id="18" name="Ink 17">
                <a:extLst>
                  <a:ext uri="{FF2B5EF4-FFF2-40B4-BE49-F238E27FC236}">
                    <a16:creationId xmlns:a16="http://schemas.microsoft.com/office/drawing/2014/main" id="{F68B4D17-C021-8679-4CC8-0DB8809CA71D}"/>
                  </a:ext>
                </a:extLst>
              </p:cNvPr>
              <p:cNvPicPr/>
              <p:nvPr/>
            </p:nvPicPr>
            <p:blipFill>
              <a:blip r:embed="rId12"/>
              <a:stretch>
                <a:fillRect/>
              </a:stretch>
            </p:blipFill>
            <p:spPr>
              <a:xfrm>
                <a:off x="-364574" y="1723583"/>
                <a:ext cx="2628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26CDD3B3-C70D-CD5D-ADA6-FEDB6E7E0518}"/>
                  </a:ext>
                </a:extLst>
              </p14:cNvPr>
              <p14:cNvContentPartPr/>
              <p14:nvPr/>
            </p14:nvContentPartPr>
            <p14:xfrm>
              <a:off x="-1206344" y="1922663"/>
              <a:ext cx="270" cy="270"/>
            </p14:xfrm>
          </p:contentPart>
        </mc:Choice>
        <mc:Fallback xmlns="">
          <p:pic>
            <p:nvPicPr>
              <p:cNvPr id="19" name="Ink 18">
                <a:extLst>
                  <a:ext uri="{FF2B5EF4-FFF2-40B4-BE49-F238E27FC236}">
                    <a16:creationId xmlns:a16="http://schemas.microsoft.com/office/drawing/2014/main" id="{26CDD3B3-C70D-CD5D-ADA6-FEDB6E7E0518}"/>
                  </a:ext>
                </a:extLst>
              </p:cNvPr>
              <p:cNvPicPr/>
              <p:nvPr/>
            </p:nvPicPr>
            <p:blipFill>
              <a:blip r:embed="rId7"/>
              <a:stretch>
                <a:fillRect/>
              </a:stretch>
            </p:blipFill>
            <p:spPr>
              <a:xfrm>
                <a:off x="-1213094" y="1915913"/>
                <a:ext cx="13500" cy="13500"/>
              </a:xfrm>
              <a:prstGeom prst="rect">
                <a:avLst/>
              </a:prstGeom>
            </p:spPr>
          </p:pic>
        </mc:Fallback>
      </mc:AlternateContent>
    </p:spTree>
    <p:extLst>
      <p:ext uri="{BB962C8B-B14F-4D97-AF65-F5344CB8AC3E}">
        <p14:creationId xmlns:p14="http://schemas.microsoft.com/office/powerpoint/2010/main" val="2804901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Objectives</a:t>
            </a:r>
          </a:p>
        </p:txBody>
      </p:sp>
      <p:sp>
        <p:nvSpPr>
          <p:cNvPr id="3" name="Content Placeholder 2"/>
          <p:cNvSpPr>
            <a:spLocks noGrp="1"/>
          </p:cNvSpPr>
          <p:nvPr>
            <p:ph idx="1"/>
          </p:nvPr>
        </p:nvSpPr>
        <p:spPr/>
        <p:txBody>
          <a:bodyPr/>
          <a:lstStyle/>
          <a:p>
            <a:pPr marL="0" indent="0">
              <a:buNone/>
            </a:pPr>
            <a:r>
              <a:rPr lang="en-US"/>
              <a:t>To learn and appreciate the following concepts</a:t>
            </a:r>
          </a:p>
          <a:p>
            <a:pPr marL="0" indent="0">
              <a:buNone/>
            </a:pPr>
            <a:endParaRPr lang="en-US"/>
          </a:p>
          <a:p>
            <a:pPr>
              <a:buFont typeface="Wingdings" pitchFamily="2" charset="2"/>
              <a:buChar char="ü"/>
            </a:pPr>
            <a:r>
              <a:rPr lang="en-US"/>
              <a:t>Problem solving basics</a:t>
            </a:r>
          </a:p>
          <a:p>
            <a:pPr>
              <a:buFont typeface="Wingdings" pitchFamily="2" charset="2"/>
              <a:buChar char="ü"/>
            </a:pPr>
            <a:r>
              <a:rPr lang="en-US"/>
              <a:t>Logic and its importance in problem solving</a:t>
            </a:r>
          </a:p>
          <a:p>
            <a:pPr>
              <a:buFont typeface="Wingdings" pitchFamily="2" charset="2"/>
              <a:buChar char="ü"/>
            </a:pPr>
            <a:r>
              <a:rPr lang="en-US"/>
              <a:t>Various computational problems and its classification</a:t>
            </a:r>
          </a:p>
          <a:p>
            <a:pPr>
              <a:buFont typeface="Wingdings" pitchFamily="2" charset="2"/>
              <a:buChar char="ü"/>
            </a:pPr>
            <a:r>
              <a:rPr lang="en-US"/>
              <a:t>Computer Organization and operating system</a:t>
            </a:r>
          </a:p>
          <a:p>
            <a:pPr>
              <a:buFont typeface="Wingdings" pitchFamily="2" charset="2"/>
              <a:buChar char="ü"/>
            </a:pPr>
            <a:r>
              <a:rPr lang="en-US"/>
              <a:t>Different types of languages</a:t>
            </a:r>
          </a:p>
          <a:p>
            <a:pPr>
              <a:buFont typeface="Wingdings" pitchFamily="2" charset="2"/>
              <a:buChar char="ü"/>
            </a:pPr>
            <a:r>
              <a:rPr lang="en-GB"/>
              <a:t>History of C, Typical C program development environment.</a:t>
            </a:r>
            <a:endParaRPr lang="en-US"/>
          </a:p>
          <a:p>
            <a:endParaRPr lang="en-US"/>
          </a:p>
        </p:txBody>
      </p:sp>
      <p:sp>
        <p:nvSpPr>
          <p:cNvPr id="4" name="Date Placeholder 3"/>
          <p:cNvSpPr>
            <a:spLocks noGrp="1"/>
          </p:cNvSpPr>
          <p:nvPr>
            <p:ph type="dt" sz="half" idx="10"/>
          </p:nvPr>
        </p:nvSpPr>
        <p:spPr/>
        <p:txBody>
          <a:bodyPr/>
          <a:lstStyle/>
          <a:p>
            <a:fld id="{65CEE8F9-595E-41A6-8AE4-20C0548837FD}" type="datetime1">
              <a:rPr lang="en-IN" smtClean="0"/>
              <a:t>17-04-2024</a:t>
            </a:fld>
            <a:endParaRPr lang="en-IN"/>
          </a:p>
        </p:txBody>
      </p:sp>
      <p:sp>
        <p:nvSpPr>
          <p:cNvPr id="5" name="Footer Placeholder 4"/>
          <p:cNvSpPr>
            <a:spLocks noGrp="1"/>
          </p:cNvSpPr>
          <p:nvPr>
            <p:ph type="ftr" sz="quarter" idx="11"/>
          </p:nvPr>
        </p:nvSpPr>
        <p:spPr/>
        <p:txBody>
          <a:bodyPr/>
          <a:lstStyle/>
          <a:p>
            <a:r>
              <a:rPr lang="en-IN"/>
              <a:t>CSE 1001 Problem Solving using Computers (PSUC) </a:t>
            </a:r>
          </a:p>
        </p:txBody>
      </p:sp>
      <p:sp>
        <p:nvSpPr>
          <p:cNvPr id="6" name="Slide Number Placeholder 5"/>
          <p:cNvSpPr>
            <a:spLocks noGrp="1"/>
          </p:cNvSpPr>
          <p:nvPr>
            <p:ph type="sldNum" sz="quarter" idx="12"/>
          </p:nvPr>
        </p:nvSpPr>
        <p:spPr/>
        <p:txBody>
          <a:bodyPr/>
          <a:lstStyle/>
          <a:p>
            <a:fld id="{24BEA51C-495D-44A2-B925-9AAC4BD9F0A2}" type="slidenum">
              <a:rPr lang="en-IN" smtClean="0"/>
              <a:t>31</a:t>
            </a:fld>
            <a:endParaRPr lang="en-IN"/>
          </a:p>
        </p:txBody>
      </p:sp>
    </p:spTree>
    <p:extLst>
      <p:ext uri="{BB962C8B-B14F-4D97-AF65-F5344CB8AC3E}">
        <p14:creationId xmlns:p14="http://schemas.microsoft.com/office/powerpoint/2010/main" val="677675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F398-D557-0C41-4BE7-B642F05FB5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51B17B-07AA-8D5B-142E-E91764E4AB5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941C3E6-759B-136A-B4EC-8C8BA040E694}"/>
              </a:ext>
            </a:extLst>
          </p:cNvPr>
          <p:cNvPicPr>
            <a:picLocks noChangeAspect="1"/>
          </p:cNvPicPr>
          <p:nvPr/>
        </p:nvPicPr>
        <p:blipFill>
          <a:blip r:embed="rId2"/>
          <a:stretch>
            <a:fillRect/>
          </a:stretch>
        </p:blipFill>
        <p:spPr>
          <a:xfrm>
            <a:off x="2225041" y="2177985"/>
            <a:ext cx="5379162" cy="3998978"/>
          </a:xfrm>
          <a:prstGeom prst="rect">
            <a:avLst/>
          </a:prstGeom>
        </p:spPr>
      </p:pic>
    </p:spTree>
    <p:extLst>
      <p:ext uri="{BB962C8B-B14F-4D97-AF65-F5344CB8AC3E}">
        <p14:creationId xmlns:p14="http://schemas.microsoft.com/office/powerpoint/2010/main" val="4160204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Introduction to problem solving</a:t>
            </a:r>
          </a:p>
        </p:txBody>
      </p:sp>
      <p:sp>
        <p:nvSpPr>
          <p:cNvPr id="4" name="Date Placeholder 3"/>
          <p:cNvSpPr>
            <a:spLocks noGrp="1"/>
          </p:cNvSpPr>
          <p:nvPr>
            <p:ph type="dt" sz="half" idx="10"/>
          </p:nvPr>
        </p:nvSpPr>
        <p:spPr/>
        <p:txBody>
          <a:bodyPr/>
          <a:lstStyle/>
          <a:p>
            <a:fld id="{057305A1-9F05-4FB7-B7C1-E88589927D2B}" type="datetime1">
              <a:rPr lang="en-IN" smtClean="0"/>
              <a:t>17-04-2024</a:t>
            </a:fld>
            <a:endParaRPr lang="en-IN"/>
          </a:p>
        </p:txBody>
      </p:sp>
      <p:sp>
        <p:nvSpPr>
          <p:cNvPr id="5" name="Footer Placeholder 4"/>
          <p:cNvSpPr>
            <a:spLocks noGrp="1"/>
          </p:cNvSpPr>
          <p:nvPr>
            <p:ph type="ftr" sz="quarter" idx="11"/>
          </p:nvPr>
        </p:nvSpPr>
        <p:spPr/>
        <p:txBody>
          <a:bodyPr/>
          <a:lstStyle/>
          <a:p>
            <a:r>
              <a:rPr lang="en-US"/>
              <a:t>CSE 1001 Problem Solving using Computers (PSUC) </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33</a:t>
            </a:fld>
            <a:endParaRPr lang="en-IN"/>
          </a:p>
        </p:txBody>
      </p:sp>
      <p:pic>
        <p:nvPicPr>
          <p:cNvPr id="7" name="Picture 2" descr="Image result for problem solvi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78200" y="2128044"/>
            <a:ext cx="591502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115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6B8F1-7111-5B1C-0869-8E855F2E95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5E4852-BC6A-B754-032C-F232E79F3209}"/>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E542A9C2-1FCB-E55C-485E-4D4C03742754}"/>
              </a:ext>
            </a:extLst>
          </p:cNvPr>
          <p:cNvPicPr>
            <a:picLocks noChangeAspect="1"/>
          </p:cNvPicPr>
          <p:nvPr/>
        </p:nvPicPr>
        <p:blipFill>
          <a:blip r:embed="rId2"/>
          <a:stretch>
            <a:fillRect/>
          </a:stretch>
        </p:blipFill>
        <p:spPr>
          <a:xfrm>
            <a:off x="1950720" y="2038278"/>
            <a:ext cx="7853679" cy="4138685"/>
          </a:xfrm>
          <a:prstGeom prst="rect">
            <a:avLst/>
          </a:prstGeom>
        </p:spPr>
      </p:pic>
    </p:spTree>
    <p:extLst>
      <p:ext uri="{BB962C8B-B14F-4D97-AF65-F5344CB8AC3E}">
        <p14:creationId xmlns:p14="http://schemas.microsoft.com/office/powerpoint/2010/main" val="1938488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39F765-D006-4694-BC33-71FC3306AC4A}"/>
              </a:ext>
            </a:extLst>
          </p:cNvPr>
          <p:cNvPicPr>
            <a:picLocks noGrp="1" noChangeAspect="1"/>
          </p:cNvPicPr>
          <p:nvPr>
            <p:ph idx="1"/>
          </p:nvPr>
        </p:nvPicPr>
        <p:blipFill>
          <a:blip r:embed="rId2"/>
          <a:stretch>
            <a:fillRect/>
          </a:stretch>
        </p:blipFill>
        <p:spPr>
          <a:xfrm>
            <a:off x="643467" y="988992"/>
            <a:ext cx="10905066" cy="4880014"/>
          </a:xfrm>
          <a:prstGeom prst="rect">
            <a:avLst/>
          </a:prstGeom>
        </p:spPr>
      </p:pic>
      <p:pic>
        <p:nvPicPr>
          <p:cNvPr id="7" name="Picture 6">
            <a:extLst>
              <a:ext uri="{FF2B5EF4-FFF2-40B4-BE49-F238E27FC236}">
                <a16:creationId xmlns:a16="http://schemas.microsoft.com/office/drawing/2014/main" id="{05345800-3639-7A02-E8CB-D0D4669FFCFF}"/>
              </a:ext>
            </a:extLst>
          </p:cNvPr>
          <p:cNvPicPr>
            <a:picLocks noChangeAspect="1"/>
          </p:cNvPicPr>
          <p:nvPr/>
        </p:nvPicPr>
        <p:blipFill>
          <a:blip r:embed="rId3"/>
          <a:stretch>
            <a:fillRect/>
          </a:stretch>
        </p:blipFill>
        <p:spPr>
          <a:xfrm>
            <a:off x="1158241" y="3117147"/>
            <a:ext cx="4937760" cy="3517333"/>
          </a:xfrm>
          <a:prstGeom prst="rect">
            <a:avLst/>
          </a:prstGeom>
        </p:spPr>
      </p:pic>
    </p:spTree>
    <p:extLst>
      <p:ext uri="{BB962C8B-B14F-4D97-AF65-F5344CB8AC3E}">
        <p14:creationId xmlns:p14="http://schemas.microsoft.com/office/powerpoint/2010/main" val="1618775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Skill set required for Software Engineers</a:t>
            </a:r>
          </a:p>
        </p:txBody>
      </p:sp>
      <p:sp>
        <p:nvSpPr>
          <p:cNvPr id="4" name="Date Placeholder 3"/>
          <p:cNvSpPr>
            <a:spLocks noGrp="1"/>
          </p:cNvSpPr>
          <p:nvPr>
            <p:ph type="dt" sz="half" idx="10"/>
          </p:nvPr>
        </p:nvSpPr>
        <p:spPr/>
        <p:txBody>
          <a:bodyPr/>
          <a:lstStyle/>
          <a:p>
            <a:fld id="{955A065D-8480-440F-A5F2-B8F5121D220D}" type="datetime1">
              <a:rPr lang="en-IN" smtClean="0"/>
              <a:t>17-04-2024</a:t>
            </a:fld>
            <a:endParaRPr lang="en-IN"/>
          </a:p>
        </p:txBody>
      </p:sp>
      <p:sp>
        <p:nvSpPr>
          <p:cNvPr id="5" name="Footer Placeholder 4"/>
          <p:cNvSpPr>
            <a:spLocks noGrp="1"/>
          </p:cNvSpPr>
          <p:nvPr>
            <p:ph type="ftr" sz="quarter" idx="11"/>
          </p:nvPr>
        </p:nvSpPr>
        <p:spPr/>
        <p:txBody>
          <a:bodyPr/>
          <a:lstStyle/>
          <a:p>
            <a:r>
              <a:rPr lang="en-US"/>
              <a:t>CSE 1001 Problem Solving using Computers (PSUC) </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36</a:t>
            </a:fld>
            <a:endParaRPr lang="en-IN"/>
          </a:p>
        </p:txBody>
      </p:sp>
      <p:pic>
        <p:nvPicPr>
          <p:cNvPr id="7" name="Content Placeholder 6"/>
          <p:cNvPicPr>
            <a:picLocks noGrp="1" noChangeAspect="1"/>
          </p:cNvPicPr>
          <p:nvPr>
            <p:ph idx="1"/>
          </p:nvPr>
        </p:nvPicPr>
        <p:blipFill>
          <a:blip r:embed="rId3"/>
          <a:stretch>
            <a:fillRect/>
          </a:stretch>
        </p:blipFill>
        <p:spPr>
          <a:xfrm>
            <a:off x="3197225" y="1404144"/>
            <a:ext cx="6276975" cy="4638675"/>
          </a:xfrm>
          <a:prstGeom prst="rect">
            <a:avLst/>
          </a:prstGeom>
        </p:spPr>
      </p:pic>
    </p:spTree>
    <p:extLst>
      <p:ext uri="{BB962C8B-B14F-4D97-AF65-F5344CB8AC3E}">
        <p14:creationId xmlns:p14="http://schemas.microsoft.com/office/powerpoint/2010/main" val="793859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4DA242-C0E4-9C5C-E876-0FD59AA46F81}"/>
              </a:ext>
            </a:extLst>
          </p:cNvPr>
          <p:cNvPicPr>
            <a:picLocks noGrp="1" noChangeAspect="1"/>
          </p:cNvPicPr>
          <p:nvPr>
            <p:ph idx="1"/>
          </p:nvPr>
        </p:nvPicPr>
        <p:blipFill>
          <a:blip r:embed="rId2"/>
          <a:stretch>
            <a:fillRect/>
          </a:stretch>
        </p:blipFill>
        <p:spPr>
          <a:xfrm>
            <a:off x="2646422" y="643466"/>
            <a:ext cx="6899156" cy="5571067"/>
          </a:xfrm>
          <a:prstGeom prst="rect">
            <a:avLst/>
          </a:prstGeom>
        </p:spPr>
      </p:pic>
      <p:pic>
        <p:nvPicPr>
          <p:cNvPr id="7" name="Picture 6">
            <a:extLst>
              <a:ext uri="{FF2B5EF4-FFF2-40B4-BE49-F238E27FC236}">
                <a16:creationId xmlns:a16="http://schemas.microsoft.com/office/drawing/2014/main" id="{0FFC4CF6-5C52-AA50-43B2-FA5A3BE820E8}"/>
              </a:ext>
            </a:extLst>
          </p:cNvPr>
          <p:cNvPicPr>
            <a:picLocks noChangeAspect="1"/>
          </p:cNvPicPr>
          <p:nvPr/>
        </p:nvPicPr>
        <p:blipFill>
          <a:blip r:embed="rId3"/>
          <a:stretch>
            <a:fillRect/>
          </a:stretch>
        </p:blipFill>
        <p:spPr>
          <a:xfrm>
            <a:off x="954356" y="198746"/>
            <a:ext cx="1911448" cy="323867"/>
          </a:xfrm>
          <a:prstGeom prst="rect">
            <a:avLst/>
          </a:prstGeom>
        </p:spPr>
      </p:pic>
    </p:spTree>
    <p:extLst>
      <p:ext uri="{BB962C8B-B14F-4D97-AF65-F5344CB8AC3E}">
        <p14:creationId xmlns:p14="http://schemas.microsoft.com/office/powerpoint/2010/main" val="1919950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What is a problem?</a:t>
            </a:r>
          </a:p>
        </p:txBody>
      </p:sp>
      <p:sp>
        <p:nvSpPr>
          <p:cNvPr id="3" name="Content Placeholder 2"/>
          <p:cNvSpPr>
            <a:spLocks noGrp="1"/>
          </p:cNvSpPr>
          <p:nvPr>
            <p:ph idx="1"/>
          </p:nvPr>
        </p:nvSpPr>
        <p:spPr/>
        <p:txBody>
          <a:bodyPr>
            <a:normAutofit fontScale="92500" lnSpcReduction="10000"/>
          </a:bodyPr>
          <a:lstStyle/>
          <a:p>
            <a:r>
              <a:rPr lang="en-US"/>
              <a:t>A problem is a puzzle that requires logical thought or mathematics to solve</a:t>
            </a:r>
          </a:p>
          <a:p>
            <a:r>
              <a:rPr lang="en-US"/>
              <a:t> A puzzle could be a set of questions on a scenario  which consists of description of reality and a set of constraints about the scenario</a:t>
            </a:r>
          </a:p>
          <a:p>
            <a:r>
              <a:rPr lang="en-US"/>
              <a:t>Eg: Scenario- Infosys Mysore campus has a library. The librarian issues book only to Infosys employees.</a:t>
            </a:r>
          </a:p>
          <a:p>
            <a:pPr marL="0" indent="0">
              <a:buNone/>
            </a:pPr>
            <a:r>
              <a:rPr lang="en-US"/>
              <a:t>Description of reality: There is a library in Infosys Mysore campus . There is a librarian in the library</a:t>
            </a:r>
          </a:p>
          <a:p>
            <a:pPr marL="0" indent="0">
              <a:buNone/>
            </a:pPr>
            <a:r>
              <a:rPr lang="en-US"/>
              <a:t>Constraints: librarian issues book only to Infosys employees.</a:t>
            </a:r>
          </a:p>
          <a:p>
            <a:pPr marL="0" indent="0">
              <a:buNone/>
            </a:pPr>
            <a:r>
              <a:rPr lang="en-US"/>
              <a:t>Questions about the scenario: How many books are there in the library?  How many books can be issues to an employee?</a:t>
            </a:r>
          </a:p>
          <a:p>
            <a:pPr marL="0" indent="0">
              <a:buNone/>
            </a:pPr>
            <a:r>
              <a:rPr lang="en-US"/>
              <a:t>Does the librarian issue book to himself? Etc.</a:t>
            </a:r>
          </a:p>
          <a:p>
            <a:endParaRPr lang="en-US"/>
          </a:p>
        </p:txBody>
      </p:sp>
      <p:sp>
        <p:nvSpPr>
          <p:cNvPr id="4" name="Date Placeholder 3"/>
          <p:cNvSpPr>
            <a:spLocks noGrp="1"/>
          </p:cNvSpPr>
          <p:nvPr>
            <p:ph type="dt" sz="half" idx="10"/>
          </p:nvPr>
        </p:nvSpPr>
        <p:spPr/>
        <p:txBody>
          <a:bodyPr/>
          <a:lstStyle/>
          <a:p>
            <a:fld id="{C6525017-1014-42B1-A84E-D162ACD3CC3B}" type="datetime1">
              <a:rPr lang="en-IN" smtClean="0"/>
              <a:t>17-04-2024</a:t>
            </a:fld>
            <a:endParaRPr lang="en-IN"/>
          </a:p>
        </p:txBody>
      </p:sp>
      <p:sp>
        <p:nvSpPr>
          <p:cNvPr id="5" name="Footer Placeholder 4"/>
          <p:cNvSpPr>
            <a:spLocks noGrp="1"/>
          </p:cNvSpPr>
          <p:nvPr>
            <p:ph type="ftr" sz="quarter" idx="11"/>
          </p:nvPr>
        </p:nvSpPr>
        <p:spPr/>
        <p:txBody>
          <a:bodyPr/>
          <a:lstStyle/>
          <a:p>
            <a:r>
              <a:rPr lang="en-US"/>
              <a:t>CSE 1001 Problem Solving using Computers (PSUC) </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38</a:t>
            </a:fld>
            <a:endParaRPr lang="en-IN"/>
          </a:p>
        </p:txBody>
      </p:sp>
    </p:spTree>
    <p:extLst>
      <p:ext uri="{BB962C8B-B14F-4D97-AF65-F5344CB8AC3E}">
        <p14:creationId xmlns:p14="http://schemas.microsoft.com/office/powerpoint/2010/main" val="20769842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Logic</a:t>
            </a:r>
          </a:p>
        </p:txBody>
      </p:sp>
      <p:sp>
        <p:nvSpPr>
          <p:cNvPr id="3" name="Content Placeholder 2"/>
          <p:cNvSpPr>
            <a:spLocks noGrp="1"/>
          </p:cNvSpPr>
          <p:nvPr>
            <p:ph idx="1"/>
          </p:nvPr>
        </p:nvSpPr>
        <p:spPr/>
        <p:txBody>
          <a:bodyPr/>
          <a:lstStyle/>
          <a:p>
            <a:r>
              <a:rPr lang="en-US"/>
              <a:t>A method of human thought that involves thinking in a linear, step by step manner  about how a problem can be solved</a:t>
            </a:r>
          </a:p>
          <a:p>
            <a:r>
              <a:rPr lang="en-US"/>
              <a:t>Logic is a language for reasoning. It is a collection of rules we use when doing reasoning.</a:t>
            </a:r>
          </a:p>
          <a:p>
            <a:pPr marL="0" indent="0">
              <a:buNone/>
            </a:pPr>
            <a:r>
              <a:rPr lang="en-US"/>
              <a:t>Eg: John’s mother has four children.</a:t>
            </a:r>
          </a:p>
          <a:p>
            <a:pPr marL="0" indent="0">
              <a:buNone/>
            </a:pPr>
            <a:r>
              <a:rPr lang="en-US"/>
              <a:t>    First child is April</a:t>
            </a:r>
          </a:p>
          <a:p>
            <a:pPr marL="0" indent="0">
              <a:buNone/>
            </a:pPr>
            <a:r>
              <a:rPr lang="en-US"/>
              <a:t>    Second child is May</a:t>
            </a:r>
          </a:p>
          <a:p>
            <a:pPr marL="0" indent="0">
              <a:buNone/>
            </a:pPr>
            <a:r>
              <a:rPr lang="en-US"/>
              <a:t>    Third child is June</a:t>
            </a:r>
          </a:p>
          <a:p>
            <a:pPr marL="0" indent="0">
              <a:buNone/>
            </a:pPr>
            <a:r>
              <a:rPr lang="en-US"/>
              <a:t>     What is the name of fourth child?</a:t>
            </a:r>
          </a:p>
          <a:p>
            <a:endParaRPr lang="en-US"/>
          </a:p>
        </p:txBody>
      </p:sp>
      <p:sp>
        <p:nvSpPr>
          <p:cNvPr id="4" name="Date Placeholder 3"/>
          <p:cNvSpPr>
            <a:spLocks noGrp="1"/>
          </p:cNvSpPr>
          <p:nvPr>
            <p:ph type="dt" sz="half" idx="10"/>
          </p:nvPr>
        </p:nvSpPr>
        <p:spPr/>
        <p:txBody>
          <a:bodyPr/>
          <a:lstStyle/>
          <a:p>
            <a:fld id="{188E317D-945A-4D06-914B-0AEA74B22BBC}" type="datetime1">
              <a:rPr lang="en-IN" smtClean="0"/>
              <a:t>17-04-2024</a:t>
            </a:fld>
            <a:endParaRPr lang="en-IN"/>
          </a:p>
        </p:txBody>
      </p:sp>
      <p:sp>
        <p:nvSpPr>
          <p:cNvPr id="5" name="Footer Placeholder 4"/>
          <p:cNvSpPr>
            <a:spLocks noGrp="1"/>
          </p:cNvSpPr>
          <p:nvPr>
            <p:ph type="ftr" sz="quarter" idx="11"/>
          </p:nvPr>
        </p:nvSpPr>
        <p:spPr/>
        <p:txBody>
          <a:bodyPr/>
          <a:lstStyle/>
          <a:p>
            <a:r>
              <a:rPr lang="en-US"/>
              <a:t>CSE 1001 Problem Solving using Computers (PSUC) </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39</a:t>
            </a:fld>
            <a:endParaRPr lang="en-IN"/>
          </a:p>
        </p:txBody>
      </p:sp>
      <p:pic>
        <p:nvPicPr>
          <p:cNvPr id="7" name="Picture 6"/>
          <p:cNvPicPr>
            <a:picLocks noChangeAspect="1"/>
          </p:cNvPicPr>
          <p:nvPr/>
        </p:nvPicPr>
        <p:blipFill>
          <a:blip r:embed="rId2"/>
          <a:stretch>
            <a:fillRect/>
          </a:stretch>
        </p:blipFill>
        <p:spPr>
          <a:xfrm>
            <a:off x="7856561" y="2772770"/>
            <a:ext cx="2438400" cy="2895600"/>
          </a:xfrm>
          <a:prstGeom prst="rect">
            <a:avLst/>
          </a:prstGeom>
        </p:spPr>
      </p:pic>
    </p:spTree>
    <p:extLst>
      <p:ext uri="{BB962C8B-B14F-4D97-AF65-F5344CB8AC3E}">
        <p14:creationId xmlns:p14="http://schemas.microsoft.com/office/powerpoint/2010/main" val="3809142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5029-F9E1-4C9B-B75A-1F55F5C495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F7A030-0D3A-318D-3241-4D1A09DD536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B0B0D69-743A-11BD-29A0-8C6CCF3CE33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12358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Importance of logic in problem solving</a:t>
            </a:r>
          </a:p>
        </p:txBody>
      </p:sp>
      <p:sp>
        <p:nvSpPr>
          <p:cNvPr id="3" name="Content Placeholder 2"/>
          <p:cNvSpPr>
            <a:spLocks noGrp="1"/>
          </p:cNvSpPr>
          <p:nvPr>
            <p:ph idx="1"/>
          </p:nvPr>
        </p:nvSpPr>
        <p:spPr/>
        <p:txBody>
          <a:bodyPr/>
          <a:lstStyle/>
          <a:p>
            <a:r>
              <a:rPr lang="en-US"/>
              <a:t>Solution for any problem(eg: summation of two numbers) requires three things.</a:t>
            </a:r>
          </a:p>
          <a:p>
            <a:pPr marL="0" indent="0">
              <a:buNone/>
            </a:pPr>
            <a:r>
              <a:rPr lang="en-US"/>
              <a:t>	Input: Input values(Eg: 3 and 2)</a:t>
            </a:r>
          </a:p>
          <a:p>
            <a:pPr marL="0" indent="0">
              <a:buNone/>
            </a:pPr>
            <a:r>
              <a:rPr lang="en-US"/>
              <a:t>	Process:  Process of summation</a:t>
            </a:r>
          </a:p>
          <a:p>
            <a:pPr marL="0" indent="0">
              <a:buNone/>
            </a:pPr>
            <a:r>
              <a:rPr lang="en-US"/>
              <a:t>	Output: Output after process (Eg: sum of 				numbers,5)</a:t>
            </a:r>
          </a:p>
          <a:p>
            <a:pPr marL="0" indent="0">
              <a:buNone/>
            </a:pPr>
            <a:endParaRPr lang="en-US"/>
          </a:p>
          <a:p>
            <a:r>
              <a:rPr lang="en-US"/>
              <a:t>The process part(Eg: summation) of the solution requires logic( How to sum) or in other words based on the logic, process is developed.</a:t>
            </a:r>
          </a:p>
          <a:p>
            <a:endParaRPr lang="en-US"/>
          </a:p>
        </p:txBody>
      </p:sp>
      <p:sp>
        <p:nvSpPr>
          <p:cNvPr id="4" name="Date Placeholder 3"/>
          <p:cNvSpPr>
            <a:spLocks noGrp="1"/>
          </p:cNvSpPr>
          <p:nvPr>
            <p:ph type="dt" sz="half" idx="10"/>
          </p:nvPr>
        </p:nvSpPr>
        <p:spPr/>
        <p:txBody>
          <a:bodyPr/>
          <a:lstStyle/>
          <a:p>
            <a:fld id="{EAADAAC2-826A-4E72-AE86-1A2E4F0C778B}" type="datetime1">
              <a:rPr lang="en-IN" smtClean="0"/>
              <a:t>17-04-2024</a:t>
            </a:fld>
            <a:endParaRPr lang="en-IN"/>
          </a:p>
        </p:txBody>
      </p:sp>
      <p:sp>
        <p:nvSpPr>
          <p:cNvPr id="5" name="Footer Placeholder 4"/>
          <p:cNvSpPr>
            <a:spLocks noGrp="1"/>
          </p:cNvSpPr>
          <p:nvPr>
            <p:ph type="ftr" sz="quarter" idx="11"/>
          </p:nvPr>
        </p:nvSpPr>
        <p:spPr/>
        <p:txBody>
          <a:bodyPr/>
          <a:lstStyle/>
          <a:p>
            <a:r>
              <a:rPr lang="en-US"/>
              <a:t>CSE 1001 Problem Solving using Computers (PSUC) </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40</a:t>
            </a:fld>
            <a:endParaRPr lang="en-IN"/>
          </a:p>
        </p:txBody>
      </p:sp>
    </p:spTree>
    <p:extLst>
      <p:ext uri="{BB962C8B-B14F-4D97-AF65-F5344CB8AC3E}">
        <p14:creationId xmlns:p14="http://schemas.microsoft.com/office/powerpoint/2010/main" val="814620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Importance of logic in problem solving</a:t>
            </a:r>
          </a:p>
        </p:txBody>
      </p:sp>
      <p:sp>
        <p:nvSpPr>
          <p:cNvPr id="3" name="Content Placeholder 2"/>
          <p:cNvSpPr>
            <a:spLocks noGrp="1"/>
          </p:cNvSpPr>
          <p:nvPr>
            <p:ph idx="1"/>
          </p:nvPr>
        </p:nvSpPr>
        <p:spPr/>
        <p:txBody>
          <a:bodyPr>
            <a:normAutofit lnSpcReduction="10000"/>
          </a:bodyPr>
          <a:lstStyle/>
          <a:p>
            <a:r>
              <a:rPr lang="en-US"/>
              <a:t>For solving a problem, there may be multiple valid logics, some may be simple and some may be complex.</a:t>
            </a:r>
          </a:p>
          <a:p>
            <a:pPr marL="0" indent="0">
              <a:buNone/>
            </a:pPr>
            <a:r>
              <a:rPr lang="en-US" b="1"/>
              <a:t>Eg</a:t>
            </a:r>
            <a:r>
              <a:rPr lang="en-US"/>
              <a:t>: To determine whether the number is prime or not.</a:t>
            </a:r>
          </a:p>
          <a:p>
            <a:pPr marL="0" indent="0">
              <a:buNone/>
            </a:pPr>
            <a:endParaRPr lang="en-US"/>
          </a:p>
          <a:p>
            <a:pPr marL="0" indent="0">
              <a:buNone/>
            </a:pPr>
            <a:r>
              <a:rPr lang="en-US" b="1"/>
              <a:t>Logic 1- </a:t>
            </a:r>
            <a:r>
              <a:rPr lang="en-US"/>
              <a:t>divide the number by all the numbers starting from 2 to one less than the number and if for all the division operations, the reminder is non zero, the number is prime. Else the number is not prime.</a:t>
            </a:r>
          </a:p>
          <a:p>
            <a:pPr marL="0" indent="0">
              <a:buNone/>
            </a:pPr>
            <a:r>
              <a:rPr lang="en-US" b="1"/>
              <a:t>Logic 2 </a:t>
            </a:r>
            <a:r>
              <a:rPr lang="en-US"/>
              <a:t>– same as logic 1 but divide the number from 2 to number/2</a:t>
            </a:r>
          </a:p>
          <a:p>
            <a:pPr marL="0" indent="0">
              <a:buNone/>
            </a:pPr>
            <a:r>
              <a:rPr lang="en-US" b="1"/>
              <a:t>Logic 3 </a:t>
            </a:r>
            <a:r>
              <a:rPr lang="en-US"/>
              <a:t>- same as logic 1 but divide the number from 2 to square root of the number</a:t>
            </a:r>
          </a:p>
          <a:p>
            <a:endParaRPr lang="en-US"/>
          </a:p>
        </p:txBody>
      </p:sp>
      <p:sp>
        <p:nvSpPr>
          <p:cNvPr id="4" name="Date Placeholder 3"/>
          <p:cNvSpPr>
            <a:spLocks noGrp="1"/>
          </p:cNvSpPr>
          <p:nvPr>
            <p:ph type="dt" sz="half" idx="10"/>
          </p:nvPr>
        </p:nvSpPr>
        <p:spPr/>
        <p:txBody>
          <a:bodyPr/>
          <a:lstStyle/>
          <a:p>
            <a:fld id="{12AC8D09-CE70-4721-939C-1A3CA328A4C9}" type="datetime1">
              <a:rPr lang="en-IN" smtClean="0"/>
              <a:t>17-04-2024</a:t>
            </a:fld>
            <a:endParaRPr lang="en-IN"/>
          </a:p>
        </p:txBody>
      </p:sp>
      <p:sp>
        <p:nvSpPr>
          <p:cNvPr id="5" name="Footer Placeholder 4"/>
          <p:cNvSpPr>
            <a:spLocks noGrp="1"/>
          </p:cNvSpPr>
          <p:nvPr>
            <p:ph type="ftr" sz="quarter" idx="11"/>
          </p:nvPr>
        </p:nvSpPr>
        <p:spPr/>
        <p:txBody>
          <a:bodyPr/>
          <a:lstStyle/>
          <a:p>
            <a:r>
              <a:rPr lang="en-US"/>
              <a:t>CSE 1001 Problem Solving using Computers (PSUC) </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41</a:t>
            </a:fld>
            <a:endParaRPr lang="en-IN"/>
          </a:p>
        </p:txBody>
      </p:sp>
    </p:spTree>
    <p:extLst>
      <p:ext uri="{BB962C8B-B14F-4D97-AF65-F5344CB8AC3E}">
        <p14:creationId xmlns:p14="http://schemas.microsoft.com/office/powerpoint/2010/main" val="24956675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Types of problems</a:t>
            </a:r>
          </a:p>
        </p:txBody>
      </p:sp>
      <p:sp>
        <p:nvSpPr>
          <p:cNvPr id="4" name="Date Placeholder 3"/>
          <p:cNvSpPr>
            <a:spLocks noGrp="1"/>
          </p:cNvSpPr>
          <p:nvPr>
            <p:ph type="dt" sz="half" idx="10"/>
          </p:nvPr>
        </p:nvSpPr>
        <p:spPr/>
        <p:txBody>
          <a:bodyPr/>
          <a:lstStyle/>
          <a:p>
            <a:fld id="{A9018E3A-3F5C-46ED-8656-32E9E943A43D}" type="datetime1">
              <a:rPr lang="en-IN" smtClean="0"/>
              <a:t>17-04-2024</a:t>
            </a:fld>
            <a:endParaRPr lang="en-IN"/>
          </a:p>
        </p:txBody>
      </p:sp>
      <p:sp>
        <p:nvSpPr>
          <p:cNvPr id="5" name="Footer Placeholder 4"/>
          <p:cNvSpPr>
            <a:spLocks noGrp="1"/>
          </p:cNvSpPr>
          <p:nvPr>
            <p:ph type="ftr" sz="quarter" idx="11"/>
          </p:nvPr>
        </p:nvSpPr>
        <p:spPr/>
        <p:txBody>
          <a:bodyPr/>
          <a:lstStyle/>
          <a:p>
            <a:r>
              <a:rPr lang="en-US"/>
              <a:t>CSE 1001 Problem Solving using Computers (PSUC) </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42</a:t>
            </a:fld>
            <a:endParaRPr lang="en-IN"/>
          </a:p>
        </p:txBody>
      </p:sp>
      <p:pic>
        <p:nvPicPr>
          <p:cNvPr id="7" name="Content Placeholder 6"/>
          <p:cNvPicPr>
            <a:picLocks noGrp="1" noChangeAspect="1"/>
          </p:cNvPicPr>
          <p:nvPr>
            <p:ph idx="1"/>
          </p:nvPr>
        </p:nvPicPr>
        <p:blipFill>
          <a:blip r:embed="rId2"/>
          <a:stretch>
            <a:fillRect/>
          </a:stretch>
        </p:blipFill>
        <p:spPr>
          <a:xfrm>
            <a:off x="2853026" y="1793370"/>
            <a:ext cx="6134100" cy="3028950"/>
          </a:xfrm>
          <a:prstGeom prst="rect">
            <a:avLst/>
          </a:prstGeom>
        </p:spPr>
      </p:pic>
    </p:spTree>
    <p:extLst>
      <p:ext uri="{BB962C8B-B14F-4D97-AF65-F5344CB8AC3E}">
        <p14:creationId xmlns:p14="http://schemas.microsoft.com/office/powerpoint/2010/main" val="12856616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Computational Problems </a:t>
            </a:r>
          </a:p>
        </p:txBody>
      </p:sp>
      <p:sp>
        <p:nvSpPr>
          <p:cNvPr id="3" name="Content Placeholder 2"/>
          <p:cNvSpPr>
            <a:spLocks noGrp="1"/>
          </p:cNvSpPr>
          <p:nvPr>
            <p:ph idx="1"/>
          </p:nvPr>
        </p:nvSpPr>
        <p:spPr/>
        <p:txBody>
          <a:bodyPr/>
          <a:lstStyle/>
          <a:p>
            <a:r>
              <a:rPr lang="en-US"/>
              <a:t>Definition: Computation is a process of evolution from one state to another in accordance with some rules.</a:t>
            </a:r>
          </a:p>
          <a:p>
            <a:endParaRPr lang="en-US"/>
          </a:p>
        </p:txBody>
      </p:sp>
      <p:sp>
        <p:nvSpPr>
          <p:cNvPr id="4" name="Date Placeholder 3"/>
          <p:cNvSpPr>
            <a:spLocks noGrp="1"/>
          </p:cNvSpPr>
          <p:nvPr>
            <p:ph type="dt" sz="half" idx="10"/>
          </p:nvPr>
        </p:nvSpPr>
        <p:spPr/>
        <p:txBody>
          <a:bodyPr/>
          <a:lstStyle/>
          <a:p>
            <a:fld id="{4327BD75-F65C-446D-96A9-3926029E5FAD}" type="datetime1">
              <a:rPr lang="en-IN" smtClean="0"/>
              <a:t>17-04-2024</a:t>
            </a:fld>
            <a:endParaRPr lang="en-IN"/>
          </a:p>
        </p:txBody>
      </p:sp>
      <p:sp>
        <p:nvSpPr>
          <p:cNvPr id="5" name="Footer Placeholder 4"/>
          <p:cNvSpPr>
            <a:spLocks noGrp="1"/>
          </p:cNvSpPr>
          <p:nvPr>
            <p:ph type="ftr" sz="quarter" idx="11"/>
          </p:nvPr>
        </p:nvSpPr>
        <p:spPr/>
        <p:txBody>
          <a:bodyPr/>
          <a:lstStyle/>
          <a:p>
            <a:r>
              <a:rPr lang="en-US"/>
              <a:t>CSE 1001 Problem Solving using Computers (PSUC) </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43</a:t>
            </a:fld>
            <a:endParaRPr lang="en-IN"/>
          </a:p>
        </p:txBody>
      </p:sp>
    </p:spTree>
    <p:extLst>
      <p:ext uri="{BB962C8B-B14F-4D97-AF65-F5344CB8AC3E}">
        <p14:creationId xmlns:p14="http://schemas.microsoft.com/office/powerpoint/2010/main" val="3619993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Broad applications of Computational Problem</a:t>
            </a:r>
          </a:p>
        </p:txBody>
      </p:sp>
      <p:sp>
        <p:nvSpPr>
          <p:cNvPr id="4" name="Date Placeholder 3"/>
          <p:cNvSpPr>
            <a:spLocks noGrp="1"/>
          </p:cNvSpPr>
          <p:nvPr>
            <p:ph type="dt" sz="half" idx="10"/>
          </p:nvPr>
        </p:nvSpPr>
        <p:spPr/>
        <p:txBody>
          <a:bodyPr/>
          <a:lstStyle/>
          <a:p>
            <a:fld id="{343DFFEE-1065-4D69-ACBD-C6C397EFD4EF}" type="datetime1">
              <a:rPr lang="en-IN" smtClean="0"/>
              <a:t>17-04-2024</a:t>
            </a:fld>
            <a:endParaRPr lang="en-IN"/>
          </a:p>
        </p:txBody>
      </p:sp>
      <p:sp>
        <p:nvSpPr>
          <p:cNvPr id="5" name="Footer Placeholder 4"/>
          <p:cNvSpPr>
            <a:spLocks noGrp="1"/>
          </p:cNvSpPr>
          <p:nvPr>
            <p:ph type="ftr" sz="quarter" idx="11"/>
          </p:nvPr>
        </p:nvSpPr>
        <p:spPr/>
        <p:txBody>
          <a:bodyPr/>
          <a:lstStyle/>
          <a:p>
            <a:r>
              <a:rPr lang="en-US"/>
              <a:t>CSE 1001 Problem Solving using Computers (PSUC) </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44</a:t>
            </a:fld>
            <a:endParaRPr lang="en-IN"/>
          </a:p>
        </p:txBody>
      </p:sp>
      <p:pic>
        <p:nvPicPr>
          <p:cNvPr id="7" name="Content Placeholder 6"/>
          <p:cNvPicPr>
            <a:picLocks noGrp="1" noChangeAspect="1"/>
          </p:cNvPicPr>
          <p:nvPr>
            <p:ph idx="1"/>
          </p:nvPr>
        </p:nvPicPr>
        <p:blipFill>
          <a:blip r:embed="rId2"/>
          <a:stretch>
            <a:fillRect/>
          </a:stretch>
        </p:blipFill>
        <p:spPr>
          <a:xfrm>
            <a:off x="3430587" y="1637506"/>
            <a:ext cx="5810250" cy="4171950"/>
          </a:xfrm>
          <a:prstGeom prst="rect">
            <a:avLst/>
          </a:prstGeom>
        </p:spPr>
      </p:pic>
    </p:spTree>
    <p:extLst>
      <p:ext uri="{BB962C8B-B14F-4D97-AF65-F5344CB8AC3E}">
        <p14:creationId xmlns:p14="http://schemas.microsoft.com/office/powerpoint/2010/main" val="2128064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Classification of computational problems</a:t>
            </a:r>
          </a:p>
        </p:txBody>
      </p:sp>
      <p:sp>
        <p:nvSpPr>
          <p:cNvPr id="4" name="Date Placeholder 3"/>
          <p:cNvSpPr>
            <a:spLocks noGrp="1"/>
          </p:cNvSpPr>
          <p:nvPr>
            <p:ph type="dt" sz="half" idx="10"/>
          </p:nvPr>
        </p:nvSpPr>
        <p:spPr/>
        <p:txBody>
          <a:bodyPr/>
          <a:lstStyle/>
          <a:p>
            <a:fld id="{D23D9F5E-3851-45EA-B616-E8F0946C8B61}" type="datetime1">
              <a:rPr lang="en-IN" smtClean="0"/>
              <a:t>17-04-2024</a:t>
            </a:fld>
            <a:endParaRPr lang="en-IN"/>
          </a:p>
        </p:txBody>
      </p:sp>
      <p:sp>
        <p:nvSpPr>
          <p:cNvPr id="5" name="Footer Placeholder 4"/>
          <p:cNvSpPr>
            <a:spLocks noGrp="1"/>
          </p:cNvSpPr>
          <p:nvPr>
            <p:ph type="ftr" sz="quarter" idx="11"/>
          </p:nvPr>
        </p:nvSpPr>
        <p:spPr/>
        <p:txBody>
          <a:bodyPr/>
          <a:lstStyle/>
          <a:p>
            <a:r>
              <a:rPr lang="en-US"/>
              <a:t>CSE 1001 Problem Solving using Computers (PSUC) </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45</a:t>
            </a:fld>
            <a:endParaRPr lang="en-IN"/>
          </a:p>
        </p:txBody>
      </p:sp>
      <p:pic>
        <p:nvPicPr>
          <p:cNvPr id="7" name="Content Placeholder 6"/>
          <p:cNvPicPr>
            <a:picLocks noGrp="1" noChangeAspect="1"/>
          </p:cNvPicPr>
          <p:nvPr>
            <p:ph idx="1"/>
          </p:nvPr>
        </p:nvPicPr>
        <p:blipFill>
          <a:blip r:embed="rId2"/>
          <a:stretch>
            <a:fillRect/>
          </a:stretch>
        </p:blipFill>
        <p:spPr>
          <a:xfrm>
            <a:off x="3097212" y="1713706"/>
            <a:ext cx="6477000" cy="4019550"/>
          </a:xfrm>
          <a:prstGeom prst="rect">
            <a:avLst/>
          </a:prstGeom>
        </p:spPr>
      </p:pic>
    </p:spTree>
    <p:extLst>
      <p:ext uri="{BB962C8B-B14F-4D97-AF65-F5344CB8AC3E}">
        <p14:creationId xmlns:p14="http://schemas.microsoft.com/office/powerpoint/2010/main" val="2057663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151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EC86D6-E6E8-7F03-4345-2C2135C9EAB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endParaRPr lang="en-US" sz="26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70EDC360-4E5E-7BE4-3302-7E2E1C069551}"/>
              </a:ext>
            </a:extLst>
          </p:cNvPr>
          <p:cNvPicPr>
            <a:picLocks noGrp="1" noChangeAspect="1"/>
          </p:cNvPicPr>
          <p:nvPr>
            <p:ph idx="1"/>
          </p:nvPr>
        </p:nvPicPr>
        <p:blipFill>
          <a:blip r:embed="rId2"/>
          <a:stretch>
            <a:fillRect/>
          </a:stretch>
        </p:blipFill>
        <p:spPr>
          <a:xfrm>
            <a:off x="4038600" y="1055200"/>
            <a:ext cx="7188199" cy="4744210"/>
          </a:xfrm>
          <a:prstGeom prst="rect">
            <a:avLst/>
          </a:prstGeom>
        </p:spPr>
      </p:pic>
      <p:pic>
        <p:nvPicPr>
          <p:cNvPr id="7" name="Picture 6">
            <a:extLst>
              <a:ext uri="{FF2B5EF4-FFF2-40B4-BE49-F238E27FC236}">
                <a16:creationId xmlns:a16="http://schemas.microsoft.com/office/drawing/2014/main" id="{22280BCE-E062-B374-0A24-E4F61926F36E}"/>
              </a:ext>
            </a:extLst>
          </p:cNvPr>
          <p:cNvPicPr>
            <a:picLocks noChangeAspect="1"/>
          </p:cNvPicPr>
          <p:nvPr/>
        </p:nvPicPr>
        <p:blipFill>
          <a:blip r:embed="rId3"/>
          <a:stretch>
            <a:fillRect/>
          </a:stretch>
        </p:blipFill>
        <p:spPr>
          <a:xfrm>
            <a:off x="3232003" y="4969875"/>
            <a:ext cx="2863997" cy="1701887"/>
          </a:xfrm>
          <a:prstGeom prst="rect">
            <a:avLst/>
          </a:prstGeom>
        </p:spPr>
      </p:pic>
      <p:pic>
        <p:nvPicPr>
          <p:cNvPr id="9" name="Picture 8">
            <a:extLst>
              <a:ext uri="{FF2B5EF4-FFF2-40B4-BE49-F238E27FC236}">
                <a16:creationId xmlns:a16="http://schemas.microsoft.com/office/drawing/2014/main" id="{553CFC66-6610-C29D-46CA-0EC44078E483}"/>
              </a:ext>
            </a:extLst>
          </p:cNvPr>
          <p:cNvPicPr>
            <a:picLocks noChangeAspect="1"/>
          </p:cNvPicPr>
          <p:nvPr/>
        </p:nvPicPr>
        <p:blipFill>
          <a:blip r:embed="rId4"/>
          <a:stretch>
            <a:fillRect/>
          </a:stretch>
        </p:blipFill>
        <p:spPr>
          <a:xfrm>
            <a:off x="2494816" y="226873"/>
            <a:ext cx="3829247" cy="387370"/>
          </a:xfrm>
          <a:prstGeom prst="rect">
            <a:avLst/>
          </a:prstGeom>
        </p:spPr>
      </p:pic>
    </p:spTree>
    <p:extLst>
      <p:ext uri="{BB962C8B-B14F-4D97-AF65-F5344CB8AC3E}">
        <p14:creationId xmlns:p14="http://schemas.microsoft.com/office/powerpoint/2010/main" val="8476278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Typical C program development environment</a:t>
            </a:r>
            <a:endParaRPr lang="en-US"/>
          </a:p>
        </p:txBody>
      </p:sp>
      <p:sp>
        <p:nvSpPr>
          <p:cNvPr id="3" name="Content Placeholder 2"/>
          <p:cNvSpPr>
            <a:spLocks noGrp="1"/>
          </p:cNvSpPr>
          <p:nvPr>
            <p:ph idx="1"/>
          </p:nvPr>
        </p:nvSpPr>
        <p:spPr/>
        <p:txBody>
          <a:bodyPr>
            <a:normAutofit/>
          </a:bodyPr>
          <a:lstStyle/>
          <a:p>
            <a:pPr marL="0" indent="0">
              <a:buNone/>
            </a:pPr>
            <a:r>
              <a:rPr lang="en-US"/>
              <a:t>C programs typically go through six phases to be executed. These are: edit, preprocess, compile, link, load and execute</a:t>
            </a:r>
          </a:p>
          <a:p>
            <a:pPr>
              <a:buFont typeface="Wingdings" panose="05000000000000000000" pitchFamily="2" charset="2"/>
              <a:buChar char="Ø"/>
            </a:pPr>
            <a:r>
              <a:rPr lang="en-US"/>
              <a:t> Phase 1 :  creating a program</a:t>
            </a:r>
          </a:p>
          <a:p>
            <a:pPr>
              <a:buFont typeface="Wingdings" panose="05000000000000000000" pitchFamily="2" charset="2"/>
              <a:buChar char="Ø"/>
            </a:pPr>
            <a:r>
              <a:rPr lang="en-US"/>
              <a:t>Phases 2 and 3: Preprocessing and Compiling a C Program</a:t>
            </a:r>
          </a:p>
          <a:p>
            <a:pPr>
              <a:buFont typeface="Wingdings" panose="05000000000000000000" pitchFamily="2" charset="2"/>
              <a:buChar char="Ø"/>
            </a:pPr>
            <a:r>
              <a:rPr lang="en-US"/>
              <a:t>Phase 4: Linking</a:t>
            </a:r>
          </a:p>
          <a:p>
            <a:pPr>
              <a:buFont typeface="Wingdings" panose="05000000000000000000" pitchFamily="2" charset="2"/>
              <a:buChar char="Ø"/>
            </a:pPr>
            <a:r>
              <a:rPr lang="en-US"/>
              <a:t>Phase 5: Loading </a:t>
            </a:r>
          </a:p>
          <a:p>
            <a:pPr>
              <a:buFont typeface="Wingdings" panose="05000000000000000000" pitchFamily="2" charset="2"/>
              <a:buChar char="Ø"/>
            </a:pPr>
            <a:r>
              <a:rPr lang="en-US"/>
              <a:t>Phase 6: Execution</a:t>
            </a:r>
          </a:p>
          <a:p>
            <a:endParaRPr lang="en-US"/>
          </a:p>
        </p:txBody>
      </p:sp>
      <p:sp>
        <p:nvSpPr>
          <p:cNvPr id="6" name="Slide Number Placeholder 5"/>
          <p:cNvSpPr>
            <a:spLocks noGrp="1"/>
          </p:cNvSpPr>
          <p:nvPr>
            <p:ph type="sldNum" sz="quarter" idx="12"/>
          </p:nvPr>
        </p:nvSpPr>
        <p:spPr/>
        <p:txBody>
          <a:bodyPr/>
          <a:lstStyle/>
          <a:p>
            <a:fld id="{24BEA51C-495D-44A2-B925-9AAC4BD9F0A2}" type="slidenum">
              <a:rPr lang="en-IN" smtClean="0"/>
              <a:t>47</a:t>
            </a:fld>
            <a:endParaRPr lang="en-IN"/>
          </a:p>
        </p:txBody>
      </p:sp>
    </p:spTree>
    <p:extLst>
      <p:ext uri="{BB962C8B-B14F-4D97-AF65-F5344CB8AC3E}">
        <p14:creationId xmlns:p14="http://schemas.microsoft.com/office/powerpoint/2010/main" val="13423114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7AE8EC-4EA5-BBCA-4438-AB8A7270F55F}"/>
              </a:ext>
            </a:extLst>
          </p:cNvPr>
          <p:cNvSpPr>
            <a:spLocks noGrp="1"/>
          </p:cNvSpPr>
          <p:nvPr>
            <p:ph idx="1"/>
          </p:nvPr>
        </p:nvSpPr>
        <p:spPr/>
        <p:txBody>
          <a:bodyPr>
            <a:normAutofit/>
          </a:bodyPr>
          <a:lstStyle/>
          <a:p>
            <a:pPr marL="0" indent="0" algn="ctr">
              <a:buNone/>
            </a:pPr>
            <a:r>
              <a:rPr lang="en-US" sz="9600">
                <a:latin typeface="Times New Roman" panose="02020603050405020304" pitchFamily="18" charset="0"/>
                <a:cs typeface="Times New Roman" panose="02020603050405020304" pitchFamily="18" charset="0"/>
              </a:rPr>
              <a:t>Thanks</a:t>
            </a:r>
          </a:p>
        </p:txBody>
      </p:sp>
    </p:spTree>
    <p:extLst>
      <p:ext uri="{BB962C8B-B14F-4D97-AF65-F5344CB8AC3E}">
        <p14:creationId xmlns:p14="http://schemas.microsoft.com/office/powerpoint/2010/main" val="3847075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614F-6C83-9CE9-DF72-5D195E437452}"/>
              </a:ext>
            </a:extLst>
          </p:cNvPr>
          <p:cNvSpPr>
            <a:spLocks noGrp="1"/>
          </p:cNvSpPr>
          <p:nvPr>
            <p:ph type="title"/>
          </p:nvPr>
        </p:nvSpPr>
        <p:spPr/>
        <p:txBody>
          <a:bodyPr>
            <a:normAutofit/>
          </a:bodyPr>
          <a:lstStyle/>
          <a:p>
            <a:pPr algn="ctr"/>
            <a:r>
              <a:rPr lang="en-IN" sz="3200" b="1"/>
              <a:t>Functional Units of Computer System</a:t>
            </a:r>
          </a:p>
        </p:txBody>
      </p:sp>
      <p:sp>
        <p:nvSpPr>
          <p:cNvPr id="3" name="Content Placeholder 2">
            <a:extLst>
              <a:ext uri="{FF2B5EF4-FFF2-40B4-BE49-F238E27FC236}">
                <a16:creationId xmlns:a16="http://schemas.microsoft.com/office/drawing/2014/main" id="{F4BADE93-6208-609D-4A84-7B2BBEB0EF7A}"/>
              </a:ext>
            </a:extLst>
          </p:cNvPr>
          <p:cNvSpPr>
            <a:spLocks noGrp="1"/>
          </p:cNvSpPr>
          <p:nvPr>
            <p:ph idx="1"/>
          </p:nvPr>
        </p:nvSpPr>
        <p:spPr>
          <a:xfrm>
            <a:off x="359229" y="1404257"/>
            <a:ext cx="11571514" cy="4772706"/>
          </a:xfrm>
        </p:spPr>
        <p:txBody>
          <a:bodyPr>
            <a:normAutofit fontScale="92500" lnSpcReduction="20000"/>
          </a:bodyPr>
          <a:lstStyle/>
          <a:p>
            <a:pPr marL="0" indent="0">
              <a:buNone/>
            </a:pPr>
            <a:r>
              <a:rPr lang="en-IN"/>
              <a:t>It is divided in two modules in general:</a:t>
            </a:r>
          </a:p>
          <a:p>
            <a:pPr algn="just"/>
            <a:r>
              <a:rPr lang="en-IN" b="1"/>
              <a:t>Hardware: </a:t>
            </a:r>
            <a:r>
              <a:rPr lang="en-IN"/>
              <a:t>A hardware of the computer system consists of all electronic components such as </a:t>
            </a:r>
            <a:r>
              <a:rPr lang="en-IN" b="1" u="sng"/>
              <a:t>electronic circuits</a:t>
            </a:r>
            <a:r>
              <a:rPr lang="en-IN"/>
              <a:t>, </a:t>
            </a:r>
            <a:r>
              <a:rPr lang="en-IN">
                <a:solidFill>
                  <a:srgbClr val="00B0F0"/>
                </a:solidFill>
              </a:rPr>
              <a:t>display units</a:t>
            </a:r>
            <a:r>
              <a:rPr lang="en-IN"/>
              <a:t>, </a:t>
            </a:r>
            <a:r>
              <a:rPr lang="en-IN">
                <a:highlight>
                  <a:srgbClr val="FFFF00"/>
                </a:highlight>
              </a:rPr>
              <a:t>storage media </a:t>
            </a:r>
            <a:r>
              <a:rPr lang="en-IN"/>
              <a:t>(magnetic and optical (</a:t>
            </a:r>
            <a:r>
              <a:rPr lang="en-IN" b="0" i="0">
                <a:solidFill>
                  <a:srgbClr val="111111"/>
                </a:solidFill>
                <a:effectLst/>
                <a:latin typeface="Roboto" panose="02000000000000000000" pitchFamily="2" charset="0"/>
              </a:rPr>
              <a:t>a class of data storage systems that use light to read or write data to an underlying optical media-CD, DVD</a:t>
            </a:r>
            <a:r>
              <a:rPr lang="en-IN"/>
              <a:t>)), electromechanical devices and communication facilities.</a:t>
            </a:r>
          </a:p>
          <a:p>
            <a:endParaRPr lang="en-IN"/>
          </a:p>
          <a:p>
            <a:endParaRPr lang="en-IN"/>
          </a:p>
          <a:p>
            <a:pPr algn="just"/>
            <a:r>
              <a:rPr lang="en-IN" b="1"/>
              <a:t>Software:</a:t>
            </a:r>
            <a:r>
              <a:rPr lang="en-IN"/>
              <a:t> It consists of the instructions and data that the computer manipulates to perform various data-processing tasks. Where sequence of instruction is called a </a:t>
            </a:r>
            <a:r>
              <a:rPr lang="en-IN" b="1"/>
              <a:t>program</a:t>
            </a:r>
            <a:r>
              <a:rPr lang="en-IN"/>
              <a:t>.</a:t>
            </a:r>
          </a:p>
          <a:p>
            <a:pPr algn="just"/>
            <a:endParaRPr lang="en-IN"/>
          </a:p>
          <a:p>
            <a:pPr algn="just"/>
            <a:r>
              <a:rPr lang="en-IN"/>
              <a:t>Von Neuman and Harvard Architecture ( Data and Program)</a:t>
            </a:r>
          </a:p>
        </p:txBody>
      </p:sp>
    </p:spTree>
    <p:extLst>
      <p:ext uri="{BB962C8B-B14F-4D97-AF65-F5344CB8AC3E}">
        <p14:creationId xmlns:p14="http://schemas.microsoft.com/office/powerpoint/2010/main" val="789219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CE4C-FC51-E579-774E-0DD97B2851ED}"/>
              </a:ext>
            </a:extLst>
          </p:cNvPr>
          <p:cNvSpPr>
            <a:spLocks noGrp="1"/>
          </p:cNvSpPr>
          <p:nvPr>
            <p:ph type="title"/>
          </p:nvPr>
        </p:nvSpPr>
        <p:spPr>
          <a:xfrm>
            <a:off x="598714" y="281214"/>
            <a:ext cx="10515600" cy="799646"/>
          </a:xfrm>
        </p:spPr>
        <p:txBody>
          <a:bodyPr>
            <a:normAutofit/>
          </a:bodyPr>
          <a:lstStyle/>
          <a:p>
            <a:pPr algn="ctr"/>
            <a:r>
              <a:rPr lang="en-IN" sz="3200" b="1" i="0">
                <a:solidFill>
                  <a:srgbClr val="273239"/>
                </a:solidFill>
                <a:effectLst/>
                <a:latin typeface="Source Sans 3"/>
              </a:rPr>
              <a:t>Von Neumann Architecture(Stored Memory Program)</a:t>
            </a:r>
            <a:endParaRPr lang="en-IN" sz="3200"/>
          </a:p>
        </p:txBody>
      </p:sp>
      <p:sp>
        <p:nvSpPr>
          <p:cNvPr id="3" name="Content Placeholder 2">
            <a:extLst>
              <a:ext uri="{FF2B5EF4-FFF2-40B4-BE49-F238E27FC236}">
                <a16:creationId xmlns:a16="http://schemas.microsoft.com/office/drawing/2014/main" id="{50E82AAE-0B75-1EEA-FEEC-F964005109DA}"/>
              </a:ext>
            </a:extLst>
          </p:cNvPr>
          <p:cNvSpPr>
            <a:spLocks noGrp="1"/>
          </p:cNvSpPr>
          <p:nvPr>
            <p:ph idx="1"/>
          </p:nvPr>
        </p:nvSpPr>
        <p:spPr>
          <a:xfrm>
            <a:off x="130629" y="1175657"/>
            <a:ext cx="11223171" cy="5001306"/>
          </a:xfrm>
        </p:spPr>
        <p:txBody>
          <a:bodyPr>
            <a:normAutofit fontScale="92500" lnSpcReduction="10000"/>
          </a:bodyPr>
          <a:lstStyle/>
          <a:p>
            <a:pPr algn="just" rtl="0" fontAlgn="base"/>
            <a:r>
              <a:rPr lang="en-IN" b="0" i="0">
                <a:solidFill>
                  <a:srgbClr val="273239"/>
                </a:solidFill>
                <a:effectLst/>
                <a:latin typeface="Nunito" panose="020F0502020204030204" pitchFamily="2" charset="0"/>
              </a:rPr>
              <a:t>Von-Neumann  computer architecture design was proposed in 1945. It was later known as Von-Neumann architecture. </a:t>
            </a:r>
          </a:p>
          <a:p>
            <a:pPr algn="just" rtl="0" fontAlgn="base"/>
            <a:endParaRPr lang="en-IN" b="0" i="0">
              <a:solidFill>
                <a:srgbClr val="273239"/>
              </a:solidFill>
              <a:effectLst/>
              <a:latin typeface="Nunito" panose="020F0502020204030204" pitchFamily="2" charset="0"/>
            </a:endParaRPr>
          </a:p>
          <a:p>
            <a:pPr algn="just" rtl="0" fontAlgn="base"/>
            <a:r>
              <a:rPr lang="en-IN" b="0" i="0">
                <a:solidFill>
                  <a:srgbClr val="273239"/>
                </a:solidFill>
                <a:effectLst/>
                <a:latin typeface="Nunito" panose="020F0502020204030204" pitchFamily="2" charset="0"/>
              </a:rPr>
              <a:t>Historically there have been 2 types of Computers: </a:t>
            </a:r>
          </a:p>
          <a:p>
            <a:pPr algn="just" rtl="0" fontAlgn="base"/>
            <a:endParaRPr lang="en-IN" b="0" i="0">
              <a:solidFill>
                <a:srgbClr val="273239"/>
              </a:solidFill>
              <a:effectLst/>
              <a:latin typeface="Nunito" panose="020F0502020204030204" pitchFamily="2" charset="0"/>
            </a:endParaRPr>
          </a:p>
          <a:p>
            <a:pPr algn="just" fontAlgn="base">
              <a:buFont typeface="+mj-lt"/>
              <a:buAutoNum type="arabicPeriod"/>
            </a:pPr>
            <a:r>
              <a:rPr lang="en-IN" b="1" i="0">
                <a:solidFill>
                  <a:srgbClr val="273239"/>
                </a:solidFill>
                <a:effectLst/>
                <a:latin typeface="Nunito" panose="020F0502020204030204" pitchFamily="2" charset="0"/>
              </a:rPr>
              <a:t> Fixed Program Computers –</a:t>
            </a:r>
            <a:r>
              <a:rPr lang="en-IN" b="0" i="0">
                <a:solidFill>
                  <a:srgbClr val="273239"/>
                </a:solidFill>
                <a:effectLst/>
                <a:latin typeface="Nunito" panose="020F0502020204030204" pitchFamily="2" charset="0"/>
              </a:rPr>
              <a:t> Their function is very specific and they couldn’t be reprogrammed, e.g. Calculators. </a:t>
            </a:r>
          </a:p>
          <a:p>
            <a:pPr algn="just" fontAlgn="base">
              <a:buFont typeface="+mj-lt"/>
              <a:buAutoNum type="arabicPeriod"/>
            </a:pPr>
            <a:endParaRPr lang="en-IN">
              <a:solidFill>
                <a:srgbClr val="273239"/>
              </a:solidFill>
              <a:latin typeface="Nunito" panose="020F0502020204030204" pitchFamily="2" charset="0"/>
            </a:endParaRPr>
          </a:p>
          <a:p>
            <a:pPr algn="just" fontAlgn="base">
              <a:buFont typeface="+mj-lt"/>
              <a:buAutoNum type="arabicPeriod"/>
            </a:pPr>
            <a:endParaRPr lang="en-IN" b="0" i="0">
              <a:solidFill>
                <a:srgbClr val="273239"/>
              </a:solidFill>
              <a:effectLst/>
              <a:latin typeface="Nunito" panose="020F0502020204030204" pitchFamily="2" charset="0"/>
            </a:endParaRPr>
          </a:p>
          <a:p>
            <a:pPr algn="just" fontAlgn="base">
              <a:buFont typeface="+mj-lt"/>
              <a:buAutoNum type="arabicPeriod" startAt="2"/>
            </a:pPr>
            <a:r>
              <a:rPr lang="en-IN" b="1" i="0">
                <a:solidFill>
                  <a:srgbClr val="273239"/>
                </a:solidFill>
                <a:effectLst/>
                <a:latin typeface="Nunito" panose="020F0502020204030204" pitchFamily="2" charset="0"/>
              </a:rPr>
              <a:t> Stored Program Computers –</a:t>
            </a:r>
            <a:r>
              <a:rPr lang="en-IN" b="0" i="0">
                <a:solidFill>
                  <a:srgbClr val="273239"/>
                </a:solidFill>
                <a:effectLst/>
                <a:latin typeface="Nunito" panose="020F0502020204030204" pitchFamily="2" charset="0"/>
              </a:rPr>
              <a:t> These can be programmed to carry out many different tasks, applications are stored on them, hence the name is. </a:t>
            </a:r>
          </a:p>
          <a:p>
            <a:pPr algn="just"/>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07F293E-408F-CE92-3936-1BB59B0FE32A}"/>
                  </a:ext>
                </a:extLst>
              </p14:cNvPr>
              <p14:cNvContentPartPr/>
              <p14:nvPr/>
            </p14:nvContentPartPr>
            <p14:xfrm>
              <a:off x="1102518" y="6741319"/>
              <a:ext cx="11906" cy="11906"/>
            </p14:xfrm>
          </p:contentPart>
        </mc:Choice>
        <mc:Fallback xmlns="">
          <p:pic>
            <p:nvPicPr>
              <p:cNvPr id="4" name="Ink 3">
                <a:extLst>
                  <a:ext uri="{FF2B5EF4-FFF2-40B4-BE49-F238E27FC236}">
                    <a16:creationId xmlns:a16="http://schemas.microsoft.com/office/drawing/2014/main" id="{307F293E-408F-CE92-3936-1BB59B0FE32A}"/>
                  </a:ext>
                </a:extLst>
              </p:cNvPr>
              <p:cNvPicPr/>
              <p:nvPr/>
            </p:nvPicPr>
            <p:blipFill>
              <a:blip r:embed="rId3"/>
              <a:stretch>
                <a:fillRect/>
              </a:stretch>
            </p:blipFill>
            <p:spPr>
              <a:xfrm>
                <a:off x="1084479" y="6714260"/>
                <a:ext cx="47624" cy="6548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D1D37C8-5C80-62CA-1993-4BC7CBD36509}"/>
                  </a:ext>
                </a:extLst>
              </p14:cNvPr>
              <p14:cNvContentPartPr/>
              <p14:nvPr/>
            </p14:nvContentPartPr>
            <p14:xfrm>
              <a:off x="1664494" y="4931569"/>
              <a:ext cx="11906" cy="11906"/>
            </p14:xfrm>
          </p:contentPart>
        </mc:Choice>
        <mc:Fallback xmlns="">
          <p:pic>
            <p:nvPicPr>
              <p:cNvPr id="6" name="Ink 5">
                <a:extLst>
                  <a:ext uri="{FF2B5EF4-FFF2-40B4-BE49-F238E27FC236}">
                    <a16:creationId xmlns:a16="http://schemas.microsoft.com/office/drawing/2014/main" id="{9D1D37C8-5C80-62CA-1993-4BC7CBD36509}"/>
                  </a:ext>
                </a:extLst>
              </p:cNvPr>
              <p:cNvPicPr/>
              <p:nvPr/>
            </p:nvPicPr>
            <p:blipFill>
              <a:blip r:embed="rId5"/>
              <a:stretch>
                <a:fillRect/>
              </a:stretch>
            </p:blipFill>
            <p:spPr>
              <a:xfrm>
                <a:off x="1614886" y="4336269"/>
                <a:ext cx="110131" cy="1190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60B88854-9A11-0D7A-3D78-70C1DB20E71C}"/>
                  </a:ext>
                </a:extLst>
              </p14:cNvPr>
              <p14:cNvContentPartPr/>
              <p14:nvPr/>
            </p14:nvContentPartPr>
            <p14:xfrm>
              <a:off x="9155206" y="-2510116"/>
              <a:ext cx="34084" cy="67230"/>
            </p14:xfrm>
          </p:contentPart>
        </mc:Choice>
        <mc:Fallback xmlns="">
          <p:pic>
            <p:nvPicPr>
              <p:cNvPr id="8" name="Ink 7">
                <a:extLst>
                  <a:ext uri="{FF2B5EF4-FFF2-40B4-BE49-F238E27FC236}">
                    <a16:creationId xmlns:a16="http://schemas.microsoft.com/office/drawing/2014/main" id="{60B88854-9A11-0D7A-3D78-70C1DB20E71C}"/>
                  </a:ext>
                </a:extLst>
              </p:cNvPr>
              <p:cNvPicPr/>
              <p:nvPr/>
            </p:nvPicPr>
            <p:blipFill>
              <a:blip r:embed="rId7"/>
              <a:stretch>
                <a:fillRect/>
              </a:stretch>
            </p:blipFill>
            <p:spPr>
              <a:xfrm>
                <a:off x="9137454" y="-2527996"/>
                <a:ext cx="69233" cy="10263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8B7F4A9A-2736-E5EF-2BC6-1A27534C8573}"/>
                  </a:ext>
                </a:extLst>
              </p14:cNvPr>
              <p14:cNvContentPartPr/>
              <p14:nvPr/>
            </p14:nvContentPartPr>
            <p14:xfrm>
              <a:off x="6246734" y="-2685798"/>
              <a:ext cx="219060" cy="133639"/>
            </p14:xfrm>
          </p:contentPart>
        </mc:Choice>
        <mc:Fallback xmlns="">
          <p:pic>
            <p:nvPicPr>
              <p:cNvPr id="9" name="Ink 8">
                <a:extLst>
                  <a:ext uri="{FF2B5EF4-FFF2-40B4-BE49-F238E27FC236}">
                    <a16:creationId xmlns:a16="http://schemas.microsoft.com/office/drawing/2014/main" id="{8B7F4A9A-2736-E5EF-2BC6-1A27534C8573}"/>
                  </a:ext>
                </a:extLst>
              </p:cNvPr>
              <p:cNvPicPr/>
              <p:nvPr/>
            </p:nvPicPr>
            <p:blipFill>
              <a:blip r:embed="rId9"/>
              <a:stretch>
                <a:fillRect/>
              </a:stretch>
            </p:blipFill>
            <p:spPr>
              <a:xfrm>
                <a:off x="6228778" y="-2703712"/>
                <a:ext cx="254612" cy="169109"/>
              </a:xfrm>
              <a:prstGeom prst="rect">
                <a:avLst/>
              </a:prstGeom>
            </p:spPr>
          </p:pic>
        </mc:Fallback>
      </mc:AlternateContent>
    </p:spTree>
    <p:extLst>
      <p:ext uri="{BB962C8B-B14F-4D97-AF65-F5344CB8AC3E}">
        <p14:creationId xmlns:p14="http://schemas.microsoft.com/office/powerpoint/2010/main" val="3891903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F6D04-5691-95CF-AE3B-F3DDD76B2047}"/>
              </a:ext>
            </a:extLst>
          </p:cNvPr>
          <p:cNvSpPr>
            <a:spLocks noGrp="1"/>
          </p:cNvSpPr>
          <p:nvPr>
            <p:ph type="title"/>
          </p:nvPr>
        </p:nvSpPr>
        <p:spPr>
          <a:xfrm>
            <a:off x="838200" y="0"/>
            <a:ext cx="10515600" cy="805543"/>
          </a:xfrm>
        </p:spPr>
        <p:txBody>
          <a:bodyPr/>
          <a:lstStyle/>
          <a:p>
            <a:r>
              <a:rPr lang="en-IN" b="1" i="0">
                <a:solidFill>
                  <a:srgbClr val="273239"/>
                </a:solidFill>
                <a:effectLst/>
                <a:latin typeface="Source Sans 3"/>
              </a:rPr>
              <a:t>Von Neumann architecture… Cont’d</a:t>
            </a:r>
            <a:endParaRPr lang="en-IN"/>
          </a:p>
        </p:txBody>
      </p:sp>
      <p:sp>
        <p:nvSpPr>
          <p:cNvPr id="3" name="Content Placeholder 2">
            <a:extLst>
              <a:ext uri="{FF2B5EF4-FFF2-40B4-BE49-F238E27FC236}">
                <a16:creationId xmlns:a16="http://schemas.microsoft.com/office/drawing/2014/main" id="{6BE3D885-A7FE-25EA-8124-C2A78193AAA2}"/>
              </a:ext>
            </a:extLst>
          </p:cNvPr>
          <p:cNvSpPr>
            <a:spLocks noGrp="1"/>
          </p:cNvSpPr>
          <p:nvPr>
            <p:ph idx="1"/>
          </p:nvPr>
        </p:nvSpPr>
        <p:spPr>
          <a:xfrm>
            <a:off x="370113" y="990601"/>
            <a:ext cx="6585857" cy="5225142"/>
          </a:xfrm>
        </p:spPr>
        <p:txBody>
          <a:bodyPr>
            <a:normAutofit/>
          </a:bodyPr>
          <a:lstStyle/>
          <a:p>
            <a:pPr algn="just"/>
            <a:r>
              <a:rPr lang="en-IN" b="0" i="0">
                <a:solidFill>
                  <a:srgbClr val="273239"/>
                </a:solidFill>
                <a:effectLst/>
                <a:latin typeface="Nunito" pitchFamily="2" charset="0"/>
              </a:rPr>
              <a:t>Modern computers are based on a stored-program concept introduced by John Von Neumann. </a:t>
            </a:r>
          </a:p>
          <a:p>
            <a:pPr algn="just"/>
            <a:endParaRPr lang="en-IN" b="0" i="0">
              <a:solidFill>
                <a:srgbClr val="273239"/>
              </a:solidFill>
              <a:effectLst/>
              <a:latin typeface="Nunito" pitchFamily="2" charset="0"/>
            </a:endParaRPr>
          </a:p>
          <a:p>
            <a:pPr algn="just"/>
            <a:r>
              <a:rPr lang="en-IN" b="0" i="0">
                <a:solidFill>
                  <a:srgbClr val="273239"/>
                </a:solidFill>
                <a:effectLst/>
                <a:latin typeface="Nunito" pitchFamily="2" charset="0"/>
              </a:rPr>
              <a:t>In this stored-program concept, programs and data are stored in a separate storage unit called memories and are treated the same. </a:t>
            </a:r>
          </a:p>
          <a:p>
            <a:pPr algn="just"/>
            <a:endParaRPr lang="en-IN" b="0" i="0">
              <a:solidFill>
                <a:srgbClr val="273239"/>
              </a:solidFill>
              <a:effectLst/>
              <a:latin typeface="Nunito" pitchFamily="2" charset="0"/>
            </a:endParaRPr>
          </a:p>
          <a:p>
            <a:pPr algn="just"/>
            <a:r>
              <a:rPr lang="en-IN" b="0" i="0">
                <a:solidFill>
                  <a:srgbClr val="273239"/>
                </a:solidFill>
                <a:effectLst/>
                <a:latin typeface="Nunito" pitchFamily="2" charset="0"/>
              </a:rPr>
              <a:t>This novel idea meant that a computer built with this architecture would be much easier to reprogram. </a:t>
            </a:r>
          </a:p>
          <a:p>
            <a:endParaRPr lang="en-IN">
              <a:solidFill>
                <a:srgbClr val="273239"/>
              </a:solidFill>
              <a:latin typeface="Nunito" pitchFamily="2" charset="0"/>
            </a:endParaRPr>
          </a:p>
          <a:p>
            <a:endParaRPr lang="en-IN"/>
          </a:p>
        </p:txBody>
      </p:sp>
      <p:pic>
        <p:nvPicPr>
          <p:cNvPr id="5" name="Picture 4" descr="A diagram of a memory&#10;&#10;Description automatically generated">
            <a:extLst>
              <a:ext uri="{FF2B5EF4-FFF2-40B4-BE49-F238E27FC236}">
                <a16:creationId xmlns:a16="http://schemas.microsoft.com/office/drawing/2014/main" id="{242D5F67-AA7B-E8ED-5799-64AF7B089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199" y="990601"/>
            <a:ext cx="4780748" cy="4811485"/>
          </a:xfrm>
          <a:prstGeom prst="rect">
            <a:avLst/>
          </a:prstGeom>
        </p:spPr>
      </p:pic>
    </p:spTree>
    <p:extLst>
      <p:ext uri="{BB962C8B-B14F-4D97-AF65-F5344CB8AC3E}">
        <p14:creationId xmlns:p14="http://schemas.microsoft.com/office/powerpoint/2010/main" val="3478440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5F43-ACBF-E418-F676-D0CF400966CF}"/>
              </a:ext>
            </a:extLst>
          </p:cNvPr>
          <p:cNvSpPr>
            <a:spLocks noGrp="1"/>
          </p:cNvSpPr>
          <p:nvPr>
            <p:ph type="title"/>
          </p:nvPr>
        </p:nvSpPr>
        <p:spPr>
          <a:xfrm>
            <a:off x="217714" y="206829"/>
            <a:ext cx="11745686" cy="1483859"/>
          </a:xfrm>
        </p:spPr>
        <p:txBody>
          <a:bodyPr>
            <a:noAutofit/>
          </a:bodyPr>
          <a:lstStyle/>
          <a:p>
            <a:pPr algn="just" rtl="0" fontAlgn="base"/>
            <a:r>
              <a:rPr lang="en-IN" sz="2400" b="1" i="0">
                <a:solidFill>
                  <a:srgbClr val="273239"/>
                </a:solidFill>
                <a:effectLst/>
                <a:latin typeface="Source Sans 3"/>
              </a:rPr>
              <a:t>Von Neumann architecture</a:t>
            </a:r>
            <a:r>
              <a:rPr lang="en-IN" sz="2400" b="0" i="0">
                <a:solidFill>
                  <a:srgbClr val="273239"/>
                </a:solidFill>
                <a:effectLst/>
                <a:latin typeface="Nunito" pitchFamily="2" charset="0"/>
              </a:rPr>
              <a:t> is also known as </a:t>
            </a:r>
            <a:r>
              <a:rPr lang="en-IN" sz="2400" b="1" i="0">
                <a:solidFill>
                  <a:srgbClr val="273239"/>
                </a:solidFill>
                <a:effectLst/>
                <a:latin typeface="Nunito" pitchFamily="2" charset="0"/>
              </a:rPr>
              <a:t>ISA </a:t>
            </a:r>
            <a:r>
              <a:rPr lang="en-IN" sz="2400" b="0" i="0">
                <a:solidFill>
                  <a:srgbClr val="273239"/>
                </a:solidFill>
                <a:effectLst/>
                <a:latin typeface="Nunito" pitchFamily="2" charset="0"/>
              </a:rPr>
              <a:t>(Instruction set architecture) computer and is having three basic units:  </a:t>
            </a:r>
            <a:r>
              <a:rPr lang="en-IN" sz="2400" b="0" i="0" u="sng">
                <a:solidFill>
                  <a:srgbClr val="273239"/>
                </a:solidFill>
                <a:effectLst/>
                <a:highlight>
                  <a:srgbClr val="FFFF00"/>
                </a:highlight>
                <a:latin typeface="Nunito" pitchFamily="2" charset="0"/>
              </a:rPr>
              <a:t>Central Processing Unit (CPU</a:t>
            </a:r>
            <a:r>
              <a:rPr lang="en-IN" sz="2400" b="0" i="0">
                <a:solidFill>
                  <a:srgbClr val="273239"/>
                </a:solidFill>
                <a:effectLst/>
                <a:latin typeface="Nunito" pitchFamily="2" charset="0"/>
              </a:rPr>
              <a:t>), </a:t>
            </a:r>
            <a:r>
              <a:rPr lang="en-IN" sz="2400" b="0" i="0">
                <a:solidFill>
                  <a:srgbClr val="273239"/>
                </a:solidFill>
                <a:effectLst/>
                <a:highlight>
                  <a:srgbClr val="00FFFF"/>
                </a:highlight>
                <a:latin typeface="Nunito" pitchFamily="2" charset="0"/>
              </a:rPr>
              <a:t>Main Memory Unit</a:t>
            </a:r>
            <a:r>
              <a:rPr lang="en-IN" sz="2400" b="0" i="0">
                <a:solidFill>
                  <a:srgbClr val="273239"/>
                </a:solidFill>
                <a:effectLst/>
                <a:latin typeface="Nunito" pitchFamily="2" charset="0"/>
              </a:rPr>
              <a:t> and </a:t>
            </a:r>
            <a:r>
              <a:rPr lang="en-IN" sz="2400" b="0" i="0">
                <a:solidFill>
                  <a:srgbClr val="273239"/>
                </a:solidFill>
                <a:effectLst/>
                <a:highlight>
                  <a:srgbClr val="808080"/>
                </a:highlight>
                <a:latin typeface="Nunito" pitchFamily="2" charset="0"/>
              </a:rPr>
              <a:t>Input/Output Unit</a:t>
            </a:r>
            <a:r>
              <a:rPr lang="en-IN" sz="2400" b="0" i="0">
                <a:solidFill>
                  <a:srgbClr val="273239"/>
                </a:solidFill>
                <a:effectLst/>
                <a:latin typeface="Nunito" pitchFamily="2" charset="0"/>
              </a:rPr>
              <a:t>. </a:t>
            </a:r>
            <a:endParaRPr lang="en-IN" sz="2400"/>
          </a:p>
        </p:txBody>
      </p:sp>
      <p:sp>
        <p:nvSpPr>
          <p:cNvPr id="3" name="Content Placeholder 2">
            <a:extLst>
              <a:ext uri="{FF2B5EF4-FFF2-40B4-BE49-F238E27FC236}">
                <a16:creationId xmlns:a16="http://schemas.microsoft.com/office/drawing/2014/main" id="{9E503053-176E-24C2-53BF-BD49F6197140}"/>
              </a:ext>
            </a:extLst>
          </p:cNvPr>
          <p:cNvSpPr>
            <a:spLocks noGrp="1"/>
          </p:cNvSpPr>
          <p:nvPr>
            <p:ph idx="1"/>
          </p:nvPr>
        </p:nvSpPr>
        <p:spPr>
          <a:xfrm>
            <a:off x="217713" y="1825624"/>
            <a:ext cx="11560629" cy="5032375"/>
          </a:xfrm>
        </p:spPr>
        <p:txBody>
          <a:bodyPr>
            <a:normAutofit fontScale="77500" lnSpcReduction="20000"/>
          </a:bodyPr>
          <a:lstStyle/>
          <a:p>
            <a:pPr marL="0" indent="0" algn="l" rtl="0" fontAlgn="base">
              <a:buNone/>
            </a:pPr>
            <a:r>
              <a:rPr lang="en-IN" b="1" i="0">
                <a:solidFill>
                  <a:srgbClr val="273239"/>
                </a:solidFill>
                <a:effectLst/>
                <a:latin typeface="Nunito" pitchFamily="2" charset="0"/>
              </a:rPr>
              <a:t>1. Central Processing Unit-</a:t>
            </a:r>
            <a:endParaRPr lang="en-IN" b="0" i="0">
              <a:solidFill>
                <a:srgbClr val="273239"/>
              </a:solidFill>
              <a:effectLst/>
              <a:latin typeface="Nunito" pitchFamily="2" charset="0"/>
            </a:endParaRPr>
          </a:p>
          <a:p>
            <a:pPr marL="0" indent="0" algn="l" rtl="0" fontAlgn="base">
              <a:buNone/>
            </a:pPr>
            <a:r>
              <a:rPr lang="en-IN" b="1" i="0">
                <a:solidFill>
                  <a:srgbClr val="273239"/>
                </a:solidFill>
                <a:effectLst/>
                <a:latin typeface="Nunito" pitchFamily="2" charset="0"/>
              </a:rPr>
              <a:t>The central processing unit is defined as an electric circuit used for the executing the instruction of computer program. It has following major components:</a:t>
            </a:r>
            <a:endParaRPr lang="en-IN" b="0" i="0">
              <a:solidFill>
                <a:srgbClr val="273239"/>
              </a:solidFill>
              <a:effectLst/>
              <a:latin typeface="Nunito" pitchFamily="2" charset="0"/>
            </a:endParaRPr>
          </a:p>
          <a:p>
            <a:pPr marL="0" indent="0" algn="l" rtl="0" fontAlgn="base">
              <a:buNone/>
            </a:pPr>
            <a:r>
              <a:rPr lang="en-IN" b="1">
                <a:solidFill>
                  <a:srgbClr val="273239"/>
                </a:solidFill>
                <a:latin typeface="Nunito" pitchFamily="2" charset="0"/>
              </a:rPr>
              <a:t>	</a:t>
            </a:r>
            <a:r>
              <a:rPr lang="en-IN" b="1" i="0">
                <a:solidFill>
                  <a:srgbClr val="273239"/>
                </a:solidFill>
                <a:effectLst/>
                <a:latin typeface="Nunito" pitchFamily="2" charset="0"/>
              </a:rPr>
              <a:t>1.Control Unit(CU)</a:t>
            </a:r>
            <a:endParaRPr lang="en-IN" b="0" i="0">
              <a:solidFill>
                <a:srgbClr val="273239"/>
              </a:solidFill>
              <a:effectLst/>
              <a:latin typeface="Nunito" pitchFamily="2" charset="0"/>
            </a:endParaRPr>
          </a:p>
          <a:p>
            <a:pPr marL="0" indent="0" algn="l" rtl="0" fontAlgn="base">
              <a:buNone/>
            </a:pPr>
            <a:r>
              <a:rPr lang="en-IN" b="1" i="0">
                <a:solidFill>
                  <a:srgbClr val="273239"/>
                </a:solidFill>
                <a:effectLst/>
                <a:latin typeface="Nunito" pitchFamily="2" charset="0"/>
              </a:rPr>
              <a:t>            2.Arithmetic and Logic Unit(ALU)</a:t>
            </a:r>
            <a:endParaRPr lang="en-IN" b="0" i="0">
              <a:solidFill>
                <a:srgbClr val="273239"/>
              </a:solidFill>
              <a:effectLst/>
              <a:latin typeface="Nunito" pitchFamily="2" charset="0"/>
            </a:endParaRPr>
          </a:p>
          <a:p>
            <a:pPr marL="0" indent="0" algn="l" rtl="0" fontAlgn="base">
              <a:buNone/>
            </a:pPr>
            <a:r>
              <a:rPr lang="en-IN" b="1">
                <a:solidFill>
                  <a:srgbClr val="273239"/>
                </a:solidFill>
                <a:latin typeface="Nunito" pitchFamily="2" charset="0"/>
              </a:rPr>
              <a:t>   </a:t>
            </a:r>
            <a:r>
              <a:rPr lang="en-IN" b="1" i="0">
                <a:solidFill>
                  <a:srgbClr val="273239"/>
                </a:solidFill>
                <a:effectLst/>
                <a:latin typeface="Nunito" pitchFamily="2" charset="0"/>
              </a:rPr>
              <a:t>         3.variety of Registers</a:t>
            </a:r>
          </a:p>
          <a:p>
            <a:pPr marL="0" indent="0" algn="l" rtl="0" fontAlgn="base">
              <a:buNone/>
            </a:pPr>
            <a:endParaRPr lang="en-IN" b="0" i="0">
              <a:solidFill>
                <a:srgbClr val="273239"/>
              </a:solidFill>
              <a:effectLst/>
              <a:latin typeface="Nunito" pitchFamily="2" charset="0"/>
            </a:endParaRPr>
          </a:p>
          <a:p>
            <a:pPr algn="just" fontAlgn="base">
              <a:buFont typeface="Arial" panose="020B0604020202020204" pitchFamily="34" charset="0"/>
              <a:buChar char="•"/>
            </a:pPr>
            <a:r>
              <a:rPr lang="en-IN" b="1" i="0">
                <a:solidFill>
                  <a:srgbClr val="273239"/>
                </a:solidFill>
                <a:effectLst/>
                <a:latin typeface="Nunito" pitchFamily="2" charset="0"/>
              </a:rPr>
              <a:t>Control Unit –</a:t>
            </a:r>
            <a:r>
              <a:rPr lang="en-IN" b="0" i="0">
                <a:solidFill>
                  <a:srgbClr val="273239"/>
                </a:solidFill>
                <a:effectLst/>
                <a:latin typeface="Nunito" pitchFamily="2" charset="0"/>
              </a:rPr>
              <a:t> A control unit (CU) handles all processor control signals. It directs all input and output flow, fetches code for instructions, and controls how data moves around the system. </a:t>
            </a:r>
          </a:p>
          <a:p>
            <a:pPr algn="l" fontAlgn="base">
              <a:buFont typeface="Arial" panose="020B0604020202020204" pitchFamily="34" charset="0"/>
              <a:buChar char="•"/>
            </a:pPr>
            <a:endParaRPr lang="en-IN" b="1" i="0">
              <a:solidFill>
                <a:srgbClr val="273239"/>
              </a:solidFill>
              <a:effectLst/>
              <a:latin typeface="Nunito" pitchFamily="2" charset="0"/>
            </a:endParaRPr>
          </a:p>
          <a:p>
            <a:pPr algn="just" fontAlgn="base">
              <a:buFont typeface="Arial" panose="020B0604020202020204" pitchFamily="34" charset="0"/>
              <a:buChar char="•"/>
            </a:pPr>
            <a:r>
              <a:rPr lang="en-IN" b="1" i="0">
                <a:solidFill>
                  <a:srgbClr val="273239"/>
                </a:solidFill>
                <a:effectLst/>
                <a:latin typeface="Nunito" pitchFamily="2" charset="0"/>
              </a:rPr>
              <a:t>Arithmetic and Logic Unit (ALU) –</a:t>
            </a:r>
            <a:r>
              <a:rPr lang="en-IN" b="0" i="0">
                <a:solidFill>
                  <a:srgbClr val="273239"/>
                </a:solidFill>
                <a:effectLst/>
                <a:latin typeface="Nunito" pitchFamily="2" charset="0"/>
              </a:rPr>
              <a:t> The arithmetic logic unit is that part of the CPU that handles all the calculations the CPU may need, e.g. Addition, Subtraction, Comparisons. It performs Logical Operations, Bit Shifting Operations, and Arithmetic operations. </a:t>
            </a:r>
            <a:br>
              <a:rPr lang="en-IN"/>
            </a:br>
            <a:endParaRPr lang="en-IN"/>
          </a:p>
        </p:txBody>
      </p:sp>
    </p:spTree>
    <p:extLst>
      <p:ext uri="{BB962C8B-B14F-4D97-AF65-F5344CB8AC3E}">
        <p14:creationId xmlns:p14="http://schemas.microsoft.com/office/powerpoint/2010/main" val="262801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8A4A-96FA-3294-6099-6E86D77EC0DF}"/>
              </a:ext>
            </a:extLst>
          </p:cNvPr>
          <p:cNvSpPr>
            <a:spLocks noGrp="1"/>
          </p:cNvSpPr>
          <p:nvPr>
            <p:ph type="title"/>
          </p:nvPr>
        </p:nvSpPr>
        <p:spPr>
          <a:xfrm>
            <a:off x="838200" y="365125"/>
            <a:ext cx="10515600" cy="712561"/>
          </a:xfrm>
        </p:spPr>
        <p:txBody>
          <a:bodyPr>
            <a:normAutofit/>
          </a:bodyPr>
          <a:lstStyle/>
          <a:p>
            <a:r>
              <a:rPr lang="en-IN" sz="3200" b="1" i="0">
                <a:solidFill>
                  <a:srgbClr val="273239"/>
                </a:solidFill>
                <a:effectLst/>
                <a:latin typeface="Nunito" pitchFamily="2" charset="0"/>
              </a:rPr>
              <a:t>Basic CPU structure, illustrating ALU </a:t>
            </a:r>
            <a:endParaRPr lang="en-IN" sz="3200" b="1"/>
          </a:p>
        </p:txBody>
      </p:sp>
      <p:pic>
        <p:nvPicPr>
          <p:cNvPr id="5" name="Content Placeholder 4" descr="A diagram of a computer system&#10;&#10;Description automatically generated">
            <a:extLst>
              <a:ext uri="{FF2B5EF4-FFF2-40B4-BE49-F238E27FC236}">
                <a16:creationId xmlns:a16="http://schemas.microsoft.com/office/drawing/2014/main" id="{B9668E6B-6500-A3DF-6AE4-FF413B3B60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78429" y="1113064"/>
            <a:ext cx="8259469" cy="5048250"/>
          </a:xfrm>
        </p:spPr>
      </p:pic>
    </p:spTree>
    <p:extLst>
      <p:ext uri="{BB962C8B-B14F-4D97-AF65-F5344CB8AC3E}">
        <p14:creationId xmlns:p14="http://schemas.microsoft.com/office/powerpoint/2010/main" val="3810175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016D2E4621B74EA8D5AD4BE1BAF8F3" ma:contentTypeVersion="4" ma:contentTypeDescription="Create a new document." ma:contentTypeScope="" ma:versionID="e870e07c4eb919db53f23f487f39a68e">
  <xsd:schema xmlns:xsd="http://www.w3.org/2001/XMLSchema" xmlns:xs="http://www.w3.org/2001/XMLSchema" xmlns:p="http://schemas.microsoft.com/office/2006/metadata/properties" xmlns:ns2="b8ff28f4-fb34-47e5-b632-d17d3de787e6" targetNamespace="http://schemas.microsoft.com/office/2006/metadata/properties" ma:root="true" ma:fieldsID="a10c52e74c801811d34e36dc755ad33a" ns2:_="">
    <xsd:import namespace="b8ff28f4-fb34-47e5-b632-d17d3de787e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ff28f4-fb34-47e5-b632-d17d3de787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567963-56F8-427C-B6AC-686753A389C4}">
  <ds:schemaRefs>
    <ds:schemaRef ds:uri="b8ff28f4-fb34-47e5-b632-d17d3de787e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996E6FE-8240-42A5-82E6-205DCCAC75A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FC52DE8-5088-4423-AA3A-4E5B522D60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4760</Words>
  <Application>Microsoft Office PowerPoint</Application>
  <PresentationFormat>Widescreen</PresentationFormat>
  <Paragraphs>385</Paragraphs>
  <Slides>48</Slides>
  <Notes>10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48</vt:i4>
      </vt:variant>
    </vt:vector>
  </HeadingPairs>
  <TitlesOfParts>
    <vt:vector size="62" baseType="lpstr">
      <vt:lpstr>Abadi Extra Light</vt:lpstr>
      <vt:lpstr>-apple-system</vt:lpstr>
      <vt:lpstr>Arial</vt:lpstr>
      <vt:lpstr>Calibri</vt:lpstr>
      <vt:lpstr>Calibri Light</vt:lpstr>
      <vt:lpstr>Montserrat</vt:lpstr>
      <vt:lpstr>Nunito</vt:lpstr>
      <vt:lpstr>Palatino</vt:lpstr>
      <vt:lpstr>Roboto</vt:lpstr>
      <vt:lpstr>Source Sans 3</vt:lpstr>
      <vt:lpstr>Times</vt:lpstr>
      <vt:lpstr>Times New Roman</vt:lpstr>
      <vt:lpstr>Wingdings</vt:lpstr>
      <vt:lpstr>Office Theme</vt:lpstr>
      <vt:lpstr>Course Name: Problem Solving Using Computers </vt:lpstr>
      <vt:lpstr>Problem Solving Using Computers Subject Code: CS1002 </vt:lpstr>
      <vt:lpstr>Digital computer</vt:lpstr>
      <vt:lpstr>PowerPoint Presentation</vt:lpstr>
      <vt:lpstr>Functional Units of Computer System</vt:lpstr>
      <vt:lpstr>Von Neumann Architecture(Stored Memory Program)</vt:lpstr>
      <vt:lpstr>Von Neumann architecture… Cont’d</vt:lpstr>
      <vt:lpstr>Von Neumann architecture is also known as ISA (Instruction set architecture) computer and is having three basic units:  Central Processing Unit (CPU), Main Memory Unit and Input/Output Unit. </vt:lpstr>
      <vt:lpstr>Basic CPU structure, illustrating ALU </vt:lpstr>
      <vt:lpstr>Registers</vt:lpstr>
      <vt:lpstr>Input and Output Unit</vt:lpstr>
      <vt:lpstr>Memory</vt:lpstr>
      <vt:lpstr>Memory Con’d</vt:lpstr>
      <vt:lpstr>Memory unit</vt:lpstr>
      <vt:lpstr>Primary storage: RAM &amp; ROM</vt:lpstr>
      <vt:lpstr>Secondary memory </vt:lpstr>
      <vt:lpstr>Secondary memory</vt:lpstr>
      <vt:lpstr>Cache memory</vt:lpstr>
      <vt:lpstr>Buses – Data is transmitted from one part of a computer to another, connecting all major internal components to the CPU and memory. </vt:lpstr>
      <vt:lpstr>High level Programming Languages</vt:lpstr>
      <vt:lpstr>Difference between High Level and Low level languages</vt:lpstr>
      <vt:lpstr>Difference between High Level and Low-level language</vt:lpstr>
      <vt:lpstr>Compiler</vt:lpstr>
      <vt:lpstr>Assembly Language Assembly Language is a low-level programming language. It helps in understanding the programming language of machine code.</vt:lpstr>
      <vt:lpstr>Computer Organization</vt:lpstr>
      <vt:lpstr>Operating System</vt:lpstr>
      <vt:lpstr>Computer Languages</vt:lpstr>
      <vt:lpstr>Language Translator</vt:lpstr>
      <vt:lpstr>History of C</vt:lpstr>
      <vt:lpstr>Typical C program development environment</vt:lpstr>
      <vt:lpstr>Objectives</vt:lpstr>
      <vt:lpstr>PowerPoint Presentation</vt:lpstr>
      <vt:lpstr>Introduction to problem solving</vt:lpstr>
      <vt:lpstr>PowerPoint Presentation</vt:lpstr>
      <vt:lpstr>PowerPoint Presentation</vt:lpstr>
      <vt:lpstr>Skill set required for Software Engineers</vt:lpstr>
      <vt:lpstr>PowerPoint Presentation</vt:lpstr>
      <vt:lpstr>What is a problem?</vt:lpstr>
      <vt:lpstr>Logic</vt:lpstr>
      <vt:lpstr>Importance of logic in problem solving</vt:lpstr>
      <vt:lpstr>Importance of logic in problem solving</vt:lpstr>
      <vt:lpstr>Types of problems</vt:lpstr>
      <vt:lpstr>Computational Problems </vt:lpstr>
      <vt:lpstr>Broad applications of Computational Problem</vt:lpstr>
      <vt:lpstr>Classification of computational problems</vt:lpstr>
      <vt:lpstr>PowerPoint Presentation</vt:lpstr>
      <vt:lpstr>Typical C program development environment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Von Neumann architecture</dc:title>
  <dc:creator>Dr. Gautam Kumar [MU - Jaipur]</dc:creator>
  <cp:lastModifiedBy>Ayush Patidar</cp:lastModifiedBy>
  <cp:revision>7</cp:revision>
  <dcterms:created xsi:type="dcterms:W3CDTF">2023-08-19T09:59:21Z</dcterms:created>
  <dcterms:modified xsi:type="dcterms:W3CDTF">2024-04-16T20:22:25Z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0x010100FD016D2E4621B74EA8D5AD4BE1BAF8F3</vt:lpwstr>
  </property>
</Properties>
</file>