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55"/>
  </p:notesMasterIdLst>
  <p:sldIdLst>
    <p:sldId id="308" r:id="rId5"/>
    <p:sldId id="311" r:id="rId6"/>
    <p:sldId id="312" r:id="rId7"/>
    <p:sldId id="384" r:id="rId8"/>
    <p:sldId id="313" r:id="rId9"/>
    <p:sldId id="314" r:id="rId10"/>
    <p:sldId id="315" r:id="rId11"/>
    <p:sldId id="316" r:id="rId12"/>
    <p:sldId id="368" r:id="rId13"/>
    <p:sldId id="373" r:id="rId14"/>
    <p:sldId id="377" r:id="rId15"/>
    <p:sldId id="386" r:id="rId16"/>
    <p:sldId id="387" r:id="rId17"/>
    <p:sldId id="388" r:id="rId18"/>
    <p:sldId id="389" r:id="rId19"/>
    <p:sldId id="390" r:id="rId20"/>
    <p:sldId id="391" r:id="rId21"/>
    <p:sldId id="374" r:id="rId22"/>
    <p:sldId id="378" r:id="rId23"/>
    <p:sldId id="382" r:id="rId24"/>
    <p:sldId id="375" r:id="rId25"/>
    <p:sldId id="379" r:id="rId26"/>
    <p:sldId id="392" r:id="rId27"/>
    <p:sldId id="380" r:id="rId28"/>
    <p:sldId id="381" r:id="rId29"/>
    <p:sldId id="376" r:id="rId30"/>
    <p:sldId id="369" r:id="rId31"/>
    <p:sldId id="370" r:id="rId32"/>
    <p:sldId id="371" r:id="rId33"/>
    <p:sldId id="372" r:id="rId34"/>
    <p:sldId id="317" r:id="rId35"/>
    <p:sldId id="358" r:id="rId36"/>
    <p:sldId id="359" r:id="rId37"/>
    <p:sldId id="360" r:id="rId38"/>
    <p:sldId id="361" r:id="rId39"/>
    <p:sldId id="362" r:id="rId40"/>
    <p:sldId id="363" r:id="rId41"/>
    <p:sldId id="367" r:id="rId42"/>
    <p:sldId id="318" r:id="rId43"/>
    <p:sldId id="319" r:id="rId44"/>
    <p:sldId id="320" r:id="rId45"/>
    <p:sldId id="321" r:id="rId46"/>
    <p:sldId id="322" r:id="rId47"/>
    <p:sldId id="393" r:id="rId48"/>
    <p:sldId id="395" r:id="rId49"/>
    <p:sldId id="323" r:id="rId50"/>
    <p:sldId id="394" r:id="rId51"/>
    <p:sldId id="324" r:id="rId52"/>
    <p:sldId id="325" r:id="rId53"/>
    <p:sldId id="33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53441-D519-7F92-ED4D-16049B00BB43}" v="1" dt="2024-03-13T01:30:3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BTECH-035-2023-24] Atharv Amol Randive" userId="S::atharv.23fe10cai00342@muj.manipal.edu::18e36b22-f100-47e1-a038-f0aae559647a" providerId="AD" clId="Web-{B3C53441-D519-7F92-ED4D-16049B00BB43}"/>
    <pc:docChg chg="modSld">
      <pc:chgData name="[BTECH-035-2023-24] Atharv Amol Randive" userId="S::atharv.23fe10cai00342@muj.manipal.edu::18e36b22-f100-47e1-a038-f0aae559647a" providerId="AD" clId="Web-{B3C53441-D519-7F92-ED4D-16049B00BB43}" dt="2024-03-13T01:30:30.447" v="0" actId="1076"/>
      <pc:docMkLst>
        <pc:docMk/>
      </pc:docMkLst>
      <pc:sldChg chg="modSp">
        <pc:chgData name="[BTECH-035-2023-24] Atharv Amol Randive" userId="S::atharv.23fe10cai00342@muj.manipal.edu::18e36b22-f100-47e1-a038-f0aae559647a" providerId="AD" clId="Web-{B3C53441-D519-7F92-ED4D-16049B00BB43}" dt="2024-03-13T01:30:30.447" v="0" actId="1076"/>
        <pc:sldMkLst>
          <pc:docMk/>
          <pc:sldMk cId="3540395535" sldId="374"/>
        </pc:sldMkLst>
        <pc:picChg chg="mod">
          <ac:chgData name="[BTECH-035-2023-24] Atharv Amol Randive" userId="S::atharv.23fe10cai00342@muj.manipal.edu::18e36b22-f100-47e1-a038-f0aae559647a" providerId="AD" clId="Web-{B3C53441-D519-7F92-ED4D-16049B00BB43}" dt="2024-03-13T01:30:30.447" v="0" actId="1076"/>
          <ac:picMkLst>
            <pc:docMk/>
            <pc:sldMk cId="3540395535" sldId="374"/>
            <ac:picMk id="7" creationId="{333D16E6-6B6A-06CF-2E8B-B23FAE6584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80D58-E4F7-4FC3-B219-1D20EE7F0FF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0463E-A946-4DB7-84F1-2B38F7DE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13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C94F63-EACE-44D4-906D-A341EB46228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174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19BD45-F36D-47DB-883F-DE5E6D23E47F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754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C00000"/>
                </a:solidFill>
              </a:rPr>
              <a:t>Explanation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b="1">
                <a:solidFill>
                  <a:srgbClr val="C00000"/>
                </a:solidFill>
              </a:rPr>
              <a:t>Exit controlled loop</a:t>
            </a:r>
            <a:r>
              <a:rPr lang="en-US" altLang="en-US">
                <a:solidFill>
                  <a:schemeClr val="accent2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/>
              <a:t>After do statement, program executes the body of the Loop.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/>
              <a:t>At the end of the loop, the </a:t>
            </a:r>
            <a:r>
              <a:rPr lang="en-US" altLang="en-US" b="1">
                <a:solidFill>
                  <a:schemeClr val="accent2"/>
                </a:solidFill>
                <a:latin typeface="Tempus Sans ITC" panose="04020404030D07020202" pitchFamily="82" charset="0"/>
              </a:rPr>
              <a:t>Loop_expression </a:t>
            </a:r>
            <a:r>
              <a:rPr lang="en-US" altLang="en-US">
                <a:solidFill>
                  <a:schemeClr val="accent2"/>
                </a:solidFill>
                <a:latin typeface="Tempus Sans ITC" panose="04020404030D07020202" pitchFamily="82" charset="0"/>
              </a:rPr>
              <a:t>or </a:t>
            </a:r>
            <a:r>
              <a:rPr lang="en-US" altLang="en-US" b="1"/>
              <a:t>test condition</a:t>
            </a:r>
            <a:r>
              <a:rPr lang="en-US" altLang="en-US"/>
              <a:t> is evaluated.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/>
              <a:t>If it is </a:t>
            </a:r>
            <a:r>
              <a:rPr lang="en-US" altLang="en-US" b="1"/>
              <a:t>yes</a:t>
            </a:r>
            <a:r>
              <a:rPr lang="en-US" altLang="en-US"/>
              <a:t> or </a:t>
            </a:r>
            <a:r>
              <a:rPr lang="en-US" altLang="en-US" b="1"/>
              <a:t>true</a:t>
            </a:r>
            <a:r>
              <a:rPr lang="en-US" altLang="en-US"/>
              <a:t>, body of the loop is executed once again &amp; this process continues as long as the condition is </a:t>
            </a:r>
            <a:r>
              <a:rPr lang="en-US" altLang="en-US" b="1"/>
              <a:t>true</a:t>
            </a:r>
            <a:r>
              <a:rPr lang="en-US" altLang="en-US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/>
              <a:t>When condition becomes </a:t>
            </a:r>
            <a:r>
              <a:rPr lang="en-US" altLang="en-US" b="1"/>
              <a:t>no</a:t>
            </a:r>
            <a:r>
              <a:rPr lang="en-US" altLang="en-US"/>
              <a:t> or </a:t>
            </a:r>
            <a:r>
              <a:rPr lang="en-US" altLang="en-US" b="1"/>
              <a:t>false</a:t>
            </a:r>
            <a:r>
              <a:rPr lang="en-US" altLang="en-US"/>
              <a:t>, the loop will be terminated.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rgbClr val="C00000"/>
                </a:solidFill>
              </a:rPr>
              <a:t>Body of the loop is executed at least once.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rgbClr val="C00000"/>
                </a:solidFill>
              </a:rPr>
              <a:t>do … while </a:t>
            </a:r>
            <a:r>
              <a:rPr lang="en-US" altLang="en-US"/>
              <a:t>loop can be </a:t>
            </a:r>
            <a:r>
              <a:rPr lang="en-US" altLang="en-US">
                <a:solidFill>
                  <a:srgbClr val="C00000"/>
                </a:solidFill>
              </a:rPr>
              <a:t>nested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D088CD-7851-4287-B867-5F866713251C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118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D65E91-2807-467A-9929-DA4A86A27AA5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84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1BB1FF-89F8-48C7-BB3B-97482266727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81000" indent="-381000" algn="just" eaLnBrk="1" hangingPunct="1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C00000"/>
                </a:solidFill>
              </a:rPr>
              <a:t>Iterative (repetitive) </a:t>
            </a:r>
            <a:r>
              <a:rPr lang="en-US" dirty="0"/>
              <a:t>control structures are used to repeat certain statements for a specified number of times. </a:t>
            </a:r>
          </a:p>
          <a:p>
            <a:pPr marL="381000" indent="-381000" algn="just" eaLnBrk="1" hangingPunct="1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dirty="0"/>
              <a:t>The statements are executed as long as the condition is true </a:t>
            </a:r>
          </a:p>
          <a:p>
            <a:pPr marL="381000" indent="-381000" algn="just" eaLnBrk="1" hangingPunct="1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dirty="0"/>
              <a:t>These kind of control structures are also called as loop control structures 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9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01D0BC-6CAC-4B84-8EB3-E6A8DFAF6E6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65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4C9506-A1AB-449F-B3F6-B801167B599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57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6EF4F5-5F38-437E-A2A4-5702C308ABE0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16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CCA483-8FEA-4F1B-8DBE-ACA4D07D085F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070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C8C4A0-E6C2-4B08-8453-20813F85E3A7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70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2"/>
                </a:solidFill>
              </a:rPr>
              <a:t>Explanation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b="1">
                <a:solidFill>
                  <a:schemeClr val="accent2"/>
                </a:solidFill>
              </a:rPr>
              <a:t>Entry controlled</a:t>
            </a:r>
            <a:r>
              <a:rPr lang="en-US" altLang="en-US"/>
              <a:t> loop statement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b="1">
                <a:solidFill>
                  <a:schemeClr val="accent2"/>
                </a:solidFill>
                <a:latin typeface="Tempus Sans ITC" panose="04020404030D07020202" pitchFamily="82" charset="0"/>
              </a:rPr>
              <a:t>Loop_expression </a:t>
            </a:r>
            <a:r>
              <a:rPr lang="en-US" altLang="en-US">
                <a:solidFill>
                  <a:schemeClr val="accent2"/>
                </a:solidFill>
                <a:latin typeface="Tempus Sans ITC" panose="04020404030D07020202" pitchFamily="82" charset="0"/>
              </a:rPr>
              <a:t>or </a:t>
            </a:r>
            <a:r>
              <a:rPr lang="en-US" altLang="en-US" b="1">
                <a:solidFill>
                  <a:schemeClr val="accent2"/>
                </a:solidFill>
                <a:latin typeface="Tempus Sans ITC" panose="04020404030D07020202" pitchFamily="82" charset="0"/>
              </a:rPr>
              <a:t>Test condition </a:t>
            </a:r>
            <a:r>
              <a:rPr lang="en-US" altLang="en-US"/>
              <a:t>is evaluated &amp; if it is </a:t>
            </a:r>
            <a:r>
              <a:rPr lang="en-US" altLang="en-US" b="1"/>
              <a:t>yes</a:t>
            </a:r>
            <a:r>
              <a:rPr lang="en-US" altLang="en-US"/>
              <a:t> or </a:t>
            </a:r>
            <a:r>
              <a:rPr lang="en-US" altLang="en-US" b="1"/>
              <a:t>true</a:t>
            </a:r>
            <a:r>
              <a:rPr lang="en-US" altLang="en-US"/>
              <a:t>, then body of the loop is executed.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/>
              <a:t>After execution,  the </a:t>
            </a:r>
            <a:r>
              <a:rPr lang="en-US" altLang="en-US" b="1">
                <a:solidFill>
                  <a:schemeClr val="accent2"/>
                </a:solidFill>
                <a:latin typeface="Tempus Sans ITC" panose="04020404030D07020202" pitchFamily="82" charset="0"/>
              </a:rPr>
              <a:t>Loop_expression </a:t>
            </a:r>
            <a:r>
              <a:rPr lang="en-US" altLang="en-US">
                <a:solidFill>
                  <a:schemeClr val="accent2"/>
                </a:solidFill>
                <a:latin typeface="Tempus Sans ITC" panose="04020404030D07020202" pitchFamily="82" charset="0"/>
              </a:rPr>
              <a:t>or </a:t>
            </a:r>
            <a:r>
              <a:rPr lang="en-US" altLang="en-US" b="1"/>
              <a:t>test condition </a:t>
            </a:r>
            <a:r>
              <a:rPr lang="en-US" altLang="en-US"/>
              <a:t>is again evaluated &amp; if it is </a:t>
            </a:r>
            <a:r>
              <a:rPr lang="en-US" altLang="en-US" b="1"/>
              <a:t>yes</a:t>
            </a:r>
            <a:r>
              <a:rPr lang="en-US" altLang="en-US"/>
              <a:t> or </a:t>
            </a:r>
            <a:r>
              <a:rPr lang="en-US" altLang="en-US" b="1"/>
              <a:t>true</a:t>
            </a:r>
            <a:r>
              <a:rPr lang="en-US" altLang="en-US"/>
              <a:t>, the body is executed again.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/>
              <a:t>This is </a:t>
            </a:r>
            <a:r>
              <a:rPr lang="en-US" altLang="en-US" b="1">
                <a:solidFill>
                  <a:schemeClr val="accent2"/>
                </a:solidFill>
                <a:latin typeface="Tempus Sans ITC" panose="04020404030D07020202" pitchFamily="82" charset="0"/>
              </a:rPr>
              <a:t>repeated until the Loop_expression </a:t>
            </a:r>
            <a:r>
              <a:rPr lang="en-US" altLang="en-US">
                <a:solidFill>
                  <a:schemeClr val="accent2"/>
                </a:solidFill>
                <a:latin typeface="Tempus Sans ITC" panose="04020404030D07020202" pitchFamily="82" charset="0"/>
              </a:rPr>
              <a:t>or </a:t>
            </a:r>
            <a:r>
              <a:rPr lang="en-US" altLang="en-US" b="1">
                <a:solidFill>
                  <a:schemeClr val="accent2"/>
                </a:solidFill>
                <a:latin typeface="Tempus Sans ITC" panose="04020404030D07020202" pitchFamily="82" charset="0"/>
              </a:rPr>
              <a:t>test condition </a:t>
            </a:r>
            <a:r>
              <a:rPr lang="en-US" altLang="en-US">
                <a:solidFill>
                  <a:schemeClr val="accent2"/>
                </a:solidFill>
                <a:latin typeface="Tempus Sans ITC" panose="04020404030D07020202" pitchFamily="82" charset="0"/>
              </a:rPr>
              <a:t>becomes</a:t>
            </a:r>
            <a:r>
              <a:rPr lang="en-US" altLang="en-US" b="1">
                <a:solidFill>
                  <a:schemeClr val="accent2"/>
                </a:solidFill>
                <a:latin typeface="Tempus Sans ITC" panose="04020404030D07020202" pitchFamily="82" charset="0"/>
              </a:rPr>
              <a:t> no </a:t>
            </a:r>
            <a:r>
              <a:rPr lang="en-US" altLang="en-US">
                <a:solidFill>
                  <a:schemeClr val="accent2"/>
                </a:solidFill>
                <a:latin typeface="Tempus Sans ITC" panose="04020404030D07020202" pitchFamily="82" charset="0"/>
              </a:rPr>
              <a:t>or </a:t>
            </a:r>
            <a:r>
              <a:rPr lang="en-US" altLang="en-US" b="1">
                <a:solidFill>
                  <a:schemeClr val="accent2"/>
                </a:solidFill>
                <a:latin typeface="Tempus Sans ITC" panose="04020404030D07020202" pitchFamily="82" charset="0"/>
              </a:rPr>
              <a:t>false</a:t>
            </a:r>
            <a:r>
              <a:rPr lang="en-US" altLang="en-US"/>
              <a:t>, &amp; control transferred out of the loop.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rgbClr val="C00000"/>
                </a:solidFill>
                <a:latin typeface="Arial Rounded MT Bold" panose="020F0704030504030204" pitchFamily="34" charset="0"/>
              </a:rPr>
              <a:t>Body of loop is not executed if the condition is </a:t>
            </a:r>
            <a:r>
              <a:rPr lang="en-US" altLang="en-US" b="1">
                <a:solidFill>
                  <a:srgbClr val="C00000"/>
                </a:solidFill>
                <a:latin typeface="Arial Rounded MT Bold" panose="020F0704030504030204" pitchFamily="34" charset="0"/>
              </a:rPr>
              <a:t>no</a:t>
            </a:r>
            <a:r>
              <a:rPr lang="en-US" altLang="en-US">
                <a:solidFill>
                  <a:srgbClr val="C00000"/>
                </a:solidFill>
                <a:latin typeface="Arial Rounded MT Bold" panose="020F0704030504030204" pitchFamily="34" charset="0"/>
              </a:rPr>
              <a:t> or </a:t>
            </a:r>
            <a:r>
              <a:rPr lang="en-US" altLang="en-US" b="1">
                <a:solidFill>
                  <a:srgbClr val="C00000"/>
                </a:solidFill>
                <a:latin typeface="Arial Rounded MT Bold" panose="020F0704030504030204" pitchFamily="34" charset="0"/>
              </a:rPr>
              <a:t>false</a:t>
            </a:r>
            <a:r>
              <a:rPr lang="en-US" altLang="en-US">
                <a:solidFill>
                  <a:srgbClr val="C00000"/>
                </a:solidFill>
                <a:latin typeface="Arial Rounded MT Bold" panose="020F0704030504030204" pitchFamily="34" charset="0"/>
              </a:rPr>
              <a:t> at the very first attempt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629DCB-46F9-4E74-A3E0-C13230FA6DFE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40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CAC760-A93F-408B-8B4C-69F53D8ECDB5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90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531-6B05-4E29-A076-286E4BFF5D19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F31F-FE0C-4C35-A350-C14124AE2070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66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0CF7-CF28-4272-9AA0-1081ED956651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7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AC9-BBBF-4F41-B782-98E53920ED8E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E22-53BA-4991-8881-0249A5195271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1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EF3F-D11F-4760-BD8F-2AFD2FEC523A}" type="datetime1">
              <a:rPr lang="en-US" smtClean="0"/>
              <a:t>3/12/2024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4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DB7C-9D3D-4090-BB7B-E9E11131932A}" type="datetime1">
              <a:rPr lang="en-US" smtClean="0"/>
              <a:t>3/12/2024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0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E836-3CE9-4184-B490-BAFD4201EC5B}" type="datetime1">
              <a:rPr lang="en-US" smtClean="0"/>
              <a:t>3/12/2024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5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E203-33E8-4D2C-9F23-AD91F4AE60D5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6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B910-2086-4764-92B4-4785AFCAFF03}" type="datetime1">
              <a:rPr lang="en-US" smtClean="0"/>
              <a:t>3/12/2024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1001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9243"/>
            <a:ext cx="8245806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865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1C9E-CAB4-4FB8-9861-F2078AC750E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8203" y="6356351"/>
            <a:ext cx="6581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1001                           Department of CSE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359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51C-495D-44A2-B925-9AAC4BD9F0A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2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84445" y="835925"/>
            <a:ext cx="5810250" cy="8572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/>
              <a:t>Loop Control  Structures </a:t>
            </a:r>
          </a:p>
        </p:txBody>
      </p:sp>
      <p:pic>
        <p:nvPicPr>
          <p:cNvPr id="4301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2" t="8000"/>
          <a:stretch>
            <a:fillRect/>
          </a:stretch>
        </p:blipFill>
        <p:spPr bwMode="auto">
          <a:xfrm>
            <a:off x="3276315" y="1993425"/>
            <a:ext cx="2591370" cy="343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8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2AE1-480A-E881-0D98-F041A100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418B-3FF0-4050-F954-B6736B57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3C9C-7CDD-E583-FAED-87B23999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0F758-F978-2E53-D9E7-A5443FAE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1D93A-3690-4234-F75A-C7E836C4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1" y="1949374"/>
            <a:ext cx="8141118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825-7439-188A-E812-709DF761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E60C-654B-6D69-8F60-A0D21513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CD3AF-2A18-B828-E411-A4AB4B85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993C2-B662-6DD4-317E-D5B14DD6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E38DA-00B6-9CFC-2A4C-ECE83CC6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64" y="701535"/>
            <a:ext cx="6255071" cy="5454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A50EBF-7F3A-1297-0440-262E82EEA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997527"/>
            <a:ext cx="3391593" cy="205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4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A9994-BC79-1DB7-655D-7656E110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8F48-823E-22AF-0E83-F57D226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286693-2231-AC25-9E6A-F04D2B173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68250"/>
            <a:ext cx="8245475" cy="37104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6D19-46A4-B92E-7D04-68F269D1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1E443-62D1-D6D3-8D7E-500B8323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03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1C99-F42A-0D4E-FA02-2BBB3C64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97CE9B-032F-3C6C-B77D-9D6E01A8E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68250"/>
            <a:ext cx="8245475" cy="37104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EEF1E-2D11-7D82-C020-02FE9CD5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40C48-1E2B-B9E8-4E84-87660BBF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1526-F220-8044-6357-C3612AD9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68BCD6-A3E4-48CB-9CEE-A4BC6DFD8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68250"/>
            <a:ext cx="8245475" cy="37104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3B13-99C7-723D-2A2B-52D09274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D2F58-BE2C-A3F3-0664-B3EB4466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4DA7-6F9D-E628-4A59-E6051AED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773CCE-352C-0674-62D9-0841CBF9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68250"/>
            <a:ext cx="8245475" cy="37104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4D00-B1A0-DEA0-4065-133CDFD2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B0D8F-BBE5-5245-4173-36D1B2E4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7781-DDD9-1935-D7AC-02CAC8F8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C036A8-6514-9DCE-4252-68D28E78A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68250"/>
            <a:ext cx="8245475" cy="37104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BC5E-B941-EA80-6430-40EA95EB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057DB-4620-D198-CC82-E10DEDC7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2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1E5A-2F0F-8742-1E54-E9B0997E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8C937F-1522-679A-FABA-EC3DA1D2C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68250"/>
            <a:ext cx="8245475" cy="37104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D277-E173-5BBF-E593-F396DB66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4F69D-210F-A238-4235-1B83F213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11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10CA-9EBB-B83E-5FAA-392FB56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8818-B564-6015-44D4-7E31A598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798C-E830-D82A-5F7F-0D56F151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BBA77-3D14-280A-F5B7-DD25AC54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3D16E6-6B6A-06CF-2E8B-B23FAE65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4" y="1136241"/>
            <a:ext cx="8198271" cy="4654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91E987-B5D5-26AD-DD9D-4CAABD1F4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36" y="3142211"/>
            <a:ext cx="4264429" cy="117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9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0A0E-E3BD-E25D-2917-A3B4B52D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3F5C-A30C-6176-85B3-30B99902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4BAA-A5BC-AFBC-0BD1-13B7E487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E44CD-7C34-E75D-61B6-10EFD96B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779C7-F485-EC92-C127-FE62303F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9" y="701535"/>
            <a:ext cx="8598342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1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085851"/>
            <a:ext cx="5257800" cy="411956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Controlling the program flow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978794" y="1674254"/>
            <a:ext cx="4450456" cy="3777619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buFont typeface="Arial" charset="0"/>
              <a:buChar char="•"/>
              <a:defRPr/>
            </a:pPr>
            <a:r>
              <a:rPr lang="en-US" altLang="en-US" dirty="0"/>
              <a:t>Forms of controlling the program flow: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Executing a sequence of statements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</a:rPr>
              <a:t>Using a test to decide between alternative sequences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branching</a:t>
            </a:r>
            <a:r>
              <a:rPr lang="en-US" altLang="en-US" dirty="0"/>
              <a:t>)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altLang="en-US" dirty="0"/>
              <a:t>Repeating a sequence of statements (until some condition is met) (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looping</a:t>
            </a:r>
            <a:r>
              <a:rPr lang="en-US" altLang="en-US" dirty="0"/>
              <a:t>)</a:t>
            </a:r>
          </a:p>
          <a:p>
            <a:pPr lvl="2" algn="just" eaLnBrk="1" hangingPunct="1">
              <a:buFont typeface="Arial" charset="0"/>
              <a:buChar char="•"/>
              <a:defRPr/>
            </a:pPr>
            <a:endParaRPr lang="en-US" altLang="en-US" dirty="0"/>
          </a:p>
          <a:p>
            <a:pPr algn="just" eaLnBrk="1" hangingPunct="1">
              <a:buFont typeface="Arial" charset="0"/>
              <a:buChar char="•"/>
              <a:defRPr/>
            </a:pPr>
            <a:endParaRPr lang="en-US" altLang="en-US" dirty="0"/>
          </a:p>
          <a:p>
            <a:pPr algn="just" eaLnBrk="1" hangingPunct="1">
              <a:buFont typeface="Arial" charset="0"/>
              <a:buChar char="•"/>
              <a:defRPr/>
            </a:pPr>
            <a:endParaRPr lang="en-US" altLang="en-US" dirty="0"/>
          </a:p>
        </p:txBody>
      </p:sp>
      <p:sp>
        <p:nvSpPr>
          <p:cNvPr id="48134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017DFC-B2FB-4C90-BCCF-161C15305994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481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CC2CF0-E4CC-4C87-AE88-4750014E47F3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5543551" y="2533650"/>
            <a:ext cx="1569660" cy="2400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5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</a:rPr>
              <a:t> Statement1 </a:t>
            </a: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</a:rPr>
              <a:t> Statement2</a:t>
            </a: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</a:rPr>
              <a:t> Statement3</a:t>
            </a: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</a:rPr>
              <a:t> Statement4</a:t>
            </a: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</a:rPr>
              <a:t> Statement5</a:t>
            </a: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</a:rPr>
              <a:t> Statement6</a:t>
            </a: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</a:rPr>
              <a:t> Statement7</a:t>
            </a:r>
          </a:p>
          <a:p>
            <a:pPr eaLnBrk="1" hangingPunct="1"/>
            <a:r>
              <a:rPr lang="en-US" altLang="en-US" sz="1500">
                <a:latin typeface="Courier New" panose="02070309020205020404" pitchFamily="49" charset="0"/>
              </a:rPr>
              <a:t> Statement8</a:t>
            </a:r>
          </a:p>
          <a:p>
            <a:pPr eaLnBrk="1" hangingPunct="1"/>
            <a:endParaRPr lang="en-US" altLang="en-US" sz="15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38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2A86-A239-D725-A267-EBDD4576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4FE4-0891-FA39-04D7-3F76EAEC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0011-4388-8D8F-F510-3B743C2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C5D28-B44E-0CA7-7CC0-08AC08DD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EEC9B-F137-826D-C6C5-7130810D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21" y="2006527"/>
            <a:ext cx="4019757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77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CC39-7A3A-E2EE-E312-21F422F5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4B7E-51D3-80DD-C65F-8D352044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956D-C098-4840-25FB-50CA1958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FA8BC-015D-4165-D22D-7ED96DC6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01785-6731-BF70-6061-C2CEA2F8A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10" y="1968425"/>
            <a:ext cx="836338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5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E23A-FF3A-C44A-6F6D-B904BD19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07EC-0741-5AD4-8250-519B4BF0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853C8-63FF-AA85-6640-AD3EAEF6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2DE50-5D63-5231-3CA2-C3FB7425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F39D2-EE30-11FE-7DFE-440E9AD7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66" y="653907"/>
            <a:ext cx="5207268" cy="55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46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6F64-5B94-CD93-438F-E853B292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330789-79E9-861F-149A-A5A0F1D07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68250"/>
            <a:ext cx="8245475" cy="37104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C0AE-79E2-C2EF-611D-74C04F6F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060D8-C754-BCCF-1CC2-BC457C7F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59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ADE0-9D6B-45D5-385F-908605E9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8BCB-6BD1-1034-3840-97692CFA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CE3F-4D40-BAEC-C338-E8155FC9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EAE5C-9AAB-93BB-D941-24528418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609C1-1850-FA48-7BED-81F320CA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71" y="1089857"/>
            <a:ext cx="7283776" cy="2718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4195D0-3F35-E62D-B274-FB1C4A199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78" y="3591098"/>
            <a:ext cx="7953272" cy="294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80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004F-4D42-3D70-8CEF-FFA8053D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3E7E-2E62-0932-74F7-004858D9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6715-E372-5277-D0A8-58BA8CF0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D6C56-4DDE-2D94-270B-3E036ADF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3F9CA-F2B8-9F8F-C0A8-D2D87809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3" y="638031"/>
            <a:ext cx="8445934" cy="55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06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ADFB-D691-BDFE-E084-CAEB29C9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21A8-AAD1-7DF4-A680-4F9DEDC6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754B-E8D4-A309-1619-24456435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271AE-8FF9-DED9-67E4-105BF5BA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337CB-C19B-827B-1271-B376E013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16" y="701535"/>
            <a:ext cx="8134768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62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04FA0-65CC-4838-019D-B24278F5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46006-FF54-6137-201F-6F8486D9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07574"/>
            <a:ext cx="8245806" cy="218513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D192-0966-A074-4642-69596DD1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657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F333469-6D9C-4298-BB14-BF4CE7B085D3}" type="datetime1">
              <a:rPr lang="en-US" smtClean="0"/>
              <a:pPr>
                <a:spcAft>
                  <a:spcPts val="600"/>
                </a:spcAft>
              </a:pPr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A02EA-26B9-45AD-3161-C6344559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27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8075AA-412A-845D-F47B-D485602DE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65" y="4250558"/>
            <a:ext cx="5865971" cy="101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0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93C0F5-DE5E-392A-B595-3BBAF9514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1657653"/>
            <a:ext cx="8963025" cy="4212619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F6637D5C-D4E7-09F9-DD44-0D2011CE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F333469-6D9C-4298-BB14-BF4CE7B085D3}" type="datetime1">
              <a:rPr lang="en-US" smtClean="0"/>
              <a:pPr>
                <a:spcAft>
                  <a:spcPts val="600"/>
                </a:spcAft>
              </a:pPr>
              <a:t>3/12/2024</a:t>
            </a:fld>
            <a:endParaRPr lang="en-IN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6DC4B668-7920-6DE2-93F6-D79723D0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751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text&#10;&#10;Description automatically generated">
            <a:extLst>
              <a:ext uri="{FF2B5EF4-FFF2-40B4-BE49-F238E27FC236}">
                <a16:creationId xmlns:a16="http://schemas.microsoft.com/office/drawing/2014/main" id="{9007D537-2ED7-1FC2-6E6E-634A3212B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1948951"/>
            <a:ext cx="8963025" cy="3630024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967F26CD-818B-5723-5AED-1DAEF6D9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F333469-6D9C-4298-BB14-BF4CE7B085D3}" type="datetime1">
              <a:rPr lang="en-US" smtClean="0"/>
              <a:pPr>
                <a:spcAft>
                  <a:spcPts val="600"/>
                </a:spcAft>
              </a:pPr>
              <a:t>3/12/2024</a:t>
            </a:fld>
            <a:endParaRPr lang="en-IN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FB6BF874-9028-84DB-1A9D-3E8CFF7A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31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165" y="1117998"/>
            <a:ext cx="5372100" cy="51435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Program Looping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28651" y="1714500"/>
            <a:ext cx="6972300" cy="9959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/>
              <a:t>A set of statements that executes repetitively for a number of times.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Simple example: </a:t>
            </a:r>
            <a:r>
              <a:rPr lang="en-US" altLang="en-US" sz="2000" dirty="0">
                <a:solidFill>
                  <a:srgbClr val="FF0000"/>
                </a:solidFill>
              </a:rPr>
              <a:t>displaying a message 100 times: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4916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08987C-23A9-4163-A10F-C947FF841774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4915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E9A67C-BAD0-403E-A7D4-19EC7A845A1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1685" name="Text Box 9"/>
          <p:cNvSpPr txBox="1">
            <a:spLocks noChangeArrowheads="1"/>
          </p:cNvSpPr>
          <p:nvPr/>
        </p:nvSpPr>
        <p:spPr bwMode="auto">
          <a:xfrm>
            <a:off x="2165915" y="2845359"/>
            <a:ext cx="1856086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b="1" dirty="0" err="1"/>
              <a:t>printf</a:t>
            </a:r>
            <a:r>
              <a:rPr lang="en-US" altLang="en-US" b="1" dirty="0"/>
              <a:t>(hello !\n”);</a:t>
            </a:r>
          </a:p>
          <a:p>
            <a:pPr eaLnBrk="1" hangingPunct="1">
              <a:defRPr/>
            </a:pPr>
            <a:r>
              <a:rPr lang="en-US" altLang="en-US" b="1" dirty="0" err="1"/>
              <a:t>printf</a:t>
            </a:r>
            <a:r>
              <a:rPr lang="en-US" altLang="en-US" b="1" dirty="0"/>
              <a:t>(hello !\n”)</a:t>
            </a:r>
          </a:p>
          <a:p>
            <a:pPr eaLnBrk="1" hangingPunct="1">
              <a:defRPr/>
            </a:pPr>
            <a:r>
              <a:rPr lang="en-US" altLang="en-US" b="1" dirty="0" err="1"/>
              <a:t>printf</a:t>
            </a:r>
            <a:r>
              <a:rPr lang="en-US" altLang="en-US" b="1" dirty="0"/>
              <a:t>(hello !\n”)</a:t>
            </a:r>
          </a:p>
          <a:p>
            <a:pPr eaLnBrk="1" hangingPunct="1">
              <a:defRPr/>
            </a:pPr>
            <a:r>
              <a:rPr lang="en-US" altLang="en-US" b="1" dirty="0"/>
              <a:t>…</a:t>
            </a:r>
          </a:p>
          <a:p>
            <a:pPr eaLnBrk="1" hangingPunct="1">
              <a:defRPr/>
            </a:pPr>
            <a:r>
              <a:rPr lang="en-US" altLang="en-US" b="1" dirty="0" err="1"/>
              <a:t>printf</a:t>
            </a:r>
            <a:r>
              <a:rPr lang="en-US" altLang="en-US" b="1" dirty="0"/>
              <a:t>(hello !\n”)</a:t>
            </a:r>
          </a:p>
          <a:p>
            <a:pPr eaLnBrk="1" hangingPunct="1">
              <a:defRPr/>
            </a:pPr>
            <a:r>
              <a:rPr lang="en-US" altLang="en-US" b="1" dirty="0" err="1"/>
              <a:t>printf</a:t>
            </a:r>
            <a:r>
              <a:rPr lang="en-US" altLang="en-US" b="1" dirty="0"/>
              <a:t>(hello !\n”)</a:t>
            </a:r>
          </a:p>
        </p:txBody>
      </p:sp>
      <p:sp>
        <p:nvSpPr>
          <p:cNvPr id="71686" name="Text Box 10"/>
          <p:cNvSpPr txBox="1">
            <a:spLocks noChangeArrowheads="1"/>
          </p:cNvSpPr>
          <p:nvPr/>
        </p:nvSpPr>
        <p:spPr bwMode="auto">
          <a:xfrm>
            <a:off x="4550569" y="3771901"/>
            <a:ext cx="2955489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b="1" dirty="0"/>
              <a:t>Repeat 100 times</a:t>
            </a:r>
          </a:p>
          <a:p>
            <a:pPr eaLnBrk="1" hangingPunct="1">
              <a:defRPr/>
            </a:pPr>
            <a:r>
              <a:rPr lang="en-US" altLang="en-US" sz="2000" b="1" dirty="0"/>
              <a:t>	 </a:t>
            </a:r>
            <a:r>
              <a:rPr lang="en-US" altLang="en-US" sz="2000" b="1" dirty="0" err="1"/>
              <a:t>printf</a:t>
            </a:r>
            <a:r>
              <a:rPr lang="en-US" altLang="en-US" sz="2000" b="1" dirty="0"/>
              <a:t>(hello !\n”)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78794" y="4800601"/>
            <a:ext cx="7727323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sz="2000" b="1" i="1" dirty="0">
                <a:latin typeface="+mn-lt"/>
              </a:rPr>
              <a:t>Program looping</a:t>
            </a:r>
            <a:r>
              <a:rPr lang="en-US" altLang="en-US" sz="2000" i="1" dirty="0">
                <a:latin typeface="+mn-lt"/>
              </a:rPr>
              <a:t>: </a:t>
            </a:r>
            <a:r>
              <a:rPr lang="en-US" altLang="en-US" sz="2000" dirty="0">
                <a:latin typeface="+mn-lt"/>
              </a:rPr>
              <a:t>enables you to develop concise programs containing  </a:t>
            </a:r>
          </a:p>
          <a:p>
            <a:pPr algn="just" eaLnBrk="1" hangingPunct="1">
              <a:defRPr/>
            </a:pPr>
            <a:r>
              <a:rPr lang="en-US" altLang="en-US" sz="2000" dirty="0">
                <a:latin typeface="+mn-lt"/>
              </a:rPr>
              <a:t>repetitive processes that could otherwise require many lines of code ! </a:t>
            </a:r>
          </a:p>
        </p:txBody>
      </p:sp>
    </p:spTree>
    <p:extLst>
      <p:ext uri="{BB962C8B-B14F-4D97-AF65-F5344CB8AC3E}">
        <p14:creationId xmlns:p14="http://schemas.microsoft.com/office/powerpoint/2010/main" val="2319850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5AA1-EFDB-6BBF-803E-5E9328C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37FC-5EB1-2042-A6F9-6C98D00F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4BC0-388B-4EED-5549-B490C2C8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F56C0-7691-6A4C-CB72-0FD11230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FD5683-B1DA-B7B5-82B8-A1780690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55" y="2581231"/>
            <a:ext cx="5639090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60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884" y="1133231"/>
            <a:ext cx="5372100" cy="5143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Example – 200</a:t>
            </a:r>
            <a:r>
              <a:rPr lang="en-US" altLang="en-US" baseline="30000" dirty="0"/>
              <a:t>th</a:t>
            </a:r>
            <a:r>
              <a:rPr lang="en-US" altLang="en-US" dirty="0"/>
              <a:t> triangular number</a:t>
            </a:r>
          </a:p>
        </p:txBody>
      </p:sp>
      <p:sp>
        <p:nvSpPr>
          <p:cNvPr id="5735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091B12-5D6B-4F50-BBBC-C37B9A3ECA64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5734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F6F4CB-9B3E-48EC-A784-1775965CE2D7}" type="slidenum">
              <a:rPr lang="en-US" altLang="en-US" smtClean="0"/>
              <a:pPr/>
              <a:t>31</a:t>
            </a:fld>
            <a:endParaRPr lang="en-US" altLang="en-US"/>
          </a:p>
        </p:txBody>
      </p:sp>
      <p:grpSp>
        <p:nvGrpSpPr>
          <p:cNvPr id="57347" name="Group 4"/>
          <p:cNvGrpSpPr>
            <a:grpSpLocks/>
          </p:cNvGrpSpPr>
          <p:nvPr/>
        </p:nvGrpSpPr>
        <p:grpSpPr bwMode="auto">
          <a:xfrm>
            <a:off x="1585912" y="1714500"/>
            <a:ext cx="6357938" cy="3786619"/>
            <a:chOff x="132852" y="1233488"/>
            <a:chExt cx="8477748" cy="5048266"/>
          </a:xfrm>
        </p:grpSpPr>
        <p:sp>
          <p:nvSpPr>
            <p:cNvPr id="57352" name="AutoShape 4"/>
            <p:cNvSpPr>
              <a:spLocks noChangeArrowheads="1"/>
            </p:cNvSpPr>
            <p:nvPr/>
          </p:nvSpPr>
          <p:spPr bwMode="auto">
            <a:xfrm>
              <a:off x="3810000" y="1981200"/>
              <a:ext cx="22098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Courier New" panose="02070309020205020404" pitchFamily="49" charset="0"/>
                  <a:cs typeface="Courier New" panose="02070309020205020404" pitchFamily="49" charset="0"/>
                </a:rPr>
                <a:t>n=1</a:t>
              </a:r>
            </a:p>
          </p:txBody>
        </p:sp>
        <p:sp>
          <p:nvSpPr>
            <p:cNvPr id="57353" name="AutoShape 5"/>
            <p:cNvSpPr>
              <a:spLocks noChangeArrowheads="1"/>
            </p:cNvSpPr>
            <p:nvPr/>
          </p:nvSpPr>
          <p:spPr bwMode="auto">
            <a:xfrm>
              <a:off x="3429000" y="3962400"/>
              <a:ext cx="3048001" cy="6096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Courier New" panose="02070309020205020404" pitchFamily="49" charset="0"/>
                  <a:cs typeface="Courier New" panose="02070309020205020404" pitchFamily="49" charset="0"/>
                </a:rPr>
                <a:t>triangularNumber =</a:t>
              </a:r>
            </a:p>
            <a:p>
              <a:pPr algn="ctr" eaLnBrk="1" hangingPunct="1"/>
              <a:r>
                <a:rPr lang="en-US" altLang="en-US" sz="1200">
                  <a:latin typeface="Courier New" panose="02070309020205020404" pitchFamily="49" charset="0"/>
                  <a:cs typeface="Courier New" panose="02070309020205020404" pitchFamily="49" charset="0"/>
                </a:rPr>
                <a:t> triangularNumber + n</a:t>
              </a:r>
            </a:p>
          </p:txBody>
        </p:sp>
        <p:sp>
          <p:nvSpPr>
            <p:cNvPr id="57354" name="AutoShape 6"/>
            <p:cNvSpPr>
              <a:spLocks noChangeArrowheads="1"/>
            </p:cNvSpPr>
            <p:nvPr/>
          </p:nvSpPr>
          <p:spPr bwMode="auto">
            <a:xfrm>
              <a:off x="3810000" y="2667000"/>
              <a:ext cx="2362200" cy="106680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500">
                  <a:latin typeface="Courier New" panose="02070309020205020404" pitchFamily="49" charset="0"/>
                  <a:cs typeface="Courier New" panose="02070309020205020404" pitchFamily="49" charset="0"/>
                </a:rPr>
                <a:t>n&lt;=200</a:t>
              </a:r>
            </a:p>
          </p:txBody>
        </p:sp>
        <p:sp>
          <p:nvSpPr>
            <p:cNvPr id="57355" name="AutoShape 7"/>
            <p:cNvSpPr>
              <a:spLocks noChangeArrowheads="1"/>
            </p:cNvSpPr>
            <p:nvPr/>
          </p:nvSpPr>
          <p:spPr bwMode="auto">
            <a:xfrm>
              <a:off x="3886200" y="4800600"/>
              <a:ext cx="22098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Courier New" panose="02070309020205020404" pitchFamily="49" charset="0"/>
                  <a:cs typeface="Courier New" panose="02070309020205020404" pitchFamily="49" charset="0"/>
                </a:rPr>
                <a:t>n=n+1</a:t>
              </a:r>
            </a:p>
          </p:txBody>
        </p:sp>
        <p:sp>
          <p:nvSpPr>
            <p:cNvPr id="57356" name="Line 8"/>
            <p:cNvSpPr>
              <a:spLocks noChangeShapeType="1"/>
            </p:cNvSpPr>
            <p:nvPr/>
          </p:nvSpPr>
          <p:spPr bwMode="auto">
            <a:xfrm>
              <a:off x="4953000" y="2438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357" name="Text Box 10"/>
            <p:cNvSpPr txBox="1">
              <a:spLocks noChangeArrowheads="1"/>
            </p:cNvSpPr>
            <p:nvPr/>
          </p:nvSpPr>
          <p:spPr bwMode="auto">
            <a:xfrm>
              <a:off x="4327525" y="3617913"/>
              <a:ext cx="663042" cy="40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</a:p>
          </p:txBody>
        </p:sp>
        <p:sp>
          <p:nvSpPr>
            <p:cNvPr id="57358" name="Line 11"/>
            <p:cNvSpPr>
              <a:spLocks noChangeShapeType="1"/>
            </p:cNvSpPr>
            <p:nvPr/>
          </p:nvSpPr>
          <p:spPr bwMode="auto">
            <a:xfrm>
              <a:off x="4953000" y="4572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359" name="Line 12"/>
            <p:cNvSpPr>
              <a:spLocks noChangeShapeType="1"/>
            </p:cNvSpPr>
            <p:nvPr/>
          </p:nvSpPr>
          <p:spPr bwMode="auto">
            <a:xfrm>
              <a:off x="4953000" y="5257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360" name="Line 13"/>
            <p:cNvSpPr>
              <a:spLocks noChangeShapeType="1"/>
            </p:cNvSpPr>
            <p:nvPr/>
          </p:nvSpPr>
          <p:spPr bwMode="auto">
            <a:xfrm flipH="1">
              <a:off x="2438400" y="54864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361" name="Line 15"/>
            <p:cNvSpPr>
              <a:spLocks noChangeShapeType="1"/>
            </p:cNvSpPr>
            <p:nvPr/>
          </p:nvSpPr>
          <p:spPr bwMode="auto">
            <a:xfrm flipV="1">
              <a:off x="2438400" y="25146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362" name="Line 16"/>
            <p:cNvSpPr>
              <a:spLocks noChangeShapeType="1"/>
            </p:cNvSpPr>
            <p:nvPr/>
          </p:nvSpPr>
          <p:spPr bwMode="auto">
            <a:xfrm>
              <a:off x="6172200" y="32004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363" name="Line 17"/>
            <p:cNvSpPr>
              <a:spLocks noChangeShapeType="1"/>
            </p:cNvSpPr>
            <p:nvPr/>
          </p:nvSpPr>
          <p:spPr bwMode="auto">
            <a:xfrm>
              <a:off x="7543800" y="3200400"/>
              <a:ext cx="0" cy="259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364" name="Line 18"/>
            <p:cNvSpPr>
              <a:spLocks noChangeShapeType="1"/>
            </p:cNvSpPr>
            <p:nvPr/>
          </p:nvSpPr>
          <p:spPr bwMode="auto">
            <a:xfrm>
              <a:off x="4953000" y="1752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365" name="Text Box 19"/>
            <p:cNvSpPr txBox="1">
              <a:spLocks noChangeArrowheads="1"/>
            </p:cNvSpPr>
            <p:nvPr/>
          </p:nvSpPr>
          <p:spPr bwMode="auto">
            <a:xfrm>
              <a:off x="6242050" y="2819400"/>
              <a:ext cx="524105" cy="40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</a:p>
          </p:txBody>
        </p:sp>
        <p:sp>
          <p:nvSpPr>
            <p:cNvPr id="57366" name="AutoShape 25"/>
            <p:cNvSpPr>
              <a:spLocks noChangeArrowheads="1"/>
            </p:cNvSpPr>
            <p:nvPr/>
          </p:nvSpPr>
          <p:spPr bwMode="auto">
            <a:xfrm>
              <a:off x="3657600" y="1295400"/>
              <a:ext cx="25908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Courier New" panose="02070309020205020404" pitchFamily="49" charset="0"/>
                  <a:cs typeface="Courier New" panose="02070309020205020404" pitchFamily="49" charset="0"/>
                </a:rPr>
                <a:t>triangularNumber = 0</a:t>
              </a:r>
            </a:p>
          </p:txBody>
        </p:sp>
        <p:sp>
          <p:nvSpPr>
            <p:cNvPr id="57367" name="AutoShape 26"/>
            <p:cNvSpPr>
              <a:spLocks noChangeArrowheads="1"/>
            </p:cNvSpPr>
            <p:nvPr/>
          </p:nvSpPr>
          <p:spPr bwMode="auto">
            <a:xfrm>
              <a:off x="5867400" y="5791200"/>
              <a:ext cx="27432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Courier New" panose="02070309020205020404" pitchFamily="49" charset="0"/>
                  <a:cs typeface="Courier New" panose="02070309020205020404" pitchFamily="49" charset="0"/>
                </a:rPr>
                <a:t>Print triangularNumber</a:t>
              </a:r>
            </a:p>
          </p:txBody>
        </p:sp>
        <p:sp>
          <p:nvSpPr>
            <p:cNvPr id="57368" name="Line 27"/>
            <p:cNvSpPr>
              <a:spLocks noChangeShapeType="1"/>
            </p:cNvSpPr>
            <p:nvPr/>
          </p:nvSpPr>
          <p:spPr bwMode="auto">
            <a:xfrm flipV="1">
              <a:off x="2438400" y="25146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369" name="Text Box 28"/>
            <p:cNvSpPr txBox="1">
              <a:spLocks noChangeArrowheads="1"/>
            </p:cNvSpPr>
            <p:nvPr/>
          </p:nvSpPr>
          <p:spPr bwMode="auto">
            <a:xfrm>
              <a:off x="838200" y="1233488"/>
              <a:ext cx="2971800" cy="677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Courier New" panose="02070309020205020404" pitchFamily="49" charset="0"/>
                  <a:cs typeface="Courier New" panose="02070309020205020404" pitchFamily="49" charset="0"/>
                </a:rPr>
                <a:t>Statement before loop</a:t>
              </a:r>
            </a:p>
          </p:txBody>
        </p:sp>
        <p:sp>
          <p:nvSpPr>
            <p:cNvPr id="57370" name="Text Box 29"/>
            <p:cNvSpPr txBox="1">
              <a:spLocks noChangeArrowheads="1"/>
            </p:cNvSpPr>
            <p:nvPr/>
          </p:nvSpPr>
          <p:spPr bwMode="auto">
            <a:xfrm>
              <a:off x="914401" y="1995488"/>
              <a:ext cx="2330262" cy="40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Courier New" panose="02070309020205020404" pitchFamily="49" charset="0"/>
                  <a:cs typeface="Courier New" panose="02070309020205020404" pitchFamily="49" charset="0"/>
                </a:rPr>
                <a:t>init_expression</a:t>
              </a:r>
            </a:p>
          </p:txBody>
        </p:sp>
        <p:sp>
          <p:nvSpPr>
            <p:cNvPr id="73755" name="Text Box 30"/>
            <p:cNvSpPr txBox="1">
              <a:spLocks noChangeArrowheads="1"/>
            </p:cNvSpPr>
            <p:nvPr/>
          </p:nvSpPr>
          <p:spPr bwMode="auto">
            <a:xfrm>
              <a:off x="270973" y="3033514"/>
              <a:ext cx="2191327" cy="400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3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loop_condition</a:t>
              </a:r>
              <a:endParaRPr lang="en-US" altLang="en-US" sz="135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372" name="Text Box 31"/>
            <p:cNvSpPr txBox="1">
              <a:spLocks noChangeArrowheads="1"/>
            </p:cNvSpPr>
            <p:nvPr/>
          </p:nvSpPr>
          <p:spPr bwMode="auto">
            <a:xfrm>
              <a:off x="716665" y="4129088"/>
              <a:ext cx="1913456" cy="40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Courier New" panose="02070309020205020404" pitchFamily="49" charset="0"/>
                  <a:cs typeface="Courier New" panose="02070309020205020404" pitchFamily="49" charset="0"/>
                </a:rPr>
                <a:t>Statement(s)</a:t>
              </a:r>
            </a:p>
          </p:txBody>
        </p:sp>
        <p:sp>
          <p:nvSpPr>
            <p:cNvPr id="57373" name="Text Box 32"/>
            <p:cNvSpPr txBox="1">
              <a:spLocks noChangeArrowheads="1"/>
            </p:cNvSpPr>
            <p:nvPr/>
          </p:nvSpPr>
          <p:spPr bwMode="auto">
            <a:xfrm>
              <a:off x="132852" y="4876800"/>
              <a:ext cx="2330262" cy="40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loop_expression</a:t>
              </a:r>
            </a:p>
          </p:txBody>
        </p:sp>
        <p:sp>
          <p:nvSpPr>
            <p:cNvPr id="57374" name="Text Box 33"/>
            <p:cNvSpPr txBox="1">
              <a:spLocks noChangeArrowheads="1"/>
            </p:cNvSpPr>
            <p:nvPr/>
          </p:nvSpPr>
          <p:spPr bwMode="auto">
            <a:xfrm>
              <a:off x="2696969" y="5881689"/>
              <a:ext cx="3024937" cy="40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Courier New" panose="02070309020205020404" pitchFamily="49" charset="0"/>
                  <a:cs typeface="Courier New" panose="02070309020205020404" pitchFamily="49" charset="0"/>
                </a:rPr>
                <a:t>Statement after loop</a:t>
              </a:r>
            </a:p>
          </p:txBody>
        </p:sp>
      </p:grpSp>
      <p:sp>
        <p:nvSpPr>
          <p:cNvPr id="57349" name="Line 8"/>
          <p:cNvSpPr>
            <a:spLocks noChangeShapeType="1"/>
          </p:cNvSpPr>
          <p:nvPr/>
        </p:nvSpPr>
        <p:spPr bwMode="auto">
          <a:xfrm>
            <a:off x="5231606" y="365760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96632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9321" y="657226"/>
            <a:ext cx="5372100" cy="51435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The ‘</a:t>
            </a:r>
            <a:r>
              <a:rPr lang="en-US" altLang="en-US" b="1" dirty="0">
                <a:latin typeface="Courier New" panose="02070309020205020404" pitchFamily="49" charset="0"/>
              </a:rPr>
              <a:t>for’</a:t>
            </a:r>
            <a:r>
              <a:rPr lang="en-US" altLang="en-US" b="1" dirty="0"/>
              <a:t> loop</a:t>
            </a:r>
          </a:p>
        </p:txBody>
      </p:sp>
      <p:sp>
        <p:nvSpPr>
          <p:cNvPr id="8807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0F8BE6-6F26-4A03-ABC6-3661D799D622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8806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971A01-7198-4557-B529-3A60A68987F0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1061540" y="1303333"/>
            <a:ext cx="6662666" cy="9233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/>
              <a:t>( </a:t>
            </a:r>
            <a:r>
              <a:rPr lang="en-US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init_expression</a:t>
            </a:r>
            <a:r>
              <a:rPr lang="en-US" altLang="en-US" dirty="0"/>
              <a:t>; </a:t>
            </a:r>
            <a:r>
              <a:rPr lang="en-US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loop_condition</a:t>
            </a:r>
            <a:r>
              <a:rPr lang="en-US" altLang="en-US" dirty="0"/>
              <a:t>; </a:t>
            </a:r>
            <a:r>
              <a:rPr lang="en-US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loop_expression</a:t>
            </a:r>
            <a:r>
              <a:rPr lang="en-US" altLang="en-US" dirty="0"/>
              <a:t> )</a:t>
            </a:r>
          </a:p>
          <a:p>
            <a:pPr eaLnBrk="1" hangingPunct="1"/>
            <a:r>
              <a:rPr lang="en-US" altLang="en-US" i="1" dirty="0"/>
              <a:t>{	program statement(s)	</a:t>
            </a:r>
          </a:p>
          <a:p>
            <a:pPr eaLnBrk="1" hangingPunct="1"/>
            <a:r>
              <a:rPr lang="en-US" altLang="en-US" i="1" dirty="0"/>
              <a:t>}</a:t>
            </a:r>
          </a:p>
        </p:txBody>
      </p:sp>
      <p:grpSp>
        <p:nvGrpSpPr>
          <p:cNvPr id="88068" name="Group 2"/>
          <p:cNvGrpSpPr>
            <a:grpSpLocks/>
          </p:cNvGrpSpPr>
          <p:nvPr/>
        </p:nvGrpSpPr>
        <p:grpSpPr bwMode="auto">
          <a:xfrm>
            <a:off x="1658203" y="2457450"/>
            <a:ext cx="5626042" cy="3086100"/>
            <a:chOff x="1905000" y="2438400"/>
            <a:chExt cx="6283808" cy="4114800"/>
          </a:xfrm>
        </p:grpSpPr>
        <p:sp>
          <p:nvSpPr>
            <p:cNvPr id="88072" name="AutoShape 5"/>
            <p:cNvSpPr>
              <a:spLocks noChangeArrowheads="1"/>
            </p:cNvSpPr>
            <p:nvPr/>
          </p:nvSpPr>
          <p:spPr bwMode="auto">
            <a:xfrm>
              <a:off x="3276600" y="2667000"/>
              <a:ext cx="22098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 b="1"/>
                <a:t>init_expression</a:t>
              </a:r>
            </a:p>
          </p:txBody>
        </p:sp>
        <p:sp>
          <p:nvSpPr>
            <p:cNvPr id="88073" name="AutoShape 6"/>
            <p:cNvSpPr>
              <a:spLocks noChangeArrowheads="1"/>
            </p:cNvSpPr>
            <p:nvPr/>
          </p:nvSpPr>
          <p:spPr bwMode="auto">
            <a:xfrm>
              <a:off x="3352800" y="4800600"/>
              <a:ext cx="22098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 b="1"/>
                <a:t>Program statement</a:t>
              </a:r>
            </a:p>
          </p:txBody>
        </p:sp>
        <p:sp>
          <p:nvSpPr>
            <p:cNvPr id="88074" name="AutoShape 7"/>
            <p:cNvSpPr>
              <a:spLocks noChangeArrowheads="1"/>
            </p:cNvSpPr>
            <p:nvPr/>
          </p:nvSpPr>
          <p:spPr bwMode="auto">
            <a:xfrm>
              <a:off x="3276600" y="3352800"/>
              <a:ext cx="2362200" cy="106680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 b="1"/>
                <a:t>loop_condition</a:t>
              </a:r>
            </a:p>
          </p:txBody>
        </p:sp>
        <p:sp>
          <p:nvSpPr>
            <p:cNvPr id="88075" name="AutoShape 8"/>
            <p:cNvSpPr>
              <a:spLocks noChangeArrowheads="1"/>
            </p:cNvSpPr>
            <p:nvPr/>
          </p:nvSpPr>
          <p:spPr bwMode="auto">
            <a:xfrm>
              <a:off x="3352800" y="5486400"/>
              <a:ext cx="22098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 b="1"/>
                <a:t>Loop expression</a:t>
              </a:r>
            </a:p>
          </p:txBody>
        </p:sp>
        <p:sp>
          <p:nvSpPr>
            <p:cNvPr id="88076" name="Line 9"/>
            <p:cNvSpPr>
              <a:spLocks noChangeShapeType="1"/>
            </p:cNvSpPr>
            <p:nvPr/>
          </p:nvSpPr>
          <p:spPr bwMode="auto">
            <a:xfrm>
              <a:off x="4419600" y="3124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077" name="Line 10"/>
            <p:cNvSpPr>
              <a:spLocks noChangeShapeType="1"/>
            </p:cNvSpPr>
            <p:nvPr/>
          </p:nvSpPr>
          <p:spPr bwMode="auto">
            <a:xfrm>
              <a:off x="4419600" y="4419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078" name="Text Box 11"/>
            <p:cNvSpPr txBox="1">
              <a:spLocks noChangeArrowheads="1"/>
            </p:cNvSpPr>
            <p:nvPr/>
          </p:nvSpPr>
          <p:spPr bwMode="auto">
            <a:xfrm>
              <a:off x="3794125" y="4303713"/>
              <a:ext cx="52853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 b="1"/>
                <a:t>yes</a:t>
              </a:r>
            </a:p>
          </p:txBody>
        </p:sp>
        <p:sp>
          <p:nvSpPr>
            <p:cNvPr id="88079" name="Line 12"/>
            <p:cNvSpPr>
              <a:spLocks noChangeShapeType="1"/>
            </p:cNvSpPr>
            <p:nvPr/>
          </p:nvSpPr>
          <p:spPr bwMode="auto">
            <a:xfrm>
              <a:off x="4419600" y="5257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080" name="Line 13"/>
            <p:cNvSpPr>
              <a:spLocks noChangeShapeType="1"/>
            </p:cNvSpPr>
            <p:nvPr/>
          </p:nvSpPr>
          <p:spPr bwMode="auto">
            <a:xfrm>
              <a:off x="4419600" y="5943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081" name="Line 14"/>
            <p:cNvSpPr>
              <a:spLocks noChangeShapeType="1"/>
            </p:cNvSpPr>
            <p:nvPr/>
          </p:nvSpPr>
          <p:spPr bwMode="auto">
            <a:xfrm flipH="1">
              <a:off x="1905000" y="61722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082" name="Line 15"/>
            <p:cNvSpPr>
              <a:spLocks noChangeShapeType="1"/>
            </p:cNvSpPr>
            <p:nvPr/>
          </p:nvSpPr>
          <p:spPr bwMode="auto">
            <a:xfrm flipV="1">
              <a:off x="1905000" y="32004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083" name="Line 16"/>
            <p:cNvSpPr>
              <a:spLocks noChangeShapeType="1"/>
            </p:cNvSpPr>
            <p:nvPr/>
          </p:nvSpPr>
          <p:spPr bwMode="auto">
            <a:xfrm flipV="1">
              <a:off x="1905000" y="32004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084" name="Line 17"/>
            <p:cNvSpPr>
              <a:spLocks noChangeShapeType="1"/>
            </p:cNvSpPr>
            <p:nvPr/>
          </p:nvSpPr>
          <p:spPr bwMode="auto">
            <a:xfrm>
              <a:off x="5638800" y="3886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085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086" name="Line 19"/>
            <p:cNvSpPr>
              <a:spLocks noChangeShapeType="1"/>
            </p:cNvSpPr>
            <p:nvPr/>
          </p:nvSpPr>
          <p:spPr bwMode="auto">
            <a:xfrm>
              <a:off x="4419600" y="2438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8087" name="Text Box 20"/>
            <p:cNvSpPr txBox="1">
              <a:spLocks noChangeArrowheads="1"/>
            </p:cNvSpPr>
            <p:nvPr/>
          </p:nvSpPr>
          <p:spPr bwMode="auto">
            <a:xfrm>
              <a:off x="5708650" y="3505200"/>
              <a:ext cx="44259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350" b="1"/>
                <a:t>no</a:t>
              </a:r>
            </a:p>
          </p:txBody>
        </p:sp>
        <p:sp>
          <p:nvSpPr>
            <p:cNvPr id="88088" name="Oval 21"/>
            <p:cNvSpPr>
              <a:spLocks noChangeArrowheads="1"/>
            </p:cNvSpPr>
            <p:nvPr/>
          </p:nvSpPr>
          <p:spPr bwMode="auto">
            <a:xfrm>
              <a:off x="2667000" y="2743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 b="1"/>
                <a:t>1</a:t>
              </a:r>
            </a:p>
          </p:txBody>
        </p:sp>
        <p:sp>
          <p:nvSpPr>
            <p:cNvPr id="88089" name="Oval 22"/>
            <p:cNvSpPr>
              <a:spLocks noChangeArrowheads="1"/>
            </p:cNvSpPr>
            <p:nvPr/>
          </p:nvSpPr>
          <p:spPr bwMode="auto">
            <a:xfrm>
              <a:off x="2667000" y="36576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 b="1"/>
                <a:t>2</a:t>
              </a:r>
            </a:p>
          </p:txBody>
        </p:sp>
        <p:sp>
          <p:nvSpPr>
            <p:cNvPr id="88090" name="Oval 23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 b="1"/>
                <a:t>3</a:t>
              </a:r>
            </a:p>
          </p:txBody>
        </p:sp>
        <p:sp>
          <p:nvSpPr>
            <p:cNvPr id="88091" name="Oval 24"/>
            <p:cNvSpPr>
              <a:spLocks noChangeArrowheads="1"/>
            </p:cNvSpPr>
            <p:nvPr/>
          </p:nvSpPr>
          <p:spPr bwMode="auto">
            <a:xfrm>
              <a:off x="2743200" y="55626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 b="1"/>
                <a:t>4</a:t>
              </a:r>
            </a:p>
          </p:txBody>
        </p:sp>
        <p:sp>
          <p:nvSpPr>
            <p:cNvPr id="88092" name="Oval 25"/>
            <p:cNvSpPr>
              <a:spLocks noChangeArrowheads="1"/>
            </p:cNvSpPr>
            <p:nvPr/>
          </p:nvSpPr>
          <p:spPr bwMode="auto">
            <a:xfrm>
              <a:off x="2057400" y="36576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350" b="1"/>
                <a:t>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32777" y="6172200"/>
              <a:ext cx="2356031" cy="381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en-US" sz="1500" b="1" dirty="0">
                  <a:solidFill>
                    <a:srgbClr val="FF0000"/>
                  </a:solidFill>
                  <a:latin typeface="Century" pitchFamily="18" charset="0"/>
                </a:rPr>
                <a:t>Next Statement</a:t>
              </a:r>
              <a:endParaRPr lang="en-US" sz="1500" b="1" dirty="0">
                <a:solidFill>
                  <a:srgbClr val="FF0000"/>
                </a:solidFill>
                <a:latin typeface="Century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9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971550"/>
            <a:ext cx="5372100" cy="514350"/>
          </a:xfrm>
        </p:spPr>
        <p:txBody>
          <a:bodyPr/>
          <a:lstStyle/>
          <a:p>
            <a:pPr eaLnBrk="1" hangingPunct="1"/>
            <a:r>
              <a:rPr lang="en-US" altLang="en-US"/>
              <a:t>How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works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9573" y="1657351"/>
            <a:ext cx="7665777" cy="37945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US" altLang="en-US" sz="1800" b="1" dirty="0"/>
              <a:t>The execution of a for statement proceeds as follows: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b="1" dirty="0"/>
              <a:t>1. The initial expression is evaluated first. This expression usually sets a variable that will be used inside the loop, generally referred to as an </a:t>
            </a:r>
            <a:r>
              <a:rPr lang="en-US" altLang="en-US" b="1" i="1" dirty="0"/>
              <a:t>index </a:t>
            </a:r>
            <a:r>
              <a:rPr lang="en-US" altLang="en-US" b="1" dirty="0"/>
              <a:t>variable, to some initial value.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b="1" dirty="0"/>
              <a:t>2. The looping condition is evaluated. If the condition is not satisfied (the expression is false – has value 0), the loop is immediately terminated. Execution continues with the program statement that immediately follows the loop.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b="1" dirty="0"/>
              <a:t>3. The program statement that constitutes the body of the loop is executed.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b="1" dirty="0"/>
              <a:t>4. The looping expression is evaluated. This expression is generally used to change  the value of the index variable </a:t>
            </a:r>
          </a:p>
          <a:p>
            <a:pPr lvl="1" algn="just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b="1" dirty="0"/>
              <a:t>5. Return to step 2.</a:t>
            </a:r>
          </a:p>
        </p:txBody>
      </p:sp>
      <p:sp>
        <p:nvSpPr>
          <p:cNvPr id="8909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683C29-02E2-4E64-A09F-4FB99440FEB3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8909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91360F-260E-4371-B200-DF3A8E278E8A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190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2114550" y="857250"/>
            <a:ext cx="5429250" cy="85725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statement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57350" y="2514600"/>
            <a:ext cx="6457950" cy="2000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for ( n = 1; n &lt;= 200; n = n + 1 )</a:t>
            </a:r>
          </a:p>
          <a:p>
            <a:pPr lvl="1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{	sum = sum + n; }</a:t>
            </a:r>
          </a:p>
          <a:p>
            <a:pPr lvl="1" eaLnBrk="1" hangingPunct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0919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236D3A-E0B2-4AC5-92E5-5FAD4B03D47A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8091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DD1D02-985C-49BA-983E-FC9B934BFD31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80900" name="Oval 21"/>
          <p:cNvSpPr>
            <a:spLocks noChangeArrowheads="1"/>
          </p:cNvSpPr>
          <p:nvPr/>
        </p:nvSpPr>
        <p:spPr bwMode="auto">
          <a:xfrm>
            <a:off x="3143250" y="2628900"/>
            <a:ext cx="342900" cy="285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1</a:t>
            </a:r>
          </a:p>
        </p:txBody>
      </p:sp>
      <p:sp>
        <p:nvSpPr>
          <p:cNvPr id="80901" name="Oval 22"/>
          <p:cNvSpPr>
            <a:spLocks noChangeArrowheads="1"/>
          </p:cNvSpPr>
          <p:nvPr/>
        </p:nvSpPr>
        <p:spPr bwMode="auto">
          <a:xfrm>
            <a:off x="4514850" y="2571750"/>
            <a:ext cx="342900" cy="285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2</a:t>
            </a:r>
          </a:p>
        </p:txBody>
      </p:sp>
      <p:sp>
        <p:nvSpPr>
          <p:cNvPr id="80902" name="Oval 23"/>
          <p:cNvSpPr>
            <a:spLocks noChangeArrowheads="1"/>
          </p:cNvSpPr>
          <p:nvPr/>
        </p:nvSpPr>
        <p:spPr bwMode="auto">
          <a:xfrm>
            <a:off x="2228850" y="3687366"/>
            <a:ext cx="342900" cy="285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3</a:t>
            </a:r>
          </a:p>
        </p:txBody>
      </p:sp>
      <p:sp>
        <p:nvSpPr>
          <p:cNvPr id="80903" name="Oval 24"/>
          <p:cNvSpPr>
            <a:spLocks noChangeArrowheads="1"/>
          </p:cNvSpPr>
          <p:nvPr/>
        </p:nvSpPr>
        <p:spPr bwMode="auto">
          <a:xfrm>
            <a:off x="6229350" y="2571750"/>
            <a:ext cx="342900" cy="285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4</a:t>
            </a:r>
          </a:p>
        </p:txBody>
      </p:sp>
      <p:sp>
        <p:nvSpPr>
          <p:cNvPr id="80904" name="Oval 25"/>
          <p:cNvSpPr>
            <a:spLocks noChangeArrowheads="1"/>
          </p:cNvSpPr>
          <p:nvPr/>
        </p:nvSpPr>
        <p:spPr bwMode="auto">
          <a:xfrm>
            <a:off x="5029200" y="2571750"/>
            <a:ext cx="342900" cy="285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5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600450" y="2686050"/>
            <a:ext cx="8001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657475" y="2857500"/>
            <a:ext cx="1857375" cy="829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914650" y="2800350"/>
            <a:ext cx="3257550" cy="1029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5372100" y="2628900"/>
            <a:ext cx="74295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4942285" y="2200276"/>
            <a:ext cx="515541" cy="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200650" y="1943100"/>
            <a:ext cx="2686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85510" y="1944292"/>
            <a:ext cx="3572" cy="2626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40" name="Text Box 10"/>
          <p:cNvSpPr txBox="1">
            <a:spLocks noChangeArrowheads="1"/>
          </p:cNvSpPr>
          <p:nvPr/>
        </p:nvSpPr>
        <p:spPr bwMode="auto">
          <a:xfrm>
            <a:off x="3927344" y="2764609"/>
            <a:ext cx="4732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350" b="1" dirty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yes</a:t>
            </a:r>
          </a:p>
        </p:txBody>
      </p:sp>
      <p:sp>
        <p:nvSpPr>
          <p:cNvPr id="77841" name="Text Box 10"/>
          <p:cNvSpPr txBox="1">
            <a:spLocks noChangeArrowheads="1"/>
          </p:cNvSpPr>
          <p:nvPr/>
        </p:nvSpPr>
        <p:spPr bwMode="auto">
          <a:xfrm>
            <a:off x="5257801" y="2180035"/>
            <a:ext cx="39626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350" b="1" dirty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no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8617" y="4385072"/>
            <a:ext cx="2568178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Next Statement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543426" y="4570810"/>
            <a:ext cx="3342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228851" y="1657350"/>
            <a:ext cx="89159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350" b="1" dirty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sum = 0;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171700" y="4800601"/>
            <a:ext cx="5660524" cy="8540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650" b="1" i="1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en-US" sz="165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charset="0"/>
              </a:rPr>
              <a:t>( </a:t>
            </a:r>
            <a:r>
              <a:rPr lang="en-US" altLang="en-US" sz="1650" dirty="0" err="1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haroni" pitchFamily="2" charset="-79"/>
                <a:cs typeface="Aharoni" pitchFamily="2" charset="-79"/>
              </a:rPr>
              <a:t>init_expression</a:t>
            </a:r>
            <a:r>
              <a:rPr lang="en-US" altLang="en-US" sz="165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charset="0"/>
              </a:rPr>
              <a:t>; </a:t>
            </a:r>
            <a:r>
              <a:rPr lang="en-US" altLang="en-US" sz="1650" dirty="0" err="1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haroni" pitchFamily="2" charset="-79"/>
                <a:cs typeface="Aharoni" pitchFamily="2" charset="-79"/>
              </a:rPr>
              <a:t>loop_condition</a:t>
            </a:r>
            <a:r>
              <a:rPr lang="en-US" altLang="en-US" sz="165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charset="0"/>
              </a:rPr>
              <a:t>; </a:t>
            </a:r>
            <a:r>
              <a:rPr lang="en-US" altLang="en-US" sz="1650" dirty="0" err="1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haroni" pitchFamily="2" charset="-79"/>
                <a:cs typeface="Aharoni" pitchFamily="2" charset="-79"/>
              </a:rPr>
              <a:t>loop_expression</a:t>
            </a:r>
            <a:r>
              <a:rPr lang="en-US" altLang="en-US" sz="165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charset="0"/>
              </a:rPr>
              <a:t> )</a:t>
            </a:r>
          </a:p>
          <a:p>
            <a:pPr eaLnBrk="1" hangingPunct="1">
              <a:defRPr/>
            </a:pPr>
            <a:r>
              <a:rPr lang="en-US" altLang="en-US" sz="1650" i="1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charset="0"/>
              </a:rPr>
              <a:t>{	program statement(s)	</a:t>
            </a:r>
          </a:p>
          <a:p>
            <a:pPr eaLnBrk="1" hangingPunct="1">
              <a:defRPr/>
            </a:pPr>
            <a:r>
              <a:rPr lang="en-US" altLang="en-US" sz="1650" i="1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816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/>
      <p:bldP spid="80919" grpId="0"/>
      <p:bldP spid="80916" grpId="0"/>
      <p:bldP spid="80900" grpId="0" animBg="1"/>
      <p:bldP spid="80901" grpId="0" animBg="1"/>
      <p:bldP spid="80902" grpId="0" animBg="1"/>
      <p:bldP spid="80903" grpId="0" animBg="1"/>
      <p:bldP spid="80904" grpId="0" animBg="1"/>
      <p:bldP spid="77840" grpId="0"/>
      <p:bldP spid="77841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085851"/>
            <a:ext cx="5314950" cy="411956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en-US" sz="2400" dirty="0"/>
              <a:t>Finding sum of natural numbers up to 100</a:t>
            </a:r>
          </a:p>
        </p:txBody>
      </p:sp>
      <p:sp>
        <p:nvSpPr>
          <p:cNvPr id="101378" name="Text Box 2"/>
          <p:cNvSpPr txBox="1">
            <a:spLocks noGrp="1" noChangeArrowheads="1"/>
          </p:cNvSpPr>
          <p:nvPr>
            <p:ph idx="1"/>
          </p:nvPr>
        </p:nvSpPr>
        <p:spPr>
          <a:xfrm>
            <a:off x="2177244" y="1797409"/>
            <a:ext cx="5543550" cy="356592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#include &lt;</a:t>
            </a:r>
            <a:r>
              <a:rPr lang="en-US" sz="1800" b="1" dirty="0" err="1"/>
              <a:t>stdio.h</a:t>
            </a:r>
            <a:r>
              <a:rPr lang="en-US" sz="1800" b="1" dirty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 err="1"/>
              <a:t>int</a:t>
            </a:r>
            <a:r>
              <a:rPr lang="en-US" sz="1800" b="1" dirty="0"/>
              <a:t> main()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    </a:t>
            </a:r>
            <a:r>
              <a:rPr lang="en-US" sz="1800" b="1" dirty="0" err="1"/>
              <a:t>int</a:t>
            </a:r>
            <a:r>
              <a:rPr lang="en-US" sz="1800" b="1" dirty="0"/>
              <a:t> n;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    </a:t>
            </a:r>
            <a:r>
              <a:rPr lang="en-US" sz="1800" b="1" dirty="0" err="1"/>
              <a:t>int</a:t>
            </a:r>
            <a:r>
              <a:rPr lang="en-US" sz="1800" b="1" dirty="0"/>
              <a:t> 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    sum=0; </a:t>
            </a:r>
            <a:r>
              <a:rPr lang="en-US" sz="1800" b="1" dirty="0">
                <a:solidFill>
                  <a:srgbClr val="FF0000"/>
                </a:solidFill>
              </a:rPr>
              <a:t>//initialize sum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sz="1800" b="1" dirty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>
                <a:latin typeface="Tempus Sans ITC" pitchFamily="82" charset="0"/>
              </a:rPr>
              <a:t>for(n = 1; n &lt;=100; n=n + 1)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>
                <a:latin typeface="Tempus Sans ITC" pitchFamily="82" charset="0"/>
              </a:rPr>
              <a:t>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>
                <a:latin typeface="Tempus Sans ITC" pitchFamily="82" charset="0"/>
              </a:rPr>
              <a:t>         sum=sum + n;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>
                <a:latin typeface="Tempus Sans ITC" pitchFamily="82" charset="0"/>
              </a:rPr>
              <a:t>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dirty="0"/>
              <a:t>    </a:t>
            </a:r>
            <a:r>
              <a:rPr lang="en-US" sz="1800" b="1" dirty="0" err="1"/>
              <a:t>printf</a:t>
            </a:r>
            <a:r>
              <a:rPr lang="en-US" sz="1800" b="1" dirty="0"/>
              <a:t>(“%</a:t>
            </a:r>
            <a:r>
              <a:rPr lang="en-US" sz="1800" b="1" dirty="0" err="1"/>
              <a:t>d”,sum</a:t>
            </a:r>
            <a:r>
              <a:rPr lang="en-US" sz="1800" b="1" dirty="0"/>
              <a:t>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    return 0;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}</a:t>
            </a:r>
          </a:p>
        </p:txBody>
      </p:sp>
      <p:sp>
        <p:nvSpPr>
          <p:cNvPr id="9114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B8CABC-7943-414E-9E22-377F7A921809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911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91A01E-FA6E-4123-8C30-71CDB6D57BDD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87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0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0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0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914401"/>
            <a:ext cx="5486400" cy="708422"/>
          </a:xfrm>
        </p:spPr>
        <p:txBody>
          <a:bodyPr/>
          <a:lstStyle/>
          <a:p>
            <a:pPr algn="ctr" eaLnBrk="1" hangingPunct="1"/>
            <a:r>
              <a:rPr lang="en-US" altLang="en-US" b="1"/>
              <a:t>Infinite loops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28651" y="1714501"/>
            <a:ext cx="7029450" cy="35659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en-US" sz="1800" b="1" dirty="0"/>
              <a:t>It’s the task of the programmer to design correctly the algorithms so that loops end at some moment !</a:t>
            </a:r>
            <a:endParaRPr lang="en-US" altLang="en-US" sz="1800" dirty="0"/>
          </a:p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// Program to count 1+2+3+4+5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#include &lt;</a:t>
            </a:r>
            <a:r>
              <a:rPr lang="en-US" sz="1800" b="1" dirty="0" err="1"/>
              <a:t>stdio.h</a:t>
            </a:r>
            <a:r>
              <a:rPr lang="en-US" sz="1800" b="1" dirty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 err="1"/>
              <a:t>int</a:t>
            </a:r>
            <a:r>
              <a:rPr lang="en-US" sz="1800" b="1" dirty="0"/>
              <a:t> main()</a:t>
            </a:r>
          </a:p>
          <a:p>
            <a:pPr eaLnBrk="1" hangingPunct="1">
              <a:buFontTx/>
              <a:buNone/>
            </a:pPr>
            <a:r>
              <a:rPr lang="en-US" altLang="en-US" sz="1800" b="1" dirty="0"/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b="1" dirty="0" err="1"/>
              <a:t>int</a:t>
            </a:r>
            <a:r>
              <a:rPr lang="en-US" altLang="en-US" b="1" dirty="0"/>
              <a:t>  </a:t>
            </a:r>
            <a:r>
              <a:rPr lang="en-US" altLang="en-US" b="1" dirty="0" err="1"/>
              <a:t>i</a:t>
            </a:r>
            <a:r>
              <a:rPr lang="en-US" altLang="en-US" b="1" dirty="0"/>
              <a:t>, n = 5, sum =0;</a:t>
            </a:r>
          </a:p>
          <a:p>
            <a:pPr lvl="1" eaLnBrk="1" hangingPunct="1">
              <a:buFontTx/>
              <a:buNone/>
            </a:pPr>
            <a:r>
              <a:rPr lang="en-US" altLang="en-US" b="1" dirty="0"/>
              <a:t>for ( </a:t>
            </a:r>
            <a:r>
              <a:rPr lang="en-US" altLang="en-US" b="1" dirty="0" err="1"/>
              <a:t>i</a:t>
            </a:r>
            <a:r>
              <a:rPr lang="en-US" altLang="en-US" b="1" dirty="0"/>
              <a:t> = 1; </a:t>
            </a:r>
            <a:r>
              <a:rPr lang="en-US" altLang="en-US" b="1" dirty="0" err="1"/>
              <a:t>i</a:t>
            </a:r>
            <a:r>
              <a:rPr lang="en-US" altLang="en-US" b="1" dirty="0"/>
              <a:t> &lt;= n; n = n + 1 )</a:t>
            </a:r>
          </a:p>
          <a:p>
            <a:pPr lvl="1" eaLnBrk="1" hangingPunct="1">
              <a:buFontTx/>
              <a:buNone/>
            </a:pPr>
            <a:r>
              <a:rPr lang="en-US" altLang="en-US" b="1" dirty="0"/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b="1" dirty="0"/>
              <a:t>	sum = sum + </a:t>
            </a:r>
            <a:r>
              <a:rPr lang="en-US" altLang="en-US" b="1" dirty="0" err="1"/>
              <a:t>i</a:t>
            </a:r>
            <a:r>
              <a:rPr lang="en-US" altLang="en-US" b="1" dirty="0"/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b="1" dirty="0"/>
              <a:t>  </a:t>
            </a:r>
            <a:r>
              <a:rPr lang="en-US" altLang="en-US" b="1" dirty="0" err="1"/>
              <a:t>printf</a:t>
            </a:r>
            <a:r>
              <a:rPr lang="en-US" altLang="en-US" b="1" dirty="0"/>
              <a:t>(“%</a:t>
            </a:r>
            <a:r>
              <a:rPr lang="en-US" altLang="en-US" b="1" dirty="0" err="1"/>
              <a:t>d”,sum</a:t>
            </a:r>
            <a:r>
              <a:rPr lang="en-US" altLang="en-US" b="1" dirty="0"/>
              <a:t>); </a:t>
            </a:r>
          </a:p>
          <a:p>
            <a:pPr lvl="1" eaLnBrk="1" hangingPunct="1">
              <a:buFontTx/>
              <a:buNone/>
            </a:pPr>
            <a:r>
              <a:rPr lang="en-US" altLang="en-US" b="1" dirty="0"/>
              <a:t>}	</a:t>
            </a:r>
          </a:p>
          <a:p>
            <a:pPr lvl="1" eaLnBrk="1" hangingPunct="1">
              <a:buFontTx/>
              <a:buNone/>
            </a:pPr>
            <a:r>
              <a:rPr lang="en-US" altLang="en-US" b="1" dirty="0"/>
              <a:t>return 0;				</a:t>
            </a:r>
          </a:p>
          <a:p>
            <a:pPr eaLnBrk="1" hangingPunct="1">
              <a:buFontTx/>
              <a:buNone/>
            </a:pPr>
            <a:r>
              <a:rPr lang="en-US" altLang="en-US" sz="1800" b="1" dirty="0"/>
              <a:t>}</a:t>
            </a:r>
          </a:p>
        </p:txBody>
      </p:sp>
      <p:sp>
        <p:nvSpPr>
          <p:cNvPr id="9319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4FB5E0-DF4E-4B1E-914C-81D65590FD0D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9318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4C8100-9BC5-4758-A790-47B89E2C3BF6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83972" name="AutoShape 9"/>
          <p:cNvSpPr>
            <a:spLocks noChangeArrowheads="1"/>
          </p:cNvSpPr>
          <p:nvPr/>
        </p:nvSpPr>
        <p:spPr bwMode="auto">
          <a:xfrm>
            <a:off x="4050405" y="3259965"/>
            <a:ext cx="3870102" cy="1028700"/>
          </a:xfrm>
          <a:prstGeom prst="cloudCallout">
            <a:avLst>
              <a:gd name="adj1" fmla="val -62167"/>
              <a:gd name="adj2" fmla="val 78056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 b="1">
                <a:solidFill>
                  <a:srgbClr val="002060"/>
                </a:solidFill>
              </a:rPr>
              <a:t>What is wrong here ?</a:t>
            </a:r>
          </a:p>
          <a:p>
            <a:pPr algn="ctr" eaLnBrk="1" hangingPunct="1"/>
            <a:r>
              <a:rPr lang="en-US" altLang="en-US" sz="1350" b="1">
                <a:solidFill>
                  <a:srgbClr val="002060"/>
                </a:solidFill>
              </a:rPr>
              <a:t>Does the loop end?</a:t>
            </a:r>
          </a:p>
        </p:txBody>
      </p:sp>
    </p:spTree>
    <p:extLst>
      <p:ext uri="{BB962C8B-B14F-4D97-AF65-F5344CB8AC3E}">
        <p14:creationId xmlns:p14="http://schemas.microsoft.com/office/powerpoint/2010/main" val="26170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/>
      <p:bldP spid="83970" grpId="1" build="p"/>
      <p:bldP spid="8397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4550" y="622300"/>
            <a:ext cx="5372100" cy="5143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100" dirty="0"/>
              <a:t>Example – </a:t>
            </a:r>
            <a:r>
              <a:rPr lang="en-US" altLang="en-US" sz="2100" dirty="0">
                <a:latin typeface="Courier New" panose="02070309020205020404" pitchFamily="49" charset="0"/>
              </a:rPr>
              <a:t>for</a:t>
            </a:r>
            <a:r>
              <a:rPr lang="en-US" altLang="en-US" sz="2100" dirty="0"/>
              <a:t> with a body of 2 statements</a:t>
            </a:r>
          </a:p>
        </p:txBody>
      </p:sp>
      <p:sp>
        <p:nvSpPr>
          <p:cNvPr id="9421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B34572-A8F5-4C54-9BBB-1F2B09AE576B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9421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51371E-8FB9-4EFF-886C-B38620A5B5AE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1207827" y="1262743"/>
            <a:ext cx="7666629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// Program to generate a table of triangular numbers</a:t>
            </a:r>
          </a:p>
          <a:p>
            <a:pPr eaLnBrk="1" hangingPunct="1"/>
            <a:endParaRPr lang="en-US" altLang="en-US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main()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n, </a:t>
            </a:r>
            <a:r>
              <a:rPr lang="en-US" altLang="en-US" b="1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b="1" dirty="0">
                <a:latin typeface="Courier New" panose="02070309020205020404" pitchFamily="49" charset="0"/>
              </a:rPr>
              <a:t>=0;</a:t>
            </a:r>
          </a:p>
          <a:p>
            <a:pPr lvl="1" eaLnBrk="1" hangingPunct="1"/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err="1"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latin typeface="Courier New" panose="02070309020205020404" pitchFamily="49" charset="0"/>
              </a:rPr>
              <a:t>(“TABLE OF TRIANGULAR NUMBERS\n\n“);</a:t>
            </a:r>
          </a:p>
          <a:p>
            <a:pPr lvl="1" eaLnBrk="1" hangingPunct="1"/>
            <a:r>
              <a:rPr lang="en-US" altLang="en-US" b="1" dirty="0" err="1"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latin typeface="Courier New" panose="02070309020205020404" pitchFamily="49" charset="0"/>
              </a:rPr>
              <a:t>(“Sum from 1 to n\n“);</a:t>
            </a:r>
          </a:p>
          <a:p>
            <a:pPr lvl="1" eaLnBrk="1" hangingPunct="1"/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for ( n = 1; n &lt;= 10; n++ )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lvl="2" eaLnBrk="1" hangingPunct="1"/>
            <a:r>
              <a:rPr lang="en-US" altLang="en-US" b="1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b="1" dirty="0">
                <a:latin typeface="Courier New" panose="02070309020205020404" pitchFamily="49" charset="0"/>
              </a:rPr>
              <a:t> += n;</a:t>
            </a:r>
          </a:p>
          <a:p>
            <a:pPr lvl="2" eaLnBrk="1" hangingPunct="1"/>
            <a:r>
              <a:rPr lang="en-US" altLang="en-US" b="1" dirty="0" err="1"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latin typeface="Courier New" panose="02070309020205020404" pitchFamily="49" charset="0"/>
              </a:rPr>
              <a:t>(“The %d </a:t>
            </a:r>
            <a:r>
              <a:rPr lang="en-US" altLang="en-US" b="1" dirty="0" err="1">
                <a:latin typeface="Courier New" panose="02070309020205020404" pitchFamily="49" charset="0"/>
              </a:rPr>
              <a:t>th</a:t>
            </a:r>
            <a:r>
              <a:rPr lang="en-US" altLang="en-US" b="1" dirty="0">
                <a:latin typeface="Courier New" panose="02070309020205020404" pitchFamily="49" charset="0"/>
              </a:rPr>
              <a:t> triangular number is %d\n”,</a:t>
            </a:r>
            <a:r>
              <a:rPr lang="en-US" altLang="en-US" b="1" dirty="0" err="1">
                <a:latin typeface="Courier New" panose="02070309020205020404" pitchFamily="49" charset="0"/>
              </a:rPr>
              <a:t>n,triangularNumber</a:t>
            </a:r>
            <a:r>
              <a:rPr lang="en-US" altLang="en-US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4212" name="Freeform 10"/>
          <p:cNvSpPr>
            <a:spLocks/>
          </p:cNvSpPr>
          <p:nvPr/>
        </p:nvSpPr>
        <p:spPr bwMode="auto">
          <a:xfrm>
            <a:off x="1727268" y="4157662"/>
            <a:ext cx="267891" cy="357188"/>
          </a:xfrm>
          <a:custGeom>
            <a:avLst/>
            <a:gdLst>
              <a:gd name="T0" fmla="*/ 2147483646 w 225"/>
              <a:gd name="T1" fmla="*/ 0 h 300"/>
              <a:gd name="T2" fmla="*/ 2147483646 w 225"/>
              <a:gd name="T3" fmla="*/ 2147483646 h 300"/>
              <a:gd name="T4" fmla="*/ 2147483646 w 225"/>
              <a:gd name="T5" fmla="*/ 2147483646 h 300"/>
              <a:gd name="T6" fmla="*/ 2147483646 w 225"/>
              <a:gd name="T7" fmla="*/ 2147483646 h 300"/>
              <a:gd name="T8" fmla="*/ 2147483646 w 225"/>
              <a:gd name="T9" fmla="*/ 2147483646 h 300"/>
              <a:gd name="T10" fmla="*/ 2147483646 w 225"/>
              <a:gd name="T11" fmla="*/ 2147483646 h 300"/>
              <a:gd name="T12" fmla="*/ 2147483646 w 225"/>
              <a:gd name="T13" fmla="*/ 2147483646 h 300"/>
              <a:gd name="T14" fmla="*/ 2147483646 w 225"/>
              <a:gd name="T15" fmla="*/ 2147483646 h 300"/>
              <a:gd name="T16" fmla="*/ 2147483646 w 225"/>
              <a:gd name="T17" fmla="*/ 2147483646 h 300"/>
              <a:gd name="T18" fmla="*/ 2147483646 w 225"/>
              <a:gd name="T19" fmla="*/ 0 h 3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"/>
              <a:gd name="T31" fmla="*/ 0 h 300"/>
              <a:gd name="T32" fmla="*/ 225 w 225"/>
              <a:gd name="T33" fmla="*/ 300 h 3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" h="300">
                <a:moveTo>
                  <a:pt x="136" y="0"/>
                </a:moveTo>
                <a:cubicBezTo>
                  <a:pt x="146" y="8"/>
                  <a:pt x="158" y="14"/>
                  <a:pt x="167" y="24"/>
                </a:cubicBezTo>
                <a:cubicBezTo>
                  <a:pt x="180" y="38"/>
                  <a:pt x="199" y="71"/>
                  <a:pt x="199" y="71"/>
                </a:cubicBezTo>
                <a:cubicBezTo>
                  <a:pt x="206" y="119"/>
                  <a:pt x="225" y="164"/>
                  <a:pt x="207" y="213"/>
                </a:cubicBezTo>
                <a:cubicBezTo>
                  <a:pt x="200" y="231"/>
                  <a:pt x="193" y="256"/>
                  <a:pt x="175" y="261"/>
                </a:cubicBezTo>
                <a:cubicBezTo>
                  <a:pt x="115" y="278"/>
                  <a:pt x="193" y="254"/>
                  <a:pt x="120" y="284"/>
                </a:cubicBezTo>
                <a:cubicBezTo>
                  <a:pt x="105" y="290"/>
                  <a:pt x="73" y="300"/>
                  <a:pt x="73" y="300"/>
                </a:cubicBezTo>
                <a:cubicBezTo>
                  <a:pt x="18" y="291"/>
                  <a:pt x="14" y="289"/>
                  <a:pt x="2" y="237"/>
                </a:cubicBezTo>
                <a:cubicBezTo>
                  <a:pt x="6" y="190"/>
                  <a:pt x="0" y="80"/>
                  <a:pt x="41" y="40"/>
                </a:cubicBezTo>
                <a:cubicBezTo>
                  <a:pt x="61" y="20"/>
                  <a:pt x="136" y="11"/>
                  <a:pt x="136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4213" name="Freeform 11"/>
          <p:cNvSpPr>
            <a:spLocks/>
          </p:cNvSpPr>
          <p:nvPr/>
        </p:nvSpPr>
        <p:spPr bwMode="auto">
          <a:xfrm>
            <a:off x="1664857" y="5280338"/>
            <a:ext cx="330302" cy="370268"/>
          </a:xfrm>
          <a:custGeom>
            <a:avLst/>
            <a:gdLst>
              <a:gd name="T0" fmla="*/ 2147483646 w 225"/>
              <a:gd name="T1" fmla="*/ 0 h 300"/>
              <a:gd name="T2" fmla="*/ 2147483646 w 225"/>
              <a:gd name="T3" fmla="*/ 2147483646 h 300"/>
              <a:gd name="T4" fmla="*/ 2147483646 w 225"/>
              <a:gd name="T5" fmla="*/ 2147483646 h 300"/>
              <a:gd name="T6" fmla="*/ 2147483646 w 225"/>
              <a:gd name="T7" fmla="*/ 2147483646 h 300"/>
              <a:gd name="T8" fmla="*/ 2147483646 w 225"/>
              <a:gd name="T9" fmla="*/ 2147483646 h 300"/>
              <a:gd name="T10" fmla="*/ 2147483646 w 225"/>
              <a:gd name="T11" fmla="*/ 2147483646 h 300"/>
              <a:gd name="T12" fmla="*/ 2147483646 w 225"/>
              <a:gd name="T13" fmla="*/ 2147483646 h 300"/>
              <a:gd name="T14" fmla="*/ 2147483646 w 225"/>
              <a:gd name="T15" fmla="*/ 2147483646 h 300"/>
              <a:gd name="T16" fmla="*/ 2147483646 w 225"/>
              <a:gd name="T17" fmla="*/ 2147483646 h 300"/>
              <a:gd name="T18" fmla="*/ 2147483646 w 225"/>
              <a:gd name="T19" fmla="*/ 0 h 3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"/>
              <a:gd name="T31" fmla="*/ 0 h 300"/>
              <a:gd name="T32" fmla="*/ 225 w 225"/>
              <a:gd name="T33" fmla="*/ 300 h 3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" h="300">
                <a:moveTo>
                  <a:pt x="136" y="0"/>
                </a:moveTo>
                <a:cubicBezTo>
                  <a:pt x="146" y="8"/>
                  <a:pt x="158" y="14"/>
                  <a:pt x="167" y="24"/>
                </a:cubicBezTo>
                <a:cubicBezTo>
                  <a:pt x="180" y="38"/>
                  <a:pt x="199" y="71"/>
                  <a:pt x="199" y="71"/>
                </a:cubicBezTo>
                <a:cubicBezTo>
                  <a:pt x="206" y="119"/>
                  <a:pt x="225" y="164"/>
                  <a:pt x="207" y="213"/>
                </a:cubicBezTo>
                <a:cubicBezTo>
                  <a:pt x="200" y="231"/>
                  <a:pt x="193" y="256"/>
                  <a:pt x="175" y="261"/>
                </a:cubicBezTo>
                <a:cubicBezTo>
                  <a:pt x="115" y="278"/>
                  <a:pt x="193" y="254"/>
                  <a:pt x="120" y="284"/>
                </a:cubicBezTo>
                <a:cubicBezTo>
                  <a:pt x="105" y="290"/>
                  <a:pt x="73" y="300"/>
                  <a:pt x="73" y="300"/>
                </a:cubicBezTo>
                <a:cubicBezTo>
                  <a:pt x="18" y="291"/>
                  <a:pt x="14" y="289"/>
                  <a:pt x="2" y="237"/>
                </a:cubicBezTo>
                <a:cubicBezTo>
                  <a:pt x="6" y="190"/>
                  <a:pt x="0" y="80"/>
                  <a:pt x="41" y="40"/>
                </a:cubicBezTo>
                <a:cubicBezTo>
                  <a:pt x="61" y="20"/>
                  <a:pt x="136" y="11"/>
                  <a:pt x="136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36209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971550"/>
            <a:ext cx="5372100" cy="5143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b="1" dirty="0">
                <a:latin typeface="+mn-lt"/>
              </a:rPr>
              <a:t>for loop variants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1192"/>
            <a:ext cx="8245806" cy="4907721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Multiple expressions </a:t>
            </a:r>
            <a:r>
              <a:rPr lang="en-US" altLang="en-US" b="1" i="1" dirty="0">
                <a:solidFill>
                  <a:srgbClr val="C00000"/>
                </a:solidFill>
              </a:rPr>
              <a:t>(comma between…)</a:t>
            </a:r>
            <a:br>
              <a:rPr lang="en-US" altLang="en-US" b="1" i="1" dirty="0"/>
            </a:b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     for(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=0 , j=10 ; 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&lt;j ; 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++ , j--)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en-US" b="1" dirty="0">
              <a:solidFill>
                <a:srgbClr val="0070C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Omitting fields </a:t>
            </a:r>
            <a:r>
              <a:rPr lang="en-US" altLang="en-US" b="1" i="1" dirty="0">
                <a:solidFill>
                  <a:srgbClr val="C00000"/>
                </a:solidFill>
              </a:rPr>
              <a:t>(semicolon have to be still…)</a:t>
            </a:r>
            <a:br>
              <a:rPr lang="en-US" altLang="en-US" b="1" i="1" dirty="0">
                <a:solidFill>
                  <a:srgbClr val="C00000"/>
                </a:solidFill>
              </a:rPr>
            </a:b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     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=0;      </a:t>
            </a:r>
            <a:b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     for( ;  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&lt;10 ; 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++ )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en-US" b="1" dirty="0">
              <a:solidFill>
                <a:srgbClr val="C0000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Declaring variables</a:t>
            </a:r>
            <a:br>
              <a:rPr lang="en-US" altLang="en-US" b="1" dirty="0"/>
            </a:b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    for(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=0 ; 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=10  ; 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++ )</a:t>
            </a:r>
          </a:p>
        </p:txBody>
      </p:sp>
      <p:sp>
        <p:nvSpPr>
          <p:cNvPr id="100357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C0BF27-FF6F-4F01-B98D-98570E2A2FEC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10035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E2C759-9BC9-4726-83DB-1D35BF3A6C83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35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4550" y="571500"/>
            <a:ext cx="5372100" cy="51435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dirty="0"/>
              <a:t>while-loop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4546" y="1417830"/>
            <a:ext cx="8834907" cy="4684356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u="sng" dirty="0"/>
              <a:t>General format: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                      while (test expression)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                              {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                                  body of the loop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                               }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b="1" dirty="0">
                <a:solidFill>
                  <a:srgbClr val="FF0000"/>
                </a:solidFill>
              </a:rPr>
              <a:t>Entry controlled </a:t>
            </a:r>
            <a:r>
              <a:rPr lang="en-US" sz="2000" b="1" dirty="0"/>
              <a:t>loop statement.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b="1" dirty="0">
                <a:solidFill>
                  <a:srgbClr val="FF0000"/>
                </a:solidFill>
              </a:rPr>
              <a:t>Test condition </a:t>
            </a:r>
            <a:r>
              <a:rPr lang="en-US" sz="2000" b="1" dirty="0"/>
              <a:t>is evaluated &amp; if it is true, then body of the loop is executed.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b="1" dirty="0"/>
              <a:t>This is </a:t>
            </a:r>
            <a:r>
              <a:rPr lang="en-US" sz="2000" b="1" dirty="0">
                <a:solidFill>
                  <a:srgbClr val="FF0000"/>
                </a:solidFill>
              </a:rPr>
              <a:t>repeated until the test condition becomes false</a:t>
            </a:r>
            <a:r>
              <a:rPr lang="en-US" sz="2000" b="1" dirty="0"/>
              <a:t>, &amp; control transferred out of the loop.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b="1" dirty="0">
                <a:solidFill>
                  <a:srgbClr val="C00000"/>
                </a:solidFill>
              </a:rPr>
              <a:t>Body of loop is not executed if the condition is false at the very first attempt</a:t>
            </a:r>
            <a:r>
              <a:rPr lang="en-US" sz="2000" b="1" dirty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b="1" dirty="0">
                <a:solidFill>
                  <a:srgbClr val="C00000"/>
                </a:solidFill>
              </a:rPr>
              <a:t>While loop can be nested.</a:t>
            </a:r>
          </a:p>
        </p:txBody>
      </p:sp>
      <p:sp>
        <p:nvSpPr>
          <p:cNvPr id="63494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E29761-39FB-422D-A32F-4432FC8DBD94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63491" name="Slide Number Placeholder 9"/>
          <p:cNvSpPr>
            <a:spLocks noGrp="1"/>
          </p:cNvSpPr>
          <p:nvPr>
            <p:ph type="sldNum" sz="quarter" idx="12"/>
          </p:nvPr>
        </p:nvSpPr>
        <p:spPr bwMode="auto">
          <a:xfrm>
            <a:off x="5636117" y="6378555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B9760D-90A1-488D-8714-A8A90620B883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3493" name="Text Box 18"/>
          <p:cNvSpPr txBox="1">
            <a:spLocks noChangeArrowheads="1"/>
          </p:cNvSpPr>
          <p:nvPr/>
        </p:nvSpPr>
        <p:spPr bwMode="auto">
          <a:xfrm>
            <a:off x="5230505" y="2114551"/>
            <a:ext cx="26561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Note</a:t>
            </a:r>
            <a:r>
              <a:rPr lang="en-US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 braces optional if only one statement.</a:t>
            </a:r>
          </a:p>
        </p:txBody>
      </p:sp>
    </p:spTree>
    <p:extLst>
      <p:ext uri="{BB962C8B-B14F-4D97-AF65-F5344CB8AC3E}">
        <p14:creationId xmlns:p14="http://schemas.microsoft.com/office/powerpoint/2010/main" val="343460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6DD5-9759-57B9-84AA-E255C093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FC26E6-D0E0-E430-BEF1-0B5CD060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68250"/>
            <a:ext cx="8245475" cy="37104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7122-8EDB-16DB-9D89-F575EC16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69-6D9C-4298-BB14-BF4CE7B085D3}" type="datetime1">
              <a:rPr lang="en-US" smtClean="0"/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CAF86-71E4-32A2-32D5-3DDF51E1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929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971550"/>
            <a:ext cx="5372100" cy="51435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statement</a:t>
            </a:r>
          </a:p>
        </p:txBody>
      </p:sp>
      <p:sp>
        <p:nvSpPr>
          <p:cNvPr id="6556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6AB942-EF15-4549-BE23-B1B57F64EF41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6555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D7A6D4-9C6F-4926-95BE-5D11C1C35FB7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2457451" y="1885951"/>
            <a:ext cx="3044423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( </a:t>
            </a:r>
            <a:r>
              <a:rPr lang="en-US" altLang="en-US">
                <a:latin typeface="Aharoni" panose="02010803020104030203" pitchFamily="2" charset="-79"/>
                <a:cs typeface="Aharoni" panose="02010803020104030203" pitchFamily="2" charset="-79"/>
              </a:rPr>
              <a:t>expression</a:t>
            </a:r>
            <a:r>
              <a:rPr lang="en-US" altLang="en-US" i="1"/>
              <a:t> 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 i="1"/>
              <a:t>	program statement</a:t>
            </a:r>
          </a:p>
        </p:txBody>
      </p:sp>
      <p:sp>
        <p:nvSpPr>
          <p:cNvPr id="37901" name="AutoShape 18"/>
          <p:cNvSpPr>
            <a:spLocks noChangeArrowheads="1"/>
          </p:cNvSpPr>
          <p:nvPr/>
        </p:nvSpPr>
        <p:spPr bwMode="auto">
          <a:xfrm>
            <a:off x="5372100" y="2000250"/>
            <a:ext cx="2457450" cy="1543050"/>
          </a:xfrm>
          <a:prstGeom prst="cloudCallout">
            <a:avLst>
              <a:gd name="adj1" fmla="val -60417"/>
              <a:gd name="adj2" fmla="val 6566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b="1" dirty="0">
                <a:solidFill>
                  <a:srgbClr val="FFFF00"/>
                </a:solidFill>
              </a:rPr>
              <a:t>Loop with the test in the beginning !</a:t>
            </a:r>
          </a:p>
          <a:p>
            <a:pPr algn="ctr" eaLnBrk="1" hangingPunct="1">
              <a:defRPr/>
            </a:pPr>
            <a:r>
              <a:rPr lang="en-US" altLang="en-US" sz="1350" b="1" dirty="0">
                <a:solidFill>
                  <a:schemeClr val="bg1">
                    <a:lumMod val="95000"/>
                  </a:schemeClr>
                </a:solidFill>
              </a:rPr>
              <a:t>Body might never be executed !</a:t>
            </a: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3600450" y="4514850"/>
            <a:ext cx="1657350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statement (s)</a:t>
            </a:r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auto">
          <a:xfrm>
            <a:off x="3543300" y="3600450"/>
            <a:ext cx="1771650" cy="8001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Loop_expression</a:t>
            </a: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457700" y="438388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0124" name="Text Box 8"/>
          <p:cNvSpPr txBox="1">
            <a:spLocks noChangeArrowheads="1"/>
          </p:cNvSpPr>
          <p:nvPr/>
        </p:nvSpPr>
        <p:spPr bwMode="auto">
          <a:xfrm>
            <a:off x="3714751" y="4229100"/>
            <a:ext cx="4732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b="1"/>
              <a:t>yes</a:t>
            </a: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V="1">
            <a:off x="2571750" y="3446860"/>
            <a:ext cx="188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2568178" y="5341144"/>
            <a:ext cx="1889522" cy="10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4457700" y="3143251"/>
            <a:ext cx="0" cy="497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0128" name="Text Box 12"/>
          <p:cNvSpPr txBox="1">
            <a:spLocks noChangeArrowheads="1"/>
          </p:cNvSpPr>
          <p:nvPr/>
        </p:nvSpPr>
        <p:spPr bwMode="auto">
          <a:xfrm>
            <a:off x="5345907" y="4000500"/>
            <a:ext cx="41549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b="1"/>
              <a:t>No</a:t>
            </a: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 flipV="1">
            <a:off x="2568178" y="3449242"/>
            <a:ext cx="3572" cy="18835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5550" name="Line 11"/>
          <p:cNvSpPr>
            <a:spLocks noChangeShapeType="1"/>
          </p:cNvSpPr>
          <p:nvPr/>
        </p:nvSpPr>
        <p:spPr bwMode="auto">
          <a:xfrm>
            <a:off x="4457700" y="4857751"/>
            <a:ext cx="0" cy="497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5551" name="Line 16"/>
          <p:cNvSpPr>
            <a:spLocks noChangeShapeType="1"/>
          </p:cNvSpPr>
          <p:nvPr/>
        </p:nvSpPr>
        <p:spPr bwMode="auto">
          <a:xfrm>
            <a:off x="5314950" y="40005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H="1" flipV="1">
            <a:off x="6343650" y="4000500"/>
            <a:ext cx="0" cy="1247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063479" y="3864769"/>
            <a:ext cx="342900" cy="285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1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086100" y="4537472"/>
            <a:ext cx="342900" cy="26550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2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634854" y="3867150"/>
            <a:ext cx="342900" cy="285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3</a:t>
            </a: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6400800" y="3914775"/>
            <a:ext cx="342900" cy="285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4</a:t>
            </a:r>
          </a:p>
        </p:txBody>
      </p:sp>
      <p:sp>
        <p:nvSpPr>
          <p:cNvPr id="65558" name="AutoShape 5"/>
          <p:cNvSpPr>
            <a:spLocks noChangeArrowheads="1"/>
          </p:cNvSpPr>
          <p:nvPr/>
        </p:nvSpPr>
        <p:spPr bwMode="auto">
          <a:xfrm>
            <a:off x="3588544" y="2800350"/>
            <a:ext cx="1744266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statement before loop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456636" y="5257800"/>
            <a:ext cx="174426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Next statement</a:t>
            </a:r>
          </a:p>
        </p:txBody>
      </p:sp>
    </p:spTree>
    <p:extLst>
      <p:ext uri="{BB962C8B-B14F-4D97-AF65-F5344CB8AC3E}">
        <p14:creationId xmlns:p14="http://schemas.microsoft.com/office/powerpoint/2010/main" val="257783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 animBg="1"/>
      <p:bldP spid="90124" grpId="0"/>
      <p:bldP spid="90128" grpId="0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2036928" y="690961"/>
            <a:ext cx="5314950" cy="411956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en-US" sz="2400" dirty="0"/>
              <a:t>Finding sum of natural numbers up to 100</a:t>
            </a:r>
          </a:p>
        </p:txBody>
      </p:sp>
      <p:sp>
        <p:nvSpPr>
          <p:cNvPr id="101378" name="Text Box 2"/>
          <p:cNvSpPr txBox="1">
            <a:spLocks noGrp="1" noChangeArrowheads="1"/>
          </p:cNvSpPr>
          <p:nvPr>
            <p:ph idx="1"/>
          </p:nvPr>
        </p:nvSpPr>
        <p:spPr>
          <a:xfrm>
            <a:off x="850006" y="1714501"/>
            <a:ext cx="3979571" cy="362307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#include &lt;</a:t>
            </a:r>
            <a:r>
              <a:rPr lang="en-US" sz="1800" b="1" dirty="0" err="1"/>
              <a:t>stdio.h</a:t>
            </a:r>
            <a:r>
              <a:rPr lang="en-US" sz="1800" b="1" dirty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 err="1"/>
              <a:t>int</a:t>
            </a:r>
            <a:r>
              <a:rPr lang="en-US" sz="1800" b="1" dirty="0"/>
              <a:t> main()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    </a:t>
            </a:r>
            <a:r>
              <a:rPr lang="en-US" sz="1800" b="1" dirty="0" err="1"/>
              <a:t>int</a:t>
            </a:r>
            <a:r>
              <a:rPr lang="en-US" sz="1800" b="1" dirty="0"/>
              <a:t> n;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    </a:t>
            </a:r>
            <a:r>
              <a:rPr lang="en-US" sz="1800" b="1" dirty="0" err="1"/>
              <a:t>int</a:t>
            </a:r>
            <a:r>
              <a:rPr lang="en-US" sz="1800" b="1" dirty="0"/>
              <a:t> 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    sum=0; 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//initialize sum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sz="1800" b="1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for(n = 1; n &lt; 100; n=n + 1)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         sum=sum + n;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    </a:t>
            </a:r>
            <a:r>
              <a:rPr lang="en-US" sz="1800" b="1" dirty="0" err="1"/>
              <a:t>printf</a:t>
            </a:r>
            <a:r>
              <a:rPr lang="en-US" sz="1800" b="1" dirty="0"/>
              <a:t>(“%</a:t>
            </a:r>
            <a:r>
              <a:rPr lang="en-US" sz="1800" b="1" dirty="0" err="1"/>
              <a:t>d”,sum</a:t>
            </a:r>
            <a:r>
              <a:rPr lang="en-US" sz="1800" b="1" dirty="0"/>
              <a:t>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return 0;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}</a:t>
            </a:r>
          </a:p>
        </p:txBody>
      </p:sp>
      <p:sp>
        <p:nvSpPr>
          <p:cNvPr id="6759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7E501E-9996-4840-AB5F-1993C5BD9C33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683883-FB1A-4F2B-906B-A58D57EBCD3C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257800" y="1709739"/>
            <a:ext cx="2286000" cy="357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/>
              <a:t>{	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/>
              <a:t>    </a:t>
            </a:r>
            <a:r>
              <a:rPr lang="en-US" b="1" kern="0" dirty="0" err="1"/>
              <a:t>int</a:t>
            </a:r>
            <a:r>
              <a:rPr lang="en-US" b="1" kern="0" dirty="0"/>
              <a:t> n;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/>
              <a:t>    </a:t>
            </a:r>
            <a:r>
              <a:rPr lang="en-US" b="1" kern="0" dirty="0" err="1"/>
              <a:t>int</a:t>
            </a:r>
            <a:r>
              <a:rPr lang="en-US" b="1" kern="0" dirty="0"/>
              <a:t> sum;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/>
              <a:t>    sum=0; </a:t>
            </a:r>
            <a:r>
              <a:rPr lang="en-US" b="1" kern="0" dirty="0">
                <a:solidFill>
                  <a:schemeClr val="bg2">
                    <a:lumMod val="10000"/>
                  </a:schemeClr>
                </a:solidFill>
              </a:rPr>
              <a:t>//initialize sum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solidFill>
                  <a:schemeClr val="accent2"/>
                </a:solidFill>
              </a:rPr>
              <a:t>    n=1;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solidFill>
                  <a:schemeClr val="bg1"/>
                </a:solidFill>
              </a:rPr>
              <a:t>    </a:t>
            </a:r>
            <a:r>
              <a:rPr lang="en-US" b="1" kern="0" dirty="0">
                <a:solidFill>
                  <a:srgbClr val="C00000"/>
                </a:solidFill>
              </a:rPr>
              <a:t>while (</a:t>
            </a:r>
            <a:r>
              <a:rPr lang="en-US" b="1" kern="0" dirty="0">
                <a:solidFill>
                  <a:schemeClr val="accent2"/>
                </a:solidFill>
              </a:rPr>
              <a:t>n &lt; 100</a:t>
            </a:r>
            <a:r>
              <a:rPr lang="en-US" b="1" kern="0" dirty="0">
                <a:solidFill>
                  <a:srgbClr val="C00000"/>
                </a:solidFill>
              </a:rPr>
              <a:t>)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solidFill>
                  <a:srgbClr val="C00000"/>
                </a:solidFill>
              </a:rPr>
              <a:t>    {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solidFill>
                  <a:srgbClr val="C00000"/>
                </a:solidFill>
              </a:rPr>
              <a:t>         sum= sum + n;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solidFill>
                  <a:srgbClr val="C00000"/>
                </a:solidFill>
              </a:rPr>
              <a:t>         </a:t>
            </a:r>
            <a:r>
              <a:rPr lang="en-US" b="1" kern="0" dirty="0">
                <a:solidFill>
                  <a:schemeClr val="accent2"/>
                </a:solidFill>
              </a:rPr>
              <a:t>n = n + 1;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solidFill>
                  <a:srgbClr val="C00000"/>
                </a:solidFill>
              </a:rPr>
              <a:t>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kern="0" dirty="0"/>
              <a:t>    </a:t>
            </a:r>
            <a:r>
              <a:rPr lang="en-US" b="1" kern="0" dirty="0" err="1"/>
              <a:t>printf</a:t>
            </a:r>
            <a:r>
              <a:rPr lang="en-US" b="1" kern="0" dirty="0"/>
              <a:t>(“%</a:t>
            </a:r>
            <a:r>
              <a:rPr lang="en-US" b="1" kern="0" dirty="0" err="1"/>
              <a:t>d”,sum</a:t>
            </a:r>
            <a:r>
              <a:rPr lang="en-US" b="1" kern="0" dirty="0"/>
              <a:t>);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/>
              <a:t>    return 0;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082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1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0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1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0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1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0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1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2065503" y="1085851"/>
            <a:ext cx="5372100" cy="51435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en-US" sz="2100" dirty="0"/>
              <a:t>Program to reverse the digits of a number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69638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6FA92F-91BB-4DB8-BBA5-EE011CBEFBCA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6963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0A3ADA-4314-4C1C-A307-A4D6AFDF1CD1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996279" y="1665836"/>
            <a:ext cx="5715000" cy="469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  <a:endParaRPr lang="en-US" altLang="en-US" b="1" dirty="0"/>
          </a:p>
          <a:p>
            <a:pPr eaLnBrk="1" hangingPunct="1">
              <a:defRPr/>
            </a:pPr>
            <a:r>
              <a:rPr lang="en-US" altLang="en-US" b="1" dirty="0"/>
              <a:t>{</a:t>
            </a:r>
          </a:p>
          <a:p>
            <a:pPr lvl="1" eaLnBrk="1" hangingPunct="1">
              <a:defRPr/>
            </a:pPr>
            <a:r>
              <a:rPr lang="en-US" altLang="en-US" b="1" dirty="0" err="1"/>
              <a:t>int</a:t>
            </a:r>
            <a:r>
              <a:rPr lang="en-US" altLang="en-US" b="1" dirty="0"/>
              <a:t> number, rev=0, </a:t>
            </a:r>
            <a:r>
              <a:rPr lang="en-US" altLang="en-US" b="1" dirty="0" err="1"/>
              <a:t>right_digit</a:t>
            </a:r>
            <a:r>
              <a:rPr lang="en-US" altLang="en-US" b="1" dirty="0"/>
              <a:t>;</a:t>
            </a:r>
          </a:p>
          <a:p>
            <a:pPr lvl="1" eaLnBrk="1" hangingPunct="1">
              <a:defRPr/>
            </a:pPr>
            <a:endParaRPr lang="en-US" altLang="en-US" b="1" dirty="0"/>
          </a:p>
          <a:p>
            <a:pPr lvl="1" eaLnBrk="1" hangingPunct="1">
              <a:defRPr/>
            </a:pPr>
            <a:r>
              <a:rPr lang="en-US" altLang="en-US" b="1" dirty="0" err="1"/>
              <a:t>printf</a:t>
            </a:r>
            <a:r>
              <a:rPr lang="en-US" altLang="en-US" b="1" dirty="0"/>
              <a:t>(“Enter your number.\n“);</a:t>
            </a:r>
          </a:p>
          <a:p>
            <a:pPr lvl="1" eaLnBrk="1" hangingPunct="1">
              <a:defRPr/>
            </a:pPr>
            <a:r>
              <a:rPr lang="en-US" altLang="en-US" b="1" dirty="0"/>
              <a:t>scanf(“%</a:t>
            </a:r>
            <a:r>
              <a:rPr lang="en-US" altLang="en-US" b="1" dirty="0" err="1"/>
              <a:t>d”,&amp;number</a:t>
            </a:r>
            <a:r>
              <a:rPr lang="en-US" altLang="en-US" b="1" dirty="0"/>
              <a:t>);</a:t>
            </a:r>
          </a:p>
          <a:p>
            <a:pPr lvl="1" eaLnBrk="1" hangingPunct="1">
              <a:defRPr/>
            </a:pPr>
            <a:endParaRPr lang="en-US" altLang="en-US" b="1" dirty="0"/>
          </a:p>
          <a:p>
            <a:pPr lvl="1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while ( number != 0 ) </a:t>
            </a:r>
          </a:p>
          <a:p>
            <a:pPr lvl="1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pPr lvl="2" eaLnBrk="1" hangingPunct="1">
              <a:defRPr/>
            </a:pP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right_digit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 = number % 10;</a:t>
            </a:r>
          </a:p>
          <a:p>
            <a:pPr lvl="2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rev=rev*10 + 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right_digit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lvl="2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number = number / 10;</a:t>
            </a:r>
          </a:p>
          <a:p>
            <a:pPr lvl="1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  <a:p>
            <a:pPr lvl="1" eaLnBrk="1" hangingPunct="1">
              <a:defRPr/>
            </a:pPr>
            <a:r>
              <a:rPr lang="en-US" altLang="en-US" b="1" dirty="0" err="1"/>
              <a:t>printf</a:t>
            </a:r>
            <a:r>
              <a:rPr lang="en-US" altLang="en-US" b="1" dirty="0"/>
              <a:t>(“The reversed number is %d“, rev);</a:t>
            </a:r>
          </a:p>
          <a:p>
            <a:pPr lvl="1" eaLnBrk="1" hangingPunct="1">
              <a:defRPr/>
            </a:pPr>
            <a:r>
              <a:rPr lang="en-US" altLang="en-US" b="1" dirty="0"/>
              <a:t>return 0;</a:t>
            </a:r>
          </a:p>
          <a:p>
            <a:pPr eaLnBrk="1" hangingPunct="1">
              <a:defRPr/>
            </a:pPr>
            <a:r>
              <a:rPr lang="en-US" alt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539740"/>
            <a:ext cx="5372100" cy="51435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The </a:t>
            </a:r>
            <a:r>
              <a:rPr lang="en-US" altLang="en-US" b="1" dirty="0">
                <a:solidFill>
                  <a:srgbClr val="C00000"/>
                </a:solidFill>
              </a:rPr>
              <a:t>do – while </a:t>
            </a:r>
            <a:r>
              <a:rPr lang="en-US" altLang="en-US" b="1" dirty="0"/>
              <a:t>statement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12125" y="1054090"/>
            <a:ext cx="7830354" cy="49466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i="1" u="sng" dirty="0"/>
              <a:t>General form: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        </a:t>
            </a:r>
            <a:r>
              <a:rPr lang="en-US" altLang="en-US" sz="1800" b="1" dirty="0"/>
              <a:t>do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/>
              <a:t>		  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/>
              <a:t>		  	</a:t>
            </a:r>
            <a:r>
              <a:rPr lang="en-US" altLang="en-US" sz="1800" b="1" dirty="0">
                <a:solidFill>
                  <a:srgbClr val="C00000"/>
                </a:solidFill>
              </a:rPr>
              <a:t>body of the loop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/>
              <a:t>		  }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/>
              <a:t>		while(test condition);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sz="1800" b="1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800" b="1" dirty="0">
                <a:solidFill>
                  <a:srgbClr val="C00000"/>
                </a:solidFill>
              </a:rPr>
              <a:t>Exit controlled loop</a:t>
            </a:r>
            <a:r>
              <a:rPr lang="en-US" altLang="en-US" sz="1800" dirty="0">
                <a:solidFill>
                  <a:schemeClr val="accent2"/>
                </a:solidFill>
              </a:rPr>
              <a:t>.</a:t>
            </a:r>
            <a:r>
              <a:rPr lang="en-US" altLang="en-US" sz="1800" dirty="0"/>
              <a:t> At the end of the loop, the test condition is evaluated. </a:t>
            </a:r>
            <a:endParaRPr lang="en-US" altLang="en-US" sz="1800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800" dirty="0"/>
              <a:t>After do statement, program executes the body of the Loop.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800" dirty="0"/>
              <a:t>Then, the condition is tested, if it is true, body of the loop is executed once again &amp; this process continues as long as the condition is true.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800" b="1" dirty="0">
                <a:solidFill>
                  <a:srgbClr val="C00000"/>
                </a:solidFill>
              </a:rPr>
              <a:t>Body of the loop is executed at least once.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1800" b="1" dirty="0">
                <a:solidFill>
                  <a:srgbClr val="C00000"/>
                </a:solidFill>
              </a:rPr>
              <a:t>do-while </a:t>
            </a:r>
            <a:r>
              <a:rPr lang="en-US" altLang="en-US" sz="1800" b="1" dirty="0"/>
              <a:t>loop can be </a:t>
            </a:r>
            <a:r>
              <a:rPr lang="en-US" altLang="en-US" sz="1800" b="1" dirty="0">
                <a:solidFill>
                  <a:srgbClr val="C00000"/>
                </a:solidFill>
              </a:rPr>
              <a:t>nested</a:t>
            </a:r>
            <a:r>
              <a:rPr lang="en-US" altLang="en-US" sz="1800" b="1" dirty="0"/>
              <a:t>.</a:t>
            </a:r>
          </a:p>
        </p:txBody>
      </p:sp>
      <p:sp>
        <p:nvSpPr>
          <p:cNvPr id="7066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DE072A-455A-44AD-92C8-13B5EDE5335C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70659" name="Slide Number Placeholder 9"/>
          <p:cNvSpPr>
            <a:spLocks noGrp="1"/>
          </p:cNvSpPr>
          <p:nvPr>
            <p:ph type="sldNum" sz="quarter" idx="12"/>
          </p:nvPr>
        </p:nvSpPr>
        <p:spPr bwMode="auto">
          <a:xfrm>
            <a:off x="5570917" y="635635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5203F5-4447-484C-A557-8645EBD03BB6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829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849E20-792F-CDFF-98D4-7729B1E1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1410809"/>
            <a:ext cx="8963025" cy="4772811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D6595084-C212-28BD-1911-60F2C9DA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F333469-6D9C-4298-BB14-BF4CE7B085D3}" type="datetime1">
              <a:rPr lang="en-US" smtClean="0"/>
              <a:pPr>
                <a:spcAft>
                  <a:spcPts val="600"/>
                </a:spcAft>
              </a:pPr>
              <a:t>3/12/2024</a:t>
            </a:fld>
            <a:endParaRPr lang="en-IN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D89DC8E1-6E61-72C7-C783-7E4494A5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33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A3906A-BD9B-CC8B-56C6-37C21A5F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63" y="738188"/>
            <a:ext cx="6935874" cy="6051550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FB8332B2-D58A-1CAA-8B09-9D216887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F333469-6D9C-4298-BB14-BF4CE7B085D3}" type="datetime1">
              <a:rPr lang="en-US" smtClean="0"/>
              <a:pPr>
                <a:spcAft>
                  <a:spcPts val="600"/>
                </a:spcAft>
              </a:pPr>
              <a:t>3/12/2024</a:t>
            </a:fld>
            <a:endParaRPr lang="en-IN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9F24A7E5-8079-D41E-2B1D-9F48536D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45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F0584C-112C-321A-F880-2832E16F9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78" y="1592502"/>
            <a:ext cx="1809663" cy="137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54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6550" y="633811"/>
            <a:ext cx="5372100" cy="514350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do</a:t>
            </a:r>
            <a:r>
              <a:rPr lang="en-US" altLang="en-US" dirty="0"/>
              <a:t> statement</a:t>
            </a:r>
          </a:p>
        </p:txBody>
      </p:sp>
      <p:sp>
        <p:nvSpPr>
          <p:cNvPr id="7272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62ACEE-0B4E-49B8-8241-11CF45586DAC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727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68F249-6865-4FEF-928F-C89A1404F01C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2395538" y="1348186"/>
            <a:ext cx="3314700" cy="17081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eaLnBrk="1" hangingPunct="1"/>
            <a:r>
              <a:rPr lang="en-US" altLang="en-US" sz="2100" i="1" dirty="0"/>
              <a:t>	program statement</a:t>
            </a:r>
          </a:p>
          <a:p>
            <a:pPr eaLnBrk="1" hangingPunct="1"/>
            <a:r>
              <a:rPr lang="en-US" altLang="en-US" sz="2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100" dirty="0"/>
              <a:t> ( </a:t>
            </a:r>
            <a:r>
              <a:rPr lang="en-US" altLang="en-US" sz="2100" dirty="0" err="1">
                <a:latin typeface="Aharoni" panose="02010803020104030203" pitchFamily="2" charset="-79"/>
                <a:cs typeface="Aharoni" panose="02010803020104030203" pitchFamily="2" charset="-79"/>
              </a:rPr>
              <a:t>loop_expression</a:t>
            </a:r>
            <a:r>
              <a:rPr lang="en-US" altLang="en-US" sz="2100" i="1" dirty="0"/>
              <a:t> </a:t>
            </a:r>
            <a:r>
              <a:rPr lang="en-US" altLang="en-US" sz="2100" dirty="0"/>
              <a:t>);</a:t>
            </a:r>
          </a:p>
        </p:txBody>
      </p:sp>
      <p:sp>
        <p:nvSpPr>
          <p:cNvPr id="72708" name="AutoShape 5"/>
          <p:cNvSpPr>
            <a:spLocks noChangeArrowheads="1"/>
          </p:cNvSpPr>
          <p:nvPr/>
        </p:nvSpPr>
        <p:spPr bwMode="auto">
          <a:xfrm>
            <a:off x="3600450" y="3469481"/>
            <a:ext cx="1657350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 dirty="0"/>
              <a:t>Statement(s)</a:t>
            </a:r>
          </a:p>
        </p:txBody>
      </p:sp>
      <p:sp>
        <p:nvSpPr>
          <p:cNvPr id="72709" name="AutoShape 6"/>
          <p:cNvSpPr>
            <a:spLocks noChangeArrowheads="1"/>
          </p:cNvSpPr>
          <p:nvPr/>
        </p:nvSpPr>
        <p:spPr bwMode="auto">
          <a:xfrm>
            <a:off x="3600450" y="3983831"/>
            <a:ext cx="1771650" cy="8001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loop_expression</a:t>
            </a:r>
          </a:p>
        </p:txBody>
      </p:sp>
      <p:sp>
        <p:nvSpPr>
          <p:cNvPr id="72710" name="Line 7"/>
          <p:cNvSpPr>
            <a:spLocks noChangeShapeType="1"/>
          </p:cNvSpPr>
          <p:nvPr/>
        </p:nvSpPr>
        <p:spPr bwMode="auto">
          <a:xfrm>
            <a:off x="4457700" y="381238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8316" name="Text Box 8"/>
          <p:cNvSpPr txBox="1">
            <a:spLocks noChangeArrowheads="1"/>
          </p:cNvSpPr>
          <p:nvPr/>
        </p:nvSpPr>
        <p:spPr bwMode="auto">
          <a:xfrm>
            <a:off x="3081338" y="4114800"/>
            <a:ext cx="4732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b="1"/>
              <a:t>yes</a:t>
            </a:r>
          </a:p>
        </p:txBody>
      </p:sp>
      <p:sp>
        <p:nvSpPr>
          <p:cNvPr id="72712" name="Line 9"/>
          <p:cNvSpPr>
            <a:spLocks noChangeShapeType="1"/>
          </p:cNvSpPr>
          <p:nvPr/>
        </p:nvSpPr>
        <p:spPr bwMode="auto">
          <a:xfrm flipV="1">
            <a:off x="2571750" y="3143250"/>
            <a:ext cx="188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2713" name="Line 10"/>
          <p:cNvSpPr>
            <a:spLocks noChangeShapeType="1"/>
          </p:cNvSpPr>
          <p:nvPr/>
        </p:nvSpPr>
        <p:spPr bwMode="auto">
          <a:xfrm>
            <a:off x="2571750" y="4383881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2714" name="Line 11"/>
          <p:cNvSpPr>
            <a:spLocks noChangeShapeType="1"/>
          </p:cNvSpPr>
          <p:nvPr/>
        </p:nvSpPr>
        <p:spPr bwMode="auto">
          <a:xfrm>
            <a:off x="4457700" y="2971801"/>
            <a:ext cx="0" cy="497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8320" name="Text Box 12"/>
          <p:cNvSpPr txBox="1">
            <a:spLocks noChangeArrowheads="1"/>
          </p:cNvSpPr>
          <p:nvPr/>
        </p:nvSpPr>
        <p:spPr bwMode="auto">
          <a:xfrm>
            <a:off x="4514851" y="4743450"/>
            <a:ext cx="41549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b="1"/>
              <a:t>No</a:t>
            </a:r>
          </a:p>
        </p:txBody>
      </p:sp>
      <p:sp>
        <p:nvSpPr>
          <p:cNvPr id="72716" name="Line 16"/>
          <p:cNvSpPr>
            <a:spLocks noChangeShapeType="1"/>
          </p:cNvSpPr>
          <p:nvPr/>
        </p:nvSpPr>
        <p:spPr bwMode="auto">
          <a:xfrm flipV="1">
            <a:off x="2571750" y="314325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4046" name="AutoShape 18"/>
          <p:cNvSpPr>
            <a:spLocks noChangeArrowheads="1"/>
          </p:cNvSpPr>
          <p:nvPr/>
        </p:nvSpPr>
        <p:spPr bwMode="auto">
          <a:xfrm>
            <a:off x="5710238" y="2330870"/>
            <a:ext cx="2400300" cy="1314450"/>
          </a:xfrm>
          <a:prstGeom prst="cloudCallout">
            <a:avLst>
              <a:gd name="adj1" fmla="val -58968"/>
              <a:gd name="adj2" fmla="val 10005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50" b="1" dirty="0">
                <a:solidFill>
                  <a:schemeClr val="bg1">
                    <a:lumMod val="95000"/>
                  </a:schemeClr>
                </a:solidFill>
              </a:rPr>
              <a:t>Loop with the test at the end !</a:t>
            </a:r>
          </a:p>
          <a:p>
            <a:pPr algn="ctr" eaLnBrk="1" hangingPunct="1">
              <a:defRPr/>
            </a:pPr>
            <a:r>
              <a:rPr lang="en-US" altLang="en-US" sz="1350" b="1" dirty="0">
                <a:solidFill>
                  <a:schemeClr val="bg1">
                    <a:lumMod val="95000"/>
                  </a:schemeClr>
                </a:solidFill>
              </a:rPr>
              <a:t>Body is executed at least once !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086100" y="3451622"/>
            <a:ext cx="342900" cy="285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1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3200400" y="4467226"/>
            <a:ext cx="342900" cy="26551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2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2646760" y="3451622"/>
            <a:ext cx="342900" cy="285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3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5367338" y="5273279"/>
            <a:ext cx="342900" cy="285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4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3652838" y="5279231"/>
            <a:ext cx="1657350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50"/>
              <a:t>Next statement</a:t>
            </a:r>
          </a:p>
        </p:txBody>
      </p:sp>
      <p:sp>
        <p:nvSpPr>
          <p:cNvPr id="72724" name="Line 11"/>
          <p:cNvSpPr>
            <a:spLocks noChangeShapeType="1"/>
          </p:cNvSpPr>
          <p:nvPr/>
        </p:nvSpPr>
        <p:spPr bwMode="auto">
          <a:xfrm>
            <a:off x="4483894" y="4782742"/>
            <a:ext cx="0" cy="497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6455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6" grpId="0"/>
      <p:bldP spid="98320" grpId="0"/>
      <p:bldP spid="4404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FF9F035-1DCA-FBBF-6DD9-086D6E69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B2136-F61E-3396-541B-B59A72E1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5507"/>
            <a:ext cx="8245806" cy="453519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200A-4135-8D76-819D-E99FB69A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657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F333469-6D9C-4298-BB14-BF4CE7B085D3}" type="datetime1">
              <a:rPr lang="en-US" smtClean="0"/>
              <a:pPr>
                <a:spcAft>
                  <a:spcPts val="600"/>
                </a:spcAft>
              </a:pPr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EBB84-ACA6-0526-AECB-1EFC2B53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61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299" y="1245395"/>
            <a:ext cx="6113344" cy="411956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2100" dirty="0"/>
              <a:t>Example: Finding sum of natural numbers </a:t>
            </a:r>
            <a:br>
              <a:rPr lang="en-US" sz="2100" dirty="0"/>
            </a:br>
            <a:r>
              <a:rPr lang="en-US" sz="2100" dirty="0"/>
              <a:t>up to 100</a:t>
            </a:r>
          </a:p>
        </p:txBody>
      </p:sp>
      <p:sp>
        <p:nvSpPr>
          <p:cNvPr id="74754" name="Text Box 3"/>
          <p:cNvSpPr>
            <a:spLocks noGrp="1" noChangeArrowheads="1"/>
          </p:cNvSpPr>
          <p:nvPr>
            <p:ph idx="1"/>
          </p:nvPr>
        </p:nvSpPr>
        <p:spPr bwMode="auto">
          <a:xfrm>
            <a:off x="2171700" y="1885951"/>
            <a:ext cx="6000750" cy="36230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/>
              <a:t>#include &lt;</a:t>
            </a:r>
            <a:r>
              <a:rPr lang="en-US" sz="1800" b="1" dirty="0" err="1"/>
              <a:t>stdio.h</a:t>
            </a:r>
            <a:r>
              <a:rPr lang="en-US" sz="1800" b="1" dirty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800" b="1" dirty="0" err="1"/>
              <a:t>int</a:t>
            </a:r>
            <a:r>
              <a:rPr lang="en-US" sz="1800" b="1" dirty="0"/>
              <a:t> main()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1800" b="1" dirty="0"/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int</a:t>
            </a:r>
            <a:r>
              <a:rPr lang="en-US" altLang="en-US" sz="1800" b="1" dirty="0"/>
              <a:t> n;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int</a:t>
            </a:r>
            <a:r>
              <a:rPr lang="en-US" altLang="en-US" sz="1800" b="1" dirty="0"/>
              <a:t> sum=0;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altLang="en-US" sz="1800" b="1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1800" b="1" dirty="0"/>
              <a:t>     n=1;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</a:rPr>
              <a:t>     do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</a:rPr>
              <a:t>    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</a:rPr>
              <a:t>         sum = sum + counter;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</a:rPr>
              <a:t>         counter = counter +1;}}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</a:rPr>
              <a:t>    } while (counter &lt; 100);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printf</a:t>
            </a:r>
            <a:r>
              <a:rPr lang="en-US" altLang="en-US" sz="1800" b="1" dirty="0"/>
              <a:t>(“%</a:t>
            </a:r>
            <a:r>
              <a:rPr lang="en-US" altLang="en-US" sz="1800" b="1" dirty="0" err="1"/>
              <a:t>d”,sum</a:t>
            </a:r>
            <a:r>
              <a:rPr lang="en-US" altLang="en-US" sz="1800" b="1" dirty="0"/>
              <a:t>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1800" b="1" dirty="0"/>
              <a:t>    return 0;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1800" b="1" dirty="0"/>
              <a:t>}</a:t>
            </a:r>
          </a:p>
        </p:txBody>
      </p:sp>
      <p:sp>
        <p:nvSpPr>
          <p:cNvPr id="7476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00883F-B542-4D4D-9BB9-8BFC35BA457F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74755" name="Slide Number Placeholder 9"/>
          <p:cNvSpPr>
            <a:spLocks noGrp="1"/>
          </p:cNvSpPr>
          <p:nvPr>
            <p:ph type="sldNum" sz="quarter" idx="12"/>
          </p:nvPr>
        </p:nvSpPr>
        <p:spPr bwMode="auto">
          <a:xfrm>
            <a:off x="5684293" y="6435428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D48AD8-E5E0-41A6-82A4-7DFD0ED9F742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71700" y="4006781"/>
            <a:ext cx="2686051" cy="14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431"/>
              </a:spcBef>
              <a:buClr>
                <a:schemeClr val="tx1"/>
              </a:buClr>
            </a:pPr>
            <a:r>
              <a:rPr lang="en-US" altLang="en-US" sz="1500" b="1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Tempus Sans ITC" panose="04020404030D07020202" pitchFamily="82" charset="0"/>
              </a:rPr>
              <a:t>do</a:t>
            </a:r>
          </a:p>
          <a:p>
            <a:pPr>
              <a:lnSpc>
                <a:spcPct val="80000"/>
              </a:lnSpc>
              <a:spcBef>
                <a:spcPts val="431"/>
              </a:spcBef>
              <a:buClr>
                <a:schemeClr val="tx1"/>
              </a:buClr>
            </a:pPr>
            <a:r>
              <a:rPr lang="en-US" altLang="en-US" b="1" dirty="0">
                <a:solidFill>
                  <a:srgbClr val="C00000"/>
                </a:solidFill>
                <a:latin typeface="Tempus Sans ITC" panose="04020404030D07020202" pitchFamily="82" charset="0"/>
              </a:rPr>
              <a:t>    {</a:t>
            </a:r>
          </a:p>
          <a:p>
            <a:pPr>
              <a:lnSpc>
                <a:spcPct val="80000"/>
              </a:lnSpc>
              <a:spcBef>
                <a:spcPts val="431"/>
              </a:spcBef>
              <a:buClr>
                <a:schemeClr val="tx1"/>
              </a:buClr>
            </a:pPr>
            <a:r>
              <a:rPr lang="en-US" altLang="en-US" b="1" dirty="0">
                <a:solidFill>
                  <a:srgbClr val="C00000"/>
                </a:solidFill>
                <a:latin typeface="Tempus Sans ITC" panose="04020404030D07020202" pitchFamily="82" charset="0"/>
              </a:rPr>
              <a:t>     </a:t>
            </a:r>
            <a:r>
              <a:rPr lang="en-US" altLang="en-US" sz="105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    </a:t>
            </a:r>
            <a:r>
              <a:rPr lang="en-US" altLang="en-US" b="1" dirty="0">
                <a:solidFill>
                  <a:srgbClr val="C00000"/>
                </a:solidFill>
                <a:latin typeface="Tempus Sans ITC" panose="04020404030D07020202" pitchFamily="82" charset="0"/>
              </a:rPr>
              <a:t>sum = sum + n;</a:t>
            </a:r>
          </a:p>
          <a:p>
            <a:pPr>
              <a:lnSpc>
                <a:spcPct val="80000"/>
              </a:lnSpc>
              <a:spcBef>
                <a:spcPts val="431"/>
              </a:spcBef>
              <a:buClr>
                <a:schemeClr val="tx1"/>
              </a:buClr>
            </a:pPr>
            <a:r>
              <a:rPr lang="en-US" altLang="en-US" b="1" dirty="0">
                <a:solidFill>
                  <a:srgbClr val="C00000"/>
                </a:solidFill>
                <a:latin typeface="Tempus Sans ITC" panose="04020404030D07020202" pitchFamily="82" charset="0"/>
              </a:rPr>
              <a:t>        n = n +1;</a:t>
            </a:r>
          </a:p>
          <a:p>
            <a:pPr>
              <a:lnSpc>
                <a:spcPct val="80000"/>
              </a:lnSpc>
              <a:spcBef>
                <a:spcPts val="431"/>
              </a:spcBef>
              <a:buClr>
                <a:schemeClr val="tx1"/>
              </a:buClr>
            </a:pPr>
            <a:r>
              <a:rPr lang="en-US" altLang="en-US" b="1" dirty="0">
                <a:solidFill>
                  <a:srgbClr val="C00000"/>
                </a:solidFill>
                <a:latin typeface="Tempus Sans ITC" panose="04020404030D07020202" pitchFamily="82" charset="0"/>
              </a:rPr>
              <a:t>    }   while (n &lt; =100);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14950" y="1885950"/>
            <a:ext cx="2286000" cy="370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ea typeface="Batang" pitchFamily="18" charset="-127"/>
              </a:rPr>
              <a:t>{	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ea typeface="Batang" pitchFamily="18" charset="-127"/>
              </a:rPr>
              <a:t>    </a:t>
            </a:r>
            <a:r>
              <a:rPr lang="en-US" b="1" kern="0" dirty="0" err="1">
                <a:ea typeface="Batang" pitchFamily="18" charset="-127"/>
              </a:rPr>
              <a:t>int</a:t>
            </a:r>
            <a:r>
              <a:rPr lang="en-US" b="1" kern="0" dirty="0">
                <a:ea typeface="Batang" pitchFamily="18" charset="-127"/>
              </a:rPr>
              <a:t> n;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ea typeface="Batang" pitchFamily="18" charset="-127"/>
              </a:rPr>
              <a:t>    </a:t>
            </a:r>
            <a:r>
              <a:rPr lang="en-US" b="1" kern="0" dirty="0" err="1">
                <a:ea typeface="Batang" pitchFamily="18" charset="-127"/>
              </a:rPr>
              <a:t>int</a:t>
            </a:r>
            <a:r>
              <a:rPr lang="en-US" b="1" kern="0" dirty="0">
                <a:ea typeface="Batang" pitchFamily="18" charset="-127"/>
              </a:rPr>
              <a:t> sum =0;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ea typeface="Batang" pitchFamily="18" charset="-127"/>
              </a:rPr>
              <a:t>    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ea typeface="Batang" pitchFamily="18" charset="-127"/>
              </a:rPr>
              <a:t>    n=1;</a:t>
            </a:r>
            <a:endParaRPr lang="en-US" b="1" kern="0" dirty="0">
              <a:solidFill>
                <a:schemeClr val="bg1"/>
              </a:solidFill>
              <a:ea typeface="Batang" pitchFamily="18" charset="-127"/>
            </a:endParaRP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solidFill>
                  <a:schemeClr val="bg1"/>
                </a:solidFill>
                <a:ea typeface="Batang" pitchFamily="18" charset="-127"/>
              </a:rPr>
              <a:t>    </a:t>
            </a:r>
            <a:r>
              <a:rPr lang="en-US" b="1" kern="0" dirty="0">
                <a:solidFill>
                  <a:schemeClr val="accent2"/>
                </a:solidFill>
                <a:ea typeface="Batang" pitchFamily="18" charset="-127"/>
              </a:rPr>
              <a:t>while (n&lt;=100)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solidFill>
                  <a:schemeClr val="accent2"/>
                </a:solidFill>
                <a:ea typeface="Batang" pitchFamily="18" charset="-127"/>
              </a:rPr>
              <a:t>    {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solidFill>
                  <a:schemeClr val="accent2"/>
                </a:solidFill>
                <a:ea typeface="Batang" pitchFamily="18" charset="-127"/>
              </a:rPr>
              <a:t>         sum=</a:t>
            </a:r>
            <a:r>
              <a:rPr lang="en-US" b="1" kern="0" dirty="0" err="1">
                <a:solidFill>
                  <a:schemeClr val="accent2"/>
                </a:solidFill>
                <a:ea typeface="Batang" pitchFamily="18" charset="-127"/>
              </a:rPr>
              <a:t>sum+n</a:t>
            </a:r>
            <a:r>
              <a:rPr lang="en-US" b="1" kern="0" dirty="0">
                <a:solidFill>
                  <a:schemeClr val="accent2"/>
                </a:solidFill>
                <a:ea typeface="Batang" pitchFamily="18" charset="-127"/>
              </a:rPr>
              <a:t>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solidFill>
                  <a:schemeClr val="accent2"/>
                </a:solidFill>
                <a:ea typeface="Batang" pitchFamily="18" charset="-127"/>
              </a:rPr>
              <a:t>         n = n +1;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solidFill>
                  <a:schemeClr val="accent2"/>
                </a:solidFill>
                <a:ea typeface="Batang" pitchFamily="18" charset="-127"/>
              </a:rPr>
              <a:t>    }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ea typeface="Batang" pitchFamily="18" charset="-127"/>
              </a:rPr>
              <a:t>    </a:t>
            </a:r>
            <a:r>
              <a:rPr lang="en-US" b="1" kern="0" dirty="0" err="1">
                <a:ea typeface="Batang" pitchFamily="18" charset="-127"/>
              </a:rPr>
              <a:t>printf</a:t>
            </a:r>
            <a:r>
              <a:rPr lang="en-US" b="1" kern="0" dirty="0">
                <a:ea typeface="Batang" pitchFamily="18" charset="-127"/>
              </a:rPr>
              <a:t>(“%</a:t>
            </a:r>
            <a:r>
              <a:rPr lang="en-US" b="1" kern="0" dirty="0" err="1">
                <a:ea typeface="Batang" pitchFamily="18" charset="-127"/>
              </a:rPr>
              <a:t>d”,sum</a:t>
            </a:r>
            <a:r>
              <a:rPr lang="en-US" b="1" kern="0" dirty="0">
                <a:ea typeface="Batang" pitchFamily="18" charset="-127"/>
              </a:rPr>
              <a:t>);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ea typeface="Batang" pitchFamily="18" charset="-127"/>
              </a:rPr>
              <a:t>    return 0;</a:t>
            </a:r>
          </a:p>
          <a:p>
            <a:pPr marL="257175" indent="-257175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b="1" kern="0" dirty="0">
                <a:ea typeface="Batang" pitchFamily="18" charset="-127"/>
              </a:rPr>
              <a:t>}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086350" y="1600200"/>
            <a:ext cx="0" cy="4400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6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5503" y="658643"/>
            <a:ext cx="5372100" cy="51435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en-US" sz="2100" dirty="0"/>
              <a:t>Program to reverse the digits of a number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76806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C17CDC-852A-4152-A427-DA66C6F9BB72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7680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59DB7C-BC48-46E7-93FB-27EE3B5544BC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751553" y="1476962"/>
            <a:ext cx="5833975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 eaLnBrk="1" hangingPunct="1">
              <a:defRPr/>
            </a:pPr>
            <a:r>
              <a:rPr lang="en-US" altLang="en-US" b="1" dirty="0"/>
              <a:t>{</a:t>
            </a:r>
          </a:p>
          <a:p>
            <a:pPr lvl="1" eaLnBrk="1" hangingPunct="1">
              <a:defRPr/>
            </a:pPr>
            <a:r>
              <a:rPr lang="en-US" altLang="en-US" b="1" dirty="0" err="1"/>
              <a:t>int</a:t>
            </a:r>
            <a:r>
              <a:rPr lang="en-US" altLang="en-US" b="1" dirty="0"/>
              <a:t> number, rev=0, </a:t>
            </a:r>
            <a:r>
              <a:rPr lang="en-US" altLang="en-US" b="1" dirty="0" err="1"/>
              <a:t>right_digit</a:t>
            </a:r>
            <a:r>
              <a:rPr lang="en-US" altLang="en-US" b="1" dirty="0"/>
              <a:t>;</a:t>
            </a:r>
          </a:p>
          <a:p>
            <a:pPr lvl="1" eaLnBrk="1" hangingPunct="1">
              <a:defRPr/>
            </a:pPr>
            <a:endParaRPr lang="en-US" altLang="en-US" b="1" dirty="0"/>
          </a:p>
          <a:p>
            <a:pPr lvl="1" eaLnBrk="1" hangingPunct="1">
              <a:defRPr/>
            </a:pPr>
            <a:r>
              <a:rPr lang="en-US" altLang="en-US" b="1" dirty="0" err="1"/>
              <a:t>printf</a:t>
            </a:r>
            <a:r>
              <a:rPr lang="en-US" altLang="en-US" b="1" dirty="0"/>
              <a:t>(“Enter your number.\n“);</a:t>
            </a:r>
          </a:p>
          <a:p>
            <a:pPr lvl="1" eaLnBrk="1" hangingPunct="1">
              <a:defRPr/>
            </a:pPr>
            <a:r>
              <a:rPr lang="en-US" altLang="en-US" b="1" dirty="0"/>
              <a:t>scanf(“%</a:t>
            </a:r>
            <a:r>
              <a:rPr lang="en-US" altLang="en-US" b="1" dirty="0" err="1"/>
              <a:t>d”,&amp;number</a:t>
            </a:r>
            <a:r>
              <a:rPr lang="en-US" altLang="en-US" b="1" dirty="0"/>
              <a:t>);</a:t>
            </a:r>
          </a:p>
          <a:p>
            <a:pPr lvl="1" eaLnBrk="1" hangingPunct="1">
              <a:defRPr/>
            </a:pPr>
            <a:endParaRPr lang="en-US" altLang="en-US" b="1" dirty="0"/>
          </a:p>
          <a:p>
            <a:pPr lvl="1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do </a:t>
            </a:r>
          </a:p>
          <a:p>
            <a:pPr lvl="1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pPr lvl="2" eaLnBrk="1" hangingPunct="1">
              <a:defRPr/>
            </a:pP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right_digit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 = number % 10;</a:t>
            </a:r>
          </a:p>
          <a:p>
            <a:pPr lvl="2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rev=rev*10 + 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right_digit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lvl="2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number = number / 10;</a:t>
            </a:r>
          </a:p>
          <a:p>
            <a:pPr lvl="1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  <a:p>
            <a:pPr lvl="1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while ( number != 0 );</a:t>
            </a:r>
            <a:endParaRPr lang="en-US" altLang="en-US" b="1" dirty="0"/>
          </a:p>
          <a:p>
            <a:pPr lvl="1" eaLnBrk="1" hangingPunct="1">
              <a:defRPr/>
            </a:pPr>
            <a:r>
              <a:rPr lang="en-US" altLang="en-US" b="1" dirty="0" err="1"/>
              <a:t>printf</a:t>
            </a:r>
            <a:r>
              <a:rPr lang="en-US" altLang="en-US" b="1" dirty="0"/>
              <a:t>(“The reversed number is %</a:t>
            </a:r>
            <a:r>
              <a:rPr lang="en-US" altLang="en-US" b="1" dirty="0" err="1"/>
              <a:t>d“,rev</a:t>
            </a:r>
            <a:r>
              <a:rPr lang="en-US" altLang="en-US" b="1" dirty="0"/>
              <a:t>);</a:t>
            </a:r>
          </a:p>
          <a:p>
            <a:pPr lvl="1" eaLnBrk="1" hangingPunct="1">
              <a:defRPr/>
            </a:pPr>
            <a:r>
              <a:rPr lang="en-US" altLang="en-US" b="1" dirty="0"/>
              <a:t>return 0;</a:t>
            </a:r>
          </a:p>
          <a:p>
            <a:pPr eaLnBrk="1" hangingPunct="1">
              <a:defRPr/>
            </a:pPr>
            <a:r>
              <a:rPr lang="en-US" altLang="en-US" b="1" dirty="0"/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F4774A-0AB1-4C93-999E-1ABE61C47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73" y="1615462"/>
            <a:ext cx="4567734" cy="469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  <a:endParaRPr lang="en-US" altLang="en-US" b="1" dirty="0"/>
          </a:p>
          <a:p>
            <a:pPr eaLnBrk="1" hangingPunct="1">
              <a:defRPr/>
            </a:pPr>
            <a:r>
              <a:rPr lang="en-US" altLang="en-US" b="1" dirty="0"/>
              <a:t>{</a:t>
            </a:r>
          </a:p>
          <a:p>
            <a:pPr lvl="1" eaLnBrk="1" hangingPunct="1">
              <a:defRPr/>
            </a:pPr>
            <a:r>
              <a:rPr lang="en-US" altLang="en-US" b="1" dirty="0" err="1"/>
              <a:t>int</a:t>
            </a:r>
            <a:r>
              <a:rPr lang="en-US" altLang="en-US" b="1" dirty="0"/>
              <a:t> number, rev=0, </a:t>
            </a:r>
            <a:r>
              <a:rPr lang="en-US" altLang="en-US" b="1" dirty="0" err="1"/>
              <a:t>right_digit</a:t>
            </a:r>
            <a:r>
              <a:rPr lang="en-US" altLang="en-US" b="1" dirty="0"/>
              <a:t>;</a:t>
            </a:r>
          </a:p>
          <a:p>
            <a:pPr lvl="1" eaLnBrk="1" hangingPunct="1">
              <a:defRPr/>
            </a:pPr>
            <a:endParaRPr lang="en-US" altLang="en-US" b="1" dirty="0"/>
          </a:p>
          <a:p>
            <a:pPr lvl="1" eaLnBrk="1" hangingPunct="1">
              <a:defRPr/>
            </a:pPr>
            <a:r>
              <a:rPr lang="en-US" altLang="en-US" b="1" dirty="0" err="1"/>
              <a:t>printf</a:t>
            </a:r>
            <a:r>
              <a:rPr lang="en-US" altLang="en-US" b="1" dirty="0"/>
              <a:t>(“Enter your number.\n“);</a:t>
            </a:r>
          </a:p>
          <a:p>
            <a:pPr lvl="1" eaLnBrk="1" hangingPunct="1">
              <a:defRPr/>
            </a:pPr>
            <a:r>
              <a:rPr lang="en-US" altLang="en-US" b="1" dirty="0"/>
              <a:t>scanf(“%</a:t>
            </a:r>
            <a:r>
              <a:rPr lang="en-US" altLang="en-US" b="1" dirty="0" err="1"/>
              <a:t>d”,&amp;number</a:t>
            </a:r>
            <a:r>
              <a:rPr lang="en-US" altLang="en-US" b="1" dirty="0"/>
              <a:t>);</a:t>
            </a:r>
          </a:p>
          <a:p>
            <a:pPr lvl="1" eaLnBrk="1" hangingPunct="1">
              <a:defRPr/>
            </a:pPr>
            <a:endParaRPr lang="en-US" altLang="en-US" b="1" dirty="0"/>
          </a:p>
          <a:p>
            <a:pPr lvl="1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while ( number != 0 ) </a:t>
            </a:r>
          </a:p>
          <a:p>
            <a:pPr lvl="1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pPr lvl="2" eaLnBrk="1" hangingPunct="1">
              <a:defRPr/>
            </a:pP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right_digit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 = number % 10;</a:t>
            </a:r>
          </a:p>
          <a:p>
            <a:pPr lvl="2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rev=rev*10 + </a:t>
            </a:r>
            <a:r>
              <a:rPr lang="en-US" altLang="en-US" b="1" dirty="0" err="1">
                <a:solidFill>
                  <a:schemeClr val="bg2">
                    <a:lumMod val="10000"/>
                  </a:schemeClr>
                </a:solidFill>
              </a:rPr>
              <a:t>right_digit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lvl="2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number = number / 10;</a:t>
            </a:r>
          </a:p>
          <a:p>
            <a:pPr lvl="1" eaLnBrk="1" hangingPunct="1">
              <a:defRPr/>
            </a:pP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  <a:p>
            <a:pPr lvl="1" eaLnBrk="1" hangingPunct="1">
              <a:defRPr/>
            </a:pPr>
            <a:r>
              <a:rPr lang="en-US" altLang="en-US" b="1" dirty="0" err="1"/>
              <a:t>printf</a:t>
            </a:r>
            <a:r>
              <a:rPr lang="en-US" altLang="en-US" b="1" dirty="0"/>
              <a:t>(“The reversed number is %d“, rev);</a:t>
            </a:r>
          </a:p>
          <a:p>
            <a:pPr lvl="1" eaLnBrk="1" hangingPunct="1">
              <a:defRPr/>
            </a:pPr>
            <a:r>
              <a:rPr lang="en-US" altLang="en-US" b="1" dirty="0"/>
              <a:t>return 0;</a:t>
            </a:r>
          </a:p>
          <a:p>
            <a:pPr eaLnBrk="1" hangingPunct="1">
              <a:defRPr/>
            </a:pPr>
            <a:r>
              <a:rPr lang="en-US" altLang="en-US" b="1" dirty="0"/>
              <a:t>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9FC2E4-3CDC-4FB2-9EFA-FA916121A609}"/>
              </a:ext>
            </a:extLst>
          </p:cNvPr>
          <p:cNvCxnSpPr/>
          <p:nvPr/>
        </p:nvCxnSpPr>
        <p:spPr>
          <a:xfrm>
            <a:off x="4751553" y="1261118"/>
            <a:ext cx="0" cy="5183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9251" y="706465"/>
            <a:ext cx="5372100" cy="5143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need for program looping</a:t>
            </a:r>
          </a:p>
        </p:txBody>
      </p:sp>
      <p:sp>
        <p:nvSpPr>
          <p:cNvPr id="50184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41879A-D499-4EAB-AD8B-47218B92051F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501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4F4AA6-591D-4AB3-BF32-E51E492137B2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1658203" y="2626519"/>
            <a:ext cx="6114197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#include &lt;</a:t>
            </a: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stdio.h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&gt;</a:t>
            </a:r>
          </a:p>
          <a:p>
            <a:pPr eaLnBrk="1" hangingPunct="1">
              <a:defRPr/>
            </a:pP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main (void) </a:t>
            </a:r>
          </a:p>
          <a:p>
            <a:pPr eaLnBrk="1" hangingPunct="1"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{</a:t>
            </a:r>
          </a:p>
          <a:p>
            <a:pPr lvl="1" eaLnBrk="1" hangingPunct="1">
              <a:defRPr/>
            </a:pP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triangularNumber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;</a:t>
            </a:r>
          </a:p>
          <a:p>
            <a:pPr lvl="1" eaLnBrk="1" hangingPunct="1">
              <a:defRPr/>
            </a:pPr>
            <a:r>
              <a:rPr lang="en-US" altLang="en-US" b="1" dirty="0" err="1">
                <a:solidFill>
                  <a:srgbClr val="C00000"/>
                </a:solidFill>
                <a:latin typeface="+mn-lt"/>
              </a:rPr>
              <a:t>triangularNumber</a:t>
            </a: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 = 1 + 2 + 3 + 4 + 5 + 6 + 7 + 8;</a:t>
            </a:r>
          </a:p>
          <a:p>
            <a:pPr lvl="1" eaLnBrk="1" hangingPunct="1">
              <a:defRPr/>
            </a:pP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printf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(“The eighth triangular number is  %d“,</a:t>
            </a: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triangularNumber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);</a:t>
            </a:r>
          </a:p>
          <a:p>
            <a:pPr lvl="1" eaLnBrk="1" hangingPunct="1"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return 0;</a:t>
            </a:r>
          </a:p>
          <a:p>
            <a:pPr eaLnBrk="1" hangingPunct="1"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004552" y="5362753"/>
            <a:ext cx="751079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b="1" i="1" dirty="0">
                <a:latin typeface="+mn-lt"/>
              </a:rPr>
              <a:t>What if we have to compute the 200-th (1000-th, </a:t>
            </a:r>
            <a:r>
              <a:rPr lang="en-US" altLang="en-US" b="1" i="1" dirty="0" err="1">
                <a:latin typeface="+mn-lt"/>
              </a:rPr>
              <a:t>etc</a:t>
            </a:r>
            <a:r>
              <a:rPr lang="en-US" altLang="en-US" b="1" i="1" dirty="0">
                <a:latin typeface="+mn-lt"/>
              </a:rPr>
              <a:t>)  triangular number ?</a:t>
            </a: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875763" y="1943100"/>
            <a:ext cx="69537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Example problem: computing triangular numbers. </a:t>
            </a:r>
          </a:p>
          <a:p>
            <a:pPr eaLnBrk="1" hangingPunct="1"/>
            <a:r>
              <a:rPr lang="en-US" altLang="en-US" b="1" dirty="0">
                <a:latin typeface="+mn-lt"/>
              </a:rPr>
              <a:t>(The n-</a:t>
            </a:r>
            <a:r>
              <a:rPr lang="en-US" altLang="en-US" b="1" dirty="0" err="1">
                <a:latin typeface="+mn-lt"/>
              </a:rPr>
              <a:t>th</a:t>
            </a:r>
            <a:r>
              <a:rPr lang="en-US" altLang="en-US" b="1" dirty="0">
                <a:latin typeface="+mn-lt"/>
              </a:rPr>
              <a:t> triangular number is the  sum of the integers from 1 through </a:t>
            </a:r>
            <a:r>
              <a:rPr lang="en-US" altLang="en-US" b="1" i="1" dirty="0">
                <a:latin typeface="+mn-lt"/>
              </a:rPr>
              <a:t>n)</a:t>
            </a:r>
            <a:endParaRPr lang="en-US" altLang="en-US" b="1" dirty="0">
              <a:latin typeface="+mn-lt"/>
            </a:endParaRP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1004552" y="5882997"/>
            <a:ext cx="751079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latin typeface="+mn-lt"/>
              </a:rPr>
              <a:t>We have 3 different statements for looping.</a:t>
            </a:r>
            <a:endParaRPr lang="en-US" altLang="en-US" b="1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9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2036928" y="1143595"/>
            <a:ext cx="5372100" cy="51435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Which loop to choose ?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61539" y="1657945"/>
            <a:ext cx="6609782" cy="37945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/>
            <a:r>
              <a:rPr lang="en-US" altLang="en-US" sz="2000" b="1" dirty="0">
                <a:solidFill>
                  <a:srgbClr val="C00000"/>
                </a:solidFill>
              </a:rPr>
              <a:t>Criteria: category of looping</a:t>
            </a:r>
          </a:p>
          <a:p>
            <a:pPr lvl="1" algn="just" eaLnBrk="1" hangingPunct="1"/>
            <a:r>
              <a:rPr lang="en-US" altLang="en-US" sz="2000" b="1" dirty="0"/>
              <a:t>Entry-controlled loop -&gt; for, while</a:t>
            </a:r>
          </a:p>
          <a:p>
            <a:pPr lvl="1" algn="just" eaLnBrk="1" hangingPunct="1"/>
            <a:r>
              <a:rPr lang="en-US" altLang="en-US" sz="2000" b="1" dirty="0"/>
              <a:t>Exit-</a:t>
            </a:r>
            <a:r>
              <a:rPr lang="en-US" altLang="en-US" sz="2000" b="1" dirty="0" err="1"/>
              <a:t>controlledloop</a:t>
            </a:r>
            <a:r>
              <a:rPr lang="en-US" altLang="en-US" sz="2000" b="1" dirty="0"/>
              <a:t> -&gt; do</a:t>
            </a:r>
          </a:p>
          <a:p>
            <a:pPr lvl="1" algn="just" eaLnBrk="1" hangingPunct="1"/>
            <a:endParaRPr lang="en-US" altLang="en-US" sz="2000" b="1" dirty="0"/>
          </a:p>
          <a:p>
            <a:pPr algn="just" eaLnBrk="1" hangingPunct="1"/>
            <a:r>
              <a:rPr lang="en-US" altLang="en-US" sz="2000" b="1" dirty="0">
                <a:solidFill>
                  <a:srgbClr val="C00000"/>
                </a:solidFill>
              </a:rPr>
              <a:t>Criteria: Number of repetitions:</a:t>
            </a:r>
          </a:p>
          <a:p>
            <a:pPr lvl="1" algn="just" eaLnBrk="1" hangingPunct="1"/>
            <a:r>
              <a:rPr lang="en-US" altLang="en-US" sz="2000" b="1" dirty="0"/>
              <a:t>Indefinite loops -&gt;while</a:t>
            </a:r>
          </a:p>
          <a:p>
            <a:pPr lvl="1" algn="just" eaLnBrk="1" hangingPunct="1"/>
            <a:r>
              <a:rPr lang="en-US" altLang="en-US" sz="2000" b="1" dirty="0"/>
              <a:t>Counting loops -&gt; for</a:t>
            </a:r>
          </a:p>
          <a:p>
            <a:pPr lvl="1" algn="just" eaLnBrk="1" hangingPunct="1"/>
            <a:endParaRPr lang="en-US" altLang="en-US" sz="2000" b="1" dirty="0"/>
          </a:p>
          <a:p>
            <a:pPr algn="just" eaLnBrk="1" hangingPunct="1"/>
            <a:r>
              <a:rPr lang="en-US" altLang="en-US" sz="2000" b="1" dirty="0"/>
              <a:t>You can actually rewrite any while as a for and vice versa  !</a:t>
            </a:r>
          </a:p>
          <a:p>
            <a:pPr algn="just" eaLnBrk="1" hangingPunct="1"/>
            <a:endParaRPr lang="en-US" altLang="en-US" sz="2000" b="1" dirty="0"/>
          </a:p>
        </p:txBody>
      </p:sp>
      <p:sp>
        <p:nvSpPr>
          <p:cNvPr id="101381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514BED-6084-433D-B6BF-6B8F02E9D7A0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10138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38EA0-99AC-449A-AAF2-AABAB9C07634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93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334" y="1380983"/>
            <a:ext cx="5372100" cy="5143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en-US" b="1" dirty="0">
                <a:latin typeface="+mn-lt"/>
              </a:rPr>
              <a:t>Iterative (loop) control structures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61540" y="2142724"/>
            <a:ext cx="5314950" cy="30515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algn="just"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/>
              <a:t>Three kinds of loop control structures: </a:t>
            </a:r>
          </a:p>
          <a:p>
            <a:pPr marL="600075" lvl="1" indent="-257175" algn="just"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sz="2400" b="1">
                <a:solidFill>
                  <a:srgbClr val="C00000"/>
                </a:solidFill>
                <a:latin typeface="Tempus Sans ITC" panose="04020404030D07020202" pitchFamily="82" charset="0"/>
              </a:rPr>
              <a:t>while</a:t>
            </a:r>
          </a:p>
          <a:p>
            <a:pPr marL="600075" lvl="1" indent="-257175" algn="just"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sz="2400" b="1">
                <a:solidFill>
                  <a:srgbClr val="C00000"/>
                </a:solidFill>
                <a:latin typeface="Tempus Sans ITC" panose="04020404030D07020202" pitchFamily="82" charset="0"/>
              </a:rPr>
              <a:t>do while</a:t>
            </a:r>
          </a:p>
          <a:p>
            <a:pPr marL="600075" lvl="1" indent="-257175" algn="just"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sz="2400" b="1">
                <a:solidFill>
                  <a:srgbClr val="C00000"/>
                </a:solidFill>
                <a:latin typeface="Tempus Sans ITC" panose="04020404030D07020202" pitchFamily="82" charset="0"/>
              </a:rPr>
              <a:t>for </a:t>
            </a:r>
          </a:p>
        </p:txBody>
      </p:sp>
      <p:sp>
        <p:nvSpPr>
          <p:cNvPr id="51205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585E9C-4390-4BD5-BD67-F50FCC6C75A5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31A899-F823-4C80-AD06-D09301E5A8D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59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883391" y="635134"/>
            <a:ext cx="5372100" cy="5143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en-US" b="1" dirty="0">
                <a:latin typeface="+mn-lt"/>
              </a:rPr>
              <a:t>Iterative (loop) control structures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28650" y="1149485"/>
            <a:ext cx="8245806" cy="5027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algn="just">
              <a:lnSpc>
                <a:spcPct val="80000"/>
              </a:lnSpc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Each loop control structure will have</a:t>
            </a:r>
          </a:p>
          <a:p>
            <a:pPr marL="600075" lvl="1" indent="-257175" algn="just">
              <a:lnSpc>
                <a:spcPct val="80000"/>
              </a:lnSpc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C00000"/>
                </a:solidFill>
              </a:rPr>
              <a:t>Program loop: </a:t>
            </a:r>
            <a:r>
              <a:rPr lang="en-US" altLang="en-US" sz="2000" b="1" dirty="0"/>
              <a:t>body of loop.</a:t>
            </a:r>
          </a:p>
          <a:p>
            <a:pPr marL="600075" lvl="1" indent="-257175" algn="just">
              <a:lnSpc>
                <a:spcPct val="80000"/>
              </a:lnSpc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C00000"/>
                </a:solidFill>
              </a:rPr>
              <a:t>control statement </a:t>
            </a:r>
            <a:r>
              <a:rPr lang="en-US" altLang="en-US" sz="2000" b="1" dirty="0">
                <a:sym typeface="Wingdings" panose="05000000000000000000" pitchFamily="2" charset="2"/>
              </a:rPr>
              <a:t></a:t>
            </a:r>
            <a:r>
              <a:rPr lang="en-US" altLang="en-US" sz="2000" b="1" dirty="0"/>
              <a:t> tests certain conditions &amp; then directs repeated execution of statements within the body of loop.</a:t>
            </a:r>
          </a:p>
          <a:p>
            <a:pPr marL="600075" lvl="1" indent="-257175" algn="just">
              <a:lnSpc>
                <a:spcPct val="80000"/>
              </a:lnSpc>
              <a:spcAft>
                <a:spcPts val="450"/>
              </a:spcAft>
              <a:buNone/>
            </a:pPr>
            <a:endParaRPr lang="en-US" altLang="en-US" sz="2000" b="1" dirty="0"/>
          </a:p>
          <a:p>
            <a:pPr marL="285750" indent="-285750" algn="just">
              <a:lnSpc>
                <a:spcPct val="80000"/>
              </a:lnSpc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accent2"/>
                </a:solidFill>
              </a:rPr>
              <a:t>Two types:</a:t>
            </a:r>
            <a:r>
              <a:rPr lang="en-US" altLang="en-US" sz="2000" b="1" dirty="0"/>
              <a:t> Based on position of control statement.</a:t>
            </a:r>
          </a:p>
          <a:p>
            <a:pPr marL="285750" indent="-285750" algn="just">
              <a:lnSpc>
                <a:spcPct val="80000"/>
              </a:lnSpc>
              <a:spcAft>
                <a:spcPts val="450"/>
              </a:spcAft>
              <a:buFont typeface="Wingdings" panose="05000000000000000000" pitchFamily="2" charset="2"/>
              <a:buChar char="Ø"/>
            </a:pPr>
            <a:endParaRPr lang="en-US" altLang="en-US" sz="2000" b="1" dirty="0"/>
          </a:p>
          <a:p>
            <a:pPr marL="285750" indent="-285750" algn="just">
              <a:lnSpc>
                <a:spcPct val="80000"/>
              </a:lnSpc>
              <a:spcAft>
                <a:spcPts val="450"/>
              </a:spcAft>
              <a:buNone/>
            </a:pPr>
            <a:r>
              <a:rPr lang="en-US" altLang="en-US" sz="2000" b="1" dirty="0"/>
              <a:t>      1) </a:t>
            </a:r>
            <a:r>
              <a:rPr lang="en-US" altLang="en-US" sz="2000" b="1" dirty="0">
                <a:solidFill>
                  <a:srgbClr val="C00000"/>
                </a:solidFill>
              </a:rPr>
              <a:t>Entry controlled loop</a:t>
            </a:r>
            <a:r>
              <a:rPr lang="en-US" altLang="en-US" sz="2000" b="1" dirty="0"/>
              <a:t>: control is tested before the start of the loop. If false, body will not be executed.</a:t>
            </a:r>
          </a:p>
          <a:p>
            <a:pPr marL="285750" indent="-285750" algn="just">
              <a:lnSpc>
                <a:spcPct val="80000"/>
              </a:lnSpc>
              <a:spcAft>
                <a:spcPts val="450"/>
              </a:spcAft>
              <a:buNone/>
            </a:pPr>
            <a:endParaRPr lang="en-US" altLang="en-US" sz="2000" b="1" dirty="0"/>
          </a:p>
          <a:p>
            <a:pPr marL="285750" indent="-285750" algn="just">
              <a:lnSpc>
                <a:spcPct val="80000"/>
              </a:lnSpc>
              <a:spcAft>
                <a:spcPts val="450"/>
              </a:spcAft>
              <a:buNone/>
            </a:pPr>
            <a:r>
              <a:rPr lang="en-US" altLang="en-US" sz="2000" b="1" dirty="0"/>
              <a:t>      2) </a:t>
            </a:r>
            <a:r>
              <a:rPr lang="en-US" altLang="en-US" sz="2000" b="1" dirty="0">
                <a:solidFill>
                  <a:srgbClr val="C00000"/>
                </a:solidFill>
              </a:rPr>
              <a:t>Exit controlled loop</a:t>
            </a:r>
            <a:r>
              <a:rPr lang="en-US" altLang="en-US" sz="2000" b="1" dirty="0"/>
              <a:t>: test is performed at the end of the body. i.e. body of loop executed at least once.</a:t>
            </a:r>
          </a:p>
        </p:txBody>
      </p:sp>
      <p:sp>
        <p:nvSpPr>
          <p:cNvPr id="53253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BF59E6-185A-45F8-86FC-EF7FA158B32E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9C86E2-389F-49BF-A4B7-2DFEFA12CA9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96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221" y="1175707"/>
            <a:ext cx="5372100" cy="5143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400" dirty="0"/>
              <a:t>Entry Controlled  &amp; Exit controlled loops</a:t>
            </a:r>
          </a:p>
        </p:txBody>
      </p:sp>
      <p:sp>
        <p:nvSpPr>
          <p:cNvPr id="55302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21E3F9-8CE3-4FE4-BCC9-5F7692965648}" type="datetime1">
              <a:rPr lang="en-US" altLang="en-US" smtClean="0"/>
              <a:t>3/12/2024</a:t>
            </a:fld>
            <a:endParaRPr lang="en-US" altLang="en-US"/>
          </a:p>
        </p:txBody>
      </p:sp>
      <p:sp>
        <p:nvSpPr>
          <p:cNvPr id="5530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ABDF65-E2EE-4A34-BC2E-D9F57550103C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55299" name="Group 43"/>
          <p:cNvGrpSpPr>
            <a:grpSpLocks/>
          </p:cNvGrpSpPr>
          <p:nvPr/>
        </p:nvGrpSpPr>
        <p:grpSpPr bwMode="auto">
          <a:xfrm>
            <a:off x="5429251" y="1943100"/>
            <a:ext cx="2108597" cy="3371850"/>
            <a:chOff x="6179130" y="990600"/>
            <a:chExt cx="2279070" cy="5029200"/>
          </a:xfrm>
        </p:grpSpPr>
        <p:sp>
          <p:nvSpPr>
            <p:cNvPr id="55322" name="Line 16"/>
            <p:cNvSpPr>
              <a:spLocks noChangeShapeType="1"/>
            </p:cNvSpPr>
            <p:nvPr/>
          </p:nvSpPr>
          <p:spPr bwMode="auto">
            <a:xfrm>
              <a:off x="69342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55323" name="Group 42"/>
            <p:cNvGrpSpPr>
              <a:grpSpLocks/>
            </p:cNvGrpSpPr>
            <p:nvPr/>
          </p:nvGrpSpPr>
          <p:grpSpPr bwMode="auto">
            <a:xfrm>
              <a:off x="6179130" y="990600"/>
              <a:ext cx="2279070" cy="5029200"/>
              <a:chOff x="6179130" y="990600"/>
              <a:chExt cx="2279070" cy="5029200"/>
            </a:xfrm>
          </p:grpSpPr>
          <p:cxnSp>
            <p:nvCxnSpPr>
              <p:cNvPr id="55324" name="AutoShape 18"/>
              <p:cNvCxnSpPr>
                <a:cxnSpLocks noChangeShapeType="1"/>
              </p:cNvCxnSpPr>
              <p:nvPr/>
            </p:nvCxnSpPr>
            <p:spPr bwMode="auto">
              <a:xfrm flipV="1">
                <a:off x="7691896" y="1766455"/>
                <a:ext cx="762000" cy="308610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325" name="AutoShape 17"/>
              <p:cNvSpPr>
                <a:spLocks noChangeArrowheads="1"/>
              </p:cNvSpPr>
              <p:nvPr/>
            </p:nvSpPr>
            <p:spPr bwMode="auto">
              <a:xfrm>
                <a:off x="6179130" y="4433455"/>
                <a:ext cx="1524000" cy="8382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50" b="1"/>
                  <a:t>Test </a:t>
                </a:r>
              </a:p>
              <a:p>
                <a:pPr algn="ctr"/>
                <a:r>
                  <a:rPr lang="en-US" altLang="en-US" sz="1050" b="1"/>
                  <a:t>Condition</a:t>
                </a:r>
              </a:p>
            </p:txBody>
          </p:sp>
          <p:sp>
            <p:nvSpPr>
              <p:cNvPr id="55326" name="Line 19"/>
              <p:cNvSpPr>
                <a:spLocks noChangeShapeType="1"/>
              </p:cNvSpPr>
              <p:nvPr/>
            </p:nvSpPr>
            <p:spPr bwMode="auto">
              <a:xfrm>
                <a:off x="6948055" y="52578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327" name="Text Box 20"/>
              <p:cNvSpPr txBox="1">
                <a:spLocks noChangeArrowheads="1"/>
              </p:cNvSpPr>
              <p:nvPr/>
            </p:nvSpPr>
            <p:spPr bwMode="auto">
              <a:xfrm>
                <a:off x="7543800" y="4419601"/>
                <a:ext cx="514928" cy="378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050" b="1"/>
                  <a:t>True</a:t>
                </a:r>
              </a:p>
            </p:txBody>
          </p:sp>
          <p:sp>
            <p:nvSpPr>
              <p:cNvPr id="55328" name="AutoShape 22"/>
              <p:cNvSpPr>
                <a:spLocks noChangeArrowheads="1"/>
              </p:cNvSpPr>
              <p:nvPr/>
            </p:nvSpPr>
            <p:spPr bwMode="auto">
              <a:xfrm>
                <a:off x="6752032" y="1524000"/>
                <a:ext cx="365832" cy="4572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050" b="1"/>
              </a:p>
            </p:txBody>
          </p:sp>
          <p:sp>
            <p:nvSpPr>
              <p:cNvPr id="55329" name="Line 23"/>
              <p:cNvSpPr>
                <a:spLocks noChangeShapeType="1"/>
              </p:cNvSpPr>
              <p:nvPr/>
            </p:nvSpPr>
            <p:spPr bwMode="auto">
              <a:xfrm>
                <a:off x="6934200" y="1981200"/>
                <a:ext cx="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330" name="Line 24"/>
              <p:cNvSpPr>
                <a:spLocks noChangeShapeType="1"/>
              </p:cNvSpPr>
              <p:nvPr/>
            </p:nvSpPr>
            <p:spPr bwMode="auto">
              <a:xfrm>
                <a:off x="6934200" y="3352800"/>
                <a:ext cx="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331" name="AutoShape 25"/>
              <p:cNvSpPr>
                <a:spLocks noChangeArrowheads="1"/>
              </p:cNvSpPr>
              <p:nvPr/>
            </p:nvSpPr>
            <p:spPr bwMode="auto">
              <a:xfrm>
                <a:off x="6291464" y="2667000"/>
                <a:ext cx="1308508" cy="762000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50" b="1"/>
                  <a:t>Body of</a:t>
                </a:r>
              </a:p>
              <a:p>
                <a:pPr algn="ctr"/>
                <a:r>
                  <a:rPr lang="en-US" altLang="en-US" sz="1050" b="1"/>
                  <a:t>The loop</a:t>
                </a:r>
              </a:p>
            </p:txBody>
          </p:sp>
          <p:sp>
            <p:nvSpPr>
              <p:cNvPr id="55332" name="Line 26"/>
              <p:cNvSpPr>
                <a:spLocks noChangeShapeType="1"/>
              </p:cNvSpPr>
              <p:nvPr/>
            </p:nvSpPr>
            <p:spPr bwMode="auto">
              <a:xfrm flipH="1">
                <a:off x="7105887" y="1752600"/>
                <a:ext cx="1352313" cy="5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333" name="Text Box 27"/>
              <p:cNvSpPr txBox="1">
                <a:spLocks noChangeArrowheads="1"/>
              </p:cNvSpPr>
              <p:nvPr/>
            </p:nvSpPr>
            <p:spPr bwMode="auto">
              <a:xfrm>
                <a:off x="6934200" y="5410202"/>
                <a:ext cx="572105" cy="378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050" b="1"/>
                  <a:t>False</a:t>
                </a:r>
              </a:p>
            </p:txBody>
          </p:sp>
          <p:sp>
            <p:nvSpPr>
              <p:cNvPr id="55334" name="Text Box 28"/>
              <p:cNvSpPr txBox="1">
                <a:spLocks noChangeArrowheads="1"/>
              </p:cNvSpPr>
              <p:nvPr/>
            </p:nvSpPr>
            <p:spPr bwMode="auto">
              <a:xfrm>
                <a:off x="6934200" y="990600"/>
                <a:ext cx="762000" cy="344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900" b="1"/>
                  <a:t>Entry</a:t>
                </a:r>
              </a:p>
            </p:txBody>
          </p:sp>
        </p:grpSp>
      </p:grpSp>
      <p:grpSp>
        <p:nvGrpSpPr>
          <p:cNvPr id="55300" name="Group 52"/>
          <p:cNvGrpSpPr>
            <a:grpSpLocks/>
          </p:cNvGrpSpPr>
          <p:nvPr/>
        </p:nvGrpSpPr>
        <p:grpSpPr bwMode="auto">
          <a:xfrm>
            <a:off x="2228850" y="1828800"/>
            <a:ext cx="2628900" cy="3554016"/>
            <a:chOff x="533400" y="1600200"/>
            <a:chExt cx="3505200" cy="4738688"/>
          </a:xfrm>
        </p:grpSpPr>
        <p:grpSp>
          <p:nvGrpSpPr>
            <p:cNvPr id="55304" name="Group 41"/>
            <p:cNvGrpSpPr>
              <a:grpSpLocks/>
            </p:cNvGrpSpPr>
            <p:nvPr/>
          </p:nvGrpSpPr>
          <p:grpSpPr bwMode="auto">
            <a:xfrm>
              <a:off x="533400" y="1600200"/>
              <a:ext cx="3505200" cy="4738688"/>
              <a:chOff x="533399" y="1143000"/>
              <a:chExt cx="3810000" cy="5349638"/>
            </a:xfrm>
          </p:grpSpPr>
          <p:sp>
            <p:nvSpPr>
              <p:cNvPr id="55306" name="Text Box 4"/>
              <p:cNvSpPr txBox="1">
                <a:spLocks noChangeArrowheads="1"/>
              </p:cNvSpPr>
              <p:nvPr/>
            </p:nvSpPr>
            <p:spPr bwMode="auto">
              <a:xfrm>
                <a:off x="2438400" y="1143000"/>
                <a:ext cx="767119" cy="382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050" b="1"/>
                  <a:t>Entry</a:t>
                </a:r>
              </a:p>
            </p:txBody>
          </p:sp>
          <p:sp>
            <p:nvSpPr>
              <p:cNvPr id="55307" name="Text Box 3"/>
              <p:cNvSpPr txBox="1">
                <a:spLocks noChangeArrowheads="1"/>
              </p:cNvSpPr>
              <p:nvPr/>
            </p:nvSpPr>
            <p:spPr bwMode="auto">
              <a:xfrm>
                <a:off x="2401047" y="3924868"/>
                <a:ext cx="690452" cy="382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050" b="1"/>
                  <a:t>True</a:t>
                </a:r>
              </a:p>
            </p:txBody>
          </p:sp>
          <p:sp>
            <p:nvSpPr>
              <p:cNvPr id="55308" name="AutoShape 5"/>
              <p:cNvSpPr>
                <a:spLocks noChangeArrowheads="1"/>
              </p:cNvSpPr>
              <p:nvPr/>
            </p:nvSpPr>
            <p:spPr bwMode="auto">
              <a:xfrm>
                <a:off x="2176929" y="1748051"/>
                <a:ext cx="448235" cy="45037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050" b="1"/>
              </a:p>
            </p:txBody>
          </p:sp>
          <p:sp>
            <p:nvSpPr>
              <p:cNvPr id="55309" name="AutoShape 6"/>
              <p:cNvSpPr>
                <a:spLocks noChangeArrowheads="1"/>
              </p:cNvSpPr>
              <p:nvPr/>
            </p:nvSpPr>
            <p:spPr bwMode="auto">
              <a:xfrm>
                <a:off x="1653988" y="2873991"/>
                <a:ext cx="1494118" cy="82569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50" b="1"/>
                  <a:t>Test </a:t>
                </a:r>
              </a:p>
              <a:p>
                <a:pPr algn="ctr"/>
                <a:r>
                  <a:rPr lang="en-US" altLang="en-US" sz="1050" b="1"/>
                  <a:t>Condition</a:t>
                </a:r>
              </a:p>
            </p:txBody>
          </p:sp>
          <p:sp>
            <p:nvSpPr>
              <p:cNvPr id="55310" name="AutoShape 7"/>
              <p:cNvSpPr>
                <a:spLocks noChangeArrowheads="1"/>
              </p:cNvSpPr>
              <p:nvPr/>
            </p:nvSpPr>
            <p:spPr bwMode="auto">
              <a:xfrm>
                <a:off x="1610139" y="4600433"/>
                <a:ext cx="1573696" cy="750627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050" b="1"/>
                  <a:t>Body of</a:t>
                </a:r>
              </a:p>
              <a:p>
                <a:pPr algn="ctr"/>
                <a:r>
                  <a:rPr lang="en-US" altLang="en-US" sz="1050" b="1"/>
                  <a:t>The loop</a:t>
                </a:r>
              </a:p>
            </p:txBody>
          </p:sp>
          <p:sp>
            <p:nvSpPr>
              <p:cNvPr id="55311" name="Line 8"/>
              <p:cNvSpPr>
                <a:spLocks noChangeShapeType="1"/>
              </p:cNvSpPr>
              <p:nvPr/>
            </p:nvSpPr>
            <p:spPr bwMode="auto">
              <a:xfrm>
                <a:off x="2401047" y="2198427"/>
                <a:ext cx="0" cy="6755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312" name="Line 9"/>
              <p:cNvSpPr>
                <a:spLocks noChangeShapeType="1"/>
              </p:cNvSpPr>
              <p:nvPr/>
            </p:nvSpPr>
            <p:spPr bwMode="auto">
              <a:xfrm>
                <a:off x="2401047" y="3699681"/>
                <a:ext cx="0" cy="9007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grpSp>
            <p:nvGrpSpPr>
              <p:cNvPr id="55313" name="Group 10"/>
              <p:cNvGrpSpPr>
                <a:grpSpLocks/>
              </p:cNvGrpSpPr>
              <p:nvPr/>
            </p:nvGrpSpPr>
            <p:grpSpPr bwMode="auto">
              <a:xfrm>
                <a:off x="2422836" y="3286836"/>
                <a:ext cx="1920563" cy="3205802"/>
                <a:chOff x="1550" y="2040"/>
                <a:chExt cx="1234" cy="2050"/>
              </a:xfrm>
            </p:grpSpPr>
            <p:sp>
              <p:nvSpPr>
                <p:cNvPr id="55319" name="Line 11"/>
                <p:cNvSpPr>
                  <a:spLocks noChangeShapeType="1"/>
                </p:cNvSpPr>
                <p:nvPr/>
              </p:nvSpPr>
              <p:spPr bwMode="auto">
                <a:xfrm>
                  <a:off x="1555" y="385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cxnSp>
              <p:nvCxnSpPr>
                <p:cNvPr id="55320" name="AutoShape 12"/>
                <p:cNvCxnSpPr>
                  <a:cxnSpLocks noChangeShapeType="1"/>
                  <a:stCxn id="55309" idx="3"/>
                </p:cNvCxnSpPr>
                <p:nvPr/>
              </p:nvCxnSpPr>
              <p:spPr bwMode="auto">
                <a:xfrm>
                  <a:off x="2016" y="2040"/>
                  <a:ext cx="768" cy="1800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5321" name="AutoShape 13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1550" y="3840"/>
                  <a:ext cx="1234" cy="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5314" name="Text Box 14"/>
              <p:cNvSpPr txBox="1">
                <a:spLocks noChangeArrowheads="1"/>
              </p:cNvSpPr>
              <p:nvPr/>
            </p:nvSpPr>
            <p:spPr bwMode="auto">
              <a:xfrm>
                <a:off x="3297516" y="2949055"/>
                <a:ext cx="767119" cy="382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050" b="1"/>
                  <a:t>False</a:t>
                </a:r>
              </a:p>
            </p:txBody>
          </p:sp>
          <p:sp>
            <p:nvSpPr>
              <p:cNvPr id="55315" name="Line 15"/>
              <p:cNvSpPr>
                <a:spLocks noChangeShapeType="1"/>
              </p:cNvSpPr>
              <p:nvPr/>
            </p:nvSpPr>
            <p:spPr bwMode="auto">
              <a:xfrm>
                <a:off x="2401047" y="1447800"/>
                <a:ext cx="0" cy="300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316" name="Line 29"/>
              <p:cNvSpPr>
                <a:spLocks noChangeShapeType="1"/>
              </p:cNvSpPr>
              <p:nvPr/>
            </p:nvSpPr>
            <p:spPr bwMode="auto">
              <a:xfrm flipH="1" flipV="1">
                <a:off x="563516" y="5866915"/>
                <a:ext cx="1874882" cy="74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317" name="Line 30"/>
              <p:cNvSpPr>
                <a:spLocks noChangeShapeType="1"/>
              </p:cNvSpPr>
              <p:nvPr/>
            </p:nvSpPr>
            <p:spPr bwMode="auto">
              <a:xfrm flipV="1">
                <a:off x="533399" y="3249303"/>
                <a:ext cx="1" cy="26250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318" name="Line 31"/>
              <p:cNvSpPr>
                <a:spLocks noChangeShapeType="1"/>
              </p:cNvSpPr>
              <p:nvPr/>
            </p:nvSpPr>
            <p:spPr bwMode="auto">
              <a:xfrm>
                <a:off x="533400" y="3249304"/>
                <a:ext cx="11205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cxnSp>
          <p:nvCxnSpPr>
            <p:cNvPr id="55305" name="Straight Connector 50"/>
            <p:cNvCxnSpPr>
              <a:cxnSpLocks noChangeShapeType="1"/>
            </p:cNvCxnSpPr>
            <p:nvPr/>
          </p:nvCxnSpPr>
          <p:spPr bwMode="auto">
            <a:xfrm rot="5400000">
              <a:off x="2057400" y="55626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3113392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7CD7B61-3470-B712-EE73-BA2AE15B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2FA86-F49D-497C-CF1D-8AEF5DDA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44" y="1285091"/>
            <a:ext cx="8245806" cy="214390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6ED1E-58C5-1F4C-2DBC-F42E6343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657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F333469-6D9C-4298-BB14-BF4CE7B085D3}" type="datetime1">
              <a:rPr lang="en-US" smtClean="0"/>
              <a:pPr>
                <a:spcAft>
                  <a:spcPts val="600"/>
                </a:spcAft>
              </a:pPr>
              <a:t>3/12/2024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753CF-DE68-C6D2-947C-4123DA54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356351"/>
            <a:ext cx="35910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4BEA51C-495D-44A2-B925-9AAC4BD9F0A2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2FE18C-CE8E-18E5-E6F4-27FDCE44F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29000"/>
            <a:ext cx="7534448" cy="30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4063"/>
      </p:ext>
    </p:extLst>
  </p:cSld>
  <p:clrMapOvr>
    <a:masterClrMapping/>
  </p:clrMapOvr>
</p:sld>
</file>

<file path=ppt/theme/theme1.xml><?xml version="1.0" encoding="utf-8"?>
<a:theme xmlns:a="http://schemas.openxmlformats.org/drawingml/2006/main" name="PSUC2018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C2018 Template" id="{93EF96F5-E747-46F5-91A5-49A1A8F17C25}" vid="{65C9EF66-907A-46B3-BC73-6E107B4F26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16D2E4621B74EA8D5AD4BE1BAF8F3" ma:contentTypeVersion="4" ma:contentTypeDescription="Create a new document." ma:contentTypeScope="" ma:versionID="e870e07c4eb919db53f23f487f39a68e">
  <xsd:schema xmlns:xsd="http://www.w3.org/2001/XMLSchema" xmlns:xs="http://www.w3.org/2001/XMLSchema" xmlns:p="http://schemas.microsoft.com/office/2006/metadata/properties" xmlns:ns2="b8ff28f4-fb34-47e5-b632-d17d3de787e6" targetNamespace="http://schemas.microsoft.com/office/2006/metadata/properties" ma:root="true" ma:fieldsID="a10c52e74c801811d34e36dc755ad33a" ns2:_="">
    <xsd:import namespace="b8ff28f4-fb34-47e5-b632-d17d3de78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f28f4-fb34-47e5-b632-d17d3de78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AD4BEB-B3E3-4241-A0AB-13A2E3C77D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FAF3DE-0981-4491-90F5-8C105AF2A8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9F4A851-CF4D-4054-A8AD-DE7BB0F16F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ff28f4-fb34-47e5-b632-d17d3de787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PSUC2018 Template</Template>
  <TotalTime>2046</TotalTime>
  <Words>2293</Words>
  <Application>Microsoft Office PowerPoint</Application>
  <PresentationFormat>On-screen Show (4:3)</PresentationFormat>
  <Paragraphs>500</Paragraphs>
  <Slides>50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PSUC2018 Template</vt:lpstr>
      <vt:lpstr>Loop Control  Structures </vt:lpstr>
      <vt:lpstr>Controlling the program flow</vt:lpstr>
      <vt:lpstr>Program Looping</vt:lpstr>
      <vt:lpstr>PowerPoint Presentation</vt:lpstr>
      <vt:lpstr>The need for program looping</vt:lpstr>
      <vt:lpstr>Iterative (loop) control structures</vt:lpstr>
      <vt:lpstr>Iterative (loop) control structures</vt:lpstr>
      <vt:lpstr>Entry Controlled  &amp; Exit controlled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Loop</vt:lpstr>
      <vt:lpstr>PowerPoint Presentation</vt:lpstr>
      <vt:lpstr>PowerPoint Presentation</vt:lpstr>
      <vt:lpstr>PowerPoint Presentation</vt:lpstr>
      <vt:lpstr>Example – 200th triangular number</vt:lpstr>
      <vt:lpstr>The ‘for’ loop</vt:lpstr>
      <vt:lpstr>How for works</vt:lpstr>
      <vt:lpstr>The for statement</vt:lpstr>
      <vt:lpstr>Finding sum of natural numbers up to 100</vt:lpstr>
      <vt:lpstr>Infinite loops</vt:lpstr>
      <vt:lpstr>Example – for with a body of 2 statements</vt:lpstr>
      <vt:lpstr>for loop variants</vt:lpstr>
      <vt:lpstr>while-loop</vt:lpstr>
      <vt:lpstr>The while statement</vt:lpstr>
      <vt:lpstr>Finding sum of natural numbers up to 100</vt:lpstr>
      <vt:lpstr>Program to reverse the digits of a number</vt:lpstr>
      <vt:lpstr>The do – while statement</vt:lpstr>
      <vt:lpstr>PowerPoint Presentation</vt:lpstr>
      <vt:lpstr>PowerPoint Presentation</vt:lpstr>
      <vt:lpstr>The do statement</vt:lpstr>
      <vt:lpstr>PowerPoint Presentation</vt:lpstr>
      <vt:lpstr>Example: Finding sum of natural numbers  up to 100</vt:lpstr>
      <vt:lpstr>Program to reverse the digits of a number</vt:lpstr>
      <vt:lpstr>Which loop to choose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Making, Branching &amp; Switch</dc:title>
  <dc:creator>Mahe</dc:creator>
  <cp:lastModifiedBy>Dr. Jeyakrishnan V  [MU - Jaipur]</cp:lastModifiedBy>
  <cp:revision>59</cp:revision>
  <dcterms:created xsi:type="dcterms:W3CDTF">2018-05-08T11:06:27Z</dcterms:created>
  <dcterms:modified xsi:type="dcterms:W3CDTF">2024-03-13T01:30:30Z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0x010100FD016D2E4621B74EA8D5AD4BE1BAF8F3</vt:lpwstr>
  </property>
</Properties>
</file>