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23"/>
  </p:notesMasterIdLst>
  <p:sldIdLst>
    <p:sldId id="257" r:id="rId5"/>
    <p:sldId id="327" r:id="rId6"/>
    <p:sldId id="338" r:id="rId7"/>
    <p:sldId id="331" r:id="rId8"/>
    <p:sldId id="329" r:id="rId9"/>
    <p:sldId id="330" r:id="rId10"/>
    <p:sldId id="332" r:id="rId11"/>
    <p:sldId id="322" r:id="rId12"/>
    <p:sldId id="333" r:id="rId13"/>
    <p:sldId id="334" r:id="rId14"/>
    <p:sldId id="328" r:id="rId15"/>
    <p:sldId id="337" r:id="rId16"/>
    <p:sldId id="335" r:id="rId17"/>
    <p:sldId id="336" r:id="rId18"/>
    <p:sldId id="323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D5936-4EEC-4947-8966-1E66BD972641}" v="1" dt="2024-03-12T04:09:00.833"/>
    <p1510:client id="{26CCB4FE-6891-CA67-C075-FE2DF332DD64}" v="15" dt="2024-03-13T00:06:4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8" d="100"/>
          <a:sy n="68" d="100"/>
        </p:scale>
        <p:origin x="1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1-2023-24] AVISHEK PAHAR" userId="S::avishek.23fe10cii00021@muj.manipal.edu::e6ba3e79-c8b8-439f-b707-ed302bd8efa0" providerId="AD" clId="Web-{936F90ED-E24C-4193-859C-540C2D7DA424}"/>
    <pc:docChg chg="sldOrd">
      <pc:chgData name="[BTECH-031-2023-24] AVISHEK PAHAR" userId="S::avishek.23fe10cii00021@muj.manipal.edu::e6ba3e79-c8b8-439f-b707-ed302bd8efa0" providerId="AD" clId="Web-{936F90ED-E24C-4193-859C-540C2D7DA424}" dt="2024-03-06T21:10:13.237" v="5"/>
      <pc:docMkLst>
        <pc:docMk/>
      </pc:docMkLst>
      <pc:sldChg chg="ord">
        <pc:chgData name="[BTECH-031-2023-24] AVISHEK PAHAR" userId="S::avishek.23fe10cii00021@muj.manipal.edu::e6ba3e79-c8b8-439f-b707-ed302bd8efa0" providerId="AD" clId="Web-{936F90ED-E24C-4193-859C-540C2D7DA424}" dt="2024-03-06T21:10:13.237" v="5"/>
        <pc:sldMkLst>
          <pc:docMk/>
          <pc:sldMk cId="1453658359" sldId="322"/>
        </pc:sldMkLst>
      </pc:sldChg>
    </pc:docChg>
  </pc:docChgLst>
  <pc:docChgLst>
    <pc:chgData name="[BTECH-005-2023-24] ASHWIKA BHATNAGAR" userId="S::ashwika.23fe10cse00381@muj.manipal.edu::6f7e5a1d-d870-408a-9c61-d1adb2f7c83b" providerId="AD" clId="Web-{1CFD5936-4EEC-4947-8966-1E66BD972641}"/>
    <pc:docChg chg="modSld">
      <pc:chgData name="[BTECH-005-2023-24] ASHWIKA BHATNAGAR" userId="S::ashwika.23fe10cse00381@muj.manipal.edu::6f7e5a1d-d870-408a-9c61-d1adb2f7c83b" providerId="AD" clId="Web-{1CFD5936-4EEC-4947-8966-1E66BD972641}" dt="2024-03-12T04:09:00.833" v="0" actId="1076"/>
      <pc:docMkLst>
        <pc:docMk/>
      </pc:docMkLst>
      <pc:sldChg chg="modSp">
        <pc:chgData name="[BTECH-005-2023-24] ASHWIKA BHATNAGAR" userId="S::ashwika.23fe10cse00381@muj.manipal.edu::6f7e5a1d-d870-408a-9c61-d1adb2f7c83b" providerId="AD" clId="Web-{1CFD5936-4EEC-4947-8966-1E66BD972641}" dt="2024-03-12T04:09:00.833" v="0" actId="1076"/>
        <pc:sldMkLst>
          <pc:docMk/>
          <pc:sldMk cId="1453658359" sldId="322"/>
        </pc:sldMkLst>
        <pc:picChg chg="mod">
          <ac:chgData name="[BTECH-005-2023-24] ASHWIKA BHATNAGAR" userId="S::ashwika.23fe10cse00381@muj.manipal.edu::6f7e5a1d-d870-408a-9c61-d1adb2f7c83b" providerId="AD" clId="Web-{1CFD5936-4EEC-4947-8966-1E66BD972641}" dt="2024-03-12T04:09:00.833" v="0" actId="1076"/>
          <ac:picMkLst>
            <pc:docMk/>
            <pc:sldMk cId="1453658359" sldId="322"/>
            <ac:picMk id="68615" creationId="{00000000-0000-0000-0000-000000000000}"/>
          </ac:picMkLst>
        </pc:picChg>
      </pc:sldChg>
    </pc:docChg>
  </pc:docChgLst>
  <pc:docChgLst>
    <pc:chgData name="[BTECH-035-2023-24] Atharv Amol Randive" userId="S::atharv.23fe10cai00342@muj.manipal.edu::18e36b22-f100-47e1-a038-f0aae559647a" providerId="AD" clId="Web-{26CCB4FE-6891-CA67-C075-FE2DF332DD64}"/>
    <pc:docChg chg="modSld">
      <pc:chgData name="[BTECH-035-2023-24] Atharv Amol Randive" userId="S::atharv.23fe10cai00342@muj.manipal.edu::18e36b22-f100-47e1-a038-f0aae559647a" providerId="AD" clId="Web-{26CCB4FE-6891-CA67-C075-FE2DF332DD64}" dt="2024-03-13T00:06:40.560" v="14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26CCB4FE-6891-CA67-C075-FE2DF332DD64}" dt="2024-03-13T00:04:34.886" v="10" actId="1076"/>
        <pc:sldMkLst>
          <pc:docMk/>
          <pc:sldMk cId="2306979506" sldId="329"/>
        </pc:sldMkLst>
        <pc:picChg chg="mod">
          <ac:chgData name="[BTECH-035-2023-24] Atharv Amol Randive" userId="S::atharv.23fe10cai00342@muj.manipal.edu::18e36b22-f100-47e1-a038-f0aae559647a" providerId="AD" clId="Web-{26CCB4FE-6891-CA67-C075-FE2DF332DD64}" dt="2024-03-13T00:04:34.886" v="10" actId="1076"/>
          <ac:picMkLst>
            <pc:docMk/>
            <pc:sldMk cId="2306979506" sldId="329"/>
            <ac:picMk id="6" creationId="{344EA78C-590E-E937-FE00-53A9C2366C28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6CCB4FE-6891-CA67-C075-FE2DF332DD64}" dt="2024-03-13T00:04:10.386" v="6" actId="1076"/>
        <pc:sldMkLst>
          <pc:docMk/>
          <pc:sldMk cId="493748358" sldId="331"/>
        </pc:sldMkLst>
        <pc:picChg chg="mod">
          <ac:chgData name="[BTECH-035-2023-24] Atharv Amol Randive" userId="S::atharv.23fe10cai00342@muj.manipal.edu::18e36b22-f100-47e1-a038-f0aae559647a" providerId="AD" clId="Web-{26CCB4FE-6891-CA67-C075-FE2DF332DD64}" dt="2024-03-13T00:04:10.386" v="6" actId="1076"/>
          <ac:picMkLst>
            <pc:docMk/>
            <pc:sldMk cId="493748358" sldId="331"/>
            <ac:picMk id="6" creationId="{6EA76BD4-C103-7F6E-231B-5DEB967B9D83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6CCB4FE-6891-CA67-C075-FE2DF332DD64}" dt="2024-03-13T00:05:11.902" v="11" actId="1076"/>
        <pc:sldMkLst>
          <pc:docMk/>
          <pc:sldMk cId="1667872265" sldId="332"/>
        </pc:sldMkLst>
        <pc:picChg chg="mod">
          <ac:chgData name="[BTECH-035-2023-24] Atharv Amol Randive" userId="S::atharv.23fe10cai00342@muj.manipal.edu::18e36b22-f100-47e1-a038-f0aae559647a" providerId="AD" clId="Web-{26CCB4FE-6891-CA67-C075-FE2DF332DD64}" dt="2024-03-13T00:05:11.902" v="11" actId="1076"/>
          <ac:picMkLst>
            <pc:docMk/>
            <pc:sldMk cId="1667872265" sldId="332"/>
            <ac:picMk id="6" creationId="{B7FD49BD-CE47-FCCE-7279-EC441EBCEA87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6CCB4FE-6891-CA67-C075-FE2DF332DD64}" dt="2024-03-13T00:06:03.966" v="13" actId="1076"/>
        <pc:sldMkLst>
          <pc:docMk/>
          <pc:sldMk cId="519868447" sldId="334"/>
        </pc:sldMkLst>
        <pc:picChg chg="mod">
          <ac:chgData name="[BTECH-035-2023-24] Atharv Amol Randive" userId="S::atharv.23fe10cai00342@muj.manipal.edu::18e36b22-f100-47e1-a038-f0aae559647a" providerId="AD" clId="Web-{26CCB4FE-6891-CA67-C075-FE2DF332DD64}" dt="2024-03-13T00:06:03.966" v="13" actId="1076"/>
          <ac:picMkLst>
            <pc:docMk/>
            <pc:sldMk cId="519868447" sldId="334"/>
            <ac:picMk id="6" creationId="{9E029875-E84C-0C1F-4F5F-5DEC578C0715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6CCB4FE-6891-CA67-C075-FE2DF332DD64}" dt="2024-03-13T00:06:40.560" v="14" actId="1076"/>
        <pc:sldMkLst>
          <pc:docMk/>
          <pc:sldMk cId="4212972521" sldId="337"/>
        </pc:sldMkLst>
        <pc:picChg chg="mod">
          <ac:chgData name="[BTECH-035-2023-24] Atharv Amol Randive" userId="S::atharv.23fe10cai00342@muj.manipal.edu::18e36b22-f100-47e1-a038-f0aae559647a" providerId="AD" clId="Web-{26CCB4FE-6891-CA67-C075-FE2DF332DD64}" dt="2024-03-13T00:06:40.560" v="14" actId="1076"/>
          <ac:picMkLst>
            <pc:docMk/>
            <pc:sldMk cId="4212972521" sldId="337"/>
            <ac:picMk id="6" creationId="{DAD5806D-F6BA-39B7-7F4E-9ED02A10E4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A98BD9-1263-4473-A208-1A0ECF6CFC0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97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49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36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A77FF1-C9CB-4B2B-B69D-65707B8020A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C4C-1D1F-4741-A2D6-370649E0EF7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1246-972F-4F99-8DED-455D78A34FB8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E44F-142C-4274-B185-6A9B96E8EF71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2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1" y="21021"/>
            <a:ext cx="7391400" cy="8672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2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EEAA4-1F3B-4897-9337-8E5053B12E5B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0F2F-1BBF-40B8-8135-C298BDEA6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2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CSE 1001                            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6350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B0BF-E585-4F67-BC08-846D4E0CEA2C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5B9-638E-4D5A-9AA9-8E6B32D0F191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139F-56D8-4628-B8ED-F74F51D666EE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8B8A-A722-48EB-9E6E-118D77EC4F78}" type="datetime1">
              <a:rPr lang="en-US" smtClean="0"/>
              <a:t>3/12/2024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60F-77C3-4268-A256-21562CEBB8D3}" type="datetime1">
              <a:rPr lang="en-US" smtClean="0"/>
              <a:t>3/12/2024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7CB6-DDDD-40FA-9960-00B2B8DDD25C}" type="datetime1">
              <a:rPr lang="en-US" smtClean="0"/>
              <a:t>3/12/2024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8E2C-9E88-473B-9D29-974BEF1DECBA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56EB-7487-4803-B80C-842DF95EA89D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2C4D-F775-4563-8F09-2BFF20B23060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                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1700" y="2743201"/>
            <a:ext cx="5715000" cy="1102519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Operator precedence and associativity 	</a:t>
            </a:r>
          </a:p>
        </p:txBody>
      </p:sp>
    </p:spTree>
    <p:extLst>
      <p:ext uri="{BB962C8B-B14F-4D97-AF65-F5344CB8AC3E}">
        <p14:creationId xmlns:p14="http://schemas.microsoft.com/office/powerpoint/2010/main" val="103731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7E56-3056-D949-4833-8C1CB5D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B26-A185-2895-7A84-801D9D11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Program to illustrate operator precedence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printing the value of same expression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 + 20 * 30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100 / 5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100 + 200 / 10 - 3 * 10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ADF3-B45B-9A45-DB93-A8B4C32B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29875-E84C-0C1F-4F5F-5DEC578C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6" y="4904890"/>
            <a:ext cx="4934204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6697664-1997-78BE-2248-C103C4E3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065ED-E982-ADA6-F3AB-FA1D2904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16" y="1269243"/>
            <a:ext cx="6040273" cy="490772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6248F-B485-98B9-623F-4B0B31F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4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D5806D-F6BA-39B7-7F4E-9ED02A10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992134"/>
            <a:ext cx="8963025" cy="472799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F7E3650-37C5-0ED6-C28B-FC781EDF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7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512-FC3D-A4A4-2444-F56F8684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A914-4F05-053D-4F27-D6ABC011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3AF7-0704-E468-77DD-B2533B7D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C3925-D04F-9E2E-91D0-E6A698D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8" y="1143564"/>
            <a:ext cx="4191215" cy="1111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CBBC4-B3FC-61E7-9786-27F8DD74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7" y="2587582"/>
            <a:ext cx="5240508" cy="21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A8F3-4A2C-72C5-0A5D-AFEDC5D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1388-AB06-4176-F343-DF37D9D4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555C-D815-B36F-D521-3E5879A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A1BEB-83F9-3DA8-0242-3C470117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8" y="2454225"/>
            <a:ext cx="5131064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4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itle 1"/>
          <p:cNvSpPr>
            <a:spLocks noGrp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/>
          <a:lstStyle/>
          <a:p>
            <a:pPr algn="ctr"/>
            <a:r>
              <a:rPr lang="en-US" altLang="en-US" b="1" dirty="0"/>
              <a:t>Example: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49" y="1692322"/>
            <a:ext cx="8048767" cy="41553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Show all the steps how the following expression is evaluated. Consider the initial values of </a:t>
            </a:r>
            <a:r>
              <a:rPr lang="en-US" altLang="en-US" b="1" dirty="0" err="1"/>
              <a:t>i</a:t>
            </a:r>
            <a:r>
              <a:rPr lang="en-US" altLang="en-US" b="1" dirty="0"/>
              <a:t>=8, j=5. 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</a:p>
          <a:p>
            <a:pPr marL="0" indent="0">
              <a:buNone/>
            </a:pPr>
            <a:r>
              <a:rPr lang="en-US" altLang="en-US" b="1" dirty="0"/>
              <a:t>	2*((</a:t>
            </a:r>
            <a:r>
              <a:rPr lang="en-US" altLang="en-US" b="1" dirty="0" err="1"/>
              <a:t>i</a:t>
            </a:r>
            <a:r>
              <a:rPr lang="en-US" altLang="en-US" b="1" dirty="0"/>
              <a:t>/5)+(4*(j-3))%(i+j-2))	</a:t>
            </a:r>
            <a:r>
              <a:rPr lang="en-US" altLang="en-US" b="1" dirty="0">
                <a:solidFill>
                  <a:srgbClr val="002060"/>
                </a:solidFill>
              </a:rPr>
              <a:t>				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62717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290D5-F77F-4F7C-B72A-5E170F984F74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7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 1"/>
          <p:cNvSpPr>
            <a:spLocks noGrp="1"/>
          </p:cNvSpPr>
          <p:nvPr>
            <p:ph type="title"/>
          </p:nvPr>
        </p:nvSpPr>
        <p:spPr>
          <a:xfrm>
            <a:off x="2057400" y="714376"/>
            <a:ext cx="5372100" cy="514350"/>
          </a:xfrm>
        </p:spPr>
        <p:txBody>
          <a:bodyPr/>
          <a:lstStyle/>
          <a:p>
            <a:pPr algn="ctr"/>
            <a:r>
              <a:rPr lang="en-US" altLang="en-US" b="1" dirty="0"/>
              <a:t>Example solution</a:t>
            </a:r>
            <a:r>
              <a:rPr lang="en-US" altLang="en-US" dirty="0"/>
              <a:t>: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57351"/>
            <a:ext cx="7200900" cy="3794522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/>
              <a:t>2*((</a:t>
            </a:r>
            <a:r>
              <a:rPr lang="en-US" b="1" dirty="0" err="1"/>
              <a:t>i</a:t>
            </a:r>
            <a:r>
              <a:rPr lang="en-US" b="1" dirty="0"/>
              <a:t>/5)+(4*(j-3))%(i+j-2))</a:t>
            </a:r>
            <a:r>
              <a:rPr lang="en-US" b="1" dirty="0">
                <a:solidFill>
                  <a:srgbClr val="002060"/>
                </a:solidFill>
              </a:rPr>
              <a:t>	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8, j5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				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485548" y="6383537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8F419-52D6-4652-B3DD-DDBBEE96437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537" y="2857500"/>
            <a:ext cx="613296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2*((8/5)+(4*(5-3))%(8+5-2))	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6537" y="3771900"/>
            <a:ext cx="454827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2*(1+8%11)	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96537" y="3314700"/>
            <a:ext cx="45447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2*(1+(4*2)%11)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296537" y="4257675"/>
            <a:ext cx="45447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2*(1+8)	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96538" y="4629150"/>
            <a:ext cx="307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2*9	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296538" y="4972050"/>
            <a:ext cx="307161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</a:rPr>
              <a:t>18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61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2057400" y="665200"/>
            <a:ext cx="6182436" cy="514350"/>
          </a:xfrm>
        </p:spPr>
        <p:txBody>
          <a:bodyPr>
            <a:normAutofit/>
          </a:bodyPr>
          <a:lstStyle/>
          <a:p>
            <a:r>
              <a:rPr lang="en-US" altLang="en-US" dirty="0"/>
              <a:t>Operator precedence &amp; Associativity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/>
              <a:t>Ex</a:t>
            </a:r>
            <a:r>
              <a:rPr lang="en-US" altLang="en-US" sz="2400" b="1" dirty="0">
                <a:sym typeface="Wingdings" panose="05000000000000000000" pitchFamily="2" charset="2"/>
              </a:rPr>
              <a:t>: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(x==10 + 15 &amp;&amp; y &lt; 10)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    Assume x=20 and y=5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b="1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ym typeface="Wingdings" panose="05000000000000000000" pitchFamily="2" charset="2"/>
              </a:rPr>
              <a:t>Evaluation: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		</a:t>
            </a:r>
            <a:r>
              <a:rPr lang="en-US" alt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+ </a:t>
            </a: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       </a:t>
            </a:r>
            <a:r>
              <a:rPr lang="en-US" altLang="en-US" sz="2400" b="1" dirty="0">
                <a:sym typeface="Wingdings" panose="05000000000000000000" pitchFamily="2" charset="2"/>
              </a:rPr>
              <a:t>(x==25 &amp;&amp; y&lt; 10)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	       </a:t>
            </a:r>
            <a:r>
              <a:rPr lang="en-US" alt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&lt;</a:t>
            </a: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         </a:t>
            </a:r>
            <a:r>
              <a:rPr lang="en-US" altLang="en-US" sz="2400" b="1" dirty="0">
                <a:sym typeface="Wingdings" panose="05000000000000000000" pitchFamily="2" charset="2"/>
              </a:rPr>
              <a:t>(x==25 &amp;&amp; true)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      ==       </a:t>
            </a:r>
            <a:r>
              <a:rPr lang="en-US" altLang="en-US" sz="2400" b="1" dirty="0">
                <a:sym typeface="Wingdings" panose="05000000000000000000" pitchFamily="2" charset="2"/>
              </a:rPr>
              <a:t>(False &amp;&amp; true)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	     </a:t>
            </a:r>
            <a:r>
              <a:rPr lang="en-US" alt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&amp;&amp; </a:t>
            </a: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     </a:t>
            </a:r>
            <a:r>
              <a:rPr lang="en-US" altLang="en-US" sz="2400" b="1" dirty="0">
                <a:sym typeface="Wingdings" panose="05000000000000000000" pitchFamily="2" charset="2"/>
              </a:rPr>
              <a:t>(False)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b="1" dirty="0"/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91BA1-1196-4B71-924E-901FC0E63FF6}" type="slidenum">
              <a:rPr lang="en-US" altLang="en-US" b="0" smtClean="0"/>
              <a:pPr/>
              <a:t>17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9263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946" y="1283663"/>
            <a:ext cx="7795647" cy="5329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Suppose that a=2, b=3 and c=6, What is the answer for the following: </a:t>
            </a:r>
          </a:p>
          <a:p>
            <a:pPr marL="0" indent="0">
              <a:buNone/>
            </a:pPr>
            <a:r>
              <a:rPr lang="en-US" sz="2000" b="1" dirty="0"/>
              <a:t>(a==5)</a:t>
            </a:r>
            <a:br>
              <a:rPr lang="en-US" sz="2000" b="1" dirty="0"/>
            </a:br>
            <a:r>
              <a:rPr lang="en-US" sz="2000" b="1" dirty="0"/>
              <a:t>(a * b &gt; =c)</a:t>
            </a:r>
            <a:br>
              <a:rPr lang="en-US" sz="2000" b="1" dirty="0"/>
            </a:br>
            <a:r>
              <a:rPr lang="en-US" sz="2000" b="1" dirty="0"/>
              <a:t>(b+4 &gt; a *c)</a:t>
            </a:r>
            <a:br>
              <a:rPr lang="en-US" sz="2000" b="1" dirty="0"/>
            </a:br>
            <a:r>
              <a:rPr lang="en-US" sz="2000" b="1" dirty="0"/>
              <a:t>((b=2)==a)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Evaluate the following: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1. ( (5 == 5) &amp;&amp; (3 &gt; 6) 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2. ( (5 == 5) || (3 &gt; 6) )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3. 7==5 ? 4 : 3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4. 7==5+2 ? 4 : 3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5. 5&gt;3 ? a : b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pt-BR" sz="2000" b="1" dirty="0">
                <a:solidFill>
                  <a:srgbClr val="C00000"/>
                </a:solidFill>
              </a:rPr>
              <a:t>6. K = (num &gt; 5 ? (num &lt;= 10 ? 100 : 200) : 500); where num =30</a:t>
            </a:r>
          </a:p>
          <a:p>
            <a:r>
              <a:rPr lang="en-US" sz="2000" b="1" dirty="0"/>
              <a:t>In b=6.6/a+(2*a+(3*c)/a*d)/(2/n); which operation will be performed first.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If a is an integer variable, a=5/2; will return a value??</a:t>
            </a:r>
          </a:p>
          <a:p>
            <a:r>
              <a:rPr lang="en-US" sz="2000" b="1" dirty="0"/>
              <a:t>The expression, a=7/22*(3.14+2)*3/5; evaluates to??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If a is an Integer, the expression a = 30 * 1000 + 2768; evaluates to??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950" y="657124"/>
            <a:ext cx="7391400" cy="582820"/>
          </a:xfrm>
        </p:spPr>
        <p:txBody>
          <a:bodyPr/>
          <a:lstStyle/>
          <a:p>
            <a:pPr algn="ctr"/>
            <a:r>
              <a:rPr lang="en-US" dirty="0"/>
              <a:t>Tutorial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560F2F-1BBF-40B8-8135-C298BDEA66A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96F540A-7D36-720F-66E2-6C5423F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57D71-47B8-4619-535D-4A44396C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78" y="1269243"/>
            <a:ext cx="6291950" cy="490772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25791-25A1-A1C2-94D0-913911F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1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71D-D135-CD07-5B02-E7F1763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3AA6-76BE-0790-A2E7-94F30AE2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6011-5652-C3B6-F036-97FE995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52F17-778C-EED8-9FA8-92E07580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20" y="897421"/>
            <a:ext cx="6559887" cy="221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9E371-93CC-1E6C-38DF-19DE3552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09" y="3517545"/>
            <a:ext cx="6559887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C169316-2D35-152E-C707-C14D910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76BD4-C103-7F6E-231B-5DEB967B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6" y="1453971"/>
            <a:ext cx="7521413" cy="490772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DAC7B-0981-2B84-68D5-96BED295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216526-534B-1860-FE8E-5651E3A5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EA78C-590E-E937-FE00-53A9C236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0" y="1711063"/>
            <a:ext cx="8245806" cy="391675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045D-E474-B6C2-B6EE-C052BCDA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4D80E-EF8E-1BF4-22E5-294F103F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848116"/>
            <a:ext cx="8963025" cy="383169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A299FFD-446F-D1F6-2BE0-BC5209F7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5CD2-AE82-6CB3-AEF1-2EDA9F68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453B-9C34-671D-85DA-D9381732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7442B-729F-D263-0D96-9CEF8C7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D49BD-CE47-FCCE-7279-EC441EBC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08" y="1636831"/>
            <a:ext cx="6553537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1064420" y="238523"/>
            <a:ext cx="5372100" cy="514350"/>
          </a:xfrm>
        </p:spPr>
        <p:txBody>
          <a:bodyPr anchor="t"/>
          <a:lstStyle/>
          <a:p>
            <a:r>
              <a:rPr lang="en-US" altLang="en-US" dirty="0">
                <a:solidFill>
                  <a:schemeClr val="accent2"/>
                </a:solidFill>
              </a:rPr>
              <a:t>Summary of Operators</a:t>
            </a: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 bwMode="auto">
          <a:xfrm>
            <a:off x="7765576" y="1657351"/>
            <a:ext cx="1269242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endParaRPr lang="en-US" altLang="en-US" sz="1500" dirty="0"/>
          </a:p>
          <a:p>
            <a:pPr marL="0" indent="0" algn="ctr">
              <a:buNone/>
            </a:pPr>
            <a:endParaRPr lang="en-US" altLang="en-US" sz="1500" dirty="0"/>
          </a:p>
          <a:p>
            <a:pPr marL="0" indent="0" algn="ctr">
              <a:buNone/>
            </a:pPr>
            <a:endParaRPr lang="en-US" altLang="en-US" sz="1500" dirty="0"/>
          </a:p>
          <a:p>
            <a:pPr marL="0" indent="0" algn="ctr">
              <a:buNone/>
            </a:pPr>
            <a:endParaRPr lang="en-US" altLang="en-US" sz="1500" dirty="0"/>
          </a:p>
          <a:p>
            <a:pPr marL="0" indent="0" algn="ctr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Detailed </a:t>
            </a:r>
          </a:p>
          <a:p>
            <a:pPr marL="0" indent="0" algn="ctr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Precedence </a:t>
            </a:r>
          </a:p>
          <a:p>
            <a:pPr marL="0" indent="0" algn="ctr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Table</a:t>
            </a:r>
          </a:p>
        </p:txBody>
      </p:sp>
      <p:sp>
        <p:nvSpPr>
          <p:cNvPr id="686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8F390-B567-4D00-A770-C7CE085CAEE1}" type="slidenum">
              <a:rPr lang="en-US" altLang="en-US" b="0" smtClean="0"/>
              <a:pPr/>
              <a:t>8</a:t>
            </a:fld>
            <a:endParaRPr lang="en-US" altLang="en-US" b="0"/>
          </a:p>
        </p:txBody>
      </p:sp>
      <p:pic>
        <p:nvPicPr>
          <p:cNvPr id="686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742240"/>
            <a:ext cx="6837527" cy="560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65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8E0-D91F-7A92-9DA3-4A46297D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8C27-D1B6-9C71-88F8-2D3F5E1A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5C3E-C5BE-E2BD-C590-1B3E37A9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F11D-194C-4065-A5D8-454D31F5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20" y="2101782"/>
            <a:ext cx="603916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1374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44D558-898D-4E87-974F-0AACD9FE36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E2F348-29C3-46D9-AE58-0D3707780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f28f4-fb34-47e5-b632-d17d3de78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8C9774-8DB3-4121-8A34-311C0FB041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764</TotalTime>
  <Words>537</Words>
  <Application>Microsoft Office PowerPoint</Application>
  <PresentationFormat>On-screen Show (4:3)</PresentationFormat>
  <Paragraphs>73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PSUC2018 Template</vt:lpstr>
      <vt:lpstr>Operator precedence and associativity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Example solution:</vt:lpstr>
      <vt:lpstr>Operator precedence &amp; Associativity</vt:lpstr>
      <vt:lpstr>Tutorial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lastModifiedBy>Dr. Jeyakrishnan V  [MU - Jaipur]</cp:lastModifiedBy>
  <cp:revision>58</cp:revision>
  <dcterms:created xsi:type="dcterms:W3CDTF">2018-05-08T08:59:52Z</dcterms:created>
  <dcterms:modified xsi:type="dcterms:W3CDTF">2024-03-13T00:06:44Z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