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2" r:id="rId4"/>
    <p:sldMasterId id="2147483854" r:id="rId5"/>
    <p:sldMasterId id="2147483879" r:id="rId6"/>
  </p:sldMasterIdLst>
  <p:notesMasterIdLst>
    <p:notesMasterId r:id="rId30"/>
  </p:notesMasterIdLst>
  <p:sldIdLst>
    <p:sldId id="314" r:id="rId7"/>
    <p:sldId id="285" r:id="rId8"/>
    <p:sldId id="312" r:id="rId9"/>
    <p:sldId id="409" r:id="rId10"/>
    <p:sldId id="321" r:id="rId11"/>
    <p:sldId id="410" r:id="rId12"/>
    <p:sldId id="411" r:id="rId13"/>
    <p:sldId id="412" r:id="rId14"/>
    <p:sldId id="413" r:id="rId15"/>
    <p:sldId id="414" r:id="rId16"/>
    <p:sldId id="415" r:id="rId17"/>
    <p:sldId id="323" r:id="rId18"/>
    <p:sldId id="324" r:id="rId19"/>
    <p:sldId id="325" r:id="rId20"/>
    <p:sldId id="416" r:id="rId21"/>
    <p:sldId id="417" r:id="rId22"/>
    <p:sldId id="418" r:id="rId23"/>
    <p:sldId id="377" r:id="rId24"/>
    <p:sldId id="408" r:id="rId25"/>
    <p:sldId id="407" r:id="rId26"/>
    <p:sldId id="378" r:id="rId27"/>
    <p:sldId id="379" r:id="rId28"/>
    <p:sldId id="380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89" autoAdjust="0"/>
    <p:restoredTop sz="75385" autoAdjust="0"/>
  </p:normalViewPr>
  <p:slideViewPr>
    <p:cSldViewPr>
      <p:cViewPr varScale="1">
        <p:scale>
          <a:sx n="77" d="100"/>
          <a:sy n="77" d="100"/>
        </p:scale>
        <p:origin x="2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3E168CB-47EE-405A-9706-25BF186444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43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org/wiki/Computer_scienc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wikipedia.org/wiki/Search_algorithm" TargetMode="External"/><Relationship Id="rId4" Type="http://schemas.openxmlformats.org/officeDocument/2006/relationships/hyperlink" Target="http://www.wikipedia.org/wiki/List_(computing)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168CB-47EE-405A-9706-25BF1864440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46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673070-7287-497D-9E0C-0DAE8705A34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18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6EC845-527A-4B9A-845D-6CA27781BD3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97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098806-006A-4D0B-9B05-B70DE035BAC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63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168CB-47EE-405A-9706-25BF1864440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41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</a:t>
            </a:r>
            <a:r>
              <a:rPr lang="en-US" sz="1200" u="none" strike="noStrike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3" tooltip="Computer science"/>
              </a:rPr>
              <a:t>computer science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linear search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or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sequential search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is a method for finding a particular value in a </a:t>
            </a:r>
            <a:r>
              <a:rPr lang="en-US" sz="1200" u="none" strike="noStrike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4" tooltip="List (computing)"/>
              </a:rPr>
              <a:t>list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which consists of checking every one of its elements, one at a time and in sequence, until the desired one is found.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Linear search is the simplest </a:t>
            </a:r>
            <a:r>
              <a:rPr lang="en-US" sz="1200" u="none" strike="noStrike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5" tooltip="Search algorithm"/>
              </a:rPr>
              <a:t>search algorithm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pPr lvl="0"/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1" algn="just">
              <a:lnSpc>
                <a:spcPct val="150000"/>
              </a:lnSpc>
              <a:buFont typeface="Arial" pitchFamily="34" charset="0"/>
              <a:buChar char="→"/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classifications: </a:t>
            </a:r>
            <a:r>
              <a:rPr lang="en-US" b="0" dirty="0">
                <a:solidFill>
                  <a:srgbClr val="002060"/>
                </a:solidFill>
                <a:effectLst/>
                <a:latin typeface="Arial" pitchFamily="34" charset="0"/>
                <a:cs typeface="Arial" pitchFamily="34" charset="0"/>
              </a:rPr>
              <a:t>linear</a:t>
            </a: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search / binary search based on </a:t>
            </a: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how the search is performed</a:t>
            </a:r>
            <a:endParaRPr lang="en-US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168CB-47EE-405A-9706-25BF1864440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35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02048C-265D-4899-B063-74207FF3350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kern="1200" dirty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The Linear Search is applied on the set of items that are </a:t>
            </a:r>
          </a:p>
          <a:p>
            <a:pPr algn="just">
              <a:lnSpc>
                <a:spcPct val="150000"/>
              </a:lnSpc>
            </a:pPr>
            <a:r>
              <a:rPr lang="en-US" sz="1200" kern="1200" dirty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    not arranged in any particular order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kern="1200" dirty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In linear search , the searching process starts from the</a:t>
            </a:r>
          </a:p>
          <a:p>
            <a:pPr algn="just">
              <a:lnSpc>
                <a:spcPct val="150000"/>
              </a:lnSpc>
            </a:pPr>
            <a:r>
              <a:rPr lang="en-US" sz="1200" kern="1200" dirty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    first item.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kern="1200" dirty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The searching is continued till either the item is found or </a:t>
            </a:r>
          </a:p>
          <a:p>
            <a:pPr algn="just">
              <a:lnSpc>
                <a:spcPct val="150000"/>
              </a:lnSpc>
            </a:pPr>
            <a:r>
              <a:rPr lang="en-US" sz="1200" kern="1200" dirty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    the end of the list  is  reached indicating that the item is </a:t>
            </a:r>
          </a:p>
          <a:p>
            <a:pPr algn="just">
              <a:lnSpc>
                <a:spcPct val="150000"/>
              </a:lnSpc>
            </a:pPr>
            <a:r>
              <a:rPr lang="en-US" sz="1200" kern="1200" dirty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    not found.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kern="1200" dirty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The items in the list are assumed to be unique.   </a:t>
            </a:r>
            <a:endParaRPr lang="en-IN" sz="1200" kern="1200" dirty="0">
              <a:solidFill>
                <a:srgbClr val="002060"/>
              </a:solidFill>
              <a:latin typeface="Arial" charset="0"/>
              <a:ea typeface="+mn-ea"/>
              <a:cs typeface="+mn-cs"/>
            </a:endParaRPr>
          </a:p>
          <a:p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56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3C98F-5A07-4A89-82FE-FF87FC21734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kern="1200" dirty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The Linear Search is applied on the set of items that are </a:t>
            </a:r>
          </a:p>
          <a:p>
            <a:pPr algn="just">
              <a:lnSpc>
                <a:spcPct val="150000"/>
              </a:lnSpc>
            </a:pPr>
            <a:r>
              <a:rPr lang="en-US" sz="1200" kern="1200" dirty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    not arranged in any particular order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kern="1200" dirty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In linear search , the searching process starts from the</a:t>
            </a:r>
          </a:p>
          <a:p>
            <a:pPr algn="just">
              <a:lnSpc>
                <a:spcPct val="150000"/>
              </a:lnSpc>
            </a:pPr>
            <a:r>
              <a:rPr lang="en-US" sz="1200" kern="1200" dirty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    first item.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kern="1200" dirty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The searching is continued till either the item is found or </a:t>
            </a:r>
          </a:p>
          <a:p>
            <a:pPr algn="just">
              <a:lnSpc>
                <a:spcPct val="150000"/>
              </a:lnSpc>
            </a:pPr>
            <a:r>
              <a:rPr lang="en-US" sz="1200" kern="1200" dirty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    the end of the list  is  reached indicating that the item is </a:t>
            </a:r>
          </a:p>
          <a:p>
            <a:pPr algn="just">
              <a:lnSpc>
                <a:spcPct val="150000"/>
              </a:lnSpc>
            </a:pPr>
            <a:r>
              <a:rPr lang="en-US" sz="1200" kern="1200" dirty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    not found.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kern="1200" dirty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The items in the list are assumed to be unique.   </a:t>
            </a:r>
            <a:endParaRPr lang="en-IN" sz="1200" kern="1200" dirty="0">
              <a:solidFill>
                <a:srgbClr val="002060"/>
              </a:solidFill>
              <a:latin typeface="Arial" charset="0"/>
              <a:ea typeface="+mn-ea"/>
              <a:cs typeface="+mn-cs"/>
            </a:endParaRPr>
          </a:p>
          <a:p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47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601A8A-B2F6-45D4-8767-344689B1AA6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62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Bubble sort, sometimes referred to as sinking sort/ripple sort, is a simple sorting algorithm that works by repeatedly stepping through the list to be sorted, comparing each pair of adjacent items and swapping them if they are in the wrong order.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168CB-47EE-405A-9706-25BF1864440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98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168CB-47EE-405A-9706-25BF1864440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9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Bubble sort, sometimes referred to as sinking sort/ripple sort, is a simple sorting algorithm that works by repeatedly stepping through the list to be sorted, comparing each pair of adjacent items and swapping them if they are in the wrong order.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168CB-47EE-405A-9706-25BF1864440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38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4873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500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2956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25021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3400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315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1178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9154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01794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41738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690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07348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2431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3686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9489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4745-080E-4B88-8B8B-2992D21A2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94FCC-663F-4763-BD22-ED6902EEC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A37EB-2F3B-4811-9996-207993AA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3712-6469-4431-8D23-C33A16A5C116}" type="datetime1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36A9E-BCDE-41C3-9CC5-60E54294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7BD90-BB00-4963-8C24-3F10ACCD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9777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C5458-8B79-452D-921E-0ECB61C2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33611-6A6B-4C43-BC3F-2D55523D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29E3-AC0D-450F-9A49-5C61C4E3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C7A2-8391-423D-A1F9-14C583230266}" type="datetime1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D0025-6DC4-4532-92BB-0035F529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B8A83-CA99-4D72-B625-29725E26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799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A839-A5B7-418C-BCAD-FF5ECF04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CF598-AD66-4E78-BD33-F2CAFCE8F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1A7E6-34A8-42D9-8468-C791AC86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8E91-F793-4EF4-88B6-296232A76672}" type="datetime1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5F426-0C69-4147-90A0-49BD0718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26A7B-B42C-4261-9E1C-BAE9C180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989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C4AE-95E6-4734-B0CA-6B3F1786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3265-9837-449F-B9B5-10EF38B97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C79CB-7734-4551-8220-E3D4D9137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A4707-78EE-4BB5-92F6-BB536223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B339-03D9-4E42-8323-2C5D988B1161}" type="datetime1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88337-0745-4DB8-BCBB-B2C3787A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57A4B-F2B7-413C-B502-1F67C910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897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25BA4-0615-4F7C-873A-1CE0AB72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65B24-BF8C-46F6-860A-585437657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55C70-C911-4814-925A-E28281B68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632A8-B556-4ADA-B8D9-24C84CAD7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47CDF-2C21-477A-9E4F-D478C9090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0FE3E-BEF0-4D27-86EA-E7C12757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830E-818A-4EEA-B128-4203F4E0E432}" type="datetime1">
              <a:rPr lang="en-US" smtClean="0"/>
              <a:pPr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335C4-93B3-4934-8FAB-308E4C47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261A2-2E89-45BF-9912-25CADFD2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208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D8C8-DCFC-42DE-B589-797097CE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FAD1B-25A8-401B-A470-BB8F690D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5766-D546-42C0-A780-BCAFA5656FE0}" type="datetime1">
              <a:rPr lang="en-US" smtClean="0"/>
              <a:pPr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8D88C-4868-4C00-B069-222F73C2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B5A61-237C-4FD4-82DC-2C14D4AF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522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215D0-8CE4-4634-A3FA-8B102DFC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2C22-A0C7-424A-8EF5-D53A6B0CB16C}" type="datetime1">
              <a:rPr lang="en-US" smtClean="0"/>
              <a:pPr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CC80B2-EC71-4848-8516-94910D35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4BB75-7581-4616-954C-12FD6B12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30087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ADD6-0EDC-410D-B6A9-C0379C90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99FBF-7F3F-496B-8533-E5759A0FF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F0088-0DCF-454C-BCA0-E08A6B5C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FB6B-25DA-4495-8891-E5462B4A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0FA6-F39D-4D88-B4FA-26FA943A2302}" type="datetime1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4F900-E8EB-4577-9FD7-128CBF6F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CEBB4-9CD1-4A50-A6DB-D2C7080B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195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0DBF-BFAB-445E-ACC4-A51766A0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2BF54-ABF7-4365-A8C2-EEA4EEFAD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6C747-C8FB-4EF1-8EDF-C5EE17A2F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1E11C-023F-4B6F-B57A-7042D730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B34E-9392-4817-85DE-F4664AC6FEB4}" type="datetime1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97CEB-9DD0-4B74-BE5C-FB70FBC2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7B171-7A1B-4CAC-8C40-29BB6935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096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4F1F-5027-4E1F-89BF-075A57C9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E24CC-301E-4D8A-BFC7-3ED1E685B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69E63-03AB-4658-B659-F96379FA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53D1-E38F-4E6B-A97C-F940E1E28FF2}" type="datetime1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7C7C-EA7C-43D7-9C98-4953DDD9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FE119-F33A-43B2-ACCD-2210AE6C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000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BDDC8D-D96B-4CF8-B742-313A77CEE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2A008-CAC5-4BD4-B085-79537F13E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AE035-5983-430E-9A6F-966CA34E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453B-31F8-4028-98CF-6221CC156D63}" type="datetime1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E1584-0A77-4AB0-ABA1-EF7A9661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83395-9EB0-45A5-9312-7EF200F5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4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48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33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885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72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319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5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549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2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549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0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E960E-A823-46A1-B92C-C835BEC3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5254"/>
            <a:ext cx="8245807" cy="628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B4212-C96E-427C-881B-D2A407656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69243"/>
            <a:ext cx="8245806" cy="4907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0C667-5E2D-43CB-81C1-2C89384C1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8657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F1D0E-3482-4660-BED0-07B30CBB73C7}" type="datetime1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0E833-EA5E-4A50-A759-535E45CBD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58203" y="6356351"/>
            <a:ext cx="65816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CSE 1001 Problem Solving using Computers (PSUC) - 2018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06493-223E-484B-B535-A556B9BBA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5350" y="6356351"/>
            <a:ext cx="359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EA51C-495D-44A2-B925-9AAC4BD9F0A2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8E97DF4-2C3E-4424-8C33-C417831B462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86" y="40945"/>
            <a:ext cx="3545006" cy="62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6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9"/>
          <p:cNvSpPr txBox="1">
            <a:spLocks/>
          </p:cNvSpPr>
          <p:nvPr/>
        </p:nvSpPr>
        <p:spPr>
          <a:xfrm>
            <a:off x="1524000" y="2482705"/>
            <a:ext cx="7772400" cy="936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ubtitle 10"/>
          <p:cNvSpPr txBox="1">
            <a:spLocks/>
          </p:cNvSpPr>
          <p:nvPr/>
        </p:nvSpPr>
        <p:spPr>
          <a:xfrm>
            <a:off x="1835696" y="1410782"/>
            <a:ext cx="6781800" cy="1981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Use of 1D Array: Linear Search and Bubble Sort </a:t>
            </a:r>
          </a:p>
        </p:txBody>
      </p:sp>
    </p:spTree>
    <p:extLst>
      <p:ext uri="{BB962C8B-B14F-4D97-AF65-F5344CB8AC3E}">
        <p14:creationId xmlns:p14="http://schemas.microsoft.com/office/powerpoint/2010/main" val="933748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EE37EA-FBCE-3F64-4333-42FB965B5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60848"/>
            <a:ext cx="6984776" cy="2880320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71DB4-3A73-49A8-3774-716BDD831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8657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4AFC7A2-8391-423D-A1F9-14C583230266}" type="datetime1">
              <a:rPr lang="en-US" smtClean="0"/>
              <a:pPr>
                <a:spcAft>
                  <a:spcPts val="600"/>
                </a:spcAft>
              </a:pPr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7D31C-F2EF-59F5-3BF1-83FA384A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8203" y="6356351"/>
            <a:ext cx="658163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CSE 1001                                   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87864-DDD1-05BB-C418-62C2B249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6356351"/>
            <a:ext cx="35910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B572375-96E0-4DBB-B3D7-B1489209CDB4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95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D08E-055B-76C0-08BF-C54911DC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F775E-B86A-0361-5059-16D263CF5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6E2A1-D85D-2B46-4FE4-D7520B8F9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C4F21-31AE-0ABF-2EF5-42F5BC97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0FA6-F39D-4D88-B4FA-26FA943A2302}" type="datetime1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04980-9ABA-894C-CA8A-2A3C0F6D4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DB72A-1F9A-22AB-AE99-0BCC3C76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9BCB56-5AA2-8613-1359-D6E015732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047" y="1615982"/>
            <a:ext cx="5943905" cy="362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80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Linear search- illustration 1 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F19-42CD-43A9-A001-4A9F8257FA76}" type="datetime1">
              <a:rPr lang="en-US" smtClean="0"/>
              <a:pPr/>
              <a:t>2/29/2024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3317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1F8FE"/>
              </a:clrFrom>
              <a:clrTo>
                <a:srgbClr val="F1F8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8650" y="1066800"/>
            <a:ext cx="8372475" cy="481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0776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1F8FE"/>
              </a:clrFrom>
              <a:clrTo>
                <a:srgbClr val="F1F8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8650" y="1273457"/>
            <a:ext cx="8114751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Linear search- illustration 2 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EB47-D592-48A7-8984-301F4EAE5930}" type="datetime1">
              <a:rPr lang="en-US" smtClean="0"/>
              <a:pPr/>
              <a:t>2/29/2024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97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539552" y="1066800"/>
            <a:ext cx="4261048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</a:rPr>
              <a:t>int found=0;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//setting flag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+mj-lt"/>
              </a:rPr>
              <a:t>Print </a:t>
            </a:r>
            <a:r>
              <a:rPr lang="en-US" sz="2400" dirty="0">
                <a:latin typeface="+mj-lt"/>
              </a:rPr>
              <a:t>"enter no of numbers";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+mj-lt"/>
              </a:rPr>
              <a:t>Input </a:t>
            </a:r>
            <a:r>
              <a:rPr lang="en-US" sz="2400" dirty="0">
                <a:latin typeface="+mj-lt"/>
              </a:rPr>
              <a:t>n;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</a:rPr>
              <a:t>for(</a:t>
            </a:r>
            <a:r>
              <a:rPr lang="en-US" sz="2400" dirty="0" err="1">
                <a:latin typeface="+mj-lt"/>
              </a:rPr>
              <a:t>i</a:t>
            </a:r>
            <a:r>
              <a:rPr lang="en-US" sz="2400" dirty="0">
                <a:latin typeface="+mj-lt"/>
              </a:rPr>
              <a:t>=0;i&lt;</a:t>
            </a:r>
            <a:r>
              <a:rPr lang="en-US" sz="2400" dirty="0" err="1">
                <a:latin typeface="+mj-lt"/>
              </a:rPr>
              <a:t>n;i</a:t>
            </a:r>
            <a:r>
              <a:rPr lang="en-US" sz="2400" dirty="0">
                <a:latin typeface="+mj-lt"/>
              </a:rPr>
              <a:t>++){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+mj-lt"/>
              </a:rPr>
              <a:t>Print “</a:t>
            </a:r>
            <a:r>
              <a:rPr lang="en-US" sz="2400" dirty="0">
                <a:latin typeface="+mj-lt"/>
              </a:rPr>
              <a:t>enter number\n";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+mj-lt"/>
              </a:rPr>
              <a:t>Input </a:t>
            </a:r>
            <a:r>
              <a:rPr lang="en-US" sz="2400" dirty="0">
                <a:latin typeface="+mj-lt"/>
              </a:rPr>
              <a:t>a[</a:t>
            </a:r>
            <a:r>
              <a:rPr lang="en-US" sz="2400" dirty="0" err="1">
                <a:latin typeface="+mj-lt"/>
              </a:rPr>
              <a:t>i</a:t>
            </a:r>
            <a:r>
              <a:rPr lang="en-US" sz="2400" dirty="0">
                <a:latin typeface="+mj-lt"/>
              </a:rPr>
              <a:t>];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// entered data items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+mj-lt"/>
              </a:rPr>
              <a:t>Print “</a:t>
            </a:r>
            <a:r>
              <a:rPr lang="en-US" sz="2400" dirty="0">
                <a:latin typeface="+mj-lt"/>
              </a:rPr>
              <a:t>enter the element to be searched";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+mj-lt"/>
              </a:rPr>
              <a:t>Input </a:t>
            </a:r>
            <a:r>
              <a:rPr lang="en-US" sz="2400" dirty="0">
                <a:latin typeface="+mj-lt"/>
              </a:rPr>
              <a:t>key;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// data to be searched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540" y="609241"/>
            <a:ext cx="7848600" cy="4784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Pseudo code for linear search</a:t>
            </a:r>
            <a:br>
              <a:rPr lang="en-US" dirty="0"/>
            </a:b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25B7-4FD9-4832-9869-7AB28AC6C0FA}" type="datetime1">
              <a:rPr lang="en-US" smtClean="0"/>
              <a:pPr/>
              <a:t>2/29/2024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343" name="Rectangle 2"/>
          <p:cNvSpPr>
            <a:spLocks noChangeArrowheads="1"/>
          </p:cNvSpPr>
          <p:nvPr/>
        </p:nvSpPr>
        <p:spPr bwMode="auto">
          <a:xfrm>
            <a:off x="4648200" y="1087676"/>
            <a:ext cx="4495800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/*search procedure*/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=0;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&lt;n;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++) {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if(a[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]==key)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// comparison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{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found=1;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=i+1;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break;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} }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if(found==1)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Print“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data_found_in”,pos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"position";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otherwise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Print “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is not found“;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020094" y="3619500"/>
            <a:ext cx="5257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49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3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3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43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3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43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3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6E3AE93-B0DB-335F-E18A-944D1EC06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8" y="1019037"/>
            <a:ext cx="8963025" cy="5489851"/>
          </a:xfrm>
          <a:prstGeom prst="rect">
            <a:avLst/>
          </a:prstGeom>
          <a:noFill/>
        </p:spPr>
      </p:pic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1D280E81-8FAB-346D-8DA7-3156DC8E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B4AFC7A2-8391-423D-A1F9-14C583230266}" type="datetime1">
              <a:rPr lang="en-US" smtClean="0"/>
              <a:pPr>
                <a:spcAft>
                  <a:spcPts val="600"/>
                </a:spcAft>
              </a:pPr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2F511-F142-33EA-86BD-B8D33CDE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CSE 1001                                    Department of CSE</a:t>
            </a:r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A6B2E1F0-794F-FE48-1E73-F1D16375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EB572375-96E0-4DBB-B3D7-B1489209CDB4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25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DA32-F6C7-DE0F-C97B-D2B86E62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AF62C-A337-D1A7-378B-C2CB2DA59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8D502-E779-1A1D-58EA-F052DB47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C7A2-8391-423D-A1F9-14C583230266}" type="datetime1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7F530-F545-E074-F4DE-F1DF4C3B5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ACFC1-A382-A979-04AB-E1AC1C98F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B7F468-DE39-1E1E-1F54-1922A3D2B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872" y="1590580"/>
            <a:ext cx="5950256" cy="367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15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D3D4-4A32-BC77-921D-4AB2ABD0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7882B-9A8D-767A-F24C-102D2542C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187EE-C01B-B333-A2EF-6A36C939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C7A2-8391-423D-A1F9-14C583230266}" type="datetime1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AC0F3-E59E-DC6B-6D15-F8124461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E867-D39D-A96F-929B-0D2D375B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4721E7-C9FB-C36B-0112-1B9264061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420" y="1577880"/>
            <a:ext cx="6039160" cy="370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24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C7A2-8391-423D-A1F9-14C583230266}" type="datetime1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448630"/>
            <a:ext cx="8245806" cy="4907721"/>
          </a:xfrm>
        </p:spPr>
        <p:txBody>
          <a:bodyPr/>
          <a:lstStyle/>
          <a:p>
            <a:pPr marL="0" indent="0" algn="ctr">
              <a:buNone/>
            </a:pPr>
            <a:endParaRPr lang="en-US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endParaRPr lang="en-US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endParaRPr lang="en-US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endParaRPr lang="en-US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Sorting Techniques</a:t>
            </a:r>
            <a:br>
              <a:rPr lang="en-US" sz="2800" b="1" dirty="0">
                <a:latin typeface="Arial" pitchFamily="34" charset="0"/>
                <a:cs typeface="Arial" pitchFamily="34" charset="0"/>
              </a:rPr>
            </a:br>
            <a:r>
              <a:rPr lang="en-US" sz="2800" dirty="0">
                <a:latin typeface="Arial" pitchFamily="34" charset="0"/>
                <a:cs typeface="Arial" pitchFamily="34" charset="0"/>
              </a:rPr>
              <a:t>L17-L18</a:t>
            </a:r>
            <a:endParaRPr lang="en-US" sz="28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63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9096" y="568572"/>
            <a:ext cx="8245807" cy="62831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b="1" dirty="0">
                <a:solidFill>
                  <a:srgbClr val="002060"/>
                </a:solidFill>
              </a:rPr>
              <a:t>Objectives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196882"/>
            <a:ext cx="8743950" cy="51844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learn and appreciate the following concepts</a:t>
            </a:r>
          </a:p>
          <a:p>
            <a:pPr marL="0" indent="0">
              <a:buNone/>
            </a:pPr>
            <a:endParaRPr lang="en-US" sz="1900" dirty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Sorting Technique </a:t>
            </a:r>
          </a:p>
          <a:p>
            <a:pPr lvl="2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Bubble Sort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D467-92B6-4BA5-8E7C-DE96AF37BCD7}" type="datetime1">
              <a:rPr lang="en-US" smtClean="0"/>
              <a:pPr/>
              <a:t>2/29/2024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8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9096" y="568572"/>
            <a:ext cx="8245807" cy="62831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b="1" dirty="0"/>
              <a:t>Objectives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196882"/>
            <a:ext cx="8743950" cy="51844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learn and appreciate the following concepts</a:t>
            </a:r>
          </a:p>
          <a:p>
            <a:pPr marL="0" indent="0">
              <a:buNone/>
            </a:pPr>
            <a:endParaRPr lang="en-US" sz="19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FF0000"/>
                </a:solidFill>
                <a:latin typeface="+mj-lt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Searching Technique</a:t>
            </a:r>
          </a:p>
          <a:p>
            <a:pPr lvl="2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Linear Search</a:t>
            </a:r>
          </a:p>
          <a:p>
            <a:pPr marL="685800" lvl="2" indent="0">
              <a:lnSpc>
                <a:spcPct val="170000"/>
              </a:lnSpc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D467-92B6-4BA5-8E7C-DE96AF37BCD7}" type="datetime1">
              <a:rPr lang="en-US" smtClean="0"/>
              <a:pPr/>
              <a:t>2/29/2024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Sorting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533400"/>
            <a:ext cx="7467600" cy="5059363"/>
          </a:xfrm>
        </p:spPr>
        <p:txBody>
          <a:bodyPr/>
          <a:lstStyle/>
          <a:p>
            <a:pPr lvl="1" algn="just">
              <a:lnSpc>
                <a:spcPct val="150000"/>
              </a:lnSpc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lvl="1" indent="0" algn="just">
              <a:lnSpc>
                <a:spcPct val="150000"/>
              </a:lnSpc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  <a:sym typeface="Wingdings" pitchFamily="2" charset="2"/>
              </a:rPr>
              <a:t>A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rrangement of data elements in a particular order</a:t>
            </a:r>
          </a:p>
          <a:p>
            <a:pPr lvl="1" algn="just">
              <a:lnSpc>
                <a:spcPct val="150000"/>
              </a:lnSpc>
              <a:buFont typeface="Wingdings"/>
              <a:buChar char="à"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lvl="3" algn="just">
              <a:lnSpc>
                <a:spcPct val="150000"/>
              </a:lnSpc>
              <a:buFont typeface="Wingdings"/>
              <a:buChar char="à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 	Bubble sorting</a:t>
            </a:r>
            <a:endParaRPr lang="en-IN" sz="2800" b="1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C7A2-8391-423D-A1F9-14C583230266}" type="datetime1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9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Bubble Sort- Illustration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C50B-B0A6-4BF8-9B70-0BF498779866}" type="datetime1">
              <a:rPr lang="en-US" smtClean="0"/>
              <a:pPr/>
              <a:t>2/29/2024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1001                                    Department of CSE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7414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1F8FE"/>
              </a:clrFrom>
              <a:clrTo>
                <a:srgbClr val="F1F8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8650" y="1295400"/>
            <a:ext cx="8767762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4574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Bubble Sort- Illustration</a:t>
            </a:r>
            <a:endParaRPr lang="en-US" sz="3200" b="1" i="1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47F3-F825-4C89-9399-97DD079C4E91}" type="datetime1">
              <a:rPr lang="en-US" smtClean="0"/>
              <a:pPr/>
              <a:t>2/29/2024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8437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1F8FE"/>
              </a:clrFrom>
              <a:clrTo>
                <a:srgbClr val="F1F8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1066800"/>
            <a:ext cx="746601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0092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28650" y="1142999"/>
            <a:ext cx="699135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for(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=0;i&lt;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n;i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Input a[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];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entered elements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for(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=0;i&lt;n-1;i++) //pass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{      for(j=0;j&lt;n-i-1;j++)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{         if(a[j]&gt;a[j+1])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comparison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{ // interchange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 temp=a[j];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 a[j]=a[j+1];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 a[j+1]=temp;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}  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971" y="422771"/>
            <a:ext cx="8245807" cy="62831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Pseudo code for Bubble Sort procedure 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14E7-1F0D-49A4-82C9-0401BF426CB7}" type="datetime1">
              <a:rPr lang="en-US" smtClean="0"/>
              <a:pPr/>
              <a:t>2/29/2024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CSE 1001                                    Department of CSE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9463" name="TextBox 6"/>
          <p:cNvSpPr txBox="1">
            <a:spLocks noChangeArrowheads="1"/>
          </p:cNvSpPr>
          <p:nvPr/>
        </p:nvSpPr>
        <p:spPr bwMode="auto">
          <a:xfrm>
            <a:off x="5181600" y="1439863"/>
            <a:ext cx="3733800" cy="7080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Example :</a:t>
            </a:r>
          </a:p>
          <a:p>
            <a:r>
              <a:rPr lang="en-US" sz="2000" b="1" dirty="0">
                <a:latin typeface="Calibri" pitchFamily="34" charset="0"/>
              </a:rPr>
              <a:t>	a[ ]={16, 12, 11, 67}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181600" y="2568575"/>
            <a:ext cx="3733800" cy="7080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Array after sorting (ascending)	a[ ]={11, 12, 16, 67}</a:t>
            </a:r>
          </a:p>
        </p:txBody>
      </p:sp>
    </p:spTree>
    <p:extLst>
      <p:ext uri="{BB962C8B-B14F-4D97-AF65-F5344CB8AC3E}">
        <p14:creationId xmlns:p14="http://schemas.microsoft.com/office/powerpoint/2010/main" val="108166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4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b="1" dirty="0"/>
              <a:t>Arrays – A recap 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092926"/>
            <a:ext cx="8362950" cy="50593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1D Array: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Syntax: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array_name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[size];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type array-name [size]={list of values}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Read: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		    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Write: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for(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=0;i&lt;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n;i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++)     	      for(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=0;i&lt;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n;i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++)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(“%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d”,&amp;a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]); 	     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(“%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d”,a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]);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26CB-5962-4D06-A79F-9AF3031C4D63}" type="datetime1">
              <a:rPr lang="en-US" smtClean="0"/>
              <a:pPr/>
              <a:t>2/29/2024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0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472C9F8-B469-8F4A-0080-95EE6C71A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" y="0"/>
            <a:ext cx="8963025" cy="3876505"/>
          </a:xfrm>
          <a:prstGeom prst="rect">
            <a:avLst/>
          </a:prstGeom>
          <a:noFill/>
        </p:spPr>
      </p:pic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5A268427-8314-4C57-FDFD-91612041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B4AFC7A2-8391-423D-A1F9-14C583230266}" type="datetime1">
              <a:rPr lang="en-US" smtClean="0"/>
              <a:pPr>
                <a:spcAft>
                  <a:spcPts val="600"/>
                </a:spcAft>
              </a:pPr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090E9-125A-F402-7970-E3490F3C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CSE 1001                                    Department of CSE</a:t>
            </a:r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68591AE8-C994-5C36-2342-288EC097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EB572375-96E0-4DBB-B3D7-B1489209CDB4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EB26FB-AC65-CBFE-EB86-FE210E5AC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087674"/>
            <a:ext cx="5256584" cy="164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5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89129"/>
            <a:ext cx="8245807" cy="62831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dirty="0">
                <a:latin typeface="Arial" pitchFamily="34" charset="0"/>
                <a:cs typeface="Arial" pitchFamily="34" charset="0"/>
              </a:rPr>
              <a:t>Searching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296988"/>
            <a:ext cx="8478920" cy="5059363"/>
          </a:xfrm>
          <a:ln>
            <a:solidFill>
              <a:schemeClr val="bg1"/>
            </a:solidFill>
          </a:ln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Finding whether a data item is present in a set of items 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→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50000"/>
              </a:lnSpc>
              <a:buFont typeface="Arial" pitchFamily="34" charset="0"/>
              <a:buChar char="→"/>
            </a:pP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linear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search / sequential search 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    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4D36-599D-44A4-B541-B0422B580350}" type="datetime1">
              <a:rPr lang="en-US" smtClean="0"/>
              <a:pPr/>
              <a:t>2/29/2024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0CF3CD2-33B2-6DB6-50F1-915AB66A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5254"/>
            <a:ext cx="8245807" cy="628310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EEC9E8-3B50-B4DA-6DBA-B08897922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44" y="162384"/>
            <a:ext cx="8245806" cy="3195250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4B072-580D-7A5D-959E-4DA262D1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8657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4AFC7A2-8391-423D-A1F9-14C583230266}" type="datetime1">
              <a:rPr lang="en-US" smtClean="0"/>
              <a:pPr>
                <a:spcAft>
                  <a:spcPts val="600"/>
                </a:spcAft>
              </a:pPr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EE07F-527B-5569-03CA-5AA461AB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8203" y="6356351"/>
            <a:ext cx="658163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CSE 1001                                   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3530C-C13A-1BC0-334B-77B4DE6F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6356351"/>
            <a:ext cx="35910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B572375-96E0-4DBB-B3D7-B1489209CDB4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55A1AE-D059-8E2E-AD3B-11A227596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596152"/>
            <a:ext cx="5040560" cy="170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3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BE52D1D-4DA0-95C0-E098-B32355F4E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5254"/>
            <a:ext cx="8245807" cy="628310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84A131-3200-1005-24B2-6AEEE0CBE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430" y="136525"/>
            <a:ext cx="5477866" cy="6040440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2CE18-53F7-A0F6-1389-0387FCD5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8657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4AFC7A2-8391-423D-A1F9-14C583230266}" type="datetime1">
              <a:rPr lang="en-US" smtClean="0"/>
              <a:pPr>
                <a:spcAft>
                  <a:spcPts val="600"/>
                </a:spcAft>
              </a:pPr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7569C-EDE2-E88E-A0EB-04CF72AC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8203" y="6356351"/>
            <a:ext cx="658163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CSE 1001                                   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5898E-808F-7DF0-0149-289749E9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6356351"/>
            <a:ext cx="35910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B572375-96E0-4DBB-B3D7-B1489209CDB4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573E16-8B54-C3CE-6F53-6E7E45E25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04664"/>
            <a:ext cx="4619401" cy="59046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83909B-81DE-EE46-1B2E-92264FB8B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6432" y="1551965"/>
            <a:ext cx="1949550" cy="144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6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B9820BF-E996-A66F-BC5D-1A6BBAE02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2222"/>
            <a:ext cx="8963025" cy="3988545"/>
          </a:xfrm>
          <a:prstGeom prst="rect">
            <a:avLst/>
          </a:prstGeom>
          <a:noFill/>
        </p:spPr>
      </p:pic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4B2AFBA6-A429-C61D-DE72-08143188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B4AFC7A2-8391-423D-A1F9-14C583230266}" type="datetime1">
              <a:rPr lang="en-US" smtClean="0"/>
              <a:pPr>
                <a:spcAft>
                  <a:spcPts val="600"/>
                </a:spcAft>
              </a:pPr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39698-3335-A9B9-E132-637498D5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CSE 1001                                    Department of CSE</a:t>
            </a:r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B59E24E3-8CF7-76EA-C44C-C0A0AFA8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EB572375-96E0-4DBB-B3D7-B1489209CDB4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371796-C7E5-972F-53F7-E970846A3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956323"/>
            <a:ext cx="7144903" cy="55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1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DBE5-A656-AC6E-B71E-3436CF0F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8313A-B739-03A1-E5DC-B74630806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71825-130D-E3E1-458C-97FD05AFA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C7A2-8391-423D-A1F9-14C583230266}" type="datetime1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A347F-9276-DC2B-58F1-6EFC7451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7440D-8A38-DDD4-14BF-9E40E608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6470A8-A9AA-2830-EFFC-537CAFA04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687998"/>
            <a:ext cx="6336704" cy="15888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5D4823-45DC-2F33-C81A-4F4317553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430" y="2456258"/>
            <a:ext cx="6745406" cy="313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34081"/>
      </p:ext>
    </p:extLst>
  </p:cSld>
  <p:clrMapOvr>
    <a:masterClrMapping/>
  </p:clrMapOvr>
</p:sld>
</file>

<file path=ppt/theme/theme1.xml><?xml version="1.0" encoding="utf-8"?>
<a:theme xmlns:a="http://schemas.openxmlformats.org/drawingml/2006/main" name="cse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" id="{44EDC91F-B373-4350-9E84-BD946E457F29}" vid="{48586631-E945-41AB-ACBF-618D52C39952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016D2E4621B74EA8D5AD4BE1BAF8F3" ma:contentTypeVersion="4" ma:contentTypeDescription="Create a new document." ma:contentTypeScope="" ma:versionID="e870e07c4eb919db53f23f487f39a68e">
  <xsd:schema xmlns:xsd="http://www.w3.org/2001/XMLSchema" xmlns:xs="http://www.w3.org/2001/XMLSchema" xmlns:p="http://schemas.microsoft.com/office/2006/metadata/properties" xmlns:ns2="b8ff28f4-fb34-47e5-b632-d17d3de787e6" targetNamespace="http://schemas.microsoft.com/office/2006/metadata/properties" ma:root="true" ma:fieldsID="a10c52e74c801811d34e36dc755ad33a" ns2:_="">
    <xsd:import namespace="b8ff28f4-fb34-47e5-b632-d17d3de787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ff28f4-fb34-47e5-b632-d17d3de787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32173F-212C-47C3-9AA0-A573D515AEAB}"/>
</file>

<file path=customXml/itemProps2.xml><?xml version="1.0" encoding="utf-8"?>
<ds:datastoreItem xmlns:ds="http://schemas.openxmlformats.org/officeDocument/2006/customXml" ds:itemID="{4B10E1B6-F2E1-41AB-B5E4-ABE33E2A25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558DAB-FAB2-444D-BF34-F72F1CD1AEA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cse-1</Template>
  <TotalTime>4941</TotalTime>
  <Words>936</Words>
  <Application>Microsoft Office PowerPoint</Application>
  <PresentationFormat>On-screen Show (4:3)</PresentationFormat>
  <Paragraphs>185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Rounded MT Bold</vt:lpstr>
      <vt:lpstr>Calibri</vt:lpstr>
      <vt:lpstr>Wingdings</vt:lpstr>
      <vt:lpstr>cse-1</vt:lpstr>
      <vt:lpstr>1_Office Theme</vt:lpstr>
      <vt:lpstr>temp</vt:lpstr>
      <vt:lpstr>PowerPoint Presentation</vt:lpstr>
      <vt:lpstr>Objectives</vt:lpstr>
      <vt:lpstr>Arrays – A recap  </vt:lpstr>
      <vt:lpstr>PowerPoint Presentation</vt:lpstr>
      <vt:lpstr>Searching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search- illustration 1 </vt:lpstr>
      <vt:lpstr>Linear search- illustration 2 </vt:lpstr>
      <vt:lpstr>Pseudo code for linear search </vt:lpstr>
      <vt:lpstr>PowerPoint Presentation</vt:lpstr>
      <vt:lpstr>PowerPoint Presentation</vt:lpstr>
      <vt:lpstr>PowerPoint Presentation</vt:lpstr>
      <vt:lpstr>PowerPoint Presentation</vt:lpstr>
      <vt:lpstr>Objectives</vt:lpstr>
      <vt:lpstr>Sorting</vt:lpstr>
      <vt:lpstr>Bubble Sort- Illustration</vt:lpstr>
      <vt:lpstr>Bubble Sort- Illustration</vt:lpstr>
      <vt:lpstr>Pseudo code for Bubble Sort procedure 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Overview: L16</dc:title>
  <dc:creator>RAJ</dc:creator>
  <cp:lastModifiedBy>Dr. Jeyakrishnan V  [MU - Jaipur]</cp:lastModifiedBy>
  <cp:revision>283</cp:revision>
  <dcterms:created xsi:type="dcterms:W3CDTF">2008-09-04T13:30:45Z</dcterms:created>
  <dcterms:modified xsi:type="dcterms:W3CDTF">2024-02-29T17:12:00Z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0x010100FD016D2E4621B74EA8D5AD4BE1BAF8F3</vt:lpwstr>
  </property>
</Properties>
</file>