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5FE"/>
          </a:solidFill>
        </a:fill>
      </a:tcStyle>
    </a:wholeTbl>
    <a:band2H>
      <a:tcTxStyle b="def" i="def"/>
      <a:tcStyle>
        <a:tcBdr/>
        <a:fill>
          <a:solidFill>
            <a:srgbClr val="E7F2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ED5"/>
          </a:solidFill>
        </a:fill>
      </a:tcStyle>
    </a:wholeTbl>
    <a:band2H>
      <a:tcTxStyle b="def" i="def"/>
      <a:tcStyle>
        <a:tcBdr/>
        <a:fill>
          <a:solidFill>
            <a:srgbClr val="E9F6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3F1"/>
          </a:solidFill>
        </a:fill>
      </a:tcStyle>
    </a:wholeTbl>
    <a:band2H>
      <a:tcTxStyle b="def" i="def"/>
      <a:tcStyle>
        <a:tcBdr/>
        <a:fill>
          <a:solidFill>
            <a:srgbClr val="E6F9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3;p16"/>
          <p:cNvSpPr/>
          <p:nvPr/>
        </p:nvSpPr>
        <p:spPr>
          <a:xfrm>
            <a:off x="228600" y="228600"/>
            <a:ext cx="8695944" cy="6035041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grpSp>
        <p:nvGrpSpPr>
          <p:cNvPr id="24" name="Google Shape;24;p16"/>
          <p:cNvGrpSpPr/>
          <p:nvPr/>
        </p:nvGrpSpPr>
        <p:grpSpPr>
          <a:xfrm>
            <a:off x="211665" y="5353963"/>
            <a:ext cx="8723377" cy="1331581"/>
            <a:chOff x="0" y="0"/>
            <a:chExt cx="8723376" cy="1331579"/>
          </a:xfrm>
        </p:grpSpPr>
        <p:sp>
          <p:nvSpPr>
            <p:cNvPr id="19" name="Google Shape;25;p16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6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20" name="Google Shape;26;p16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21" name="Google Shape;27;p16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22" name="Google Shape;28;p16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23" name="Google Shape;29;p16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</p:grpSp>
      <p:sp>
        <p:nvSpPr>
          <p:cNvPr id="25" name="Title Text"/>
          <p:cNvSpPr txBox="1"/>
          <p:nvPr>
            <p:ph type="title"/>
          </p:nvPr>
        </p:nvSpPr>
        <p:spPr>
          <a:xfrm>
            <a:off x="685800" y="1600200"/>
            <a:ext cx="7772400" cy="1780109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1371600" y="3556001"/>
            <a:ext cx="6400800" cy="1473201"/>
          </a:xfrm>
          <a:prstGeom prst="rect">
            <a:avLst/>
          </a:prstGeom>
        </p:spPr>
        <p:txBody>
          <a:bodyPr/>
          <a:lstStyle>
            <a:lvl1pPr marL="381000" indent="-304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381000" indent="1651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381000" indent="6350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381000" indent="11049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381000" indent="1574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 rot="5400000">
            <a:off x="2850886" y="696647"/>
            <a:ext cx="3450697" cy="7408335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20;p2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2" name="Google Shape;124;p26"/>
          <p:cNvGrpSpPr/>
          <p:nvPr/>
        </p:nvGrpSpPr>
        <p:grpSpPr>
          <a:xfrm>
            <a:off x="211665" y="714190"/>
            <a:ext cx="8723377" cy="1331581"/>
            <a:chOff x="0" y="0"/>
            <a:chExt cx="8723376" cy="1331579"/>
          </a:xfrm>
        </p:grpSpPr>
        <p:sp>
          <p:nvSpPr>
            <p:cNvPr id="147" name="Google Shape;125;p26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6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48" name="Google Shape;126;p26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49" name="Google Shape;127;p26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50" name="Google Shape;128;p26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51" name="Google Shape;129;p26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</p:grpSp>
      <p:sp>
        <p:nvSpPr>
          <p:cNvPr id="153" name="Title Text"/>
          <p:cNvSpPr txBox="1"/>
          <p:nvPr>
            <p:ph type="title"/>
          </p:nvPr>
        </p:nvSpPr>
        <p:spPr>
          <a:xfrm rot="5400000">
            <a:off x="5414433" y="2662766"/>
            <a:ext cx="4487334" cy="20574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73E8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idx="1"/>
          </p:nvPr>
        </p:nvSpPr>
        <p:spPr>
          <a:xfrm rot="5400000">
            <a:off x="1223432" y="681567"/>
            <a:ext cx="4487335" cy="6019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655824" y="3315649"/>
            <a:ext cx="8158501" cy="2621701"/>
          </a:xfrm>
          <a:prstGeom prst="rect">
            <a:avLst/>
          </a:prstGeom>
        </p:spPr>
        <p:txBody>
          <a:bodyPr/>
          <a:lstStyle>
            <a:lvl1pPr indent="-342900"/>
            <a:lvl2pPr marL="945572" indent="-374072"/>
            <a:lvl3pPr marL="1440180" indent="-411480"/>
            <a:lvl5pPr marL="2457450" indent="-51435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47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grpSp>
        <p:nvGrpSpPr>
          <p:cNvPr id="57" name="Google Shape;48;p19"/>
          <p:cNvGrpSpPr/>
          <p:nvPr/>
        </p:nvGrpSpPr>
        <p:grpSpPr>
          <a:xfrm>
            <a:off x="211665" y="714191"/>
            <a:ext cx="8723377" cy="1329874"/>
            <a:chOff x="0" y="0"/>
            <a:chExt cx="8723376" cy="1329873"/>
          </a:xfrm>
        </p:grpSpPr>
        <p:sp>
          <p:nvSpPr>
            <p:cNvPr id="52" name="Google Shape;49;p19"/>
            <p:cNvSpPr/>
            <p:nvPr/>
          </p:nvSpPr>
          <p:spPr>
            <a:xfrm>
              <a:off x="5835772" y="145036"/>
              <a:ext cx="2876430" cy="71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2" y="0"/>
                  </a:moveTo>
                  <a:lnTo>
                    <a:pt x="20642" y="608"/>
                  </a:lnTo>
                  <a:lnTo>
                    <a:pt x="19716" y="1283"/>
                  </a:lnTo>
                  <a:lnTo>
                    <a:pt x="18774" y="2025"/>
                  </a:lnTo>
                  <a:lnTo>
                    <a:pt x="17800" y="2768"/>
                  </a:lnTo>
                  <a:lnTo>
                    <a:pt x="16811" y="3645"/>
                  </a:lnTo>
                  <a:lnTo>
                    <a:pt x="15789" y="4523"/>
                  </a:lnTo>
                  <a:lnTo>
                    <a:pt x="14751" y="5535"/>
                  </a:lnTo>
                  <a:lnTo>
                    <a:pt x="13682" y="6548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2"/>
                  </a:lnTo>
                  <a:lnTo>
                    <a:pt x="4662" y="14782"/>
                  </a:lnTo>
                  <a:lnTo>
                    <a:pt x="3049" y="15997"/>
                  </a:lnTo>
                  <a:lnTo>
                    <a:pt x="1501" y="17145"/>
                  </a:lnTo>
                  <a:lnTo>
                    <a:pt x="0" y="18157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7"/>
                  </a:lnTo>
                  <a:lnTo>
                    <a:pt x="3927" y="20182"/>
                  </a:lnTo>
                  <a:lnTo>
                    <a:pt x="4837" y="20587"/>
                  </a:lnTo>
                  <a:lnTo>
                    <a:pt x="5715" y="20857"/>
                  </a:lnTo>
                  <a:lnTo>
                    <a:pt x="6561" y="21127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2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2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7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2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6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53" name="Google Shape;50;p19"/>
            <p:cNvSpPr/>
            <p:nvPr/>
          </p:nvSpPr>
          <p:spPr>
            <a:xfrm>
              <a:off x="2407654" y="16734"/>
              <a:ext cx="5544516" cy="85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54" name="Google Shape;51;p19"/>
            <p:cNvSpPr/>
            <p:nvPr/>
          </p:nvSpPr>
          <p:spPr>
            <a:xfrm>
              <a:off x="2617062" y="29007"/>
              <a:ext cx="5467981" cy="77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55" name="Google Shape;52;p19"/>
            <p:cNvSpPr/>
            <p:nvPr/>
          </p:nvSpPr>
          <p:spPr>
            <a:xfrm>
              <a:off x="5397823" y="15619"/>
              <a:ext cx="3308001" cy="65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56" name="Google Shape;53;p19"/>
            <p:cNvSpPr/>
            <p:nvPr/>
          </p:nvSpPr>
          <p:spPr>
            <a:xfrm>
              <a:off x="0" y="0"/>
              <a:ext cx="8723377" cy="132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</p:grp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58;p20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66" name="Google Shape;59;p20"/>
          <p:cNvSpPr/>
          <p:nvPr/>
        </p:nvSpPr>
        <p:spPr>
          <a:xfrm>
            <a:off x="6047437" y="4203591"/>
            <a:ext cx="2876431" cy="714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52" y="0"/>
                </a:moveTo>
                <a:lnTo>
                  <a:pt x="20642" y="607"/>
                </a:lnTo>
                <a:lnTo>
                  <a:pt x="19716" y="1282"/>
                </a:lnTo>
                <a:lnTo>
                  <a:pt x="18774" y="2025"/>
                </a:lnTo>
                <a:lnTo>
                  <a:pt x="17800" y="2767"/>
                </a:lnTo>
                <a:lnTo>
                  <a:pt x="16811" y="3645"/>
                </a:lnTo>
                <a:lnTo>
                  <a:pt x="15789" y="4522"/>
                </a:lnTo>
                <a:lnTo>
                  <a:pt x="14751" y="5535"/>
                </a:lnTo>
                <a:lnTo>
                  <a:pt x="13682" y="6547"/>
                </a:lnTo>
                <a:lnTo>
                  <a:pt x="11750" y="8505"/>
                </a:lnTo>
                <a:lnTo>
                  <a:pt x="9866" y="10260"/>
                </a:lnTo>
                <a:lnTo>
                  <a:pt x="8062" y="11880"/>
                </a:lnTo>
                <a:lnTo>
                  <a:pt x="6322" y="13433"/>
                </a:lnTo>
                <a:lnTo>
                  <a:pt x="4662" y="14783"/>
                </a:lnTo>
                <a:lnTo>
                  <a:pt x="3049" y="15998"/>
                </a:lnTo>
                <a:lnTo>
                  <a:pt x="1501" y="17145"/>
                </a:lnTo>
                <a:lnTo>
                  <a:pt x="0" y="18158"/>
                </a:lnTo>
                <a:lnTo>
                  <a:pt x="1038" y="18765"/>
                </a:lnTo>
                <a:lnTo>
                  <a:pt x="2027" y="19305"/>
                </a:lnTo>
                <a:lnTo>
                  <a:pt x="2985" y="19778"/>
                </a:lnTo>
                <a:lnTo>
                  <a:pt x="3927" y="20183"/>
                </a:lnTo>
                <a:lnTo>
                  <a:pt x="4837" y="20588"/>
                </a:lnTo>
                <a:lnTo>
                  <a:pt x="5715" y="20858"/>
                </a:lnTo>
                <a:lnTo>
                  <a:pt x="6561" y="21128"/>
                </a:lnTo>
                <a:lnTo>
                  <a:pt x="7392" y="21330"/>
                </a:lnTo>
                <a:lnTo>
                  <a:pt x="8206" y="21465"/>
                </a:lnTo>
                <a:lnTo>
                  <a:pt x="8988" y="21533"/>
                </a:lnTo>
                <a:lnTo>
                  <a:pt x="9738" y="21600"/>
                </a:lnTo>
                <a:lnTo>
                  <a:pt x="10473" y="21600"/>
                </a:lnTo>
                <a:lnTo>
                  <a:pt x="11191" y="21533"/>
                </a:lnTo>
                <a:lnTo>
                  <a:pt x="11894" y="21465"/>
                </a:lnTo>
                <a:lnTo>
                  <a:pt x="12564" y="21330"/>
                </a:lnTo>
                <a:lnTo>
                  <a:pt x="13219" y="21128"/>
                </a:lnTo>
                <a:lnTo>
                  <a:pt x="13841" y="20925"/>
                </a:lnTo>
                <a:lnTo>
                  <a:pt x="14464" y="20655"/>
                </a:lnTo>
                <a:lnTo>
                  <a:pt x="15645" y="19980"/>
                </a:lnTo>
                <a:lnTo>
                  <a:pt x="16763" y="19170"/>
                </a:lnTo>
                <a:lnTo>
                  <a:pt x="17816" y="18225"/>
                </a:lnTo>
                <a:lnTo>
                  <a:pt x="18327" y="17685"/>
                </a:lnTo>
                <a:lnTo>
                  <a:pt x="18822" y="17145"/>
                </a:lnTo>
                <a:lnTo>
                  <a:pt x="19780" y="15930"/>
                </a:lnTo>
                <a:lnTo>
                  <a:pt x="20690" y="14580"/>
                </a:lnTo>
                <a:lnTo>
                  <a:pt x="21568" y="13163"/>
                </a:lnTo>
                <a:lnTo>
                  <a:pt x="21600" y="13095"/>
                </a:lnTo>
                <a:lnTo>
                  <a:pt x="21600" y="0"/>
                </a:lnTo>
                <a:lnTo>
                  <a:pt x="21552" y="0"/>
                </a:lnTo>
                <a:close/>
              </a:path>
            </a:pathLst>
          </a:custGeom>
          <a:solidFill>
            <a:srgbClr val="C6E7FC">
              <a:alpha val="28627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67" name="Google Shape;60;p20"/>
          <p:cNvSpPr/>
          <p:nvPr/>
        </p:nvSpPr>
        <p:spPr>
          <a:xfrm>
            <a:off x="2619319" y="4075290"/>
            <a:ext cx="5544517" cy="850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239"/>
                </a:moveTo>
                <a:lnTo>
                  <a:pt x="21128" y="19843"/>
                </a:lnTo>
                <a:lnTo>
                  <a:pt x="20639" y="19446"/>
                </a:lnTo>
                <a:lnTo>
                  <a:pt x="19621" y="18482"/>
                </a:lnTo>
                <a:lnTo>
                  <a:pt x="18544" y="17291"/>
                </a:lnTo>
                <a:lnTo>
                  <a:pt x="17409" y="15987"/>
                </a:lnTo>
                <a:lnTo>
                  <a:pt x="16208" y="14400"/>
                </a:lnTo>
                <a:lnTo>
                  <a:pt x="14941" y="12643"/>
                </a:lnTo>
                <a:lnTo>
                  <a:pt x="13608" y="10602"/>
                </a:lnTo>
                <a:lnTo>
                  <a:pt x="12200" y="8391"/>
                </a:lnTo>
                <a:lnTo>
                  <a:pt x="11645" y="7540"/>
                </a:lnTo>
                <a:lnTo>
                  <a:pt x="11106" y="6690"/>
                </a:lnTo>
                <a:lnTo>
                  <a:pt x="10063" y="5216"/>
                </a:lnTo>
                <a:lnTo>
                  <a:pt x="9558" y="4592"/>
                </a:lnTo>
                <a:lnTo>
                  <a:pt x="9069" y="3969"/>
                </a:lnTo>
                <a:lnTo>
                  <a:pt x="8589" y="3402"/>
                </a:lnTo>
                <a:lnTo>
                  <a:pt x="8117" y="2891"/>
                </a:lnTo>
                <a:lnTo>
                  <a:pt x="7661" y="2438"/>
                </a:lnTo>
                <a:lnTo>
                  <a:pt x="7206" y="2041"/>
                </a:lnTo>
                <a:lnTo>
                  <a:pt x="6344" y="1304"/>
                </a:lnTo>
                <a:lnTo>
                  <a:pt x="5524" y="794"/>
                </a:lnTo>
                <a:lnTo>
                  <a:pt x="4754" y="397"/>
                </a:lnTo>
                <a:lnTo>
                  <a:pt x="4017" y="113"/>
                </a:lnTo>
                <a:lnTo>
                  <a:pt x="3321" y="0"/>
                </a:lnTo>
                <a:lnTo>
                  <a:pt x="2667" y="0"/>
                </a:lnTo>
                <a:lnTo>
                  <a:pt x="2054" y="113"/>
                </a:lnTo>
                <a:lnTo>
                  <a:pt x="1483" y="283"/>
                </a:lnTo>
                <a:lnTo>
                  <a:pt x="952" y="567"/>
                </a:lnTo>
                <a:lnTo>
                  <a:pt x="456" y="907"/>
                </a:lnTo>
                <a:lnTo>
                  <a:pt x="0" y="1361"/>
                </a:lnTo>
                <a:lnTo>
                  <a:pt x="638" y="1871"/>
                </a:lnTo>
                <a:lnTo>
                  <a:pt x="1300" y="2438"/>
                </a:lnTo>
                <a:lnTo>
                  <a:pt x="1988" y="3175"/>
                </a:lnTo>
                <a:lnTo>
                  <a:pt x="2700" y="3969"/>
                </a:lnTo>
                <a:lnTo>
                  <a:pt x="3437" y="4932"/>
                </a:lnTo>
                <a:lnTo>
                  <a:pt x="4199" y="5953"/>
                </a:lnTo>
                <a:lnTo>
                  <a:pt x="4994" y="7087"/>
                </a:lnTo>
                <a:lnTo>
                  <a:pt x="5806" y="8391"/>
                </a:lnTo>
                <a:lnTo>
                  <a:pt x="7272" y="10715"/>
                </a:lnTo>
                <a:lnTo>
                  <a:pt x="8663" y="12756"/>
                </a:lnTo>
                <a:lnTo>
                  <a:pt x="9972" y="14627"/>
                </a:lnTo>
                <a:lnTo>
                  <a:pt x="10610" y="15420"/>
                </a:lnTo>
                <a:lnTo>
                  <a:pt x="11214" y="16214"/>
                </a:lnTo>
                <a:lnTo>
                  <a:pt x="11810" y="16951"/>
                </a:lnTo>
                <a:lnTo>
                  <a:pt x="12390" y="17575"/>
                </a:lnTo>
                <a:lnTo>
                  <a:pt x="12953" y="18198"/>
                </a:lnTo>
                <a:lnTo>
                  <a:pt x="13500" y="18765"/>
                </a:lnTo>
                <a:lnTo>
                  <a:pt x="14030" y="19219"/>
                </a:lnTo>
                <a:lnTo>
                  <a:pt x="14544" y="19672"/>
                </a:lnTo>
                <a:lnTo>
                  <a:pt x="15040" y="20069"/>
                </a:lnTo>
                <a:lnTo>
                  <a:pt x="15529" y="20466"/>
                </a:lnTo>
                <a:lnTo>
                  <a:pt x="16001" y="20750"/>
                </a:lnTo>
                <a:lnTo>
                  <a:pt x="16457" y="20976"/>
                </a:lnTo>
                <a:lnTo>
                  <a:pt x="16896" y="21203"/>
                </a:lnTo>
                <a:lnTo>
                  <a:pt x="17326" y="21373"/>
                </a:lnTo>
                <a:lnTo>
                  <a:pt x="17749" y="21487"/>
                </a:lnTo>
                <a:lnTo>
                  <a:pt x="18155" y="21600"/>
                </a:lnTo>
                <a:lnTo>
                  <a:pt x="18925" y="21600"/>
                </a:lnTo>
                <a:lnTo>
                  <a:pt x="19298" y="21543"/>
                </a:lnTo>
                <a:lnTo>
                  <a:pt x="19654" y="21487"/>
                </a:lnTo>
                <a:lnTo>
                  <a:pt x="20002" y="21373"/>
                </a:lnTo>
                <a:lnTo>
                  <a:pt x="20341" y="21203"/>
                </a:lnTo>
                <a:lnTo>
                  <a:pt x="20672" y="20976"/>
                </a:lnTo>
                <a:lnTo>
                  <a:pt x="21302" y="20523"/>
                </a:lnTo>
                <a:lnTo>
                  <a:pt x="21600" y="20239"/>
                </a:lnTo>
                <a:close/>
              </a:path>
            </a:pathLst>
          </a:custGeom>
          <a:solidFill>
            <a:srgbClr val="C6E7FC">
              <a:alpha val="4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68" name="Google Shape;61;p20"/>
          <p:cNvSpPr/>
          <p:nvPr/>
        </p:nvSpPr>
        <p:spPr>
          <a:xfrm>
            <a:off x="2828728" y="4087562"/>
            <a:ext cx="5467980" cy="774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79"/>
                </a:moveTo>
                <a:lnTo>
                  <a:pt x="76" y="2054"/>
                </a:lnTo>
                <a:lnTo>
                  <a:pt x="302" y="1743"/>
                </a:lnTo>
                <a:lnTo>
                  <a:pt x="689" y="1307"/>
                </a:lnTo>
                <a:lnTo>
                  <a:pt x="941" y="1058"/>
                </a:lnTo>
                <a:lnTo>
                  <a:pt x="1235" y="809"/>
                </a:lnTo>
                <a:lnTo>
                  <a:pt x="1562" y="622"/>
                </a:lnTo>
                <a:lnTo>
                  <a:pt x="1940" y="436"/>
                </a:lnTo>
                <a:lnTo>
                  <a:pt x="2351" y="249"/>
                </a:lnTo>
                <a:lnTo>
                  <a:pt x="2813" y="124"/>
                </a:lnTo>
                <a:lnTo>
                  <a:pt x="3317" y="62"/>
                </a:lnTo>
                <a:lnTo>
                  <a:pt x="3863" y="0"/>
                </a:lnTo>
                <a:lnTo>
                  <a:pt x="4451" y="62"/>
                </a:lnTo>
                <a:lnTo>
                  <a:pt x="5081" y="187"/>
                </a:lnTo>
                <a:lnTo>
                  <a:pt x="5761" y="436"/>
                </a:lnTo>
                <a:lnTo>
                  <a:pt x="6483" y="747"/>
                </a:lnTo>
                <a:lnTo>
                  <a:pt x="7248" y="1245"/>
                </a:lnTo>
                <a:lnTo>
                  <a:pt x="8062" y="1805"/>
                </a:lnTo>
                <a:lnTo>
                  <a:pt x="8927" y="2490"/>
                </a:lnTo>
                <a:lnTo>
                  <a:pt x="9834" y="3299"/>
                </a:lnTo>
                <a:lnTo>
                  <a:pt x="10792" y="4295"/>
                </a:lnTo>
                <a:lnTo>
                  <a:pt x="11791" y="5416"/>
                </a:lnTo>
                <a:lnTo>
                  <a:pt x="12841" y="6723"/>
                </a:lnTo>
                <a:lnTo>
                  <a:pt x="13941" y="8279"/>
                </a:lnTo>
                <a:lnTo>
                  <a:pt x="15091" y="9960"/>
                </a:lnTo>
                <a:lnTo>
                  <a:pt x="16292" y="11827"/>
                </a:lnTo>
                <a:lnTo>
                  <a:pt x="17544" y="13944"/>
                </a:lnTo>
                <a:lnTo>
                  <a:pt x="18845" y="16247"/>
                </a:lnTo>
                <a:lnTo>
                  <a:pt x="20198" y="18799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69" name="Google Shape;62;p20"/>
          <p:cNvSpPr/>
          <p:nvPr/>
        </p:nvSpPr>
        <p:spPr>
          <a:xfrm>
            <a:off x="5609488" y="4074174"/>
            <a:ext cx="3308002" cy="651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625" y="20712"/>
                </a:lnTo>
                <a:lnTo>
                  <a:pt x="2332" y="18419"/>
                </a:lnTo>
                <a:lnTo>
                  <a:pt x="3512" y="16866"/>
                </a:lnTo>
                <a:lnTo>
                  <a:pt x="4872" y="15164"/>
                </a:lnTo>
                <a:lnTo>
                  <a:pt x="6386" y="13315"/>
                </a:lnTo>
                <a:lnTo>
                  <a:pt x="8010" y="11318"/>
                </a:lnTo>
                <a:lnTo>
                  <a:pt x="9731" y="9395"/>
                </a:lnTo>
                <a:lnTo>
                  <a:pt x="11494" y="7471"/>
                </a:lnTo>
                <a:lnTo>
                  <a:pt x="13299" y="5696"/>
                </a:lnTo>
                <a:lnTo>
                  <a:pt x="15089" y="3995"/>
                </a:lnTo>
                <a:lnTo>
                  <a:pt x="15978" y="3255"/>
                </a:lnTo>
                <a:lnTo>
                  <a:pt x="16839" y="2515"/>
                </a:lnTo>
                <a:lnTo>
                  <a:pt x="17699" y="1923"/>
                </a:lnTo>
                <a:lnTo>
                  <a:pt x="18532" y="1332"/>
                </a:lnTo>
                <a:lnTo>
                  <a:pt x="19351" y="888"/>
                </a:lnTo>
                <a:lnTo>
                  <a:pt x="20129" y="518"/>
                </a:lnTo>
                <a:lnTo>
                  <a:pt x="20878" y="222"/>
                </a:lnTo>
                <a:lnTo>
                  <a:pt x="21600" y="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70" name="Google Shape;63;p20"/>
          <p:cNvSpPr/>
          <p:nvPr/>
        </p:nvSpPr>
        <p:spPr>
          <a:xfrm>
            <a:off x="211665" y="4058554"/>
            <a:ext cx="8723377" cy="132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89" y="9278"/>
                </a:moveTo>
                <a:lnTo>
                  <a:pt x="21389" y="9821"/>
                </a:lnTo>
                <a:lnTo>
                  <a:pt x="21189" y="10329"/>
                </a:lnTo>
                <a:lnTo>
                  <a:pt x="20978" y="10800"/>
                </a:lnTo>
                <a:lnTo>
                  <a:pt x="20762" y="11235"/>
                </a:lnTo>
                <a:lnTo>
                  <a:pt x="20541" y="11670"/>
                </a:lnTo>
                <a:lnTo>
                  <a:pt x="20309" y="12068"/>
                </a:lnTo>
                <a:lnTo>
                  <a:pt x="20071" y="12395"/>
                </a:lnTo>
                <a:lnTo>
                  <a:pt x="19824" y="12721"/>
                </a:lnTo>
                <a:lnTo>
                  <a:pt x="19565" y="13011"/>
                </a:lnTo>
                <a:lnTo>
                  <a:pt x="19297" y="13228"/>
                </a:lnTo>
                <a:lnTo>
                  <a:pt x="19017" y="13446"/>
                </a:lnTo>
                <a:lnTo>
                  <a:pt x="18727" y="13591"/>
                </a:lnTo>
                <a:lnTo>
                  <a:pt x="18427" y="13736"/>
                </a:lnTo>
                <a:lnTo>
                  <a:pt x="18111" y="13808"/>
                </a:lnTo>
                <a:lnTo>
                  <a:pt x="17784" y="13808"/>
                </a:lnTo>
                <a:lnTo>
                  <a:pt x="17441" y="13772"/>
                </a:lnTo>
                <a:lnTo>
                  <a:pt x="17083" y="13699"/>
                </a:lnTo>
                <a:lnTo>
                  <a:pt x="16714" y="13591"/>
                </a:lnTo>
                <a:lnTo>
                  <a:pt x="16329" y="13409"/>
                </a:lnTo>
                <a:lnTo>
                  <a:pt x="15923" y="13156"/>
                </a:lnTo>
                <a:lnTo>
                  <a:pt x="15502" y="12866"/>
                </a:lnTo>
                <a:lnTo>
                  <a:pt x="15064" y="12503"/>
                </a:lnTo>
                <a:lnTo>
                  <a:pt x="14611" y="12105"/>
                </a:lnTo>
                <a:lnTo>
                  <a:pt x="14136" y="11634"/>
                </a:lnTo>
                <a:lnTo>
                  <a:pt x="13641" y="11090"/>
                </a:lnTo>
                <a:lnTo>
                  <a:pt x="13130" y="10474"/>
                </a:lnTo>
                <a:lnTo>
                  <a:pt x="12592" y="9785"/>
                </a:lnTo>
                <a:lnTo>
                  <a:pt x="12039" y="9060"/>
                </a:lnTo>
                <a:lnTo>
                  <a:pt x="11459" y="8227"/>
                </a:lnTo>
                <a:lnTo>
                  <a:pt x="10863" y="7357"/>
                </a:lnTo>
                <a:lnTo>
                  <a:pt x="10241" y="6415"/>
                </a:lnTo>
                <a:lnTo>
                  <a:pt x="9593" y="5364"/>
                </a:lnTo>
                <a:lnTo>
                  <a:pt x="8950" y="4349"/>
                </a:lnTo>
                <a:lnTo>
                  <a:pt x="8328" y="3479"/>
                </a:lnTo>
                <a:lnTo>
                  <a:pt x="7732" y="2682"/>
                </a:lnTo>
                <a:lnTo>
                  <a:pt x="7163" y="2030"/>
                </a:lnTo>
                <a:lnTo>
                  <a:pt x="6620" y="1486"/>
                </a:lnTo>
                <a:lnTo>
                  <a:pt x="6098" y="1015"/>
                </a:lnTo>
                <a:lnTo>
                  <a:pt x="5603" y="652"/>
                </a:lnTo>
                <a:lnTo>
                  <a:pt x="5134" y="362"/>
                </a:lnTo>
                <a:lnTo>
                  <a:pt x="4681" y="181"/>
                </a:lnTo>
                <a:lnTo>
                  <a:pt x="4259" y="36"/>
                </a:lnTo>
                <a:lnTo>
                  <a:pt x="3853" y="0"/>
                </a:lnTo>
                <a:lnTo>
                  <a:pt x="3473" y="0"/>
                </a:lnTo>
                <a:lnTo>
                  <a:pt x="3115" y="72"/>
                </a:lnTo>
                <a:lnTo>
                  <a:pt x="2778" y="181"/>
                </a:lnTo>
                <a:lnTo>
                  <a:pt x="2461" y="362"/>
                </a:lnTo>
                <a:lnTo>
                  <a:pt x="2166" y="544"/>
                </a:lnTo>
                <a:lnTo>
                  <a:pt x="1887" y="797"/>
                </a:lnTo>
                <a:lnTo>
                  <a:pt x="1634" y="1051"/>
                </a:lnTo>
                <a:lnTo>
                  <a:pt x="1397" y="1341"/>
                </a:lnTo>
                <a:lnTo>
                  <a:pt x="1186" y="1667"/>
                </a:lnTo>
                <a:lnTo>
                  <a:pt x="986" y="1957"/>
                </a:lnTo>
                <a:lnTo>
                  <a:pt x="812" y="2283"/>
                </a:lnTo>
                <a:lnTo>
                  <a:pt x="654" y="2609"/>
                </a:lnTo>
                <a:lnTo>
                  <a:pt x="511" y="2899"/>
                </a:lnTo>
                <a:lnTo>
                  <a:pt x="390" y="3189"/>
                </a:lnTo>
                <a:lnTo>
                  <a:pt x="127" y="3914"/>
                </a:lnTo>
                <a:lnTo>
                  <a:pt x="0" y="4349"/>
                </a:lnTo>
                <a:lnTo>
                  <a:pt x="0" y="21600"/>
                </a:lnTo>
                <a:lnTo>
                  <a:pt x="21589" y="21600"/>
                </a:lnTo>
                <a:lnTo>
                  <a:pt x="21600" y="21491"/>
                </a:lnTo>
                <a:lnTo>
                  <a:pt x="21600" y="9242"/>
                </a:lnTo>
                <a:lnTo>
                  <a:pt x="21589" y="927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690032" y="2463560"/>
            <a:ext cx="7772401" cy="152400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1367364" y="1437448"/>
            <a:ext cx="6417735" cy="939801"/>
          </a:xfrm>
          <a:prstGeom prst="rect">
            <a:avLst/>
          </a:prstGeom>
        </p:spPr>
        <p:txBody>
          <a:bodyPr anchor="b"/>
          <a:lstStyle>
            <a:lvl1pPr marL="22860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22860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22860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22860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22860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Body Level One…"/>
          <p:cNvSpPr txBox="1"/>
          <p:nvPr>
            <p:ph type="body" sz="half" idx="1"/>
          </p:nvPr>
        </p:nvSpPr>
        <p:spPr>
          <a:xfrm>
            <a:off x="676655" y="2679192"/>
            <a:ext cx="3822192" cy="3447289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45572" indent="-374072">
              <a:spcBef>
                <a:spcPts val="300"/>
              </a:spcBef>
            </a:lvl2pPr>
            <a:lvl3pPr marL="1440180" indent="-411480">
              <a:spcBef>
                <a:spcPts val="300"/>
              </a:spcBef>
            </a:lvl3pPr>
            <a:lvl4pPr>
              <a:spcBef>
                <a:spcPts val="300"/>
              </a:spcBef>
            </a:lvl4pPr>
            <a:lvl5pPr marL="2457450" indent="-514350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75;p21"/>
          <p:cNvSpPr txBox="1"/>
          <p:nvPr>
            <p:ph type="body" sz="half" idx="21"/>
          </p:nvPr>
        </p:nvSpPr>
        <p:spPr>
          <a:xfrm>
            <a:off x="4645152" y="2679192"/>
            <a:ext cx="3822193" cy="3447289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30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676655" y="2678114"/>
            <a:ext cx="3822193" cy="639763"/>
          </a:xfrm>
          <a:prstGeom prst="rect">
            <a:avLst/>
          </a:prstGeom>
        </p:spPr>
        <p:txBody>
          <a:bodyPr anchor="ctr"/>
          <a:lstStyle>
            <a:lvl1pPr marL="228600" indent="0" algn="ctr">
              <a:buClrTx/>
              <a:buSzTx/>
              <a:buFontTx/>
              <a:buNone/>
            </a:lvl1pPr>
            <a:lvl2pPr marL="228600" indent="457200" algn="ctr">
              <a:buClrTx/>
              <a:buSzTx/>
              <a:buFontTx/>
              <a:buNone/>
            </a:lvl2pPr>
            <a:lvl3pPr marL="228600" indent="914400" algn="ctr">
              <a:buClrTx/>
              <a:buSzTx/>
              <a:buFontTx/>
              <a:buNone/>
            </a:lvl3pPr>
            <a:lvl4pPr marL="228600" indent="1371600" algn="ctr">
              <a:buClrTx/>
              <a:buSzTx/>
              <a:buFontTx/>
              <a:buNone/>
            </a:lvl4pPr>
            <a:lvl5pPr marL="228600" indent="18288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79;p22"/>
          <p:cNvSpPr txBox="1"/>
          <p:nvPr>
            <p:ph type="body" sz="quarter" idx="21"/>
          </p:nvPr>
        </p:nvSpPr>
        <p:spPr>
          <a:xfrm>
            <a:off x="677331" y="3428999"/>
            <a:ext cx="3820056" cy="2697165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</a:p>
        </p:txBody>
      </p:sp>
      <p:sp>
        <p:nvSpPr>
          <p:cNvPr id="93" name="Google Shape;80;p22"/>
          <p:cNvSpPr txBox="1"/>
          <p:nvPr>
            <p:ph type="body" sz="quarter" idx="22"/>
          </p:nvPr>
        </p:nvSpPr>
        <p:spPr>
          <a:xfrm>
            <a:off x="4648200" y="2678113"/>
            <a:ext cx="3822192" cy="639763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</a:pPr>
          </a:p>
        </p:txBody>
      </p:sp>
      <p:sp>
        <p:nvSpPr>
          <p:cNvPr id="94" name="Google Shape;81;p22"/>
          <p:cNvSpPr txBox="1"/>
          <p:nvPr>
            <p:ph type="body" sz="quarter" idx="23"/>
          </p:nvPr>
        </p:nvSpPr>
        <p:spPr>
          <a:xfrm>
            <a:off x="4645025" y="3428999"/>
            <a:ext cx="3822192" cy="2697165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86;p23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800"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800"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800"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800"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0" name="Google Shape;91;p23"/>
          <p:cNvGrpSpPr/>
          <p:nvPr/>
        </p:nvGrpSpPr>
        <p:grpSpPr>
          <a:xfrm>
            <a:off x="211665" y="714190"/>
            <a:ext cx="8723377" cy="1331581"/>
            <a:chOff x="0" y="0"/>
            <a:chExt cx="8723376" cy="1331579"/>
          </a:xfrm>
        </p:grpSpPr>
        <p:sp>
          <p:nvSpPr>
            <p:cNvPr id="105" name="Google Shape;92;p23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6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06" name="Google Shape;93;p23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07" name="Google Shape;94;p23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08" name="Google Shape;95;p23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09" name="Google Shape;96;p23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</p:grpSp>
      <p:sp>
        <p:nvSpPr>
          <p:cNvPr id="111" name="Title Text"/>
          <p:cNvSpPr txBox="1"/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rgbClr val="073E8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Google Shape;98;p23"/>
          <p:cNvSpPr txBox="1"/>
          <p:nvPr>
            <p:ph type="body" sz="half" idx="21"/>
          </p:nvPr>
        </p:nvSpPr>
        <p:spPr>
          <a:xfrm>
            <a:off x="4651962" y="1828800"/>
            <a:ext cx="3904077" cy="3810000"/>
          </a:xfrm>
          <a:prstGeom prst="rect">
            <a:avLst/>
          </a:prstGeom>
        </p:spPr>
        <p:txBody>
          <a:bodyPr anchor="ctr"/>
          <a:lstStyle/>
          <a:p>
            <a:pPr indent="-368300">
              <a:buClr>
                <a:srgbClr val="FFFFFF"/>
              </a:buClr>
              <a:buSzPts val="2200"/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00;p24"/>
          <p:cNvSpPr/>
          <p:nvPr/>
        </p:nvSpPr>
        <p:spPr>
          <a:xfrm>
            <a:off x="228600" y="228600"/>
            <a:ext cx="8695944" cy="6035041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grpSp>
        <p:nvGrpSpPr>
          <p:cNvPr id="125" name="Google Shape;101;p24"/>
          <p:cNvGrpSpPr/>
          <p:nvPr/>
        </p:nvGrpSpPr>
        <p:grpSpPr>
          <a:xfrm>
            <a:off x="211665" y="5353963"/>
            <a:ext cx="8723377" cy="1331581"/>
            <a:chOff x="0" y="0"/>
            <a:chExt cx="8723376" cy="1331579"/>
          </a:xfrm>
        </p:grpSpPr>
        <p:sp>
          <p:nvSpPr>
            <p:cNvPr id="120" name="Google Shape;102;p24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6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21" name="Google Shape;103;p24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22" name="Google Shape;104;p24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23" name="Google Shape;105;p24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124" name="Google Shape;106;p24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</p:grpSp>
      <p:sp>
        <p:nvSpPr>
          <p:cNvPr id="126" name="Title Text"/>
          <p:cNvSpPr txBox="1"/>
          <p:nvPr>
            <p:ph type="title"/>
          </p:nvPr>
        </p:nvSpPr>
        <p:spPr>
          <a:xfrm>
            <a:off x="4874154" y="338666"/>
            <a:ext cx="3812646" cy="2429936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228600" indent="45720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228600" indent="91440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228600" indent="137160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228600" indent="182880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Google Shape;112;p24"/>
          <p:cNvSpPr/>
          <p:nvPr>
            <p:ph type="pic" sz="quarter" idx="21"/>
          </p:nvPr>
        </p:nvSpPr>
        <p:spPr>
          <a:xfrm>
            <a:off x="838199" y="1371599"/>
            <a:ext cx="3566161" cy="2926082"/>
          </a:xfrm>
          <a:prstGeom prst="rect">
            <a:avLst/>
          </a:prstGeom>
          <a:effectLst>
            <a:reflection blurRad="0" stA="3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5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grpSp>
        <p:nvGrpSpPr>
          <p:cNvPr id="8" name="Google Shape;11;p15"/>
          <p:cNvGrpSpPr/>
          <p:nvPr/>
        </p:nvGrpSpPr>
        <p:grpSpPr>
          <a:xfrm>
            <a:off x="211665" y="1679429"/>
            <a:ext cx="8723377" cy="1329874"/>
            <a:chOff x="0" y="0"/>
            <a:chExt cx="8723376" cy="1329873"/>
          </a:xfrm>
        </p:grpSpPr>
        <p:sp>
          <p:nvSpPr>
            <p:cNvPr id="3" name="Google Shape;12;p15"/>
            <p:cNvSpPr/>
            <p:nvPr/>
          </p:nvSpPr>
          <p:spPr>
            <a:xfrm>
              <a:off x="5835772" y="145036"/>
              <a:ext cx="2876430" cy="71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2" y="0"/>
                  </a:moveTo>
                  <a:lnTo>
                    <a:pt x="20642" y="608"/>
                  </a:lnTo>
                  <a:lnTo>
                    <a:pt x="19716" y="1283"/>
                  </a:lnTo>
                  <a:lnTo>
                    <a:pt x="18774" y="2025"/>
                  </a:lnTo>
                  <a:lnTo>
                    <a:pt x="17800" y="2768"/>
                  </a:lnTo>
                  <a:lnTo>
                    <a:pt x="16811" y="3645"/>
                  </a:lnTo>
                  <a:lnTo>
                    <a:pt x="15789" y="4523"/>
                  </a:lnTo>
                  <a:lnTo>
                    <a:pt x="14751" y="5535"/>
                  </a:lnTo>
                  <a:lnTo>
                    <a:pt x="13682" y="6548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2"/>
                  </a:lnTo>
                  <a:lnTo>
                    <a:pt x="4662" y="14782"/>
                  </a:lnTo>
                  <a:lnTo>
                    <a:pt x="3049" y="15997"/>
                  </a:lnTo>
                  <a:lnTo>
                    <a:pt x="1501" y="17145"/>
                  </a:lnTo>
                  <a:lnTo>
                    <a:pt x="0" y="18157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7"/>
                  </a:lnTo>
                  <a:lnTo>
                    <a:pt x="3927" y="20182"/>
                  </a:lnTo>
                  <a:lnTo>
                    <a:pt x="4837" y="20587"/>
                  </a:lnTo>
                  <a:lnTo>
                    <a:pt x="5715" y="20857"/>
                  </a:lnTo>
                  <a:lnTo>
                    <a:pt x="6561" y="21127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2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2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7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2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62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4" name="Google Shape;13;p15"/>
            <p:cNvSpPr/>
            <p:nvPr/>
          </p:nvSpPr>
          <p:spPr>
            <a:xfrm>
              <a:off x="2407654" y="16734"/>
              <a:ext cx="5544516" cy="85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5" name="Google Shape;14;p15"/>
            <p:cNvSpPr/>
            <p:nvPr/>
          </p:nvSpPr>
          <p:spPr>
            <a:xfrm>
              <a:off x="2617062" y="29007"/>
              <a:ext cx="5467981" cy="77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6" name="Google Shape;15;p15"/>
            <p:cNvSpPr/>
            <p:nvPr/>
          </p:nvSpPr>
          <p:spPr>
            <a:xfrm>
              <a:off x="5397823" y="15619"/>
              <a:ext cx="3308001" cy="65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  <p:sp>
          <p:nvSpPr>
            <p:cNvPr id="7" name="Google Shape;16;p15"/>
            <p:cNvSpPr/>
            <p:nvPr/>
          </p:nvSpPr>
          <p:spPr>
            <a:xfrm>
              <a:off x="0" y="0"/>
              <a:ext cx="8723377" cy="132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</a:p>
          </p:txBody>
        </p:sp>
      </p:grpSp>
      <p:sp>
        <p:nvSpPr>
          <p:cNvPr id="9" name="Title Text"/>
          <p:cNvSpPr txBox="1"/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4453350" y="6317175"/>
            <a:ext cx="237302" cy="2311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ctr">
              <a:defRPr sz="1000">
                <a:solidFill>
                  <a:srgbClr val="073E87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b="0" baseline="0" cap="none" i="0" spc="0" strike="noStrike" sz="2400" u="none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1pPr>
      <a:lvl2pPr marL="947881" marR="0" indent="-40178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b="0" baseline="0" cap="none" i="0" spc="0" strike="noStrike" sz="2400" u="none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2pPr>
      <a:lvl3pPr marL="1442719" marR="0" indent="-42671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b="0" baseline="0" cap="none" i="0" spc="0" strike="noStrike" sz="2400" u="none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3pPr>
      <a:lvl4pPr marL="1943100" marR="0" indent="-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b="0" baseline="0" cap="none" i="0" spc="0" strike="noStrike" sz="2400" u="none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4pPr>
      <a:lvl5pPr marL="2451100" marR="0" indent="-4953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b="0" baseline="0" cap="none" i="0" spc="0" strike="noStrike" sz="2400" u="none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5pPr>
      <a:lvl6pPr marL="2969985" marR="0" indent="-54428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6pPr>
      <a:lvl7pPr marL="3427185" marR="0" indent="-54428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7pPr>
      <a:lvl8pPr marL="3884385" marR="0" indent="-54428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8pPr>
      <a:lvl9pPr marL="4341585" marR="0" indent="-54428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37;p1"/>
          <p:cNvSpPr txBox="1"/>
          <p:nvPr>
            <p:ph type="ctrTitle"/>
          </p:nvPr>
        </p:nvSpPr>
        <p:spPr>
          <a:xfrm>
            <a:off x="3995935" y="3284983"/>
            <a:ext cx="6406482" cy="671389"/>
          </a:xfrm>
          <a:prstGeom prst="rect">
            <a:avLst/>
          </a:prstGeom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 algn="l" defTabSz="758951">
              <a:defRPr i="1" sz="3320">
                <a:solidFill>
                  <a:srgbClr val="1A4171"/>
                </a:solidFill>
              </a:defRPr>
            </a:pPr>
            <a:r>
              <a:t>Group No </a:t>
            </a:r>
            <a:r>
              <a:rPr sz="3984"/>
              <a:t>16 </a:t>
            </a:r>
          </a:p>
        </p:txBody>
      </p:sp>
      <p:sp>
        <p:nvSpPr>
          <p:cNvPr id="164" name="Google Shape;138;p1"/>
          <p:cNvSpPr txBox="1"/>
          <p:nvPr>
            <p:ph type="subTitle" sz="quarter" idx="1"/>
          </p:nvPr>
        </p:nvSpPr>
        <p:spPr>
          <a:xfrm>
            <a:off x="4571997" y="3956375"/>
            <a:ext cx="4321202" cy="1473301"/>
          </a:xfrm>
          <a:prstGeom prst="rect">
            <a:avLst/>
          </a:prstGeom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 marL="498919" indent="-498919" algn="l" defTabSz="886968">
              <a:spcBef>
                <a:spcPts val="0"/>
              </a:spcBef>
              <a:buClr>
                <a:srgbClr val="FFFFFF"/>
              </a:buClr>
              <a:buSzPts val="2300"/>
              <a:buAutoNum type="arabicPeriod" startAt="1"/>
              <a:defRPr i="1" sz="2328"/>
            </a:pPr>
            <a:r>
              <a:t>Swapnil Ghosh-</a:t>
            </a:r>
            <a:r>
              <a:rPr i="0" sz="1940"/>
              <a:t>001911001067</a:t>
            </a:r>
            <a:endParaRPr i="0" sz="1940"/>
          </a:p>
          <a:p>
            <a:pPr marL="498919" indent="-498919" algn="l" defTabSz="886968">
              <a:spcBef>
                <a:spcPts val="300"/>
              </a:spcBef>
              <a:buClr>
                <a:srgbClr val="FFFFFF"/>
              </a:buClr>
              <a:buSzPts val="2300"/>
              <a:buAutoNum type="arabicPeriod" startAt="1"/>
              <a:defRPr i="1" sz="2328"/>
            </a:pPr>
            <a:r>
              <a:t>Karan Raj Bagri-</a:t>
            </a:r>
            <a:r>
              <a:rPr i="0" sz="1940"/>
              <a:t>001911001036</a:t>
            </a:r>
          </a:p>
          <a:p>
            <a:pPr marL="498919" indent="-498919" algn="l" defTabSz="886968">
              <a:spcBef>
                <a:spcPts val="300"/>
              </a:spcBef>
              <a:buClr>
                <a:srgbClr val="FFFFFF"/>
              </a:buClr>
              <a:buSzPts val="2300"/>
              <a:buAutoNum type="arabicPeriod" startAt="1"/>
              <a:defRPr i="1" sz="2328"/>
            </a:pPr>
            <a:r>
              <a:t>Chiraj Jaiswal-</a:t>
            </a:r>
            <a:r>
              <a:rPr i="0" sz="1940"/>
              <a:t>001911001066</a:t>
            </a:r>
          </a:p>
        </p:txBody>
      </p:sp>
      <p:sp>
        <p:nvSpPr>
          <p:cNvPr id="165" name="Google Shape;139;p1"/>
          <p:cNvSpPr txBox="1"/>
          <p:nvPr/>
        </p:nvSpPr>
        <p:spPr>
          <a:xfrm>
            <a:off x="153229" y="1945182"/>
            <a:ext cx="8546450" cy="1285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i="1" sz="40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Supervisor : </a:t>
            </a:r>
            <a:r>
              <a:rPr>
                <a:solidFill>
                  <a:srgbClr val="FFFFFF"/>
                </a:solidFill>
              </a:rPr>
              <a:t>Bibhas Chandra Dhara Sir  </a:t>
            </a:r>
          </a:p>
        </p:txBody>
      </p:sp>
      <p:sp>
        <p:nvSpPr>
          <p:cNvPr id="166" name="Google Shape;140;p1"/>
          <p:cNvSpPr txBox="1"/>
          <p:nvPr>
            <p:ph type="sldNum" sz="quarter" idx="2"/>
          </p:nvPr>
        </p:nvSpPr>
        <p:spPr>
          <a:xfrm>
            <a:off x="4611537" y="6442012"/>
            <a:ext cx="1707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Google Shape;141;p1"/>
          <p:cNvSpPr txBox="1"/>
          <p:nvPr/>
        </p:nvSpPr>
        <p:spPr>
          <a:xfrm>
            <a:off x="343222" y="548679"/>
            <a:ext cx="8575550" cy="1043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i="1" sz="65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sz="5900"/>
              <a:t>Tribonacci Matrix Coding</a:t>
            </a:r>
            <a:r>
              <a:t> </a:t>
            </a:r>
          </a:p>
        </p:txBody>
      </p:sp>
      <p:sp>
        <p:nvSpPr>
          <p:cNvPr id="168" name="Google Shape;142;p1"/>
          <p:cNvSpPr txBox="1"/>
          <p:nvPr/>
        </p:nvSpPr>
        <p:spPr>
          <a:xfrm>
            <a:off x="249724" y="6166249"/>
            <a:ext cx="9584402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i="1" sz="11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r>
              <a:t>Referred from the research paper ( “TRIBONACCI MATRICES AND A NEW CODING THEORY” )  by  MANJUSRI BASU and MONOJIT DAS.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5;p9"/>
          <p:cNvSpPr txBox="1"/>
          <p:nvPr>
            <p:ph type="body" idx="1"/>
          </p:nvPr>
        </p:nvSpPr>
        <p:spPr>
          <a:xfrm>
            <a:off x="354224" y="2600700"/>
            <a:ext cx="8416502" cy="4014600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t>This </a:t>
            </a:r>
            <a:r>
              <a:rPr>
                <a:solidFill>
                  <a:srgbClr val="0293E0"/>
                </a:solidFill>
              </a:rPr>
              <a:t>decoding process </a:t>
            </a:r>
            <a:r>
              <a:t>takes place at </a:t>
            </a:r>
            <a:r>
              <a:rPr>
                <a:solidFill>
                  <a:srgbClr val="0293E0"/>
                </a:solidFill>
              </a:rPr>
              <a:t>receiver side</a:t>
            </a:r>
            <a:r>
              <a:t>.</a:t>
            </a:r>
          </a:p>
          <a:p>
            <a:pPr marL="274320" indent="-261620">
              <a:buChar char="❖"/>
            </a:pPr>
            <a:r>
              <a:t>We take the </a:t>
            </a:r>
            <a:r>
              <a:rPr>
                <a:solidFill>
                  <a:srgbClr val="0293E0"/>
                </a:solidFill>
              </a:rPr>
              <a:t>Tribonacci Matrix Inverse (M</a:t>
            </a:r>
            <a:r>
              <a:rPr baseline="30000">
                <a:solidFill>
                  <a:srgbClr val="0293E0"/>
                </a:solidFill>
              </a:rPr>
              <a:t>-k</a:t>
            </a:r>
            <a:r>
              <a:rPr>
                <a:solidFill>
                  <a:srgbClr val="0293E0"/>
                </a:solidFill>
              </a:rPr>
              <a:t>)  </a:t>
            </a:r>
            <a:r>
              <a:t>and multiply it with the  </a:t>
            </a:r>
            <a:r>
              <a:rPr>
                <a:solidFill>
                  <a:srgbClr val="0293E0"/>
                </a:solidFill>
              </a:rPr>
              <a:t>received Code Matrix (E) </a:t>
            </a:r>
            <a:r>
              <a:t>.</a:t>
            </a:r>
          </a:p>
          <a:p>
            <a:pPr marL="274320" indent="-261620">
              <a:buChar char="❖"/>
            </a:pPr>
            <a:r>
              <a:t>The </a:t>
            </a:r>
            <a:r>
              <a:rPr>
                <a:solidFill>
                  <a:srgbClr val="0293E0"/>
                </a:solidFill>
              </a:rPr>
              <a:t>decoded matrix </a:t>
            </a:r>
            <a:r>
              <a:t>is </a:t>
            </a:r>
            <a:r>
              <a:rPr>
                <a:solidFill>
                  <a:srgbClr val="0293E0"/>
                </a:solidFill>
              </a:rPr>
              <a:t>our  Message Matrix (P) </a:t>
            </a:r>
            <a:r>
              <a:t>if and only if  there is </a:t>
            </a:r>
            <a:r>
              <a:rPr>
                <a:solidFill>
                  <a:srgbClr val="0293E0"/>
                </a:solidFill>
              </a:rPr>
              <a:t>no error </a:t>
            </a:r>
            <a:r>
              <a:t>in the </a:t>
            </a:r>
            <a:r>
              <a:rPr>
                <a:solidFill>
                  <a:srgbClr val="0293E0"/>
                </a:solidFill>
              </a:rPr>
              <a:t>transmission channel</a:t>
            </a:r>
            <a:r>
              <a:t>.</a:t>
            </a:r>
          </a:p>
        </p:txBody>
      </p:sp>
      <p:sp>
        <p:nvSpPr>
          <p:cNvPr id="223" name="Google Shape;226;p9"/>
          <p:cNvSpPr txBox="1"/>
          <p:nvPr>
            <p:ph type="title"/>
          </p:nvPr>
        </p:nvSpPr>
        <p:spPr>
          <a:xfrm>
            <a:off x="354224" y="380825"/>
            <a:ext cx="8416502" cy="1252801"/>
          </a:xfrm>
          <a:prstGeom prst="rect">
            <a:avLst/>
          </a:prstGeom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800"/>
            </a:lvl1pPr>
          </a:lstStyle>
          <a:p>
            <a:pPr/>
            <a:r>
              <a:t>Decoding </a:t>
            </a:r>
          </a:p>
        </p:txBody>
      </p:sp>
      <p:pic>
        <p:nvPicPr>
          <p:cNvPr id="224" name="Google Shape;227;p9" descr="Google Shape;227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722" y="4736879"/>
            <a:ext cx="1979186" cy="111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Google Shape;228;p9" descr="Google Shape;228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4531" y="5141076"/>
            <a:ext cx="216024" cy="268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oogle Shape;229;p9" descr="Google Shape;229;p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8822" y="5960164"/>
            <a:ext cx="2683961" cy="507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oogle Shape;230;p9" descr="Google Shape;230;p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42782" y="4736879"/>
            <a:ext cx="2462214" cy="114617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oogle Shape;231;p9"/>
          <p:cNvSpPr txBox="1"/>
          <p:nvPr>
            <p:ph type="sldNum" sz="quarter" idx="2"/>
          </p:nvPr>
        </p:nvSpPr>
        <p:spPr>
          <a:xfrm>
            <a:off x="4453350" y="6317175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7;p10"/>
          <p:cNvSpPr txBox="1"/>
          <p:nvPr>
            <p:ph type="body" idx="1"/>
          </p:nvPr>
        </p:nvSpPr>
        <p:spPr>
          <a:xfrm>
            <a:off x="697859" y="2600703"/>
            <a:ext cx="7408199" cy="4014601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  <a:defRPr>
                <a:solidFill>
                  <a:srgbClr val="0293E0"/>
                </a:solidFill>
              </a:defRPr>
            </a:pPr>
            <a:r>
              <a:t>Sender</a:t>
            </a:r>
            <a:r>
              <a:rPr>
                <a:solidFill>
                  <a:srgbClr val="073E87"/>
                </a:solidFill>
              </a:rPr>
              <a:t> is sending </a:t>
            </a:r>
            <a:r>
              <a:t>the Code Matrix (E) </a:t>
            </a:r>
            <a:r>
              <a:rPr>
                <a:solidFill>
                  <a:srgbClr val="073E87"/>
                </a:solidFill>
              </a:rPr>
              <a:t>and also the </a:t>
            </a:r>
            <a:r>
              <a:t>Determinant</a:t>
            </a:r>
            <a:r>
              <a:rPr>
                <a:solidFill>
                  <a:srgbClr val="073E87"/>
                </a:solidFill>
              </a:rPr>
              <a:t> of the </a:t>
            </a:r>
            <a:r>
              <a:t>Message Matrix (P) </a:t>
            </a:r>
            <a:r>
              <a:rPr>
                <a:solidFill>
                  <a:srgbClr val="073E87"/>
                </a:solidFill>
              </a:rPr>
              <a:t>.</a:t>
            </a:r>
            <a:endParaRPr>
              <a:solidFill>
                <a:srgbClr val="073E87"/>
              </a:solidFill>
            </a:endParaRPr>
          </a:p>
          <a:p>
            <a:pPr marL="121920" indent="30479">
              <a:buSzTx/>
              <a:buNone/>
            </a:pPr>
          </a:p>
          <a:p>
            <a:pPr marL="121920" indent="30479">
              <a:buSzTx/>
              <a:buNone/>
            </a:pPr>
          </a:p>
          <a:p>
            <a:pPr marL="121920" indent="30479">
              <a:buSzTx/>
              <a:buNone/>
            </a:pPr>
          </a:p>
          <a:p>
            <a:pPr marL="274320" indent="-261620">
              <a:buChar char="❖"/>
            </a:pPr>
            <a:r>
              <a:t>The sole reason for </a:t>
            </a:r>
            <a:r>
              <a:rPr>
                <a:solidFill>
                  <a:srgbClr val="0293E0"/>
                </a:solidFill>
              </a:rPr>
              <a:t>sending determinant </a:t>
            </a:r>
            <a:r>
              <a:t>of </a:t>
            </a:r>
            <a:r>
              <a:rPr>
                <a:solidFill>
                  <a:srgbClr val="0293E0"/>
                </a:solidFill>
              </a:rPr>
              <a:t>Message Matrix (P) </a:t>
            </a:r>
            <a:r>
              <a:t>is so that the </a:t>
            </a:r>
            <a:r>
              <a:rPr>
                <a:solidFill>
                  <a:srgbClr val="0293E0"/>
                </a:solidFill>
              </a:rPr>
              <a:t>receiver</a:t>
            </a:r>
            <a:r>
              <a:t> can </a:t>
            </a:r>
            <a:r>
              <a:rPr>
                <a:solidFill>
                  <a:srgbClr val="0293E0"/>
                </a:solidFill>
              </a:rPr>
              <a:t>verify</a:t>
            </a:r>
            <a:r>
              <a:t> that the </a:t>
            </a:r>
            <a:r>
              <a:rPr>
                <a:solidFill>
                  <a:srgbClr val="0293E0"/>
                </a:solidFill>
              </a:rPr>
              <a:t>received message </a:t>
            </a:r>
            <a:r>
              <a:t>is </a:t>
            </a:r>
            <a:r>
              <a:rPr>
                <a:solidFill>
                  <a:srgbClr val="0293E0"/>
                </a:solidFill>
              </a:rPr>
              <a:t>error free or not</a:t>
            </a:r>
            <a:r>
              <a:t>.</a:t>
            </a:r>
          </a:p>
        </p:txBody>
      </p:sp>
      <p:sp>
        <p:nvSpPr>
          <p:cNvPr id="231" name="Google Shape;238;p10"/>
          <p:cNvSpPr txBox="1"/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3900"/>
            </a:lvl1pPr>
          </a:lstStyle>
          <a:p>
            <a:pPr/>
            <a:r>
              <a:t>Detection of error in Code Matrix (E)</a:t>
            </a:r>
          </a:p>
        </p:txBody>
      </p:sp>
      <p:pic>
        <p:nvPicPr>
          <p:cNvPr id="232" name="Google Shape;239;p10" descr="Google Shape;239;p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3808" y="3674562"/>
            <a:ext cx="823910" cy="46302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Google Shape;240;p10"/>
          <p:cNvSpPr/>
          <p:nvPr/>
        </p:nvSpPr>
        <p:spPr>
          <a:xfrm>
            <a:off x="2662981" y="4217194"/>
            <a:ext cx="2341068" cy="1"/>
          </a:xfrm>
          <a:prstGeom prst="line">
            <a:avLst/>
          </a:prstGeom>
          <a:ln>
            <a:solidFill>
              <a:srgbClr val="2C82F4"/>
            </a:solidFill>
            <a:tailEnd type="stealth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234" name="Google Shape;241;p10" descr="Google Shape;241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3123" y="3811637"/>
            <a:ext cx="162391" cy="188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Google Shape;242;p10" descr="Google Shape;242;p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3927" y="3811637"/>
            <a:ext cx="564733" cy="277986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Google Shape;243;p10"/>
          <p:cNvSpPr txBox="1"/>
          <p:nvPr/>
        </p:nvSpPr>
        <p:spPr>
          <a:xfrm>
            <a:off x="3638780" y="3674562"/>
            <a:ext cx="358120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r>
              <a:t>,</a:t>
            </a:r>
          </a:p>
        </p:txBody>
      </p:sp>
      <p:pic>
        <p:nvPicPr>
          <p:cNvPr id="237" name="Google Shape;244;p10" descr="Google Shape;244;p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8979" y="4025105"/>
            <a:ext cx="1303338" cy="48736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Google Shape;245;p10"/>
          <p:cNvSpPr txBox="1"/>
          <p:nvPr>
            <p:ph type="sldNum" sz="quarter" idx="2"/>
          </p:nvPr>
        </p:nvSpPr>
        <p:spPr>
          <a:xfrm>
            <a:off x="4453350" y="6317175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50;p11"/>
          <p:cNvSpPr txBox="1"/>
          <p:nvPr>
            <p:ph type="sldNum" sz="quarter" idx="2"/>
          </p:nvPr>
        </p:nvSpPr>
        <p:spPr>
          <a:xfrm>
            <a:off x="4453350" y="6317175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Google Shape;251;p11"/>
          <p:cNvSpPr txBox="1"/>
          <p:nvPr>
            <p:ph type="body" idx="4294967295"/>
          </p:nvPr>
        </p:nvSpPr>
        <p:spPr>
          <a:xfrm>
            <a:off x="755575" y="1628799"/>
            <a:ext cx="7776866" cy="4896546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ts val="0"/>
              </a:spcBef>
              <a:buChar char="❖"/>
            </a:pPr>
            <a:r>
              <a:t>The </a:t>
            </a:r>
            <a:r>
              <a:rPr>
                <a:solidFill>
                  <a:srgbClr val="0293E0"/>
                </a:solidFill>
              </a:rPr>
              <a:t>error is checked </a:t>
            </a:r>
            <a:r>
              <a:t>using this </a:t>
            </a:r>
            <a:r>
              <a:rPr>
                <a:solidFill>
                  <a:srgbClr val="0293E0"/>
                </a:solidFill>
              </a:rPr>
              <a:t>relation</a:t>
            </a:r>
            <a:r>
              <a:t>,</a:t>
            </a:r>
          </a:p>
          <a:p>
            <a:pPr marL="121920" indent="30479">
              <a:buSzTx/>
              <a:buNone/>
            </a:pPr>
          </a:p>
          <a:p>
            <a:pPr marL="121920" indent="30479">
              <a:buSzTx/>
              <a:buNone/>
            </a:pPr>
          </a:p>
          <a:p>
            <a:pPr marL="274320" indent="-274320">
              <a:buChar char="❖"/>
            </a:pPr>
            <a:r>
              <a:t>This relation means when that the </a:t>
            </a:r>
            <a:r>
              <a:rPr>
                <a:solidFill>
                  <a:srgbClr val="0293E0"/>
                </a:solidFill>
              </a:rPr>
              <a:t>determinant of the Code Matrix (E)</a:t>
            </a:r>
            <a:r>
              <a:t> received is equals to the  </a:t>
            </a:r>
            <a:r>
              <a:rPr>
                <a:solidFill>
                  <a:srgbClr val="0293E0"/>
                </a:solidFill>
              </a:rPr>
              <a:t>determinant of the Message Matrix (P)</a:t>
            </a:r>
            <a:r>
              <a:t>.</a:t>
            </a:r>
          </a:p>
          <a:p>
            <a:pPr marL="121920" indent="30479">
              <a:buSzTx/>
              <a:buNone/>
            </a:pPr>
          </a:p>
          <a:p>
            <a:pPr marL="274320" indent="-274320">
              <a:buChar char="❖"/>
            </a:pPr>
            <a:r>
              <a:t>When </a:t>
            </a:r>
            <a:r>
              <a:rPr>
                <a:solidFill>
                  <a:srgbClr val="0293E0"/>
                </a:solidFill>
              </a:rPr>
              <a:t>this relation is holds </a:t>
            </a:r>
            <a:r>
              <a:t>that means our </a:t>
            </a:r>
            <a:r>
              <a:rPr>
                <a:solidFill>
                  <a:srgbClr val="0293E0"/>
                </a:solidFill>
              </a:rPr>
              <a:t>received Code Matrix (E)  is error free</a:t>
            </a:r>
            <a:r>
              <a:t> otherwise </a:t>
            </a:r>
            <a:r>
              <a:rPr>
                <a:solidFill>
                  <a:srgbClr val="0293E0"/>
                </a:solidFill>
              </a:rPr>
              <a:t>error is present </a:t>
            </a:r>
            <a:r>
              <a:t>in our </a:t>
            </a:r>
            <a:r>
              <a:rPr>
                <a:solidFill>
                  <a:srgbClr val="0293E0"/>
                </a:solidFill>
              </a:rPr>
              <a:t>Code Matrix (E)</a:t>
            </a:r>
            <a:r>
              <a:t>.</a:t>
            </a:r>
          </a:p>
        </p:txBody>
      </p:sp>
      <p:pic>
        <p:nvPicPr>
          <p:cNvPr id="242" name="Google Shape;252;p11" descr="Google Shape;252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632" y="2132856"/>
            <a:ext cx="7056785" cy="665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57;p12"/>
          <p:cNvSpPr txBox="1"/>
          <p:nvPr>
            <p:ph type="body" sz="half" idx="1"/>
          </p:nvPr>
        </p:nvSpPr>
        <p:spPr>
          <a:xfrm>
            <a:off x="621700" y="3428999"/>
            <a:ext cx="8065200" cy="26217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  </a:t>
            </a:r>
          </a:p>
          <a:p>
            <a:pPr marL="274320" indent="-261620">
              <a:buClr>
                <a:srgbClr val="0293E0"/>
              </a:buClr>
              <a:buChar char="❖"/>
            </a:pPr>
            <a:r>
              <a:t>  The </a:t>
            </a:r>
            <a:r>
              <a:rPr>
                <a:solidFill>
                  <a:srgbClr val="0293E0"/>
                </a:solidFill>
              </a:rPr>
              <a:t>inter-relation among </a:t>
            </a:r>
            <a:r>
              <a:t>the </a:t>
            </a:r>
            <a:r>
              <a:rPr>
                <a:solidFill>
                  <a:srgbClr val="0293E0"/>
                </a:solidFill>
              </a:rPr>
              <a:t>Code Matrix (E) elements </a:t>
            </a:r>
            <a:r>
              <a:t>are  as follows : -  </a:t>
            </a:r>
          </a:p>
        </p:txBody>
      </p:sp>
      <p:sp>
        <p:nvSpPr>
          <p:cNvPr id="245" name="Google Shape;258;p12"/>
          <p:cNvSpPr txBox="1"/>
          <p:nvPr>
            <p:ph type="sldNum" sz="quarter" idx="2"/>
          </p:nvPr>
        </p:nvSpPr>
        <p:spPr>
          <a:xfrm>
            <a:off x="4453350" y="6317175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Google Shape;259;p12"/>
          <p:cNvSpPr txBox="1"/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  <a:r>
              <a:t>Error Detection and Correction</a:t>
            </a:r>
          </a:p>
        </p:txBody>
      </p:sp>
      <p:pic>
        <p:nvPicPr>
          <p:cNvPr id="247" name="Google Shape;260;p12" descr="Google Shape;260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221" y="4653136"/>
            <a:ext cx="1247205" cy="66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Google Shape;261;p12" descr="Google Shape;261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9751" y="4653136"/>
            <a:ext cx="1345234" cy="649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Google Shape;262;p12" descr="Google Shape;262;p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22519" y="4710229"/>
            <a:ext cx="1027971" cy="535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Google Shape;263;p12" descr="Google Shape;263;p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63537" y="4710229"/>
            <a:ext cx="1093066" cy="560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oogle Shape;264;p12" descr="Google Shape;264;p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55089" y="4676061"/>
            <a:ext cx="1181461" cy="59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Google Shape;265;p12" descr="Google Shape;265;p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1599" y="5564842"/>
            <a:ext cx="1050009" cy="555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Google Shape;266;p12" descr="Google Shape;266;p1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27373" y="5562460"/>
            <a:ext cx="1007121" cy="644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Google Shape;267;p12" descr="Google Shape;267;p1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84151" y="5564842"/>
            <a:ext cx="1201669" cy="606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Google Shape;268;p12" descr="Google Shape;268;p1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25337" y="5451228"/>
            <a:ext cx="878384" cy="62772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Google Shape;269;p12"/>
          <p:cNvSpPr txBox="1"/>
          <p:nvPr/>
        </p:nvSpPr>
        <p:spPr>
          <a:xfrm>
            <a:off x="1239822" y="4800839"/>
            <a:ext cx="5897692" cy="6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r>
              <a:t>                      ,                         ,                    ,                       ,                     ,</a:t>
            </a:r>
          </a:p>
        </p:txBody>
      </p:sp>
      <p:sp>
        <p:nvSpPr>
          <p:cNvPr id="257" name="Google Shape;270;p12"/>
          <p:cNvSpPr txBox="1"/>
          <p:nvPr/>
        </p:nvSpPr>
        <p:spPr>
          <a:xfrm>
            <a:off x="1225897" y="5672158"/>
            <a:ext cx="3555704" cy="6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r>
              <a:t>              ,                     ,                        and </a:t>
            </a:r>
          </a:p>
        </p:txBody>
      </p:sp>
      <p:sp>
        <p:nvSpPr>
          <p:cNvPr id="258" name="Google Shape;271;p12"/>
          <p:cNvSpPr txBox="1"/>
          <p:nvPr/>
        </p:nvSpPr>
        <p:spPr>
          <a:xfrm>
            <a:off x="574199" y="2412338"/>
            <a:ext cx="7656002" cy="124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8300">
              <a:spcBef>
                <a:spcPts val="400"/>
              </a:spcBef>
              <a:buClr>
                <a:srgbClr val="0293E0"/>
              </a:buClr>
              <a:buSzPts val="2400"/>
              <a:buFont typeface="Trebuchet MS"/>
              <a:buChar char="❖"/>
              <a:defRPr sz="24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Detection</a:t>
            </a:r>
            <a:r>
              <a:rPr>
                <a:solidFill>
                  <a:srgbClr val="3C78D8"/>
                </a:solidFill>
              </a:rPr>
              <a:t> </a:t>
            </a:r>
            <a:r>
              <a:rPr>
                <a:solidFill>
                  <a:srgbClr val="073E87"/>
                </a:solidFill>
              </a:rPr>
              <a:t>of </a:t>
            </a:r>
            <a:r>
              <a:t>type of error </a:t>
            </a:r>
            <a:r>
              <a:rPr>
                <a:solidFill>
                  <a:srgbClr val="073E87"/>
                </a:solidFill>
              </a:rPr>
              <a:t>is important as it helps to </a:t>
            </a:r>
            <a:r>
              <a:t>recover</a:t>
            </a:r>
            <a:r>
              <a:rPr>
                <a:solidFill>
                  <a:srgbClr val="073E87"/>
                </a:solidFill>
              </a:rPr>
              <a:t>  the </a:t>
            </a:r>
            <a:r>
              <a:t>Code Matrix (E) </a:t>
            </a:r>
            <a:r>
              <a:rPr>
                <a:solidFill>
                  <a:srgbClr val="073E87"/>
                </a:solidFill>
              </a:rPr>
              <a:t> and </a:t>
            </a:r>
            <a:r>
              <a:t>eventually</a:t>
            </a:r>
            <a:r>
              <a:rPr>
                <a:solidFill>
                  <a:srgbClr val="3C78D8"/>
                </a:solidFill>
              </a:rPr>
              <a:t> </a:t>
            </a:r>
            <a:r>
              <a:rPr>
                <a:solidFill>
                  <a:srgbClr val="073E87"/>
                </a:solidFill>
              </a:rPr>
              <a:t>the </a:t>
            </a:r>
            <a:r>
              <a:t>Message Matrix (P)</a:t>
            </a:r>
            <a:r>
              <a:rPr>
                <a:solidFill>
                  <a:srgbClr val="3C78D8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77;p13"/>
          <p:cNvSpPr txBox="1"/>
          <p:nvPr>
            <p:ph type="sldNum" sz="quarter" idx="2"/>
          </p:nvPr>
        </p:nvSpPr>
        <p:spPr>
          <a:xfrm>
            <a:off x="4453350" y="6317175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Google Shape;278;p13"/>
          <p:cNvSpPr txBox="1"/>
          <p:nvPr>
            <p:ph type="body" idx="4294967295"/>
          </p:nvPr>
        </p:nvSpPr>
        <p:spPr>
          <a:xfrm>
            <a:off x="755575" y="1628799"/>
            <a:ext cx="7776866" cy="4896546"/>
          </a:xfrm>
          <a:prstGeom prst="rect">
            <a:avLst/>
          </a:prstGeom>
        </p:spPr>
        <p:txBody>
          <a:bodyPr/>
          <a:lstStyle/>
          <a:p>
            <a:pPr marL="121920" indent="30479">
              <a:spcBef>
                <a:spcPts val="0"/>
              </a:spcBef>
              <a:buSzTx/>
              <a:buNone/>
            </a:pPr>
          </a:p>
          <a:p>
            <a:pPr marL="121920" indent="30479">
              <a:buSzTx/>
              <a:buNone/>
            </a:pPr>
          </a:p>
          <a:p>
            <a:pPr marL="121920" indent="30479">
              <a:buSzTx/>
              <a:buNone/>
            </a:pPr>
          </a:p>
          <a:p>
            <a:pPr marL="274320" indent="-261620">
              <a:buChar char="❖"/>
            </a:pPr>
            <a:r>
              <a:t>Using </a:t>
            </a:r>
            <a:r>
              <a:rPr>
                <a:solidFill>
                  <a:srgbClr val="0293E0"/>
                </a:solidFill>
              </a:rPr>
              <a:t>the relations mentioned previously </a:t>
            </a:r>
            <a:r>
              <a:t>we try to correct </a:t>
            </a:r>
            <a:r>
              <a:rPr>
                <a:solidFill>
                  <a:srgbClr val="0293E0"/>
                </a:solidFill>
              </a:rPr>
              <a:t>different folds of error</a:t>
            </a:r>
            <a:r>
              <a:t>.</a:t>
            </a:r>
          </a:p>
          <a:p>
            <a:pPr marL="274320" indent="-261620">
              <a:buChar char="❖"/>
            </a:pPr>
            <a:r>
              <a:t>We can correct </a:t>
            </a:r>
            <a:r>
              <a:rPr>
                <a:solidFill>
                  <a:srgbClr val="0293E0"/>
                </a:solidFill>
              </a:rPr>
              <a:t>up to 8 folds of error</a:t>
            </a:r>
            <a:r>
              <a:t>.</a:t>
            </a:r>
          </a:p>
          <a:p>
            <a:pPr marL="121920" indent="30479">
              <a:buSzTx/>
              <a:buNone/>
            </a:pPr>
          </a:p>
          <a:p>
            <a:pPr marL="121920" indent="30479">
              <a:buSzTx/>
              <a:buNone/>
            </a:pPr>
          </a:p>
          <a:p>
            <a:pPr marL="274320" indent="-261620">
              <a:buChar char="❖"/>
            </a:pPr>
            <a:r>
              <a:t>We can achieve an</a:t>
            </a:r>
            <a:r>
              <a:rPr>
                <a:solidFill>
                  <a:srgbClr val="3C78D8"/>
                </a:solidFill>
              </a:rPr>
              <a:t> </a:t>
            </a:r>
            <a:r>
              <a:rPr>
                <a:solidFill>
                  <a:srgbClr val="0293E0"/>
                </a:solidFill>
              </a:rPr>
              <a:t>accuracy </a:t>
            </a:r>
            <a:r>
              <a:t>of </a:t>
            </a:r>
            <a:r>
              <a:rPr>
                <a:solidFill>
                  <a:srgbClr val="0293E0"/>
                </a:solidFill>
              </a:rPr>
              <a:t>99.80 %.</a:t>
            </a:r>
          </a:p>
        </p:txBody>
      </p:sp>
      <p:pic>
        <p:nvPicPr>
          <p:cNvPr id="262" name="Google Shape;279;p13" descr="Google Shape;279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772816"/>
            <a:ext cx="7416825" cy="770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Google Shape;280;p13" descr="Google Shape;280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424" y="4707730"/>
            <a:ext cx="3970339" cy="327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Google Shape;281;p13" descr="Google Shape;281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3608" y="4365104"/>
            <a:ext cx="3490913" cy="32702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Google Shape;282;p13"/>
          <p:cNvSpPr/>
          <p:nvPr/>
        </p:nvSpPr>
        <p:spPr>
          <a:xfrm>
            <a:off x="955438" y="4707730"/>
            <a:ext cx="4044283" cy="1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6" name="Google Shape;283;p13"/>
          <p:cNvSpPr txBox="1"/>
          <p:nvPr/>
        </p:nvSpPr>
        <p:spPr>
          <a:xfrm>
            <a:off x="5014824" y="4359094"/>
            <a:ext cx="303540" cy="6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6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r>
              <a:t>=  </a:t>
            </a:r>
          </a:p>
        </p:txBody>
      </p:sp>
      <p:sp>
        <p:nvSpPr>
          <p:cNvPr id="267" name="Google Shape;284;p13"/>
          <p:cNvSpPr txBox="1"/>
          <p:nvPr/>
        </p:nvSpPr>
        <p:spPr>
          <a:xfrm>
            <a:off x="5380716" y="4521636"/>
            <a:ext cx="705564" cy="33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6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r>
              <a:t>0.9980</a:t>
            </a:r>
          </a:p>
        </p:txBody>
      </p:sp>
      <p:sp>
        <p:nvSpPr>
          <p:cNvPr id="268" name="Google Shape;285;p13"/>
          <p:cNvSpPr txBox="1"/>
          <p:nvPr/>
        </p:nvSpPr>
        <p:spPr>
          <a:xfrm>
            <a:off x="4500544" y="3244333"/>
            <a:ext cx="142911" cy="3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90;p14"/>
          <p:cNvSpPr txBox="1"/>
          <p:nvPr>
            <p:ph type="sldNum" sz="quarter" idx="2"/>
          </p:nvPr>
        </p:nvSpPr>
        <p:spPr>
          <a:xfrm>
            <a:off x="4453387" y="6317163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Google Shape;291;p14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  <a:r>
              <a:t>Progress so far…</a:t>
            </a:r>
          </a:p>
        </p:txBody>
      </p:sp>
      <p:sp>
        <p:nvSpPr>
          <p:cNvPr id="272" name="Google Shape;292;p14"/>
          <p:cNvSpPr txBox="1"/>
          <p:nvPr>
            <p:ph type="body" idx="1"/>
          </p:nvPr>
        </p:nvSpPr>
        <p:spPr>
          <a:xfrm>
            <a:off x="867900" y="2082300"/>
            <a:ext cx="7408200" cy="4479600"/>
          </a:xfrm>
          <a:prstGeom prst="rect">
            <a:avLst/>
          </a:prstGeom>
        </p:spPr>
        <p:txBody>
          <a:bodyPr/>
          <a:lstStyle/>
          <a:p>
            <a:pPr indent="-368300">
              <a:spcBef>
                <a:spcPts val="300"/>
              </a:spcBef>
              <a:buClr>
                <a:srgbClr val="0293E0"/>
              </a:buClr>
              <a:buChar char="❖"/>
              <a:defRPr>
                <a:solidFill>
                  <a:srgbClr val="1A4171"/>
                </a:solidFill>
              </a:defRPr>
            </a:pPr>
            <a:r>
              <a:t>Created a class whose object is maintained at each node, which stores M</a:t>
            </a:r>
            <a:r>
              <a:rPr baseline="30000"/>
              <a:t>k </a:t>
            </a:r>
            <a:r>
              <a:t>and M</a:t>
            </a:r>
            <a:r>
              <a:rPr baseline="30000"/>
              <a:t>-k</a:t>
            </a:r>
            <a:r>
              <a:t> [k is constant across all the nodes].</a:t>
            </a:r>
          </a:p>
          <a:p>
            <a:pPr indent="-368300">
              <a:spcBef>
                <a:spcPts val="0"/>
              </a:spcBef>
              <a:buClr>
                <a:srgbClr val="0293E0"/>
              </a:buClr>
              <a:buChar char="❖"/>
              <a:defRPr>
                <a:solidFill>
                  <a:srgbClr val="1A4171"/>
                </a:solidFill>
              </a:defRPr>
            </a:pPr>
            <a:r>
              <a:t>This object encodes/decodes messages, detects and corrects errors.</a:t>
            </a:r>
          </a:p>
          <a:p>
            <a:pPr indent="-368300">
              <a:spcBef>
                <a:spcPts val="0"/>
              </a:spcBef>
              <a:buClr>
                <a:srgbClr val="0293E0"/>
              </a:buClr>
              <a:buChar char="❖"/>
              <a:defRPr>
                <a:solidFill>
                  <a:srgbClr val="1A4171"/>
                </a:solidFill>
              </a:defRPr>
            </a:pPr>
            <a:r>
              <a:t>Done till single error correction.</a:t>
            </a:r>
          </a:p>
        </p:txBody>
      </p:sp>
      <p:sp>
        <p:nvSpPr>
          <p:cNvPr id="273" name="Google Shape;293;p14"/>
          <p:cNvSpPr/>
          <p:nvPr/>
        </p:nvSpPr>
        <p:spPr>
          <a:xfrm>
            <a:off x="894424" y="4405524"/>
            <a:ext cx="2057401" cy="1974601"/>
          </a:xfrm>
          <a:prstGeom prst="ellipse">
            <a:avLst/>
          </a:prstGeom>
          <a:solidFill>
            <a:srgbClr val="FFAD00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274" name="Google Shape;294;p14"/>
          <p:cNvSpPr/>
          <p:nvPr/>
        </p:nvSpPr>
        <p:spPr>
          <a:xfrm>
            <a:off x="6085575" y="4262825"/>
            <a:ext cx="2057401" cy="1909201"/>
          </a:xfrm>
          <a:prstGeom prst="ellipse">
            <a:avLst/>
          </a:prstGeom>
          <a:solidFill>
            <a:srgbClr val="FFAD00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</a:p>
        </p:txBody>
      </p:sp>
      <p:sp>
        <p:nvSpPr>
          <p:cNvPr id="275" name="Google Shape;295;p14"/>
          <p:cNvSpPr txBox="1"/>
          <p:nvPr/>
        </p:nvSpPr>
        <p:spPr>
          <a:xfrm>
            <a:off x="1394909" y="6344348"/>
            <a:ext cx="1220402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i="1" sz="1700"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SENDER</a:t>
            </a:r>
          </a:p>
        </p:txBody>
      </p:sp>
      <p:sp>
        <p:nvSpPr>
          <p:cNvPr id="276" name="Google Shape;296;p14"/>
          <p:cNvSpPr txBox="1"/>
          <p:nvPr/>
        </p:nvSpPr>
        <p:spPr>
          <a:xfrm>
            <a:off x="960013" y="5023363"/>
            <a:ext cx="1845301" cy="8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 = encode(P)</a:t>
            </a:r>
          </a:p>
          <a:p>
            <a: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Send E, |P|</a:t>
            </a:r>
          </a:p>
        </p:txBody>
      </p:sp>
      <p:sp>
        <p:nvSpPr>
          <p:cNvPr id="277" name="Google Shape;297;p14"/>
          <p:cNvSpPr txBox="1"/>
          <p:nvPr/>
        </p:nvSpPr>
        <p:spPr>
          <a:xfrm>
            <a:off x="6036831" y="4517156"/>
            <a:ext cx="2154901" cy="177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Receive E, |P|</a:t>
            </a:r>
          </a:p>
          <a:p>
            <a: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Check E</a:t>
            </a:r>
          </a:p>
          <a:p>
            <a: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Correct E (if reqd.)</a:t>
            </a:r>
          </a:p>
          <a:p>
            <a:pPr algn="ctr">
              <a:defRPr sz="1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P’ = decode(E)</a:t>
            </a:r>
          </a:p>
        </p:txBody>
      </p:sp>
      <p:sp>
        <p:nvSpPr>
          <p:cNvPr id="278" name="Google Shape;298;p14"/>
          <p:cNvSpPr/>
          <p:nvPr/>
        </p:nvSpPr>
        <p:spPr>
          <a:xfrm>
            <a:off x="3489890" y="4715532"/>
            <a:ext cx="2348338" cy="405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5" fill="norm" stroke="1" extrusionOk="0">
                <a:moveTo>
                  <a:pt x="0" y="17037"/>
                </a:moveTo>
                <a:cubicBezTo>
                  <a:pt x="554" y="14650"/>
                  <a:pt x="1978" y="2169"/>
                  <a:pt x="3323" y="2712"/>
                </a:cubicBezTo>
                <a:cubicBezTo>
                  <a:pt x="4668" y="3255"/>
                  <a:pt x="6666" y="20403"/>
                  <a:pt x="8070" y="20294"/>
                </a:cubicBezTo>
                <a:cubicBezTo>
                  <a:pt x="9475" y="20185"/>
                  <a:pt x="10404" y="2169"/>
                  <a:pt x="11750" y="2059"/>
                </a:cubicBezTo>
                <a:cubicBezTo>
                  <a:pt x="13095" y="1950"/>
                  <a:pt x="14934" y="19968"/>
                  <a:pt x="16141" y="19642"/>
                </a:cubicBezTo>
                <a:cubicBezTo>
                  <a:pt x="17347" y="19316"/>
                  <a:pt x="18079" y="1409"/>
                  <a:pt x="18989" y="106"/>
                </a:cubicBezTo>
                <a:cubicBezTo>
                  <a:pt x="19899" y="-1197"/>
                  <a:pt x="21165" y="9874"/>
                  <a:pt x="21600" y="11827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79" name="Google Shape;299;p14"/>
          <p:cNvSpPr/>
          <p:nvPr/>
        </p:nvSpPr>
        <p:spPr>
          <a:xfrm>
            <a:off x="3344526" y="5328950"/>
            <a:ext cx="2348339" cy="405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5" fill="norm" stroke="1" extrusionOk="0">
                <a:moveTo>
                  <a:pt x="0" y="17037"/>
                </a:moveTo>
                <a:cubicBezTo>
                  <a:pt x="554" y="14650"/>
                  <a:pt x="1978" y="2169"/>
                  <a:pt x="3323" y="2712"/>
                </a:cubicBezTo>
                <a:cubicBezTo>
                  <a:pt x="4668" y="3255"/>
                  <a:pt x="6666" y="20403"/>
                  <a:pt x="8070" y="20294"/>
                </a:cubicBezTo>
                <a:cubicBezTo>
                  <a:pt x="9475" y="20185"/>
                  <a:pt x="10404" y="2169"/>
                  <a:pt x="11750" y="2059"/>
                </a:cubicBezTo>
                <a:cubicBezTo>
                  <a:pt x="13095" y="1950"/>
                  <a:pt x="14934" y="19968"/>
                  <a:pt x="16141" y="19642"/>
                </a:cubicBezTo>
                <a:cubicBezTo>
                  <a:pt x="17347" y="19316"/>
                  <a:pt x="18079" y="1409"/>
                  <a:pt x="18989" y="106"/>
                </a:cubicBezTo>
                <a:cubicBezTo>
                  <a:pt x="19899" y="-1197"/>
                  <a:pt x="21165" y="9874"/>
                  <a:pt x="21600" y="11827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80" name="Google Shape;300;p14"/>
          <p:cNvSpPr txBox="1"/>
          <p:nvPr/>
        </p:nvSpPr>
        <p:spPr>
          <a:xfrm>
            <a:off x="3991095" y="5121478"/>
            <a:ext cx="6063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r>
              <a:t>|P|</a:t>
            </a:r>
          </a:p>
        </p:txBody>
      </p:sp>
      <p:sp>
        <p:nvSpPr>
          <p:cNvPr id="281" name="Google Shape;301;p14"/>
          <p:cNvSpPr txBox="1"/>
          <p:nvPr/>
        </p:nvSpPr>
        <p:spPr>
          <a:xfrm>
            <a:off x="3725262" y="4793767"/>
            <a:ext cx="4395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2" name="Google Shape;302;p14"/>
          <p:cNvSpPr txBox="1"/>
          <p:nvPr/>
        </p:nvSpPr>
        <p:spPr>
          <a:xfrm>
            <a:off x="6528790" y="6237323"/>
            <a:ext cx="134010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i="1" sz="1700"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RECEIVER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308;g1bc335f865c_0_37"/>
          <p:cNvSpPr txBox="1"/>
          <p:nvPr>
            <p:ph type="sldNum" sz="quarter" idx="2"/>
          </p:nvPr>
        </p:nvSpPr>
        <p:spPr>
          <a:xfrm>
            <a:off x="4453387" y="6317163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7" name="Google Shape;309;g1bc335f865c_0_37"/>
          <p:cNvGrpSpPr/>
          <p:nvPr/>
        </p:nvGrpSpPr>
        <p:grpSpPr>
          <a:xfrm>
            <a:off x="3228286" y="1608622"/>
            <a:ext cx="3586971" cy="1704668"/>
            <a:chOff x="0" y="0"/>
            <a:chExt cx="3586969" cy="1704667"/>
          </a:xfrm>
        </p:grpSpPr>
        <p:sp>
          <p:nvSpPr>
            <p:cNvPr id="285" name="Rectangle"/>
            <p:cNvSpPr/>
            <p:nvPr/>
          </p:nvSpPr>
          <p:spPr>
            <a:xfrm>
              <a:off x="0" y="122012"/>
              <a:ext cx="3586970" cy="1460644"/>
            </a:xfrm>
            <a:prstGeom prst="rect">
              <a:avLst/>
            </a:prstGeom>
            <a:solidFill>
              <a:srgbClr val="CFE2F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286" name="Recalculate the value for each position using…"/>
            <p:cNvSpPr txBox="1"/>
            <p:nvPr/>
          </p:nvSpPr>
          <p:spPr>
            <a:xfrm>
              <a:off x="4703" y="0"/>
              <a:ext cx="3577563" cy="1704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Recalculate the value for each position using</a:t>
              </a:r>
            </a:p>
            <a:p>
              <a:pPr indent="914400">
                <a:defRPr b="1"/>
              </a:pPr>
              <a:r>
                <a:t>|</a:t>
              </a:r>
              <a:r>
                <a:rPr sz="1600">
                  <a:latin typeface="Comic Sans MS"/>
                  <a:ea typeface="Comic Sans MS"/>
                  <a:cs typeface="Comic Sans MS"/>
                  <a:sym typeface="Comic Sans MS"/>
                </a:rPr>
                <a:t>E</a:t>
              </a:r>
              <a:r>
                <a:rPr baseline="-25000" sz="1600">
                  <a:latin typeface="Comic Sans MS"/>
                  <a:ea typeface="Comic Sans MS"/>
                  <a:cs typeface="Comic Sans MS"/>
                  <a:sym typeface="Comic Sans MS"/>
                </a:rPr>
                <a:t>received</a:t>
              </a:r>
              <a:r>
                <a:rPr sz="1600">
                  <a:latin typeface="Comic Sans MS"/>
                  <a:ea typeface="Comic Sans MS"/>
                  <a:cs typeface="Comic Sans MS"/>
                  <a:sym typeface="Comic Sans MS"/>
                </a:rPr>
                <a:t>| = |P|</a:t>
              </a:r>
              <a:endParaRPr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If a value is an integer, then it is a possible correction. Store all the possible corrections.</a:t>
              </a:r>
            </a:p>
          </p:txBody>
        </p:sp>
      </p:grpSp>
      <p:grpSp>
        <p:nvGrpSpPr>
          <p:cNvPr id="290" name="Google Shape;310;g1bc335f865c_0_37"/>
          <p:cNvGrpSpPr/>
          <p:nvPr/>
        </p:nvGrpSpPr>
        <p:grpSpPr>
          <a:xfrm>
            <a:off x="4021688" y="308836"/>
            <a:ext cx="2000167" cy="1008696"/>
            <a:chOff x="0" y="0"/>
            <a:chExt cx="2000166" cy="1008695"/>
          </a:xfrm>
        </p:grpSpPr>
        <p:sp>
          <p:nvSpPr>
            <p:cNvPr id="288" name="Rectangle"/>
            <p:cNvSpPr/>
            <p:nvPr/>
          </p:nvSpPr>
          <p:spPr>
            <a:xfrm>
              <a:off x="-1" y="-1"/>
              <a:ext cx="2000168" cy="1008697"/>
            </a:xfrm>
            <a:prstGeom prst="rect">
              <a:avLst/>
            </a:prstGeom>
            <a:solidFill>
              <a:srgbClr val="CFE2F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289" name="Find the cofactors for all the positions in the matrix."/>
            <p:cNvSpPr txBox="1"/>
            <p:nvPr/>
          </p:nvSpPr>
          <p:spPr>
            <a:xfrm>
              <a:off x="4762" y="50972"/>
              <a:ext cx="1990642" cy="906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Find the cofactors for all the positions in the matrix.</a:t>
              </a:r>
            </a:p>
          </p:txBody>
        </p:sp>
      </p:grpSp>
      <p:grpSp>
        <p:nvGrpSpPr>
          <p:cNvPr id="293" name="Google Shape;311;g1bc335f865c_0_37"/>
          <p:cNvGrpSpPr/>
          <p:nvPr/>
        </p:nvGrpSpPr>
        <p:grpSpPr>
          <a:xfrm>
            <a:off x="3205975" y="5507604"/>
            <a:ext cx="3631594" cy="1238722"/>
            <a:chOff x="0" y="0"/>
            <a:chExt cx="3631593" cy="1238720"/>
          </a:xfrm>
        </p:grpSpPr>
        <p:sp>
          <p:nvSpPr>
            <p:cNvPr id="291" name="Rectangle"/>
            <p:cNvSpPr/>
            <p:nvPr/>
          </p:nvSpPr>
          <p:spPr>
            <a:xfrm>
              <a:off x="-1" y="0"/>
              <a:ext cx="3631595" cy="1238721"/>
            </a:xfrm>
            <a:prstGeom prst="rect">
              <a:avLst/>
            </a:prstGeom>
            <a:solidFill>
              <a:srgbClr val="CFE2F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292" name="Find/Accept the correction which best approximates the checking relations.…"/>
            <p:cNvSpPr txBox="1"/>
            <p:nvPr/>
          </p:nvSpPr>
          <p:spPr>
            <a:xfrm>
              <a:off x="4762" y="16265"/>
              <a:ext cx="3622069" cy="1206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Find/Accept the correction which best approximates the checking relations.</a:t>
              </a:r>
            </a:p>
            <a:p>
              <a: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Minimize |c1/c3 - 𝝰| + |c2/c3 - (𝝰+1)/𝝰| + |c1/c2 - (𝝰</a:t>
              </a:r>
              <a:r>
                <a:rPr baseline="30000"/>
                <a:t>2</a:t>
              </a:r>
              <a:r>
                <a:t>/𝝰+1)|</a:t>
              </a:r>
            </a:p>
          </p:txBody>
        </p:sp>
      </p:grpSp>
      <p:grpSp>
        <p:nvGrpSpPr>
          <p:cNvPr id="296" name="Google Shape;312;g1bc335f865c_0_37"/>
          <p:cNvGrpSpPr/>
          <p:nvPr/>
        </p:nvGrpSpPr>
        <p:grpSpPr>
          <a:xfrm>
            <a:off x="3988165" y="3462199"/>
            <a:ext cx="2067211" cy="1798746"/>
            <a:chOff x="0" y="0"/>
            <a:chExt cx="2067210" cy="1798745"/>
          </a:xfrm>
        </p:grpSpPr>
        <p:sp>
          <p:nvSpPr>
            <p:cNvPr id="294" name="Shape"/>
            <p:cNvSpPr/>
            <p:nvPr/>
          </p:nvSpPr>
          <p:spPr>
            <a:xfrm>
              <a:off x="-1" y="-1"/>
              <a:ext cx="2067212" cy="1798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FE2F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295" name="count(possible_corrections) &gt; 0"/>
            <p:cNvSpPr txBox="1"/>
            <p:nvPr/>
          </p:nvSpPr>
          <p:spPr>
            <a:xfrm>
              <a:off x="521565" y="325347"/>
              <a:ext cx="1024081" cy="1148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count(possible_corrections) &gt; 0</a:t>
              </a:r>
            </a:p>
          </p:txBody>
        </p:sp>
      </p:grpSp>
      <p:sp>
        <p:nvSpPr>
          <p:cNvPr id="308" name="Google Shape;313;g1bc335f865c_0_37"/>
          <p:cNvSpPr/>
          <p:nvPr/>
        </p:nvSpPr>
        <p:spPr>
          <a:xfrm>
            <a:off x="5021771" y="5265619"/>
            <a:ext cx="1" cy="237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8" name="Google Shape;316;g1bc335f865c_0_37"/>
          <p:cNvSpPr/>
          <p:nvPr/>
        </p:nvSpPr>
        <p:spPr>
          <a:xfrm flipV="1">
            <a:off x="6055376" y="4344772"/>
            <a:ext cx="1464001" cy="1680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9" name="Google Shape;317;g1bc335f865c_0_37"/>
          <p:cNvSpPr/>
          <p:nvPr/>
        </p:nvSpPr>
        <p:spPr>
          <a:xfrm>
            <a:off x="7508003" y="4344732"/>
            <a:ext cx="11101" cy="12264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Google Shape;318;g1bc335f865c_0_37"/>
          <p:cNvSpPr txBox="1"/>
          <p:nvPr/>
        </p:nvSpPr>
        <p:spPr>
          <a:xfrm>
            <a:off x="5139097" y="5135243"/>
            <a:ext cx="5364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301" name="Google Shape;319;g1bc335f865c_0_37"/>
          <p:cNvSpPr txBox="1"/>
          <p:nvPr/>
        </p:nvSpPr>
        <p:spPr>
          <a:xfrm>
            <a:off x="6519229" y="3972299"/>
            <a:ext cx="536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No</a:t>
            </a:r>
          </a:p>
        </p:txBody>
      </p:sp>
      <p:grpSp>
        <p:nvGrpSpPr>
          <p:cNvPr id="304" name="Google Shape;320;g1bc335f865c_0_37"/>
          <p:cNvGrpSpPr/>
          <p:nvPr/>
        </p:nvGrpSpPr>
        <p:grpSpPr>
          <a:xfrm>
            <a:off x="7055484" y="5571244"/>
            <a:ext cx="2000167" cy="1008696"/>
            <a:chOff x="0" y="0"/>
            <a:chExt cx="2000166" cy="1008695"/>
          </a:xfrm>
        </p:grpSpPr>
        <p:sp>
          <p:nvSpPr>
            <p:cNvPr id="302" name="Rectangle"/>
            <p:cNvSpPr/>
            <p:nvPr/>
          </p:nvSpPr>
          <p:spPr>
            <a:xfrm>
              <a:off x="-1" y="-1"/>
              <a:ext cx="2000168" cy="1008697"/>
            </a:xfrm>
            <a:prstGeom prst="rect">
              <a:avLst/>
            </a:prstGeom>
            <a:solidFill>
              <a:srgbClr val="CFE2F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303" name="Try double error correction."/>
            <p:cNvSpPr txBox="1"/>
            <p:nvPr/>
          </p:nvSpPr>
          <p:spPr>
            <a:xfrm>
              <a:off x="4762" y="171622"/>
              <a:ext cx="1990642" cy="665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Try double error correction.</a:t>
              </a:r>
            </a:p>
          </p:txBody>
        </p:sp>
      </p:grpSp>
      <p:sp>
        <p:nvSpPr>
          <p:cNvPr id="305" name="Google Shape;321;g1bc335f865c_0_37"/>
          <p:cNvSpPr txBox="1"/>
          <p:nvPr>
            <p:ph type="title" idx="4294967295"/>
          </p:nvPr>
        </p:nvSpPr>
        <p:spPr>
          <a:xfrm>
            <a:off x="501800" y="352399"/>
            <a:ext cx="2508900" cy="62628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1A4171"/>
                </a:solidFill>
              </a:defRPr>
            </a:lvl1pPr>
          </a:lstStyle>
          <a:p>
            <a:pPr/>
            <a:r>
              <a:t>Single Error Correction Procedure</a:t>
            </a:r>
          </a:p>
        </p:txBody>
      </p:sp>
      <p:sp>
        <p:nvSpPr>
          <p:cNvPr id="306" name="Line"/>
          <p:cNvSpPr/>
          <p:nvPr/>
        </p:nvSpPr>
        <p:spPr>
          <a:xfrm>
            <a:off x="5021771" y="1335210"/>
            <a:ext cx="1" cy="38023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>
            <a:off x="5021771" y="3212716"/>
            <a:ext cx="1" cy="23110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26;g1bc335f865c_0_73"/>
          <p:cNvSpPr txBox="1"/>
          <p:nvPr>
            <p:ph type="sldNum" sz="quarter" idx="2"/>
          </p:nvPr>
        </p:nvSpPr>
        <p:spPr>
          <a:xfrm>
            <a:off x="4453387" y="6317163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Google Shape;327;g1bc335f865c_0_73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3900"/>
            </a:lvl1pPr>
          </a:lstStyle>
          <a:p>
            <a:pPr/>
            <a:r>
              <a:t>Two Challenges with this procedure:</a:t>
            </a:r>
          </a:p>
        </p:txBody>
      </p:sp>
      <p:sp>
        <p:nvSpPr>
          <p:cNvPr id="312" name="Google Shape;328;g1bc335f865c_0_73"/>
          <p:cNvSpPr txBox="1"/>
          <p:nvPr>
            <p:ph type="body" idx="1"/>
          </p:nvPr>
        </p:nvSpPr>
        <p:spPr>
          <a:xfrm>
            <a:off x="867900" y="1846050"/>
            <a:ext cx="7408200" cy="4682400"/>
          </a:xfrm>
          <a:prstGeom prst="rect">
            <a:avLst/>
          </a:prstGeom>
        </p:spPr>
        <p:txBody>
          <a:bodyPr/>
          <a:lstStyle/>
          <a:p>
            <a:pPr indent="-393700">
              <a:spcBef>
                <a:spcPts val="300"/>
              </a:spcBef>
              <a:buClr>
                <a:srgbClr val="1A4171"/>
              </a:buClr>
              <a:buSzPts val="2600"/>
              <a:buFontTx/>
              <a:buAutoNum type="arabicParenR" startAt="1"/>
              <a:defRPr sz="26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b="1"/>
              <a:t>Undetected errors</a:t>
            </a:r>
            <a:r>
              <a:t>:</a:t>
            </a:r>
          </a:p>
          <a:p>
            <a:pPr marL="0" indent="457200">
              <a:spcBef>
                <a:spcPts val="300"/>
              </a:spcBef>
              <a:buSzTx/>
              <a:buNone/>
            </a:pPr>
            <a:endParaRPr sz="26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What if E</a:t>
            </a:r>
            <a:r>
              <a:rPr baseline="-25000"/>
              <a:t>received</a:t>
            </a:r>
            <a:r>
              <a:t> != E but |E| == |E</a:t>
            </a:r>
            <a:r>
              <a:rPr baseline="-25000"/>
              <a:t>received</a:t>
            </a:r>
            <a:r>
              <a:t>| ?</a:t>
            </a:r>
          </a:p>
          <a:p>
            <a:pPr marL="0" indent="457200">
              <a:spcBef>
                <a:spcPts val="300"/>
              </a:spcBef>
              <a:buSzTx/>
              <a:buNone/>
            </a:pPr>
            <a:endParaRPr>
              <a:solidFill>
                <a:srgbClr val="1A4171"/>
              </a:solidFill>
            </a:endParaRP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For example,</a:t>
            </a: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E = </a:t>
            </a: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			Here, |E| = |E</a:t>
            </a:r>
            <a:r>
              <a:rPr baseline="-25000"/>
              <a:t>received</a:t>
            </a:r>
            <a:r>
              <a:t>| = 421104</a:t>
            </a:r>
          </a:p>
          <a:p>
            <a:pPr marL="0" indent="457200">
              <a:spcBef>
                <a:spcPts val="300"/>
              </a:spcBef>
              <a:buSzTx/>
              <a:buNone/>
            </a:pPr>
            <a:endParaRPr>
              <a:solidFill>
                <a:srgbClr val="1A4171"/>
              </a:solidFill>
            </a:endParaRP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E</a:t>
            </a:r>
            <a:r>
              <a:rPr baseline="-25000"/>
              <a:t>received</a:t>
            </a:r>
            <a:r>
              <a:t>= </a:t>
            </a:r>
          </a:p>
        </p:txBody>
      </p:sp>
      <p:sp>
        <p:nvSpPr>
          <p:cNvPr id="313" name="Google Shape;329;g1bc335f865c_0_73"/>
          <p:cNvSpPr/>
          <p:nvPr/>
        </p:nvSpPr>
        <p:spPr>
          <a:xfrm>
            <a:off x="1902899" y="3941300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4" name="Google Shape;330;g1bc335f865c_0_73"/>
          <p:cNvSpPr/>
          <p:nvPr/>
        </p:nvSpPr>
        <p:spPr>
          <a:xfrm>
            <a:off x="1902899" y="3941300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Google Shape;331;g1bc335f865c_0_73"/>
          <p:cNvSpPr/>
          <p:nvPr/>
        </p:nvSpPr>
        <p:spPr>
          <a:xfrm>
            <a:off x="1914599" y="5060600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Google Shape;332;g1bc335f865c_0_73"/>
          <p:cNvSpPr/>
          <p:nvPr/>
        </p:nvSpPr>
        <p:spPr>
          <a:xfrm>
            <a:off x="3175512" y="3941300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7" name="Google Shape;333;g1bc335f865c_0_73"/>
          <p:cNvSpPr/>
          <p:nvPr/>
        </p:nvSpPr>
        <p:spPr>
          <a:xfrm>
            <a:off x="2880924" y="3941300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8" name="Google Shape;334;g1bc335f865c_0_73"/>
          <p:cNvSpPr/>
          <p:nvPr/>
        </p:nvSpPr>
        <p:spPr>
          <a:xfrm>
            <a:off x="2880924" y="5060600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9" name="Google Shape;335;g1bc335f865c_0_73"/>
          <p:cNvSpPr txBox="1"/>
          <p:nvPr/>
        </p:nvSpPr>
        <p:spPr>
          <a:xfrm>
            <a:off x="1914624" y="3941300"/>
            <a:ext cx="127260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376 345 214</a:t>
            </a:r>
          </a:p>
        </p:txBody>
      </p:sp>
      <p:sp>
        <p:nvSpPr>
          <p:cNvPr id="320" name="Google Shape;336;g1bc335f865c_0_73"/>
          <p:cNvSpPr txBox="1"/>
          <p:nvPr/>
        </p:nvSpPr>
        <p:spPr>
          <a:xfrm>
            <a:off x="1914599" y="4303850"/>
            <a:ext cx="127260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426 284 215</a:t>
            </a:r>
          </a:p>
        </p:txBody>
      </p:sp>
      <p:sp>
        <p:nvSpPr>
          <p:cNvPr id="321" name="Google Shape;337;g1bc335f865c_0_73"/>
          <p:cNvSpPr txBox="1"/>
          <p:nvPr/>
        </p:nvSpPr>
        <p:spPr>
          <a:xfrm>
            <a:off x="1902899" y="4636749"/>
            <a:ext cx="1272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528 352 256</a:t>
            </a:r>
          </a:p>
        </p:txBody>
      </p:sp>
      <p:sp>
        <p:nvSpPr>
          <p:cNvPr id="322" name="Google Shape;338;g1bc335f865c_0_73"/>
          <p:cNvSpPr/>
          <p:nvPr/>
        </p:nvSpPr>
        <p:spPr>
          <a:xfrm>
            <a:off x="2539213" y="5265499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3" name="Google Shape;339;g1bc335f865c_0_73"/>
          <p:cNvSpPr/>
          <p:nvPr/>
        </p:nvSpPr>
        <p:spPr>
          <a:xfrm>
            <a:off x="2539213" y="52654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4" name="Google Shape;340;g1bc335f865c_0_73"/>
          <p:cNvSpPr/>
          <p:nvPr/>
        </p:nvSpPr>
        <p:spPr>
          <a:xfrm>
            <a:off x="2550913" y="63847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5" name="Google Shape;341;g1bc335f865c_0_73"/>
          <p:cNvSpPr/>
          <p:nvPr/>
        </p:nvSpPr>
        <p:spPr>
          <a:xfrm>
            <a:off x="3811825" y="5265499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6" name="Google Shape;342;g1bc335f865c_0_73"/>
          <p:cNvSpPr/>
          <p:nvPr/>
        </p:nvSpPr>
        <p:spPr>
          <a:xfrm>
            <a:off x="3517238" y="52654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7" name="Google Shape;343;g1bc335f865c_0_73"/>
          <p:cNvSpPr/>
          <p:nvPr/>
        </p:nvSpPr>
        <p:spPr>
          <a:xfrm>
            <a:off x="3517238" y="63847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8" name="Google Shape;344;g1bc335f865c_0_73"/>
          <p:cNvSpPr txBox="1"/>
          <p:nvPr/>
        </p:nvSpPr>
        <p:spPr>
          <a:xfrm>
            <a:off x="2550938" y="5265499"/>
            <a:ext cx="1272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376 345 </a:t>
            </a:r>
            <a:r>
              <a:rPr b="1"/>
              <a:t>778</a:t>
            </a:r>
          </a:p>
        </p:txBody>
      </p:sp>
      <p:sp>
        <p:nvSpPr>
          <p:cNvPr id="329" name="Google Shape;345;g1bc335f865c_0_73"/>
          <p:cNvSpPr txBox="1"/>
          <p:nvPr/>
        </p:nvSpPr>
        <p:spPr>
          <a:xfrm>
            <a:off x="2550913" y="5628049"/>
            <a:ext cx="1272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426 284 215</a:t>
            </a:r>
          </a:p>
        </p:txBody>
      </p:sp>
      <p:sp>
        <p:nvSpPr>
          <p:cNvPr id="330" name="Google Shape;346;g1bc335f865c_0_73"/>
          <p:cNvSpPr txBox="1"/>
          <p:nvPr/>
        </p:nvSpPr>
        <p:spPr>
          <a:xfrm>
            <a:off x="2539213" y="5960950"/>
            <a:ext cx="1272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528 352 256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51;g1bc335f865c_0_116"/>
          <p:cNvSpPr txBox="1"/>
          <p:nvPr>
            <p:ph type="sldNum" sz="quarter" idx="2"/>
          </p:nvPr>
        </p:nvSpPr>
        <p:spPr>
          <a:xfrm>
            <a:off x="4453387" y="6317163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Google Shape;352;g1bc335f865c_0_116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3900"/>
            </a:lvl1pPr>
          </a:lstStyle>
          <a:p>
            <a:pPr/>
            <a:r>
              <a:t>Two Challenges with this procedure (contd.):</a:t>
            </a:r>
          </a:p>
        </p:txBody>
      </p:sp>
      <p:sp>
        <p:nvSpPr>
          <p:cNvPr id="334" name="Google Shape;353;g1bc335f865c_0_116"/>
          <p:cNvSpPr txBox="1"/>
          <p:nvPr>
            <p:ph type="body" idx="1"/>
          </p:nvPr>
        </p:nvSpPr>
        <p:spPr>
          <a:xfrm>
            <a:off x="867900" y="2024400"/>
            <a:ext cx="7408200" cy="4506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26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2) </a:t>
            </a:r>
            <a:r>
              <a:rPr b="1"/>
              <a:t>Mis-Corrected Error</a:t>
            </a:r>
            <a:r>
              <a:t>:</a:t>
            </a:r>
          </a:p>
          <a:p>
            <a:pPr marL="0" indent="457200">
              <a:spcBef>
                <a:spcPts val="300"/>
              </a:spcBef>
              <a:buSzTx/>
              <a:buNone/>
            </a:pPr>
            <a:endParaRPr>
              <a:solidFill>
                <a:srgbClr val="1A4171"/>
              </a:solidFill>
            </a:endParaRP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We need to find the best correction out of a number of  possible corrections?</a:t>
            </a:r>
          </a:p>
          <a:p>
            <a:pPr marL="0" indent="457200">
              <a:spcBef>
                <a:spcPts val="300"/>
              </a:spcBef>
              <a:buSzTx/>
              <a:buNone/>
            </a:pPr>
            <a:endParaRPr>
              <a:solidFill>
                <a:srgbClr val="1A4171"/>
              </a:solidFill>
            </a:endParaRP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How do we measure this?</a:t>
            </a:r>
          </a:p>
          <a:p>
            <a:pPr marL="0" indent="457200">
              <a:spcBef>
                <a:spcPts val="300"/>
              </a:spcBef>
              <a:buSzTx/>
              <a:buNone/>
            </a:pPr>
            <a:endParaRPr>
              <a:solidFill>
                <a:srgbClr val="1A4171"/>
              </a:solidFill>
            </a:endParaRP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Currently,</a:t>
            </a:r>
          </a:p>
          <a:p>
            <a:pPr marL="0" indent="45720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Minimize |c1/c3 - 𝝰| + |c2/c3 - (𝝰+1)/𝝰| + |c1/c2 - (𝝰</a:t>
            </a:r>
            <a:r>
              <a:rPr baseline="30000"/>
              <a:t>2</a:t>
            </a:r>
            <a:r>
              <a:t>/𝝰+1)|</a:t>
            </a:r>
          </a:p>
          <a:p>
            <a:pPr marL="0" indent="457200">
              <a:spcBef>
                <a:spcPts val="300"/>
              </a:spcBef>
              <a:buSzTx/>
              <a:buNone/>
            </a:pP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45720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[ci = value at column i of the row where the correction is made]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58;g1bc335f865c_0_140"/>
          <p:cNvSpPr txBox="1"/>
          <p:nvPr>
            <p:ph type="sldNum" sz="quarter" idx="2"/>
          </p:nvPr>
        </p:nvSpPr>
        <p:spPr>
          <a:xfrm>
            <a:off x="4453387" y="6317163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7" name="Google Shape;359;g1bc335f865c_0_140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3900"/>
            </a:lvl1pPr>
          </a:lstStyle>
          <a:p>
            <a:pPr/>
            <a:r>
              <a:t>Two Challenges with this procedure (contd.):</a:t>
            </a:r>
          </a:p>
        </p:txBody>
      </p:sp>
      <p:sp>
        <p:nvSpPr>
          <p:cNvPr id="338" name="Google Shape;360;g1bc335f865c_0_140"/>
          <p:cNvSpPr txBox="1"/>
          <p:nvPr>
            <p:ph type="body" idx="1"/>
          </p:nvPr>
        </p:nvSpPr>
        <p:spPr>
          <a:xfrm>
            <a:off x="802975" y="1756324"/>
            <a:ext cx="7408200" cy="4774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For example, </a:t>
            </a:r>
          </a:p>
          <a:p>
            <a:pPr marL="0" indent="0">
              <a:spcBef>
                <a:spcPts val="300"/>
              </a:spcBef>
              <a:buSzTx/>
              <a:buNone/>
            </a:pPr>
            <a:endParaRPr>
              <a:solidFill>
                <a:srgbClr val="1A4171"/>
              </a:solidFill>
            </a:endParaRPr>
          </a:p>
          <a:p>
            <a:pPr marL="0" indent="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E =		     E</a:t>
            </a:r>
            <a:r>
              <a:rPr baseline="-25000"/>
              <a:t>received</a:t>
            </a:r>
            <a:r>
              <a:t>= </a:t>
            </a:r>
          </a:p>
          <a:p>
            <a:pPr marL="0" indent="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 </a:t>
            </a:r>
          </a:p>
          <a:p>
            <a:pPr marL="0" indent="0">
              <a:spcBef>
                <a:spcPts val="300"/>
              </a:spcBef>
              <a:buSzTx/>
              <a:buNone/>
            </a:pPr>
            <a:endParaRPr>
              <a:solidFill>
                <a:srgbClr val="1A4171"/>
              </a:solidFill>
            </a:endParaRPr>
          </a:p>
          <a:p>
            <a:pPr marL="0" indent="0">
              <a:spcBef>
                <a:spcPts val="300"/>
              </a:spcBef>
              <a:buSzTx/>
              <a:buNone/>
              <a:defRPr sz="2100">
                <a:solidFill>
                  <a:srgbClr val="1A4171"/>
                </a:solidFill>
              </a:defRPr>
            </a:pPr>
            <a:r>
              <a:t>Three possible corrections: [(1, 0, 214), (2, 0, 59095), (2, 1, 576)]</a:t>
            </a:r>
          </a:p>
          <a:p>
            <a:pPr marL="0" indent="0">
              <a:spcBef>
                <a:spcPts val="300"/>
              </a:spcBef>
              <a:buSzTx/>
              <a:buNone/>
            </a:pPr>
            <a:endParaRPr sz="2100">
              <a:solidFill>
                <a:srgbClr val="1A4171"/>
              </a:solidFill>
            </a:endParaRPr>
          </a:p>
          <a:p>
            <a:pPr marL="0" indent="0">
              <a:spcBef>
                <a:spcPts val="300"/>
              </a:spcBef>
              <a:buSzTx/>
              <a:buNone/>
            </a:pPr>
            <a:endParaRPr sz="2100">
              <a:solidFill>
                <a:srgbClr val="1A4171"/>
              </a:solidFill>
            </a:endParaRPr>
          </a:p>
          <a:p>
            <a:pPr marL="0" indent="0">
              <a:spcBef>
                <a:spcPts val="300"/>
              </a:spcBef>
              <a:buSzTx/>
              <a:buNone/>
            </a:pPr>
            <a:endParaRPr sz="2100">
              <a:solidFill>
                <a:srgbClr val="1A4171"/>
              </a:solidFill>
            </a:endParaRPr>
          </a:p>
          <a:p>
            <a:pPr marL="0" indent="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t>E</a:t>
            </a:r>
            <a:r>
              <a:rPr baseline="-25000"/>
              <a:t>corrected</a:t>
            </a:r>
            <a:r>
              <a:t>=</a:t>
            </a:r>
          </a:p>
        </p:txBody>
      </p:sp>
      <p:sp>
        <p:nvSpPr>
          <p:cNvPr id="339" name="Google Shape;361;g1bc335f865c_0_140"/>
          <p:cNvSpPr/>
          <p:nvPr/>
        </p:nvSpPr>
        <p:spPr>
          <a:xfrm>
            <a:off x="1442900" y="2589199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0" name="Google Shape;362;g1bc335f865c_0_140"/>
          <p:cNvSpPr/>
          <p:nvPr/>
        </p:nvSpPr>
        <p:spPr>
          <a:xfrm>
            <a:off x="1442900" y="25891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1" name="Google Shape;363;g1bc335f865c_0_140"/>
          <p:cNvSpPr/>
          <p:nvPr/>
        </p:nvSpPr>
        <p:spPr>
          <a:xfrm>
            <a:off x="1454599" y="37084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2" name="Google Shape;364;g1bc335f865c_0_140"/>
          <p:cNvSpPr/>
          <p:nvPr/>
        </p:nvSpPr>
        <p:spPr>
          <a:xfrm>
            <a:off x="2715512" y="2589199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3" name="Google Shape;365;g1bc335f865c_0_140"/>
          <p:cNvSpPr/>
          <p:nvPr/>
        </p:nvSpPr>
        <p:spPr>
          <a:xfrm>
            <a:off x="2420924" y="25891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4" name="Google Shape;366;g1bc335f865c_0_140"/>
          <p:cNvSpPr/>
          <p:nvPr/>
        </p:nvSpPr>
        <p:spPr>
          <a:xfrm>
            <a:off x="2420924" y="37084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5" name="Google Shape;367;g1bc335f865c_0_140"/>
          <p:cNvSpPr txBox="1"/>
          <p:nvPr/>
        </p:nvSpPr>
        <p:spPr>
          <a:xfrm>
            <a:off x="1454624" y="2589199"/>
            <a:ext cx="1272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471 300 203</a:t>
            </a:r>
          </a:p>
        </p:txBody>
      </p:sp>
      <p:sp>
        <p:nvSpPr>
          <p:cNvPr id="346" name="Google Shape;368;g1bc335f865c_0_140"/>
          <p:cNvSpPr txBox="1"/>
          <p:nvPr/>
        </p:nvSpPr>
        <p:spPr>
          <a:xfrm>
            <a:off x="1454599" y="2951750"/>
            <a:ext cx="1272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386 186 126</a:t>
            </a:r>
          </a:p>
        </p:txBody>
      </p:sp>
      <p:sp>
        <p:nvSpPr>
          <p:cNvPr id="347" name="Google Shape;369;g1bc335f865c_0_140"/>
          <p:cNvSpPr txBox="1"/>
          <p:nvPr/>
        </p:nvSpPr>
        <p:spPr>
          <a:xfrm>
            <a:off x="1442899" y="3284649"/>
            <a:ext cx="1272602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701 576 350</a:t>
            </a:r>
          </a:p>
        </p:txBody>
      </p:sp>
      <p:sp>
        <p:nvSpPr>
          <p:cNvPr id="348" name="Google Shape;370;g1bc335f865c_0_140"/>
          <p:cNvSpPr/>
          <p:nvPr/>
        </p:nvSpPr>
        <p:spPr>
          <a:xfrm>
            <a:off x="4342224" y="2559549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9" name="Google Shape;371;g1bc335f865c_0_140"/>
          <p:cNvSpPr/>
          <p:nvPr/>
        </p:nvSpPr>
        <p:spPr>
          <a:xfrm>
            <a:off x="4342224" y="255954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0" name="Google Shape;372;g1bc335f865c_0_140"/>
          <p:cNvSpPr/>
          <p:nvPr/>
        </p:nvSpPr>
        <p:spPr>
          <a:xfrm>
            <a:off x="4353924" y="367884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1" name="Google Shape;373;g1bc335f865c_0_140"/>
          <p:cNvSpPr/>
          <p:nvPr/>
        </p:nvSpPr>
        <p:spPr>
          <a:xfrm>
            <a:off x="5614837" y="2559549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2" name="Google Shape;374;g1bc335f865c_0_140"/>
          <p:cNvSpPr/>
          <p:nvPr/>
        </p:nvSpPr>
        <p:spPr>
          <a:xfrm>
            <a:off x="5320250" y="255954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3" name="Google Shape;375;g1bc335f865c_0_140"/>
          <p:cNvSpPr/>
          <p:nvPr/>
        </p:nvSpPr>
        <p:spPr>
          <a:xfrm>
            <a:off x="5320250" y="367884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4" name="Google Shape;376;g1bc335f865c_0_140"/>
          <p:cNvSpPr txBox="1"/>
          <p:nvPr/>
        </p:nvSpPr>
        <p:spPr>
          <a:xfrm>
            <a:off x="4353950" y="2559549"/>
            <a:ext cx="1272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471 300 203</a:t>
            </a:r>
          </a:p>
        </p:txBody>
      </p:sp>
      <p:sp>
        <p:nvSpPr>
          <p:cNvPr id="355" name="Google Shape;377;g1bc335f865c_0_140"/>
          <p:cNvSpPr txBox="1"/>
          <p:nvPr/>
        </p:nvSpPr>
        <p:spPr>
          <a:xfrm>
            <a:off x="4353924" y="2922099"/>
            <a:ext cx="1272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386 186 126</a:t>
            </a:r>
          </a:p>
        </p:txBody>
      </p:sp>
      <p:sp>
        <p:nvSpPr>
          <p:cNvPr id="356" name="Google Shape;378;g1bc335f865c_0_140"/>
          <p:cNvSpPr txBox="1"/>
          <p:nvPr/>
        </p:nvSpPr>
        <p:spPr>
          <a:xfrm>
            <a:off x="4342224" y="3255000"/>
            <a:ext cx="1272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701 </a:t>
            </a:r>
            <a:r>
              <a:rPr b="1"/>
              <a:t>447</a:t>
            </a:r>
            <a:r>
              <a:t> 350</a:t>
            </a:r>
          </a:p>
        </p:txBody>
      </p:sp>
      <p:sp>
        <p:nvSpPr>
          <p:cNvPr id="357" name="Google Shape;379;g1bc335f865c_0_140"/>
          <p:cNvSpPr/>
          <p:nvPr/>
        </p:nvSpPr>
        <p:spPr>
          <a:xfrm>
            <a:off x="4488374" y="4293225"/>
            <a:ext cx="1" cy="529801"/>
          </a:xfrm>
          <a:prstGeom prst="line">
            <a:avLst/>
          </a:prstGeom>
          <a:ln w="19050">
            <a:solidFill>
              <a:srgbClr val="073E87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8" name="Google Shape;380;g1bc335f865c_0_140"/>
          <p:cNvSpPr/>
          <p:nvPr/>
        </p:nvSpPr>
        <p:spPr>
          <a:xfrm>
            <a:off x="7400700" y="4293225"/>
            <a:ext cx="1" cy="529801"/>
          </a:xfrm>
          <a:prstGeom prst="line">
            <a:avLst/>
          </a:prstGeom>
          <a:ln w="19050">
            <a:solidFill>
              <a:srgbClr val="073E87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9" name="Google Shape;381;g1bc335f865c_0_140"/>
          <p:cNvSpPr txBox="1"/>
          <p:nvPr/>
        </p:nvSpPr>
        <p:spPr>
          <a:xfrm>
            <a:off x="4005224" y="4798150"/>
            <a:ext cx="9663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Selected</a:t>
            </a:r>
          </a:p>
        </p:txBody>
      </p:sp>
      <p:sp>
        <p:nvSpPr>
          <p:cNvPr id="360" name="Google Shape;382;g1bc335f865c_0_140"/>
          <p:cNvSpPr txBox="1"/>
          <p:nvPr/>
        </p:nvSpPr>
        <p:spPr>
          <a:xfrm>
            <a:off x="6216799" y="4798150"/>
            <a:ext cx="24699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Should have been selected</a:t>
            </a:r>
          </a:p>
        </p:txBody>
      </p:sp>
      <p:sp>
        <p:nvSpPr>
          <p:cNvPr id="361" name="Google Shape;383;g1bc335f865c_0_140"/>
          <p:cNvSpPr/>
          <p:nvPr/>
        </p:nvSpPr>
        <p:spPr>
          <a:xfrm>
            <a:off x="2079213" y="5198350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2" name="Google Shape;384;g1bc335f865c_0_140"/>
          <p:cNvSpPr/>
          <p:nvPr/>
        </p:nvSpPr>
        <p:spPr>
          <a:xfrm>
            <a:off x="2079213" y="5198350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3" name="Google Shape;385;g1bc335f865c_0_140"/>
          <p:cNvSpPr/>
          <p:nvPr/>
        </p:nvSpPr>
        <p:spPr>
          <a:xfrm>
            <a:off x="2090913" y="6317650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4" name="Google Shape;386;g1bc335f865c_0_140"/>
          <p:cNvSpPr/>
          <p:nvPr/>
        </p:nvSpPr>
        <p:spPr>
          <a:xfrm>
            <a:off x="3351824" y="5198350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5" name="Google Shape;387;g1bc335f865c_0_140"/>
          <p:cNvSpPr/>
          <p:nvPr/>
        </p:nvSpPr>
        <p:spPr>
          <a:xfrm>
            <a:off x="3057237" y="5198350"/>
            <a:ext cx="306302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6" name="Google Shape;388;g1bc335f865c_0_140"/>
          <p:cNvSpPr/>
          <p:nvPr/>
        </p:nvSpPr>
        <p:spPr>
          <a:xfrm>
            <a:off x="3057237" y="6317650"/>
            <a:ext cx="306302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7" name="Google Shape;389;g1bc335f865c_0_140"/>
          <p:cNvSpPr txBox="1"/>
          <p:nvPr/>
        </p:nvSpPr>
        <p:spPr>
          <a:xfrm>
            <a:off x="2090938" y="5198350"/>
            <a:ext cx="1272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471 300 203</a:t>
            </a:r>
          </a:p>
        </p:txBody>
      </p:sp>
      <p:sp>
        <p:nvSpPr>
          <p:cNvPr id="368" name="Google Shape;390;g1bc335f865c_0_140"/>
          <p:cNvSpPr txBox="1"/>
          <p:nvPr/>
        </p:nvSpPr>
        <p:spPr>
          <a:xfrm>
            <a:off x="2090913" y="5560900"/>
            <a:ext cx="1272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214 186 126</a:t>
            </a:r>
          </a:p>
        </p:txBody>
      </p:sp>
      <p:sp>
        <p:nvSpPr>
          <p:cNvPr id="369" name="Google Shape;391;g1bc335f865c_0_140"/>
          <p:cNvSpPr txBox="1"/>
          <p:nvPr/>
        </p:nvSpPr>
        <p:spPr>
          <a:xfrm>
            <a:off x="2079212" y="5893799"/>
            <a:ext cx="1272602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701 447 350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48;g1bc34e53523_5_0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/>
          <a:lstStyle>
            <a:lvl1pPr>
              <a:defRPr b="1" i="1" sz="5300"/>
            </a:lvl1pPr>
          </a:lstStyle>
          <a:p>
            <a:pPr/>
            <a:r>
              <a:t>CONTENT </a:t>
            </a:r>
          </a:p>
        </p:txBody>
      </p:sp>
      <p:sp>
        <p:nvSpPr>
          <p:cNvPr id="171" name="Google Shape;149;g1bc34e53523_5_0"/>
          <p:cNvSpPr txBox="1"/>
          <p:nvPr>
            <p:ph type="sldNum" sz="quarter" idx="2"/>
          </p:nvPr>
        </p:nvSpPr>
        <p:spPr>
          <a:xfrm>
            <a:off x="4486687" y="6317163"/>
            <a:ext cx="1707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Google Shape;150;g1bc34e53523_5_0"/>
          <p:cNvSpPr txBox="1"/>
          <p:nvPr/>
        </p:nvSpPr>
        <p:spPr>
          <a:xfrm>
            <a:off x="782599" y="2505575"/>
            <a:ext cx="7578902" cy="399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36550">
              <a:buClr>
                <a:srgbClr val="2C82F4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Why Do we need </a:t>
            </a:r>
            <a:r>
              <a:rPr>
                <a:solidFill>
                  <a:srgbClr val="0293E0"/>
                </a:solidFill>
              </a:rPr>
              <a:t>Tribonacci Matrix Coding </a:t>
            </a:r>
            <a:endParaRPr>
              <a:solidFill>
                <a:srgbClr val="0293E0"/>
              </a:solidFill>
            </a:endParaRPr>
          </a:p>
          <a:p>
            <a:pPr marL="457200" indent="-336550">
              <a:buClr>
                <a:srgbClr val="2C82F4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Tribonacci Numbers :</a:t>
            </a:r>
          </a:p>
          <a:p>
            <a:pPr lvl="1" marL="914400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Tribonacci Coding</a:t>
            </a:r>
            <a:r>
              <a:rPr>
                <a:solidFill>
                  <a:srgbClr val="1A4171"/>
                </a:solidFill>
              </a:rPr>
              <a:t>, </a:t>
            </a:r>
            <a:r>
              <a:t>Decoding Matrix</a:t>
            </a:r>
          </a:p>
          <a:p>
            <a:pPr lvl="1" marL="914400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Some </a:t>
            </a:r>
            <a:r>
              <a:rPr>
                <a:solidFill>
                  <a:srgbClr val="0293E0"/>
                </a:solidFill>
              </a:rPr>
              <a:t>Properties</a:t>
            </a:r>
            <a:r>
              <a:t> of </a:t>
            </a:r>
            <a:r>
              <a:rPr>
                <a:solidFill>
                  <a:srgbClr val="0293E0"/>
                </a:solidFill>
              </a:rPr>
              <a:t>MK matrix</a:t>
            </a:r>
            <a:endParaRPr>
              <a:solidFill>
                <a:srgbClr val="0293E0"/>
              </a:solidFill>
            </a:endParaRPr>
          </a:p>
          <a:p>
            <a:pPr marL="457200" indent="-336550">
              <a:buClr>
                <a:srgbClr val="2C82F4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Tribonacci Coding Theory :</a:t>
            </a:r>
          </a:p>
          <a:p>
            <a:pPr lvl="1" marL="914400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Encoding</a:t>
            </a:r>
          </a:p>
          <a:p>
            <a:pPr lvl="1" marL="914400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Decoding</a:t>
            </a:r>
          </a:p>
          <a:p>
            <a:pPr lvl="1" marL="914400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Detection Of</a:t>
            </a:r>
            <a:r>
              <a:rPr>
                <a:solidFill>
                  <a:srgbClr val="0293E0"/>
                </a:solidFill>
              </a:rPr>
              <a:t> Error</a:t>
            </a:r>
            <a:r>
              <a:t> Using </a:t>
            </a:r>
            <a:r>
              <a:rPr>
                <a:solidFill>
                  <a:srgbClr val="0293E0"/>
                </a:solidFill>
              </a:rPr>
              <a:t>Code Matrix (E)</a:t>
            </a:r>
            <a:endParaRPr>
              <a:solidFill>
                <a:srgbClr val="0293E0"/>
              </a:solidFill>
            </a:endParaRPr>
          </a:p>
          <a:p>
            <a:pPr lvl="1" marL="914400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Error </a:t>
            </a:r>
            <a:r>
              <a:rPr>
                <a:solidFill>
                  <a:srgbClr val="0293E0"/>
                </a:solidFill>
              </a:rPr>
              <a:t>Detection</a:t>
            </a:r>
            <a:r>
              <a:t> and </a:t>
            </a:r>
            <a:r>
              <a:rPr>
                <a:solidFill>
                  <a:srgbClr val="0293E0"/>
                </a:solidFill>
              </a:rPr>
              <a:t>Correction </a:t>
            </a:r>
            <a:endParaRPr>
              <a:solidFill>
                <a:srgbClr val="0293E0"/>
              </a:solidFill>
            </a:endParaRPr>
          </a:p>
          <a:p>
            <a:pPr marL="457200" indent="-336550">
              <a:buClr>
                <a:srgbClr val="2C82F4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Progress So Far :</a:t>
            </a:r>
          </a:p>
          <a:p>
            <a:pPr lvl="1" marL="914400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Single Error Correction Procedure </a:t>
            </a:r>
          </a:p>
          <a:p>
            <a:pPr lvl="1" marL="914400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How Does the </a:t>
            </a:r>
            <a:r>
              <a:rPr>
                <a:solidFill>
                  <a:srgbClr val="0293E0"/>
                </a:solidFill>
              </a:rPr>
              <a:t>likelihood </a:t>
            </a:r>
            <a:r>
              <a:t>of </a:t>
            </a:r>
            <a:r>
              <a:rPr>
                <a:solidFill>
                  <a:srgbClr val="0293E0"/>
                </a:solidFill>
              </a:rPr>
              <a:t>undetected</a:t>
            </a:r>
            <a:r>
              <a:t> or </a:t>
            </a:r>
            <a:r>
              <a:rPr>
                <a:solidFill>
                  <a:srgbClr val="0293E0"/>
                </a:solidFill>
              </a:rPr>
              <a:t>miscorrection </a:t>
            </a:r>
            <a:r>
              <a:t>of this </a:t>
            </a:r>
            <a:r>
              <a:rPr>
                <a:solidFill>
                  <a:srgbClr val="0293E0"/>
                </a:solidFill>
              </a:rPr>
              <a:t>errors change </a:t>
            </a:r>
            <a:r>
              <a:t>with</a:t>
            </a:r>
            <a:r>
              <a:rPr>
                <a:solidFill>
                  <a:srgbClr val="0293E0"/>
                </a:solidFill>
              </a:rPr>
              <a:t> k</a:t>
            </a:r>
            <a:endParaRPr>
              <a:solidFill>
                <a:srgbClr val="0293E0"/>
              </a:solidFill>
            </a:endParaRPr>
          </a:p>
          <a:p>
            <a:pPr lvl="1" marL="914400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Simulation</a:t>
            </a:r>
            <a:r>
              <a:rPr>
                <a:solidFill>
                  <a:srgbClr val="1A4171"/>
                </a:solidFill>
              </a:rPr>
              <a:t> </a:t>
            </a:r>
            <a:endParaRPr>
              <a:solidFill>
                <a:srgbClr val="1A4171"/>
              </a:solidFill>
            </a:endParaRPr>
          </a:p>
          <a:p>
            <a:pPr marL="457200" indent="-336550">
              <a:buClr>
                <a:srgbClr val="0293E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In The Future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96;g1bc335f865c_0_225"/>
          <p:cNvSpPr txBox="1"/>
          <p:nvPr>
            <p:ph type="sldNum" sz="quarter" idx="2"/>
          </p:nvPr>
        </p:nvSpPr>
        <p:spPr>
          <a:xfrm>
            <a:off x="4489062" y="6459838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Google Shape;397;g1bc335f865c_0_225"/>
          <p:cNvSpPr txBox="1"/>
          <p:nvPr>
            <p:ph type="title"/>
          </p:nvPr>
        </p:nvSpPr>
        <p:spPr>
          <a:xfrm>
            <a:off x="457199" y="338324"/>
            <a:ext cx="8212802" cy="1376101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defTabSz="886968">
              <a:defRPr sz="3201"/>
            </a:lvl1pPr>
          </a:lstStyle>
          <a:p>
            <a:pPr/>
            <a:r>
              <a:t>How does the likelihood of undetection or miscorrection of these errors change with k?</a:t>
            </a:r>
          </a:p>
        </p:txBody>
      </p:sp>
      <p:sp>
        <p:nvSpPr>
          <p:cNvPr id="373" name="Google Shape;398;g1bc335f865c_0_225"/>
          <p:cNvSpPr txBox="1"/>
          <p:nvPr>
            <p:ph type="body" idx="1"/>
          </p:nvPr>
        </p:nvSpPr>
        <p:spPr>
          <a:xfrm>
            <a:off x="457199" y="2104775"/>
            <a:ext cx="7947902" cy="4288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4000"/>
              </a:lnSpc>
              <a:spcBef>
                <a:spcPts val="300"/>
              </a:spcBef>
              <a:buSzTx/>
              <a:buNone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Let's run a simulation to find out.</a:t>
            </a:r>
            <a:endParaRPr sz="1900"/>
          </a:p>
          <a:p>
            <a:pPr marL="0" indent="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41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arabicPeriod" startAt="1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For k in 2..9:</a:t>
            </a:r>
            <a:endParaRPr sz="1900"/>
          </a:p>
          <a:p>
            <a:pPr marL="0" indent="45720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1" marL="914400" indent="-343040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alphaLcPeriod" startAt="1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Repeat 1,000,000 times:</a:t>
            </a:r>
            <a:endParaRPr sz="1900"/>
          </a:p>
          <a:p>
            <a:pPr marL="0" indent="91440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2" marL="1371600" indent="-343040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 startAt="1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Generate a random message matrix with each number being 8-bits long.</a:t>
            </a:r>
            <a:endParaRPr sz="1900"/>
          </a:p>
          <a:p>
            <a:pPr marL="0" indent="137160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2" marL="1371600" indent="-343040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 startAt="1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Encode it.</a:t>
            </a:r>
            <a:endParaRPr sz="1900"/>
          </a:p>
          <a:p>
            <a:pPr marL="0" indent="137160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2" marL="1371600" indent="-343040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 startAt="1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Induce 1 random error in the encoded matrix.</a:t>
            </a:r>
            <a:endParaRPr sz="1900"/>
          </a:p>
          <a:p>
            <a:pPr marL="0" indent="137160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2" marL="1371600" indent="-343040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 startAt="1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Receive the corrupted encoded matrix.</a:t>
            </a:r>
            <a:endParaRPr sz="1900"/>
          </a:p>
          <a:p>
            <a:pPr marL="0" indent="137160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2" marL="1371600" indent="-343040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 startAt="1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Detect the error and correct it.</a:t>
            </a:r>
            <a:endParaRPr sz="1900"/>
          </a:p>
          <a:p>
            <a:pPr marL="0" indent="137160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lvl="2" marL="1371600" indent="-343040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 startAt="1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t>If msg matrix != decoded matrix, classify the problem that took place (whether undetected or miscorrected). Maintain a count of the errors.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403;g1bc335f865c_0_231"/>
          <p:cNvSpPr txBox="1"/>
          <p:nvPr>
            <p:ph type="sldNum" sz="quarter" idx="2"/>
          </p:nvPr>
        </p:nvSpPr>
        <p:spPr>
          <a:xfrm>
            <a:off x="4453387" y="6317163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6" name="Google Shape;404;g1bc335f865c_0_231"/>
          <p:cNvSpPr txBox="1"/>
          <p:nvPr>
            <p:ph type="title"/>
          </p:nvPr>
        </p:nvSpPr>
        <p:spPr>
          <a:xfrm>
            <a:off x="457199" y="338324"/>
            <a:ext cx="8212802" cy="1376101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  <a:r>
              <a:t>Simulation results</a:t>
            </a:r>
          </a:p>
        </p:txBody>
      </p:sp>
      <p:pic>
        <p:nvPicPr>
          <p:cNvPr id="377" name="Google Shape;405;g1bc335f865c_0_231" descr="Google Shape;405;g1bc335f865c_0_2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733" y="1564187"/>
            <a:ext cx="7515534" cy="5215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411;g1bc335f865c_0_238"/>
          <p:cNvSpPr txBox="1"/>
          <p:nvPr>
            <p:ph type="body" idx="1"/>
          </p:nvPr>
        </p:nvSpPr>
        <p:spPr>
          <a:xfrm>
            <a:off x="628075" y="2495674"/>
            <a:ext cx="8158499" cy="4507802"/>
          </a:xfrm>
          <a:prstGeom prst="rect">
            <a:avLst/>
          </a:prstGeom>
        </p:spPr>
        <p:txBody>
          <a:bodyPr/>
          <a:lstStyle/>
          <a:p>
            <a:pPr indent="-368300">
              <a:buSzPts val="2200"/>
              <a:buChar char="❖"/>
              <a:defRPr sz="2200"/>
            </a:pPr>
            <a:r>
              <a:t>Exponential decrease in the number of erroneous situations with increase in k.</a:t>
            </a:r>
          </a:p>
          <a:p>
            <a:pPr marL="0" indent="457200">
              <a:buSzTx/>
              <a:buNone/>
              <a:defRPr b="1" sz="2200"/>
            </a:pPr>
            <a:r>
              <a:t>Why?</a:t>
            </a:r>
          </a:p>
          <a:p>
            <a:pPr marL="0" indent="457200">
              <a:buSzTx/>
              <a:buNone/>
              <a:defRPr sz="2200"/>
            </a:pPr>
            <a:r>
              <a:t>k increases =&gt; magnitude of elements in Mk increase =&gt; mag. of elements in E increase =&gt; number space increases =&gt; possibility of getting specific numbers (that cause undetected errors) decreases and the “checking relations” hold true to a greater extent.</a:t>
            </a:r>
          </a:p>
          <a:p>
            <a:pPr marL="0" indent="457200">
              <a:buSzTx/>
              <a:buNone/>
            </a:pPr>
            <a:endParaRPr sz="2200"/>
          </a:p>
          <a:p>
            <a:pPr marL="0" indent="457200">
              <a:buSzTx/>
              <a:buNone/>
              <a:defRPr sz="2200"/>
            </a:pPr>
            <a:r>
              <a:t>But can’t increase k too much – too many extra bits.</a:t>
            </a:r>
          </a:p>
        </p:txBody>
      </p:sp>
      <p:sp>
        <p:nvSpPr>
          <p:cNvPr id="380" name="Google Shape;412;g1bc335f865c_0_238"/>
          <p:cNvSpPr txBox="1"/>
          <p:nvPr>
            <p:ph type="sldNum" sz="quarter" idx="2"/>
          </p:nvPr>
        </p:nvSpPr>
        <p:spPr>
          <a:xfrm>
            <a:off x="4453387" y="6317163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1" name="Google Shape;413;g1bc335f865c_0_238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/>
          <a:lstStyle/>
          <a:p>
            <a:pPr/>
            <a:r>
              <a:t>Simulation -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419;g1bc335f865c_0_245"/>
          <p:cNvSpPr txBox="1"/>
          <p:nvPr>
            <p:ph type="body" idx="1"/>
          </p:nvPr>
        </p:nvSpPr>
        <p:spPr>
          <a:xfrm>
            <a:off x="669750" y="2704175"/>
            <a:ext cx="8158499" cy="3247201"/>
          </a:xfrm>
          <a:prstGeom prst="rect">
            <a:avLst/>
          </a:prstGeom>
        </p:spPr>
        <p:txBody>
          <a:bodyPr/>
          <a:lstStyle/>
          <a:p>
            <a:pPr indent="-368300">
              <a:buChar char="❖"/>
            </a:pPr>
            <a:r>
              <a:t>Implement upto </a:t>
            </a:r>
            <a:r>
              <a:rPr>
                <a:solidFill>
                  <a:srgbClr val="0293E0"/>
                </a:solidFill>
              </a:rPr>
              <a:t>8-fold error correction</a:t>
            </a:r>
            <a:r>
              <a:t>.</a:t>
            </a:r>
          </a:p>
          <a:p>
            <a:pPr indent="-368300">
              <a:spcBef>
                <a:spcPts val="0"/>
              </a:spcBef>
              <a:buChar char="❖"/>
            </a:pPr>
            <a:r>
              <a:t>Achieve 100% error detection and 100% error correction accuracy for 1-8 fold error correction.</a:t>
            </a:r>
            <a:endParaRPr>
              <a:solidFill>
                <a:srgbClr val="0293E0"/>
              </a:solidFill>
            </a:endParaRPr>
          </a:p>
          <a:p>
            <a:pPr indent="-368300">
              <a:spcBef>
                <a:spcPts val="0"/>
              </a:spcBef>
              <a:buChar char="❖"/>
            </a:pPr>
            <a:r>
              <a:t>Explore the</a:t>
            </a:r>
            <a:r>
              <a:rPr>
                <a:solidFill>
                  <a:srgbClr val="0293E0"/>
                </a:solidFill>
              </a:rPr>
              <a:t> real-life application scenarios</a:t>
            </a:r>
            <a:r>
              <a:t> for this </a:t>
            </a:r>
            <a:r>
              <a:rPr>
                <a:solidFill>
                  <a:srgbClr val="0293E0"/>
                </a:solidFill>
              </a:rPr>
              <a:t>coding-decoding method</a:t>
            </a:r>
            <a:r>
              <a:t>.</a:t>
            </a:r>
          </a:p>
        </p:txBody>
      </p:sp>
      <p:sp>
        <p:nvSpPr>
          <p:cNvPr id="384" name="Google Shape;420;g1bc335f865c_0_245"/>
          <p:cNvSpPr txBox="1"/>
          <p:nvPr>
            <p:ph type="sldNum" sz="quarter" idx="2"/>
          </p:nvPr>
        </p:nvSpPr>
        <p:spPr>
          <a:xfrm>
            <a:off x="4453387" y="6317163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5" name="Google Shape;421;g1bc335f865c_0_245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/>
          <a:lstStyle/>
          <a:p>
            <a:pPr/>
            <a:r>
              <a:t>IN THE FUTURE…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427;g1bc335f865c_0_252"/>
          <p:cNvSpPr txBox="1"/>
          <p:nvPr>
            <p:ph type="sldNum" sz="quarter" idx="2"/>
          </p:nvPr>
        </p:nvSpPr>
        <p:spPr>
          <a:xfrm>
            <a:off x="4453387" y="6317163"/>
            <a:ext cx="2373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8" name="Google Shape;428;g1bc335f865c_0_252"/>
          <p:cNvSpPr txBox="1"/>
          <p:nvPr>
            <p:ph type="ctrTitle"/>
          </p:nvPr>
        </p:nvSpPr>
        <p:spPr>
          <a:xfrm>
            <a:off x="602175" y="2092849"/>
            <a:ext cx="7772401" cy="17802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56;p2"/>
          <p:cNvSpPr txBox="1"/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b="1" i="1"/>
            </a:lvl1pPr>
          </a:lstStyle>
          <a:p>
            <a:pPr/>
            <a:r>
              <a:t>Why do we need this method? </a:t>
            </a:r>
          </a:p>
        </p:txBody>
      </p:sp>
      <p:sp>
        <p:nvSpPr>
          <p:cNvPr id="175" name="Google Shape;157;p2"/>
          <p:cNvSpPr txBox="1"/>
          <p:nvPr>
            <p:ph type="sldNum" sz="quarter" idx="2"/>
          </p:nvPr>
        </p:nvSpPr>
        <p:spPr>
          <a:xfrm>
            <a:off x="4433333" y="5677362"/>
            <a:ext cx="170701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Google Shape;158;p2"/>
          <p:cNvSpPr/>
          <p:nvPr/>
        </p:nvSpPr>
        <p:spPr>
          <a:xfrm>
            <a:off x="3131959" y="2243757"/>
            <a:ext cx="2348338" cy="40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5" fill="norm" stroke="1" extrusionOk="0">
                <a:moveTo>
                  <a:pt x="0" y="17037"/>
                </a:moveTo>
                <a:cubicBezTo>
                  <a:pt x="554" y="14650"/>
                  <a:pt x="1978" y="2169"/>
                  <a:pt x="3323" y="2712"/>
                </a:cubicBezTo>
                <a:cubicBezTo>
                  <a:pt x="4668" y="3255"/>
                  <a:pt x="6666" y="20403"/>
                  <a:pt x="8070" y="20294"/>
                </a:cubicBezTo>
                <a:cubicBezTo>
                  <a:pt x="9475" y="20185"/>
                  <a:pt x="10404" y="2169"/>
                  <a:pt x="11750" y="2059"/>
                </a:cubicBezTo>
                <a:cubicBezTo>
                  <a:pt x="13095" y="1950"/>
                  <a:pt x="14934" y="19968"/>
                  <a:pt x="16141" y="19642"/>
                </a:cubicBezTo>
                <a:cubicBezTo>
                  <a:pt x="17347" y="19316"/>
                  <a:pt x="18079" y="1409"/>
                  <a:pt x="18989" y="106"/>
                </a:cubicBezTo>
                <a:cubicBezTo>
                  <a:pt x="19899" y="-1197"/>
                  <a:pt x="21165" y="9874"/>
                  <a:pt x="21600" y="11827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77" name="Google Shape;159;p2"/>
          <p:cNvSpPr/>
          <p:nvPr/>
        </p:nvSpPr>
        <p:spPr>
          <a:xfrm>
            <a:off x="3131959" y="3080019"/>
            <a:ext cx="2348338" cy="40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5" fill="norm" stroke="1" extrusionOk="0">
                <a:moveTo>
                  <a:pt x="0" y="17037"/>
                </a:moveTo>
                <a:cubicBezTo>
                  <a:pt x="554" y="14650"/>
                  <a:pt x="1978" y="2169"/>
                  <a:pt x="3323" y="2712"/>
                </a:cubicBezTo>
                <a:cubicBezTo>
                  <a:pt x="4668" y="3255"/>
                  <a:pt x="6666" y="20403"/>
                  <a:pt x="8070" y="20294"/>
                </a:cubicBezTo>
                <a:cubicBezTo>
                  <a:pt x="9475" y="20185"/>
                  <a:pt x="10404" y="2169"/>
                  <a:pt x="11750" y="2059"/>
                </a:cubicBezTo>
                <a:cubicBezTo>
                  <a:pt x="13095" y="1950"/>
                  <a:pt x="14934" y="19968"/>
                  <a:pt x="16141" y="19642"/>
                </a:cubicBezTo>
                <a:cubicBezTo>
                  <a:pt x="17347" y="19316"/>
                  <a:pt x="18079" y="1409"/>
                  <a:pt x="18989" y="106"/>
                </a:cubicBezTo>
                <a:cubicBezTo>
                  <a:pt x="19899" y="-1197"/>
                  <a:pt x="21165" y="9874"/>
                  <a:pt x="21600" y="11827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78" name="Google Shape;160;p2"/>
          <p:cNvSpPr/>
          <p:nvPr/>
        </p:nvSpPr>
        <p:spPr>
          <a:xfrm flipH="1" flipV="1">
            <a:off x="4407008" y="3485961"/>
            <a:ext cx="14100" cy="474001"/>
          </a:xfrm>
          <a:prstGeom prst="line">
            <a:avLst/>
          </a:prstGeom>
          <a:ln w="19050">
            <a:solidFill>
              <a:srgbClr val="073E87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9" name="Google Shape;161;p2"/>
          <p:cNvSpPr txBox="1"/>
          <p:nvPr/>
        </p:nvSpPr>
        <p:spPr>
          <a:xfrm>
            <a:off x="3027607" y="4127336"/>
            <a:ext cx="2772901" cy="23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900"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Unreliable medium</a:t>
            </a:r>
          </a:p>
          <a:p>
            <a:pPr/>
            <a:endParaRPr sz="1700">
              <a:solidFill>
                <a:srgbClr val="1A417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defRPr sz="1700">
                <a:solidFill>
                  <a:srgbClr val="1A4171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(may cause </a:t>
            </a:r>
            <a:r>
              <a:rPr>
                <a:solidFill>
                  <a:srgbClr val="0293E0"/>
                </a:solidFill>
              </a:rPr>
              <a:t>corruption of bits</a:t>
            </a:r>
            <a:r>
              <a:t> in the </a:t>
            </a:r>
            <a:r>
              <a:rPr>
                <a:solidFill>
                  <a:srgbClr val="0293E0"/>
                </a:solidFill>
              </a:rPr>
              <a:t>transmitted message </a:t>
            </a:r>
            <a:r>
              <a:t>due to </a:t>
            </a:r>
            <a:r>
              <a:rPr>
                <a:solidFill>
                  <a:srgbClr val="0293E0"/>
                </a:solidFill>
              </a:rPr>
              <a:t>attenuation, noise, interference,</a:t>
            </a:r>
            <a:r>
              <a:t> etc.)</a:t>
            </a:r>
          </a:p>
        </p:txBody>
      </p:sp>
      <p:sp>
        <p:nvSpPr>
          <p:cNvPr id="180" name="Google Shape;162;p2"/>
          <p:cNvSpPr txBox="1"/>
          <p:nvPr/>
        </p:nvSpPr>
        <p:spPr>
          <a:xfrm>
            <a:off x="4044257" y="2547961"/>
            <a:ext cx="4743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7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81" name="Google Shape;163;p2"/>
          <p:cNvSpPr/>
          <p:nvPr/>
        </p:nvSpPr>
        <p:spPr>
          <a:xfrm flipV="1">
            <a:off x="3393082" y="2970250"/>
            <a:ext cx="1826101" cy="27900"/>
          </a:xfrm>
          <a:prstGeom prst="line">
            <a:avLst/>
          </a:prstGeom>
          <a:ln w="19050">
            <a:solidFill>
              <a:srgbClr val="073E87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2" name="Google Shape;164;p2"/>
          <p:cNvSpPr txBox="1"/>
          <p:nvPr/>
        </p:nvSpPr>
        <p:spPr>
          <a:xfrm>
            <a:off x="6064857" y="2761011"/>
            <a:ext cx="2348401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RECEIVER</a:t>
            </a:r>
          </a:p>
          <a:p>
            <a:pPr/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defRPr sz="17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(may receive M’ != M)</a:t>
            </a:r>
          </a:p>
        </p:txBody>
      </p:sp>
      <p:sp>
        <p:nvSpPr>
          <p:cNvPr id="183" name="Google Shape;165;p2"/>
          <p:cNvSpPr txBox="1"/>
          <p:nvPr/>
        </p:nvSpPr>
        <p:spPr>
          <a:xfrm>
            <a:off x="1368457" y="2761011"/>
            <a:ext cx="1342801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SENDER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70;p3"/>
          <p:cNvSpPr txBox="1"/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sx="100000" sy="100000" kx="0" ky="0" algn="b" rotWithShape="0" blurRad="25400" dist="28575" dir="8400000">
              <a:srgbClr val="000000">
                <a:alpha val="78000"/>
              </a:srgbClr>
            </a:outerShdw>
          </a:effectLst>
        </p:spPr>
        <p:txBody>
          <a:bodyPr/>
          <a:lstStyle>
            <a:lvl1pPr>
              <a:defRPr sz="3900"/>
            </a:lvl1pPr>
          </a:lstStyle>
          <a:p>
            <a:pPr/>
            <a:r>
              <a:t>Why do we need this method? (contd.) </a:t>
            </a:r>
          </a:p>
        </p:txBody>
      </p:sp>
      <p:sp>
        <p:nvSpPr>
          <p:cNvPr id="186" name="Google Shape;171;p3"/>
          <p:cNvSpPr txBox="1"/>
          <p:nvPr>
            <p:ph type="sldNum" sz="quarter" idx="2"/>
          </p:nvPr>
        </p:nvSpPr>
        <p:spPr>
          <a:xfrm>
            <a:off x="4486650" y="6317175"/>
            <a:ext cx="1707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Google Shape;172;p3"/>
          <p:cNvSpPr txBox="1"/>
          <p:nvPr/>
        </p:nvSpPr>
        <p:spPr>
          <a:xfrm>
            <a:off x="396899" y="2532475"/>
            <a:ext cx="8289902" cy="424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To ensure </a:t>
            </a:r>
            <a:r>
              <a:rPr>
                <a:solidFill>
                  <a:srgbClr val="0293E0"/>
                </a:solidFill>
              </a:rPr>
              <a:t>reliable communication</a:t>
            </a:r>
            <a:r>
              <a:t> over </a:t>
            </a:r>
            <a:r>
              <a:rPr>
                <a:solidFill>
                  <a:schemeClr val="accent1"/>
                </a:solidFill>
              </a:rPr>
              <a:t>unreliable media</a:t>
            </a:r>
            <a:r>
              <a:t>, we need to</a:t>
            </a:r>
          </a:p>
          <a:p>
            <a:pPr/>
            <a:endParaRPr sz="22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indent="-368300">
              <a:buClr>
                <a:srgbClr val="0293E0"/>
              </a:buClr>
              <a:buSzPts val="2200"/>
              <a:buFont typeface="Trebuchet MS"/>
              <a:buChar char="❖"/>
              <a:defRPr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Be able to </a:t>
            </a:r>
            <a:r>
              <a:rPr>
                <a:solidFill>
                  <a:srgbClr val="0293E0"/>
                </a:solidFill>
              </a:rPr>
              <a:t>detect the corruption</a:t>
            </a:r>
            <a:r>
              <a:t> when it occurs - </a:t>
            </a:r>
            <a:r>
              <a:rPr b="1" i="1"/>
              <a:t>Error Detection</a:t>
            </a:r>
            <a:endParaRPr b="1" i="1"/>
          </a:p>
          <a:p>
            <a:pPr marL="457200" indent="-368300">
              <a:buClr>
                <a:srgbClr val="0293E0"/>
              </a:buClr>
              <a:buSzPts val="2200"/>
              <a:buFont typeface="Trebuchet MS"/>
              <a:buChar char="❖"/>
              <a:defRPr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Be able to </a:t>
            </a:r>
            <a:r>
              <a:rPr>
                <a:solidFill>
                  <a:srgbClr val="0293E0"/>
                </a:solidFill>
              </a:rPr>
              <a:t>correct the error </a:t>
            </a:r>
            <a:r>
              <a:t>caused by this corruption, either at the </a:t>
            </a:r>
            <a:r>
              <a:rPr>
                <a:solidFill>
                  <a:srgbClr val="0293E0"/>
                </a:solidFill>
              </a:rPr>
              <a:t>receiver’s end itself</a:t>
            </a:r>
            <a:r>
              <a:t> (forward error correction) or by asking the </a:t>
            </a:r>
            <a:r>
              <a:rPr>
                <a:solidFill>
                  <a:srgbClr val="0293E0"/>
                </a:solidFill>
              </a:rPr>
              <a:t>sender to send the message again</a:t>
            </a:r>
            <a:r>
              <a:t> (backward error correction) - </a:t>
            </a:r>
            <a:r>
              <a:rPr b="1" i="1"/>
              <a:t>Error Correction</a:t>
            </a:r>
            <a:endParaRPr b="1" i="1"/>
          </a:p>
          <a:p>
            <a:pPr/>
            <a:endParaRPr sz="22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>
              <a:defRPr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t>The </a:t>
            </a:r>
            <a:r>
              <a:rPr>
                <a:solidFill>
                  <a:srgbClr val="0293E0"/>
                </a:solidFill>
              </a:rPr>
              <a:t>forward corrective ability</a:t>
            </a:r>
            <a:r>
              <a:t> of the </a:t>
            </a:r>
            <a:r>
              <a:rPr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Tribonacci Matrix Coding method</a:t>
            </a:r>
            <a:r>
              <a:rPr>
                <a:solidFill>
                  <a:srgbClr val="0293E0"/>
                </a:solidFill>
              </a:rPr>
              <a:t> </a:t>
            </a:r>
            <a:r>
              <a:t>is what </a:t>
            </a:r>
            <a:r>
              <a:rPr>
                <a:solidFill>
                  <a:srgbClr val="0293E0"/>
                </a:solidFill>
              </a:rPr>
              <a:t>stands out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77;p4"/>
          <p:cNvSpPr txBox="1"/>
          <p:nvPr>
            <p:ph type="body" idx="1"/>
          </p:nvPr>
        </p:nvSpPr>
        <p:spPr>
          <a:xfrm>
            <a:off x="827583" y="2698816"/>
            <a:ext cx="7408335" cy="3450697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t>The </a:t>
            </a:r>
            <a:r>
              <a:rPr>
                <a:solidFill>
                  <a:srgbClr val="0293E0"/>
                </a:solidFill>
              </a:rPr>
              <a:t>Tribonacci numbers t</a:t>
            </a:r>
            <a:r>
              <a:rPr baseline="-25000">
                <a:solidFill>
                  <a:srgbClr val="0293E0"/>
                </a:solidFill>
              </a:rPr>
              <a:t>k</a:t>
            </a:r>
            <a:r>
              <a:t> (k = 0, 1, 2, 3,...) are the </a:t>
            </a:r>
            <a:r>
              <a:rPr>
                <a:solidFill>
                  <a:srgbClr val="0293E0"/>
                </a:solidFill>
              </a:rPr>
              <a:t>generalization</a:t>
            </a:r>
            <a:r>
              <a:t> of the </a:t>
            </a:r>
            <a:r>
              <a:rPr>
                <a:solidFill>
                  <a:srgbClr val="0293E0"/>
                </a:solidFill>
              </a:rPr>
              <a:t>Fibonacci numbers </a:t>
            </a:r>
            <a:r>
              <a:t>defined by the recurrence relation</a:t>
            </a:r>
          </a:p>
        </p:txBody>
      </p:sp>
      <p:sp>
        <p:nvSpPr>
          <p:cNvPr id="190" name="Google Shape;178;p4"/>
          <p:cNvSpPr txBox="1"/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b="1" i="1"/>
            </a:lvl1pPr>
          </a:lstStyle>
          <a:p>
            <a:pPr/>
            <a:r>
              <a:t>Tribonacci numbers </a:t>
            </a:r>
          </a:p>
        </p:txBody>
      </p:sp>
      <p:pic>
        <p:nvPicPr>
          <p:cNvPr id="191" name="Google Shape;179;p4" descr="Google Shape;179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855" y="4005064"/>
            <a:ext cx="5700713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Google Shape;180;p4" descr="Google Shape;180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5671" y="4782265"/>
            <a:ext cx="7560842" cy="94797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Google Shape;181;p4"/>
          <p:cNvSpPr txBox="1"/>
          <p:nvPr>
            <p:ph type="sldNum" sz="quarter" idx="2"/>
          </p:nvPr>
        </p:nvSpPr>
        <p:spPr>
          <a:xfrm>
            <a:off x="4486650" y="6317175"/>
            <a:ext cx="1707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86;p5"/>
          <p:cNvSpPr txBox="1"/>
          <p:nvPr>
            <p:ph type="body" idx="1"/>
          </p:nvPr>
        </p:nvSpPr>
        <p:spPr>
          <a:xfrm>
            <a:off x="872066" y="2420888"/>
            <a:ext cx="7408335" cy="3705276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t> </a:t>
            </a:r>
            <a:r>
              <a:rPr i="1"/>
              <a:t>Tribonacci Matrix / Coding Matrix   :</a:t>
            </a:r>
            <a:endParaRPr i="1"/>
          </a:p>
          <a:p>
            <a:pPr marL="121920" indent="30479">
              <a:buSzTx/>
              <a:buNone/>
            </a:pPr>
            <a:endParaRPr i="1"/>
          </a:p>
          <a:p>
            <a:pPr marL="121920" indent="30479">
              <a:buSzTx/>
              <a:buNone/>
            </a:pPr>
            <a:endParaRPr i="1"/>
          </a:p>
          <a:p>
            <a:pPr marL="121920" indent="30479">
              <a:buSzTx/>
              <a:buNone/>
            </a:pPr>
            <a:endParaRPr i="1"/>
          </a:p>
          <a:p>
            <a:pPr marL="274320" indent="-261620">
              <a:buChar char="❖"/>
              <a:defRPr i="1"/>
            </a:pPr>
            <a:r>
              <a:t>Inverse Of Tribonacci Matrix / Decoding Matrix  : </a:t>
            </a:r>
          </a:p>
        </p:txBody>
      </p:sp>
      <p:sp>
        <p:nvSpPr>
          <p:cNvPr id="196" name="Google Shape;187;p5"/>
          <p:cNvSpPr txBox="1"/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Tribonacci Coding, Decoding Matrix </a:t>
            </a:r>
          </a:p>
        </p:txBody>
      </p:sp>
      <p:pic>
        <p:nvPicPr>
          <p:cNvPr id="197" name="Google Shape;188;p5" descr="Google Shape;188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66" y="2959231"/>
            <a:ext cx="7553341" cy="1080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oogle Shape;189;p5" descr="Google Shape;189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4041" y="4704869"/>
            <a:ext cx="7442374" cy="153244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Google Shape;190;p5"/>
          <p:cNvSpPr txBox="1"/>
          <p:nvPr>
            <p:ph type="sldNum" sz="quarter" idx="2"/>
          </p:nvPr>
        </p:nvSpPr>
        <p:spPr>
          <a:xfrm>
            <a:off x="4486650" y="6317175"/>
            <a:ext cx="1707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95;p6"/>
          <p:cNvSpPr txBox="1"/>
          <p:nvPr>
            <p:ph type="body" sz="half" idx="1"/>
          </p:nvPr>
        </p:nvSpPr>
        <p:spPr>
          <a:xfrm>
            <a:off x="655825" y="3315649"/>
            <a:ext cx="8158499" cy="26217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pPr/>
            <a:r>
              <a:t>  </a:t>
            </a:r>
          </a:p>
        </p:txBody>
      </p:sp>
      <p:sp>
        <p:nvSpPr>
          <p:cNvPr id="202" name="Google Shape;196;p6"/>
          <p:cNvSpPr txBox="1"/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  <a:r>
              <a:t>Some Properties of M</a:t>
            </a:r>
            <a:r>
              <a:rPr baseline="30000"/>
              <a:t>k</a:t>
            </a:r>
            <a:r>
              <a:t> Matrix</a:t>
            </a:r>
          </a:p>
        </p:txBody>
      </p:sp>
      <p:pic>
        <p:nvPicPr>
          <p:cNvPr id="203" name="Google Shape;197;p6" descr="Google Shape;197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488" y="2780927"/>
            <a:ext cx="5054821" cy="481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Google Shape;198;p6" descr="Google Shape;198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994" y="3645024"/>
            <a:ext cx="8280787" cy="473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Google Shape;199;p6" descr="Google Shape;199;p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994" y="4509120"/>
            <a:ext cx="2634899" cy="39338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Google Shape;200;p6"/>
          <p:cNvSpPr txBox="1"/>
          <p:nvPr>
            <p:ph type="sldNum" sz="quarter" idx="2"/>
          </p:nvPr>
        </p:nvSpPr>
        <p:spPr>
          <a:xfrm>
            <a:off x="4486650" y="6317175"/>
            <a:ext cx="1707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5;p7"/>
          <p:cNvSpPr txBox="1"/>
          <p:nvPr>
            <p:ph type="body" idx="1"/>
          </p:nvPr>
        </p:nvSpPr>
        <p:spPr>
          <a:xfrm>
            <a:off x="251519" y="2491751"/>
            <a:ext cx="8712970" cy="3450697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t>Message Matrix (P)  : </a:t>
            </a:r>
          </a:p>
          <a:p>
            <a:pPr marL="0" indent="0">
              <a:buSzTx/>
              <a:buNone/>
            </a:pPr>
            <a:r>
              <a:t>      </a:t>
            </a:r>
            <a:r>
              <a:rPr sz="2100"/>
              <a:t>The </a:t>
            </a:r>
            <a:r>
              <a:rPr sz="2100">
                <a:solidFill>
                  <a:srgbClr val="0293E0"/>
                </a:solidFill>
              </a:rPr>
              <a:t>desired message </a:t>
            </a:r>
            <a:r>
              <a:rPr sz="2100"/>
              <a:t>that  we want to send </a:t>
            </a:r>
            <a:r>
              <a:rPr sz="2100">
                <a:solidFill>
                  <a:srgbClr val="0293E0"/>
                </a:solidFill>
              </a:rPr>
              <a:t>to end-user </a:t>
            </a:r>
            <a:r>
              <a:rPr sz="2100"/>
              <a:t>in the </a:t>
            </a:r>
            <a:r>
              <a:rPr sz="2100">
                <a:solidFill>
                  <a:srgbClr val="0293E0"/>
                </a:solidFill>
              </a:rPr>
              <a:t>channel</a:t>
            </a:r>
            <a:r>
              <a:rPr sz="2100"/>
              <a:t>.</a:t>
            </a:r>
            <a:endParaRPr sz="2500"/>
          </a:p>
          <a:p>
            <a:pPr marL="0" indent="0">
              <a:buSzTx/>
              <a:buNone/>
              <a:defRPr sz="2000"/>
            </a:pPr>
            <a:r>
              <a:t>       </a:t>
            </a:r>
            <a:r>
              <a:rPr sz="2100"/>
              <a:t>The message is represented using </a:t>
            </a:r>
            <a:r>
              <a:rPr sz="2100">
                <a:solidFill>
                  <a:srgbClr val="0293E0"/>
                </a:solidFill>
              </a:rPr>
              <a:t>a matrix of order 3</a:t>
            </a:r>
            <a:r>
              <a:rPr sz="2100"/>
              <a:t>.</a:t>
            </a:r>
            <a:endParaRPr sz="2100"/>
          </a:p>
          <a:p>
            <a:pPr marL="0" indent="0">
              <a:buSzTx/>
              <a:buNone/>
              <a:defRPr sz="2000"/>
            </a:pPr>
            <a:r>
              <a:t>      </a:t>
            </a:r>
            <a:r>
              <a:rPr sz="2100"/>
              <a:t> </a:t>
            </a:r>
            <a:r>
              <a:rPr sz="2100">
                <a:solidFill>
                  <a:srgbClr val="0293E0"/>
                </a:solidFill>
              </a:rPr>
              <a:t>All elements </a:t>
            </a:r>
            <a:r>
              <a:rPr sz="2100"/>
              <a:t>of the matrix are </a:t>
            </a:r>
            <a:r>
              <a:rPr sz="2100">
                <a:solidFill>
                  <a:srgbClr val="0293E0"/>
                </a:solidFill>
              </a:rPr>
              <a:t>non-negative integer</a:t>
            </a:r>
            <a:r>
              <a:rPr sz="2100"/>
              <a:t>.</a:t>
            </a:r>
          </a:p>
        </p:txBody>
      </p:sp>
      <p:sp>
        <p:nvSpPr>
          <p:cNvPr id="209" name="Google Shape;206;p7"/>
          <p:cNvSpPr txBox="1"/>
          <p:nvPr>
            <p:ph type="title"/>
          </p:nvPr>
        </p:nvSpPr>
        <p:spPr>
          <a:xfrm>
            <a:off x="395536" y="548679"/>
            <a:ext cx="8229601" cy="1252729"/>
          </a:xfrm>
          <a:prstGeom prst="rect">
            <a:avLst/>
          </a:prstGeom>
          <a:effectLst>
            <a:outerShdw sx="100000" sy="100000" kx="0" ky="0" algn="b" rotWithShape="0" blurRad="63500" dist="1905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 b="1" i="1" sz="3900"/>
            </a:pPr>
            <a:r>
              <a:t>Tribonacci Coding Theory </a:t>
            </a:r>
            <a:br/>
          </a:p>
        </p:txBody>
      </p:sp>
      <p:pic>
        <p:nvPicPr>
          <p:cNvPr id="210" name="Google Shape;207;p7" descr="Google Shape;207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159" y="5062235"/>
            <a:ext cx="2675705" cy="104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Google Shape;208;p7" descr="Google Shape;208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159" y="4414949"/>
            <a:ext cx="3492626" cy="29686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Google Shape;209;p7"/>
          <p:cNvSpPr txBox="1"/>
          <p:nvPr>
            <p:ph type="sldNum" sz="quarter" idx="2"/>
          </p:nvPr>
        </p:nvSpPr>
        <p:spPr>
          <a:xfrm>
            <a:off x="4486650" y="6317175"/>
            <a:ext cx="1707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body" idx="1"/>
          </p:nvPr>
        </p:nvSpPr>
        <p:spPr>
          <a:xfrm>
            <a:off x="467544" y="2675466"/>
            <a:ext cx="8208914" cy="3450697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t>This </a:t>
            </a:r>
            <a:r>
              <a:rPr>
                <a:solidFill>
                  <a:srgbClr val="0293E0"/>
                </a:solidFill>
              </a:rPr>
              <a:t>Encoding process </a:t>
            </a:r>
            <a:r>
              <a:t>is done at </a:t>
            </a:r>
            <a:r>
              <a:rPr>
                <a:solidFill>
                  <a:srgbClr val="0293E0"/>
                </a:solidFill>
              </a:rPr>
              <a:t>sender side</a:t>
            </a:r>
            <a:r>
              <a:t>.</a:t>
            </a:r>
          </a:p>
          <a:p>
            <a:pPr marL="274320" indent="-261620">
              <a:buChar char="❖"/>
            </a:pPr>
            <a:r>
              <a:t> We are encoding the </a:t>
            </a:r>
            <a:r>
              <a:rPr>
                <a:solidFill>
                  <a:srgbClr val="0293E0"/>
                </a:solidFill>
              </a:rPr>
              <a:t>Message Matrix (P) </a:t>
            </a:r>
            <a:r>
              <a:t>by </a:t>
            </a:r>
            <a:r>
              <a:rPr>
                <a:solidFill>
                  <a:srgbClr val="0293E0"/>
                </a:solidFill>
              </a:rPr>
              <a:t>multiplying</a:t>
            </a:r>
            <a:r>
              <a:t> with the  </a:t>
            </a:r>
            <a:r>
              <a:rPr>
                <a:solidFill>
                  <a:srgbClr val="0293E0"/>
                </a:solidFill>
              </a:rPr>
              <a:t>Tribonacci Matrix ( M</a:t>
            </a:r>
            <a:r>
              <a:rPr baseline="30000">
                <a:solidFill>
                  <a:srgbClr val="0293E0"/>
                </a:solidFill>
              </a:rPr>
              <a:t>K</a:t>
            </a:r>
            <a:r>
              <a:rPr>
                <a:solidFill>
                  <a:srgbClr val="0293E0"/>
                </a:solidFill>
              </a:rPr>
              <a:t>).</a:t>
            </a:r>
            <a:endParaRPr>
              <a:solidFill>
                <a:srgbClr val="0293E0"/>
              </a:solidFill>
            </a:endParaRPr>
          </a:p>
          <a:p>
            <a:pPr marL="274320" indent="-261620">
              <a:buChar char="❖"/>
            </a:pPr>
            <a:r>
              <a:t> The </a:t>
            </a:r>
            <a:r>
              <a:rPr>
                <a:solidFill>
                  <a:srgbClr val="0293E0"/>
                </a:solidFill>
              </a:rPr>
              <a:t>encoded matrix</a:t>
            </a:r>
            <a:r>
              <a:t> is called as </a:t>
            </a:r>
            <a:r>
              <a:rPr>
                <a:solidFill>
                  <a:srgbClr val="0293E0"/>
                </a:solidFill>
              </a:rPr>
              <a:t>Code Matrix (E).</a:t>
            </a:r>
          </a:p>
        </p:txBody>
      </p:sp>
      <p:sp>
        <p:nvSpPr>
          <p:cNvPr id="215" name="Google Shape;215;p8"/>
          <p:cNvSpPr txBox="1"/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5400"/>
            </a:lvl1pPr>
          </a:lstStyle>
          <a:p>
            <a:pPr/>
            <a:r>
              <a:t> Encoding </a:t>
            </a:r>
          </a:p>
        </p:txBody>
      </p:sp>
      <p:pic>
        <p:nvPicPr>
          <p:cNvPr id="216" name="Google Shape;216;p8" descr="Google Shape;216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5661247"/>
            <a:ext cx="3384376" cy="792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oogle Shape;217;p8" descr="Google Shape;21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5895" y="4407710"/>
            <a:ext cx="2461161" cy="114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oogle Shape;218;p8" descr="Google Shape;218;p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285" y="4814318"/>
            <a:ext cx="201613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Google Shape;219;p8" descr="Google Shape;219;p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8210" y="4407710"/>
            <a:ext cx="1922025" cy="10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Google Shape;220;p8"/>
          <p:cNvSpPr txBox="1"/>
          <p:nvPr>
            <p:ph type="sldNum" sz="quarter" idx="2"/>
          </p:nvPr>
        </p:nvSpPr>
        <p:spPr>
          <a:xfrm>
            <a:off x="4486650" y="6317175"/>
            <a:ext cx="170702" cy="23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aveform">
  <a:themeElements>
    <a:clrScheme name="Wavefor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00FF"/>
      </a:hlink>
      <a:folHlink>
        <a:srgbClr val="FF00FF"/>
      </a:folHlink>
    </a:clrScheme>
    <a:fontScheme name="Wavefor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aveform">
  <a:themeElements>
    <a:clrScheme name="Wavefor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00FF"/>
      </a:hlink>
      <a:folHlink>
        <a:srgbClr val="FF00FF"/>
      </a:folHlink>
    </a:clrScheme>
    <a:fontScheme name="Wavefor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