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62" r:id="rId5"/>
    <p:sldId id="263" r:id="rId6"/>
    <p:sldId id="266" r:id="rId7"/>
    <p:sldId id="265" r:id="rId8"/>
    <p:sldId id="264"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4660"/>
  </p:normalViewPr>
  <p:slideViewPr>
    <p:cSldViewPr snapToGrid="0">
      <p:cViewPr varScale="1">
        <p:scale>
          <a:sx n="78" d="100"/>
          <a:sy n="78" d="100"/>
        </p:scale>
        <p:origin x="78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pPr algn="r"/>
            <a:fld id="{A37D6D71-8B28-4ED6-B932-04B197003D23}" type="datetimeFigureOut">
              <a:rPr lang="en-US" smtClean="0"/>
              <a:pPr algn="r"/>
              <a:t>10/19/2024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solidFill>
                <a:schemeClr val="bg1"/>
              </a:solidFill>
            </a:endParaRPr>
          </a:p>
        </p:txBody>
      </p:sp>
      <p:sp>
        <p:nvSpPr>
          <p:cNvPr id="6" name="Slide Number Placeholder 5"/>
          <p:cNvSpPr>
            <a:spLocks noGrp="1"/>
          </p:cNvSpPr>
          <p:nvPr>
            <p:ph type="sldNum" sz="quarter" idx="12"/>
          </p:nvPr>
        </p:nvSpPr>
        <p:spPr>
          <a:xfrm>
            <a:off x="10608958" y="5870575"/>
            <a:ext cx="551167" cy="3778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77062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10/19/2024</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21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10/19/2024</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28484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10/19/2024</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71577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10/19/2024</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5758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10/19/2024</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5240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10/19/2024</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23806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3157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7292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8598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619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1173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045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2479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658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9078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10/19/2024</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085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fld id="{A37D6D71-8B28-4ED6-B932-04B197003D23}" type="datetimeFigureOut">
              <a:rPr lang="en-US" smtClean="0"/>
              <a:pPr algn="r"/>
              <a:t>10/19/2024</a:t>
            </a:fld>
            <a:endParaRPr lang="en-US" spc="5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spc="50"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87592819"/>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148B47-CEB1-EFD1-2159-16231C0C25C7}"/>
              </a:ext>
            </a:extLst>
          </p:cNvPr>
          <p:cNvSpPr txBox="1"/>
          <p:nvPr/>
        </p:nvSpPr>
        <p:spPr>
          <a:xfrm>
            <a:off x="727587" y="3765755"/>
            <a:ext cx="6115665" cy="2551471"/>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 useBgFill="1">
        <p:nvSpPr>
          <p:cNvPr id="30" name="Rectangle 29">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F35CE31-3403-1717-31F0-3059499F6808}"/>
              </a:ext>
            </a:extLst>
          </p:cNvPr>
          <p:cNvSpPr>
            <a:spLocks noGrp="1"/>
          </p:cNvSpPr>
          <p:nvPr>
            <p:ph type="ctrTitle"/>
          </p:nvPr>
        </p:nvSpPr>
        <p:spPr>
          <a:xfrm>
            <a:off x="501445" y="1147978"/>
            <a:ext cx="7944466" cy="1769806"/>
          </a:xfrm>
        </p:spPr>
        <p:txBody>
          <a:bodyPr>
            <a:normAutofit fontScale="90000"/>
          </a:bodyPr>
          <a:lstStyle/>
          <a:p>
            <a:r>
              <a:rPr lang="en-US" u="sng" dirty="0">
                <a:solidFill>
                  <a:srgbClr val="00B050"/>
                </a:solidFill>
                <a:latin typeface="Constantia" panose="02030602050306030303" pitchFamily="18" charset="0"/>
              </a:rPr>
              <a:t>AI-Driven Roadmap  App and Website for Students</a:t>
            </a:r>
            <a:endParaRPr lang="en-IN" u="sng" dirty="0">
              <a:solidFill>
                <a:srgbClr val="00B050"/>
              </a:solidFill>
              <a:latin typeface="Constantia" panose="02030602050306030303" pitchFamily="18" charset="0"/>
            </a:endParaRPr>
          </a:p>
        </p:txBody>
      </p:sp>
      <p:sp>
        <p:nvSpPr>
          <p:cNvPr id="3" name="Subtitle 2">
            <a:extLst>
              <a:ext uri="{FF2B5EF4-FFF2-40B4-BE49-F238E27FC236}">
                <a16:creationId xmlns:a16="http://schemas.microsoft.com/office/drawing/2014/main" id="{EF29B252-BFF6-2E75-71DA-989D9921F1D5}"/>
              </a:ext>
            </a:extLst>
          </p:cNvPr>
          <p:cNvSpPr>
            <a:spLocks noGrp="1"/>
          </p:cNvSpPr>
          <p:nvPr>
            <p:ph type="subTitle" idx="1"/>
          </p:nvPr>
        </p:nvSpPr>
        <p:spPr>
          <a:xfrm>
            <a:off x="1022688" y="4065762"/>
            <a:ext cx="6263148" cy="2362199"/>
          </a:xfrm>
        </p:spPr>
        <p:txBody>
          <a:bodyPr>
            <a:normAutofit/>
          </a:bodyPr>
          <a:lstStyle/>
          <a:p>
            <a:pPr algn="l"/>
            <a:r>
              <a:rPr lang="en-IN" sz="1800" b="1" u="sng" dirty="0">
                <a:solidFill>
                  <a:schemeClr val="tx1">
                    <a:lumMod val="75000"/>
                  </a:schemeClr>
                </a:solidFill>
              </a:rPr>
              <a:t>Team members </a:t>
            </a:r>
            <a:r>
              <a:rPr lang="en-IN" sz="1800" b="1" dirty="0"/>
              <a:t>: </a:t>
            </a:r>
            <a:r>
              <a:rPr lang="en-IN" sz="1800" dirty="0"/>
              <a:t>Anurag Kumawat  :-  21CS11</a:t>
            </a:r>
          </a:p>
          <a:p>
            <a:pPr algn="l"/>
            <a:r>
              <a:rPr lang="en-IN" dirty="0"/>
              <a:t>			       </a:t>
            </a:r>
            <a:r>
              <a:rPr lang="en-IN" sz="1800" dirty="0"/>
              <a:t> Vidhita Sharma  :-  21CS90</a:t>
            </a:r>
          </a:p>
          <a:p>
            <a:pPr algn="l"/>
            <a:r>
              <a:rPr lang="en-IN" dirty="0"/>
              <a:t>			        </a:t>
            </a:r>
            <a:r>
              <a:rPr lang="en-IN" sz="1800" dirty="0"/>
              <a:t>Karan Rathore  :-  21CS38</a:t>
            </a:r>
          </a:p>
          <a:p>
            <a:pPr algn="l"/>
            <a:r>
              <a:rPr lang="en-IN" dirty="0"/>
              <a:t>			        </a:t>
            </a:r>
            <a:r>
              <a:rPr lang="en-IN" sz="1800" dirty="0"/>
              <a:t>Shraddha Sharma  :- 22CS108D</a:t>
            </a:r>
          </a:p>
          <a:p>
            <a:pPr algn="l"/>
            <a:r>
              <a:rPr lang="en-IN" sz="1800" b="1" u="sng" dirty="0">
                <a:solidFill>
                  <a:schemeClr val="tx1">
                    <a:lumMod val="75000"/>
                  </a:schemeClr>
                </a:solidFill>
              </a:rPr>
              <a:t>Supervisor</a:t>
            </a:r>
            <a:r>
              <a:rPr lang="en-IN" b="1" dirty="0">
                <a:solidFill>
                  <a:schemeClr val="tx1">
                    <a:lumMod val="75000"/>
                  </a:schemeClr>
                </a:solidFill>
                <a:latin typeface="Abadi" panose="020F0502020204030204" pitchFamily="34" charset="0"/>
              </a:rPr>
              <a:t>:</a:t>
            </a:r>
            <a:r>
              <a:rPr lang="en-IN" dirty="0">
                <a:solidFill>
                  <a:schemeClr val="tx1">
                    <a:lumMod val="75000"/>
                  </a:schemeClr>
                </a:solidFill>
                <a:latin typeface="Abadi" panose="020F0502020204030204" pitchFamily="34" charset="0"/>
              </a:rPr>
              <a:t>  </a:t>
            </a:r>
            <a:r>
              <a:rPr lang="en-IN" dirty="0">
                <a:latin typeface="Abadi" panose="020F0502020204030204" pitchFamily="34" charset="0"/>
              </a:rPr>
              <a:t>Mr. H R Choudhary</a:t>
            </a:r>
            <a:endParaRPr lang="en-IN" sz="1800" dirty="0">
              <a:latin typeface="Abadi" panose="020F0502020204030204" pitchFamily="34" charset="0"/>
            </a:endParaRPr>
          </a:p>
          <a:p>
            <a:endParaRPr lang="en-IN" dirty="0"/>
          </a:p>
        </p:txBody>
      </p:sp>
      <p:sp>
        <p:nvSpPr>
          <p:cNvPr id="7" name="Oval 6">
            <a:extLst>
              <a:ext uri="{FF2B5EF4-FFF2-40B4-BE49-F238E27FC236}">
                <a16:creationId xmlns:a16="http://schemas.microsoft.com/office/drawing/2014/main" id="{0A06851E-D639-E21D-2B51-DC392704A32D}"/>
              </a:ext>
            </a:extLst>
          </p:cNvPr>
          <p:cNvSpPr/>
          <p:nvPr/>
        </p:nvSpPr>
        <p:spPr>
          <a:xfrm>
            <a:off x="8654517" y="787257"/>
            <a:ext cx="2522815" cy="5279923"/>
          </a:xfrm>
          <a:prstGeom prst="ellipse">
            <a:avLst/>
          </a:prstGeom>
          <a:noFill/>
          <a:ln w="1905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57150">
                <a:solidFill>
                  <a:schemeClr val="tx1"/>
                </a:solidFill>
              </a:ln>
            </a:endParaRPr>
          </a:p>
        </p:txBody>
      </p:sp>
      <p:sp>
        <p:nvSpPr>
          <p:cNvPr id="5" name="Oval 4">
            <a:extLst>
              <a:ext uri="{FF2B5EF4-FFF2-40B4-BE49-F238E27FC236}">
                <a16:creationId xmlns:a16="http://schemas.microsoft.com/office/drawing/2014/main" id="{C67D9727-236F-98E8-813A-102DAD50F5C3}"/>
              </a:ext>
            </a:extLst>
          </p:cNvPr>
          <p:cNvSpPr/>
          <p:nvPr/>
        </p:nvSpPr>
        <p:spPr>
          <a:xfrm rot="2123462">
            <a:off x="8775086" y="610077"/>
            <a:ext cx="2297112" cy="5619200"/>
          </a:xfrm>
          <a:prstGeom prst="ellipse">
            <a:avLst/>
          </a:prstGeom>
          <a:noFill/>
          <a:ln w="127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19050">
                <a:solidFill>
                  <a:schemeClr val="bg1"/>
                </a:solidFill>
              </a:ln>
            </a:endParaRPr>
          </a:p>
        </p:txBody>
      </p:sp>
      <p:pic>
        <p:nvPicPr>
          <p:cNvPr id="10" name="Picture 9" descr="A person touching a digital brain&#10;&#10;Description automatically generated">
            <a:extLst>
              <a:ext uri="{FF2B5EF4-FFF2-40B4-BE49-F238E27FC236}">
                <a16:creationId xmlns:a16="http://schemas.microsoft.com/office/drawing/2014/main" id="{2DD6C6CB-A6BF-A622-92C9-07568CB5604D}"/>
              </a:ext>
            </a:extLst>
          </p:cNvPr>
          <p:cNvPicPr>
            <a:picLocks noChangeAspect="1"/>
          </p:cNvPicPr>
          <p:nvPr/>
        </p:nvPicPr>
        <p:blipFill>
          <a:blip r:embed="rId5"/>
          <a:srcRect l="13375" t="8830" r="18955" b="11056"/>
          <a:stretch/>
        </p:blipFill>
        <p:spPr>
          <a:xfrm>
            <a:off x="8654517" y="1962887"/>
            <a:ext cx="2404826" cy="3283974"/>
          </a:xfrm>
          <a:prstGeom prst="ellipse">
            <a:avLst/>
          </a:prstGeom>
          <a:ln w="63500" cap="rnd">
            <a:no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cxnSp>
        <p:nvCxnSpPr>
          <p:cNvPr id="37" name="Straight Connector 36">
            <a:extLst>
              <a:ext uri="{FF2B5EF4-FFF2-40B4-BE49-F238E27FC236}">
                <a16:creationId xmlns:a16="http://schemas.microsoft.com/office/drawing/2014/main" id="{3244CBAB-9CA4-F753-E909-D40662854573}"/>
              </a:ext>
            </a:extLst>
          </p:cNvPr>
          <p:cNvCxnSpPr/>
          <p:nvPr/>
        </p:nvCxnSpPr>
        <p:spPr>
          <a:xfrm>
            <a:off x="501445" y="540774"/>
            <a:ext cx="359860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C1F423B-B3C8-EB63-80E4-70014FB415EE}"/>
              </a:ext>
            </a:extLst>
          </p:cNvPr>
          <p:cNvCxnSpPr/>
          <p:nvPr/>
        </p:nvCxnSpPr>
        <p:spPr>
          <a:xfrm>
            <a:off x="2123768" y="865239"/>
            <a:ext cx="3864077"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2D6C970-2533-1999-E132-45A7BA8A29F5}"/>
              </a:ext>
            </a:extLst>
          </p:cNvPr>
          <p:cNvSpPr/>
          <p:nvPr/>
        </p:nvSpPr>
        <p:spPr>
          <a:xfrm>
            <a:off x="216310" y="464048"/>
            <a:ext cx="186813" cy="22419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B31987A0-82E7-798F-6363-88EA654D6D76}"/>
              </a:ext>
            </a:extLst>
          </p:cNvPr>
          <p:cNvSpPr/>
          <p:nvPr/>
        </p:nvSpPr>
        <p:spPr>
          <a:xfrm>
            <a:off x="1765573" y="787257"/>
            <a:ext cx="191046" cy="14680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48CC4615-E85F-A63D-5B63-94EB1822447F}"/>
              </a:ext>
            </a:extLst>
          </p:cNvPr>
          <p:cNvCxnSpPr>
            <a:cxnSpLocks/>
          </p:cNvCxnSpPr>
          <p:nvPr/>
        </p:nvCxnSpPr>
        <p:spPr>
          <a:xfrm flipV="1">
            <a:off x="6469626" y="6422491"/>
            <a:ext cx="4218039" cy="541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2" name="Straight Connector 11">
            <a:extLst>
              <a:ext uri="{FF2B5EF4-FFF2-40B4-BE49-F238E27FC236}">
                <a16:creationId xmlns:a16="http://schemas.microsoft.com/office/drawing/2014/main" id="{B7FBFCE6-BE52-8AFD-69C2-D43A768F31D3}"/>
              </a:ext>
            </a:extLst>
          </p:cNvPr>
          <p:cNvCxnSpPr/>
          <p:nvPr/>
        </p:nvCxnSpPr>
        <p:spPr>
          <a:xfrm>
            <a:off x="8445911" y="6658044"/>
            <a:ext cx="3441289"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BDC1CFF-E3ED-71AD-CA71-D41D427971B7}"/>
              </a:ext>
            </a:extLst>
          </p:cNvPr>
          <p:cNvCxnSpPr/>
          <p:nvPr/>
        </p:nvCxnSpPr>
        <p:spPr>
          <a:xfrm flipV="1">
            <a:off x="11887200" y="4365523"/>
            <a:ext cx="0" cy="1951703"/>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6875645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9A32E682-83B7-4CAE-23EC-84914F3C2D0F}"/>
            </a:ext>
          </a:extLst>
        </p:cNvPr>
        <p:cNvGrpSpPr/>
        <p:nvPr/>
      </p:nvGrpSpPr>
      <p:grpSpPr>
        <a:xfrm>
          <a:off x="0" y="0"/>
          <a:ext cx="0" cy="0"/>
          <a:chOff x="0" y="0"/>
          <a:chExt cx="0" cy="0"/>
        </a:xfrm>
      </p:grpSpPr>
      <p:pic>
        <p:nvPicPr>
          <p:cNvPr id="99" name="Picture 98">
            <a:extLst>
              <a:ext uri="{FF2B5EF4-FFF2-40B4-BE49-F238E27FC236}">
                <a16:creationId xmlns:a16="http://schemas.microsoft.com/office/drawing/2014/main" id="{D0934856-5C64-34E2-07E5-E9D16D7C01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circuit board in the shape of a brain&#10;&#10;Description automatically generated">
            <a:extLst>
              <a:ext uri="{FF2B5EF4-FFF2-40B4-BE49-F238E27FC236}">
                <a16:creationId xmlns:a16="http://schemas.microsoft.com/office/drawing/2014/main" id="{030B18CA-05D0-6A5E-6303-6722A49B07F5}"/>
              </a:ext>
            </a:extLst>
          </p:cNvPr>
          <p:cNvPicPr>
            <a:picLocks noChangeAspect="1"/>
          </p:cNvPicPr>
          <p:nvPr/>
        </p:nvPicPr>
        <p:blipFill>
          <a:blip r:embed="rId4"/>
          <a:srcRect t="781" b="14632"/>
          <a:stretch/>
        </p:blipFill>
        <p:spPr>
          <a:xfrm>
            <a:off x="6900" y="19492"/>
            <a:ext cx="12191980" cy="6857990"/>
          </a:xfrm>
          <a:prstGeom prst="rect">
            <a:avLst/>
          </a:prstGeom>
        </p:spPr>
      </p:pic>
      <p:pic>
        <p:nvPicPr>
          <p:cNvPr id="100" name="Picture 99">
            <a:extLst>
              <a:ext uri="{FF2B5EF4-FFF2-40B4-BE49-F238E27FC236}">
                <a16:creationId xmlns:a16="http://schemas.microsoft.com/office/drawing/2014/main" id="{6985ACA6-4173-FAE5-2D82-DE02E6BC9A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1" name="Freeform 5">
            <a:extLst>
              <a:ext uri="{FF2B5EF4-FFF2-40B4-BE49-F238E27FC236}">
                <a16:creationId xmlns:a16="http://schemas.microsoft.com/office/drawing/2014/main" id="{7973E306-8FF8-BA7A-9AE1-39BF8D245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2" name="Freeform 14">
            <a:extLst>
              <a:ext uri="{FF2B5EF4-FFF2-40B4-BE49-F238E27FC236}">
                <a16:creationId xmlns:a16="http://schemas.microsoft.com/office/drawing/2014/main" id="{4317DA79-D252-580A-3654-9E1910D917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4065ED6C-4834-21F7-E6FC-4405812BA6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8C8B9C82-64DC-09B0-4B56-15EB77C47E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9CA5241-47F1-67BC-562C-E2244FD4C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BECCC54-6EEB-7D39-14D0-5101D91457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7709F5-0519-60D1-7D7D-3D1F2960F8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82D57A-EAF8-CDE7-71AA-DF78705A80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C226DF-2481-19A3-3DA6-C692BC3A68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589DF2-AAF3-DA7B-852B-B5170878DC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F9E570D-227B-DEBD-3179-F6A4F32DBF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7B2CE60-0F65-87F4-22E2-FDFE5BD092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B603D8-9E23-BC96-5364-7429F979F1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0475ED-7AFF-A87C-A578-E8FE8A918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4E2B-72BE-09BB-D871-B1F36A344B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D0BD37-A311-3D35-1B8A-956F693E57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03BE33-133F-D41C-A1E4-7BCBAC4171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AAAE41-5DA8-B6F6-01F9-2CBDD4CEE4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74E537-A507-3DC7-AEDE-6A44604F5C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59B9BAD-1845-B560-6AEB-2CE4D8EBEC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A425D3C-1B5A-917B-3F17-E9A66239FA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AF1EAE-2817-EFCD-807F-1B8D3F99CD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1A7725-6672-45CB-9D27-2E4AF0DC7C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BB8F33D-9373-C714-72EB-2927ED3C3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0356AB9-8A65-A587-DB84-68AB1279F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FCDC00-321C-AB32-B6E5-470D83CBAF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5AE60B-FCAD-2F74-641E-94900833B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F2B588B-7AB3-04F4-5DC0-5635E1E953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0DE1408-B7BB-2950-0C84-5C4DFD6245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BB66CE-B168-83B2-173C-7E0DD2149D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07292D1-8D17-1368-1086-4547A3C540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BF1A6E8-DDE3-6C97-B16C-FB2ACAAB9F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F6928A-ECAE-CA6B-5942-1664EDD683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8882C8E-6ED3-AF5D-330E-5390A5257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2DE770-E620-F616-C38F-C69FCE9A3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7C4B9C7-65A6-A27D-3BF0-8041ECDD0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BA78732-FBFB-F5F1-B8F6-A7C09225D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FCE3CC-E9D8-93D2-3208-D7D0B093E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C8FFB27-BEA5-7EDF-17EC-AED7B1B63D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BA9B2B-6721-D079-267B-6675DA43C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8582CFF-8679-8CC8-A1BA-631B94BB2D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0FE8431-EFB2-0716-0B61-F513EC55D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45FC053-BAE0-B7BF-B956-0021387E7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4C4B6DE-9ADA-24DF-26C9-20425CB0C5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C3602C-4DAD-57AF-98C0-0C19D43709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A684624-B65A-AA2A-FC15-6248918754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D250D8-5CA5-4F83-3712-EFA8E9AFF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8337300-B6F5-7EBD-49FA-4FD8DC69A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3C17F37-8314-7C3A-8F20-D24E14B093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9C362-C8C3-E67F-8CBE-756F4E0387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05B0A6-88A8-E7BD-D194-32712A14C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0ABDDD5-9C72-B52D-113A-5D1CE3C5C3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B3F3115-58F6-6DE2-89AB-EB1CC2F95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9A5A848-A933-BFDC-D2C6-33188DD14B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E532BB-5096-E3DF-7B15-6B3D25617A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C46F201-9B05-CEC8-0412-6AF2097799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DE65D11-DC9B-56CF-F9FE-7CECCF0A7D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17ED1B-C4FE-3919-211F-BC80CD325E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97C94BF-40CB-CD2E-54A4-38CF869FF4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5A3BF64-3C7B-C88F-4B2D-086752FEDA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7B6AA6D-36CB-18B7-B690-913B38871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668296-ECEC-7E3D-BB6E-660F8ED5A2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C1F18A4-96AC-72B4-1752-9463B416D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8CC7ADF-C67B-AD00-B7A5-C55A9FF14D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2D0C2B5-B7A4-2BE7-0EDF-DB7C73C4E2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9A59A6D-D298-4821-AAFE-187955E92D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BB00F8-253D-6686-F720-0D70881D6F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2AB759-0ABE-E4BE-67AB-A38D0700CE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8470373-E7F8-446A-4137-4AE1993D0A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1645606-25C0-5780-AFA8-78C7AFD634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A2F8515-5DF8-ED21-015D-0A1B75F154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600F677-CF0F-987B-A8BB-4886508CD0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4CD13DC-E913-31E5-3FE3-9440FA4D3F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41B5AFA-1373-DA4B-6633-AD81A8C465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5F876AA-3FDD-EE62-C9A0-588EE679CD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B36586F-CC9A-BBD3-122C-E38221656F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FB5B862-2903-09C6-3E09-BE7DFEF212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5279D68-47F4-5BB2-3576-7B902619E6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2C839DA-565B-CB4F-FE57-7D150BD91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2094C3D-09B9-7655-2936-AFA113D81D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08E2712-F9F2-5AA2-5366-2BFC821C78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44526B1-6969-1EBD-DB0B-D22789ECFB92}"/>
              </a:ext>
            </a:extLst>
          </p:cNvPr>
          <p:cNvSpPr>
            <a:spLocks noGrp="1"/>
          </p:cNvSpPr>
          <p:nvPr>
            <p:ph type="title"/>
          </p:nvPr>
        </p:nvSpPr>
        <p:spPr>
          <a:xfrm>
            <a:off x="6110002" y="3162832"/>
            <a:ext cx="6233270" cy="966385"/>
          </a:xfrm>
        </p:spPr>
        <p:txBody>
          <a:bodyPr vert="horz" lIns="91440" tIns="45720" rIns="91440" bIns="45720" rtlCol="0" anchor="b">
            <a:noAutofit/>
          </a:bodyPr>
          <a:lstStyle/>
          <a:p>
            <a:pPr algn="ctr"/>
            <a:r>
              <a:rPr lang="en-IN" u="sng" dirty="0">
                <a:solidFill>
                  <a:schemeClr val="tx1">
                    <a:lumMod val="65000"/>
                  </a:schemeClr>
                </a:solidFill>
                <a:effectLst>
                  <a:outerShdw blurRad="38100" dist="38100" dir="2700000" algn="tl">
                    <a:srgbClr val="000000">
                      <a:alpha val="43137"/>
                    </a:srgbClr>
                  </a:outerShdw>
                </a:effectLst>
                <a:latin typeface="Constantia" panose="02030602050306030303" pitchFamily="18" charset="0"/>
              </a:rPr>
              <a:t>Conclusion</a:t>
            </a:r>
            <a:endParaRPr lang="en-US" u="sng" dirty="0">
              <a:solidFill>
                <a:schemeClr val="tx1">
                  <a:lumMod val="6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5" name="TextBox 4">
            <a:extLst>
              <a:ext uri="{FF2B5EF4-FFF2-40B4-BE49-F238E27FC236}">
                <a16:creationId xmlns:a16="http://schemas.microsoft.com/office/drawing/2014/main" id="{EE028F43-3D19-E5D6-825E-CCC9368F24AF}"/>
              </a:ext>
            </a:extLst>
          </p:cNvPr>
          <p:cNvSpPr txBox="1"/>
          <p:nvPr/>
        </p:nvSpPr>
        <p:spPr>
          <a:xfrm>
            <a:off x="176785" y="672761"/>
            <a:ext cx="5484567" cy="5016758"/>
          </a:xfrm>
          <a:prstGeom prst="rect">
            <a:avLst/>
          </a:prstGeom>
          <a:blipFill dpi="0" rotWithShape="1">
            <a:blip r:embed="rId5">
              <a:extLst>
                <a:ext uri="{BEBA8EAE-BF5A-486C-A8C5-ECC9F3942E4B}">
                  <a14:imgProps xmlns:a14="http://schemas.microsoft.com/office/drawing/2010/main">
                    <a14:imgLayer r:embed="rId6">
                      <a14:imgEffect>
                        <a14:sharpenSoften amount="-41000"/>
                      </a14:imgEffect>
                      <a14:imgEffect>
                        <a14:colorTemperature colorTemp="4771"/>
                      </a14:imgEffect>
                      <a14:imgEffect>
                        <a14:saturation sat="60000"/>
                      </a14:imgEffect>
                      <a14:imgEffect>
                        <a14:brightnessContrast bright="-32000" contrast="-20000"/>
                      </a14:imgEffect>
                    </a14:imgLayer>
                  </a14:imgProps>
                </a:ext>
                <a:ext uri="{28A0092B-C50C-407E-A947-70E740481C1C}">
                  <a14:useLocalDpi xmlns:a14="http://schemas.microsoft.com/office/drawing/2010/main" val="0"/>
                </a:ext>
              </a:extLst>
            </a:blip>
            <a:srcRect/>
            <a:stretch>
              <a:fillRect/>
            </a:stretch>
          </a:blipFill>
          <a:effectLst>
            <a:outerShdw blurRad="76200" dir="18900000" sy="23000" kx="-1200000" algn="bl" rotWithShape="0">
              <a:prstClr val="black">
                <a:alpha val="20000"/>
              </a:prstClr>
            </a:outerShdw>
          </a:effectLst>
        </p:spPr>
        <p:txBody>
          <a:bodyPr wrap="square" rtlCol="0">
            <a:spAutoFit/>
          </a:bodyPr>
          <a:lstStyle/>
          <a:p>
            <a:r>
              <a:rPr lang="en-US" sz="2000" dirty="0">
                <a:solidFill>
                  <a:schemeClr val="accent3"/>
                </a:solidFill>
              </a:rPr>
              <a:t>The AI roadmap outlines a strategic approach to developing and integrating AI features into the educational platform. Starting with research and prototype development, it progresses through AI model training and testing, culminating in deployment and continuous improvement. </a:t>
            </a:r>
          </a:p>
          <a:p>
            <a:endParaRPr lang="en-US" sz="2000" dirty="0">
              <a:solidFill>
                <a:schemeClr val="accent3"/>
              </a:solidFill>
            </a:endParaRPr>
          </a:p>
          <a:p>
            <a:r>
              <a:rPr lang="en-US" sz="2000" dirty="0">
                <a:solidFill>
                  <a:schemeClr val="tx1">
                    <a:lumMod val="65000"/>
                  </a:schemeClr>
                </a:solidFill>
              </a:rPr>
              <a:t>• Summary: We developed an AI-driven </a:t>
            </a:r>
            <a:r>
              <a:rPr lang="en-US" sz="2000" dirty="0">
                <a:solidFill>
                  <a:schemeClr val="bg1"/>
                </a:solidFill>
              </a:rPr>
              <a:t>…</a:t>
            </a:r>
            <a:r>
              <a:rPr lang="en-US" sz="2000" dirty="0">
                <a:solidFill>
                  <a:schemeClr val="tx1">
                    <a:lumMod val="65000"/>
                  </a:schemeClr>
                </a:solidFill>
              </a:rPr>
              <a:t>app/website that provides personalized </a:t>
            </a:r>
            <a:r>
              <a:rPr lang="en-US" sz="2000" dirty="0">
                <a:solidFill>
                  <a:schemeClr val="bg1"/>
                </a:solidFill>
              </a:rPr>
              <a:t>…</a:t>
            </a:r>
            <a:r>
              <a:rPr lang="en-US" sz="2000" dirty="0">
                <a:solidFill>
                  <a:schemeClr val="tx1">
                    <a:lumMod val="65000"/>
                  </a:schemeClr>
                </a:solidFill>
              </a:rPr>
              <a:t>roadmaps to students based on their skills and </a:t>
            </a:r>
            <a:r>
              <a:rPr lang="en-US" sz="2000" dirty="0">
                <a:solidFill>
                  <a:schemeClr val="bg1"/>
                </a:solidFill>
              </a:rPr>
              <a:t>…</a:t>
            </a:r>
            <a:r>
              <a:rPr lang="en-US" sz="2000" dirty="0">
                <a:solidFill>
                  <a:schemeClr val="tx1">
                    <a:lumMod val="65000"/>
                  </a:schemeClr>
                </a:solidFill>
              </a:rPr>
              <a:t>goals.</a:t>
            </a:r>
          </a:p>
          <a:p>
            <a:r>
              <a:rPr lang="en-US" sz="2000" dirty="0">
                <a:solidFill>
                  <a:schemeClr val="tx1">
                    <a:lumMod val="65000"/>
                  </a:schemeClr>
                </a:solidFill>
              </a:rPr>
              <a:t>• Potential Impact: Transforming students’ learning </a:t>
            </a:r>
            <a:r>
              <a:rPr lang="en-US" sz="2000" dirty="0">
                <a:solidFill>
                  <a:schemeClr val="bg1"/>
                </a:solidFill>
              </a:rPr>
              <a:t>…</a:t>
            </a:r>
            <a:r>
              <a:rPr lang="en-US" sz="2000" dirty="0">
                <a:solidFill>
                  <a:schemeClr val="tx1">
                    <a:lumMod val="65000"/>
                  </a:schemeClr>
                </a:solidFill>
              </a:rPr>
              <a:t>journeys with relevant content and </a:t>
            </a:r>
            <a:r>
              <a:rPr lang="en-US" sz="2000" dirty="0">
                <a:solidFill>
                  <a:schemeClr val="bg1"/>
                </a:solidFill>
              </a:rPr>
              <a:t>…</a:t>
            </a:r>
            <a:r>
              <a:rPr lang="en-US" sz="2000" dirty="0">
                <a:solidFill>
                  <a:schemeClr val="tx1">
                    <a:lumMod val="65000"/>
                  </a:schemeClr>
                </a:solidFill>
              </a:rPr>
              <a:t>recommendations.</a:t>
            </a:r>
          </a:p>
          <a:p>
            <a:endParaRPr lang="en-US" sz="2000" dirty="0">
              <a:solidFill>
                <a:schemeClr val="tx1">
                  <a:lumMod val="65000"/>
                </a:schemeClr>
              </a:solidFill>
            </a:endParaRPr>
          </a:p>
          <a:p>
            <a:endParaRPr lang="en-US" sz="2000" dirty="0">
              <a:solidFill>
                <a:schemeClr val="accent3"/>
              </a:solidFill>
            </a:endParaRPr>
          </a:p>
        </p:txBody>
      </p:sp>
      <p:sp>
        <p:nvSpPr>
          <p:cNvPr id="3" name="TextBox 2">
            <a:extLst>
              <a:ext uri="{FF2B5EF4-FFF2-40B4-BE49-F238E27FC236}">
                <a16:creationId xmlns:a16="http://schemas.microsoft.com/office/drawing/2014/main" id="{CA09BC47-DA78-89CD-8FF1-21577A751C5E}"/>
              </a:ext>
            </a:extLst>
          </p:cNvPr>
          <p:cNvSpPr txBox="1"/>
          <p:nvPr/>
        </p:nvSpPr>
        <p:spPr>
          <a:xfrm>
            <a:off x="1388529" y="6096411"/>
            <a:ext cx="4403357" cy="400110"/>
          </a:xfrm>
          <a:prstGeom prst="rect">
            <a:avLst/>
          </a:prstGeom>
          <a:noFill/>
        </p:spPr>
        <p:txBody>
          <a:bodyPr wrap="square" rtlCol="0">
            <a:spAutoFit/>
          </a:bodyPr>
          <a:lstStyle/>
          <a:p>
            <a:r>
              <a:rPr lang="en-IN" dirty="0">
                <a:solidFill>
                  <a:srgbClr val="FFC000"/>
                </a:solidFill>
              </a:rPr>
              <a:t>…………..  </a:t>
            </a:r>
            <a:r>
              <a:rPr lang="en-IN" sz="2000" b="1" i="1" spc="300" dirty="0">
                <a:solidFill>
                  <a:srgbClr val="FFC000"/>
                </a:solidFill>
                <a:latin typeface="+mj-lt"/>
                <a:cs typeface="Cavolini" panose="020B0502040204020203" pitchFamily="66" charset="0"/>
              </a:rPr>
              <a:t>THANK YOU </a:t>
            </a:r>
            <a:r>
              <a:rPr lang="en-IN" dirty="0">
                <a:solidFill>
                  <a:srgbClr val="FFC000"/>
                </a:solidFill>
              </a:rPr>
              <a:t>……………</a:t>
            </a:r>
          </a:p>
        </p:txBody>
      </p:sp>
    </p:spTree>
    <p:extLst>
      <p:ext uri="{BB962C8B-B14F-4D97-AF65-F5344CB8AC3E}">
        <p14:creationId xmlns:p14="http://schemas.microsoft.com/office/powerpoint/2010/main" val="10996949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Content Placeholder 9" descr="A colorful arrow with dots and lines&#10;&#10;Description automatically generated">
            <a:extLst>
              <a:ext uri="{FF2B5EF4-FFF2-40B4-BE49-F238E27FC236}">
                <a16:creationId xmlns:a16="http://schemas.microsoft.com/office/drawing/2014/main" id="{5EE95F72-BF67-3379-7D2C-BC7CDE8F2CD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t="8583" b="4208"/>
          <a:stretch/>
        </p:blipFill>
        <p:spPr>
          <a:xfrm>
            <a:off x="-3155" y="8272"/>
            <a:ext cx="12191980" cy="6857990"/>
          </a:xfrm>
          <a:prstGeom prst="rect">
            <a:avLst/>
          </a:prstGeom>
        </p:spPr>
      </p:pic>
      <p:pic>
        <p:nvPicPr>
          <p:cNvPr id="21" name="Picture 20">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316F4F5-05C9-B400-A579-7549D3CACFA7}"/>
              </a:ext>
            </a:extLst>
          </p:cNvPr>
          <p:cNvSpPr>
            <a:spLocks noGrp="1"/>
          </p:cNvSpPr>
          <p:nvPr>
            <p:ph type="title"/>
          </p:nvPr>
        </p:nvSpPr>
        <p:spPr>
          <a:xfrm>
            <a:off x="1802853" y="720213"/>
            <a:ext cx="9437159" cy="1227667"/>
          </a:xfrm>
        </p:spPr>
        <p:txBody>
          <a:bodyPr>
            <a:normAutofit/>
          </a:bodyPr>
          <a:lstStyle/>
          <a:p>
            <a:r>
              <a:rPr lang="en-IN" dirty="0">
                <a:latin typeface="Constantia" panose="02030602050306030303" pitchFamily="18" charset="0"/>
              </a:rPr>
              <a:t>AGENDA</a:t>
            </a:r>
          </a:p>
        </p:txBody>
      </p:sp>
      <p:sp>
        <p:nvSpPr>
          <p:cNvPr id="23" name="Content Placeholder 13">
            <a:extLst>
              <a:ext uri="{FF2B5EF4-FFF2-40B4-BE49-F238E27FC236}">
                <a16:creationId xmlns:a16="http://schemas.microsoft.com/office/drawing/2014/main" id="{6623A12B-55CD-6956-8E98-B587A9E628AF}"/>
              </a:ext>
            </a:extLst>
          </p:cNvPr>
          <p:cNvSpPr>
            <a:spLocks noGrp="1"/>
          </p:cNvSpPr>
          <p:nvPr>
            <p:ph idx="1"/>
          </p:nvPr>
        </p:nvSpPr>
        <p:spPr>
          <a:xfrm>
            <a:off x="1802853" y="2065867"/>
            <a:ext cx="4637275" cy="3784600"/>
          </a:xfrm>
        </p:spPr>
        <p:txBody>
          <a:bodyPr>
            <a:normAutofit/>
          </a:bodyPr>
          <a:lstStyle/>
          <a:p>
            <a:pPr marL="0" indent="0">
              <a:buNone/>
            </a:pPr>
            <a:r>
              <a:rPr lang="en-US" sz="2000" dirty="0">
                <a:solidFill>
                  <a:schemeClr val="accent3">
                    <a:lumMod val="60000"/>
                    <a:lumOff val="40000"/>
                  </a:schemeClr>
                </a:solidFill>
              </a:rPr>
              <a:t>1. Introduction</a:t>
            </a:r>
          </a:p>
          <a:p>
            <a:pPr marL="0" indent="0">
              <a:buNone/>
            </a:pPr>
            <a:r>
              <a:rPr lang="en-US" sz="2000" dirty="0">
                <a:solidFill>
                  <a:schemeClr val="accent3">
                    <a:lumMod val="60000"/>
                    <a:lumOff val="40000"/>
                  </a:schemeClr>
                </a:solidFill>
              </a:rPr>
              <a:t>2. Project Objectives</a:t>
            </a:r>
          </a:p>
          <a:p>
            <a:pPr marL="0" indent="0">
              <a:buNone/>
            </a:pPr>
            <a:r>
              <a:rPr lang="en-US" sz="2000" dirty="0">
                <a:solidFill>
                  <a:schemeClr val="accent3">
                    <a:lumMod val="60000"/>
                    <a:lumOff val="40000"/>
                  </a:schemeClr>
                </a:solidFill>
              </a:rPr>
              <a:t>3. Technology Stack</a:t>
            </a:r>
          </a:p>
          <a:p>
            <a:pPr marL="0" indent="0">
              <a:buNone/>
            </a:pPr>
            <a:r>
              <a:rPr lang="en-US" sz="2000" dirty="0">
                <a:solidFill>
                  <a:schemeClr val="accent3">
                    <a:lumMod val="60000"/>
                    <a:lumOff val="40000"/>
                  </a:schemeClr>
                </a:solidFill>
              </a:rPr>
              <a:t>4. System Architecture</a:t>
            </a:r>
          </a:p>
          <a:p>
            <a:pPr marL="0" indent="0">
              <a:buNone/>
            </a:pPr>
            <a:r>
              <a:rPr lang="en-US" sz="2000" dirty="0">
                <a:solidFill>
                  <a:schemeClr val="accent3">
                    <a:lumMod val="60000"/>
                    <a:lumOff val="40000"/>
                  </a:schemeClr>
                </a:solidFill>
              </a:rPr>
              <a:t>5. AI-Powered Features</a:t>
            </a:r>
          </a:p>
          <a:p>
            <a:pPr marL="0" indent="0">
              <a:buNone/>
            </a:pPr>
            <a:r>
              <a:rPr lang="en-US" sz="2000" dirty="0">
                <a:solidFill>
                  <a:schemeClr val="accent3">
                    <a:lumMod val="60000"/>
                    <a:lumOff val="40000"/>
                  </a:schemeClr>
                </a:solidFill>
              </a:rPr>
              <a:t>6. Development Process</a:t>
            </a:r>
          </a:p>
          <a:p>
            <a:pPr marL="0" indent="0">
              <a:buNone/>
            </a:pPr>
            <a:r>
              <a:rPr lang="en-US" sz="2000" dirty="0">
                <a:solidFill>
                  <a:schemeClr val="accent3">
                    <a:lumMod val="60000"/>
                    <a:lumOff val="40000"/>
                  </a:schemeClr>
                </a:solidFill>
              </a:rPr>
              <a:t>7. Challenges Faced</a:t>
            </a:r>
          </a:p>
          <a:p>
            <a:pPr marL="0" indent="0">
              <a:buNone/>
            </a:pPr>
            <a:r>
              <a:rPr lang="en-US" sz="2000" dirty="0">
                <a:solidFill>
                  <a:schemeClr val="accent3">
                    <a:lumMod val="60000"/>
                    <a:lumOff val="40000"/>
                  </a:schemeClr>
                </a:solidFill>
              </a:rPr>
              <a:t>8. Conclusion</a:t>
            </a:r>
          </a:p>
          <a:p>
            <a:endParaRPr lang="en-US" dirty="0"/>
          </a:p>
        </p:txBody>
      </p:sp>
    </p:spTree>
    <p:extLst>
      <p:ext uri="{BB962C8B-B14F-4D97-AF65-F5344CB8AC3E}">
        <p14:creationId xmlns:p14="http://schemas.microsoft.com/office/powerpoint/2010/main" val="28330852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circuit board in the shape of a brain&#10;&#10;Description automatically generated">
            <a:extLst>
              <a:ext uri="{FF2B5EF4-FFF2-40B4-BE49-F238E27FC236}">
                <a16:creationId xmlns:a16="http://schemas.microsoft.com/office/drawing/2014/main" id="{ECF6BAA5-A49A-735E-8273-94326F6DB169}"/>
              </a:ext>
            </a:extLst>
          </p:cNvPr>
          <p:cNvPicPr>
            <a:picLocks noChangeAspect="1"/>
          </p:cNvPicPr>
          <p:nvPr/>
        </p:nvPicPr>
        <p:blipFill>
          <a:blip r:embed="rId4"/>
          <a:srcRect t="781" b="14632"/>
          <a:stretch/>
        </p:blipFill>
        <p:spPr>
          <a:xfrm>
            <a:off x="-12341" y="7584"/>
            <a:ext cx="12191980" cy="6857990"/>
          </a:xfrm>
          <a:prstGeom prst="rect">
            <a:avLst/>
          </a:prstGeom>
        </p:spPr>
      </p:pic>
      <p:pic>
        <p:nvPicPr>
          <p:cNvPr id="100" name="Picture 9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1"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2"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35ADC4A-D625-013A-B2DB-577C84C4C7F7}"/>
              </a:ext>
            </a:extLst>
          </p:cNvPr>
          <p:cNvSpPr>
            <a:spLocks noGrp="1"/>
          </p:cNvSpPr>
          <p:nvPr>
            <p:ph type="title"/>
          </p:nvPr>
        </p:nvSpPr>
        <p:spPr>
          <a:xfrm>
            <a:off x="6395121" y="3268081"/>
            <a:ext cx="5354367" cy="966385"/>
          </a:xfrm>
        </p:spPr>
        <p:txBody>
          <a:bodyPr vert="horz" lIns="91440" tIns="45720" rIns="91440" bIns="45720" rtlCol="0" anchor="b">
            <a:normAutofit/>
          </a:bodyPr>
          <a:lstStyle/>
          <a:p>
            <a:pPr algn="r"/>
            <a:r>
              <a:rPr lang="en-IN" sz="4800" u="sng" dirty="0">
                <a:solidFill>
                  <a:schemeClr val="tx2">
                    <a:lumMod val="75000"/>
                  </a:schemeClr>
                </a:solidFill>
                <a:latin typeface="Constantia" panose="02030602050306030303" pitchFamily="18" charset="0"/>
              </a:rPr>
              <a:t>Introduction</a:t>
            </a:r>
            <a:endParaRPr lang="en-US" sz="4800" u="sng" dirty="0">
              <a:solidFill>
                <a:schemeClr val="tx2">
                  <a:lumMod val="75000"/>
                </a:schemeClr>
              </a:solidFill>
              <a:latin typeface="Constantia" panose="02030602050306030303" pitchFamily="18" charset="0"/>
            </a:endParaRPr>
          </a:p>
        </p:txBody>
      </p:sp>
      <p:sp>
        <p:nvSpPr>
          <p:cNvPr id="5" name="TextBox 4">
            <a:extLst>
              <a:ext uri="{FF2B5EF4-FFF2-40B4-BE49-F238E27FC236}">
                <a16:creationId xmlns:a16="http://schemas.microsoft.com/office/drawing/2014/main" id="{55419D43-5730-A5AC-BB27-7F785C27BD74}"/>
              </a:ext>
            </a:extLst>
          </p:cNvPr>
          <p:cNvSpPr txBox="1"/>
          <p:nvPr/>
        </p:nvSpPr>
        <p:spPr>
          <a:xfrm>
            <a:off x="236221" y="992622"/>
            <a:ext cx="5484567" cy="4401205"/>
          </a:xfrm>
          <a:prstGeom prst="rect">
            <a:avLst/>
          </a:prstGeom>
          <a:blipFill dpi="0" rotWithShape="1">
            <a:blip r:embed="rId5">
              <a:extLst>
                <a:ext uri="{BEBA8EAE-BF5A-486C-A8C5-ECC9F3942E4B}">
                  <a14:imgProps xmlns:a14="http://schemas.microsoft.com/office/drawing/2010/main">
                    <a14:imgLayer r:embed="rId6">
                      <a14:imgEffect>
                        <a14:sharpenSoften amount="-41000"/>
                      </a14:imgEffect>
                      <a14:imgEffect>
                        <a14:colorTemperature colorTemp="4771"/>
                      </a14:imgEffect>
                      <a14:imgEffect>
                        <a14:saturation sat="60000"/>
                      </a14:imgEffect>
                      <a14:imgEffect>
                        <a14:brightnessContrast bright="-32000" contrast="-20000"/>
                      </a14:imgEffect>
                    </a14:imgLayer>
                  </a14:imgProps>
                </a:ext>
                <a:ext uri="{28A0092B-C50C-407E-A947-70E740481C1C}">
                  <a14:useLocalDpi xmlns:a14="http://schemas.microsoft.com/office/drawing/2010/main" val="0"/>
                </a:ext>
              </a:extLst>
            </a:blip>
            <a:srcRect/>
            <a:stretch>
              <a:fillRect/>
            </a:stretch>
          </a:blipFill>
          <a:effectLst>
            <a:outerShdw blurRad="76200" dir="18900000" sy="23000" kx="-1200000" algn="bl" rotWithShape="0">
              <a:prstClr val="black">
                <a:alpha val="20000"/>
              </a:prstClr>
            </a:outerShdw>
          </a:effectLst>
        </p:spPr>
        <p:txBody>
          <a:bodyPr wrap="square" rtlCol="0">
            <a:spAutoFit/>
          </a:bodyPr>
          <a:lstStyle/>
          <a:p>
            <a:r>
              <a:rPr lang="en-US" sz="2000" dirty="0">
                <a:solidFill>
                  <a:schemeClr val="accent3"/>
                </a:solidFill>
              </a:rPr>
              <a:t>Problem Statement: Students struggle to find the right learning resources to achieve their career objectives. This platform solves that problem with personalized roadmaps.</a:t>
            </a:r>
          </a:p>
          <a:p>
            <a:endParaRPr lang="en-US" sz="2000" dirty="0">
              <a:solidFill>
                <a:schemeClr val="accent3"/>
              </a:solidFill>
            </a:endParaRPr>
          </a:p>
          <a:p>
            <a:endParaRPr lang="en-US" sz="2000" dirty="0"/>
          </a:p>
          <a:p>
            <a:r>
              <a:rPr lang="en-US" sz="2000" dirty="0">
                <a:solidFill>
                  <a:schemeClr val="tx1">
                    <a:lumMod val="65000"/>
                  </a:schemeClr>
                </a:solidFill>
              </a:rPr>
              <a:t>This project aims to help students create personalized roadmaps based on their skills, education, and career goals using AI. </a:t>
            </a:r>
          </a:p>
          <a:p>
            <a:endParaRPr lang="en-US" sz="2000" dirty="0">
              <a:solidFill>
                <a:schemeClr val="accent3"/>
              </a:solidFill>
            </a:endParaRPr>
          </a:p>
          <a:p>
            <a:endParaRPr lang="en-US" sz="2000" dirty="0">
              <a:solidFill>
                <a:schemeClr val="accent4">
                  <a:lumMod val="40000"/>
                  <a:lumOff val="60000"/>
                </a:schemeClr>
              </a:solidFill>
            </a:endParaRPr>
          </a:p>
          <a:p>
            <a:endParaRPr lang="en-US" sz="2000" dirty="0">
              <a:solidFill>
                <a:schemeClr val="accent4">
                  <a:lumMod val="40000"/>
                  <a:lumOff val="60000"/>
                </a:schemeClr>
              </a:solidFill>
            </a:endParaRPr>
          </a:p>
          <a:p>
            <a:endParaRPr lang="en-US" sz="2000" dirty="0">
              <a:solidFill>
                <a:schemeClr val="tx1">
                  <a:lumMod val="75000"/>
                </a:schemeClr>
              </a:solidFill>
            </a:endParaRPr>
          </a:p>
          <a:p>
            <a:endParaRPr lang="en-US" sz="2000" dirty="0">
              <a:solidFill>
                <a:schemeClr val="tx1">
                  <a:lumMod val="75000"/>
                </a:schemeClr>
              </a:solidFill>
            </a:endParaRPr>
          </a:p>
        </p:txBody>
      </p:sp>
    </p:spTree>
    <p:extLst>
      <p:ext uri="{BB962C8B-B14F-4D97-AF65-F5344CB8AC3E}">
        <p14:creationId xmlns:p14="http://schemas.microsoft.com/office/powerpoint/2010/main" val="25962921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800A1766-D365-14C8-6621-D7B4942D6B22}"/>
            </a:ext>
          </a:extLst>
        </p:cNvPr>
        <p:cNvGrpSpPr/>
        <p:nvPr/>
      </p:nvGrpSpPr>
      <p:grpSpPr>
        <a:xfrm>
          <a:off x="0" y="0"/>
          <a:ext cx="0" cy="0"/>
          <a:chOff x="0" y="0"/>
          <a:chExt cx="0" cy="0"/>
        </a:xfrm>
      </p:grpSpPr>
      <p:pic>
        <p:nvPicPr>
          <p:cNvPr id="99" name="Picture 98">
            <a:extLst>
              <a:ext uri="{FF2B5EF4-FFF2-40B4-BE49-F238E27FC236}">
                <a16:creationId xmlns:a16="http://schemas.microsoft.com/office/drawing/2014/main" id="{D2888BC7-6BF7-4132-43BA-FEB0AE24E9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circuit board in the shape of a brain&#10;&#10;Description automatically generated">
            <a:extLst>
              <a:ext uri="{FF2B5EF4-FFF2-40B4-BE49-F238E27FC236}">
                <a16:creationId xmlns:a16="http://schemas.microsoft.com/office/drawing/2014/main" id="{C9C00A90-8069-5E9E-83BC-25A29670B87A}"/>
              </a:ext>
            </a:extLst>
          </p:cNvPr>
          <p:cNvPicPr>
            <a:picLocks noChangeAspect="1"/>
          </p:cNvPicPr>
          <p:nvPr/>
        </p:nvPicPr>
        <p:blipFill>
          <a:blip r:embed="rId4"/>
          <a:srcRect t="781" b="14632"/>
          <a:stretch/>
        </p:blipFill>
        <p:spPr>
          <a:xfrm>
            <a:off x="0" y="21462"/>
            <a:ext cx="12281831" cy="6908531"/>
          </a:xfrm>
          <a:prstGeom prst="rect">
            <a:avLst/>
          </a:prstGeom>
        </p:spPr>
      </p:pic>
      <p:pic>
        <p:nvPicPr>
          <p:cNvPr id="100" name="Picture 99">
            <a:extLst>
              <a:ext uri="{FF2B5EF4-FFF2-40B4-BE49-F238E27FC236}">
                <a16:creationId xmlns:a16="http://schemas.microsoft.com/office/drawing/2014/main" id="{65A20EB0-F6F4-391B-5331-B63C68BF3E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1" name="Freeform 5">
            <a:extLst>
              <a:ext uri="{FF2B5EF4-FFF2-40B4-BE49-F238E27FC236}">
                <a16:creationId xmlns:a16="http://schemas.microsoft.com/office/drawing/2014/main" id="{B1C4C19C-66DA-CD5E-E3C2-6C19F09AD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2" name="Freeform 14">
            <a:extLst>
              <a:ext uri="{FF2B5EF4-FFF2-40B4-BE49-F238E27FC236}">
                <a16:creationId xmlns:a16="http://schemas.microsoft.com/office/drawing/2014/main" id="{35BCD820-E399-161B-170C-DBC945A66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1653E169-6773-F9C7-07A2-01271C8C3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68E639AB-258A-5578-08D3-A759FB7441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53A9587-5433-0DA5-B9CD-A7792AA01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FA91CA-96B6-31D3-7C71-8784E58327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BA4076E-7A61-3D1E-3F05-BCB18DDF8A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ADC7B9-B139-245D-9D37-81D523DFD5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8EDEDFD-6AD1-955F-3225-718A2498E8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856D0B-05F0-98E2-FAAA-61478B2ED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2FC88E9-8DDB-D9DA-1C81-2EE2CEAD2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D7491A-480F-8A0D-3DB7-F0B65253A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72D2403-FD33-F72E-B96D-635AC63C7D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803926-7918-2BFF-3282-D527CEAD40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7F6640-86AD-585A-26C7-0CE2E93AE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430EBF-7FEA-F47B-F06D-9277005DF3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A7F4D9-C464-9540-8EFE-EE9F9EC0F5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8268770-303C-0CC5-0139-1EB4C34D4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428AE6-DF16-0690-0043-3930922E3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91F259-B2E2-D054-57DB-A29D246577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E4B42C2-5FF0-F3A2-8C0C-30EA796D18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CAB0C4-6D5C-4F73-CE6A-915AF09D85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8343CC-DD5A-C2FF-2839-37D546CD2A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D862EA-847E-8DEE-E569-F12369B4AB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FFD329-A958-CB1A-375B-4E0E6D7865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07D752-2924-2427-9FF5-062FEDE334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8FFBE8-BADB-222B-DD06-47F3165D5A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91B63B-54E3-32D8-FA46-C62E10C092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783058-3E08-1737-CD8C-025E3DB7D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14E931A-9A1F-6AB5-35DC-312DFA9CAB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6C7CC77-98B2-22D9-1A03-73FB613640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0049F9D-10C1-CBC6-3DE3-F1A0F2A0C8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6482BC-5DA2-A1BE-5036-BD3A4E42AE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BFE3EDD-BE3A-B294-A3B3-74A18443E4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0BAD61C-D9C8-71A7-096A-7B296DCBE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0B88E9A-842A-6971-7078-7B8C5E14F9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AB89A7B-5251-2360-159F-E4BDBCDB9B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2CAFCCB-ECB0-0773-3E18-3090714512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157952B-F893-5EC4-1D3B-DA77AE047B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59C07CA-6B5C-1850-EDAD-C595434BE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1445D5C-9FA0-FFCD-066F-56F5DF2AEE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559EA4-4792-9736-4892-BD4D94A0E4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653C8FF-4A4D-1FFE-241A-2BC37A765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F157B3B-FD07-D6F6-3CFE-E6FBB1D87D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6BBBC7-93BF-F128-1383-BAFBDE7324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6276E1-9FB6-2CB9-8FFF-332814EC89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A99AE77-847C-B462-33AD-E093D41199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AFFD910-CE87-D023-5E00-9A170289FD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A6C7B9C-B3A5-4C44-1878-B8D12090E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6B30439-0199-84E2-A7A6-A5440FB118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015994D-8793-63E8-5C2E-D6F7E69E6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71EABF-3EFF-9431-37A0-6B489DDE9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1B3A4B7-A834-6D87-E247-9F49FB9BD2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ED28F08-190A-A4AE-7F3F-2E0401047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A7A2BCE-59C9-3385-6346-1BE7243F8A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2D6500C-FE46-4BED-9D3F-2AF3CF6CAB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AD6ED33-A625-6A9E-1913-9CA2B1F5AC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029C910-8C7C-24A5-E081-34352F0C1F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C5E15DD-5CD4-20B1-B8EA-4FBAE5CC1C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1B8A055-7889-DD62-B273-3FE685CC4D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436B3EE-9E6E-01D5-DBF9-57FB596860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E2BF491-90D3-EE9B-626E-4E1E303F4B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59C6B09-1022-6FBA-1E62-67F785C1C2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8414B1E-AF95-862D-B949-C44D27A433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BB74442-736B-07B4-A740-8EF190DC7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0E54A85-C3C7-8C30-F910-27B7D286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2D12AFC-1D70-2FD8-F080-6B02035230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C5FBF4C-3F26-3861-3289-6C2632213D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3452B95-F60B-99E1-A869-71DE9F14F7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6E89232-009F-D176-087C-3D30DFAD17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E907569-2373-A75C-A6DB-A9FEB92DE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DA51DC2-E187-048C-5571-6CE283EFD4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172DA45-11EF-6B9B-5497-90ABEB96C6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D986EC-51DD-7DD1-68A7-7C0FBA4337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662908E-9AA0-8CAD-FDF0-7EA47B7F14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F37A6EC-13D8-BA3E-7908-72578AC75F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84CF09F-D8FD-3089-E74E-EFA5B16B37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94E23B-86E6-6B0E-A81D-679B6E95A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C726AC4-2022-C73F-3DB1-9C1C313A2E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50FCE6F-6AAC-1850-DBAD-1F9EDD22CD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08AB56D-0FFB-4FBD-AB9C-A691E20ED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C1B150E-6FB2-B444-907B-BE41E51FCC4D}"/>
              </a:ext>
            </a:extLst>
          </p:cNvPr>
          <p:cNvSpPr>
            <a:spLocks noGrp="1"/>
          </p:cNvSpPr>
          <p:nvPr>
            <p:ph type="title"/>
          </p:nvPr>
        </p:nvSpPr>
        <p:spPr>
          <a:xfrm>
            <a:off x="5879206" y="3287737"/>
            <a:ext cx="6086818" cy="966385"/>
          </a:xfrm>
        </p:spPr>
        <p:txBody>
          <a:bodyPr vert="horz" lIns="91440" tIns="45720" rIns="91440" bIns="45720" rtlCol="0" anchor="b">
            <a:normAutofit fontScale="90000"/>
          </a:bodyPr>
          <a:lstStyle/>
          <a:p>
            <a:pPr algn="r"/>
            <a:r>
              <a:rPr lang="en-IN" sz="4800" u="sng" dirty="0">
                <a:solidFill>
                  <a:schemeClr val="tx2">
                    <a:lumMod val="75000"/>
                  </a:schemeClr>
                </a:solidFill>
                <a:latin typeface="Constantia" panose="02030602050306030303" pitchFamily="18" charset="0"/>
              </a:rPr>
              <a:t>Project Objectives</a:t>
            </a:r>
            <a:endParaRPr lang="en-US" sz="4800" u="sng" dirty="0">
              <a:solidFill>
                <a:schemeClr val="tx2">
                  <a:lumMod val="75000"/>
                </a:schemeClr>
              </a:solidFill>
              <a:latin typeface="Constantia" panose="02030602050306030303" pitchFamily="18" charset="0"/>
            </a:endParaRPr>
          </a:p>
        </p:txBody>
      </p:sp>
      <p:sp>
        <p:nvSpPr>
          <p:cNvPr id="5" name="TextBox 4">
            <a:extLst>
              <a:ext uri="{FF2B5EF4-FFF2-40B4-BE49-F238E27FC236}">
                <a16:creationId xmlns:a16="http://schemas.microsoft.com/office/drawing/2014/main" id="{F195995D-535B-3818-8253-BBEC2EA80FA6}"/>
              </a:ext>
            </a:extLst>
          </p:cNvPr>
          <p:cNvSpPr txBox="1"/>
          <p:nvPr/>
        </p:nvSpPr>
        <p:spPr>
          <a:xfrm>
            <a:off x="224897" y="658935"/>
            <a:ext cx="5484567" cy="5632311"/>
          </a:xfrm>
          <a:prstGeom prst="rect">
            <a:avLst/>
          </a:prstGeom>
          <a:blipFill dpi="0" rotWithShape="1">
            <a:blip r:embed="rId5">
              <a:extLst>
                <a:ext uri="{BEBA8EAE-BF5A-486C-A8C5-ECC9F3942E4B}">
                  <a14:imgProps xmlns:a14="http://schemas.microsoft.com/office/drawing/2010/main">
                    <a14:imgLayer r:embed="rId6">
                      <a14:imgEffect>
                        <a14:sharpenSoften amount="-41000"/>
                      </a14:imgEffect>
                      <a14:imgEffect>
                        <a14:colorTemperature colorTemp="4771"/>
                      </a14:imgEffect>
                      <a14:imgEffect>
                        <a14:saturation sat="60000"/>
                      </a14:imgEffect>
                      <a14:imgEffect>
                        <a14:brightnessContrast bright="-32000" contrast="-20000"/>
                      </a14:imgEffect>
                    </a14:imgLayer>
                  </a14:imgProps>
                </a:ext>
                <a:ext uri="{28A0092B-C50C-407E-A947-70E740481C1C}">
                  <a14:useLocalDpi xmlns:a14="http://schemas.microsoft.com/office/drawing/2010/main" val="0"/>
                </a:ext>
              </a:extLst>
            </a:blip>
            <a:srcRect/>
            <a:stretch>
              <a:fillRect/>
            </a:stretch>
          </a:blipFill>
          <a:effectLst>
            <a:outerShdw blurRad="76200" dir="18900000" sy="23000" kx="-1200000" algn="bl" rotWithShape="0">
              <a:prstClr val="black">
                <a:alpha val="20000"/>
              </a:prstClr>
            </a:outerShdw>
          </a:effectLst>
        </p:spPr>
        <p:txBody>
          <a:bodyPr wrap="square" rtlCol="0">
            <a:spAutoFit/>
          </a:bodyPr>
          <a:lstStyle/>
          <a:p>
            <a:r>
              <a:rPr lang="en-US" sz="2000" dirty="0">
                <a:solidFill>
                  <a:schemeClr val="accent3"/>
                </a:solidFill>
              </a:rPr>
              <a:t>The project aims to create a user-friendly platform that offers tailored academic resources, enhancing student engagement through interactive features and personalized learning pathways. By utilizing AI to analyze student performance, the platform will provide targeted suggestions for improvement. This approach addresses the limitations of traditional education methods, fostering a more customized and effective learning experience for students.</a:t>
            </a:r>
          </a:p>
          <a:p>
            <a:endParaRPr lang="en-US" sz="2000" dirty="0">
              <a:solidFill>
                <a:srgbClr val="FFFF00"/>
              </a:solidFill>
            </a:endParaRPr>
          </a:p>
          <a:p>
            <a:pPr marL="285750" indent="-285750">
              <a:buFont typeface="Arial" panose="020B0604020202020204" pitchFamily="34" charset="0"/>
              <a:buChar char="•"/>
            </a:pPr>
            <a:r>
              <a:rPr lang="en-US" sz="2000" dirty="0">
                <a:solidFill>
                  <a:schemeClr val="tx1">
                    <a:lumMod val="65000"/>
                  </a:schemeClr>
                </a:solidFill>
              </a:rPr>
              <a:t>Provide a seamless experience for students to    identify learning paths based on their skills and career goals.</a:t>
            </a:r>
          </a:p>
          <a:p>
            <a:pPr marL="285750" indent="-285750">
              <a:buFont typeface="Arial" panose="020B0604020202020204" pitchFamily="34" charset="0"/>
              <a:buChar char="•"/>
            </a:pPr>
            <a:r>
              <a:rPr lang="en-US" sz="2000" dirty="0">
                <a:solidFill>
                  <a:schemeClr val="tx1">
                    <a:lumMod val="65000"/>
                  </a:schemeClr>
                </a:solidFill>
              </a:rPr>
              <a:t>Deliver AI-powered recommendations to help students achieve milestones.</a:t>
            </a:r>
          </a:p>
          <a:p>
            <a:pPr marL="285750" indent="-285750">
              <a:buFont typeface="Arial" panose="020B0604020202020204" pitchFamily="34" charset="0"/>
              <a:buChar char="•"/>
            </a:pPr>
            <a:r>
              <a:rPr lang="en-US" sz="2000" dirty="0">
                <a:solidFill>
                  <a:schemeClr val="tx1">
                    <a:lumMod val="65000"/>
                  </a:schemeClr>
                </a:solidFill>
              </a:rPr>
              <a:t>Enable students to track their progress and update their roadmap accordingly.</a:t>
            </a:r>
            <a:endParaRPr lang="en-US" sz="1600" dirty="0">
              <a:solidFill>
                <a:schemeClr val="tx1">
                  <a:lumMod val="65000"/>
                </a:schemeClr>
              </a:solidFill>
            </a:endParaRPr>
          </a:p>
        </p:txBody>
      </p:sp>
    </p:spTree>
    <p:extLst>
      <p:ext uri="{BB962C8B-B14F-4D97-AF65-F5344CB8AC3E}">
        <p14:creationId xmlns:p14="http://schemas.microsoft.com/office/powerpoint/2010/main" val="24120017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11C490F3-675C-8083-34D0-D5AEB6703BD7}"/>
            </a:ext>
          </a:extLst>
        </p:cNvPr>
        <p:cNvGrpSpPr/>
        <p:nvPr/>
      </p:nvGrpSpPr>
      <p:grpSpPr>
        <a:xfrm>
          <a:off x="0" y="0"/>
          <a:ext cx="0" cy="0"/>
          <a:chOff x="0" y="0"/>
          <a:chExt cx="0" cy="0"/>
        </a:xfrm>
      </p:grpSpPr>
      <p:pic>
        <p:nvPicPr>
          <p:cNvPr id="99" name="Picture 98">
            <a:extLst>
              <a:ext uri="{FF2B5EF4-FFF2-40B4-BE49-F238E27FC236}">
                <a16:creationId xmlns:a16="http://schemas.microsoft.com/office/drawing/2014/main" id="{BD40FBBB-AD80-2379-76C9-5583CC325F5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circuit board in the shape of a brain&#10;&#10;Description automatically generated">
            <a:extLst>
              <a:ext uri="{FF2B5EF4-FFF2-40B4-BE49-F238E27FC236}">
                <a16:creationId xmlns:a16="http://schemas.microsoft.com/office/drawing/2014/main" id="{4AB85404-7183-D470-3707-27279CB1EDEF}"/>
              </a:ext>
            </a:extLst>
          </p:cNvPr>
          <p:cNvPicPr>
            <a:picLocks noChangeAspect="1"/>
          </p:cNvPicPr>
          <p:nvPr/>
        </p:nvPicPr>
        <p:blipFill>
          <a:blip r:embed="rId4"/>
          <a:srcRect t="781" b="14632"/>
          <a:stretch/>
        </p:blipFill>
        <p:spPr>
          <a:xfrm>
            <a:off x="6900" y="19492"/>
            <a:ext cx="12191980" cy="6857990"/>
          </a:xfrm>
          <a:prstGeom prst="rect">
            <a:avLst/>
          </a:prstGeom>
        </p:spPr>
      </p:pic>
      <p:pic>
        <p:nvPicPr>
          <p:cNvPr id="100" name="Picture 99">
            <a:extLst>
              <a:ext uri="{FF2B5EF4-FFF2-40B4-BE49-F238E27FC236}">
                <a16:creationId xmlns:a16="http://schemas.microsoft.com/office/drawing/2014/main" id="{DBE8A944-637A-D7CE-649F-D302544514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1" name="Freeform 5">
            <a:extLst>
              <a:ext uri="{FF2B5EF4-FFF2-40B4-BE49-F238E27FC236}">
                <a16:creationId xmlns:a16="http://schemas.microsoft.com/office/drawing/2014/main" id="{E9A05130-CAC8-BC5D-61BD-D62A800AF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2" name="Freeform 14">
            <a:extLst>
              <a:ext uri="{FF2B5EF4-FFF2-40B4-BE49-F238E27FC236}">
                <a16:creationId xmlns:a16="http://schemas.microsoft.com/office/drawing/2014/main" id="{5893EB8C-C331-F345-C2B2-940FF1BBF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2FE183CB-21E3-FE31-3E62-23680AFA7F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E6BA1BC0-172E-2302-A740-59C277F8A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344A18B-2069-3128-1CE2-484C78E43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0BFA2A-DA34-5D7D-D73B-1EA19716F7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F780D7-F99F-BB8E-33C0-3592B72515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F3EA8E-162A-7DDA-E6AE-C4D8C650A5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7DC13-F757-5623-6427-AEB6EA0904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5412BE8-29F5-0F64-60BD-EA41D97511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A214BB7-E230-3672-E67B-F4BF7437FD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6FD8C8-469B-7CB6-C37F-D6F88EE634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D5A646-62DE-0B7E-82CF-35B72EFA9D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EF7AE24-6908-76DD-D318-A232DC7DC1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E0B7D2-25BF-E88D-52C7-02E3919975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0B7E9C8-BBC9-7EC0-51B6-02F87BBFA9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158A553-D735-B583-3D2E-607354640D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4EC285F-FAAF-135E-9BBD-CDB37D6F90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CC580D-33D9-F935-77B1-9617E3D40E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47C36F4-6142-A3E3-3AC1-1D4A53B92F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396A4C-EB0E-9576-9595-39177DCA3C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7086DD-2E9E-1071-62DB-3213A13332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B71E30-9056-4CD7-0B2E-A0A7E8DD03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CA2C44-D3B4-2BB6-30D5-7B847F50DB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0A4409-7F89-4A4B-435A-38DEDC4EEB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789BC1A-88D5-A9BC-6B0A-EF518845F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381671-AEFC-5BC5-93F0-C9BF739179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FC6343B-1BC8-BC2C-15D9-5C10243F3F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FA71BD-0EF9-2E7B-5076-2AF4FB6D1C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4E860F-815C-064A-53C7-06CF546AAB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A967014-ABBD-55B1-AC00-39D2857DF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989126-ED9E-CD30-7D4E-4DBF23B87B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08B41EA-3F33-B381-2A39-2A97C71FE8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712CEC5-1C8B-2A93-401F-BEB0573DAB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517BA35-7BB5-0369-C9D1-5242CA4849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EA94AE-5E2E-05DE-A4DB-FEAF039839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29C976-573D-F755-8B91-453F9A5BEA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0489592-8B7B-148B-F26F-21AE17017D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D0AC7A9-97BB-8687-7CB4-ACD524D0B5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CD7BA9-0DD4-6203-1C4A-5EE28CD169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B61F7B-D2C3-7652-A1EA-2D083DE5A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0A95FF7-B126-3D86-07AB-A7994785E0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869353-A34C-0CF0-1356-8ADF0F41F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0DCA837-DAAD-B49D-7208-4C08A8D03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B65C460-3AD7-CBA1-CB03-7512857C2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B568320-F8F4-32AE-B0F3-85D8219CEB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91DE93-F622-D076-A1E1-5728E1835F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5A81C3B-2E1F-FE89-E0DE-2CFEC74524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D9E037-EE25-112B-D15B-4D51F07230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476AECD-01EA-3167-60E7-77854D12E1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126399-752F-A081-9AD7-D3A664A475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AC0E819-C6DB-80C3-99FB-23BF4A8E4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987CF24-2184-E3B3-7AB9-1C9F81D1A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1FBD48C-DF1F-408D-AB1F-1862FC16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C0C10D2-9B47-BCE6-32E6-FA4D04A9E3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6392B3-84F4-0E6E-92BD-842457D591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A469AD6-7291-CEB8-99DE-5336D9B00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4B707D-E75E-0963-9D36-DF1D511D4B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B586F34-3232-AC17-A248-273ACEAFAD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2515907-2273-4951-DB31-3EE952E6B5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80E85AF-3697-029F-EA32-DBBF9A6CC5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42C5391-B15E-17BF-FEF6-34058ADF5A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F06D2-6DCB-47DB-F6F4-06CAE424AD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ABBF76-8F4E-A430-9D4E-C45DFA309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BEFCF80-BBA7-BD94-7BF8-D8F931643C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3C8FF48-2917-BA64-4D31-0B37FB5230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2C005B4-C0E0-8A80-37EF-6D01BF02A5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BE7739F-BD00-E7FC-54CE-EA7E7414BC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4F0FB4F-5FDF-6EF9-B230-EE42916EC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D6B0715-4E60-31F1-A6DD-EA5F7D41A2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E6324A9-8597-92BD-68C5-3743AF07AB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CF50DC4-3675-5EEE-7458-20ACC23B91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6097F37-3ABC-6CEA-83AC-68C30C9DC1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CD31613-BD6A-F68B-3DCA-763441518C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8962170-B99F-7ABF-FEC7-C67BCB9582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ED723C1-0E60-7593-F421-76E9018E9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D850969-6EE8-B99C-C2B0-916FB490E2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27CAD6A-B889-4226-0F5F-DABAEFF44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9F7F6E4-915D-7113-3FA5-C05837644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625E2B0-EBA0-0516-0C84-5D8DC39C73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5B845DB-132C-D081-A74E-A87843816B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4B657D-7DF8-92CB-F1C3-ADFA050AD9C1}"/>
              </a:ext>
            </a:extLst>
          </p:cNvPr>
          <p:cNvSpPr>
            <a:spLocks noGrp="1"/>
          </p:cNvSpPr>
          <p:nvPr>
            <p:ph type="title"/>
          </p:nvPr>
        </p:nvSpPr>
        <p:spPr>
          <a:xfrm>
            <a:off x="5782117" y="3268336"/>
            <a:ext cx="6233270" cy="966385"/>
          </a:xfrm>
        </p:spPr>
        <p:txBody>
          <a:bodyPr vert="horz" lIns="91440" tIns="45720" rIns="91440" bIns="45720" rtlCol="0" anchor="b">
            <a:normAutofit fontScale="90000"/>
          </a:bodyPr>
          <a:lstStyle/>
          <a:p>
            <a:pPr algn="r"/>
            <a:r>
              <a:rPr lang="en-IN" sz="4800" u="sng" dirty="0">
                <a:solidFill>
                  <a:schemeClr val="tx1">
                    <a:lumMod val="65000"/>
                  </a:schemeClr>
                </a:solidFill>
                <a:latin typeface="Constantia" panose="02030602050306030303" pitchFamily="18" charset="0"/>
              </a:rPr>
              <a:t>Technology Stack</a:t>
            </a:r>
            <a:endParaRPr lang="en-US" sz="4800" u="sng" dirty="0">
              <a:solidFill>
                <a:schemeClr val="tx1">
                  <a:lumMod val="65000"/>
                </a:schemeClr>
              </a:solidFill>
              <a:latin typeface="Constantia" panose="02030602050306030303" pitchFamily="18" charset="0"/>
            </a:endParaRPr>
          </a:p>
        </p:txBody>
      </p:sp>
      <p:sp>
        <p:nvSpPr>
          <p:cNvPr id="5" name="TextBox 4">
            <a:extLst>
              <a:ext uri="{FF2B5EF4-FFF2-40B4-BE49-F238E27FC236}">
                <a16:creationId xmlns:a16="http://schemas.microsoft.com/office/drawing/2014/main" id="{BFC783B6-2584-5BED-F035-E15C7A5F3400}"/>
              </a:ext>
            </a:extLst>
          </p:cNvPr>
          <p:cNvSpPr txBox="1"/>
          <p:nvPr/>
        </p:nvSpPr>
        <p:spPr>
          <a:xfrm>
            <a:off x="236221" y="697654"/>
            <a:ext cx="5484567" cy="5078313"/>
          </a:xfrm>
          <a:prstGeom prst="rect">
            <a:avLst/>
          </a:prstGeom>
          <a:blipFill dpi="0" rotWithShape="1">
            <a:blip r:embed="rId5">
              <a:extLst>
                <a:ext uri="{BEBA8EAE-BF5A-486C-A8C5-ECC9F3942E4B}">
                  <a14:imgProps xmlns:a14="http://schemas.microsoft.com/office/drawing/2010/main">
                    <a14:imgLayer r:embed="rId6">
                      <a14:imgEffect>
                        <a14:sharpenSoften amount="-41000"/>
                      </a14:imgEffect>
                      <a14:imgEffect>
                        <a14:colorTemperature colorTemp="4771"/>
                      </a14:imgEffect>
                      <a14:imgEffect>
                        <a14:saturation sat="60000"/>
                      </a14:imgEffect>
                      <a14:imgEffect>
                        <a14:brightnessContrast bright="-32000" contrast="-20000"/>
                      </a14:imgEffect>
                    </a14:imgLayer>
                  </a14:imgProps>
                </a:ext>
                <a:ext uri="{28A0092B-C50C-407E-A947-70E740481C1C}">
                  <a14:useLocalDpi xmlns:a14="http://schemas.microsoft.com/office/drawing/2010/main" val="0"/>
                </a:ext>
              </a:extLst>
            </a:blip>
            <a:srcRect/>
            <a:stretch>
              <a:fillRect/>
            </a:stretch>
          </a:blipFill>
          <a:effectLst>
            <a:outerShdw blurRad="76200" dir="18900000" sy="23000" kx="-1200000" algn="bl" rotWithShape="0">
              <a:prstClr val="black">
                <a:alpha val="20000"/>
              </a:prstClr>
            </a:outerShdw>
          </a:effectLst>
        </p:spPr>
        <p:txBody>
          <a:bodyPr wrap="square" rtlCol="0">
            <a:spAutoFit/>
          </a:bodyPr>
          <a:lstStyle/>
          <a:p>
            <a:r>
              <a:rPr lang="en-US" sz="2000" dirty="0">
                <a:solidFill>
                  <a:schemeClr val="accent3"/>
                </a:solidFill>
              </a:rPr>
              <a:t>This combination of technologies supports the development of an engaging and responsive educational platform by ensuring that each component works harmoniously to enhance user experience and performance.</a:t>
            </a:r>
          </a:p>
          <a:p>
            <a:endParaRPr lang="en-US" sz="2000" dirty="0">
              <a:solidFill>
                <a:schemeClr val="accent4">
                  <a:lumMod val="40000"/>
                  <a:lumOff val="60000"/>
                </a:schemeClr>
              </a:solidFill>
            </a:endParaRPr>
          </a:p>
          <a:p>
            <a:endParaRPr lang="en-US" sz="2000" dirty="0">
              <a:solidFill>
                <a:schemeClr val="tx1">
                  <a:lumMod val="75000"/>
                </a:schemeClr>
              </a:solidFill>
            </a:endParaRPr>
          </a:p>
          <a:p>
            <a:r>
              <a:rPr lang="en-IN" sz="2400" dirty="0">
                <a:solidFill>
                  <a:schemeClr val="tx1">
                    <a:lumMod val="65000"/>
                  </a:schemeClr>
                </a:solidFill>
              </a:rPr>
              <a:t>• </a:t>
            </a:r>
            <a:r>
              <a:rPr lang="en-IN" sz="2000" dirty="0">
                <a:solidFill>
                  <a:schemeClr val="tx1">
                    <a:lumMod val="65000"/>
                  </a:schemeClr>
                </a:solidFill>
              </a:rPr>
              <a:t>Frontend</a:t>
            </a:r>
            <a:r>
              <a:rPr lang="en-IN" sz="2000">
                <a:solidFill>
                  <a:schemeClr val="tx1">
                    <a:lumMod val="65000"/>
                  </a:schemeClr>
                </a:solidFill>
              </a:rPr>
              <a:t>: Dart (</a:t>
            </a:r>
            <a:r>
              <a:rPr lang="en-IN" sz="2000" dirty="0">
                <a:solidFill>
                  <a:schemeClr val="tx1">
                    <a:lumMod val="65000"/>
                  </a:schemeClr>
                </a:solidFill>
              </a:rPr>
              <a:t>Mobile), Flask(Web)</a:t>
            </a:r>
          </a:p>
          <a:p>
            <a:r>
              <a:rPr lang="en-IN" sz="2000" dirty="0">
                <a:solidFill>
                  <a:schemeClr val="tx1">
                    <a:lumMod val="65000"/>
                  </a:schemeClr>
                </a:solidFill>
              </a:rPr>
              <a:t>•  Backend: Flask (Python) </a:t>
            </a:r>
          </a:p>
          <a:p>
            <a:r>
              <a:rPr lang="en-IN" sz="2000" dirty="0">
                <a:solidFill>
                  <a:schemeClr val="tx1">
                    <a:lumMod val="65000"/>
                  </a:schemeClr>
                </a:solidFill>
              </a:rPr>
              <a:t>•  Database: MySQL or MongoDB</a:t>
            </a:r>
          </a:p>
          <a:p>
            <a:r>
              <a:rPr lang="en-IN" sz="2000" dirty="0">
                <a:solidFill>
                  <a:schemeClr val="tx1">
                    <a:lumMod val="65000"/>
                  </a:schemeClr>
                </a:solidFill>
              </a:rPr>
              <a:t>•  AI Models: TensorFlow/Keras or PyTorch</a:t>
            </a:r>
          </a:p>
          <a:p>
            <a:r>
              <a:rPr lang="en-IN" sz="2000" dirty="0">
                <a:solidFill>
                  <a:schemeClr val="tx1">
                    <a:lumMod val="65000"/>
                  </a:schemeClr>
                </a:solidFill>
              </a:rPr>
              <a:t>•  Cloud: basic hosting platform, Firebase for                               </a:t>
            </a:r>
            <a:r>
              <a:rPr lang="en-IN" sz="2000" dirty="0">
                <a:solidFill>
                  <a:schemeClr val="bg1"/>
                </a:solidFill>
              </a:rPr>
              <a:t>….</a:t>
            </a:r>
            <a:r>
              <a:rPr lang="en-IN" sz="2000" dirty="0">
                <a:solidFill>
                  <a:schemeClr val="tx1">
                    <a:lumMod val="65000"/>
                  </a:schemeClr>
                </a:solidFill>
              </a:rPr>
              <a:t>authentication</a:t>
            </a:r>
          </a:p>
          <a:p>
            <a:endParaRPr lang="en-US" sz="2000" dirty="0">
              <a:solidFill>
                <a:schemeClr val="tx1">
                  <a:lumMod val="75000"/>
                </a:schemeClr>
              </a:solidFill>
            </a:endParaRPr>
          </a:p>
          <a:p>
            <a:endParaRPr lang="en-US" sz="2000" dirty="0"/>
          </a:p>
          <a:p>
            <a:pPr marL="342900" indent="-342900">
              <a:buFont typeface="Arial" panose="020B0604020202020204" pitchFamily="34" charset="0"/>
              <a:buChar char="•"/>
            </a:pP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4452019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54D1A5E8-A879-4260-55A2-0E56FBE8BCD0}"/>
            </a:ext>
          </a:extLst>
        </p:cNvPr>
        <p:cNvGrpSpPr/>
        <p:nvPr/>
      </p:nvGrpSpPr>
      <p:grpSpPr>
        <a:xfrm>
          <a:off x="0" y="0"/>
          <a:ext cx="0" cy="0"/>
          <a:chOff x="0" y="0"/>
          <a:chExt cx="0" cy="0"/>
        </a:xfrm>
      </p:grpSpPr>
      <p:pic>
        <p:nvPicPr>
          <p:cNvPr id="99" name="Picture 98">
            <a:extLst>
              <a:ext uri="{FF2B5EF4-FFF2-40B4-BE49-F238E27FC236}">
                <a16:creationId xmlns:a16="http://schemas.microsoft.com/office/drawing/2014/main" id="{AA1ABE02-C670-CD36-2898-D0C468F729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circuit board in the shape of a brain&#10;&#10;Description automatically generated">
            <a:extLst>
              <a:ext uri="{FF2B5EF4-FFF2-40B4-BE49-F238E27FC236}">
                <a16:creationId xmlns:a16="http://schemas.microsoft.com/office/drawing/2014/main" id="{25C8D648-D374-BAAD-31FD-03DF6910D893}"/>
              </a:ext>
            </a:extLst>
          </p:cNvPr>
          <p:cNvPicPr>
            <a:picLocks noChangeAspect="1"/>
          </p:cNvPicPr>
          <p:nvPr/>
        </p:nvPicPr>
        <p:blipFill>
          <a:blip r:embed="rId4"/>
          <a:srcRect t="781" b="14632"/>
          <a:stretch/>
        </p:blipFill>
        <p:spPr>
          <a:xfrm>
            <a:off x="6900" y="19492"/>
            <a:ext cx="12191980" cy="6857990"/>
          </a:xfrm>
          <a:prstGeom prst="rect">
            <a:avLst/>
          </a:prstGeom>
        </p:spPr>
      </p:pic>
      <p:pic>
        <p:nvPicPr>
          <p:cNvPr id="100" name="Picture 99">
            <a:extLst>
              <a:ext uri="{FF2B5EF4-FFF2-40B4-BE49-F238E27FC236}">
                <a16:creationId xmlns:a16="http://schemas.microsoft.com/office/drawing/2014/main" id="{948CBE91-6C2A-1807-8E2F-551C15833A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1" name="Freeform 5">
            <a:extLst>
              <a:ext uri="{FF2B5EF4-FFF2-40B4-BE49-F238E27FC236}">
                <a16:creationId xmlns:a16="http://schemas.microsoft.com/office/drawing/2014/main" id="{90639E6B-3CE6-CFAE-60E1-E1735B285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2" name="Freeform 14">
            <a:extLst>
              <a:ext uri="{FF2B5EF4-FFF2-40B4-BE49-F238E27FC236}">
                <a16:creationId xmlns:a16="http://schemas.microsoft.com/office/drawing/2014/main" id="{6B1C1E85-A569-A38D-80C1-48D3545F5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E1BFF4FD-5591-B3B0-81AC-08349BA36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CC952205-21CC-B493-0643-EBB94B3994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9B97B26-FEDD-C19F-AA55-32D9469FF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0AB514-7161-73A9-0B8F-3D92A62EB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2DCF443-309D-69F2-46F6-88C2FCE76B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B89C4C-C7F0-5D6C-E4D4-496291666C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3B8323-69EF-D1B6-05FD-1F30C8E5D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DFF6D3-CF8C-4904-FE21-D5909BBA61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10C2E2-9512-DF21-65C2-9A5F12C79A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540314-62E8-1A1F-2A75-803F1867A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16A91C-ACF3-C133-338F-393858F578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C109A6B-6991-27CC-EA70-62BB5B5D51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0BACC2-3133-395F-7365-C30699E14E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A7BB9BA-6538-9D30-D2A7-CBC5D10343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C0AADF-79AE-BF10-1C2D-3C397E831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F646B16-F743-C0C9-A591-08FF1FE64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CA8B815-BA5F-0B3C-C141-666EF067E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CEE6B8E-ADFC-9664-B68E-7B1A96D573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4B4352-5E6A-AA04-814D-ABF79A7C2E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EAE1B34-D1C6-CA94-AAFD-A51BF0C67F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81801CD-AABB-8859-96A7-A5EA781ECC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068F7-5964-8878-D95D-E9A0E6AE1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18431F-B9FF-5962-A654-1C8A7F1ECB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98EE52-E7EC-BA2D-6DBB-0578F4F0BA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970A75B-5D9D-00B7-78BB-1959243939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52B4FB9-E9C8-12B0-F584-629F012A51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7047700-3B91-C303-DF13-4DCD6B91A2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4574E94-5F72-274E-04AD-8B2A59847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F86622-3DFF-1796-D9A5-F427930165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642BCDF-6830-69C1-8EB9-6134E0614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E9C57A-FDCF-9A82-4844-8BA8B876D7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7C11ADC-E9CF-1F27-06F4-2D79D1A277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1BD2977-0481-7A85-45D6-74073CA93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18BBCF-913F-075C-53DB-91901AB837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9047A5-2DCB-672D-817C-7B97E1F53E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0F56E9F-E591-4D7E-A516-1BFB34E42B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F7410CF-0AAC-46F4-C443-7E6E948736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6BF1356-D984-76D3-D751-9E8C2DE10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545DE8-8B8A-FF10-C99F-A2F95A468E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BCA19F1-7831-05F1-CBC9-356275E2B6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F2AFD91-E143-8ACA-F73A-FFD71ED3C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C66AD85-2BA0-6BE2-AB94-2521F564A2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A217F8-3572-F4CE-DC49-F0E1711B7C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38C9EA-4CD8-783A-BB53-6EE7B8AC95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756679B-1045-AA85-6635-A16B9E873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F77A70D-DDDC-7A55-154A-6850A25CEC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414D4E2-CF77-709A-CC37-E102519A1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98C92D4-36A6-84FB-0C44-DC7A2DC048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6DE6605-DA6C-CD1E-03AD-2114B61D31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0B324C-91BA-E202-28E3-A390BC6739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8F3A0AB-35E0-98BF-3E52-6C8C216B8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F6CC661-886F-A434-1A8A-B7D9F5C08C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405CAB3-73BA-1E75-B3E0-1C95C241F4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FD662ED-0809-8D0B-0789-A7A3D837B8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503C945-C926-B54D-DB47-440587A9F2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2381D50-F756-6E1C-3702-EE8E635201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E45741D-F074-84AD-391C-4A9A3002C1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B75C5B9-53F7-26A6-D1CA-87CD0B5096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202F01C-0B25-D3DD-5909-A67B11C12D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7C1B7E2-47E4-2DBD-8CA7-FC96CE5A94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6FC01D-5454-881E-5847-01651D337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F40915-97A7-6D35-9419-0D7C1B4F7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DDA0443-00C6-4DE5-D0EF-E9A42D0996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4FFE2A1-1C53-937D-91E4-9BA97C51F8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E39030D-A243-036F-A226-56E328D08B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945A4BF-1226-287D-BBD9-7E542FDBEE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402C179-0783-BC19-F9B7-D9DE72773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5113DE-2819-9814-170E-E3ADC4FD8E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6AC2651-65D5-76E4-1BF4-72DEB0C15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78AFFC0-41CD-CCB4-375F-3E7AAF7381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6401080-B77B-5C9A-88B2-6F402B13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8EE80F7-9FB9-2A01-2E77-1F92755D44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308A44-5A77-2397-E331-A28DF38436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B1B47B4-6E8F-CDF7-4707-5A5969C719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5021F6A-6A6A-C36C-F5C8-F680A3D219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6379742-C215-DC66-B408-5C03183E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64F1699-B2D5-4AE8-754D-F4278E67AF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020A1AF-CDA4-05F4-BC19-BCE12EFA55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7D2C3FA-5265-472B-78A3-1137E744AD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4F2CF2D-328E-5B60-9541-A9A6292C4E7A}"/>
              </a:ext>
            </a:extLst>
          </p:cNvPr>
          <p:cNvSpPr>
            <a:spLocks noGrp="1"/>
          </p:cNvSpPr>
          <p:nvPr>
            <p:ph type="title"/>
          </p:nvPr>
        </p:nvSpPr>
        <p:spPr>
          <a:xfrm>
            <a:off x="4963523" y="3120693"/>
            <a:ext cx="7030432" cy="1226593"/>
          </a:xfrm>
        </p:spPr>
        <p:txBody>
          <a:bodyPr vert="horz" lIns="91440" tIns="45720" rIns="91440" bIns="45720" rtlCol="0" anchor="b">
            <a:normAutofit/>
          </a:bodyPr>
          <a:lstStyle/>
          <a:p>
            <a:pPr algn="r"/>
            <a:r>
              <a:rPr lang="en-IN" u="sng" dirty="0">
                <a:solidFill>
                  <a:schemeClr val="tx1">
                    <a:lumMod val="65000"/>
                  </a:schemeClr>
                </a:solidFill>
                <a:latin typeface="Constantia" panose="02030602050306030303" pitchFamily="18" charset="0"/>
              </a:rPr>
              <a:t>System</a:t>
            </a:r>
            <a:r>
              <a:rPr lang="en-IN" dirty="0">
                <a:solidFill>
                  <a:schemeClr val="tx1">
                    <a:lumMod val="65000"/>
                  </a:schemeClr>
                </a:solidFill>
                <a:latin typeface="Constantia" panose="02030602050306030303" pitchFamily="18" charset="0"/>
              </a:rPr>
              <a:t>  </a:t>
            </a:r>
            <a:r>
              <a:rPr lang="en-IN" u="sng" dirty="0">
                <a:solidFill>
                  <a:schemeClr val="tx1">
                    <a:lumMod val="65000"/>
                  </a:schemeClr>
                </a:solidFill>
                <a:latin typeface="Constantia" panose="02030602050306030303" pitchFamily="18" charset="0"/>
              </a:rPr>
              <a:t>Architecture</a:t>
            </a:r>
            <a:endParaRPr lang="en-US" u="sng" dirty="0">
              <a:solidFill>
                <a:schemeClr val="tx1">
                  <a:lumMod val="65000"/>
                </a:schemeClr>
              </a:solidFill>
              <a:latin typeface="Constantia" panose="02030602050306030303" pitchFamily="18" charset="0"/>
            </a:endParaRPr>
          </a:p>
        </p:txBody>
      </p:sp>
      <p:sp>
        <p:nvSpPr>
          <p:cNvPr id="5" name="TextBox 4">
            <a:extLst>
              <a:ext uri="{FF2B5EF4-FFF2-40B4-BE49-F238E27FC236}">
                <a16:creationId xmlns:a16="http://schemas.microsoft.com/office/drawing/2014/main" id="{9F952152-D349-6E37-7DE7-996523C8E1B2}"/>
              </a:ext>
            </a:extLst>
          </p:cNvPr>
          <p:cNvSpPr txBox="1"/>
          <p:nvPr/>
        </p:nvSpPr>
        <p:spPr>
          <a:xfrm>
            <a:off x="236503" y="981918"/>
            <a:ext cx="5484567" cy="5016758"/>
          </a:xfrm>
          <a:prstGeom prst="rect">
            <a:avLst/>
          </a:prstGeom>
          <a:blipFill dpi="0" rotWithShape="1">
            <a:blip r:embed="rId5">
              <a:extLst>
                <a:ext uri="{BEBA8EAE-BF5A-486C-A8C5-ECC9F3942E4B}">
                  <a14:imgProps xmlns:a14="http://schemas.microsoft.com/office/drawing/2010/main">
                    <a14:imgLayer r:embed="rId6">
                      <a14:imgEffect>
                        <a14:sharpenSoften amount="-41000"/>
                      </a14:imgEffect>
                      <a14:imgEffect>
                        <a14:colorTemperature colorTemp="4771"/>
                      </a14:imgEffect>
                      <a14:imgEffect>
                        <a14:saturation sat="60000"/>
                      </a14:imgEffect>
                      <a14:imgEffect>
                        <a14:brightnessContrast bright="-32000" contrast="-20000"/>
                      </a14:imgEffect>
                    </a14:imgLayer>
                  </a14:imgProps>
                </a:ext>
                <a:ext uri="{28A0092B-C50C-407E-A947-70E740481C1C}">
                  <a14:useLocalDpi xmlns:a14="http://schemas.microsoft.com/office/drawing/2010/main" val="0"/>
                </a:ext>
              </a:extLst>
            </a:blip>
            <a:srcRect/>
            <a:stretch>
              <a:fillRect/>
            </a:stretch>
          </a:blipFill>
          <a:effectLst>
            <a:outerShdw blurRad="76200" dir="18900000" sy="23000" kx="-1200000" algn="bl" rotWithShape="0">
              <a:prstClr val="black">
                <a:alpha val="20000"/>
              </a:prstClr>
            </a:outerShdw>
          </a:effectLst>
        </p:spPr>
        <p:txBody>
          <a:bodyPr wrap="square" rtlCol="0">
            <a:spAutoFit/>
          </a:bodyPr>
          <a:lstStyle/>
          <a:p>
            <a:r>
              <a:rPr lang="en-US" sz="2000" dirty="0">
                <a:solidFill>
                  <a:schemeClr val="accent3"/>
                </a:solidFill>
              </a:rPr>
              <a:t>The backend manages application logic and interacts with database for flexible data storage</a:t>
            </a:r>
          </a:p>
          <a:p>
            <a:endParaRPr lang="en-US" sz="2000" dirty="0">
              <a:solidFill>
                <a:schemeClr val="tx1">
                  <a:lumMod val="75000"/>
                </a:schemeClr>
              </a:solidFill>
            </a:endParaRPr>
          </a:p>
          <a:p>
            <a:pPr marL="342900" indent="-342900">
              <a:buFont typeface="Arial" panose="020B0604020202020204" pitchFamily="34" charset="0"/>
              <a:buChar char="•"/>
            </a:pPr>
            <a:r>
              <a:rPr lang="en-IN" sz="2000" dirty="0">
                <a:solidFill>
                  <a:schemeClr val="tx1">
                    <a:lumMod val="65000"/>
                  </a:schemeClr>
                </a:solidFill>
              </a:rPr>
              <a:t>Mobile App &amp; Website → API Gateway → Backend Server → AI System &amp; Database → Cloud Storage for resources</a:t>
            </a:r>
          </a:p>
          <a:p>
            <a:endParaRPr lang="en-US" sz="2000" dirty="0">
              <a:solidFill>
                <a:schemeClr val="tx1">
                  <a:lumMod val="75000"/>
                </a:schemeClr>
              </a:solidFill>
            </a:endParaRP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6" name="Picture 5">
            <a:extLst>
              <a:ext uri="{FF2B5EF4-FFF2-40B4-BE49-F238E27FC236}">
                <a16:creationId xmlns:a16="http://schemas.microsoft.com/office/drawing/2014/main" id="{6D8C03B4-429A-7A31-C093-643A19B5BE3D}"/>
              </a:ext>
            </a:extLst>
          </p:cNvPr>
          <p:cNvPicPr>
            <a:picLocks noChangeAspect="1"/>
          </p:cNvPicPr>
          <p:nvPr/>
        </p:nvPicPr>
        <p:blipFill>
          <a:blip r:embed="rId7"/>
          <a:stretch>
            <a:fillRect/>
          </a:stretch>
        </p:blipFill>
        <p:spPr>
          <a:xfrm>
            <a:off x="1042220" y="3051697"/>
            <a:ext cx="3667432" cy="2849968"/>
          </a:xfrm>
          <a:prstGeom prst="rect">
            <a:avLst/>
          </a:prstGeom>
        </p:spPr>
      </p:pic>
    </p:spTree>
    <p:extLst>
      <p:ext uri="{BB962C8B-B14F-4D97-AF65-F5344CB8AC3E}">
        <p14:creationId xmlns:p14="http://schemas.microsoft.com/office/powerpoint/2010/main" val="397493993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F50D2A77-E1FD-8B11-BDA9-457E5974C44F}"/>
            </a:ext>
          </a:extLst>
        </p:cNvPr>
        <p:cNvGrpSpPr/>
        <p:nvPr/>
      </p:nvGrpSpPr>
      <p:grpSpPr>
        <a:xfrm>
          <a:off x="0" y="0"/>
          <a:ext cx="0" cy="0"/>
          <a:chOff x="0" y="0"/>
          <a:chExt cx="0" cy="0"/>
        </a:xfrm>
      </p:grpSpPr>
      <p:pic>
        <p:nvPicPr>
          <p:cNvPr id="99" name="Picture 98">
            <a:extLst>
              <a:ext uri="{FF2B5EF4-FFF2-40B4-BE49-F238E27FC236}">
                <a16:creationId xmlns:a16="http://schemas.microsoft.com/office/drawing/2014/main" id="{D7D80994-3701-DFEE-4589-8858275186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circuit board in the shape of a brain&#10;&#10;Description automatically generated">
            <a:extLst>
              <a:ext uri="{FF2B5EF4-FFF2-40B4-BE49-F238E27FC236}">
                <a16:creationId xmlns:a16="http://schemas.microsoft.com/office/drawing/2014/main" id="{20E4C6AC-7EB8-C847-8ED2-8E22DBEAFBAF}"/>
              </a:ext>
            </a:extLst>
          </p:cNvPr>
          <p:cNvPicPr>
            <a:picLocks noChangeAspect="1"/>
          </p:cNvPicPr>
          <p:nvPr/>
        </p:nvPicPr>
        <p:blipFill>
          <a:blip r:embed="rId4"/>
          <a:srcRect t="781" b="14632"/>
          <a:stretch/>
        </p:blipFill>
        <p:spPr>
          <a:xfrm>
            <a:off x="6900" y="19492"/>
            <a:ext cx="12191980" cy="6857990"/>
          </a:xfrm>
          <a:prstGeom prst="rect">
            <a:avLst/>
          </a:prstGeom>
        </p:spPr>
      </p:pic>
      <p:pic>
        <p:nvPicPr>
          <p:cNvPr id="100" name="Picture 99">
            <a:extLst>
              <a:ext uri="{FF2B5EF4-FFF2-40B4-BE49-F238E27FC236}">
                <a16:creationId xmlns:a16="http://schemas.microsoft.com/office/drawing/2014/main" id="{6189D958-53B2-DE6A-4C48-43C2B30C23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1" name="Freeform 5">
            <a:extLst>
              <a:ext uri="{FF2B5EF4-FFF2-40B4-BE49-F238E27FC236}">
                <a16:creationId xmlns:a16="http://schemas.microsoft.com/office/drawing/2014/main" id="{BB08DA73-4CA7-B32D-E7B7-70225606A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2" name="Freeform 14">
            <a:extLst>
              <a:ext uri="{FF2B5EF4-FFF2-40B4-BE49-F238E27FC236}">
                <a16:creationId xmlns:a16="http://schemas.microsoft.com/office/drawing/2014/main" id="{DD145BB9-6FFE-87A9-934E-E04768B4B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2830750B-35D4-6468-CDBE-6A965BCE59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4C2AB3D3-E298-9BAB-303B-787238162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42134E6-5A2E-9D7C-B40E-FDF03C5C4E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4587596-9CA0-72AB-0A4A-C430AC3A84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D55D72-AD81-5715-1CF9-66519CEDC2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3E8C26-0CF0-F8D8-FA64-F0052FF3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242DF3-6343-699B-BE41-5BD6F01676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103A71-DBF6-98E0-3526-2C1654BBC9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DAAC0D-0C91-92F3-548F-9F1589067F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C13D29-8114-EE2A-F2BD-9C3B3C0F10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4549219-DC4F-0EFE-B3B2-FB4BD5AA1B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4428C5-FCFB-E592-5D8A-AF5C31B466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094706-D538-2186-DC91-A1AAD818A3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0F2A651-8AD1-C8A4-7FFB-2EADF3075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F66E43-2E70-3C53-3044-131C95B7D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86FF96-D1CD-ACC1-4E01-C74F7AC58B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B1B296-F3D3-B54E-49A9-1CDBFCEE19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2EF27FC-8C78-859E-9921-624893A240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C5F135-0CDA-DDFC-060C-1C4574D1E3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43397A-ECB6-6F6A-65D9-40C393D5D2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D2CDBCE-210E-2BBC-41A2-B734EF2A33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84E77B-5176-2834-2099-266CFDA994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C0FC20-55CA-28E2-BC19-7C12C94F33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A9A995-C487-955E-971E-F833C7BC4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5BE94C-D199-C21E-C066-89D257F3A9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9194316-E9F3-09F5-AE4A-3859DAE865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C174623-4372-E8EE-E6EA-07C6483BEA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2AB43B-D13F-D793-294F-4A09EAD31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F159E27-7854-609C-58DA-8824FDD0FA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F283B49-4705-2AE3-A535-BF40EC83C4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F461852-0DBE-C8FB-B7AD-1A653B17A0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E233396-9119-A063-55C7-84CF0F0E99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AFD7558-7A0C-578E-DA1D-215689C771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F1816E-A3E2-C027-D68B-5B92813DA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133CF95-35C0-B77B-7C56-45457353A3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696249B-9394-8082-4435-E72B628D94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C689810-978E-A58E-F60B-2809813E82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898B2D-C8C3-9EF5-DDE0-F7308D698A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88D6DE1-900A-88D0-6105-5F9288ACDD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330A5C-F1D7-3B31-9088-CE48B803AC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E6925ED-DE0D-72AE-157F-CB38ABAC41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457B21-5BDE-33A6-F885-142B69FC0C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D419959-34A1-A771-F916-976C1F75A2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1213E7-8CBE-CA2F-8F0A-5BD8AFAAEE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D9757C0-77D2-140A-3827-1FB13FDBB3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6427523-14BF-9AE0-7A49-79FAF8F110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5E3BACC-B58E-5682-C627-26F2851737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D0D83E1-33FB-81C1-C5C8-04282E51D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22B0388-A283-1F23-8C10-B9FEF2A3F9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4F75D0D-AFEE-4101-95BE-17E24079C4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7FC34A3-0AA3-4BB0-7186-D4420ED488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E2E7308-D17C-F147-172C-6D6294786B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C423B1-CF73-DCBF-65D1-052DB58C7F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0DFCAD-5750-4410-B7B9-A6FF11A3F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F917080-F287-A20C-4EDA-E3318CAFA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C91633C-403E-45A9-A5F5-6E0365FFD6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7FAC237-675C-68D8-F983-43F1F1F807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6BE91E1-FC60-F9BB-412C-AB31CDB586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B7896A7-3E2A-28A2-426A-D0196B2CD1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89A2840-A6FA-C6E4-ED08-A914CDDD1F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91CE5A4-2EF3-AF07-897D-4579B735BC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74AD86-CB6C-A384-204F-FD5314982B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692B340-E78D-BBB7-36EB-2B1739FBED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76A3E43-1123-00E6-C9BA-4DD9ADD79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9025F4C-F461-7DA9-B236-A5498E23F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B388274-388A-E40F-3263-7ADC69FF6A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76890E-272A-37B2-F786-1E3EE2A3A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638941-D654-E8B3-BC5F-E72A91C883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B5346B8-B846-34E4-AAAD-9CCAAA167A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08A98DC-D31A-1852-806D-72190714AB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604243C-7C12-0FB7-13B5-7754B27AC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9CF8-377A-0D8E-93F8-49674225F4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4CF1165-CEEE-D6C9-0E47-EF076F0AAF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D633428-09D3-BB6E-E80E-9ECE368434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9D03911-73B9-A10D-16D1-AC09C85DEC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E707710-7E38-7563-904A-97DBE892C7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2C387EF-4EC0-EE50-7A68-E0530C4D65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2A6C424-F03B-9A24-EFC4-4AB1B2EB0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B2598C4-E612-3175-2251-DA067CAC10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D074F78-3836-6F2F-569D-D4AD82A8F456}"/>
              </a:ext>
            </a:extLst>
          </p:cNvPr>
          <p:cNvSpPr>
            <a:spLocks noGrp="1"/>
          </p:cNvSpPr>
          <p:nvPr>
            <p:ph type="title"/>
          </p:nvPr>
        </p:nvSpPr>
        <p:spPr>
          <a:xfrm>
            <a:off x="4112401" y="3640697"/>
            <a:ext cx="6896713" cy="966385"/>
          </a:xfrm>
        </p:spPr>
        <p:txBody>
          <a:bodyPr vert="horz" lIns="91440" tIns="45720" rIns="91440" bIns="45720" rtlCol="0" anchor="b">
            <a:noAutofit/>
          </a:bodyPr>
          <a:lstStyle/>
          <a:p>
            <a:pPr algn="r"/>
            <a:r>
              <a:rPr lang="en-IN" sz="4000" u="sng" dirty="0">
                <a:solidFill>
                  <a:schemeClr val="tx1">
                    <a:lumMod val="65000"/>
                  </a:schemeClr>
                </a:solidFill>
                <a:latin typeface="Constantia" panose="02030602050306030303" pitchFamily="18" charset="0"/>
              </a:rPr>
              <a:t>AI-Powered</a:t>
            </a:r>
            <a:br>
              <a:rPr lang="en-IN" sz="4000" u="sng" dirty="0">
                <a:solidFill>
                  <a:schemeClr val="tx1">
                    <a:lumMod val="65000"/>
                  </a:schemeClr>
                </a:solidFill>
                <a:latin typeface="Constantia" panose="02030602050306030303" pitchFamily="18" charset="0"/>
              </a:rPr>
            </a:br>
            <a:r>
              <a:rPr lang="en-IN" sz="4000" dirty="0">
                <a:solidFill>
                  <a:schemeClr val="tx1">
                    <a:lumMod val="65000"/>
                  </a:schemeClr>
                </a:solidFill>
                <a:latin typeface="Constantia" panose="02030602050306030303" pitchFamily="18" charset="0"/>
              </a:rPr>
              <a:t> </a:t>
            </a:r>
            <a:r>
              <a:rPr lang="en-IN" sz="4000" u="sng" dirty="0">
                <a:solidFill>
                  <a:schemeClr val="tx1">
                    <a:lumMod val="65000"/>
                  </a:schemeClr>
                </a:solidFill>
                <a:latin typeface="Constantia" panose="02030602050306030303" pitchFamily="18" charset="0"/>
              </a:rPr>
              <a:t>Features</a:t>
            </a:r>
            <a:endParaRPr lang="en-US" sz="4000" u="sng" dirty="0">
              <a:solidFill>
                <a:schemeClr val="tx1">
                  <a:lumMod val="65000"/>
                </a:schemeClr>
              </a:solidFill>
              <a:latin typeface="Constantia" panose="02030602050306030303" pitchFamily="18" charset="0"/>
            </a:endParaRPr>
          </a:p>
        </p:txBody>
      </p:sp>
      <p:sp>
        <p:nvSpPr>
          <p:cNvPr id="5" name="TextBox 4">
            <a:extLst>
              <a:ext uri="{FF2B5EF4-FFF2-40B4-BE49-F238E27FC236}">
                <a16:creationId xmlns:a16="http://schemas.microsoft.com/office/drawing/2014/main" id="{60B9BC65-4703-2B57-A1E7-BEB54C597459}"/>
              </a:ext>
            </a:extLst>
          </p:cNvPr>
          <p:cNvSpPr txBox="1"/>
          <p:nvPr/>
        </p:nvSpPr>
        <p:spPr>
          <a:xfrm>
            <a:off x="275269" y="867100"/>
            <a:ext cx="5484567" cy="5016758"/>
          </a:xfrm>
          <a:prstGeom prst="rect">
            <a:avLst/>
          </a:prstGeom>
          <a:blipFill dpi="0" rotWithShape="1">
            <a:blip r:embed="rId5">
              <a:extLst>
                <a:ext uri="{BEBA8EAE-BF5A-486C-A8C5-ECC9F3942E4B}">
                  <a14:imgProps xmlns:a14="http://schemas.microsoft.com/office/drawing/2010/main">
                    <a14:imgLayer r:embed="rId6">
                      <a14:imgEffect>
                        <a14:sharpenSoften amount="-41000"/>
                      </a14:imgEffect>
                      <a14:imgEffect>
                        <a14:colorTemperature colorTemp="4771"/>
                      </a14:imgEffect>
                      <a14:imgEffect>
                        <a14:saturation sat="60000"/>
                      </a14:imgEffect>
                      <a14:imgEffect>
                        <a14:brightnessContrast bright="-32000" contrast="-20000"/>
                      </a14:imgEffect>
                    </a14:imgLayer>
                  </a14:imgProps>
                </a:ext>
                <a:ext uri="{28A0092B-C50C-407E-A947-70E740481C1C}">
                  <a14:useLocalDpi xmlns:a14="http://schemas.microsoft.com/office/drawing/2010/main" val="0"/>
                </a:ext>
              </a:extLst>
            </a:blip>
            <a:srcRect/>
            <a:stretch>
              <a:fillRect/>
            </a:stretch>
          </a:blipFill>
          <a:effectLst>
            <a:outerShdw blurRad="76200" dir="18900000" sy="23000" kx="-1200000" algn="bl" rotWithShape="0">
              <a:prstClr val="black">
                <a:alpha val="20000"/>
              </a:prstClr>
            </a:outerShdw>
          </a:effectLst>
        </p:spPr>
        <p:txBody>
          <a:bodyPr wrap="square" rtlCol="0">
            <a:spAutoFit/>
          </a:bodyPr>
          <a:lstStyle/>
          <a:p>
            <a:r>
              <a:rPr lang="en-US" sz="2000" dirty="0">
                <a:solidFill>
                  <a:schemeClr val="accent3"/>
                </a:solidFill>
              </a:rPr>
              <a:t>The platform offers personalized learning paths that tailor study schedules and resources based on individual performance. An intelligent tutoring system provides real-time support, while performance analytics track progress and identify improvement areas.</a:t>
            </a:r>
          </a:p>
          <a:p>
            <a:endParaRPr lang="en-US" sz="2000" dirty="0">
              <a:solidFill>
                <a:schemeClr val="tx1">
                  <a:lumMod val="75000"/>
                </a:schemeClr>
              </a:solidFill>
            </a:endParaRPr>
          </a:p>
          <a:p>
            <a:pPr marL="342900" indent="-342900">
              <a:buFont typeface="Arial" panose="020B0604020202020204" pitchFamily="34" charset="0"/>
              <a:buChar char="•"/>
            </a:pPr>
            <a:r>
              <a:rPr lang="en-US" sz="2000" dirty="0">
                <a:solidFill>
                  <a:schemeClr val="tx1">
                    <a:lumMod val="75000"/>
                  </a:schemeClr>
                </a:solidFill>
              </a:rPr>
              <a:t>Personalized questionnaire capturing student details.</a:t>
            </a:r>
          </a:p>
          <a:p>
            <a:pPr marL="342900" indent="-342900">
              <a:buFont typeface="Arial" panose="020B0604020202020204" pitchFamily="34" charset="0"/>
              <a:buChar char="•"/>
            </a:pPr>
            <a:r>
              <a:rPr lang="en-US" sz="2000" dirty="0">
                <a:solidFill>
                  <a:schemeClr val="tx1">
                    <a:lumMod val="75000"/>
                  </a:schemeClr>
                </a:solidFill>
              </a:rPr>
              <a:t>AI-driven roadmap generation based on student input.</a:t>
            </a:r>
          </a:p>
          <a:p>
            <a:pPr marL="342900" indent="-342900">
              <a:buFont typeface="Arial" panose="020B0604020202020204" pitchFamily="34" charset="0"/>
              <a:buChar char="•"/>
            </a:pPr>
            <a:r>
              <a:rPr lang="en-US" sz="2000" dirty="0">
                <a:solidFill>
                  <a:schemeClr val="tx1">
                    <a:lumMod val="75000"/>
                  </a:schemeClr>
                </a:solidFill>
              </a:rPr>
              <a:t>Curated content recommendations.</a:t>
            </a:r>
          </a:p>
          <a:p>
            <a:pPr marL="342900" indent="-342900">
              <a:buFont typeface="Arial" panose="020B0604020202020204" pitchFamily="34" charset="0"/>
              <a:buChar char="•"/>
            </a:pPr>
            <a:r>
              <a:rPr lang="en-US" sz="2000" dirty="0">
                <a:solidFill>
                  <a:schemeClr val="tx1">
                    <a:lumMod val="75000"/>
                  </a:schemeClr>
                </a:solidFill>
              </a:rPr>
              <a:t>Progress tracking and dynamic roadmap updates.</a:t>
            </a:r>
          </a:p>
          <a:p>
            <a:endParaRPr lang="en-US" sz="2000" dirty="0">
              <a:solidFill>
                <a:schemeClr val="tx1">
                  <a:lumMod val="75000"/>
                </a:schemeClr>
              </a:solidFill>
            </a:endParaRPr>
          </a:p>
          <a:p>
            <a:endParaRPr lang="en-US" sz="2000" dirty="0"/>
          </a:p>
        </p:txBody>
      </p:sp>
    </p:spTree>
    <p:extLst>
      <p:ext uri="{BB962C8B-B14F-4D97-AF65-F5344CB8AC3E}">
        <p14:creationId xmlns:p14="http://schemas.microsoft.com/office/powerpoint/2010/main" val="25190398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4E6FF9D-280E-A7DD-7F69-4056B878BD5B}"/>
            </a:ext>
          </a:extLst>
        </p:cNvPr>
        <p:cNvGrpSpPr/>
        <p:nvPr/>
      </p:nvGrpSpPr>
      <p:grpSpPr>
        <a:xfrm>
          <a:off x="0" y="0"/>
          <a:ext cx="0" cy="0"/>
          <a:chOff x="0" y="0"/>
          <a:chExt cx="0" cy="0"/>
        </a:xfrm>
      </p:grpSpPr>
      <p:pic>
        <p:nvPicPr>
          <p:cNvPr id="99" name="Picture 98">
            <a:extLst>
              <a:ext uri="{FF2B5EF4-FFF2-40B4-BE49-F238E27FC236}">
                <a16:creationId xmlns:a16="http://schemas.microsoft.com/office/drawing/2014/main" id="{91732032-1DF7-3F87-379E-19260F43E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circuit board in the shape of a brain&#10;&#10;Description automatically generated">
            <a:extLst>
              <a:ext uri="{FF2B5EF4-FFF2-40B4-BE49-F238E27FC236}">
                <a16:creationId xmlns:a16="http://schemas.microsoft.com/office/drawing/2014/main" id="{EFBCD516-FC4D-0FD6-C343-6BFFF83050F4}"/>
              </a:ext>
            </a:extLst>
          </p:cNvPr>
          <p:cNvPicPr>
            <a:picLocks noChangeAspect="1"/>
          </p:cNvPicPr>
          <p:nvPr/>
        </p:nvPicPr>
        <p:blipFill>
          <a:blip r:embed="rId4"/>
          <a:srcRect t="781" b="14632"/>
          <a:stretch/>
        </p:blipFill>
        <p:spPr>
          <a:xfrm>
            <a:off x="6900" y="19492"/>
            <a:ext cx="12191980" cy="6857990"/>
          </a:xfrm>
          <a:prstGeom prst="rect">
            <a:avLst/>
          </a:prstGeom>
        </p:spPr>
      </p:pic>
      <p:pic>
        <p:nvPicPr>
          <p:cNvPr id="100" name="Picture 99">
            <a:extLst>
              <a:ext uri="{FF2B5EF4-FFF2-40B4-BE49-F238E27FC236}">
                <a16:creationId xmlns:a16="http://schemas.microsoft.com/office/drawing/2014/main" id="{8001AC3D-69B2-9AA6-6549-0A93E6A4C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1" name="Freeform 5">
            <a:extLst>
              <a:ext uri="{FF2B5EF4-FFF2-40B4-BE49-F238E27FC236}">
                <a16:creationId xmlns:a16="http://schemas.microsoft.com/office/drawing/2014/main" id="{0FEC3A8F-CA83-83BE-968F-36878D7EA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2" name="Freeform 14">
            <a:extLst>
              <a:ext uri="{FF2B5EF4-FFF2-40B4-BE49-F238E27FC236}">
                <a16:creationId xmlns:a16="http://schemas.microsoft.com/office/drawing/2014/main" id="{925CBA74-C2FD-631F-13B6-A9F2551A9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AFBD993E-3E74-BD03-2127-D193C1733D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F4930D7A-FCB7-541C-4475-E19523A7E0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A3C7E06-D228-68B9-36F3-40A6C879AA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2D40558-DF61-2C9D-C915-76A6902AE9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DE532C-8ABF-852C-569E-580F9319D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34AC00-5E52-E415-9484-DD98C42D94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D398833-EA6A-04CB-7549-09281BAA8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7618F9E-D7F8-C420-4E54-766ADB7BD8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4403C-90C5-E125-5C49-8EB3C5219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27A93E6-32B6-2B11-2E65-84D85EBE0F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0DC92F-7F40-A3A5-89F9-7A619FC0FD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35D4314-F722-B812-8BD6-B49B55F015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EAE3BA1-7549-7FEE-2C68-1CB18AA44C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0C9D08-9D30-AB6A-AD2A-4D05ED37AA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0EC902A-B125-8C31-6212-4DE2675984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EABC92-F178-1C8C-0274-C18028F81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AFFFE6-697C-FB5B-5BF8-8C5C6B90E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1B7B335-38C0-6372-300B-2038832D54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740BD2D-87AF-FC2E-D90E-F62EBE13B2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221F66D-DA55-BCB4-51BB-B29B618BF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C0DC93-DDBA-6946-108C-7EC2E79A7D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989D261-06CD-2BF6-E3A4-D4C0A1B1EE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2B75DF-489A-A20C-29F1-7B9C2CDA7C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4DC6FCB-D37D-ACCB-9961-8169AC38B3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E9B6262-B422-D0DC-C7A2-60D497CE9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D29CA0-C245-8437-B0CF-3F25ECE98C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1EF787-BD05-4DB5-040D-7660CE56F6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ACE15C9-2A89-0E8E-8D85-564BA3991F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3FFA0A-EB71-C391-BECC-1418B3A1BB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365B392-2D5E-4F5A-84E3-77E3884D1F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6D3BA1-95E0-29FD-BC4D-0547477157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8658979-2B60-C542-7BC7-2C26A73368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F39583-C160-34A0-8139-3F623DE262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8EC7F69-F6E7-8E6F-D7D4-E0516DDD17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6B23E1-7CA4-2C91-9D0D-D481C15D0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CEE2AD-A1A1-95F4-5ACD-5A4217A6A9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E649E4E-FDEB-97AA-D570-A9F5817E3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C97033-3918-03B9-66F5-DDB5CBB954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01A85B-F445-638C-968B-46739360A6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E712F7-1C87-E713-179F-E09C6008C1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CC7CD90-A84D-B1F7-422F-5EBD72C8D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C8C7B02-6A50-2996-6DA1-1CD405EB0D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66DE62C-739E-B792-EBB4-00EF14815C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515D70C-2CFC-48AC-57EE-20840B64F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19B225-B01B-60F5-CF0F-24A8E1882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FAA3965-1CC9-2658-398D-B7B076B6E2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31B37E4-5DB3-2728-0E95-67CC01748C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43D17F5-0C55-7BFB-33F3-FAF6FE417C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7344704-9361-3DFE-A012-6143964DE1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C1AA9CA-17E4-5CFC-0561-063DCEAEC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67EDA11-CB6A-91B8-A0FC-3DB2571471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7B71CEB-5EEB-F4DC-CD02-F1D8DD6D73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2C5DC26-B200-F6EB-7E6B-2AC6A72D0E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C920E8B-C8B7-1433-2076-12A7C787D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83761DF-F157-68B4-DADD-7905367D7E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251B52-DB42-952D-C0E2-DEFC99AD9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1289466-2F04-D299-FD21-B26E60483E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20576B5-0802-0AC8-B241-F3FC18E759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FD33D7-4A07-CC55-D196-9740E809F4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9FAC57-2493-858D-2618-3679AA8C2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3693E1F-0A85-35FF-3A3D-FA4DABF303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A8E8EBD-AFB7-BCB4-A768-6254D92E21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B28C14A-34AA-D1D9-7F01-667A6BAA59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88388FD-16B0-AB4A-D559-BCA42BE0CD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877B844-1EB9-9E12-2A1F-34618C4C0B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416C8A8-9460-8807-2672-DD59C9D54A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7533CB7-22D4-A20C-F410-2A4CADBBC0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0229C2E-3F52-9009-5D77-A88B67C929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04DF219-8A49-1816-B64D-6F09EBF5C3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90A321F-436A-8EE1-E745-4419D07983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14678DD-A448-A9D4-853B-3CF4A9461B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2EB65C-E07A-BAB6-7022-C311C3B6B5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A39017F-2087-9E76-72B6-AFDA6F016E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B900354-241D-4DCA-6726-FDC7C6E461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A0FD44D-564B-14AA-5848-9C2DC98BB3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DE8022-2C98-54AE-2A6F-9A84EC9BD9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F0677A2-4445-EF24-05C2-B352ACF1E5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48C8ED9-8DE2-CBE4-99A2-69304E9CD5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3A94D6A-A291-883F-6385-74C9B99C17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BC46974-CAA8-821D-0120-37B194D9D71F}"/>
              </a:ext>
            </a:extLst>
          </p:cNvPr>
          <p:cNvSpPr>
            <a:spLocks noGrp="1"/>
          </p:cNvSpPr>
          <p:nvPr>
            <p:ph type="title"/>
          </p:nvPr>
        </p:nvSpPr>
        <p:spPr>
          <a:xfrm>
            <a:off x="4912751" y="3593016"/>
            <a:ext cx="6233270" cy="966385"/>
          </a:xfrm>
        </p:spPr>
        <p:txBody>
          <a:bodyPr vert="horz" lIns="91440" tIns="45720" rIns="91440" bIns="45720" rtlCol="0" anchor="b">
            <a:noAutofit/>
          </a:bodyPr>
          <a:lstStyle/>
          <a:p>
            <a:pPr algn="r"/>
            <a:r>
              <a:rPr lang="en-IN" sz="4000" u="sng" dirty="0">
                <a:solidFill>
                  <a:schemeClr val="tx1">
                    <a:lumMod val="75000"/>
                  </a:schemeClr>
                </a:solidFill>
                <a:latin typeface="Constantia" panose="02030602050306030303" pitchFamily="18" charset="0"/>
              </a:rPr>
              <a:t>Development</a:t>
            </a:r>
            <a:r>
              <a:rPr lang="en-IN" sz="4000" dirty="0">
                <a:solidFill>
                  <a:schemeClr val="tx1">
                    <a:lumMod val="75000"/>
                  </a:schemeClr>
                </a:solidFill>
                <a:latin typeface="Constantia" panose="02030602050306030303" pitchFamily="18" charset="0"/>
              </a:rPr>
              <a:t> </a:t>
            </a:r>
            <a:br>
              <a:rPr lang="en-IN" sz="4000" dirty="0">
                <a:solidFill>
                  <a:schemeClr val="tx1">
                    <a:lumMod val="75000"/>
                  </a:schemeClr>
                </a:solidFill>
                <a:latin typeface="Constantia" panose="02030602050306030303" pitchFamily="18" charset="0"/>
              </a:rPr>
            </a:br>
            <a:r>
              <a:rPr lang="en-IN" sz="4000" u="sng" dirty="0">
                <a:solidFill>
                  <a:schemeClr val="tx1">
                    <a:lumMod val="75000"/>
                  </a:schemeClr>
                </a:solidFill>
                <a:latin typeface="Constantia" panose="02030602050306030303" pitchFamily="18" charset="0"/>
              </a:rPr>
              <a:t>Process</a:t>
            </a:r>
            <a:endParaRPr lang="en-US" sz="4000" u="sng" dirty="0">
              <a:solidFill>
                <a:schemeClr val="tx1">
                  <a:lumMod val="75000"/>
                </a:schemeClr>
              </a:solidFill>
              <a:latin typeface="Constantia" panose="02030602050306030303" pitchFamily="18" charset="0"/>
            </a:endParaRPr>
          </a:p>
        </p:txBody>
      </p:sp>
      <p:sp>
        <p:nvSpPr>
          <p:cNvPr id="5" name="TextBox 4">
            <a:extLst>
              <a:ext uri="{FF2B5EF4-FFF2-40B4-BE49-F238E27FC236}">
                <a16:creationId xmlns:a16="http://schemas.microsoft.com/office/drawing/2014/main" id="{DCED7ECF-B6A0-111E-D6B1-468CDCF27EF3}"/>
              </a:ext>
            </a:extLst>
          </p:cNvPr>
          <p:cNvSpPr txBox="1"/>
          <p:nvPr/>
        </p:nvSpPr>
        <p:spPr>
          <a:xfrm>
            <a:off x="206877" y="1125382"/>
            <a:ext cx="5484567" cy="4401205"/>
          </a:xfrm>
          <a:prstGeom prst="rect">
            <a:avLst/>
          </a:prstGeom>
          <a:blipFill dpi="0" rotWithShape="1">
            <a:blip r:embed="rId5">
              <a:extLst>
                <a:ext uri="{BEBA8EAE-BF5A-486C-A8C5-ECC9F3942E4B}">
                  <a14:imgProps xmlns:a14="http://schemas.microsoft.com/office/drawing/2010/main">
                    <a14:imgLayer r:embed="rId6">
                      <a14:imgEffect>
                        <a14:sharpenSoften amount="-41000"/>
                      </a14:imgEffect>
                      <a14:imgEffect>
                        <a14:colorTemperature colorTemp="4771"/>
                      </a14:imgEffect>
                      <a14:imgEffect>
                        <a14:saturation sat="60000"/>
                      </a14:imgEffect>
                      <a14:imgEffect>
                        <a14:brightnessContrast bright="-32000" contrast="-20000"/>
                      </a14:imgEffect>
                    </a14:imgLayer>
                  </a14:imgProps>
                </a:ext>
                <a:ext uri="{28A0092B-C50C-407E-A947-70E740481C1C}">
                  <a14:useLocalDpi xmlns:a14="http://schemas.microsoft.com/office/drawing/2010/main" val="0"/>
                </a:ext>
              </a:extLst>
            </a:blip>
            <a:srcRect/>
            <a:stretch>
              <a:fillRect/>
            </a:stretch>
          </a:blipFill>
          <a:effectLst>
            <a:outerShdw blurRad="76200" dir="18900000" sy="23000" kx="-1200000" algn="bl" rotWithShape="0">
              <a:prstClr val="black">
                <a:alpha val="20000"/>
              </a:prstClr>
            </a:outerShdw>
          </a:effectLst>
        </p:spPr>
        <p:txBody>
          <a:bodyPr wrap="square" rtlCol="0">
            <a:spAutoFit/>
          </a:bodyPr>
          <a:lstStyle/>
          <a:p>
            <a:r>
              <a:rPr lang="en-US" sz="2000" dirty="0">
                <a:solidFill>
                  <a:schemeClr val="accent3"/>
                </a:solidFill>
              </a:rPr>
              <a:t>The development process begins with planning and requirements gathering, where project goals and user needs are defined. Next, wireframes and prototypes are created to visualize the user interface</a:t>
            </a:r>
          </a:p>
          <a:p>
            <a:endParaRPr lang="en-US" sz="2000" dirty="0">
              <a:solidFill>
                <a:schemeClr val="tx1">
                  <a:lumMod val="75000"/>
                </a:schemeClr>
              </a:solidFill>
            </a:endParaRPr>
          </a:p>
          <a:p>
            <a:r>
              <a:rPr lang="en-US" sz="2000" dirty="0">
                <a:solidFill>
                  <a:schemeClr val="tx1">
                    <a:lumMod val="65000"/>
                  </a:schemeClr>
                </a:solidFill>
              </a:rPr>
              <a:t>• Initial planning and feature definition</a:t>
            </a:r>
          </a:p>
          <a:p>
            <a:r>
              <a:rPr lang="en-US" sz="2000" dirty="0">
                <a:solidFill>
                  <a:schemeClr val="tx1">
                    <a:lumMod val="65000"/>
                  </a:schemeClr>
                </a:solidFill>
              </a:rPr>
              <a:t>• UI/UX Design</a:t>
            </a:r>
          </a:p>
          <a:p>
            <a:r>
              <a:rPr lang="en-US" sz="2000" dirty="0">
                <a:solidFill>
                  <a:schemeClr val="tx1">
                    <a:lumMod val="65000"/>
                  </a:schemeClr>
                </a:solidFill>
              </a:rPr>
              <a:t>• Frontend and Backend development</a:t>
            </a:r>
          </a:p>
          <a:p>
            <a:r>
              <a:rPr lang="en-US" sz="2000" dirty="0">
                <a:solidFill>
                  <a:schemeClr val="tx1">
                    <a:lumMod val="65000"/>
                  </a:schemeClr>
                </a:solidFill>
              </a:rPr>
              <a:t>• AI Model Training</a:t>
            </a:r>
          </a:p>
          <a:p>
            <a:r>
              <a:rPr lang="en-US" sz="2000" dirty="0">
                <a:solidFill>
                  <a:schemeClr val="tx1">
                    <a:lumMod val="65000"/>
                  </a:schemeClr>
                </a:solidFill>
              </a:rPr>
              <a:t>• Integration, Testing, and Debugging</a:t>
            </a:r>
          </a:p>
          <a:p>
            <a:endParaRPr lang="en-US" sz="2000" dirty="0">
              <a:solidFill>
                <a:schemeClr val="tx1">
                  <a:lumMod val="75000"/>
                </a:schemeClr>
              </a:solidFill>
            </a:endParaRPr>
          </a:p>
          <a:p>
            <a:endParaRPr lang="en-US" sz="2000" dirty="0"/>
          </a:p>
          <a:p>
            <a:pPr marL="342900" indent="-342900">
              <a:buFont typeface="Arial" panose="020B0604020202020204" pitchFamily="34" charset="0"/>
              <a:buChar char="•"/>
            </a:pP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114817582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54CD218F-7F04-9336-8414-B8229997B8E9}"/>
            </a:ext>
          </a:extLst>
        </p:cNvPr>
        <p:cNvGrpSpPr/>
        <p:nvPr/>
      </p:nvGrpSpPr>
      <p:grpSpPr>
        <a:xfrm>
          <a:off x="0" y="0"/>
          <a:ext cx="0" cy="0"/>
          <a:chOff x="0" y="0"/>
          <a:chExt cx="0" cy="0"/>
        </a:xfrm>
      </p:grpSpPr>
      <p:pic>
        <p:nvPicPr>
          <p:cNvPr id="99" name="Picture 98">
            <a:extLst>
              <a:ext uri="{FF2B5EF4-FFF2-40B4-BE49-F238E27FC236}">
                <a16:creationId xmlns:a16="http://schemas.microsoft.com/office/drawing/2014/main" id="{B1D8F6A7-5ABE-F874-5EB7-02D9344E43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A circuit board in the shape of a brain&#10;&#10;Description automatically generated">
            <a:extLst>
              <a:ext uri="{FF2B5EF4-FFF2-40B4-BE49-F238E27FC236}">
                <a16:creationId xmlns:a16="http://schemas.microsoft.com/office/drawing/2014/main" id="{73A00509-074F-01D0-B061-E0A57EFCE5D1}"/>
              </a:ext>
            </a:extLst>
          </p:cNvPr>
          <p:cNvPicPr>
            <a:picLocks noChangeAspect="1"/>
          </p:cNvPicPr>
          <p:nvPr/>
        </p:nvPicPr>
        <p:blipFill>
          <a:blip r:embed="rId4"/>
          <a:srcRect t="781" b="14632"/>
          <a:stretch/>
        </p:blipFill>
        <p:spPr>
          <a:xfrm>
            <a:off x="6900" y="19492"/>
            <a:ext cx="12191980" cy="6857990"/>
          </a:xfrm>
          <a:prstGeom prst="rect">
            <a:avLst/>
          </a:prstGeom>
        </p:spPr>
      </p:pic>
      <p:pic>
        <p:nvPicPr>
          <p:cNvPr id="100" name="Picture 99">
            <a:extLst>
              <a:ext uri="{FF2B5EF4-FFF2-40B4-BE49-F238E27FC236}">
                <a16:creationId xmlns:a16="http://schemas.microsoft.com/office/drawing/2014/main" id="{D90AEF86-E95F-F74B-179D-394D37C016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1" name="Freeform 5">
            <a:extLst>
              <a:ext uri="{FF2B5EF4-FFF2-40B4-BE49-F238E27FC236}">
                <a16:creationId xmlns:a16="http://schemas.microsoft.com/office/drawing/2014/main" id="{2C0ABA87-71EC-E20C-2F7A-59B2CC53F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2" name="Freeform 14">
            <a:extLst>
              <a:ext uri="{FF2B5EF4-FFF2-40B4-BE49-F238E27FC236}">
                <a16:creationId xmlns:a16="http://schemas.microsoft.com/office/drawing/2014/main" id="{B5D5162C-7948-C094-0DFA-EFEE65A08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AE91E06A-BA14-3683-142C-3205EB9434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3263420A-40E3-9111-1826-D4265F7C51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1C4823B-357B-466D-DD4B-7847436690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5AB8E9F-FC5E-4B1D-D8EC-C76EB3573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8BA82-5DD2-BAC9-BEB0-0E9090D7F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C5FF1F-4DFB-3E7E-1CAF-18F4B8A141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BC0786B-1011-9885-FDA0-1F35A30A28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4AFAFA-A8EA-C344-D06F-786831C81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F07A7F9-81D5-0C1A-F931-F72158B486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D67599-51DD-07A7-44BC-2DB5C014CA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BEE841-4165-2032-C823-E2B509CB4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251E36-3632-663C-83ED-9271C4600E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6456E7-F30C-24BB-5953-D3B73C012D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8B68A2-1319-EB2E-5A5C-0C3B580A8F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7AA5E21-129B-6761-4C36-29B360E8BB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64FC97-F93F-76E3-3BA5-336913C004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8CDF87-DEA1-C61F-2291-8C65428A1E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49823C9-4285-C2AB-8404-55F38B8BBA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D299BD-7F78-52F0-1802-53DADC986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EED702-EE34-DAAB-1F09-81C84EBA0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169135B-63EB-CC74-E97F-C8F4F4FFBC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29C990-A067-D2B9-1797-F41E8A15E3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AFAFFB-7FBC-DC21-242A-30EE7001AA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245B8EB-380E-8CEE-7984-AB6863CBEE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8CE4DC-D075-1351-3A7F-B3A5A6F00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789A3B-45EE-4E5B-C673-87A8A94F75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DAE915-59C3-47B0-FC28-3653F6F6F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A29D9B-5824-D933-D8A0-F5E568A64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6BB66A-0D3F-E8F2-98CF-F53F48215A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9BDC0CC-76F8-5779-EAF6-B7A324D3D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BFBE4CC-6F02-3D25-C3CA-8A1B108A74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C60C2BE-48F9-681C-D788-2E556F3FCD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1D5014D-9BED-E22B-3991-BA6E032CAB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4D9610E-8246-11B9-7633-1F982646E5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78DA533-17F1-9B79-9983-208DA2E58E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68F5A8-269D-7911-301C-2CD8F8A524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F7F20D-C54A-B645-96BB-63F34A803B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74853FF-A88D-5473-BFDD-ECB973B9AA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895548A-EC20-046A-C60A-A98DDC225E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DAE5AA-D65B-705F-CDB4-0154172CD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D47C815-D449-B2DE-2A15-19FC6215B3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3B0B39A-314A-B4DD-2DDD-DA1F5961CF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16145B0-8B64-52B2-5677-4DDEC74083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1943FA0-A6A4-51D5-98EB-FD9792C207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FAA0265-D9B6-40FC-A509-61A7420DCB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6F4664-3E1F-A359-5CE3-8B728982E5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5770126-10AD-4FCA-11DF-383390FB0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CB7C521-DE39-A173-9775-1AF88FFACD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6D9495-EC93-88A7-3237-9D0498DEF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7C59DF6-0AD9-A1AF-308F-67C15C4D71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151C011-2C3D-1966-9454-FF0A388C2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D84BA13-2404-B942-6B16-159B1AA645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7EF1A78-77F5-8071-0061-37DC6112F5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C0AD64-BFBB-B1E0-1FAF-A4CF104AA9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D0C93C6-EB5F-DA3B-A1E5-0D22ABFB42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B46580D-A5F1-4B3E-C0CE-21F117E6CE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67C629-A189-7C97-B1BF-CCEB469DE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8F5F457-102D-DBF9-F4D2-EE5CB9A33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3019D8B-106D-BE6F-F5D3-BA69B41AE4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868601-CBA3-C45D-5D73-42A64829BB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240378C-697E-FCE7-ACFC-06A846452E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52AD9D4-1D2D-A76F-54FF-51D697B716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121DE13-7AA4-900D-682A-F1048C719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C357914-B2DF-4888-2E57-221AD8B9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D9AD103-AF10-AEFF-E833-30FED82F67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4A456C7-EC18-A869-24D0-97524963C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CE4EC91-1B32-89B6-31F7-86D29FC3E8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7A8A9C0-A43C-347B-B105-EA5354A19D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28E417E-C342-861D-2F17-7DD9DBEC4E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0363AB4-5B9A-AD15-6FD7-FD0D6CFAFA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8A028D0-7B1C-DD71-82AD-187FEECF5F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746DDA0-F574-20A6-E377-FDCD1FA340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AC99B62-DD46-D42F-93AC-C22167370F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0EF59EB-FC98-BE95-E785-5026930E64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FD65D56-4891-E1BA-3C1E-5BE237A016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1C4B0D6-29CE-9D71-3330-FB426CE91F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60640C4-2399-179E-7CEC-86CD150CE6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0F15504-FA8E-7005-6640-BA7000331B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425CB9B-5773-10C8-2348-A975E8F6A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C38B23E-5851-CCC7-313C-565D5ABFBF12}"/>
              </a:ext>
            </a:extLst>
          </p:cNvPr>
          <p:cNvSpPr>
            <a:spLocks noGrp="1"/>
          </p:cNvSpPr>
          <p:nvPr>
            <p:ph type="title"/>
          </p:nvPr>
        </p:nvSpPr>
        <p:spPr>
          <a:xfrm>
            <a:off x="5490273" y="3219709"/>
            <a:ext cx="6233270" cy="966385"/>
          </a:xfrm>
        </p:spPr>
        <p:txBody>
          <a:bodyPr vert="horz" lIns="91440" tIns="45720" rIns="91440" bIns="45720" rtlCol="0" anchor="b">
            <a:noAutofit/>
          </a:bodyPr>
          <a:lstStyle/>
          <a:p>
            <a:pPr algn="r"/>
            <a:r>
              <a:rPr lang="en-IN" u="sng" dirty="0">
                <a:solidFill>
                  <a:schemeClr val="tx1">
                    <a:lumMod val="65000"/>
                  </a:schemeClr>
                </a:solidFill>
                <a:latin typeface="Constantia" panose="02030602050306030303" pitchFamily="18" charset="0"/>
              </a:rPr>
              <a:t>Challenges</a:t>
            </a:r>
            <a:r>
              <a:rPr lang="en-IN" dirty="0">
                <a:solidFill>
                  <a:schemeClr val="tx1">
                    <a:lumMod val="65000"/>
                  </a:schemeClr>
                </a:solidFill>
                <a:latin typeface="Constantia" panose="02030602050306030303" pitchFamily="18" charset="0"/>
              </a:rPr>
              <a:t> </a:t>
            </a:r>
            <a:r>
              <a:rPr lang="en-IN" u="sng" dirty="0">
                <a:solidFill>
                  <a:schemeClr val="tx1">
                    <a:lumMod val="65000"/>
                  </a:schemeClr>
                </a:solidFill>
                <a:latin typeface="Constantia" panose="02030602050306030303" pitchFamily="18" charset="0"/>
              </a:rPr>
              <a:t>Faced</a:t>
            </a:r>
            <a:endParaRPr lang="en-US" u="sng" dirty="0">
              <a:solidFill>
                <a:schemeClr val="tx1">
                  <a:lumMod val="65000"/>
                </a:schemeClr>
              </a:solidFill>
              <a:latin typeface="Constantia" panose="02030602050306030303" pitchFamily="18" charset="0"/>
            </a:endParaRPr>
          </a:p>
        </p:txBody>
      </p:sp>
      <p:sp>
        <p:nvSpPr>
          <p:cNvPr id="5" name="TextBox 4">
            <a:extLst>
              <a:ext uri="{FF2B5EF4-FFF2-40B4-BE49-F238E27FC236}">
                <a16:creationId xmlns:a16="http://schemas.microsoft.com/office/drawing/2014/main" id="{6371800A-AC09-E46D-8FD9-F6083464E1FF}"/>
              </a:ext>
            </a:extLst>
          </p:cNvPr>
          <p:cNvSpPr txBox="1"/>
          <p:nvPr/>
        </p:nvSpPr>
        <p:spPr>
          <a:xfrm>
            <a:off x="206877" y="1125382"/>
            <a:ext cx="5484567" cy="4708981"/>
          </a:xfrm>
          <a:prstGeom prst="rect">
            <a:avLst/>
          </a:prstGeom>
          <a:blipFill dpi="0" rotWithShape="1">
            <a:blip r:embed="rId5">
              <a:extLst>
                <a:ext uri="{BEBA8EAE-BF5A-486C-A8C5-ECC9F3942E4B}">
                  <a14:imgProps xmlns:a14="http://schemas.microsoft.com/office/drawing/2010/main">
                    <a14:imgLayer r:embed="rId6">
                      <a14:imgEffect>
                        <a14:sharpenSoften amount="-41000"/>
                      </a14:imgEffect>
                      <a14:imgEffect>
                        <a14:colorTemperature colorTemp="4771"/>
                      </a14:imgEffect>
                      <a14:imgEffect>
                        <a14:saturation sat="60000"/>
                      </a14:imgEffect>
                      <a14:imgEffect>
                        <a14:brightnessContrast bright="-32000" contrast="-20000"/>
                      </a14:imgEffect>
                    </a14:imgLayer>
                  </a14:imgProps>
                </a:ext>
                <a:ext uri="{28A0092B-C50C-407E-A947-70E740481C1C}">
                  <a14:useLocalDpi xmlns:a14="http://schemas.microsoft.com/office/drawing/2010/main" val="0"/>
                </a:ext>
              </a:extLst>
            </a:blip>
            <a:srcRect/>
            <a:stretch>
              <a:fillRect/>
            </a:stretch>
          </a:blipFill>
          <a:effectLst>
            <a:outerShdw blurRad="76200" dir="18900000" sy="23000" kx="-1200000" algn="bl" rotWithShape="0">
              <a:prstClr val="black">
                <a:alpha val="20000"/>
              </a:prstClr>
            </a:outerShdw>
          </a:effectLst>
        </p:spPr>
        <p:txBody>
          <a:bodyPr wrap="square" rtlCol="0">
            <a:spAutoFit/>
          </a:bodyPr>
          <a:lstStyle/>
          <a:p>
            <a:r>
              <a:rPr lang="en-US" sz="2000" dirty="0">
                <a:solidFill>
                  <a:schemeClr val="accent3"/>
                </a:solidFill>
              </a:rPr>
              <a:t>Throughout the development process, several challenges emerged. Ensuring data privacy and security was paramount, requiring robust measures to protect sensitive student information and comply with regulations.</a:t>
            </a:r>
          </a:p>
          <a:p>
            <a:endParaRPr lang="en-US" sz="2000" dirty="0">
              <a:solidFill>
                <a:schemeClr val="accent3"/>
              </a:solidFill>
            </a:endParaRPr>
          </a:p>
          <a:p>
            <a:endParaRPr lang="en-US" sz="2000" dirty="0">
              <a:solidFill>
                <a:schemeClr val="accent3"/>
              </a:solidFill>
            </a:endParaRPr>
          </a:p>
          <a:p>
            <a:r>
              <a:rPr lang="en-US" sz="2000" dirty="0">
                <a:solidFill>
                  <a:schemeClr val="tx1">
                    <a:lumMod val="65000"/>
                  </a:schemeClr>
                </a:solidFill>
              </a:rPr>
              <a:t>• Integrating dynamic AI with user-specific data.</a:t>
            </a:r>
          </a:p>
          <a:p>
            <a:r>
              <a:rPr lang="en-US" sz="2000" dirty="0">
                <a:solidFill>
                  <a:schemeClr val="tx1">
                    <a:lumMod val="65000"/>
                  </a:schemeClr>
                </a:solidFill>
              </a:rPr>
              <a:t>• Ensuring secure authentication.</a:t>
            </a:r>
          </a:p>
          <a:p>
            <a:r>
              <a:rPr lang="en-US" sz="2000" dirty="0">
                <a:solidFill>
                  <a:schemeClr val="tx1">
                    <a:lumMod val="65000"/>
                  </a:schemeClr>
                </a:solidFill>
              </a:rPr>
              <a:t>• Optimizing performance while managing </a:t>
            </a:r>
            <a:r>
              <a:rPr lang="en-US" sz="2000" dirty="0">
                <a:solidFill>
                  <a:schemeClr val="bg1"/>
                </a:solidFill>
              </a:rPr>
              <a:t>…</a:t>
            </a:r>
            <a:r>
              <a:rPr lang="en-US" sz="2000" dirty="0">
                <a:solidFill>
                  <a:schemeClr val="tx1">
                    <a:lumMod val="65000"/>
                  </a:schemeClr>
                </a:solidFill>
              </a:rPr>
              <a:t>complex algorithms.</a:t>
            </a:r>
          </a:p>
          <a:p>
            <a:r>
              <a:rPr lang="en-US" sz="2000" dirty="0">
                <a:solidFill>
                  <a:schemeClr val="tx1">
                    <a:lumMod val="65000"/>
                  </a:schemeClr>
                </a:solidFill>
              </a:rPr>
              <a:t>• Scalability for future growth.</a:t>
            </a:r>
          </a:p>
          <a:p>
            <a:endParaRPr lang="en-US" sz="2000" dirty="0">
              <a:solidFill>
                <a:schemeClr val="tx1">
                  <a:lumMod val="65000"/>
                </a:schemeClr>
              </a:solidFill>
            </a:endParaRPr>
          </a:p>
          <a:p>
            <a:endParaRPr lang="en-US" sz="2000" dirty="0">
              <a:solidFill>
                <a:schemeClr val="tx1">
                  <a:lumMod val="65000"/>
                </a:schemeClr>
              </a:solidFill>
            </a:endParaRPr>
          </a:p>
          <a:p>
            <a:endParaRPr lang="en-US" sz="2000" dirty="0">
              <a:solidFill>
                <a:schemeClr val="accent3"/>
              </a:solidFill>
            </a:endParaRPr>
          </a:p>
        </p:txBody>
      </p:sp>
    </p:spTree>
    <p:extLst>
      <p:ext uri="{BB962C8B-B14F-4D97-AF65-F5344CB8AC3E}">
        <p14:creationId xmlns:p14="http://schemas.microsoft.com/office/powerpoint/2010/main" val="349170611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283</TotalTime>
  <Words>612</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Arial</vt:lpstr>
      <vt:lpstr>Calibri</vt:lpstr>
      <vt:lpstr>Calibri Light</vt:lpstr>
      <vt:lpstr>Constantia</vt:lpstr>
      <vt:lpstr>Celestial</vt:lpstr>
      <vt:lpstr>AI-Driven Roadmap  App and Website for Students</vt:lpstr>
      <vt:lpstr>AGENDA</vt:lpstr>
      <vt:lpstr>Introduction</vt:lpstr>
      <vt:lpstr>Project Objectives</vt:lpstr>
      <vt:lpstr>Technology Stack</vt:lpstr>
      <vt:lpstr>System  Architecture</vt:lpstr>
      <vt:lpstr>AI-Powered  Features</vt:lpstr>
      <vt:lpstr>Development  Process</vt:lpstr>
      <vt:lpstr>Challenges Faced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Shraddha sharma</dc:creator>
  <cp:lastModifiedBy>Shraddha sharma</cp:lastModifiedBy>
  <cp:revision>18</cp:revision>
  <dcterms:created xsi:type="dcterms:W3CDTF">2024-10-17T17:38:57Z</dcterms:created>
  <dcterms:modified xsi:type="dcterms:W3CDTF">2024-10-19T04:49:00Z</dcterms:modified>
</cp:coreProperties>
</file>