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5"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AN TANEJA" initials="KT" lastIdx="1" clrIdx="0">
    <p:extLst>
      <p:ext uri="{19B8F6BF-5375-455C-9EA6-DF929625EA0E}">
        <p15:presenceInfo xmlns:p15="http://schemas.microsoft.com/office/powerpoint/2012/main" userId="9e6160b3f35fcb3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924" autoAdjust="0"/>
  </p:normalViewPr>
  <p:slideViewPr>
    <p:cSldViewPr snapToGrid="0">
      <p:cViewPr varScale="1">
        <p:scale>
          <a:sx n="63" d="100"/>
          <a:sy n="63" d="100"/>
        </p:scale>
        <p:origin x="99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AN TANEJA" userId="9e6160b3f35fcb32" providerId="LiveId" clId="{41153002-6E7A-4F56-ACA9-7585CC57915E}"/>
    <pc:docChg chg="undo custSel addSld modSld sldOrd">
      <pc:chgData name="KARAN TANEJA" userId="9e6160b3f35fcb32" providerId="LiveId" clId="{41153002-6E7A-4F56-ACA9-7585CC57915E}" dt="2020-01-09T17:03:03.448" v="2484" actId="1076"/>
      <pc:docMkLst>
        <pc:docMk/>
      </pc:docMkLst>
      <pc:sldChg chg="addSp delSp modSp add addCm delCm modCm">
        <pc:chgData name="KARAN TANEJA" userId="9e6160b3f35fcb32" providerId="LiveId" clId="{41153002-6E7A-4F56-ACA9-7585CC57915E}" dt="2020-01-09T16:34:25.632" v="1966" actId="20577"/>
        <pc:sldMkLst>
          <pc:docMk/>
          <pc:sldMk cId="1452933033" sldId="256"/>
        </pc:sldMkLst>
        <pc:spChg chg="mod">
          <ac:chgData name="KARAN TANEJA" userId="9e6160b3f35fcb32" providerId="LiveId" clId="{41153002-6E7A-4F56-ACA9-7585CC57915E}" dt="2020-01-08T18:22:22.348" v="1162" actId="113"/>
          <ac:spMkLst>
            <pc:docMk/>
            <pc:sldMk cId="1452933033" sldId="256"/>
            <ac:spMk id="2" creationId="{12298F7B-29A0-4887-9DF9-07F8D7DE6186}"/>
          </ac:spMkLst>
        </pc:spChg>
        <pc:spChg chg="mod">
          <ac:chgData name="KARAN TANEJA" userId="9e6160b3f35fcb32" providerId="LiveId" clId="{41153002-6E7A-4F56-ACA9-7585CC57915E}" dt="2020-01-08T18:14:57.220" v="995" actId="27636"/>
          <ac:spMkLst>
            <pc:docMk/>
            <pc:sldMk cId="1452933033" sldId="256"/>
            <ac:spMk id="3" creationId="{09FC83C6-836A-4661-8391-9E93C45D8B26}"/>
          </ac:spMkLst>
        </pc:spChg>
        <pc:spChg chg="add del mod">
          <ac:chgData name="KARAN TANEJA" userId="9e6160b3f35fcb32" providerId="LiveId" clId="{41153002-6E7A-4F56-ACA9-7585CC57915E}" dt="2020-01-08T18:18:12.594" v="1066"/>
          <ac:spMkLst>
            <pc:docMk/>
            <pc:sldMk cId="1452933033" sldId="256"/>
            <ac:spMk id="14" creationId="{AD5FFB6D-A29B-4BB7-B315-558284C89A49}"/>
          </ac:spMkLst>
        </pc:spChg>
        <pc:spChg chg="add mod">
          <ac:chgData name="KARAN TANEJA" userId="9e6160b3f35fcb32" providerId="LiveId" clId="{41153002-6E7A-4F56-ACA9-7585CC57915E}" dt="2020-01-09T16:34:25.632" v="1966" actId="20577"/>
          <ac:spMkLst>
            <pc:docMk/>
            <pc:sldMk cId="1452933033" sldId="256"/>
            <ac:spMk id="15" creationId="{3697BB84-3FDB-408F-B759-EDF6D4BA6B09}"/>
          </ac:spMkLst>
        </pc:spChg>
        <pc:picChg chg="add del mod">
          <ac:chgData name="KARAN TANEJA" userId="9e6160b3f35fcb32" providerId="LiveId" clId="{41153002-6E7A-4F56-ACA9-7585CC57915E}" dt="2020-01-08T17:23:38.766" v="45" actId="478"/>
          <ac:picMkLst>
            <pc:docMk/>
            <pc:sldMk cId="1452933033" sldId="256"/>
            <ac:picMk id="5" creationId="{6A799B35-1AA7-4885-B4C7-C156C93645B8}"/>
          </ac:picMkLst>
        </pc:picChg>
        <pc:picChg chg="add mod">
          <ac:chgData name="KARAN TANEJA" userId="9e6160b3f35fcb32" providerId="LiveId" clId="{41153002-6E7A-4F56-ACA9-7585CC57915E}" dt="2020-01-08T18:21:30.413" v="1152" actId="14100"/>
          <ac:picMkLst>
            <pc:docMk/>
            <pc:sldMk cId="1452933033" sldId="256"/>
            <ac:picMk id="7" creationId="{257E1DBD-7DAD-4897-BE7A-16D5B5001459}"/>
          </ac:picMkLst>
        </pc:picChg>
        <pc:picChg chg="add mod">
          <ac:chgData name="KARAN TANEJA" userId="9e6160b3f35fcb32" providerId="LiveId" clId="{41153002-6E7A-4F56-ACA9-7585CC57915E}" dt="2020-01-08T18:21:38.098" v="1155" actId="14100"/>
          <ac:picMkLst>
            <pc:docMk/>
            <pc:sldMk cId="1452933033" sldId="256"/>
            <ac:picMk id="9" creationId="{01E03664-98B7-4FE3-97DE-E7E3859C7522}"/>
          </ac:picMkLst>
        </pc:picChg>
        <pc:picChg chg="add del mod">
          <ac:chgData name="KARAN TANEJA" userId="9e6160b3f35fcb32" providerId="LiveId" clId="{41153002-6E7A-4F56-ACA9-7585CC57915E}" dt="2020-01-08T18:13:35.074" v="985" actId="478"/>
          <ac:picMkLst>
            <pc:docMk/>
            <pc:sldMk cId="1452933033" sldId="256"/>
            <ac:picMk id="11" creationId="{53FFE721-69B9-46FE-AEC8-681B7CD3FD1F}"/>
          </ac:picMkLst>
        </pc:picChg>
        <pc:picChg chg="add mod">
          <ac:chgData name="KARAN TANEJA" userId="9e6160b3f35fcb32" providerId="LiveId" clId="{41153002-6E7A-4F56-ACA9-7585CC57915E}" dt="2020-01-08T18:22:34.170" v="1164" actId="14100"/>
          <ac:picMkLst>
            <pc:docMk/>
            <pc:sldMk cId="1452933033" sldId="256"/>
            <ac:picMk id="13" creationId="{A231739B-27FF-4F88-9BE2-822B6A40F418}"/>
          </ac:picMkLst>
        </pc:picChg>
      </pc:sldChg>
      <pc:sldChg chg="addSp delSp modSp add">
        <pc:chgData name="KARAN TANEJA" userId="9e6160b3f35fcb32" providerId="LiveId" clId="{41153002-6E7A-4F56-ACA9-7585CC57915E}" dt="2020-01-08T18:24:22.463" v="1187" actId="1076"/>
        <pc:sldMkLst>
          <pc:docMk/>
          <pc:sldMk cId="1484528372" sldId="257"/>
        </pc:sldMkLst>
        <pc:spChg chg="mod">
          <ac:chgData name="KARAN TANEJA" userId="9e6160b3f35fcb32" providerId="LiveId" clId="{41153002-6E7A-4F56-ACA9-7585CC57915E}" dt="2020-01-08T18:24:22.463" v="1187" actId="1076"/>
          <ac:spMkLst>
            <pc:docMk/>
            <pc:sldMk cId="1484528372" sldId="257"/>
            <ac:spMk id="2" creationId="{850EC2C3-5AD0-4E85-AA2F-27B2287E86FA}"/>
          </ac:spMkLst>
        </pc:spChg>
        <pc:spChg chg="mod">
          <ac:chgData name="KARAN TANEJA" userId="9e6160b3f35fcb32" providerId="LiveId" clId="{41153002-6E7A-4F56-ACA9-7585CC57915E}" dt="2020-01-08T18:24:21.728" v="1186" actId="14100"/>
          <ac:spMkLst>
            <pc:docMk/>
            <pc:sldMk cId="1484528372" sldId="257"/>
            <ac:spMk id="3" creationId="{8E0837C6-82D9-4AD4-BA05-84F5FAA36296}"/>
          </ac:spMkLst>
        </pc:spChg>
        <pc:graphicFrameChg chg="add del">
          <ac:chgData name="KARAN TANEJA" userId="9e6160b3f35fcb32" providerId="LiveId" clId="{41153002-6E7A-4F56-ACA9-7585CC57915E}" dt="2020-01-08T17:55:11.021" v="599"/>
          <ac:graphicFrameMkLst>
            <pc:docMk/>
            <pc:sldMk cId="1484528372" sldId="257"/>
            <ac:graphicFrameMk id="4" creationId="{0D9E38A2-20D3-4FBB-9B88-4A830581C9DA}"/>
          </ac:graphicFrameMkLst>
        </pc:graphicFrameChg>
        <pc:graphicFrameChg chg="add del">
          <ac:chgData name="KARAN TANEJA" userId="9e6160b3f35fcb32" providerId="LiveId" clId="{41153002-6E7A-4F56-ACA9-7585CC57915E}" dt="2020-01-08T17:55:16.617" v="602"/>
          <ac:graphicFrameMkLst>
            <pc:docMk/>
            <pc:sldMk cId="1484528372" sldId="257"/>
            <ac:graphicFrameMk id="5" creationId="{EDCACA2B-A017-48CA-9C38-A8025BE73DCE}"/>
          </ac:graphicFrameMkLst>
        </pc:graphicFrameChg>
        <pc:picChg chg="add del mod">
          <ac:chgData name="KARAN TANEJA" userId="9e6160b3f35fcb32" providerId="LiveId" clId="{41153002-6E7A-4F56-ACA9-7585CC57915E}" dt="2020-01-08T18:01:35.090" v="730" actId="478"/>
          <ac:picMkLst>
            <pc:docMk/>
            <pc:sldMk cId="1484528372" sldId="257"/>
            <ac:picMk id="7" creationId="{64EBA100-70DD-4FF6-8FB0-52A129DCE160}"/>
          </ac:picMkLst>
        </pc:picChg>
        <pc:picChg chg="add del mod">
          <ac:chgData name="KARAN TANEJA" userId="9e6160b3f35fcb32" providerId="LiveId" clId="{41153002-6E7A-4F56-ACA9-7585CC57915E}" dt="2020-01-08T18:01:35.090" v="730" actId="478"/>
          <ac:picMkLst>
            <pc:docMk/>
            <pc:sldMk cId="1484528372" sldId="257"/>
            <ac:picMk id="9" creationId="{CEFEDDC7-D226-46FD-8F7A-6F970342C509}"/>
          </ac:picMkLst>
        </pc:picChg>
        <pc:picChg chg="add mod">
          <ac:chgData name="KARAN TANEJA" userId="9e6160b3f35fcb32" providerId="LiveId" clId="{41153002-6E7A-4F56-ACA9-7585CC57915E}" dt="2020-01-08T18:24:03.810" v="1183" actId="14100"/>
          <ac:picMkLst>
            <pc:docMk/>
            <pc:sldMk cId="1484528372" sldId="257"/>
            <ac:picMk id="11" creationId="{4ACEE475-B37E-475C-9001-92E31CAEBE30}"/>
          </ac:picMkLst>
        </pc:picChg>
        <pc:picChg chg="add mod">
          <ac:chgData name="KARAN TANEJA" userId="9e6160b3f35fcb32" providerId="LiveId" clId="{41153002-6E7A-4F56-ACA9-7585CC57915E}" dt="2020-01-08T18:23:56.159" v="1181" actId="1076"/>
          <ac:picMkLst>
            <pc:docMk/>
            <pc:sldMk cId="1484528372" sldId="257"/>
            <ac:picMk id="13" creationId="{735C6C42-648B-45BA-A581-9CB7BAECE6B7}"/>
          </ac:picMkLst>
        </pc:picChg>
        <pc:picChg chg="add del mod">
          <ac:chgData name="KARAN TANEJA" userId="9e6160b3f35fcb32" providerId="LiveId" clId="{41153002-6E7A-4F56-ACA9-7585CC57915E}" dt="2020-01-08T18:22:59.172" v="1168" actId="478"/>
          <ac:picMkLst>
            <pc:docMk/>
            <pc:sldMk cId="1484528372" sldId="257"/>
            <ac:picMk id="15" creationId="{2E49D86A-84FE-41FD-977E-CE2FDC74CCA6}"/>
          </ac:picMkLst>
        </pc:picChg>
        <pc:picChg chg="add mod">
          <ac:chgData name="KARAN TANEJA" userId="9e6160b3f35fcb32" providerId="LiveId" clId="{41153002-6E7A-4F56-ACA9-7585CC57915E}" dt="2020-01-08T18:23:50.617" v="1179" actId="1076"/>
          <ac:picMkLst>
            <pc:docMk/>
            <pc:sldMk cId="1484528372" sldId="257"/>
            <ac:picMk id="17" creationId="{D7C127DC-BEC0-4179-9135-D525652A61C4}"/>
          </ac:picMkLst>
        </pc:picChg>
      </pc:sldChg>
      <pc:sldChg chg="addSp delSp modSp add ord modNotesTx">
        <pc:chgData name="KARAN TANEJA" userId="9e6160b3f35fcb32" providerId="LiveId" clId="{41153002-6E7A-4F56-ACA9-7585CC57915E}" dt="2020-01-09T15:37:41.962" v="1220" actId="14100"/>
        <pc:sldMkLst>
          <pc:docMk/>
          <pc:sldMk cId="2351629374" sldId="258"/>
        </pc:sldMkLst>
        <pc:spChg chg="add mod">
          <ac:chgData name="KARAN TANEJA" userId="9e6160b3f35fcb32" providerId="LiveId" clId="{41153002-6E7A-4F56-ACA9-7585CC57915E}" dt="2020-01-09T15:33:51.031" v="1213" actId="12"/>
          <ac:spMkLst>
            <pc:docMk/>
            <pc:sldMk cId="2351629374" sldId="258"/>
            <ac:spMk id="2" creationId="{48088A48-EDEA-46CB-A831-9F2E6CB9B1F0}"/>
          </ac:spMkLst>
        </pc:spChg>
        <pc:spChg chg="add del mod">
          <ac:chgData name="KARAN TANEJA" userId="9e6160b3f35fcb32" providerId="LiveId" clId="{41153002-6E7A-4F56-ACA9-7585CC57915E}" dt="2020-01-08T18:29:04.788" v="1206" actId="478"/>
          <ac:spMkLst>
            <pc:docMk/>
            <pc:sldMk cId="2351629374" sldId="258"/>
            <ac:spMk id="3" creationId="{C2852B67-F843-4C24-A234-B7898DAB7076}"/>
          </ac:spMkLst>
        </pc:spChg>
        <pc:graphicFrameChg chg="add del mod modGraphic">
          <ac:chgData name="KARAN TANEJA" userId="9e6160b3f35fcb32" providerId="LiveId" clId="{41153002-6E7A-4F56-ACA9-7585CC57915E}" dt="2020-01-08T18:27:51.240" v="1202" actId="478"/>
          <ac:graphicFrameMkLst>
            <pc:docMk/>
            <pc:sldMk cId="2351629374" sldId="258"/>
            <ac:graphicFrameMk id="2" creationId="{2C195AFC-A19F-4C77-AE81-626295427FA7}"/>
          </ac:graphicFrameMkLst>
        </pc:graphicFrameChg>
        <pc:picChg chg="add mod">
          <ac:chgData name="KARAN TANEJA" userId="9e6160b3f35fcb32" providerId="LiveId" clId="{41153002-6E7A-4F56-ACA9-7585CC57915E}" dt="2020-01-09T15:37:41.962" v="1220" actId="14100"/>
          <ac:picMkLst>
            <pc:docMk/>
            <pc:sldMk cId="2351629374" sldId="258"/>
            <ac:picMk id="4" creationId="{150456ED-F210-45FC-993A-88CE54B2F46B}"/>
          </ac:picMkLst>
        </pc:picChg>
      </pc:sldChg>
      <pc:sldChg chg="addSp modSp add">
        <pc:chgData name="KARAN TANEJA" userId="9e6160b3f35fcb32" providerId="LiveId" clId="{41153002-6E7A-4F56-ACA9-7585CC57915E}" dt="2020-01-09T16:36:33.588" v="1977" actId="20577"/>
        <pc:sldMkLst>
          <pc:docMk/>
          <pc:sldMk cId="1107293576" sldId="259"/>
        </pc:sldMkLst>
        <pc:spChg chg="add mod">
          <ac:chgData name="KARAN TANEJA" userId="9e6160b3f35fcb32" providerId="LiveId" clId="{41153002-6E7A-4F56-ACA9-7585CC57915E}" dt="2020-01-09T16:36:33.588" v="1977" actId="20577"/>
          <ac:spMkLst>
            <pc:docMk/>
            <pc:sldMk cId="1107293576" sldId="259"/>
            <ac:spMk id="4" creationId="{3318DFD9-BE65-434B-A058-D6A4B3F5B8D3}"/>
          </ac:spMkLst>
        </pc:spChg>
        <pc:picChg chg="add mod">
          <ac:chgData name="KARAN TANEJA" userId="9e6160b3f35fcb32" providerId="LiveId" clId="{41153002-6E7A-4F56-ACA9-7585CC57915E}" dt="2020-01-09T16:36:23.069" v="1976" actId="14100"/>
          <ac:picMkLst>
            <pc:docMk/>
            <pc:sldMk cId="1107293576" sldId="259"/>
            <ac:picMk id="3" creationId="{47C01401-E5AC-404B-9C80-58541C8BFB47}"/>
          </ac:picMkLst>
        </pc:picChg>
      </pc:sldChg>
      <pc:sldChg chg="addSp modSp add">
        <pc:chgData name="KARAN TANEJA" userId="9e6160b3f35fcb32" providerId="LiveId" clId="{41153002-6E7A-4F56-ACA9-7585CC57915E}" dt="2020-01-09T15:42:00.628" v="1264" actId="113"/>
        <pc:sldMkLst>
          <pc:docMk/>
          <pc:sldMk cId="3553234530" sldId="260"/>
        </pc:sldMkLst>
        <pc:spChg chg="add mod">
          <ac:chgData name="KARAN TANEJA" userId="9e6160b3f35fcb32" providerId="LiveId" clId="{41153002-6E7A-4F56-ACA9-7585CC57915E}" dt="2020-01-09T15:42:00.628" v="1264" actId="113"/>
          <ac:spMkLst>
            <pc:docMk/>
            <pc:sldMk cId="3553234530" sldId="260"/>
            <ac:spMk id="2" creationId="{DA4445B8-E5CA-4E81-8F6C-3CA9F37E29B6}"/>
          </ac:spMkLst>
        </pc:spChg>
      </pc:sldChg>
      <pc:sldChg chg="addSp modSp add">
        <pc:chgData name="KARAN TANEJA" userId="9e6160b3f35fcb32" providerId="LiveId" clId="{41153002-6E7A-4F56-ACA9-7585CC57915E}" dt="2020-01-09T15:51:05.827" v="1485" actId="113"/>
        <pc:sldMkLst>
          <pc:docMk/>
          <pc:sldMk cId="1367585194" sldId="261"/>
        </pc:sldMkLst>
        <pc:spChg chg="add mod">
          <ac:chgData name="KARAN TANEJA" userId="9e6160b3f35fcb32" providerId="LiveId" clId="{41153002-6E7A-4F56-ACA9-7585CC57915E}" dt="2020-01-09T15:51:05.827" v="1485" actId="113"/>
          <ac:spMkLst>
            <pc:docMk/>
            <pc:sldMk cId="1367585194" sldId="261"/>
            <ac:spMk id="2" creationId="{80AB6BCF-905F-40E1-A0C4-2CC5F1A1B8DE}"/>
          </ac:spMkLst>
        </pc:spChg>
      </pc:sldChg>
      <pc:sldChg chg="addSp modSp add">
        <pc:chgData name="KARAN TANEJA" userId="9e6160b3f35fcb32" providerId="LiveId" clId="{41153002-6E7A-4F56-ACA9-7585CC57915E}" dt="2020-01-09T15:50:37.630" v="1481" actId="115"/>
        <pc:sldMkLst>
          <pc:docMk/>
          <pc:sldMk cId="1653577867" sldId="262"/>
        </pc:sldMkLst>
        <pc:spChg chg="add mod">
          <ac:chgData name="KARAN TANEJA" userId="9e6160b3f35fcb32" providerId="LiveId" clId="{41153002-6E7A-4F56-ACA9-7585CC57915E}" dt="2020-01-09T15:50:37.630" v="1481" actId="115"/>
          <ac:spMkLst>
            <pc:docMk/>
            <pc:sldMk cId="1653577867" sldId="262"/>
            <ac:spMk id="2" creationId="{1FEAD2AF-67C5-448D-B99A-99B58C4BF6D5}"/>
          </ac:spMkLst>
        </pc:spChg>
      </pc:sldChg>
      <pc:sldChg chg="addSp modSp add">
        <pc:chgData name="KARAN TANEJA" userId="9e6160b3f35fcb32" providerId="LiveId" clId="{41153002-6E7A-4F56-ACA9-7585CC57915E}" dt="2020-01-09T15:50:31.615" v="1480" actId="113"/>
        <pc:sldMkLst>
          <pc:docMk/>
          <pc:sldMk cId="1843049430" sldId="263"/>
        </pc:sldMkLst>
        <pc:spChg chg="add mod">
          <ac:chgData name="KARAN TANEJA" userId="9e6160b3f35fcb32" providerId="LiveId" clId="{41153002-6E7A-4F56-ACA9-7585CC57915E}" dt="2020-01-09T15:50:31.615" v="1480" actId="113"/>
          <ac:spMkLst>
            <pc:docMk/>
            <pc:sldMk cId="1843049430" sldId="263"/>
            <ac:spMk id="2" creationId="{A142FAE2-74EA-4C4F-927F-F527D16E236A}"/>
          </ac:spMkLst>
        </pc:spChg>
      </pc:sldChg>
      <pc:sldChg chg="addSp modSp add">
        <pc:chgData name="KARAN TANEJA" userId="9e6160b3f35fcb32" providerId="LiveId" clId="{41153002-6E7A-4F56-ACA9-7585CC57915E}" dt="2020-01-09T15:56:02.138" v="1509" actId="115"/>
        <pc:sldMkLst>
          <pc:docMk/>
          <pc:sldMk cId="351024591" sldId="264"/>
        </pc:sldMkLst>
        <pc:spChg chg="add mod">
          <ac:chgData name="KARAN TANEJA" userId="9e6160b3f35fcb32" providerId="LiveId" clId="{41153002-6E7A-4F56-ACA9-7585CC57915E}" dt="2020-01-09T15:56:02.138" v="1509" actId="115"/>
          <ac:spMkLst>
            <pc:docMk/>
            <pc:sldMk cId="351024591" sldId="264"/>
            <ac:spMk id="2" creationId="{DD9E8241-24B6-46D0-BFC9-0CE3FBD01FE8}"/>
          </ac:spMkLst>
        </pc:spChg>
      </pc:sldChg>
      <pc:sldChg chg="addSp modSp add">
        <pc:chgData name="KARAN TANEJA" userId="9e6160b3f35fcb32" providerId="LiveId" clId="{41153002-6E7A-4F56-ACA9-7585CC57915E}" dt="2020-01-09T16:52:18.009" v="2080" actId="20577"/>
        <pc:sldMkLst>
          <pc:docMk/>
          <pc:sldMk cId="3568777174" sldId="265"/>
        </pc:sldMkLst>
        <pc:spChg chg="add mod">
          <ac:chgData name="KARAN TANEJA" userId="9e6160b3f35fcb32" providerId="LiveId" clId="{41153002-6E7A-4F56-ACA9-7585CC57915E}" dt="2020-01-09T16:52:18.009" v="2080" actId="20577"/>
          <ac:spMkLst>
            <pc:docMk/>
            <pc:sldMk cId="3568777174" sldId="265"/>
            <ac:spMk id="2" creationId="{1A45EBED-1000-4E37-A940-ECFFDAF49200}"/>
          </ac:spMkLst>
        </pc:spChg>
      </pc:sldChg>
      <pc:sldChg chg="addSp modSp add">
        <pc:chgData name="KARAN TANEJA" userId="9e6160b3f35fcb32" providerId="LiveId" clId="{41153002-6E7A-4F56-ACA9-7585CC57915E}" dt="2020-01-09T16:46:27.740" v="2003" actId="20577"/>
        <pc:sldMkLst>
          <pc:docMk/>
          <pc:sldMk cId="1473459725" sldId="266"/>
        </pc:sldMkLst>
        <pc:spChg chg="add mod">
          <ac:chgData name="KARAN TANEJA" userId="9e6160b3f35fcb32" providerId="LiveId" clId="{41153002-6E7A-4F56-ACA9-7585CC57915E}" dt="2020-01-09T16:46:27.740" v="2003" actId="20577"/>
          <ac:spMkLst>
            <pc:docMk/>
            <pc:sldMk cId="1473459725" sldId="266"/>
            <ac:spMk id="2" creationId="{E3E9B155-B2A3-48A3-A8B0-382EF9E5009E}"/>
          </ac:spMkLst>
        </pc:spChg>
      </pc:sldChg>
      <pc:sldChg chg="addSp delSp modSp add">
        <pc:chgData name="KARAN TANEJA" userId="9e6160b3f35fcb32" providerId="LiveId" clId="{41153002-6E7A-4F56-ACA9-7585CC57915E}" dt="2020-01-09T16:02:29.112" v="1622" actId="14100"/>
        <pc:sldMkLst>
          <pc:docMk/>
          <pc:sldMk cId="172007680" sldId="267"/>
        </pc:sldMkLst>
        <pc:spChg chg="add del">
          <ac:chgData name="KARAN TANEJA" userId="9e6160b3f35fcb32" providerId="LiveId" clId="{41153002-6E7A-4F56-ACA9-7585CC57915E}" dt="2020-01-09T15:59:11.266" v="1566"/>
          <ac:spMkLst>
            <pc:docMk/>
            <pc:sldMk cId="172007680" sldId="267"/>
            <ac:spMk id="5" creationId="{02D80BD4-8238-4879-AD16-66412DA90755}"/>
          </ac:spMkLst>
        </pc:spChg>
        <pc:spChg chg="add mod">
          <ac:chgData name="KARAN TANEJA" userId="9e6160b3f35fcb32" providerId="LiveId" clId="{41153002-6E7A-4F56-ACA9-7585CC57915E}" dt="2020-01-09T16:02:21.349" v="1618" actId="14100"/>
          <ac:spMkLst>
            <pc:docMk/>
            <pc:sldMk cId="172007680" sldId="267"/>
            <ac:spMk id="6" creationId="{967DF093-DC69-4D61-AA43-A405BF393B8E}"/>
          </ac:spMkLst>
        </pc:spChg>
        <pc:graphicFrameChg chg="add del">
          <ac:chgData name="KARAN TANEJA" userId="9e6160b3f35fcb32" providerId="LiveId" clId="{41153002-6E7A-4F56-ACA9-7585CC57915E}" dt="2020-01-09T15:59:11.266" v="1566"/>
          <ac:graphicFrameMkLst>
            <pc:docMk/>
            <pc:sldMk cId="172007680" sldId="267"/>
            <ac:graphicFrameMk id="2" creationId="{C6B6825D-90FE-4E75-8C17-046816F889B3}"/>
          </ac:graphicFrameMkLst>
        </pc:graphicFrameChg>
        <pc:graphicFrameChg chg="add del">
          <ac:chgData name="KARAN TANEJA" userId="9e6160b3f35fcb32" providerId="LiveId" clId="{41153002-6E7A-4F56-ACA9-7585CC57915E}" dt="2020-01-09T15:59:11.266" v="1566"/>
          <ac:graphicFrameMkLst>
            <pc:docMk/>
            <pc:sldMk cId="172007680" sldId="267"/>
            <ac:graphicFrameMk id="3" creationId="{5B35F771-4515-4C12-AA4D-65DAE0FEBDED}"/>
          </ac:graphicFrameMkLst>
        </pc:graphicFrameChg>
        <pc:graphicFrameChg chg="add del">
          <ac:chgData name="KARAN TANEJA" userId="9e6160b3f35fcb32" providerId="LiveId" clId="{41153002-6E7A-4F56-ACA9-7585CC57915E}" dt="2020-01-09T15:59:11.266" v="1566"/>
          <ac:graphicFrameMkLst>
            <pc:docMk/>
            <pc:sldMk cId="172007680" sldId="267"/>
            <ac:graphicFrameMk id="4" creationId="{8A0127D0-DA8C-4D09-8127-B533F9446FBE}"/>
          </ac:graphicFrameMkLst>
        </pc:graphicFrameChg>
        <pc:picChg chg="add mod">
          <ac:chgData name="KARAN TANEJA" userId="9e6160b3f35fcb32" providerId="LiveId" clId="{41153002-6E7A-4F56-ACA9-7585CC57915E}" dt="2020-01-09T16:02:29.112" v="1622" actId="14100"/>
          <ac:picMkLst>
            <pc:docMk/>
            <pc:sldMk cId="172007680" sldId="267"/>
            <ac:picMk id="8" creationId="{534A9381-FC6A-43EF-A518-68967B0598A7}"/>
          </ac:picMkLst>
        </pc:picChg>
      </pc:sldChg>
      <pc:sldChg chg="addSp modSp add">
        <pc:chgData name="KARAN TANEJA" userId="9e6160b3f35fcb32" providerId="LiveId" clId="{41153002-6E7A-4F56-ACA9-7585CC57915E}" dt="2020-01-09T16:08:11.234" v="1695" actId="20577"/>
        <pc:sldMkLst>
          <pc:docMk/>
          <pc:sldMk cId="1756265192" sldId="268"/>
        </pc:sldMkLst>
        <pc:spChg chg="add mod">
          <ac:chgData name="KARAN TANEJA" userId="9e6160b3f35fcb32" providerId="LiveId" clId="{41153002-6E7A-4F56-ACA9-7585CC57915E}" dt="2020-01-09T16:08:11.234" v="1695" actId="20577"/>
          <ac:spMkLst>
            <pc:docMk/>
            <pc:sldMk cId="1756265192" sldId="268"/>
            <ac:spMk id="2" creationId="{6B00EA66-7AEF-4DB0-9543-2ABBD453E63E}"/>
          </ac:spMkLst>
        </pc:spChg>
      </pc:sldChg>
      <pc:sldChg chg="addSp modSp add">
        <pc:chgData name="KARAN TANEJA" userId="9e6160b3f35fcb32" providerId="LiveId" clId="{41153002-6E7A-4F56-ACA9-7585CC57915E}" dt="2020-01-09T16:55:22.033" v="2091" actId="14100"/>
        <pc:sldMkLst>
          <pc:docMk/>
          <pc:sldMk cId="640261475" sldId="269"/>
        </pc:sldMkLst>
        <pc:spChg chg="add mod">
          <ac:chgData name="KARAN TANEJA" userId="9e6160b3f35fcb32" providerId="LiveId" clId="{41153002-6E7A-4F56-ACA9-7585CC57915E}" dt="2020-01-09T16:55:22.033" v="2091" actId="14100"/>
          <ac:spMkLst>
            <pc:docMk/>
            <pc:sldMk cId="640261475" sldId="269"/>
            <ac:spMk id="2" creationId="{7AB947BF-0598-4391-B22A-A6A0F698BED3}"/>
          </ac:spMkLst>
        </pc:spChg>
      </pc:sldChg>
      <pc:sldChg chg="addSp modSp add">
        <pc:chgData name="KARAN TANEJA" userId="9e6160b3f35fcb32" providerId="LiveId" clId="{41153002-6E7A-4F56-ACA9-7585CC57915E}" dt="2020-01-09T17:03:03.448" v="2484" actId="1076"/>
        <pc:sldMkLst>
          <pc:docMk/>
          <pc:sldMk cId="31873569" sldId="270"/>
        </pc:sldMkLst>
        <pc:spChg chg="add mod">
          <ac:chgData name="KARAN TANEJA" userId="9e6160b3f35fcb32" providerId="LiveId" clId="{41153002-6E7A-4F56-ACA9-7585CC57915E}" dt="2020-01-09T17:02:52.429" v="2482" actId="20577"/>
          <ac:spMkLst>
            <pc:docMk/>
            <pc:sldMk cId="31873569" sldId="270"/>
            <ac:spMk id="2" creationId="{9B994C4C-6739-4F25-A390-CD07B1D71E71}"/>
          </ac:spMkLst>
        </pc:spChg>
        <pc:picChg chg="add mod">
          <ac:chgData name="KARAN TANEJA" userId="9e6160b3f35fcb32" providerId="LiveId" clId="{41153002-6E7A-4F56-ACA9-7585CC57915E}" dt="2020-01-09T17:03:03.448" v="2484" actId="1076"/>
          <ac:picMkLst>
            <pc:docMk/>
            <pc:sldMk cId="31873569" sldId="270"/>
            <ac:picMk id="4" creationId="{E1FD496A-3700-448A-9F16-DBD3F084F6B2}"/>
          </ac:picMkLst>
        </pc:picChg>
      </pc:sldChg>
      <pc:sldChg chg="addSp delSp modSp add">
        <pc:chgData name="KARAN TANEJA" userId="9e6160b3f35fcb32" providerId="LiveId" clId="{41153002-6E7A-4F56-ACA9-7585CC57915E}" dt="2020-01-09T16:16:36.718" v="1771" actId="1076"/>
        <pc:sldMkLst>
          <pc:docMk/>
          <pc:sldMk cId="975655386" sldId="271"/>
        </pc:sldMkLst>
        <pc:spChg chg="add del mod">
          <ac:chgData name="KARAN TANEJA" userId="9e6160b3f35fcb32" providerId="LiveId" clId="{41153002-6E7A-4F56-ACA9-7585CC57915E}" dt="2020-01-09T16:13:47.012" v="1748"/>
          <ac:spMkLst>
            <pc:docMk/>
            <pc:sldMk cId="975655386" sldId="271"/>
            <ac:spMk id="2" creationId="{3F46F156-7439-4D2B-A3D3-7FC1E146F0D9}"/>
          </ac:spMkLst>
        </pc:spChg>
        <pc:spChg chg="add mod">
          <ac:chgData name="KARAN TANEJA" userId="9e6160b3f35fcb32" providerId="LiveId" clId="{41153002-6E7A-4F56-ACA9-7585CC57915E}" dt="2020-01-09T16:16:36.718" v="1771" actId="1076"/>
          <ac:spMkLst>
            <pc:docMk/>
            <pc:sldMk cId="975655386" sldId="271"/>
            <ac:spMk id="3" creationId="{AF63BBE5-A236-4B3D-97C1-9858873BA401}"/>
          </ac:spMkLst>
        </pc:spChg>
      </pc:sldChg>
      <pc:sldChg chg="addSp modSp add">
        <pc:chgData name="KARAN TANEJA" userId="9e6160b3f35fcb32" providerId="LiveId" clId="{41153002-6E7A-4F56-ACA9-7585CC57915E}" dt="2020-01-09T16:17:59.823" v="1779" actId="115"/>
        <pc:sldMkLst>
          <pc:docMk/>
          <pc:sldMk cId="2811206320" sldId="272"/>
        </pc:sldMkLst>
        <pc:spChg chg="add mod">
          <ac:chgData name="KARAN TANEJA" userId="9e6160b3f35fcb32" providerId="LiveId" clId="{41153002-6E7A-4F56-ACA9-7585CC57915E}" dt="2020-01-09T16:17:59.823" v="1779" actId="115"/>
          <ac:spMkLst>
            <pc:docMk/>
            <pc:sldMk cId="2811206320" sldId="272"/>
            <ac:spMk id="2" creationId="{A9C86A24-D4B7-45EE-AE71-580FA9237DA6}"/>
          </ac:spMkLst>
        </pc:spChg>
      </pc:sldChg>
      <pc:sldChg chg="addSp modSp add">
        <pc:chgData name="KARAN TANEJA" userId="9e6160b3f35fcb32" providerId="LiveId" clId="{41153002-6E7A-4F56-ACA9-7585CC57915E}" dt="2020-01-09T16:19:24.751" v="1795" actId="120"/>
        <pc:sldMkLst>
          <pc:docMk/>
          <pc:sldMk cId="1264880130" sldId="273"/>
        </pc:sldMkLst>
        <pc:spChg chg="add mod">
          <ac:chgData name="KARAN TANEJA" userId="9e6160b3f35fcb32" providerId="LiveId" clId="{41153002-6E7A-4F56-ACA9-7585CC57915E}" dt="2020-01-09T16:19:24.751" v="1795" actId="120"/>
          <ac:spMkLst>
            <pc:docMk/>
            <pc:sldMk cId="1264880130" sldId="273"/>
            <ac:spMk id="2" creationId="{797B23B0-4BB2-4B42-9A14-A168B567B0B6}"/>
          </ac:spMkLst>
        </pc:spChg>
      </pc:sldChg>
      <pc:sldChg chg="addSp modSp add">
        <pc:chgData name="KARAN TANEJA" userId="9e6160b3f35fcb32" providerId="LiveId" clId="{41153002-6E7A-4F56-ACA9-7585CC57915E}" dt="2020-01-09T16:20:39.099" v="1804" actId="14100"/>
        <pc:sldMkLst>
          <pc:docMk/>
          <pc:sldMk cId="208464133" sldId="274"/>
        </pc:sldMkLst>
        <pc:spChg chg="add mod">
          <ac:chgData name="KARAN TANEJA" userId="9e6160b3f35fcb32" providerId="LiveId" clId="{41153002-6E7A-4F56-ACA9-7585CC57915E}" dt="2020-01-09T16:20:39.099" v="1804" actId="14100"/>
          <ac:spMkLst>
            <pc:docMk/>
            <pc:sldMk cId="208464133" sldId="274"/>
            <ac:spMk id="2" creationId="{9EFA4D62-F5BE-49C9-A5FC-FE55494C10D9}"/>
          </ac:spMkLst>
        </pc:spChg>
      </pc:sldChg>
      <pc:sldChg chg="addSp modSp add mod chgLayout">
        <pc:chgData name="KARAN TANEJA" userId="9e6160b3f35fcb32" providerId="LiveId" clId="{41153002-6E7A-4F56-ACA9-7585CC57915E}" dt="2020-01-09T16:22:58.690" v="1827" actId="6264"/>
        <pc:sldMkLst>
          <pc:docMk/>
          <pc:sldMk cId="2714995262" sldId="275"/>
        </pc:sldMkLst>
        <pc:graphicFrameChg chg="add mod modGraphic">
          <ac:chgData name="KARAN TANEJA" userId="9e6160b3f35fcb32" providerId="LiveId" clId="{41153002-6E7A-4F56-ACA9-7585CC57915E}" dt="2020-01-09T16:22:53.713" v="1826" actId="20577"/>
          <ac:graphicFrameMkLst>
            <pc:docMk/>
            <pc:sldMk cId="2714995262" sldId="275"/>
            <ac:graphicFrameMk id="2" creationId="{3F260174-B346-43C4-B0F0-1AE50F128693}"/>
          </ac:graphicFrameMkLst>
        </pc:graphicFrameChg>
      </pc:sldChg>
      <pc:sldChg chg="addSp modSp add">
        <pc:chgData name="KARAN TANEJA" userId="9e6160b3f35fcb32" providerId="LiveId" clId="{41153002-6E7A-4F56-ACA9-7585CC57915E}" dt="2020-01-09T16:24:29.906" v="1841" actId="20577"/>
        <pc:sldMkLst>
          <pc:docMk/>
          <pc:sldMk cId="2784725069" sldId="276"/>
        </pc:sldMkLst>
        <pc:spChg chg="add mod">
          <ac:chgData name="KARAN TANEJA" userId="9e6160b3f35fcb32" providerId="LiveId" clId="{41153002-6E7A-4F56-ACA9-7585CC57915E}" dt="2020-01-09T16:24:29.906" v="1841" actId="20577"/>
          <ac:spMkLst>
            <pc:docMk/>
            <pc:sldMk cId="2784725069" sldId="276"/>
            <ac:spMk id="2" creationId="{8232871D-2E0E-4EDF-8C43-7EAB8D3A7560}"/>
          </ac:spMkLst>
        </pc:spChg>
      </pc:sldChg>
      <pc:sldChg chg="addSp modSp add">
        <pc:chgData name="KARAN TANEJA" userId="9e6160b3f35fcb32" providerId="LiveId" clId="{41153002-6E7A-4F56-ACA9-7585CC57915E}" dt="2020-01-09T16:26:04.317" v="1851" actId="14100"/>
        <pc:sldMkLst>
          <pc:docMk/>
          <pc:sldMk cId="1396512051" sldId="277"/>
        </pc:sldMkLst>
        <pc:spChg chg="add mod">
          <ac:chgData name="KARAN TANEJA" userId="9e6160b3f35fcb32" providerId="LiveId" clId="{41153002-6E7A-4F56-ACA9-7585CC57915E}" dt="2020-01-09T16:26:04.317" v="1851" actId="14100"/>
          <ac:spMkLst>
            <pc:docMk/>
            <pc:sldMk cId="1396512051" sldId="277"/>
            <ac:spMk id="2" creationId="{E5C84027-BFB5-4C21-BC5F-64D13B18A0DA}"/>
          </ac:spMkLst>
        </pc:spChg>
      </pc:sldChg>
      <pc:sldChg chg="addSp modSp add">
        <pc:chgData name="KARAN TANEJA" userId="9e6160b3f35fcb32" providerId="LiveId" clId="{41153002-6E7A-4F56-ACA9-7585CC57915E}" dt="2020-01-09T16:27:24.791" v="1902" actId="113"/>
        <pc:sldMkLst>
          <pc:docMk/>
          <pc:sldMk cId="3098542223" sldId="278"/>
        </pc:sldMkLst>
        <pc:spChg chg="add mod">
          <ac:chgData name="KARAN TANEJA" userId="9e6160b3f35fcb32" providerId="LiveId" clId="{41153002-6E7A-4F56-ACA9-7585CC57915E}" dt="2020-01-09T16:27:24.791" v="1902" actId="113"/>
          <ac:spMkLst>
            <pc:docMk/>
            <pc:sldMk cId="3098542223" sldId="278"/>
            <ac:spMk id="2" creationId="{A3D2D0C9-A2E0-4A97-8F9E-DC4F1D250208}"/>
          </ac:spMkLst>
        </pc:spChg>
      </pc:sldChg>
      <pc:sldChg chg="addSp modSp add">
        <pc:chgData name="KARAN TANEJA" userId="9e6160b3f35fcb32" providerId="LiveId" clId="{41153002-6E7A-4F56-ACA9-7585CC57915E}" dt="2020-01-09T16:28:22.721" v="1913" actId="14100"/>
        <pc:sldMkLst>
          <pc:docMk/>
          <pc:sldMk cId="739788535" sldId="279"/>
        </pc:sldMkLst>
        <pc:spChg chg="add mod">
          <ac:chgData name="KARAN TANEJA" userId="9e6160b3f35fcb32" providerId="LiveId" clId="{41153002-6E7A-4F56-ACA9-7585CC57915E}" dt="2020-01-09T16:28:22.721" v="1913" actId="14100"/>
          <ac:spMkLst>
            <pc:docMk/>
            <pc:sldMk cId="739788535" sldId="279"/>
            <ac:spMk id="2" creationId="{EE031F03-B371-4A73-91ED-DAA16EBDA66F}"/>
          </ac:spMkLst>
        </pc:spChg>
      </pc:sldChg>
      <pc:sldChg chg="addSp modSp add">
        <pc:chgData name="KARAN TANEJA" userId="9e6160b3f35fcb32" providerId="LiveId" clId="{41153002-6E7A-4F56-ACA9-7585CC57915E}" dt="2020-01-09T16:29:56.876" v="1930" actId="1076"/>
        <pc:sldMkLst>
          <pc:docMk/>
          <pc:sldMk cId="4139778144" sldId="280"/>
        </pc:sldMkLst>
        <pc:spChg chg="add mod">
          <ac:chgData name="KARAN TANEJA" userId="9e6160b3f35fcb32" providerId="LiveId" clId="{41153002-6E7A-4F56-ACA9-7585CC57915E}" dt="2020-01-09T16:29:56.876" v="1930" actId="1076"/>
          <ac:spMkLst>
            <pc:docMk/>
            <pc:sldMk cId="4139778144" sldId="280"/>
            <ac:spMk id="2" creationId="{3CCA925D-5B9A-48C5-B0F5-C3D0C55BD27D}"/>
          </ac:spMkLst>
        </pc:spChg>
      </pc:sldChg>
      <pc:sldChg chg="addSp modSp add">
        <pc:chgData name="KARAN TANEJA" userId="9e6160b3f35fcb32" providerId="LiveId" clId="{41153002-6E7A-4F56-ACA9-7585CC57915E}" dt="2020-01-09T16:31:19.967" v="1937" actId="115"/>
        <pc:sldMkLst>
          <pc:docMk/>
          <pc:sldMk cId="2035960859" sldId="281"/>
        </pc:sldMkLst>
        <pc:spChg chg="add mod">
          <ac:chgData name="KARAN TANEJA" userId="9e6160b3f35fcb32" providerId="LiveId" clId="{41153002-6E7A-4F56-ACA9-7585CC57915E}" dt="2020-01-09T16:31:19.967" v="1937" actId="115"/>
          <ac:spMkLst>
            <pc:docMk/>
            <pc:sldMk cId="2035960859" sldId="281"/>
            <ac:spMk id="2" creationId="{98C5D599-531F-4A43-82B5-FCEC913E9270}"/>
          </ac:spMkLst>
        </pc:spChg>
      </pc:sldChg>
      <pc:sldChg chg="addSp modSp add">
        <pc:chgData name="KARAN TANEJA" userId="9e6160b3f35fcb32" providerId="LiveId" clId="{41153002-6E7A-4F56-ACA9-7585CC57915E}" dt="2020-01-09T16:38:48.689" v="1984" actId="14100"/>
        <pc:sldMkLst>
          <pc:docMk/>
          <pc:sldMk cId="1817759789" sldId="282"/>
        </pc:sldMkLst>
        <pc:picChg chg="add mod">
          <ac:chgData name="KARAN TANEJA" userId="9e6160b3f35fcb32" providerId="LiveId" clId="{41153002-6E7A-4F56-ACA9-7585CC57915E}" dt="2020-01-09T16:38:48.689" v="1984" actId="14100"/>
          <ac:picMkLst>
            <pc:docMk/>
            <pc:sldMk cId="1817759789" sldId="282"/>
            <ac:picMk id="3" creationId="{58453675-7EBB-4F65-9657-FDD803B2476B}"/>
          </ac:picMkLst>
        </pc:picChg>
      </pc:sldChg>
      <pc:sldChg chg="addSp modSp add modTransition">
        <pc:chgData name="KARAN TANEJA" userId="9e6160b3f35fcb32" providerId="LiveId" clId="{41153002-6E7A-4F56-ACA9-7585CC57915E}" dt="2020-01-09T16:42:18.260" v="1995"/>
        <pc:sldMkLst>
          <pc:docMk/>
          <pc:sldMk cId="751325192" sldId="283"/>
        </pc:sldMkLst>
        <pc:picChg chg="add mod">
          <ac:chgData name="KARAN TANEJA" userId="9e6160b3f35fcb32" providerId="LiveId" clId="{41153002-6E7A-4F56-ACA9-7585CC57915E}" dt="2020-01-09T16:40:14.525" v="1992" actId="14100"/>
          <ac:picMkLst>
            <pc:docMk/>
            <pc:sldMk cId="751325192" sldId="283"/>
            <ac:picMk id="3" creationId="{0F8E3EEF-C5DA-4ABD-8FB5-E3DFE497C59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DEF52C-B210-47FF-9FEC-61B8361AEECA}" type="datetimeFigureOut">
              <a:rPr lang="en-IN" smtClean="0"/>
              <a:t>09-01-2020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DCCA8F-99C6-4EFD-ACDB-2D4B6A8C8264}" type="slidenum">
              <a:rPr lang="en-IN" smtClean="0"/>
              <a:t>‹#›</a:t>
            </a:fld>
            <a:endParaRPr lang="en-IN"/>
          </a:p>
        </p:txBody>
      </p:sp>
    </p:spTree>
    <p:extLst>
      <p:ext uri="{BB962C8B-B14F-4D97-AF65-F5344CB8AC3E}">
        <p14:creationId xmlns:p14="http://schemas.microsoft.com/office/powerpoint/2010/main" val="3291283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8DCCA8F-99C6-4EFD-ACDB-2D4B6A8C8264}" type="slidenum">
              <a:rPr lang="en-IN" smtClean="0"/>
              <a:t>1</a:t>
            </a:fld>
            <a:endParaRPr lang="en-IN"/>
          </a:p>
        </p:txBody>
      </p:sp>
    </p:spTree>
    <p:extLst>
      <p:ext uri="{BB962C8B-B14F-4D97-AF65-F5344CB8AC3E}">
        <p14:creationId xmlns:p14="http://schemas.microsoft.com/office/powerpoint/2010/main" val="1287925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8DCCA8F-99C6-4EFD-ACDB-2D4B6A8C8264}" type="slidenum">
              <a:rPr lang="en-IN" smtClean="0"/>
              <a:t>2</a:t>
            </a:fld>
            <a:endParaRPr lang="en-IN"/>
          </a:p>
        </p:txBody>
      </p:sp>
    </p:spTree>
    <p:extLst>
      <p:ext uri="{BB962C8B-B14F-4D97-AF65-F5344CB8AC3E}">
        <p14:creationId xmlns:p14="http://schemas.microsoft.com/office/powerpoint/2010/main" val="4191026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8DCCA8F-99C6-4EFD-ACDB-2D4B6A8C8264}" type="slidenum">
              <a:rPr lang="en-IN" smtClean="0"/>
              <a:t>3</a:t>
            </a:fld>
            <a:endParaRPr lang="en-IN"/>
          </a:p>
        </p:txBody>
      </p:sp>
    </p:spTree>
    <p:extLst>
      <p:ext uri="{BB962C8B-B14F-4D97-AF65-F5344CB8AC3E}">
        <p14:creationId xmlns:p14="http://schemas.microsoft.com/office/powerpoint/2010/main" val="3867660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8DCCA8F-99C6-4EFD-ACDB-2D4B6A8C8264}" type="slidenum">
              <a:rPr lang="en-IN" smtClean="0"/>
              <a:t>15</a:t>
            </a:fld>
            <a:endParaRPr lang="en-IN"/>
          </a:p>
        </p:txBody>
      </p:sp>
    </p:spTree>
    <p:extLst>
      <p:ext uri="{BB962C8B-B14F-4D97-AF65-F5344CB8AC3E}">
        <p14:creationId xmlns:p14="http://schemas.microsoft.com/office/powerpoint/2010/main" val="2950185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75273E-0D6B-4AB1-9933-BA4153F0021D}" type="datetimeFigureOut">
              <a:rPr lang="en-IN" smtClean="0"/>
              <a:t>09-01-2020</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A5CC7B50-7B0A-4BA5-AEBF-D0B158FB4085}" type="slidenum">
              <a:rPr lang="en-IN" smtClean="0"/>
              <a:t>‹#›</a:t>
            </a:fld>
            <a:endParaRPr lang="en-IN"/>
          </a:p>
        </p:txBody>
      </p:sp>
    </p:spTree>
    <p:extLst>
      <p:ext uri="{BB962C8B-B14F-4D97-AF65-F5344CB8AC3E}">
        <p14:creationId xmlns:p14="http://schemas.microsoft.com/office/powerpoint/2010/main" val="2278025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75273E-0D6B-4AB1-9933-BA4153F0021D}" type="datetimeFigureOut">
              <a:rPr lang="en-IN" smtClean="0"/>
              <a:t>09-01-2020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CC7B50-7B0A-4BA5-AEBF-D0B158FB4085}" type="slidenum">
              <a:rPr lang="en-IN" smtClean="0"/>
              <a:t>‹#›</a:t>
            </a:fld>
            <a:endParaRPr lang="en-IN"/>
          </a:p>
        </p:txBody>
      </p:sp>
    </p:spTree>
    <p:extLst>
      <p:ext uri="{BB962C8B-B14F-4D97-AF65-F5344CB8AC3E}">
        <p14:creationId xmlns:p14="http://schemas.microsoft.com/office/powerpoint/2010/main" val="4051240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75273E-0D6B-4AB1-9933-BA4153F0021D}" type="datetimeFigureOut">
              <a:rPr lang="en-IN" smtClean="0"/>
              <a:t>09-01-2020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CC7B50-7B0A-4BA5-AEBF-D0B158FB4085}" type="slidenum">
              <a:rPr lang="en-IN" smtClean="0"/>
              <a:t>‹#›</a:t>
            </a:fld>
            <a:endParaRPr lang="en-IN"/>
          </a:p>
        </p:txBody>
      </p:sp>
    </p:spTree>
    <p:extLst>
      <p:ext uri="{BB962C8B-B14F-4D97-AF65-F5344CB8AC3E}">
        <p14:creationId xmlns:p14="http://schemas.microsoft.com/office/powerpoint/2010/main" val="23113916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75273E-0D6B-4AB1-9933-BA4153F0021D}" type="datetimeFigureOut">
              <a:rPr lang="en-IN" smtClean="0"/>
              <a:t>09-01-2020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CC7B50-7B0A-4BA5-AEBF-D0B158FB4085}" type="slidenum">
              <a:rPr lang="en-IN" smtClean="0"/>
              <a:t>‹#›</a:t>
            </a:fld>
            <a:endParaRPr lang="en-IN"/>
          </a:p>
        </p:txBody>
      </p:sp>
    </p:spTree>
    <p:extLst>
      <p:ext uri="{BB962C8B-B14F-4D97-AF65-F5344CB8AC3E}">
        <p14:creationId xmlns:p14="http://schemas.microsoft.com/office/powerpoint/2010/main" val="520657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75273E-0D6B-4AB1-9933-BA4153F0021D}" type="datetimeFigureOut">
              <a:rPr lang="en-IN" smtClean="0"/>
              <a:t>09-01-2020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CC7B50-7B0A-4BA5-AEBF-D0B158FB4085}" type="slidenum">
              <a:rPr lang="en-IN" smtClean="0"/>
              <a:t>‹#›</a:t>
            </a:fld>
            <a:endParaRPr lang="en-IN"/>
          </a:p>
        </p:txBody>
      </p:sp>
    </p:spTree>
    <p:extLst>
      <p:ext uri="{BB962C8B-B14F-4D97-AF65-F5344CB8AC3E}">
        <p14:creationId xmlns:p14="http://schemas.microsoft.com/office/powerpoint/2010/main" val="15683288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75273E-0D6B-4AB1-9933-BA4153F0021D}" type="datetimeFigureOut">
              <a:rPr lang="en-IN" smtClean="0"/>
              <a:t>09-01-2020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CC7B50-7B0A-4BA5-AEBF-D0B158FB4085}" type="slidenum">
              <a:rPr lang="en-IN" smtClean="0"/>
              <a:t>‹#›</a:t>
            </a:fld>
            <a:endParaRPr lang="en-IN"/>
          </a:p>
        </p:txBody>
      </p:sp>
    </p:spTree>
    <p:extLst>
      <p:ext uri="{BB962C8B-B14F-4D97-AF65-F5344CB8AC3E}">
        <p14:creationId xmlns:p14="http://schemas.microsoft.com/office/powerpoint/2010/main" val="10395988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75273E-0D6B-4AB1-9933-BA4153F0021D}" type="datetimeFigureOut">
              <a:rPr lang="en-IN" smtClean="0"/>
              <a:t>09-01-2020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CC7B50-7B0A-4BA5-AEBF-D0B158FB4085}" type="slidenum">
              <a:rPr lang="en-IN" smtClean="0"/>
              <a:t>‹#›</a:t>
            </a:fld>
            <a:endParaRPr lang="en-IN"/>
          </a:p>
        </p:txBody>
      </p:sp>
    </p:spTree>
    <p:extLst>
      <p:ext uri="{BB962C8B-B14F-4D97-AF65-F5344CB8AC3E}">
        <p14:creationId xmlns:p14="http://schemas.microsoft.com/office/powerpoint/2010/main" val="24144980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75273E-0D6B-4AB1-9933-BA4153F0021D}" type="datetimeFigureOut">
              <a:rPr lang="en-IN" smtClean="0"/>
              <a:t>09-01-2020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CC7B50-7B0A-4BA5-AEBF-D0B158FB4085}" type="slidenum">
              <a:rPr lang="en-IN" smtClean="0"/>
              <a:t>‹#›</a:t>
            </a:fld>
            <a:endParaRPr lang="en-IN"/>
          </a:p>
        </p:txBody>
      </p:sp>
    </p:spTree>
    <p:extLst>
      <p:ext uri="{BB962C8B-B14F-4D97-AF65-F5344CB8AC3E}">
        <p14:creationId xmlns:p14="http://schemas.microsoft.com/office/powerpoint/2010/main" val="27440729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75273E-0D6B-4AB1-9933-BA4153F0021D}" type="datetimeFigureOut">
              <a:rPr lang="en-IN" smtClean="0"/>
              <a:t>09-01-2020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CC7B50-7B0A-4BA5-AEBF-D0B158FB4085}" type="slidenum">
              <a:rPr lang="en-IN" smtClean="0"/>
              <a:t>‹#›</a:t>
            </a:fld>
            <a:endParaRPr lang="en-IN"/>
          </a:p>
        </p:txBody>
      </p:sp>
    </p:spTree>
    <p:extLst>
      <p:ext uri="{BB962C8B-B14F-4D97-AF65-F5344CB8AC3E}">
        <p14:creationId xmlns:p14="http://schemas.microsoft.com/office/powerpoint/2010/main" val="1550017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75273E-0D6B-4AB1-9933-BA4153F0021D}" type="datetimeFigureOut">
              <a:rPr lang="en-IN" smtClean="0"/>
              <a:t>09-01-2020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A5CC7B50-7B0A-4BA5-AEBF-D0B158FB4085}" type="slidenum">
              <a:rPr lang="en-IN" smtClean="0"/>
              <a:t>‹#›</a:t>
            </a:fld>
            <a:endParaRPr lang="en-IN"/>
          </a:p>
        </p:txBody>
      </p:sp>
    </p:spTree>
    <p:extLst>
      <p:ext uri="{BB962C8B-B14F-4D97-AF65-F5344CB8AC3E}">
        <p14:creationId xmlns:p14="http://schemas.microsoft.com/office/powerpoint/2010/main" val="2540036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75273E-0D6B-4AB1-9933-BA4153F0021D}" type="datetimeFigureOut">
              <a:rPr lang="en-IN" smtClean="0"/>
              <a:t>09-01-2020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CC7B50-7B0A-4BA5-AEBF-D0B158FB4085}" type="slidenum">
              <a:rPr lang="en-IN" smtClean="0"/>
              <a:t>‹#›</a:t>
            </a:fld>
            <a:endParaRPr lang="en-IN"/>
          </a:p>
        </p:txBody>
      </p:sp>
    </p:spTree>
    <p:extLst>
      <p:ext uri="{BB962C8B-B14F-4D97-AF65-F5344CB8AC3E}">
        <p14:creationId xmlns:p14="http://schemas.microsoft.com/office/powerpoint/2010/main" val="942648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75273E-0D6B-4AB1-9933-BA4153F0021D}" type="datetimeFigureOut">
              <a:rPr lang="en-IN" smtClean="0"/>
              <a:t>09-01-2020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CC7B50-7B0A-4BA5-AEBF-D0B158FB4085}" type="slidenum">
              <a:rPr lang="en-IN" smtClean="0"/>
              <a:t>‹#›</a:t>
            </a:fld>
            <a:endParaRPr lang="en-IN"/>
          </a:p>
        </p:txBody>
      </p:sp>
    </p:spTree>
    <p:extLst>
      <p:ext uri="{BB962C8B-B14F-4D97-AF65-F5344CB8AC3E}">
        <p14:creationId xmlns:p14="http://schemas.microsoft.com/office/powerpoint/2010/main" val="451650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75273E-0D6B-4AB1-9933-BA4153F0021D}" type="datetimeFigureOut">
              <a:rPr lang="en-IN" smtClean="0"/>
              <a:t>09-01-2020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5CC7B50-7B0A-4BA5-AEBF-D0B158FB4085}" type="slidenum">
              <a:rPr lang="en-IN" smtClean="0"/>
              <a:t>‹#›</a:t>
            </a:fld>
            <a:endParaRPr lang="en-IN"/>
          </a:p>
        </p:txBody>
      </p:sp>
    </p:spTree>
    <p:extLst>
      <p:ext uri="{BB962C8B-B14F-4D97-AF65-F5344CB8AC3E}">
        <p14:creationId xmlns:p14="http://schemas.microsoft.com/office/powerpoint/2010/main" val="3264843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75273E-0D6B-4AB1-9933-BA4153F0021D}" type="datetimeFigureOut">
              <a:rPr lang="en-IN" smtClean="0"/>
              <a:t>09-01-2020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CC7B50-7B0A-4BA5-AEBF-D0B158FB4085}" type="slidenum">
              <a:rPr lang="en-IN" smtClean="0"/>
              <a:t>‹#›</a:t>
            </a:fld>
            <a:endParaRPr lang="en-IN"/>
          </a:p>
        </p:txBody>
      </p:sp>
    </p:spTree>
    <p:extLst>
      <p:ext uri="{BB962C8B-B14F-4D97-AF65-F5344CB8AC3E}">
        <p14:creationId xmlns:p14="http://schemas.microsoft.com/office/powerpoint/2010/main" val="1566878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75273E-0D6B-4AB1-9933-BA4153F0021D}" type="datetimeFigureOut">
              <a:rPr lang="en-IN" smtClean="0"/>
              <a:t>09-01-2020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5CC7B50-7B0A-4BA5-AEBF-D0B158FB4085}" type="slidenum">
              <a:rPr lang="en-IN" smtClean="0"/>
              <a:t>‹#›</a:t>
            </a:fld>
            <a:endParaRPr lang="en-IN"/>
          </a:p>
        </p:txBody>
      </p:sp>
    </p:spTree>
    <p:extLst>
      <p:ext uri="{BB962C8B-B14F-4D97-AF65-F5344CB8AC3E}">
        <p14:creationId xmlns:p14="http://schemas.microsoft.com/office/powerpoint/2010/main" val="920564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75273E-0D6B-4AB1-9933-BA4153F0021D}" type="datetimeFigureOut">
              <a:rPr lang="en-IN" smtClean="0"/>
              <a:t>09-01-2020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CC7B50-7B0A-4BA5-AEBF-D0B158FB4085}" type="slidenum">
              <a:rPr lang="en-IN" smtClean="0"/>
              <a:t>‹#›</a:t>
            </a:fld>
            <a:endParaRPr lang="en-IN"/>
          </a:p>
        </p:txBody>
      </p:sp>
    </p:spTree>
    <p:extLst>
      <p:ext uri="{BB962C8B-B14F-4D97-AF65-F5344CB8AC3E}">
        <p14:creationId xmlns:p14="http://schemas.microsoft.com/office/powerpoint/2010/main" val="2025588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75273E-0D6B-4AB1-9933-BA4153F0021D}" type="datetimeFigureOut">
              <a:rPr lang="en-IN" smtClean="0"/>
              <a:t>09-01-2020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CC7B50-7B0A-4BA5-AEBF-D0B158FB4085}" type="slidenum">
              <a:rPr lang="en-IN" smtClean="0"/>
              <a:t>‹#›</a:t>
            </a:fld>
            <a:endParaRPr lang="en-IN"/>
          </a:p>
        </p:txBody>
      </p:sp>
    </p:spTree>
    <p:extLst>
      <p:ext uri="{BB962C8B-B14F-4D97-AF65-F5344CB8AC3E}">
        <p14:creationId xmlns:p14="http://schemas.microsoft.com/office/powerpoint/2010/main" val="1367532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875273E-0D6B-4AB1-9933-BA4153F0021D}" type="datetimeFigureOut">
              <a:rPr lang="en-IN" smtClean="0"/>
              <a:t>09-01-2020</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5CC7B50-7B0A-4BA5-AEBF-D0B158FB4085}" type="slidenum">
              <a:rPr lang="en-IN" smtClean="0"/>
              <a:t>‹#›</a:t>
            </a:fld>
            <a:endParaRPr lang="en-IN"/>
          </a:p>
        </p:txBody>
      </p:sp>
    </p:spTree>
    <p:extLst>
      <p:ext uri="{BB962C8B-B14F-4D97-AF65-F5344CB8AC3E}">
        <p14:creationId xmlns:p14="http://schemas.microsoft.com/office/powerpoint/2010/main" val="1032860485"/>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 id="2147483837" r:id="rId12"/>
    <p:sldLayoutId id="2147483838" r:id="rId13"/>
    <p:sldLayoutId id="2147483839" r:id="rId14"/>
    <p:sldLayoutId id="2147483840" r:id="rId15"/>
    <p:sldLayoutId id="2147483841" r:id="rId16"/>
    <p:sldLayoutId id="2147483842"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98F7B-29A0-4887-9DF9-07F8D7DE6186}"/>
              </a:ext>
            </a:extLst>
          </p:cNvPr>
          <p:cNvSpPr>
            <a:spLocks noGrp="1"/>
          </p:cNvSpPr>
          <p:nvPr>
            <p:ph type="ctrTitle"/>
          </p:nvPr>
        </p:nvSpPr>
        <p:spPr>
          <a:xfrm>
            <a:off x="5913120" y="2706249"/>
            <a:ext cx="4267200" cy="781538"/>
          </a:xfrm>
        </p:spPr>
        <p:style>
          <a:lnRef idx="3">
            <a:schemeClr val="lt1"/>
          </a:lnRef>
          <a:fillRef idx="1">
            <a:schemeClr val="accent1"/>
          </a:fillRef>
          <a:effectRef idx="1">
            <a:schemeClr val="accent1"/>
          </a:effectRef>
          <a:fontRef idx="minor">
            <a:schemeClr val="lt1"/>
          </a:fontRef>
        </p:style>
        <p:txBody>
          <a:bodyPr>
            <a:normAutofit fontScale="90000"/>
          </a:bodyPr>
          <a:lstStyle/>
          <a:p>
            <a:r>
              <a:rPr lang="en-IN" sz="3600" b="1" dirty="0">
                <a:solidFill>
                  <a:schemeClr val="tx1"/>
                </a:solidFill>
              </a:rPr>
              <a:t>CONCEPT OF PRICING</a:t>
            </a:r>
            <a:br>
              <a:rPr lang="en-IN" sz="3600" dirty="0">
                <a:solidFill>
                  <a:srgbClr val="FF0000"/>
                </a:solidFill>
              </a:rPr>
            </a:br>
            <a:endParaRPr lang="en-IN" sz="1600" dirty="0">
              <a:solidFill>
                <a:srgbClr val="FF0000"/>
              </a:solidFill>
              <a:latin typeface="Arial Black" panose="020B0A04020102020204" pitchFamily="34" charset="0"/>
            </a:endParaRPr>
          </a:p>
        </p:txBody>
      </p:sp>
      <p:sp>
        <p:nvSpPr>
          <p:cNvPr id="3" name="Subtitle 2">
            <a:extLst>
              <a:ext uri="{FF2B5EF4-FFF2-40B4-BE49-F238E27FC236}">
                <a16:creationId xmlns:a16="http://schemas.microsoft.com/office/drawing/2014/main" id="{09FC83C6-836A-4661-8391-9E93C45D8B26}"/>
              </a:ext>
            </a:extLst>
          </p:cNvPr>
          <p:cNvSpPr>
            <a:spLocks noGrp="1"/>
          </p:cNvSpPr>
          <p:nvPr>
            <p:ph type="subTitle" idx="1"/>
          </p:nvPr>
        </p:nvSpPr>
        <p:spPr>
          <a:xfrm>
            <a:off x="1562100" y="4151751"/>
            <a:ext cx="9070848" cy="1095497"/>
          </a:xfrm>
        </p:spPr>
        <p:txBody>
          <a:bodyPr>
            <a:normAutofit fontScale="62500" lnSpcReduction="20000"/>
          </a:bodyPr>
          <a:lstStyle/>
          <a:p>
            <a:pPr algn="l"/>
            <a:endParaRPr lang="en-IN" dirty="0"/>
          </a:p>
          <a:p>
            <a:pPr algn="l"/>
            <a:endParaRPr lang="en-IN" dirty="0"/>
          </a:p>
          <a:p>
            <a:pPr algn="l"/>
            <a:endParaRPr lang="en-IN" dirty="0"/>
          </a:p>
          <a:p>
            <a:pPr algn="l"/>
            <a:r>
              <a:rPr lang="en-IN" dirty="0"/>
              <a:t> </a:t>
            </a:r>
          </a:p>
        </p:txBody>
      </p:sp>
      <p:pic>
        <p:nvPicPr>
          <p:cNvPr id="7" name="Picture 6">
            <a:extLst>
              <a:ext uri="{FF2B5EF4-FFF2-40B4-BE49-F238E27FC236}">
                <a16:creationId xmlns:a16="http://schemas.microsoft.com/office/drawing/2014/main" id="{257E1DBD-7DAD-4897-BE7A-16D5B50014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7528" y="3872560"/>
            <a:ext cx="3082699" cy="1930107"/>
          </a:xfrm>
          <a:prstGeom prst="rect">
            <a:avLst/>
          </a:prstGeom>
        </p:spPr>
      </p:pic>
      <p:pic>
        <p:nvPicPr>
          <p:cNvPr id="9" name="Picture 8">
            <a:extLst>
              <a:ext uri="{FF2B5EF4-FFF2-40B4-BE49-F238E27FC236}">
                <a16:creationId xmlns:a16="http://schemas.microsoft.com/office/drawing/2014/main" id="{01E03664-98B7-4FE3-97DE-E7E3859C75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56609" y="3872560"/>
            <a:ext cx="3082699" cy="1844785"/>
          </a:xfrm>
          <a:prstGeom prst="rect">
            <a:avLst/>
          </a:prstGeom>
        </p:spPr>
      </p:pic>
      <p:pic>
        <p:nvPicPr>
          <p:cNvPr id="13" name="Picture 12">
            <a:extLst>
              <a:ext uri="{FF2B5EF4-FFF2-40B4-BE49-F238E27FC236}">
                <a16:creationId xmlns:a16="http://schemas.microsoft.com/office/drawing/2014/main" id="{A231739B-27FF-4F88-9BE2-822B6A40F4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17920" y="194548"/>
            <a:ext cx="3352800" cy="2365772"/>
          </a:xfrm>
          <a:prstGeom prst="rect">
            <a:avLst/>
          </a:prstGeom>
        </p:spPr>
      </p:pic>
      <p:sp>
        <p:nvSpPr>
          <p:cNvPr id="15" name="TextBox 14">
            <a:extLst>
              <a:ext uri="{FF2B5EF4-FFF2-40B4-BE49-F238E27FC236}">
                <a16:creationId xmlns:a16="http://schemas.microsoft.com/office/drawing/2014/main" id="{3697BB84-3FDB-408F-B759-EDF6D4BA6B09}"/>
              </a:ext>
            </a:extLst>
          </p:cNvPr>
          <p:cNvSpPr txBox="1"/>
          <p:nvPr/>
        </p:nvSpPr>
        <p:spPr>
          <a:xfrm flipH="1">
            <a:off x="6629400" y="6211669"/>
            <a:ext cx="4724398" cy="646331"/>
          </a:xfrm>
          <a:prstGeom prst="rect">
            <a:avLst/>
          </a:prstGeom>
          <a:noFill/>
        </p:spPr>
        <p:txBody>
          <a:bodyPr wrap="square" rtlCol="0">
            <a:spAutoFit/>
          </a:bodyPr>
          <a:lstStyle/>
          <a:p>
            <a:pPr algn="r"/>
            <a:r>
              <a:rPr lang="en-IN" b="1" dirty="0"/>
              <a:t>Project by: Karan Taneja (IATA  Certified)</a:t>
            </a:r>
          </a:p>
          <a:p>
            <a:pPr algn="r"/>
            <a:r>
              <a:rPr lang="en-IN" b="1" dirty="0"/>
              <a:t>Approved by: Sunil </a:t>
            </a:r>
            <a:r>
              <a:rPr lang="en-IN" b="1" dirty="0" err="1"/>
              <a:t>Ragh</a:t>
            </a:r>
            <a:r>
              <a:rPr lang="en-IN" b="1" dirty="0"/>
              <a:t> DR</a:t>
            </a:r>
          </a:p>
        </p:txBody>
      </p:sp>
    </p:spTree>
    <p:extLst>
      <p:ext uri="{BB962C8B-B14F-4D97-AF65-F5344CB8AC3E}">
        <p14:creationId xmlns:p14="http://schemas.microsoft.com/office/powerpoint/2010/main" val="1452933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45EBED-1000-4E37-A940-ECFFDAF49200}"/>
              </a:ext>
            </a:extLst>
          </p:cNvPr>
          <p:cNvSpPr/>
          <p:nvPr/>
        </p:nvSpPr>
        <p:spPr>
          <a:xfrm>
            <a:off x="1767840" y="350521"/>
            <a:ext cx="9845040" cy="4801314"/>
          </a:xfrm>
          <a:prstGeom prst="rect">
            <a:avLst/>
          </a:prstGeom>
        </p:spPr>
        <p:txBody>
          <a:bodyPr wrap="square">
            <a:spAutoFit/>
          </a:bodyPr>
          <a:lstStyle/>
          <a:p>
            <a:r>
              <a:rPr lang="en-IN" b="1" u="sng" dirty="0"/>
              <a:t>IATA GLOBAL INDICATORS </a:t>
            </a:r>
          </a:p>
          <a:p>
            <a:r>
              <a:rPr lang="en-IN" dirty="0"/>
              <a:t>Fares vary not only by class of service or fare type but also by routing type as represented by global indicators (GI).</a:t>
            </a:r>
          </a:p>
          <a:p>
            <a:endParaRPr lang="en-IN" dirty="0"/>
          </a:p>
          <a:p>
            <a:r>
              <a:rPr lang="en-IN" dirty="0"/>
              <a:t>In order to quote the correct fare, you will need to know the type of routing the passenger is taking.  </a:t>
            </a:r>
          </a:p>
          <a:p>
            <a:endParaRPr lang="en-IN" dirty="0"/>
          </a:p>
          <a:p>
            <a:r>
              <a:rPr lang="en-IN" dirty="0"/>
              <a:t>TC1   also refers to travel within Area 1 or the Western Hemisphere. GI: WH - Western Hemisphere travel example: RIO-MIA </a:t>
            </a:r>
          </a:p>
          <a:p>
            <a:r>
              <a:rPr lang="en-IN" dirty="0"/>
              <a:t>TC2 represents travel within Area 2 or the Eastern Hemisphere. GI: EH - for Eastern Hemisphere travel example: GVA-JNB </a:t>
            </a:r>
          </a:p>
          <a:p>
            <a:r>
              <a:rPr lang="en-IN" dirty="0"/>
              <a:t>TC3 also refers-to travel within Area 3 which is part of Eastern Hemisphere travel. GI: EH - for Eastern Hemisphere routing example: SIN-KUL </a:t>
            </a:r>
          </a:p>
          <a:p>
            <a:r>
              <a:rPr lang="en-IN" dirty="0"/>
              <a:t>TC1-2 Travel between Area 1 and Area 2 GI: AT - via the Atlantic Ocean example: ZRH-NYC-RIO </a:t>
            </a:r>
          </a:p>
          <a:p>
            <a:r>
              <a:rPr lang="en-IN" dirty="0"/>
              <a:t>TC3-1 Travel between Area 3 and Area 1 GI: PA - via the Pacific examples: BJS SFO SEA- TPE BOG - SFO - MNL PN - Transpacific routing between South America and South West Pacific via North America but not via the North and Central Pacific examples: SYD - LAX - MEX - SCL TC1-2-3 Travel between Area 1 and Area 3 via Area 2 GI: AT - via the Atlantic Ocean examples:  SFO – LON – DEL -.</a:t>
            </a:r>
          </a:p>
        </p:txBody>
      </p:sp>
    </p:spTree>
    <p:extLst>
      <p:ext uri="{BB962C8B-B14F-4D97-AF65-F5344CB8AC3E}">
        <p14:creationId xmlns:p14="http://schemas.microsoft.com/office/powerpoint/2010/main" val="3568777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3E9B155-B2A3-48A3-A8B0-382EF9E5009E}"/>
              </a:ext>
            </a:extLst>
          </p:cNvPr>
          <p:cNvSpPr/>
          <p:nvPr/>
        </p:nvSpPr>
        <p:spPr>
          <a:xfrm>
            <a:off x="1569720" y="757208"/>
            <a:ext cx="9951720" cy="4801314"/>
          </a:xfrm>
          <a:prstGeom prst="rect">
            <a:avLst/>
          </a:prstGeom>
        </p:spPr>
        <p:txBody>
          <a:bodyPr wrap="square">
            <a:spAutoFit/>
          </a:bodyPr>
          <a:lstStyle/>
          <a:p>
            <a:r>
              <a:rPr lang="en-IN" dirty="0"/>
              <a:t>SA - via the South Atlantic routing Between South Atlantic sub-area and Southeast Asia 'r- the Atlantic and via point(s) in Central Africa, Southern Africa, Indian Ocean Islands only or via direct services examples: a) RIO to HKG where the direct flight flies over Johannesburg b) SIN - IVIRU - JNB -SAO </a:t>
            </a:r>
          </a:p>
          <a:p>
            <a:r>
              <a:rPr lang="en-IN" dirty="0"/>
              <a:t>TC2-3 Travel between Area 2 and Area 3 Global Indicators: (by ranking) </a:t>
            </a:r>
          </a:p>
          <a:p>
            <a:r>
              <a:rPr lang="en-IN" dirty="0"/>
              <a:t>AP - via the Atlantic and Pacific Oceans example: BKK-YVR-LON </a:t>
            </a:r>
          </a:p>
          <a:p>
            <a:r>
              <a:rPr lang="en-IN" dirty="0"/>
              <a:t>RU - Between Russia in Europe. and TC3 with a flight coupon on nonstop service between Russia (in Europe) and Japan/ Korea; not via another country(</a:t>
            </a:r>
            <a:r>
              <a:rPr lang="en-IN" dirty="0" err="1"/>
              <a:t>ies</a:t>
            </a:r>
            <a:r>
              <a:rPr lang="en-IN" dirty="0"/>
              <a:t>) in Europe example: MOW - TYO HKG - SEL - MOW- LED </a:t>
            </a:r>
          </a:p>
          <a:p>
            <a:r>
              <a:rPr lang="en-IN" dirty="0"/>
              <a:t>TS - travel between TC2 and TC3 (which is other than RU/FE/EH) with a flight coupon on nonstop services between Europe and Japan/ Korea examples: a) STO TYO b) BKK - TYO - FRA c) HKG - SEL - MOW - LCA d) MOW - PAR - OSA </a:t>
            </a:r>
          </a:p>
          <a:p>
            <a:r>
              <a:rPr lang="en-IN" dirty="0"/>
              <a:t>FE - travel exclusively between Russia (in Europe)/ Ukraine and Area 3 (other than RU/TS/EH) with a flight coupon on a nonstop sector between Russia (in Europe)/ Ukraine and TC3 other than Japan Korea. examples: a) MOW-SIN b)   - MOW - BJS - TY0 </a:t>
            </a:r>
          </a:p>
          <a:p>
            <a:r>
              <a:rPr lang="en-IN" dirty="0"/>
              <a:t>EH - via Eastern Hemisphere (which does not fall under any above-mentioned global indicator) examples: a) BKG - DXB - MOW b) MOW - PAR - SIN c) JNB - KUL - SYD </a:t>
            </a:r>
          </a:p>
          <a:p>
            <a:endParaRPr lang="en-IN" dirty="0"/>
          </a:p>
        </p:txBody>
      </p:sp>
    </p:spTree>
    <p:extLst>
      <p:ext uri="{BB962C8B-B14F-4D97-AF65-F5344CB8AC3E}">
        <p14:creationId xmlns:p14="http://schemas.microsoft.com/office/powerpoint/2010/main" val="1473459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67DF093-DC69-4D61-AA43-A405BF393B8E}"/>
              </a:ext>
            </a:extLst>
          </p:cNvPr>
          <p:cNvSpPr/>
          <p:nvPr/>
        </p:nvSpPr>
        <p:spPr>
          <a:xfrm>
            <a:off x="1630680" y="853440"/>
            <a:ext cx="7513320" cy="4524315"/>
          </a:xfrm>
          <a:prstGeom prst="rect">
            <a:avLst/>
          </a:prstGeom>
        </p:spPr>
        <p:txBody>
          <a:bodyPr wrap="square">
            <a:spAutoFit/>
          </a:bodyPr>
          <a:lstStyle/>
          <a:p>
            <a:r>
              <a:rPr lang="en-IN" b="1" u="sng" dirty="0"/>
              <a:t>1.) ABCPU COUNTRIES –</a:t>
            </a:r>
          </a:p>
          <a:p>
            <a:pPr marL="285750" indent="-285750">
              <a:buFont typeface="Arial" panose="020B0604020202020204" pitchFamily="34" charset="0"/>
              <a:buChar char="•"/>
            </a:pPr>
            <a:r>
              <a:rPr lang="en-IN" dirty="0"/>
              <a:t>ARGENTINA ,</a:t>
            </a:r>
          </a:p>
          <a:p>
            <a:pPr marL="285750" indent="-285750">
              <a:buFont typeface="Arial" panose="020B0604020202020204" pitchFamily="34" charset="0"/>
              <a:buChar char="•"/>
            </a:pPr>
            <a:r>
              <a:rPr lang="en-IN" dirty="0"/>
              <a:t>BRAZIL ,</a:t>
            </a:r>
          </a:p>
          <a:p>
            <a:pPr marL="285750" indent="-285750">
              <a:buFont typeface="Arial" panose="020B0604020202020204" pitchFamily="34" charset="0"/>
              <a:buChar char="•"/>
            </a:pPr>
            <a:r>
              <a:rPr lang="en-IN" dirty="0"/>
              <a:t>CHILE , </a:t>
            </a:r>
          </a:p>
          <a:p>
            <a:pPr marL="285750" indent="-285750">
              <a:buFont typeface="Arial" panose="020B0604020202020204" pitchFamily="34" charset="0"/>
              <a:buChar char="•"/>
            </a:pPr>
            <a:r>
              <a:rPr lang="en-IN" dirty="0"/>
              <a:t>PARAGUAY , </a:t>
            </a:r>
          </a:p>
          <a:p>
            <a:pPr marL="285750" indent="-285750">
              <a:buFont typeface="Arial" panose="020B0604020202020204" pitchFamily="34" charset="0"/>
              <a:buChar char="•"/>
            </a:pPr>
            <a:r>
              <a:rPr lang="en-IN" dirty="0"/>
              <a:t>URUGUAY.</a:t>
            </a:r>
          </a:p>
          <a:p>
            <a:endParaRPr lang="en-IN" dirty="0"/>
          </a:p>
          <a:p>
            <a:r>
              <a:rPr lang="en-IN" b="1" u="sng" dirty="0"/>
              <a:t>2.)BENELUX COUNTRIES -	</a:t>
            </a:r>
          </a:p>
          <a:p>
            <a:pPr marL="285750" indent="-285750">
              <a:buFont typeface="Arial" panose="020B0604020202020204" pitchFamily="34" charset="0"/>
              <a:buChar char="•"/>
            </a:pPr>
            <a:r>
              <a:rPr lang="en-IN" dirty="0"/>
              <a:t> BELGIUM ,  </a:t>
            </a:r>
          </a:p>
          <a:p>
            <a:pPr marL="285750" indent="-285750">
              <a:buFont typeface="Arial" panose="020B0604020202020204" pitchFamily="34" charset="0"/>
              <a:buChar char="•"/>
            </a:pPr>
            <a:r>
              <a:rPr lang="en-IN" dirty="0"/>
              <a:t>NETHERLANDS ,</a:t>
            </a:r>
          </a:p>
          <a:p>
            <a:pPr marL="285750" indent="-285750">
              <a:buFont typeface="Arial" panose="020B0604020202020204" pitchFamily="34" charset="0"/>
              <a:buChar char="•"/>
            </a:pPr>
            <a:r>
              <a:rPr lang="en-IN" dirty="0"/>
              <a:t>LUXEMBURG</a:t>
            </a:r>
          </a:p>
          <a:p>
            <a:endParaRPr lang="en-IN" dirty="0"/>
          </a:p>
          <a:p>
            <a:r>
              <a:rPr lang="en-IN" b="1" u="sng" dirty="0"/>
              <a:t>3.)Scandinavian Countries – </a:t>
            </a:r>
          </a:p>
          <a:p>
            <a:pPr marL="285750" indent="-285750">
              <a:buFont typeface="Arial" panose="020B0604020202020204" pitchFamily="34" charset="0"/>
              <a:buChar char="•"/>
            </a:pPr>
            <a:r>
              <a:rPr lang="en-IN" dirty="0"/>
              <a:t>Norway </a:t>
            </a:r>
          </a:p>
          <a:p>
            <a:pPr marL="285750" indent="-285750">
              <a:buFont typeface="Arial" panose="020B0604020202020204" pitchFamily="34" charset="0"/>
              <a:buChar char="•"/>
            </a:pPr>
            <a:r>
              <a:rPr lang="en-IN" dirty="0"/>
              <a:t>Denmark </a:t>
            </a:r>
          </a:p>
          <a:p>
            <a:pPr marL="285750" indent="-285750">
              <a:buFont typeface="Arial" panose="020B0604020202020204" pitchFamily="34" charset="0"/>
              <a:buChar char="•"/>
            </a:pPr>
            <a:r>
              <a:rPr lang="en-IN" dirty="0"/>
              <a:t>Sweden</a:t>
            </a:r>
          </a:p>
        </p:txBody>
      </p:sp>
      <p:pic>
        <p:nvPicPr>
          <p:cNvPr id="8" name="Picture 7">
            <a:extLst>
              <a:ext uri="{FF2B5EF4-FFF2-40B4-BE49-F238E27FC236}">
                <a16:creationId xmlns:a16="http://schemas.microsoft.com/office/drawing/2014/main" id="{534A9381-FC6A-43EF-A518-68967B0598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0200" y="565026"/>
            <a:ext cx="6416040" cy="5439534"/>
          </a:xfrm>
          <a:prstGeom prst="rect">
            <a:avLst/>
          </a:prstGeom>
        </p:spPr>
      </p:pic>
    </p:spTree>
    <p:extLst>
      <p:ext uri="{BB962C8B-B14F-4D97-AF65-F5344CB8AC3E}">
        <p14:creationId xmlns:p14="http://schemas.microsoft.com/office/powerpoint/2010/main" val="172007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B00EA66-7AEF-4DB0-9543-2ABBD453E63E}"/>
              </a:ext>
            </a:extLst>
          </p:cNvPr>
          <p:cNvSpPr/>
          <p:nvPr/>
        </p:nvSpPr>
        <p:spPr>
          <a:xfrm>
            <a:off x="1661160" y="990600"/>
            <a:ext cx="10287000" cy="5355312"/>
          </a:xfrm>
          <a:prstGeom prst="rect">
            <a:avLst/>
          </a:prstGeom>
        </p:spPr>
        <p:txBody>
          <a:bodyPr wrap="square">
            <a:spAutoFit/>
          </a:bodyPr>
          <a:lstStyle/>
          <a:p>
            <a:r>
              <a:rPr lang="en-IN" b="1" u="sng" dirty="0"/>
              <a:t>Concept of fare </a:t>
            </a:r>
          </a:p>
          <a:p>
            <a:r>
              <a:rPr lang="en-IN" dirty="0"/>
              <a:t>Fare means amount charged by the carrier for the carriage of passenger</a:t>
            </a:r>
          </a:p>
          <a:p>
            <a:r>
              <a:rPr lang="en-IN" dirty="0"/>
              <a:t>  </a:t>
            </a:r>
          </a:p>
          <a:p>
            <a:r>
              <a:rPr lang="en-IN" b="1" u="sng" dirty="0"/>
              <a:t>TYPES OF FARE</a:t>
            </a:r>
          </a:p>
          <a:p>
            <a:endParaRPr lang="en-IN" dirty="0"/>
          </a:p>
          <a:p>
            <a:r>
              <a:rPr lang="en-IN" dirty="0"/>
              <a:t>Fare is classified into various types</a:t>
            </a:r>
          </a:p>
          <a:p>
            <a:r>
              <a:rPr lang="en-IN" dirty="0"/>
              <a:t>1.	One Way – Fare paid from Origin to Destination.</a:t>
            </a:r>
          </a:p>
          <a:p>
            <a:r>
              <a:rPr lang="en-IN" dirty="0"/>
              <a:t>2.	Return fare – Fare paid from Origin to Destination and back.</a:t>
            </a:r>
          </a:p>
          <a:p>
            <a:r>
              <a:rPr lang="en-IN" dirty="0"/>
              <a:t>3.	Refundable fare – Fare which has some cancelation penalty applicable.</a:t>
            </a:r>
          </a:p>
          <a:p>
            <a:r>
              <a:rPr lang="en-IN" dirty="0"/>
              <a:t>4.	Non Refundable fare – Fares which have restricted penalties.</a:t>
            </a:r>
          </a:p>
          <a:p>
            <a:r>
              <a:rPr lang="en-IN" dirty="0"/>
              <a:t>5.	Advance Purchase fare – Fares that requires ticket to be issued certain number of days before departure or within a fixed time from date of booking.</a:t>
            </a:r>
          </a:p>
          <a:p>
            <a:r>
              <a:rPr lang="en-IN" dirty="0"/>
              <a:t>6.	Group fare – A Group is defined as 10 or more guests occupying seats booked together travelling on the same route and same date in a single PNR.</a:t>
            </a:r>
          </a:p>
          <a:p>
            <a:r>
              <a:rPr lang="en-IN" dirty="0"/>
              <a:t>7.	Round the world fare – It is also known as RTW fare and is offered by Sky Team , Star Alliance &amp; One World . The criteria for a round the world fare is all 3 IATA  Sub areas has to be covered with either of the Oceanic Crossing (Atlantic / Pacific) or both the oceans can be covered in a journey</a:t>
            </a:r>
          </a:p>
          <a:p>
            <a:r>
              <a:rPr lang="en-IN" dirty="0"/>
              <a:t>8.	Bereavement Fare -  Mostly used in US/CANADA  when a close relative or family member has passed away .</a:t>
            </a:r>
          </a:p>
        </p:txBody>
      </p:sp>
    </p:spTree>
    <p:extLst>
      <p:ext uri="{BB962C8B-B14F-4D97-AF65-F5344CB8AC3E}">
        <p14:creationId xmlns:p14="http://schemas.microsoft.com/office/powerpoint/2010/main" val="1756265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B947BF-0598-4391-B22A-A6A0F698BED3}"/>
              </a:ext>
            </a:extLst>
          </p:cNvPr>
          <p:cNvSpPr/>
          <p:nvPr/>
        </p:nvSpPr>
        <p:spPr>
          <a:xfrm>
            <a:off x="1432560" y="472440"/>
            <a:ext cx="9936480" cy="5909310"/>
          </a:xfrm>
          <a:prstGeom prst="rect">
            <a:avLst/>
          </a:prstGeom>
        </p:spPr>
        <p:txBody>
          <a:bodyPr wrap="square">
            <a:spAutoFit/>
          </a:bodyPr>
          <a:lstStyle/>
          <a:p>
            <a:r>
              <a:rPr lang="en-IN" dirty="0"/>
              <a:t>9.	Corporate Fare – Corporate fares are special fares that are exclusively offered to Organizations by the airlines  and is documented in the form of a contract .These fares are also known</a:t>
            </a:r>
          </a:p>
          <a:p>
            <a:r>
              <a:rPr lang="en-IN" dirty="0"/>
              <a:t>as Private fares and the tracking of the same will be done based on the tour code provided by the airlines and separate pricing command will be shared by the airlines .</a:t>
            </a:r>
          </a:p>
          <a:p>
            <a:endParaRPr lang="en-IN" dirty="0"/>
          </a:p>
          <a:p>
            <a:r>
              <a:rPr lang="en-IN" dirty="0"/>
              <a:t>10.	Mileage Based Fare – Mileage based fares are priced based on the distance of travel between two locations.</a:t>
            </a:r>
          </a:p>
          <a:p>
            <a:endParaRPr lang="en-IN" dirty="0"/>
          </a:p>
          <a:p>
            <a:r>
              <a:rPr lang="en-IN" dirty="0"/>
              <a:t>11.	Routing Based Fare – Journey  between the destinations is checked against the fixed routings allowed by the fare and no mileage is considered  in the fare process.</a:t>
            </a:r>
          </a:p>
          <a:p>
            <a:endParaRPr lang="en-IN" dirty="0"/>
          </a:p>
          <a:p>
            <a:r>
              <a:rPr lang="en-IN" dirty="0"/>
              <a:t>12.	</a:t>
            </a:r>
            <a:r>
              <a:rPr lang="en-IN" dirty="0" err="1"/>
              <a:t>AdHoc</a:t>
            </a:r>
            <a:r>
              <a:rPr lang="en-IN" dirty="0"/>
              <a:t> Fare – Special fare given by an Airline to a Travel Agent for a specific journey on a specific RBD and will be similar like a group fare.</a:t>
            </a:r>
          </a:p>
          <a:p>
            <a:endParaRPr lang="en-IN" dirty="0"/>
          </a:p>
          <a:p>
            <a:r>
              <a:rPr lang="en-IN" dirty="0"/>
              <a:t>13.	Published Fare – An air fare that is available to all the agents as well as Airlines.</a:t>
            </a:r>
          </a:p>
          <a:p>
            <a:endParaRPr lang="en-IN" dirty="0"/>
          </a:p>
          <a:p>
            <a:pPr marL="342900" indent="-342900">
              <a:buAutoNum type="arabicPeriod" startAt="14"/>
            </a:pPr>
            <a:r>
              <a:rPr lang="en-IN" dirty="0"/>
              <a:t>Unpublished Fares – These fares are not uploaded in GDS and airlines sends Circulars to agents for promoting this to clients.</a:t>
            </a:r>
          </a:p>
          <a:p>
            <a:endParaRPr lang="en-IN" dirty="0"/>
          </a:p>
          <a:p>
            <a:r>
              <a:rPr lang="en-IN" dirty="0"/>
              <a:t>15.	Web based Fares – Special Discounted and Highly restrictive fares  Offered only on internet for sale</a:t>
            </a:r>
          </a:p>
          <a:p>
            <a:endParaRPr lang="en-IN" dirty="0"/>
          </a:p>
        </p:txBody>
      </p:sp>
    </p:spTree>
    <p:extLst>
      <p:ext uri="{BB962C8B-B14F-4D97-AF65-F5344CB8AC3E}">
        <p14:creationId xmlns:p14="http://schemas.microsoft.com/office/powerpoint/2010/main" val="640261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994C4C-6739-4F25-A390-CD07B1D71E71}"/>
              </a:ext>
            </a:extLst>
          </p:cNvPr>
          <p:cNvSpPr/>
          <p:nvPr/>
        </p:nvSpPr>
        <p:spPr>
          <a:xfrm>
            <a:off x="1508760" y="304800"/>
            <a:ext cx="10347960" cy="6216789"/>
          </a:xfrm>
          <a:prstGeom prst="rect">
            <a:avLst/>
          </a:prstGeom>
        </p:spPr>
        <p:txBody>
          <a:bodyPr wrap="square">
            <a:spAutoFit/>
          </a:bodyPr>
          <a:lstStyle/>
          <a:p>
            <a:r>
              <a:rPr lang="en-IN" dirty="0"/>
              <a:t>16.	STA FARE – Valid for students travelling on One way journey . In India STIC Travels PVT LTD is the authorised agent to sell this fare . To issue STA ticket  student must hold a Valid ISIC CARD (International Student Identity Card)  , University Letter. The benefit of ISIC Card is Student get discounts on Air Fares , Additional Excess Baggage is permitted on International Airlines . Validity of CARD is 1 Year . Further details can be checked on</a:t>
            </a:r>
          </a:p>
          <a:p>
            <a:r>
              <a:rPr lang="en-IN" dirty="0"/>
              <a:t>http://www.statravel.co.in/help/isic_card.asp</a:t>
            </a:r>
          </a:p>
          <a:p>
            <a:endParaRPr lang="en-IN" dirty="0"/>
          </a:p>
          <a:p>
            <a:endParaRPr lang="en-IN" dirty="0"/>
          </a:p>
          <a:p>
            <a:r>
              <a:rPr lang="en-IN" dirty="0"/>
              <a:t> </a:t>
            </a:r>
          </a:p>
          <a:p>
            <a:endParaRPr lang="en-IN" dirty="0"/>
          </a:p>
          <a:p>
            <a:endParaRPr lang="en-IN" dirty="0"/>
          </a:p>
          <a:p>
            <a:endParaRPr lang="en-IN" dirty="0"/>
          </a:p>
          <a:p>
            <a:endParaRPr lang="en-IN" dirty="0"/>
          </a:p>
          <a:p>
            <a:r>
              <a:rPr lang="en-IN" dirty="0"/>
              <a:t>17.	FIT FARE – FIT stands for Fully  Inclusive Tour . It means a small number of tourists or couples who take packaged tours at a time of their choice.</a:t>
            </a:r>
          </a:p>
          <a:p>
            <a:endParaRPr lang="en-IN" dirty="0"/>
          </a:p>
          <a:p>
            <a:pPr marL="342900" indent="-342900">
              <a:buAutoNum type="arabicPeriod" startAt="18"/>
            </a:pPr>
            <a:r>
              <a:rPr lang="en-IN" dirty="0"/>
              <a:t>GIT FARE – GIT stands for Group Inclusive tour. It means Airfare that applies to a certain number of people travelling as a group.</a:t>
            </a:r>
          </a:p>
          <a:p>
            <a:endParaRPr lang="en-IN" dirty="0"/>
          </a:p>
          <a:p>
            <a:r>
              <a:rPr lang="en-IN" b="1" dirty="0"/>
              <a:t>NOTE **  </a:t>
            </a:r>
            <a:r>
              <a:rPr lang="en-IN" dirty="0"/>
              <a:t>SOTO (Sold Outside Ticketed Outside) , SOTI (Sold Outside Ticketed Inside) , SITO (Sold Inside Ticketed Outside ) , SITI (Sold Inside Ticketed Inside) fares in 2005 has been withdrawn after implementation       of E-tickets . Marine Fares  , Seamen Fares  , Defence Personnel etc are also different kinds of fares .</a:t>
            </a:r>
          </a:p>
        </p:txBody>
      </p:sp>
      <p:pic>
        <p:nvPicPr>
          <p:cNvPr id="4" name="Picture 3">
            <a:extLst>
              <a:ext uri="{FF2B5EF4-FFF2-40B4-BE49-F238E27FC236}">
                <a16:creationId xmlns:a16="http://schemas.microsoft.com/office/drawing/2014/main" id="{E1FD496A-3700-448A-9F16-DBD3F084F6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1486" y="2118151"/>
            <a:ext cx="4339114" cy="1695450"/>
          </a:xfrm>
          <a:prstGeom prst="rect">
            <a:avLst/>
          </a:prstGeom>
        </p:spPr>
      </p:pic>
    </p:spTree>
    <p:extLst>
      <p:ext uri="{BB962C8B-B14F-4D97-AF65-F5344CB8AC3E}">
        <p14:creationId xmlns:p14="http://schemas.microsoft.com/office/powerpoint/2010/main" val="31873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F63BBE5-A236-4B3D-97C1-9858873BA401}"/>
              </a:ext>
            </a:extLst>
          </p:cNvPr>
          <p:cNvSpPr/>
          <p:nvPr/>
        </p:nvSpPr>
        <p:spPr>
          <a:xfrm>
            <a:off x="1676400" y="197346"/>
            <a:ext cx="10302240" cy="6463308"/>
          </a:xfrm>
          <a:prstGeom prst="rect">
            <a:avLst/>
          </a:prstGeom>
        </p:spPr>
        <p:txBody>
          <a:bodyPr wrap="square">
            <a:spAutoFit/>
          </a:bodyPr>
          <a:lstStyle/>
          <a:p>
            <a:r>
              <a:rPr lang="en-IN" b="1" u="sng" dirty="0"/>
              <a:t>Examples of Fares</a:t>
            </a:r>
          </a:p>
          <a:p>
            <a:endParaRPr lang="en-IN" dirty="0"/>
          </a:p>
          <a:p>
            <a:r>
              <a:rPr lang="en-IN" dirty="0"/>
              <a:t>1.	One Way – YYZ – YYC</a:t>
            </a:r>
          </a:p>
          <a:p>
            <a:r>
              <a:rPr lang="en-IN" dirty="0"/>
              <a:t>2.	Return Fare – YYZ – YYZ – YYZ</a:t>
            </a:r>
          </a:p>
          <a:p>
            <a:r>
              <a:rPr lang="en-IN" dirty="0"/>
              <a:t>3.	Mileage Based Fare – FRA – YYZ 4000 MILES</a:t>
            </a:r>
          </a:p>
          <a:p>
            <a:r>
              <a:rPr lang="en-IN" dirty="0"/>
              <a:t>4.	Routing Based Fare – YVR AC SFO EK DXB EK BLR </a:t>
            </a:r>
          </a:p>
          <a:p>
            <a:r>
              <a:rPr lang="en-IN" dirty="0"/>
              <a:t>(* Since Emirates does not operate in Canada the leg YVR SFO is flown on AC and SFO – BLR is flown on EK then fare will be calculated based on route).</a:t>
            </a:r>
          </a:p>
          <a:p>
            <a:r>
              <a:rPr lang="en-IN" dirty="0"/>
              <a:t>5.	 Round the world fare – (CMH – IAH – GIG – SDU - CNF - GRU - FRA - PVG-ORD- CMH ) (NOTE : First Oceanic Crossing (Atlantic Ocean)  is from GRU – FRA &amp; Second Oceanic Crossing (Pacific Ocean)  is from PVG – ORD.)</a:t>
            </a:r>
          </a:p>
          <a:p>
            <a:r>
              <a:rPr lang="en-IN" dirty="0"/>
              <a:t>(* RTW Journey should start and end in the same country and the origin and destination while ending should be same city minimum number</a:t>
            </a:r>
          </a:p>
          <a:p>
            <a:r>
              <a:rPr lang="en-IN" dirty="0"/>
              <a:t>Of coupons for this journey should be approx. 16).</a:t>
            </a:r>
          </a:p>
          <a:p>
            <a:r>
              <a:rPr lang="en-IN" dirty="0"/>
              <a:t>6.	Corporate Fare : BOM – FRA – YYZ IN AC.</a:t>
            </a:r>
          </a:p>
          <a:p>
            <a:r>
              <a:rPr lang="en-IN" b="1" dirty="0"/>
              <a:t>Pricing Command : </a:t>
            </a:r>
            <a:r>
              <a:rPr lang="en-IN" dirty="0"/>
              <a:t>FXP/R,UITC01 (ITC01 DEAL CODE TO BE USED )</a:t>
            </a:r>
          </a:p>
          <a:p>
            <a:r>
              <a:rPr lang="en-IN" b="1" dirty="0"/>
              <a:t>FARE BASIS </a:t>
            </a:r>
            <a:r>
              <a:rPr lang="en-IN" dirty="0"/>
              <a:t>: YFFAAOW/ITC (/ITC is ticket designator</a:t>
            </a:r>
          </a:p>
          <a:p>
            <a:r>
              <a:rPr lang="en-IN" b="1" dirty="0"/>
              <a:t>TOUR CODE </a:t>
            </a:r>
            <a:r>
              <a:rPr lang="en-IN" dirty="0"/>
              <a:t>:  Will be updated as FTNR in reservation</a:t>
            </a:r>
          </a:p>
          <a:p>
            <a:r>
              <a:rPr lang="en-IN" b="1" dirty="0"/>
              <a:t>ENDORSEMENT : </a:t>
            </a:r>
            <a:r>
              <a:rPr lang="en-IN" dirty="0"/>
              <a:t>VALID ON LH/AC/UA/AI/SN/LX/OS ONLY.</a:t>
            </a:r>
          </a:p>
          <a:p>
            <a:r>
              <a:rPr lang="en-IN" dirty="0"/>
              <a:t>(For any Corporate fare  deal code should be used and TST has to be checked if the Fare Basis has been picked up with a Ticket Designator </a:t>
            </a:r>
          </a:p>
          <a:p>
            <a:r>
              <a:rPr lang="en-IN" dirty="0"/>
              <a:t>And endorsement is correctly updated or not).</a:t>
            </a:r>
          </a:p>
          <a:p>
            <a:endParaRPr lang="en-IN" dirty="0"/>
          </a:p>
        </p:txBody>
      </p:sp>
    </p:spTree>
    <p:extLst>
      <p:ext uri="{BB962C8B-B14F-4D97-AF65-F5344CB8AC3E}">
        <p14:creationId xmlns:p14="http://schemas.microsoft.com/office/powerpoint/2010/main" val="9756553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9C86A24-D4B7-45EE-AE71-580FA9237DA6}"/>
              </a:ext>
            </a:extLst>
          </p:cNvPr>
          <p:cNvSpPr/>
          <p:nvPr/>
        </p:nvSpPr>
        <p:spPr>
          <a:xfrm>
            <a:off x="1569720" y="612845"/>
            <a:ext cx="9585960" cy="4801314"/>
          </a:xfrm>
          <a:prstGeom prst="rect">
            <a:avLst/>
          </a:prstGeom>
        </p:spPr>
        <p:txBody>
          <a:bodyPr wrap="square">
            <a:spAutoFit/>
          </a:bodyPr>
          <a:lstStyle/>
          <a:p>
            <a:r>
              <a:rPr lang="en-IN" b="1" u="sng" dirty="0"/>
              <a:t>Advantage of Corporate Fare : </a:t>
            </a:r>
          </a:p>
          <a:p>
            <a:r>
              <a:rPr lang="en-IN" dirty="0"/>
              <a:t> </a:t>
            </a:r>
          </a:p>
          <a:p>
            <a:r>
              <a:rPr lang="en-IN" dirty="0"/>
              <a:t>1.	Attractive corporate fares.</a:t>
            </a:r>
          </a:p>
          <a:p>
            <a:r>
              <a:rPr lang="en-IN" dirty="0"/>
              <a:t>2.	Volume Based Incentives.</a:t>
            </a:r>
          </a:p>
          <a:p>
            <a:r>
              <a:rPr lang="en-IN" dirty="0"/>
              <a:t>3.	Flexibility in Cancelations and rescheduling (Most Airlines gives waiver For full refund and unlimited changes any time.)</a:t>
            </a:r>
          </a:p>
          <a:p>
            <a:r>
              <a:rPr lang="en-IN" dirty="0"/>
              <a:t>4.	Detailed MIS report is shared with the Corporate Travel Manager Monthly and at financial year ending specifying the volume achieved.</a:t>
            </a:r>
          </a:p>
          <a:p>
            <a:r>
              <a:rPr lang="en-IN" dirty="0"/>
              <a:t>5.	Confirmations given by Airlines easily on higher RBD’S at last moment.</a:t>
            </a:r>
          </a:p>
          <a:p>
            <a:endParaRPr lang="en-IN" dirty="0"/>
          </a:p>
          <a:p>
            <a:r>
              <a:rPr lang="en-IN" b="1" u="sng" dirty="0"/>
              <a:t>Disadvantages of Corporate Fare :</a:t>
            </a:r>
          </a:p>
          <a:p>
            <a:endParaRPr lang="en-IN" dirty="0"/>
          </a:p>
          <a:p>
            <a:r>
              <a:rPr lang="en-IN" dirty="0"/>
              <a:t>1.	Fares are always on a higher side.</a:t>
            </a:r>
          </a:p>
          <a:p>
            <a:r>
              <a:rPr lang="en-IN" dirty="0"/>
              <a:t>2.	Lower RBD’S confirmations are not obtained easily.</a:t>
            </a:r>
          </a:p>
          <a:p>
            <a:r>
              <a:rPr lang="en-IN" dirty="0"/>
              <a:t>3.	Cancelation Penalties and Date Change Penalties applies as No waiver given by Airlines . </a:t>
            </a:r>
          </a:p>
          <a:p>
            <a:r>
              <a:rPr lang="en-IN" dirty="0"/>
              <a:t>4.	Transaction will be a part of sale as ticket will be issued on Market fare And will not be considered as a deal fare</a:t>
            </a:r>
          </a:p>
        </p:txBody>
      </p:sp>
    </p:spTree>
    <p:extLst>
      <p:ext uri="{BB962C8B-B14F-4D97-AF65-F5344CB8AC3E}">
        <p14:creationId xmlns:p14="http://schemas.microsoft.com/office/powerpoint/2010/main" val="2811206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97B23B0-4BB2-4B42-9A14-A168B567B0B6}"/>
              </a:ext>
            </a:extLst>
          </p:cNvPr>
          <p:cNvSpPr/>
          <p:nvPr/>
        </p:nvSpPr>
        <p:spPr>
          <a:xfrm>
            <a:off x="1981200" y="1097280"/>
            <a:ext cx="9723120" cy="5078313"/>
          </a:xfrm>
          <a:prstGeom prst="rect">
            <a:avLst/>
          </a:prstGeom>
        </p:spPr>
        <p:txBody>
          <a:bodyPr wrap="square">
            <a:spAutoFit/>
          </a:bodyPr>
          <a:lstStyle/>
          <a:p>
            <a:r>
              <a:rPr lang="en-IN" b="1" u="sng" dirty="0" err="1"/>
              <a:t>Adhoc</a:t>
            </a:r>
            <a:r>
              <a:rPr lang="en-IN" b="1" u="sng" dirty="0"/>
              <a:t> Fare :  Business Class fare to Sao Paulo 20  Tickets requirement.</a:t>
            </a:r>
          </a:p>
          <a:p>
            <a:endParaRPr lang="en-IN" dirty="0"/>
          </a:p>
          <a:p>
            <a:r>
              <a:rPr lang="en-IN" dirty="0"/>
              <a:t>1.	British Airways – 4,50,000./- approx. (C CLASS)</a:t>
            </a:r>
          </a:p>
          <a:p>
            <a:r>
              <a:rPr lang="en-IN" dirty="0"/>
              <a:t>2.	Emirates –            4,00,000./- approx.. (O CLASS)</a:t>
            </a:r>
          </a:p>
          <a:p>
            <a:r>
              <a:rPr lang="en-IN" dirty="0"/>
              <a:t>3.	Qatar Airways -    4,00,000./- approx.. (I CLASS)</a:t>
            </a:r>
          </a:p>
          <a:p>
            <a:endParaRPr lang="en-IN" dirty="0"/>
          </a:p>
          <a:p>
            <a:endParaRPr lang="en-IN" dirty="0"/>
          </a:p>
          <a:p>
            <a:r>
              <a:rPr lang="en-IN" dirty="0"/>
              <a:t>       (* Since Emirates &amp; Qatar Airways fare is similar agent has the option of   </a:t>
            </a:r>
          </a:p>
          <a:p>
            <a:r>
              <a:rPr lang="en-IN" dirty="0"/>
              <a:t>              getting </a:t>
            </a:r>
            <a:r>
              <a:rPr lang="en-IN" dirty="0" err="1"/>
              <a:t>Adhoc</a:t>
            </a:r>
            <a:r>
              <a:rPr lang="en-IN" dirty="0"/>
              <a:t> fare from Emirates &amp; Qatar Airways . Revenue Management </a:t>
            </a:r>
          </a:p>
          <a:p>
            <a:r>
              <a:rPr lang="en-IN" dirty="0"/>
              <a:t>              team shares </a:t>
            </a:r>
            <a:r>
              <a:rPr lang="en-IN" dirty="0" err="1"/>
              <a:t>Adhoc</a:t>
            </a:r>
            <a:r>
              <a:rPr lang="en-IN" dirty="0"/>
              <a:t> fare &amp; Tour code with agent depending on the relation            </a:t>
            </a:r>
          </a:p>
          <a:p>
            <a:r>
              <a:rPr lang="en-IN" dirty="0"/>
              <a:t>              and volume of business. Fare has to be built manually and taxes will be         </a:t>
            </a:r>
          </a:p>
          <a:p>
            <a:r>
              <a:rPr lang="en-IN" dirty="0"/>
              <a:t>              calculated as per auto pricing (system fare) &amp; Fare calculation line has to          </a:t>
            </a:r>
          </a:p>
          <a:p>
            <a:r>
              <a:rPr lang="en-IN" dirty="0"/>
              <a:t>              be manually calculated for OBJ &amp; IBJ with rate of exchange as per </a:t>
            </a:r>
          </a:p>
          <a:p>
            <a:r>
              <a:rPr lang="en-IN" dirty="0"/>
              <a:t>              system. Tour code has to be updated for airline to track this sale).</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264880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EFA4D62-F5BE-49C9-A5FC-FE55494C10D9}"/>
              </a:ext>
            </a:extLst>
          </p:cNvPr>
          <p:cNvSpPr/>
          <p:nvPr/>
        </p:nvSpPr>
        <p:spPr>
          <a:xfrm>
            <a:off x="2011680" y="1066800"/>
            <a:ext cx="9494520" cy="4524315"/>
          </a:xfrm>
          <a:prstGeom prst="rect">
            <a:avLst/>
          </a:prstGeom>
        </p:spPr>
        <p:txBody>
          <a:bodyPr wrap="square">
            <a:spAutoFit/>
          </a:bodyPr>
          <a:lstStyle/>
          <a:p>
            <a:r>
              <a:rPr lang="en-IN" b="1" u="sng" dirty="0"/>
              <a:t>TYPES OF JOURNEYS ON WHICH FARE IS CALCULATED </a:t>
            </a:r>
          </a:p>
          <a:p>
            <a:endParaRPr lang="en-IN" dirty="0"/>
          </a:p>
          <a:p>
            <a:endParaRPr lang="en-IN" dirty="0"/>
          </a:p>
          <a:p>
            <a:r>
              <a:rPr lang="en-IN" dirty="0"/>
              <a:t>1.	One Way – Trip from origin to destination . Example – YYZ – SFO</a:t>
            </a:r>
          </a:p>
          <a:p>
            <a:endParaRPr lang="en-IN" dirty="0"/>
          </a:p>
          <a:p>
            <a:r>
              <a:rPr lang="en-IN" dirty="0"/>
              <a:t>2.	Return Journey - Trip from origin to destination and back to origin .</a:t>
            </a:r>
          </a:p>
          <a:p>
            <a:r>
              <a:rPr lang="en-IN" dirty="0"/>
              <a:t>            Example – YYZ – SFO – YYZ .</a:t>
            </a:r>
          </a:p>
          <a:p>
            <a:endParaRPr lang="en-IN" dirty="0"/>
          </a:p>
          <a:p>
            <a:r>
              <a:rPr lang="en-IN" dirty="0"/>
              <a:t>3.	Origin Open Jaw – A journey in which the origin and destination are not the same  in both directions.  Example – BLR – SIN – MAA  </a:t>
            </a:r>
          </a:p>
          <a:p>
            <a:endParaRPr lang="en-IN" dirty="0"/>
          </a:p>
          <a:p>
            <a:r>
              <a:rPr lang="en-IN" dirty="0"/>
              <a:t>4.	Double Open Jaw – A journey in which origin and destination are different  for the return journey . Example – YYZ – FRA // VIE  - YYZ.</a:t>
            </a:r>
          </a:p>
          <a:p>
            <a:r>
              <a:rPr lang="en-IN" dirty="0"/>
              <a:t> </a:t>
            </a:r>
          </a:p>
          <a:p>
            <a:r>
              <a:rPr lang="en-IN" dirty="0"/>
              <a:t>5.	Turn around open Jaw – A journey in which the travel commences from one city but ends in a different city of the same country . Example – BLR -DXB – LON // MAN – DXB – COK.</a:t>
            </a:r>
          </a:p>
        </p:txBody>
      </p:sp>
    </p:spTree>
    <p:extLst>
      <p:ext uri="{BB962C8B-B14F-4D97-AF65-F5344CB8AC3E}">
        <p14:creationId xmlns:p14="http://schemas.microsoft.com/office/powerpoint/2010/main" val="208464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EC2C3-5AD0-4E85-AA2F-27B2287E86FA}"/>
              </a:ext>
            </a:extLst>
          </p:cNvPr>
          <p:cNvSpPr>
            <a:spLocks noGrp="1"/>
          </p:cNvSpPr>
          <p:nvPr>
            <p:ph type="title"/>
          </p:nvPr>
        </p:nvSpPr>
        <p:spPr>
          <a:xfrm>
            <a:off x="1066800" y="441960"/>
            <a:ext cx="10058400" cy="1249680"/>
          </a:xfrm>
        </p:spPr>
        <p:txBody>
          <a:bodyPr/>
          <a:lstStyle/>
          <a:p>
            <a:r>
              <a:rPr lang="en-IN" dirty="0"/>
              <a:t>Contents </a:t>
            </a:r>
          </a:p>
        </p:txBody>
      </p:sp>
      <p:sp>
        <p:nvSpPr>
          <p:cNvPr id="3" name="Content Placeholder 2">
            <a:extLst>
              <a:ext uri="{FF2B5EF4-FFF2-40B4-BE49-F238E27FC236}">
                <a16:creationId xmlns:a16="http://schemas.microsoft.com/office/drawing/2014/main" id="{8E0837C6-82D9-4AD4-BA05-84F5FAA36296}"/>
              </a:ext>
            </a:extLst>
          </p:cNvPr>
          <p:cNvSpPr>
            <a:spLocks noGrp="1"/>
          </p:cNvSpPr>
          <p:nvPr>
            <p:ph idx="1"/>
          </p:nvPr>
        </p:nvSpPr>
        <p:spPr>
          <a:xfrm>
            <a:off x="1584960" y="1935480"/>
            <a:ext cx="9189720" cy="4373880"/>
          </a:xfrm>
        </p:spPr>
        <p:txBody>
          <a:bodyPr>
            <a:normAutofit fontScale="40000" lnSpcReduction="20000"/>
          </a:bodyPr>
          <a:lstStyle/>
          <a:p>
            <a:pPr>
              <a:buFont typeface="Wingdings" panose="05000000000000000000" pitchFamily="2" charset="2"/>
              <a:buChar char="Ø"/>
            </a:pPr>
            <a:r>
              <a:rPr lang="en-IN" sz="2900" dirty="0">
                <a:latin typeface="Times New Roman" panose="02020603050405020304" pitchFamily="18" charset="0"/>
                <a:cs typeface="Times New Roman" panose="02020603050405020304" pitchFamily="18" charset="0"/>
              </a:rPr>
              <a:t>Introduction to IATA.</a:t>
            </a:r>
          </a:p>
          <a:p>
            <a:pPr>
              <a:buFont typeface="Wingdings" panose="05000000000000000000" pitchFamily="2" charset="2"/>
              <a:buChar char="Ø"/>
            </a:pPr>
            <a:r>
              <a:rPr lang="en-IN" sz="2900" dirty="0">
                <a:latin typeface="Times New Roman" panose="02020603050405020304" pitchFamily="18" charset="0"/>
                <a:cs typeface="Times New Roman" panose="02020603050405020304" pitchFamily="18" charset="0"/>
              </a:rPr>
              <a:t>Four Major Oceans.</a:t>
            </a:r>
          </a:p>
          <a:p>
            <a:pPr>
              <a:buFont typeface="Wingdings" panose="05000000000000000000" pitchFamily="2" charset="2"/>
              <a:buChar char="Ø"/>
            </a:pPr>
            <a:r>
              <a:rPr lang="en-IN" sz="2900" dirty="0">
                <a:latin typeface="Times New Roman" panose="02020603050405020304" pitchFamily="18" charset="0"/>
                <a:cs typeface="Times New Roman" panose="02020603050405020304" pitchFamily="18" charset="0"/>
              </a:rPr>
              <a:t>IATA Traffic Conference Areas with sub regions.</a:t>
            </a:r>
          </a:p>
          <a:p>
            <a:pPr>
              <a:buFont typeface="Wingdings" panose="05000000000000000000" pitchFamily="2" charset="2"/>
              <a:buChar char="Ø"/>
            </a:pPr>
            <a:r>
              <a:rPr lang="en-IN" sz="2900" dirty="0">
                <a:latin typeface="Times New Roman" panose="02020603050405020304" pitchFamily="18" charset="0"/>
                <a:cs typeface="Times New Roman" panose="02020603050405020304" pitchFamily="18" charset="0"/>
              </a:rPr>
              <a:t>IATA  Global Indicators.</a:t>
            </a:r>
          </a:p>
          <a:p>
            <a:pPr>
              <a:buFont typeface="Wingdings" panose="05000000000000000000" pitchFamily="2" charset="2"/>
              <a:buChar char="Ø"/>
            </a:pPr>
            <a:r>
              <a:rPr lang="en-IN" sz="2900" dirty="0">
                <a:latin typeface="Times New Roman" panose="02020603050405020304" pitchFamily="18" charset="0"/>
                <a:cs typeface="Times New Roman" panose="02020603050405020304" pitchFamily="18" charset="0"/>
              </a:rPr>
              <a:t>ABCPU , BENELUX  &amp; Scandinavian Countries.</a:t>
            </a:r>
          </a:p>
          <a:p>
            <a:pPr>
              <a:buFont typeface="Wingdings" panose="05000000000000000000" pitchFamily="2" charset="2"/>
              <a:buChar char="Ø"/>
            </a:pPr>
            <a:r>
              <a:rPr lang="en-IN" sz="2900" dirty="0">
                <a:latin typeface="Times New Roman" panose="02020603050405020304" pitchFamily="18" charset="0"/>
                <a:cs typeface="Times New Roman" panose="02020603050405020304" pitchFamily="18" charset="0"/>
              </a:rPr>
              <a:t>Concept of fares.</a:t>
            </a:r>
          </a:p>
          <a:p>
            <a:pPr>
              <a:buFont typeface="Wingdings" panose="05000000000000000000" pitchFamily="2" charset="2"/>
              <a:buChar char="Ø"/>
            </a:pPr>
            <a:r>
              <a:rPr lang="en-IN" sz="2900" dirty="0">
                <a:latin typeface="Times New Roman" panose="02020603050405020304" pitchFamily="18" charset="0"/>
                <a:cs typeface="Times New Roman" panose="02020603050405020304" pitchFamily="18" charset="0"/>
              </a:rPr>
              <a:t>Type of Fares with Examples.</a:t>
            </a:r>
          </a:p>
          <a:p>
            <a:pPr>
              <a:buFont typeface="Wingdings" panose="05000000000000000000" pitchFamily="2" charset="2"/>
              <a:buChar char="Ø"/>
            </a:pPr>
            <a:r>
              <a:rPr lang="en-IN" sz="2900" dirty="0">
                <a:latin typeface="Times New Roman" panose="02020603050405020304" pitchFamily="18" charset="0"/>
                <a:cs typeface="Times New Roman" panose="02020603050405020304" pitchFamily="18" charset="0"/>
              </a:rPr>
              <a:t>Types of journeys on which fares are calculated.</a:t>
            </a:r>
          </a:p>
          <a:p>
            <a:pPr>
              <a:buFont typeface="Wingdings" panose="05000000000000000000" pitchFamily="2" charset="2"/>
              <a:buChar char="Ø"/>
            </a:pPr>
            <a:r>
              <a:rPr lang="en-IN" sz="2900" dirty="0">
                <a:latin typeface="Times New Roman" panose="02020603050405020304" pitchFamily="18" charset="0"/>
                <a:cs typeface="Times New Roman" panose="02020603050405020304" pitchFamily="18" charset="0"/>
              </a:rPr>
              <a:t>RBDS while Booking.</a:t>
            </a:r>
          </a:p>
          <a:p>
            <a:pPr>
              <a:buFont typeface="Wingdings" panose="05000000000000000000" pitchFamily="2" charset="2"/>
              <a:buChar char="Ø"/>
            </a:pPr>
            <a:r>
              <a:rPr lang="en-IN" sz="2900" dirty="0">
                <a:latin typeface="Times New Roman" panose="02020603050405020304" pitchFamily="18" charset="0"/>
                <a:cs typeface="Times New Roman" panose="02020603050405020304" pitchFamily="18" charset="0"/>
              </a:rPr>
              <a:t>Combinations of Pricing</a:t>
            </a:r>
          </a:p>
          <a:p>
            <a:pPr>
              <a:buFont typeface="Wingdings" panose="05000000000000000000" pitchFamily="2" charset="2"/>
              <a:buChar char="Ø"/>
            </a:pPr>
            <a:r>
              <a:rPr lang="en-IN" sz="2900" dirty="0">
                <a:latin typeface="Times New Roman" panose="02020603050405020304" pitchFamily="18" charset="0"/>
                <a:cs typeface="Times New Roman" panose="02020603050405020304" pitchFamily="18" charset="0"/>
              </a:rPr>
              <a:t>Validity of fares.</a:t>
            </a:r>
          </a:p>
          <a:p>
            <a:pPr>
              <a:buFont typeface="Wingdings" panose="05000000000000000000" pitchFamily="2" charset="2"/>
              <a:buChar char="Ø"/>
            </a:pPr>
            <a:r>
              <a:rPr lang="en-IN" sz="2900" dirty="0">
                <a:latin typeface="Times New Roman" panose="02020603050405020304" pitchFamily="18" charset="0"/>
                <a:cs typeface="Times New Roman" panose="02020603050405020304" pitchFamily="18" charset="0"/>
              </a:rPr>
              <a:t>Rounding of Fare.</a:t>
            </a:r>
          </a:p>
          <a:p>
            <a:pPr>
              <a:buFont typeface="Wingdings" panose="05000000000000000000" pitchFamily="2" charset="2"/>
              <a:buChar char="Ø"/>
            </a:pPr>
            <a:r>
              <a:rPr lang="en-IN" sz="2900" dirty="0">
                <a:latin typeface="Times New Roman" panose="02020603050405020304" pitchFamily="18" charset="0"/>
                <a:cs typeface="Times New Roman" panose="02020603050405020304" pitchFamily="18" charset="0"/>
              </a:rPr>
              <a:t>Reissue / Reroute  of Tickets.</a:t>
            </a:r>
          </a:p>
          <a:p>
            <a:pPr>
              <a:buFont typeface="Wingdings" panose="05000000000000000000" pitchFamily="2" charset="2"/>
              <a:buChar char="Ø"/>
            </a:pPr>
            <a:r>
              <a:rPr lang="en-IN" sz="2900" dirty="0">
                <a:latin typeface="Times New Roman" panose="02020603050405020304" pitchFamily="18" charset="0"/>
                <a:cs typeface="Times New Roman" panose="02020603050405020304" pitchFamily="18" charset="0"/>
              </a:rPr>
              <a:t>Important points to Remember.</a:t>
            </a:r>
          </a:p>
          <a:p>
            <a:pPr>
              <a:buFont typeface="Wingdings" panose="05000000000000000000" pitchFamily="2" charset="2"/>
              <a:buChar char="Ø"/>
            </a:pPr>
            <a:r>
              <a:rPr lang="en-IN" sz="2900" dirty="0">
                <a:latin typeface="Times New Roman" panose="02020603050405020304" pitchFamily="18" charset="0"/>
                <a:cs typeface="Times New Roman" panose="02020603050405020304" pitchFamily="18" charset="0"/>
              </a:rPr>
              <a:t>Thank you</a:t>
            </a:r>
          </a:p>
          <a:p>
            <a:pPr marL="342900" indent="-342900">
              <a:buFont typeface="+mj-lt"/>
              <a:buAutoNum type="arabicParenR"/>
            </a:pPr>
            <a:endParaRPr lang="en-IN" dirty="0"/>
          </a:p>
          <a:p>
            <a:pPr marL="342900" indent="-342900">
              <a:buFont typeface="+mj-lt"/>
              <a:buAutoNum type="arabicParenR"/>
            </a:pPr>
            <a:endParaRPr lang="en-IN" dirty="0"/>
          </a:p>
          <a:p>
            <a:pPr marL="342900" indent="-342900">
              <a:buFont typeface="+mj-lt"/>
              <a:buAutoNum type="arabicParenR"/>
            </a:pPr>
            <a:endParaRPr lang="en-IN" dirty="0"/>
          </a:p>
          <a:p>
            <a:pPr marL="342900" indent="-342900">
              <a:buFont typeface="+mj-lt"/>
              <a:buAutoNum type="arabicParenR"/>
            </a:pPr>
            <a:endParaRPr lang="en-IN" dirty="0"/>
          </a:p>
          <a:p>
            <a:pPr marL="342900" indent="-342900">
              <a:buFont typeface="+mj-lt"/>
              <a:buAutoNum type="arabicParenR"/>
            </a:pPr>
            <a:endParaRPr lang="en-IN" b="1" dirty="0"/>
          </a:p>
        </p:txBody>
      </p:sp>
      <p:pic>
        <p:nvPicPr>
          <p:cNvPr id="11" name="Picture 10">
            <a:extLst>
              <a:ext uri="{FF2B5EF4-FFF2-40B4-BE49-F238E27FC236}">
                <a16:creationId xmlns:a16="http://schemas.microsoft.com/office/drawing/2014/main" id="{4ACEE475-B37E-475C-9001-92E31CAEBE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3815889"/>
            <a:ext cx="2987040" cy="2043334"/>
          </a:xfrm>
          <a:prstGeom prst="rect">
            <a:avLst/>
          </a:prstGeom>
        </p:spPr>
      </p:pic>
      <p:pic>
        <p:nvPicPr>
          <p:cNvPr id="13" name="Picture 12">
            <a:extLst>
              <a:ext uri="{FF2B5EF4-FFF2-40B4-BE49-F238E27FC236}">
                <a16:creationId xmlns:a16="http://schemas.microsoft.com/office/drawing/2014/main" id="{735C6C42-648B-45BA-A581-9CB7BAECE6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76360" y="3803570"/>
            <a:ext cx="2987040" cy="2043334"/>
          </a:xfrm>
          <a:prstGeom prst="rect">
            <a:avLst/>
          </a:prstGeom>
        </p:spPr>
      </p:pic>
      <p:pic>
        <p:nvPicPr>
          <p:cNvPr id="17" name="Picture 16">
            <a:extLst>
              <a:ext uri="{FF2B5EF4-FFF2-40B4-BE49-F238E27FC236}">
                <a16:creationId xmlns:a16="http://schemas.microsoft.com/office/drawing/2014/main" id="{D7C127DC-BEC0-4179-9135-D525652A61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88480" y="1650002"/>
            <a:ext cx="2773680" cy="1955448"/>
          </a:xfrm>
          <a:prstGeom prst="rect">
            <a:avLst/>
          </a:prstGeom>
        </p:spPr>
      </p:pic>
    </p:spTree>
    <p:extLst>
      <p:ext uri="{BB962C8B-B14F-4D97-AF65-F5344CB8AC3E}">
        <p14:creationId xmlns:p14="http://schemas.microsoft.com/office/powerpoint/2010/main" val="14845283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F260174-B346-43C4-B0F0-1AE50F128693}"/>
              </a:ext>
            </a:extLst>
          </p:cNvPr>
          <p:cNvGraphicFramePr>
            <a:graphicFrameLocks noGrp="1"/>
          </p:cNvGraphicFramePr>
          <p:nvPr>
            <p:extLst>
              <p:ext uri="{D42A27DB-BD31-4B8C-83A1-F6EECF244321}">
                <p14:modId xmlns:p14="http://schemas.microsoft.com/office/powerpoint/2010/main" val="815394229"/>
              </p:ext>
            </p:extLst>
          </p:nvPr>
        </p:nvGraphicFramePr>
        <p:xfrm>
          <a:off x="1905000" y="179707"/>
          <a:ext cx="9113519" cy="6358255"/>
        </p:xfrm>
        <a:graphic>
          <a:graphicData uri="http://schemas.openxmlformats.org/drawingml/2006/table">
            <a:tbl>
              <a:tblPr firstRow="1" firstCol="1" bandRow="1">
                <a:tableStyleId>{5C22544A-7EE6-4342-B048-85BDC9FD1C3A}</a:tableStyleId>
              </a:tblPr>
              <a:tblGrid>
                <a:gridCol w="9113519">
                  <a:extLst>
                    <a:ext uri="{9D8B030D-6E8A-4147-A177-3AD203B41FA5}">
                      <a16:colId xmlns:a16="http://schemas.microsoft.com/office/drawing/2014/main" val="74999300"/>
                    </a:ext>
                  </a:extLst>
                </a:gridCol>
              </a:tblGrid>
              <a:tr h="369346">
                <a:tc>
                  <a:txBody>
                    <a:bodyPr/>
                    <a:lstStyle/>
                    <a:p>
                      <a:pPr marL="457200" algn="l">
                        <a:lnSpc>
                          <a:spcPct val="107000"/>
                        </a:lnSpc>
                        <a:spcAft>
                          <a:spcPts val="0"/>
                        </a:spcAft>
                      </a:pPr>
                      <a:r>
                        <a:rPr lang="en-IN" sz="2400" dirty="0">
                          <a:effectLst/>
                          <a:latin typeface="Calibri" panose="020F0502020204030204" pitchFamily="34" charset="0"/>
                          <a:cs typeface="Calibri" panose="020F0502020204030204" pitchFamily="34" charset="0"/>
                        </a:rPr>
                        <a:t>                                            RBD’S </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a:txBody>
                  <a:tcPr marL="67809" marR="67809" marT="0" marB="0"/>
                </a:tc>
                <a:extLst>
                  <a:ext uri="{0D108BD9-81ED-4DB2-BD59-A6C34878D82A}">
                    <a16:rowId xmlns:a16="http://schemas.microsoft.com/office/drawing/2014/main" val="3158816968"/>
                  </a:ext>
                </a:extLst>
              </a:tr>
              <a:tr h="369346">
                <a:tc>
                  <a:txBody>
                    <a:bodyPr/>
                    <a:lstStyle/>
                    <a:p>
                      <a:pPr marL="457200">
                        <a:lnSpc>
                          <a:spcPct val="107000"/>
                        </a:lnSpc>
                        <a:spcAft>
                          <a:spcPts val="0"/>
                        </a:spcAft>
                      </a:pPr>
                      <a:r>
                        <a:rPr lang="en-IN" sz="2400" dirty="0">
                          <a:effectLst/>
                          <a:latin typeface="Calibri" panose="020F0502020204030204" pitchFamily="34" charset="0"/>
                          <a:cs typeface="Calibri" panose="020F0502020204030204" pitchFamily="34" charset="0"/>
                        </a:rPr>
                        <a:t> </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a:txBody>
                  <a:tcPr marL="67809" marR="67809" marT="0" marB="0"/>
                </a:tc>
                <a:extLst>
                  <a:ext uri="{0D108BD9-81ED-4DB2-BD59-A6C34878D82A}">
                    <a16:rowId xmlns:a16="http://schemas.microsoft.com/office/drawing/2014/main" val="1128991703"/>
                  </a:ext>
                </a:extLst>
              </a:tr>
              <a:tr h="369346">
                <a:tc>
                  <a:txBody>
                    <a:bodyPr/>
                    <a:lstStyle/>
                    <a:p>
                      <a:pPr marL="457200">
                        <a:lnSpc>
                          <a:spcPct val="107000"/>
                        </a:lnSpc>
                        <a:spcAft>
                          <a:spcPts val="0"/>
                        </a:spcAft>
                      </a:pPr>
                      <a:r>
                        <a:rPr lang="en-IN" sz="2400" dirty="0">
                          <a:effectLst/>
                          <a:latin typeface="Calibri" panose="020F0502020204030204" pitchFamily="34" charset="0"/>
                          <a:cs typeface="Calibri" panose="020F0502020204030204" pitchFamily="34" charset="0"/>
                        </a:rPr>
                        <a:t>Full form of RBD is Reservation Booking Designator.</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a:txBody>
                  <a:tcPr marL="67809" marR="67809" marT="0" marB="0"/>
                </a:tc>
                <a:extLst>
                  <a:ext uri="{0D108BD9-81ED-4DB2-BD59-A6C34878D82A}">
                    <a16:rowId xmlns:a16="http://schemas.microsoft.com/office/drawing/2014/main" val="998358122"/>
                  </a:ext>
                </a:extLst>
              </a:tr>
              <a:tr h="369346">
                <a:tc>
                  <a:txBody>
                    <a:bodyPr/>
                    <a:lstStyle/>
                    <a:p>
                      <a:pPr marL="457200">
                        <a:lnSpc>
                          <a:spcPct val="107000"/>
                        </a:lnSpc>
                        <a:spcAft>
                          <a:spcPts val="0"/>
                        </a:spcAft>
                      </a:pPr>
                      <a:r>
                        <a:rPr lang="en-IN" sz="2400" dirty="0">
                          <a:effectLst/>
                          <a:latin typeface="Calibri" panose="020F0502020204030204" pitchFamily="34" charset="0"/>
                          <a:cs typeface="Calibri" panose="020F0502020204030204" pitchFamily="34" charset="0"/>
                        </a:rPr>
                        <a:t> </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a:txBody>
                  <a:tcPr marL="67809" marR="67809" marT="0" marB="0"/>
                </a:tc>
                <a:extLst>
                  <a:ext uri="{0D108BD9-81ED-4DB2-BD59-A6C34878D82A}">
                    <a16:rowId xmlns:a16="http://schemas.microsoft.com/office/drawing/2014/main" val="3352989036"/>
                  </a:ext>
                </a:extLst>
              </a:tr>
              <a:tr h="369346">
                <a:tc>
                  <a:txBody>
                    <a:bodyPr/>
                    <a:lstStyle/>
                    <a:p>
                      <a:pPr marL="457200">
                        <a:lnSpc>
                          <a:spcPct val="107000"/>
                        </a:lnSpc>
                        <a:spcAft>
                          <a:spcPts val="0"/>
                        </a:spcAft>
                      </a:pPr>
                      <a:r>
                        <a:rPr lang="en-IN" sz="2400" dirty="0">
                          <a:effectLst/>
                          <a:latin typeface="Calibri" panose="020F0502020204030204" pitchFamily="34" charset="0"/>
                          <a:cs typeface="Calibri" panose="020F0502020204030204" pitchFamily="34" charset="0"/>
                        </a:rPr>
                        <a:t>A – First Class                             N-Economy Class</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a:txBody>
                  <a:tcPr marL="67809" marR="67809" marT="0" marB="0"/>
                </a:tc>
                <a:extLst>
                  <a:ext uri="{0D108BD9-81ED-4DB2-BD59-A6C34878D82A}">
                    <a16:rowId xmlns:a16="http://schemas.microsoft.com/office/drawing/2014/main" val="1643007278"/>
                  </a:ext>
                </a:extLst>
              </a:tr>
              <a:tr h="369346">
                <a:tc>
                  <a:txBody>
                    <a:bodyPr/>
                    <a:lstStyle/>
                    <a:p>
                      <a:pPr marL="457200">
                        <a:lnSpc>
                          <a:spcPct val="107000"/>
                        </a:lnSpc>
                        <a:spcAft>
                          <a:spcPts val="0"/>
                        </a:spcAft>
                      </a:pPr>
                      <a:r>
                        <a:rPr lang="en-IN" sz="2400" dirty="0">
                          <a:effectLst/>
                          <a:latin typeface="Calibri" panose="020F0502020204030204" pitchFamily="34" charset="0"/>
                          <a:cs typeface="Calibri" panose="020F0502020204030204" pitchFamily="34" charset="0"/>
                        </a:rPr>
                        <a:t>B -  Economy Class                     O -  Business Class in Emirates</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a:txBody>
                  <a:tcPr marL="67809" marR="67809" marT="0" marB="0"/>
                </a:tc>
                <a:extLst>
                  <a:ext uri="{0D108BD9-81ED-4DB2-BD59-A6C34878D82A}">
                    <a16:rowId xmlns:a16="http://schemas.microsoft.com/office/drawing/2014/main" val="2379317145"/>
                  </a:ext>
                </a:extLst>
              </a:tr>
              <a:tr h="369346">
                <a:tc>
                  <a:txBody>
                    <a:bodyPr/>
                    <a:lstStyle/>
                    <a:p>
                      <a:pPr marL="457200">
                        <a:lnSpc>
                          <a:spcPct val="107000"/>
                        </a:lnSpc>
                        <a:spcAft>
                          <a:spcPts val="0"/>
                        </a:spcAft>
                      </a:pPr>
                      <a:r>
                        <a:rPr lang="en-IN" sz="2400" dirty="0">
                          <a:effectLst/>
                          <a:latin typeface="Calibri" panose="020F0502020204030204" pitchFamily="34" charset="0"/>
                          <a:cs typeface="Calibri" panose="020F0502020204030204" pitchFamily="34" charset="0"/>
                        </a:rPr>
                        <a:t>C -  Business Class                      P – First Class</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a:txBody>
                  <a:tcPr marL="67809" marR="67809" marT="0" marB="0"/>
                </a:tc>
                <a:extLst>
                  <a:ext uri="{0D108BD9-81ED-4DB2-BD59-A6C34878D82A}">
                    <a16:rowId xmlns:a16="http://schemas.microsoft.com/office/drawing/2014/main" val="1138516302"/>
                  </a:ext>
                </a:extLst>
              </a:tr>
              <a:tr h="369346">
                <a:tc>
                  <a:txBody>
                    <a:bodyPr/>
                    <a:lstStyle/>
                    <a:p>
                      <a:pPr marL="457200">
                        <a:lnSpc>
                          <a:spcPct val="107000"/>
                        </a:lnSpc>
                        <a:spcAft>
                          <a:spcPts val="0"/>
                        </a:spcAft>
                      </a:pPr>
                      <a:r>
                        <a:rPr lang="en-IN" sz="2400" dirty="0">
                          <a:effectLst/>
                          <a:latin typeface="Calibri" panose="020F0502020204030204" pitchFamily="34" charset="0"/>
                          <a:cs typeface="Calibri" panose="020F0502020204030204" pitchFamily="34" charset="0"/>
                        </a:rPr>
                        <a:t>D-   Business Class                     Q -  Economy Class</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a:txBody>
                  <a:tcPr marL="67809" marR="67809" marT="0" marB="0"/>
                </a:tc>
                <a:extLst>
                  <a:ext uri="{0D108BD9-81ED-4DB2-BD59-A6C34878D82A}">
                    <a16:rowId xmlns:a16="http://schemas.microsoft.com/office/drawing/2014/main" val="1757753335"/>
                  </a:ext>
                </a:extLst>
              </a:tr>
              <a:tr h="369346">
                <a:tc>
                  <a:txBody>
                    <a:bodyPr/>
                    <a:lstStyle/>
                    <a:p>
                      <a:pPr marL="457200">
                        <a:lnSpc>
                          <a:spcPct val="107000"/>
                        </a:lnSpc>
                        <a:spcAft>
                          <a:spcPts val="0"/>
                        </a:spcAft>
                      </a:pPr>
                      <a:r>
                        <a:rPr lang="en-IN" sz="2400" dirty="0">
                          <a:effectLst/>
                          <a:latin typeface="Calibri" panose="020F0502020204030204" pitchFamily="34" charset="0"/>
                          <a:cs typeface="Calibri" panose="020F0502020204030204" pitchFamily="34" charset="0"/>
                        </a:rPr>
                        <a:t>E-   Economy Class                     R – Economy  Class</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a:txBody>
                  <a:tcPr marL="67809" marR="67809" marT="0" marB="0"/>
                </a:tc>
                <a:extLst>
                  <a:ext uri="{0D108BD9-81ED-4DB2-BD59-A6C34878D82A}">
                    <a16:rowId xmlns:a16="http://schemas.microsoft.com/office/drawing/2014/main" val="459120596"/>
                  </a:ext>
                </a:extLst>
              </a:tr>
              <a:tr h="369346">
                <a:tc>
                  <a:txBody>
                    <a:bodyPr/>
                    <a:lstStyle/>
                    <a:p>
                      <a:pPr marL="457200">
                        <a:lnSpc>
                          <a:spcPct val="107000"/>
                        </a:lnSpc>
                        <a:spcAft>
                          <a:spcPts val="0"/>
                        </a:spcAft>
                      </a:pPr>
                      <a:r>
                        <a:rPr lang="en-IN" sz="2400" dirty="0">
                          <a:effectLst/>
                          <a:latin typeface="Calibri" panose="020F0502020204030204" pitchFamily="34" charset="0"/>
                          <a:cs typeface="Calibri" panose="020F0502020204030204" pitchFamily="34" charset="0"/>
                        </a:rPr>
                        <a:t>F-   First Class                              S -  Economy Class</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a:txBody>
                  <a:tcPr marL="67809" marR="67809" marT="0" marB="0"/>
                </a:tc>
                <a:extLst>
                  <a:ext uri="{0D108BD9-81ED-4DB2-BD59-A6C34878D82A}">
                    <a16:rowId xmlns:a16="http://schemas.microsoft.com/office/drawing/2014/main" val="442169698"/>
                  </a:ext>
                </a:extLst>
              </a:tr>
              <a:tr h="369346">
                <a:tc>
                  <a:txBody>
                    <a:bodyPr/>
                    <a:lstStyle/>
                    <a:p>
                      <a:pPr marL="457200">
                        <a:lnSpc>
                          <a:spcPct val="107000"/>
                        </a:lnSpc>
                        <a:spcAft>
                          <a:spcPts val="0"/>
                        </a:spcAft>
                      </a:pPr>
                      <a:r>
                        <a:rPr lang="en-IN" sz="2400" dirty="0">
                          <a:effectLst/>
                          <a:latin typeface="Calibri" panose="020F0502020204030204" pitchFamily="34" charset="0"/>
                          <a:cs typeface="Calibri" panose="020F0502020204030204" pitchFamily="34" charset="0"/>
                        </a:rPr>
                        <a:t>G-  Group Booking Class           T -  Economy Class</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a:txBody>
                  <a:tcPr marL="67809" marR="67809" marT="0" marB="0"/>
                </a:tc>
                <a:extLst>
                  <a:ext uri="{0D108BD9-81ED-4DB2-BD59-A6C34878D82A}">
                    <a16:rowId xmlns:a16="http://schemas.microsoft.com/office/drawing/2014/main" val="3260507997"/>
                  </a:ext>
                </a:extLst>
              </a:tr>
              <a:tr h="369346">
                <a:tc>
                  <a:txBody>
                    <a:bodyPr/>
                    <a:lstStyle/>
                    <a:p>
                      <a:pPr marL="457200">
                        <a:lnSpc>
                          <a:spcPct val="107000"/>
                        </a:lnSpc>
                        <a:spcAft>
                          <a:spcPts val="0"/>
                        </a:spcAft>
                      </a:pPr>
                      <a:r>
                        <a:rPr lang="en-IN" sz="2400" dirty="0">
                          <a:effectLst/>
                          <a:latin typeface="Calibri" panose="020F0502020204030204" pitchFamily="34" charset="0"/>
                          <a:cs typeface="Calibri" panose="020F0502020204030204" pitchFamily="34" charset="0"/>
                        </a:rPr>
                        <a:t>H -  Economy Class                     U -  Economy Class</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a:txBody>
                  <a:tcPr marL="67809" marR="67809" marT="0" marB="0"/>
                </a:tc>
                <a:extLst>
                  <a:ext uri="{0D108BD9-81ED-4DB2-BD59-A6C34878D82A}">
                    <a16:rowId xmlns:a16="http://schemas.microsoft.com/office/drawing/2014/main" val="3100810048"/>
                  </a:ext>
                </a:extLst>
              </a:tr>
              <a:tr h="369346">
                <a:tc>
                  <a:txBody>
                    <a:bodyPr/>
                    <a:lstStyle/>
                    <a:p>
                      <a:pPr marL="457200">
                        <a:lnSpc>
                          <a:spcPct val="107000"/>
                        </a:lnSpc>
                        <a:spcAft>
                          <a:spcPts val="0"/>
                        </a:spcAft>
                      </a:pPr>
                      <a:r>
                        <a:rPr lang="en-IN" sz="2400" dirty="0">
                          <a:effectLst/>
                          <a:latin typeface="Calibri" panose="020F0502020204030204" pitchFamily="34" charset="0"/>
                          <a:cs typeface="Calibri" panose="020F0502020204030204" pitchFamily="34" charset="0"/>
                        </a:rPr>
                        <a:t> I -  Business Class                       V -  Economy Class</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a:txBody>
                  <a:tcPr marL="67809" marR="67809" marT="0" marB="0"/>
                </a:tc>
                <a:extLst>
                  <a:ext uri="{0D108BD9-81ED-4DB2-BD59-A6C34878D82A}">
                    <a16:rowId xmlns:a16="http://schemas.microsoft.com/office/drawing/2014/main" val="862330549"/>
                  </a:ext>
                </a:extLst>
              </a:tr>
              <a:tr h="369346">
                <a:tc>
                  <a:txBody>
                    <a:bodyPr/>
                    <a:lstStyle/>
                    <a:p>
                      <a:pPr marL="457200">
                        <a:lnSpc>
                          <a:spcPct val="107000"/>
                        </a:lnSpc>
                        <a:spcAft>
                          <a:spcPts val="0"/>
                        </a:spcAft>
                      </a:pPr>
                      <a:r>
                        <a:rPr lang="en-IN" sz="2400" dirty="0">
                          <a:effectLst/>
                          <a:latin typeface="Calibri" panose="020F0502020204030204" pitchFamily="34" charset="0"/>
                          <a:cs typeface="Calibri" panose="020F0502020204030204" pitchFamily="34" charset="0"/>
                        </a:rPr>
                        <a:t>J -  Business Class                       W – Business Class in Etihad</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a:txBody>
                  <a:tcPr marL="67809" marR="67809" marT="0" marB="0"/>
                </a:tc>
                <a:extLst>
                  <a:ext uri="{0D108BD9-81ED-4DB2-BD59-A6C34878D82A}">
                    <a16:rowId xmlns:a16="http://schemas.microsoft.com/office/drawing/2014/main" val="112345292"/>
                  </a:ext>
                </a:extLst>
              </a:tr>
              <a:tr h="369346">
                <a:tc>
                  <a:txBody>
                    <a:bodyPr/>
                    <a:lstStyle/>
                    <a:p>
                      <a:pPr marL="457200">
                        <a:lnSpc>
                          <a:spcPct val="107000"/>
                        </a:lnSpc>
                        <a:spcAft>
                          <a:spcPts val="0"/>
                        </a:spcAft>
                      </a:pPr>
                      <a:r>
                        <a:rPr lang="en-IN" sz="2400" dirty="0">
                          <a:effectLst/>
                          <a:latin typeface="Calibri" panose="020F0502020204030204" pitchFamily="34" charset="0"/>
                          <a:cs typeface="Calibri" panose="020F0502020204030204" pitchFamily="34" charset="0"/>
                        </a:rPr>
                        <a:t>K – Economy Class                      X -  Economy Class</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a:txBody>
                  <a:tcPr marL="67809" marR="67809" marT="0" marB="0"/>
                </a:tc>
                <a:extLst>
                  <a:ext uri="{0D108BD9-81ED-4DB2-BD59-A6C34878D82A}">
                    <a16:rowId xmlns:a16="http://schemas.microsoft.com/office/drawing/2014/main" val="3826073431"/>
                  </a:ext>
                </a:extLst>
              </a:tr>
              <a:tr h="369346">
                <a:tc>
                  <a:txBody>
                    <a:bodyPr/>
                    <a:lstStyle/>
                    <a:p>
                      <a:pPr marL="457200">
                        <a:lnSpc>
                          <a:spcPct val="107000"/>
                        </a:lnSpc>
                        <a:spcAft>
                          <a:spcPts val="0"/>
                        </a:spcAft>
                      </a:pPr>
                      <a:r>
                        <a:rPr lang="en-IN" sz="2400" dirty="0">
                          <a:effectLst/>
                          <a:latin typeface="Calibri" panose="020F0502020204030204" pitchFamily="34" charset="0"/>
                          <a:cs typeface="Calibri" panose="020F0502020204030204" pitchFamily="34" charset="0"/>
                        </a:rPr>
                        <a:t>L  - Economy Class                      Y-   Full fare Economy Class</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a:txBody>
                  <a:tcPr marL="67809" marR="67809" marT="0" marB="0"/>
                </a:tc>
                <a:extLst>
                  <a:ext uri="{0D108BD9-81ED-4DB2-BD59-A6C34878D82A}">
                    <a16:rowId xmlns:a16="http://schemas.microsoft.com/office/drawing/2014/main" val="3170886973"/>
                  </a:ext>
                </a:extLst>
              </a:tr>
              <a:tr h="369346">
                <a:tc>
                  <a:txBody>
                    <a:bodyPr/>
                    <a:lstStyle/>
                    <a:p>
                      <a:pPr marL="457200">
                        <a:lnSpc>
                          <a:spcPct val="107000"/>
                        </a:lnSpc>
                        <a:spcAft>
                          <a:spcPts val="0"/>
                        </a:spcAft>
                      </a:pPr>
                      <a:r>
                        <a:rPr lang="en-IN" sz="2400" dirty="0">
                          <a:effectLst/>
                          <a:latin typeface="Calibri" panose="020F0502020204030204" pitchFamily="34" charset="0"/>
                          <a:cs typeface="Calibri" panose="020F0502020204030204" pitchFamily="34" charset="0"/>
                        </a:rPr>
                        <a:t>M-  Economy Class                      Z -  Business Cass.</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a:txBody>
                  <a:tcPr marL="67809" marR="67809" marT="0" marB="0"/>
                </a:tc>
                <a:extLst>
                  <a:ext uri="{0D108BD9-81ED-4DB2-BD59-A6C34878D82A}">
                    <a16:rowId xmlns:a16="http://schemas.microsoft.com/office/drawing/2014/main" val="1389317699"/>
                  </a:ext>
                </a:extLst>
              </a:tr>
            </a:tbl>
          </a:graphicData>
        </a:graphic>
      </p:graphicFrame>
    </p:spTree>
    <p:extLst>
      <p:ext uri="{BB962C8B-B14F-4D97-AF65-F5344CB8AC3E}">
        <p14:creationId xmlns:p14="http://schemas.microsoft.com/office/powerpoint/2010/main" val="27149952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32871D-2E0E-4EDF-8C43-7EAB8D3A7560}"/>
              </a:ext>
            </a:extLst>
          </p:cNvPr>
          <p:cNvSpPr/>
          <p:nvPr/>
        </p:nvSpPr>
        <p:spPr>
          <a:xfrm>
            <a:off x="1874520" y="792480"/>
            <a:ext cx="10317480" cy="4524315"/>
          </a:xfrm>
          <a:prstGeom prst="rect">
            <a:avLst/>
          </a:prstGeom>
        </p:spPr>
        <p:txBody>
          <a:bodyPr wrap="square">
            <a:spAutoFit/>
          </a:bodyPr>
          <a:lstStyle/>
          <a:p>
            <a:r>
              <a:rPr lang="en-IN" b="1" dirty="0"/>
              <a:t>Note :  </a:t>
            </a:r>
            <a:r>
              <a:rPr lang="en-IN" dirty="0"/>
              <a:t>RBD’s varies from Airlines to Airlines example W, E , T are premium Economy Class in British Airways , N , G , E are premium economy class in Lufthansa. O,E,N  are premium economy class in Air Canada.</a:t>
            </a:r>
          </a:p>
          <a:p>
            <a:endParaRPr lang="en-IN" dirty="0"/>
          </a:p>
          <a:p>
            <a:endParaRPr lang="en-IN" dirty="0"/>
          </a:p>
          <a:p>
            <a:endParaRPr lang="en-IN" dirty="0"/>
          </a:p>
          <a:p>
            <a:r>
              <a:rPr lang="en-IN" b="1" dirty="0"/>
              <a:t>1.	Economy Class - </a:t>
            </a:r>
            <a:r>
              <a:rPr lang="en-IN" dirty="0"/>
              <a:t>Economy class, also called coach class /standard class and   is the lowest travel class of seating in air travel.</a:t>
            </a:r>
          </a:p>
          <a:p>
            <a:endParaRPr lang="en-IN" dirty="0"/>
          </a:p>
          <a:p>
            <a:r>
              <a:rPr lang="en-IN" b="1" dirty="0"/>
              <a:t>2.	Premium economy Class </a:t>
            </a:r>
            <a:r>
              <a:rPr lang="en-IN" dirty="0"/>
              <a:t>– It  is a travel class offered on some airlines. This travel class is positioned between economy class and business class in terms of price, comfort, and amenities</a:t>
            </a:r>
          </a:p>
          <a:p>
            <a:endParaRPr lang="en-IN" dirty="0"/>
          </a:p>
          <a:p>
            <a:r>
              <a:rPr lang="en-IN" b="1" dirty="0"/>
              <a:t>3.	Business Class </a:t>
            </a:r>
            <a:r>
              <a:rPr lang="en-IN" dirty="0"/>
              <a:t>- A class of seating on an aircraft that is superior to economy class but less expensive than first class</a:t>
            </a:r>
          </a:p>
          <a:p>
            <a:endParaRPr lang="en-IN" dirty="0"/>
          </a:p>
          <a:p>
            <a:r>
              <a:rPr lang="en-IN" b="1" dirty="0"/>
              <a:t>4.	First Class – </a:t>
            </a:r>
            <a:r>
              <a:rPr lang="en-IN" dirty="0"/>
              <a:t>Is a class more luxurious than Economy , Premium Economy , and Business Class.</a:t>
            </a:r>
          </a:p>
          <a:p>
            <a:endParaRPr lang="en-IN" dirty="0"/>
          </a:p>
        </p:txBody>
      </p:sp>
    </p:spTree>
    <p:extLst>
      <p:ext uri="{BB962C8B-B14F-4D97-AF65-F5344CB8AC3E}">
        <p14:creationId xmlns:p14="http://schemas.microsoft.com/office/powerpoint/2010/main" val="27847250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5C84027-BFB5-4C21-BC5F-64D13B18A0DA}"/>
              </a:ext>
            </a:extLst>
          </p:cNvPr>
          <p:cNvSpPr/>
          <p:nvPr/>
        </p:nvSpPr>
        <p:spPr>
          <a:xfrm>
            <a:off x="2514600" y="289560"/>
            <a:ext cx="9250680" cy="6463308"/>
          </a:xfrm>
          <a:prstGeom prst="rect">
            <a:avLst/>
          </a:prstGeom>
        </p:spPr>
        <p:txBody>
          <a:bodyPr wrap="square">
            <a:spAutoFit/>
          </a:bodyPr>
          <a:lstStyle/>
          <a:p>
            <a:r>
              <a:rPr lang="en-IN" b="1" u="sng" dirty="0"/>
              <a:t>Different Combinations of Pricing.</a:t>
            </a:r>
          </a:p>
          <a:p>
            <a:r>
              <a:rPr lang="en-IN" dirty="0"/>
              <a:t>As shared earlier the RBD’s and their types below are the combinations of pricing  on which </a:t>
            </a:r>
          </a:p>
          <a:p>
            <a:r>
              <a:rPr lang="en-IN" dirty="0"/>
              <a:t>Ticket can be issued for the clients . Combination 2,3,4 shared below is known as Mixed</a:t>
            </a:r>
          </a:p>
          <a:p>
            <a:r>
              <a:rPr lang="en-IN" dirty="0"/>
              <a:t>Class pricing </a:t>
            </a:r>
          </a:p>
          <a:p>
            <a:r>
              <a:rPr lang="en-IN" dirty="0"/>
              <a:t>1.	Economy + Economy</a:t>
            </a:r>
          </a:p>
          <a:p>
            <a:r>
              <a:rPr lang="en-IN" dirty="0"/>
              <a:t>2.	Economy + Premium Economy</a:t>
            </a:r>
          </a:p>
          <a:p>
            <a:r>
              <a:rPr lang="en-IN" dirty="0"/>
              <a:t>3.	Economy  + Business</a:t>
            </a:r>
          </a:p>
          <a:p>
            <a:r>
              <a:rPr lang="en-IN" dirty="0"/>
              <a:t>4.	Economy + First</a:t>
            </a:r>
          </a:p>
          <a:p>
            <a:endParaRPr lang="en-IN" dirty="0"/>
          </a:p>
          <a:p>
            <a:r>
              <a:rPr lang="en-IN" dirty="0"/>
              <a:t>1.	Premium Economy + Premium Economy</a:t>
            </a:r>
          </a:p>
          <a:p>
            <a:r>
              <a:rPr lang="en-IN" dirty="0"/>
              <a:t>2.	Premium Economy + Business</a:t>
            </a:r>
          </a:p>
          <a:p>
            <a:r>
              <a:rPr lang="en-IN" dirty="0"/>
              <a:t>3.	Premium </a:t>
            </a:r>
            <a:r>
              <a:rPr lang="en-IN" dirty="0" err="1"/>
              <a:t>Econmy</a:t>
            </a:r>
            <a:r>
              <a:rPr lang="en-IN" dirty="0"/>
              <a:t> + First</a:t>
            </a:r>
          </a:p>
          <a:p>
            <a:r>
              <a:rPr lang="en-IN" dirty="0"/>
              <a:t>4.	Premium Economy + Economy</a:t>
            </a:r>
          </a:p>
          <a:p>
            <a:endParaRPr lang="en-IN" dirty="0"/>
          </a:p>
          <a:p>
            <a:r>
              <a:rPr lang="en-IN" dirty="0"/>
              <a:t>1.	Business + Business</a:t>
            </a:r>
          </a:p>
          <a:p>
            <a:r>
              <a:rPr lang="en-IN" dirty="0"/>
              <a:t>2.	Business + First</a:t>
            </a:r>
          </a:p>
          <a:p>
            <a:r>
              <a:rPr lang="en-IN" dirty="0"/>
              <a:t>3.	Business + Economy</a:t>
            </a:r>
          </a:p>
          <a:p>
            <a:r>
              <a:rPr lang="en-IN" dirty="0"/>
              <a:t>4.	Business + Premium Economy</a:t>
            </a:r>
          </a:p>
          <a:p>
            <a:endParaRPr lang="en-IN" dirty="0"/>
          </a:p>
          <a:p>
            <a:r>
              <a:rPr lang="en-IN" dirty="0"/>
              <a:t>1.	First + First</a:t>
            </a:r>
          </a:p>
          <a:p>
            <a:r>
              <a:rPr lang="en-IN" dirty="0"/>
              <a:t>2.	First + Economy</a:t>
            </a:r>
          </a:p>
          <a:p>
            <a:r>
              <a:rPr lang="en-IN" dirty="0"/>
              <a:t>3.	First + Premium Economy</a:t>
            </a:r>
          </a:p>
          <a:p>
            <a:r>
              <a:rPr lang="en-IN" dirty="0"/>
              <a:t>4.	First + Business</a:t>
            </a:r>
          </a:p>
        </p:txBody>
      </p:sp>
    </p:spTree>
    <p:extLst>
      <p:ext uri="{BB962C8B-B14F-4D97-AF65-F5344CB8AC3E}">
        <p14:creationId xmlns:p14="http://schemas.microsoft.com/office/powerpoint/2010/main" val="13965120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D2D0C9-A2E0-4A97-8F9E-DC4F1D250208}"/>
              </a:ext>
            </a:extLst>
          </p:cNvPr>
          <p:cNvSpPr/>
          <p:nvPr/>
        </p:nvSpPr>
        <p:spPr>
          <a:xfrm>
            <a:off x="1844040" y="929640"/>
            <a:ext cx="9037320" cy="4484519"/>
          </a:xfrm>
          <a:prstGeom prst="rect">
            <a:avLst/>
          </a:prstGeom>
        </p:spPr>
        <p:txBody>
          <a:bodyPr wrap="square">
            <a:spAutoFit/>
          </a:bodyPr>
          <a:lstStyle/>
          <a:p>
            <a:r>
              <a:rPr lang="en-IN" b="1" u="sng" dirty="0"/>
              <a:t>VALIDITY OF A FARE :</a:t>
            </a:r>
          </a:p>
          <a:p>
            <a:r>
              <a:rPr lang="en-IN" dirty="0"/>
              <a:t> Fare is Valid for a period of 1 Year from the date of commencement of travel . However there are some fares which has a Validity of 1 Week , 1 Month , 3 Months , 6 Months  9 Months and 12 Months . </a:t>
            </a:r>
          </a:p>
          <a:p>
            <a:endParaRPr lang="en-IN" dirty="0"/>
          </a:p>
          <a:p>
            <a:endParaRPr lang="en-IN" dirty="0"/>
          </a:p>
          <a:p>
            <a:pPr algn="ctr"/>
            <a:r>
              <a:rPr lang="en-IN" dirty="0"/>
              <a:t>    </a:t>
            </a:r>
            <a:r>
              <a:rPr lang="en-IN" b="1" u="sng" dirty="0"/>
              <a:t>Rounding of Fare : </a:t>
            </a:r>
          </a:p>
          <a:p>
            <a:r>
              <a:rPr lang="en-IN" dirty="0"/>
              <a:t>             Rounding of a fare should be in the Multiple of 5 or 10 it is denominated as </a:t>
            </a:r>
          </a:p>
          <a:p>
            <a:r>
              <a:rPr lang="en-IN" dirty="0"/>
              <a:t>            Higher 5 or Higher 10. </a:t>
            </a:r>
          </a:p>
          <a:p>
            <a:endParaRPr lang="en-IN" dirty="0"/>
          </a:p>
          <a:p>
            <a:r>
              <a:rPr lang="en-IN" dirty="0"/>
              <a:t>           </a:t>
            </a:r>
            <a:r>
              <a:rPr lang="en-IN" b="1" dirty="0"/>
              <a:t> Example </a:t>
            </a:r>
            <a:r>
              <a:rPr lang="en-IN" dirty="0"/>
              <a:t>: </a:t>
            </a:r>
          </a:p>
          <a:p>
            <a:r>
              <a:rPr lang="en-IN" dirty="0"/>
              <a:t>           If fare is INR 481 ./- higher 5 will be INR 485./-</a:t>
            </a:r>
          </a:p>
          <a:p>
            <a:r>
              <a:rPr lang="en-IN" dirty="0"/>
              <a:t>           If fare is INR 481./- higher 10 will be INR 490./-</a:t>
            </a:r>
          </a:p>
          <a:p>
            <a:endParaRPr lang="en-IN" dirty="0"/>
          </a:p>
          <a:p>
            <a:r>
              <a:rPr lang="en-IN" dirty="0"/>
              <a:t>           If fare is INR 790.50./- higher 5 will be INR 795./-</a:t>
            </a:r>
          </a:p>
          <a:p>
            <a:r>
              <a:rPr lang="en-IN" dirty="0"/>
              <a:t>           If fare is INR 790.50./- higher  10 will be INR 800./-</a:t>
            </a:r>
          </a:p>
        </p:txBody>
      </p:sp>
    </p:spTree>
    <p:extLst>
      <p:ext uri="{BB962C8B-B14F-4D97-AF65-F5344CB8AC3E}">
        <p14:creationId xmlns:p14="http://schemas.microsoft.com/office/powerpoint/2010/main" val="30985422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031F03-B371-4A73-91ED-DAA16EBDA66F}"/>
              </a:ext>
            </a:extLst>
          </p:cNvPr>
          <p:cNvSpPr/>
          <p:nvPr/>
        </p:nvSpPr>
        <p:spPr>
          <a:xfrm>
            <a:off x="1432560" y="1021080"/>
            <a:ext cx="10073640" cy="4770832"/>
          </a:xfrm>
          <a:prstGeom prst="rect">
            <a:avLst/>
          </a:prstGeom>
        </p:spPr>
        <p:txBody>
          <a:bodyPr wrap="square">
            <a:spAutoFit/>
          </a:bodyPr>
          <a:lstStyle/>
          <a:p>
            <a:r>
              <a:rPr lang="en-IN" b="1" dirty="0"/>
              <a:t> </a:t>
            </a:r>
            <a:r>
              <a:rPr lang="en-IN" b="1" u="sng" dirty="0"/>
              <a:t>Concept of EMD &amp; MCO </a:t>
            </a:r>
            <a:r>
              <a:rPr lang="en-IN" b="1" dirty="0"/>
              <a:t>-</a:t>
            </a:r>
          </a:p>
          <a:p>
            <a:r>
              <a:rPr lang="en-IN" dirty="0"/>
              <a:t>   MCO means Miscellaneous Charges order. Used in USA  for travel related services such      </a:t>
            </a:r>
          </a:p>
          <a:p>
            <a:r>
              <a:rPr lang="en-IN" dirty="0"/>
              <a:t>   as  Group Bookings , Name Changes , Excess Baggage ,  etc. Now MCO’S no longer</a:t>
            </a:r>
          </a:p>
          <a:p>
            <a:r>
              <a:rPr lang="en-IN" dirty="0"/>
              <a:t>  exist instead EMD’s has come in picture.</a:t>
            </a:r>
          </a:p>
          <a:p>
            <a:endParaRPr lang="en-IN" dirty="0"/>
          </a:p>
          <a:p>
            <a:r>
              <a:rPr lang="en-IN" dirty="0"/>
              <a:t>EMD means Electronic Miscellaneous Document used for similar purpose as MCO’S .</a:t>
            </a:r>
          </a:p>
          <a:p>
            <a:r>
              <a:rPr lang="en-IN" dirty="0"/>
              <a:t>There is a specific code for EMD for any travel related service such as 98D / 993F  etc.</a:t>
            </a:r>
          </a:p>
          <a:p>
            <a:r>
              <a:rPr lang="en-IN" dirty="0"/>
              <a:t>On a PNR EMD can be viewed with a  SVC line with PENF mentioned. To view EMD</a:t>
            </a:r>
          </a:p>
          <a:p>
            <a:r>
              <a:rPr lang="en-IN" dirty="0"/>
              <a:t>The command is TQM . For issuance of EMD FOP  has to be updated .with a Coupon</a:t>
            </a:r>
          </a:p>
          <a:p>
            <a:r>
              <a:rPr lang="en-IN" dirty="0"/>
              <a:t>Value and in the endorsement box issued in Conjunction with Ticket Number has to be </a:t>
            </a:r>
          </a:p>
          <a:p>
            <a:r>
              <a:rPr lang="en-IN" dirty="0"/>
              <a:t>updated.  Two types of EMD  </a:t>
            </a:r>
          </a:p>
          <a:p>
            <a:endParaRPr lang="en-IN" dirty="0"/>
          </a:p>
          <a:p>
            <a:r>
              <a:rPr lang="en-IN" dirty="0"/>
              <a:t>1.	EMD  - A associated to a e ticket – </a:t>
            </a:r>
            <a:r>
              <a:rPr lang="en-IN" dirty="0" err="1"/>
              <a:t>Eg</a:t>
            </a:r>
            <a:r>
              <a:rPr lang="en-IN" dirty="0"/>
              <a:t> : Seat Selection .</a:t>
            </a:r>
          </a:p>
          <a:p>
            <a:r>
              <a:rPr lang="en-IN" dirty="0"/>
              <a:t>2.	EMD -  S  Stand Alone – </a:t>
            </a:r>
            <a:r>
              <a:rPr lang="en-IN" dirty="0" err="1"/>
              <a:t>Eg</a:t>
            </a:r>
            <a:r>
              <a:rPr lang="en-IN" dirty="0"/>
              <a:t> : Change Fee </a:t>
            </a:r>
          </a:p>
          <a:p>
            <a:endParaRPr lang="en-IN" dirty="0"/>
          </a:p>
          <a:p>
            <a:r>
              <a:rPr lang="en-IN" dirty="0"/>
              <a:t>Example of Airlines using EMD : United Airlines , </a:t>
            </a:r>
            <a:r>
              <a:rPr lang="en-IN" dirty="0" err="1"/>
              <a:t>Srilankan</a:t>
            </a:r>
            <a:r>
              <a:rPr lang="en-IN" dirty="0"/>
              <a:t> Airlines , Cathay Pacific</a:t>
            </a:r>
          </a:p>
          <a:p>
            <a:r>
              <a:rPr lang="en-IN" dirty="0"/>
              <a:t>, Air Canada , </a:t>
            </a:r>
          </a:p>
        </p:txBody>
      </p:sp>
    </p:spTree>
    <p:extLst>
      <p:ext uri="{BB962C8B-B14F-4D97-AF65-F5344CB8AC3E}">
        <p14:creationId xmlns:p14="http://schemas.microsoft.com/office/powerpoint/2010/main" val="7397885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CA925D-5B9A-48C5-B0F5-C3D0C55BD27D}"/>
              </a:ext>
            </a:extLst>
          </p:cNvPr>
          <p:cNvSpPr/>
          <p:nvPr/>
        </p:nvSpPr>
        <p:spPr>
          <a:xfrm>
            <a:off x="1874520" y="441960"/>
            <a:ext cx="9144000" cy="5909310"/>
          </a:xfrm>
          <a:prstGeom prst="rect">
            <a:avLst/>
          </a:prstGeom>
        </p:spPr>
        <p:txBody>
          <a:bodyPr wrap="square">
            <a:spAutoFit/>
          </a:bodyPr>
          <a:lstStyle/>
          <a:p>
            <a:r>
              <a:rPr lang="en-IN" b="1" u="sng" dirty="0"/>
              <a:t>Reissue / Reroute  of Tickets </a:t>
            </a:r>
          </a:p>
          <a:p>
            <a:r>
              <a:rPr lang="en-IN" dirty="0"/>
              <a:t>Reissue means change of a travel plan and reroute means change of cities in  a journey . Reissue or Reroute Can be Voluntary (Chargeable) or Involuntary (Non Chargeable ).</a:t>
            </a:r>
          </a:p>
          <a:p>
            <a:endParaRPr lang="en-IN" dirty="0"/>
          </a:p>
          <a:p>
            <a:r>
              <a:rPr lang="en-IN" b="1" dirty="0"/>
              <a:t>Scenarios   :</a:t>
            </a:r>
          </a:p>
          <a:p>
            <a:r>
              <a:rPr lang="en-IN" dirty="0"/>
              <a:t>1.	For Fully unused ticket – Ticket has to be priced as on Current date the difference in fare , taxes and reissue penalty needs to be collected.</a:t>
            </a:r>
          </a:p>
          <a:p>
            <a:r>
              <a:rPr lang="en-IN" dirty="0"/>
              <a:t>2.	For Partially used ticket – Ticket has to be repriced as per the original ticket issued date  penalty needs to be collected and ticket has to be reissued accordingly.</a:t>
            </a:r>
          </a:p>
          <a:p>
            <a:r>
              <a:rPr lang="en-IN" dirty="0"/>
              <a:t>Note : In case of reroute the similar action needs to be performed however there may be variation in Airport taxes . Example Passenger Holding a Confirmed ticket</a:t>
            </a:r>
          </a:p>
          <a:p>
            <a:r>
              <a:rPr lang="en-IN" dirty="0"/>
              <a:t>BANGALORE – FRANKFURT – SANFRANCISCO //LOSANGELES – SANFRANCISCO – BANGALORE </a:t>
            </a:r>
          </a:p>
          <a:p>
            <a:endParaRPr lang="en-IN" dirty="0"/>
          </a:p>
          <a:p>
            <a:r>
              <a:rPr lang="en-IN" dirty="0"/>
              <a:t>(* In this scenario Airport taxes of </a:t>
            </a:r>
            <a:r>
              <a:rPr lang="en-IN" dirty="0" err="1"/>
              <a:t>Sanfrancisco</a:t>
            </a:r>
            <a:r>
              <a:rPr lang="en-IN" dirty="0"/>
              <a:t> &amp; Los Angeles will be displayed in FC line as </a:t>
            </a:r>
          </a:p>
          <a:p>
            <a:r>
              <a:rPr lang="en-IN" dirty="0"/>
              <a:t>XF SFO4.5  LAX 4.5)</a:t>
            </a:r>
          </a:p>
          <a:p>
            <a:endParaRPr lang="en-IN" dirty="0"/>
          </a:p>
          <a:p>
            <a:r>
              <a:rPr lang="en-IN" dirty="0"/>
              <a:t>BANGALORE – FRANKFURT – SANFRANCISCO// TORONTO – FRANKFURT – BANGALORE</a:t>
            </a:r>
          </a:p>
          <a:p>
            <a:r>
              <a:rPr lang="en-IN" dirty="0"/>
              <a:t>(* In this scenario Airport taxes of </a:t>
            </a:r>
            <a:r>
              <a:rPr lang="en-IN" dirty="0" err="1"/>
              <a:t>Sanfrancisco</a:t>
            </a:r>
            <a:r>
              <a:rPr lang="en-IN" dirty="0"/>
              <a:t> are already collected as XF tax however Toronto Taxes needs to be additionally collected with reissue charges accordingly).</a:t>
            </a:r>
          </a:p>
          <a:p>
            <a:endParaRPr lang="en-IN" dirty="0"/>
          </a:p>
        </p:txBody>
      </p:sp>
    </p:spTree>
    <p:extLst>
      <p:ext uri="{BB962C8B-B14F-4D97-AF65-F5344CB8AC3E}">
        <p14:creationId xmlns:p14="http://schemas.microsoft.com/office/powerpoint/2010/main" val="41397781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8C5D599-531F-4A43-82B5-FCEC913E9270}"/>
              </a:ext>
            </a:extLst>
          </p:cNvPr>
          <p:cNvSpPr/>
          <p:nvPr/>
        </p:nvSpPr>
        <p:spPr>
          <a:xfrm>
            <a:off x="1386840" y="502919"/>
            <a:ext cx="10485120" cy="5909310"/>
          </a:xfrm>
          <a:prstGeom prst="rect">
            <a:avLst/>
          </a:prstGeom>
        </p:spPr>
        <p:txBody>
          <a:bodyPr wrap="square">
            <a:spAutoFit/>
          </a:bodyPr>
          <a:lstStyle/>
          <a:p>
            <a:r>
              <a:rPr lang="en-IN" b="1" u="sng" dirty="0"/>
              <a:t>Important points to Remember</a:t>
            </a:r>
          </a:p>
          <a:p>
            <a:endParaRPr lang="en-IN" dirty="0"/>
          </a:p>
          <a:p>
            <a:r>
              <a:rPr lang="en-IN" dirty="0"/>
              <a:t>1.	While quoting a fare to client consultant must share the below fare conditions to the travellers. The fare rules will be updated by the respective airlines on the respective </a:t>
            </a:r>
            <a:r>
              <a:rPr lang="en-IN" dirty="0" err="1"/>
              <a:t>rbd’s</a:t>
            </a:r>
            <a:r>
              <a:rPr lang="en-IN" dirty="0"/>
              <a:t> in the GDS.</a:t>
            </a:r>
          </a:p>
          <a:p>
            <a:endParaRPr lang="en-IN" dirty="0"/>
          </a:p>
          <a:p>
            <a:r>
              <a:rPr lang="en-IN" dirty="0"/>
              <a:t>2.	Cancelation Penalty : Any fare that is being shared with Client attracts a Cancelation Penalty which can be restricted (Non Refundable Ticket) , Unrestricted (Some percentage of amount attracts as Cancelation Charge) , Flexible ( Applies in First Class as Cancelation Penalty is very Minimum). Sometimes Business Class Cancelation penalty may be higher than Unrestricted Cancelation Penalty so the highest cancelation</a:t>
            </a:r>
          </a:p>
          <a:p>
            <a:r>
              <a:rPr lang="en-IN" dirty="0"/>
              <a:t>Penalty has to be shared with the client.</a:t>
            </a:r>
          </a:p>
          <a:p>
            <a:endParaRPr lang="en-IN" dirty="0"/>
          </a:p>
          <a:p>
            <a:r>
              <a:rPr lang="en-IN" dirty="0"/>
              <a:t>3.	Reissue Penalty : The customer has to be well informed that any change in reservation may attract a reissue charge which can again be restricted (Non Changeable) , Unrestricted ( Reissue Charges apply in form of amount) , Flexible (Applies in First Class as Change is Free).</a:t>
            </a:r>
          </a:p>
          <a:p>
            <a:endParaRPr lang="en-IN" dirty="0"/>
          </a:p>
          <a:p>
            <a:r>
              <a:rPr lang="en-IN" dirty="0"/>
              <a:t>4.	Minimum/ Maximum Stay : Number of days that is required for stay so that a particular fare is valid.</a:t>
            </a:r>
          </a:p>
          <a:p>
            <a:endParaRPr lang="en-IN" dirty="0"/>
          </a:p>
          <a:p>
            <a:r>
              <a:rPr lang="en-IN" dirty="0"/>
              <a:t>5.	Blackout Dates : Travel is not permitted on certain dates and on certain flight numbers these dates occur during holidays or during festivals such as HAJ &amp; UMRAH.</a:t>
            </a:r>
          </a:p>
          <a:p>
            <a:endParaRPr lang="en-IN" dirty="0"/>
          </a:p>
          <a:p>
            <a:endParaRPr lang="en-IN" dirty="0"/>
          </a:p>
        </p:txBody>
      </p:sp>
    </p:spTree>
    <p:extLst>
      <p:ext uri="{BB962C8B-B14F-4D97-AF65-F5344CB8AC3E}">
        <p14:creationId xmlns:p14="http://schemas.microsoft.com/office/powerpoint/2010/main" val="20359608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453675-7EBB-4F65-9657-FDD803B247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3120" y="472440"/>
            <a:ext cx="8961120" cy="5684520"/>
          </a:xfrm>
          <a:prstGeom prst="rect">
            <a:avLst/>
          </a:prstGeom>
        </p:spPr>
      </p:pic>
    </p:spTree>
    <p:extLst>
      <p:ext uri="{BB962C8B-B14F-4D97-AF65-F5344CB8AC3E}">
        <p14:creationId xmlns:p14="http://schemas.microsoft.com/office/powerpoint/2010/main" val="18177597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8E3EEF-C5DA-4ABD-8FB5-E3DFE497C5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8360" y="822960"/>
            <a:ext cx="8092440" cy="5212080"/>
          </a:xfrm>
          <a:prstGeom prst="rect">
            <a:avLst/>
          </a:prstGeom>
        </p:spPr>
      </p:pic>
    </p:spTree>
    <p:extLst>
      <p:ext uri="{BB962C8B-B14F-4D97-AF65-F5344CB8AC3E}">
        <p14:creationId xmlns:p14="http://schemas.microsoft.com/office/powerpoint/2010/main" val="751325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8088A48-EDEA-46CB-A831-9F2E6CB9B1F0}"/>
              </a:ext>
            </a:extLst>
          </p:cNvPr>
          <p:cNvSpPr/>
          <p:nvPr/>
        </p:nvSpPr>
        <p:spPr>
          <a:xfrm>
            <a:off x="1554480" y="1203960"/>
            <a:ext cx="9951720" cy="3139321"/>
          </a:xfrm>
          <a:prstGeom prst="rect">
            <a:avLst/>
          </a:prstGeom>
        </p:spPr>
        <p:txBody>
          <a:bodyPr wrap="square">
            <a:spAutoFit/>
          </a:bodyPr>
          <a:lstStyle/>
          <a:p>
            <a:pPr marL="285750" indent="-285750">
              <a:buFont typeface="Wingdings" panose="05000000000000000000" pitchFamily="2" charset="2"/>
              <a:buChar char="v"/>
            </a:pPr>
            <a:r>
              <a:rPr lang="en-IN" dirty="0"/>
              <a:t>IATA FULL FORM IS International  Air Transport  Association with Head quarters in Montreal Canada.</a:t>
            </a:r>
          </a:p>
          <a:p>
            <a:pPr marL="285750" indent="-285750">
              <a:buFont typeface="Wingdings" panose="05000000000000000000" pitchFamily="2" charset="2"/>
              <a:buChar char="v"/>
            </a:pPr>
            <a:r>
              <a:rPr lang="en-IN" dirty="0"/>
              <a:t>Services</a:t>
            </a:r>
          </a:p>
          <a:p>
            <a:pPr marL="285750" indent="-285750">
              <a:buFont typeface="Wingdings" panose="05000000000000000000" pitchFamily="2" charset="2"/>
              <a:buChar char="v"/>
            </a:pPr>
            <a:r>
              <a:rPr lang="en-IN" dirty="0"/>
              <a:t>IATA provides consulting and training services in many areas crucial to aviation.</a:t>
            </a:r>
          </a:p>
          <a:p>
            <a:pPr marL="285750" indent="-285750">
              <a:buFont typeface="Wingdings" panose="05000000000000000000" pitchFamily="2" charset="2"/>
              <a:buChar char="v"/>
            </a:pPr>
            <a:r>
              <a:rPr lang="en-IN" dirty="0"/>
              <a:t>Travel Agent accreditation is available for travel professionals. Full accreditation allows agents to sell tickets on behalf of all IATA member airlines.</a:t>
            </a:r>
          </a:p>
          <a:p>
            <a:pPr marL="285750" indent="-285750">
              <a:buFont typeface="Wingdings" panose="05000000000000000000" pitchFamily="2" charset="2"/>
              <a:buChar char="v"/>
            </a:pPr>
            <a:r>
              <a:rPr lang="en-IN" dirty="0"/>
              <a:t>Cargo Agent accreditation is a similar program.</a:t>
            </a:r>
          </a:p>
          <a:p>
            <a:pPr marL="285750" indent="-285750">
              <a:buFont typeface="Wingdings" panose="05000000000000000000" pitchFamily="2" charset="2"/>
              <a:buChar char="v"/>
            </a:pPr>
            <a:r>
              <a:rPr lang="en-IN" dirty="0"/>
              <a:t>IATA also runs the Billing and Settlement Plan, which is a $300 billion-plus financial system that looks after airline money.</a:t>
            </a:r>
          </a:p>
          <a:p>
            <a:pPr marL="285750" indent="-285750">
              <a:buFont typeface="Wingdings" panose="05000000000000000000" pitchFamily="2" charset="2"/>
              <a:buChar char="v"/>
            </a:pPr>
            <a:r>
              <a:rPr lang="en-IN" dirty="0"/>
              <a:t>And it provides a number of business intelligence publications and services.</a:t>
            </a:r>
          </a:p>
          <a:p>
            <a:pPr marL="285750" indent="-285750">
              <a:buFont typeface="Wingdings" panose="05000000000000000000" pitchFamily="2" charset="2"/>
              <a:buChar char="v"/>
            </a:pPr>
            <a:r>
              <a:rPr lang="en-IN" dirty="0"/>
              <a:t>Training covers all aspects of aviation and ranges from beginner courses through to senior management courses For any Airline to start its operation it must be authorised by IATA . </a:t>
            </a:r>
          </a:p>
        </p:txBody>
      </p:sp>
      <p:pic>
        <p:nvPicPr>
          <p:cNvPr id="4" name="Picture 3">
            <a:extLst>
              <a:ext uri="{FF2B5EF4-FFF2-40B4-BE49-F238E27FC236}">
                <a16:creationId xmlns:a16="http://schemas.microsoft.com/office/drawing/2014/main" id="{150456ED-F210-45FC-993A-88CE54B2F4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6120" y="4343281"/>
            <a:ext cx="4739640" cy="2362200"/>
          </a:xfrm>
          <a:prstGeom prst="rect">
            <a:avLst/>
          </a:prstGeom>
        </p:spPr>
      </p:pic>
    </p:spTree>
    <p:extLst>
      <p:ext uri="{BB962C8B-B14F-4D97-AF65-F5344CB8AC3E}">
        <p14:creationId xmlns:p14="http://schemas.microsoft.com/office/powerpoint/2010/main" val="2351629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C01401-E5AC-404B-9C80-58541C8BFB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5960" y="777239"/>
            <a:ext cx="8686800" cy="5440681"/>
          </a:xfrm>
          <a:prstGeom prst="rect">
            <a:avLst/>
          </a:prstGeom>
        </p:spPr>
      </p:pic>
      <p:sp>
        <p:nvSpPr>
          <p:cNvPr id="4" name="Rectangle 3">
            <a:extLst>
              <a:ext uri="{FF2B5EF4-FFF2-40B4-BE49-F238E27FC236}">
                <a16:creationId xmlns:a16="http://schemas.microsoft.com/office/drawing/2014/main" id="{3318DFD9-BE65-434B-A058-D6A4B3F5B8D3}"/>
              </a:ext>
            </a:extLst>
          </p:cNvPr>
          <p:cNvSpPr/>
          <p:nvPr/>
        </p:nvSpPr>
        <p:spPr>
          <a:xfrm>
            <a:off x="4785360" y="167640"/>
            <a:ext cx="4541520" cy="461665"/>
          </a:xfrm>
          <a:prstGeom prst="rect">
            <a:avLst/>
          </a:prstGeom>
        </p:spPr>
        <p:txBody>
          <a:bodyPr wrap="square">
            <a:spAutoFit/>
          </a:bodyPr>
          <a:lstStyle/>
          <a:p>
            <a:r>
              <a:rPr lang="en-IN" sz="2400" b="1" u="sng" dirty="0">
                <a:latin typeface="Calibri" panose="020F0502020204030204" pitchFamily="34" charset="0"/>
                <a:ea typeface="Calibri" panose="020F0502020204030204" pitchFamily="34" charset="0"/>
                <a:cs typeface="Times New Roman" panose="02020603050405020304" pitchFamily="18" charset="0"/>
              </a:rPr>
              <a:t>Image of IATA Certificate </a:t>
            </a:r>
            <a:endParaRPr lang="en-IN" sz="2400" b="1" u="sng" dirty="0"/>
          </a:p>
        </p:txBody>
      </p:sp>
    </p:spTree>
    <p:extLst>
      <p:ext uri="{BB962C8B-B14F-4D97-AF65-F5344CB8AC3E}">
        <p14:creationId xmlns:p14="http://schemas.microsoft.com/office/powerpoint/2010/main" val="1107293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A4445B8-E5CA-4E81-8F6C-3CA9F37E29B6}"/>
              </a:ext>
            </a:extLst>
          </p:cNvPr>
          <p:cNvSpPr/>
          <p:nvPr/>
        </p:nvSpPr>
        <p:spPr>
          <a:xfrm>
            <a:off x="1996440" y="1720840"/>
            <a:ext cx="7147560" cy="3139321"/>
          </a:xfrm>
          <a:prstGeom prst="rect">
            <a:avLst/>
          </a:prstGeom>
        </p:spPr>
        <p:txBody>
          <a:bodyPr wrap="square">
            <a:spAutoFit/>
          </a:bodyPr>
          <a:lstStyle/>
          <a:p>
            <a:endParaRPr lang="en-IN" dirty="0"/>
          </a:p>
          <a:p>
            <a:endParaRPr lang="en-IN" dirty="0"/>
          </a:p>
          <a:p>
            <a:r>
              <a:rPr lang="en-IN" dirty="0"/>
              <a:t>                                                        </a:t>
            </a:r>
            <a:r>
              <a:rPr lang="en-IN" b="1" u="sng" dirty="0"/>
              <a:t> FOUR MAJOR OCEANS </a:t>
            </a:r>
          </a:p>
          <a:p>
            <a:endParaRPr lang="en-IN" dirty="0"/>
          </a:p>
          <a:p>
            <a:r>
              <a:rPr lang="en-IN" dirty="0"/>
              <a:t>The four major oceans of the world are listed below according to their sizes. </a:t>
            </a:r>
          </a:p>
          <a:p>
            <a:endParaRPr lang="en-IN" dirty="0"/>
          </a:p>
          <a:p>
            <a:r>
              <a:rPr lang="en-IN" b="1" dirty="0"/>
              <a:t>1. PACIFIC </a:t>
            </a:r>
          </a:p>
          <a:p>
            <a:r>
              <a:rPr lang="en-IN" b="1" dirty="0"/>
              <a:t>2. ATLANTIC </a:t>
            </a:r>
          </a:p>
          <a:p>
            <a:r>
              <a:rPr lang="en-IN" b="1" dirty="0"/>
              <a:t>3. INDIAN </a:t>
            </a:r>
          </a:p>
          <a:p>
            <a:r>
              <a:rPr lang="en-IN" b="1" dirty="0"/>
              <a:t>4. ARCTIC </a:t>
            </a:r>
          </a:p>
        </p:txBody>
      </p:sp>
    </p:spTree>
    <p:extLst>
      <p:ext uri="{BB962C8B-B14F-4D97-AF65-F5344CB8AC3E}">
        <p14:creationId xmlns:p14="http://schemas.microsoft.com/office/powerpoint/2010/main" val="3553234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0AB6BCF-905F-40E1-A0C4-2CC5F1A1B8DE}"/>
              </a:ext>
            </a:extLst>
          </p:cNvPr>
          <p:cNvSpPr/>
          <p:nvPr/>
        </p:nvSpPr>
        <p:spPr>
          <a:xfrm>
            <a:off x="1447800" y="990600"/>
            <a:ext cx="10378440" cy="5355312"/>
          </a:xfrm>
          <a:prstGeom prst="rect">
            <a:avLst/>
          </a:prstGeom>
        </p:spPr>
        <p:txBody>
          <a:bodyPr wrap="square">
            <a:spAutoFit/>
          </a:bodyPr>
          <a:lstStyle/>
          <a:p>
            <a:r>
              <a:rPr lang="en-IN" b="1" dirty="0"/>
              <a:t>IATA has divided the world into three areas called IATA Traffic Conference Areas for the purpose of regulations. Each of the Traffic conference area has also been divided into sub areas</a:t>
            </a:r>
          </a:p>
          <a:p>
            <a:endParaRPr lang="en-IN" b="1" u="sng" dirty="0"/>
          </a:p>
          <a:p>
            <a:r>
              <a:rPr lang="en-IN" b="1" u="sng" dirty="0"/>
              <a:t>The first classification divides TC1 into the following sub-areas:</a:t>
            </a:r>
          </a:p>
          <a:p>
            <a:endParaRPr lang="en-IN" dirty="0"/>
          </a:p>
          <a:p>
            <a:r>
              <a:rPr lang="en-IN" b="1" dirty="0"/>
              <a:t>1. North America </a:t>
            </a:r>
            <a:r>
              <a:rPr lang="en-IN" dirty="0"/>
              <a:t>,Canada (CA),USA (US) ,Mexico (MX) </a:t>
            </a:r>
          </a:p>
          <a:p>
            <a:r>
              <a:rPr lang="en-IN" b="1" dirty="0"/>
              <a:t>2. Central America </a:t>
            </a:r>
            <a:r>
              <a:rPr lang="en-IN" dirty="0"/>
              <a:t>,Belize (BZ) ,Costa Rica (CR),El Salvador (SV),Guatemala (GT)-,Honduras (HN) </a:t>
            </a:r>
          </a:p>
          <a:p>
            <a:r>
              <a:rPr lang="en-IN" dirty="0"/>
              <a:t>Nicaragua (NI) ,Guyana (GY) ,French Guiana (GF) ,Suriname (SR)</a:t>
            </a:r>
          </a:p>
          <a:p>
            <a:r>
              <a:rPr lang="en-IN" b="1" dirty="0"/>
              <a:t>3. Caribbean Area, </a:t>
            </a:r>
            <a:r>
              <a:rPr lang="en-IN" dirty="0"/>
              <a:t> Bahamas (BS) - Bermuda (BM)-Caribbean Islands* </a:t>
            </a:r>
          </a:p>
          <a:p>
            <a:r>
              <a:rPr lang="en-IN" dirty="0"/>
              <a:t>* Caribbean Islands include Anguilla (AI), Antigua and Barbuda (AG), Aruba (AW), Barbados BB), Cayman Islands (KY), Cuba (CU), Dominica (DM), Dominican Republic (DO), Grenada (GD), Guadeloupe (GP), Haiti (HT), Jamaica (JNI), Martinique (MQ), Montserrat (MS), Netherlands Antilles (AN), St. Kitts and Nevis (KN), St. Lucia (LC), St. Vincent and the Grenadines (VC), Trinidad and Tobago (TT), Turks and Caicos Islands (TC), Virgin Islands- British (VG). </a:t>
            </a:r>
          </a:p>
          <a:p>
            <a:r>
              <a:rPr lang="en-IN" b="1" dirty="0"/>
              <a:t>4. South America </a:t>
            </a:r>
          </a:p>
          <a:p>
            <a:r>
              <a:rPr lang="en-IN" dirty="0"/>
              <a:t>For travel wholly within the South American sub-area, the following countries shall also be considered as part of South America: </a:t>
            </a:r>
          </a:p>
          <a:p>
            <a:r>
              <a:rPr lang="en-IN" dirty="0"/>
              <a:t>Argentina (AR) Bolivia (BO) Brazil (BR) Chile (CL), Colombia (CO) ,Ecuador (BC) French Guiana (GF) Guyana (GY) Panamá (PA) Paraguay (PY)- Peru (PE) Suriname (SR) Uruguay (UY) Venezuela (YE) </a:t>
            </a:r>
          </a:p>
        </p:txBody>
      </p:sp>
    </p:spTree>
    <p:extLst>
      <p:ext uri="{BB962C8B-B14F-4D97-AF65-F5344CB8AC3E}">
        <p14:creationId xmlns:p14="http://schemas.microsoft.com/office/powerpoint/2010/main" val="1367585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FEAD2AF-67C5-448D-B99A-99B58C4BF6D5}"/>
              </a:ext>
            </a:extLst>
          </p:cNvPr>
          <p:cNvSpPr/>
          <p:nvPr/>
        </p:nvSpPr>
        <p:spPr>
          <a:xfrm>
            <a:off x="1767840" y="256818"/>
            <a:ext cx="9921240" cy="5909310"/>
          </a:xfrm>
          <a:prstGeom prst="rect">
            <a:avLst/>
          </a:prstGeom>
        </p:spPr>
        <p:txBody>
          <a:bodyPr wrap="square">
            <a:spAutoFit/>
          </a:bodyPr>
          <a:lstStyle/>
          <a:p>
            <a:r>
              <a:rPr lang="en-IN" b="1" u="sng" dirty="0"/>
              <a:t>Traffic Conference Area  TC2 </a:t>
            </a:r>
          </a:p>
          <a:p>
            <a:r>
              <a:rPr lang="en-IN" b="1" dirty="0"/>
              <a:t>1. Europe </a:t>
            </a:r>
          </a:p>
          <a:p>
            <a:r>
              <a:rPr lang="en-IN" dirty="0"/>
              <a:t>Albania (AL)- Algeria (DZ) Andorra (AD) Armenia (AM) Austria (AT) Azerbaijan (AZ) Belarus (BY) Belgium (BE) Bosnia Herzegovina (BA) Bulgaria (BG) Croatia (HR) Cyprus (CY) Czech Republic (CZ) Denmark (DK) Estonia (BE) Faroe Islands (FO) Finland (FT). France (FR) Georgia (GE) Germany (DE)  (TC2) Gibraltar (GI) Greece (GR)' Hungary (HU) Iceland (IS)/ Ireland, Rep. of (IE)---A. Italy (IT) Latvia (LV) Liechtenstein (LI) Lithuania (LT) Luxembourg (LU) Macedonia (MK) Malta (MT) Moldova, Rep. of (MD) Monaco (MC) Morocco (MA) Netherlands (NL) Norway (NO) Poland (PL). Portugal (PT) including Azores &amp; Madeira Romania (RO) ,Russia in Europe (RU) San Marino (SM) Serbia and Montenegro (CS) Slovakia (SK) Slovenia (SI) Spain, including Balearic &amp; Canary Islands (ES)  Sweden (SE) Switzerland (CH) Tunisia (TN) Turkey (TR) Ukraine (UA) United Kingdom (GB) </a:t>
            </a:r>
          </a:p>
          <a:p>
            <a:r>
              <a:rPr lang="en-IN" dirty="0"/>
              <a:t>Within Europe, you will also find other commonly used sub-groups such as: </a:t>
            </a:r>
          </a:p>
          <a:p>
            <a:r>
              <a:rPr lang="en-IN" dirty="0"/>
              <a:t>• European Common Aviation Area (ECAA) and related </a:t>
            </a:r>
          </a:p>
          <a:p>
            <a:r>
              <a:rPr lang="en-IN" dirty="0"/>
              <a:t>states (28): Austria, Belgium, Cyprus, Czech Republic, Denmark, Estonia, Finland, France, Germany, Greece, Hungary, Iceland, Republic of Ireland, Italy, Latvia, Lithuania, Liechtenstein, Luxembourg, Malta, Netherlands, Norway, Poland, Portugal, Slovakia, Slovenia, Spain, Sweden, United Kingdom  </a:t>
            </a:r>
          </a:p>
          <a:p>
            <a:r>
              <a:rPr lang="en-IN" dirty="0"/>
              <a:t>• Economic &amp; Monetary Union (EMU) (21): Albania, Austria, Belgium, Bosnia and Herzegovina, Bulgaria, Croatia, Finland, France and its territories including Monaco, Germany, Greece, Ireland, Italy, Luxembourg, Macedonia, Moldova, Netherlands, Portugal, Romania, Serbia and Montenegro, Slovenia, Spain. </a:t>
            </a:r>
          </a:p>
          <a:p>
            <a:r>
              <a:rPr lang="en-IN" dirty="0"/>
              <a:t>• Scandinavia: Denmark, Norway &amp; Sweden </a:t>
            </a:r>
          </a:p>
        </p:txBody>
      </p:sp>
    </p:spTree>
    <p:extLst>
      <p:ext uri="{BB962C8B-B14F-4D97-AF65-F5344CB8AC3E}">
        <p14:creationId xmlns:p14="http://schemas.microsoft.com/office/powerpoint/2010/main" val="1653577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42FAE2-74EA-4C4F-927F-F527D16E236A}"/>
              </a:ext>
            </a:extLst>
          </p:cNvPr>
          <p:cNvSpPr/>
          <p:nvPr/>
        </p:nvSpPr>
        <p:spPr>
          <a:xfrm>
            <a:off x="1783080" y="464969"/>
            <a:ext cx="9707880" cy="5355312"/>
          </a:xfrm>
          <a:prstGeom prst="rect">
            <a:avLst/>
          </a:prstGeom>
        </p:spPr>
        <p:txBody>
          <a:bodyPr wrap="square">
            <a:spAutoFit/>
          </a:bodyPr>
          <a:lstStyle/>
          <a:p>
            <a:r>
              <a:rPr lang="en-IN" b="1" dirty="0"/>
              <a:t>2. Africa: </a:t>
            </a:r>
          </a:p>
          <a:p>
            <a:r>
              <a:rPr lang="en-IN" dirty="0"/>
              <a:t>Africa is subdivided further into regions such as: </a:t>
            </a:r>
          </a:p>
          <a:p>
            <a:r>
              <a:rPr lang="en-IN" dirty="0"/>
              <a:t>• Central Africa composed of Malawi (MW), Zambia (ZM), Zimbabwe (ZW) </a:t>
            </a:r>
          </a:p>
          <a:p>
            <a:r>
              <a:rPr lang="en-IN" dirty="0"/>
              <a:t>• Eastern Africa composed of Burundi (BI), Djibouti (DJ), Eritrea (ER), Ethiopia (ET), Kenya (KE), Rwanda (RW), Somalia (SO), Tanzania (TZ) and Uganda (UG) </a:t>
            </a:r>
          </a:p>
          <a:p>
            <a:r>
              <a:rPr lang="en-IN" dirty="0"/>
              <a:t>• Southern Africa composed of Botswana (BW), Lesotho (LS), Mozambique (MZ), South Africa (ZA), Namibia (NA), Swaziland (SZ) </a:t>
            </a:r>
          </a:p>
          <a:p>
            <a:r>
              <a:rPr lang="en-IN" dirty="0"/>
              <a:t>• Libya or Libyan Arab Jamahiriya (LY) </a:t>
            </a:r>
          </a:p>
          <a:p>
            <a:r>
              <a:rPr lang="en-IN" dirty="0"/>
              <a:t>• Indian Ocean Islands consisting of the Comoros (KM), Madagascar (MG), Mauritius (MU), Mayotte (YT), Reunion (RE), Seychelles (SC) </a:t>
            </a:r>
          </a:p>
          <a:p>
            <a:r>
              <a:rPr lang="en-IN" dirty="0"/>
              <a:t>Western Africa consisting of Angola (AO), Benin (BY), Burkina Faso (BF), Cameroon (CM), Cape Verde (CV), Central African Republic (CF), Chad (TD), Congo (CG), Cote d'Ivoire (CI), Democratic Republic of Congo (CD), Equatorial Guinea (GQ), Gabon (GA), Gambia (GM), Ghana (GH), Guinea (GN), Guinea ,Bissau,(GW), Liberia (LR), Mali (ML), Mauritania (MR), Niger (NE), Nigeria (NG), Principe and Sao Tome (ST), Senegal (SN), Sierra Leone (SL) and Togo (TG). </a:t>
            </a:r>
          </a:p>
          <a:p>
            <a:r>
              <a:rPr lang="en-IN" b="1" dirty="0"/>
              <a:t>3. Middle East </a:t>
            </a:r>
          </a:p>
          <a:p>
            <a:r>
              <a:rPr lang="en-IN" dirty="0"/>
              <a:t>Bahrain (BH). Egypt (EG) Iran (</a:t>
            </a:r>
            <a:r>
              <a:rPr lang="en-IN" dirty="0" err="1"/>
              <a:t>lR</a:t>
            </a:r>
            <a:r>
              <a:rPr lang="en-IN" dirty="0"/>
              <a:t>) • Iraq (IQ) • Israel (IL) Jordan (JO) Kuwait (KW) </a:t>
            </a:r>
          </a:p>
          <a:p>
            <a:r>
              <a:rPr lang="en-IN" dirty="0"/>
              <a:t>Lebanon (LB) Oman, Sultanate of (OM) Qatar (QA) Saudi Arabia (SA) Sudan (SD) United Arab Emirates (AE) Syrian Arab Republic (SY)- Yemen, Republic of (YE) </a:t>
            </a:r>
          </a:p>
        </p:txBody>
      </p:sp>
    </p:spTree>
    <p:extLst>
      <p:ext uri="{BB962C8B-B14F-4D97-AF65-F5344CB8AC3E}">
        <p14:creationId xmlns:p14="http://schemas.microsoft.com/office/powerpoint/2010/main" val="1843049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9E8241-24B6-46D0-BFC9-0CE3FBD01FE8}"/>
              </a:ext>
            </a:extLst>
          </p:cNvPr>
          <p:cNvSpPr/>
          <p:nvPr/>
        </p:nvSpPr>
        <p:spPr>
          <a:xfrm>
            <a:off x="1859280" y="167640"/>
            <a:ext cx="9646920" cy="6463308"/>
          </a:xfrm>
          <a:prstGeom prst="rect">
            <a:avLst/>
          </a:prstGeom>
        </p:spPr>
        <p:txBody>
          <a:bodyPr wrap="square">
            <a:spAutoFit/>
          </a:bodyPr>
          <a:lstStyle/>
          <a:p>
            <a:r>
              <a:rPr lang="en-IN" b="1" u="sng" dirty="0"/>
              <a:t>Traffic Conference Area TC3 </a:t>
            </a:r>
            <a:endParaRPr lang="en-IN" u="sng" dirty="0"/>
          </a:p>
          <a:p>
            <a:r>
              <a:rPr lang="en-IN" dirty="0"/>
              <a:t>Area 3 is composed of the of Asia and the adjacent islands except the part included already in Area 2; the East Indies, Australia, New Zealand the neighbouring islands in the Pacific Ocean except those in TC1</a:t>
            </a:r>
          </a:p>
          <a:p>
            <a:r>
              <a:rPr lang="en-IN" b="1" dirty="0"/>
              <a:t>1. South East Asia Sub-area (SEA) </a:t>
            </a:r>
          </a:p>
          <a:p>
            <a:r>
              <a:rPr lang="en-IN" dirty="0"/>
              <a:t>Brunei Darussalam (BN) • Cambodia (KH) China excluding Hong Kong SAP. and Macau SAP. (CN) Chinese Taipei (formerly Taiwan) (TW) Christmas Island (CX) • Cocos (Keeling) Islands (CC) Guam (GU) Hong Kong Special Administrative Region, China (HK) Indonesia (ID) ' Kazakhstan (KZ) Kyrgyzstan (KG) Laos (LA) Macao Special Administrative Region, China (MO) Malaysia (MY) - Marshall Islands (MH) Micronesia (FM) Mongolia (MN) Myanmar (KM) • Northern Mariana Islands (MP) Palau (PW) Philippines (PH) Russia in Asia (XU) Singapore (SG) Tajikistan (TJ) • Thailand (TH) • Timor </a:t>
            </a:r>
            <a:r>
              <a:rPr lang="en-IN" dirty="0" err="1"/>
              <a:t>Leste</a:t>
            </a:r>
            <a:r>
              <a:rPr lang="en-IN" dirty="0"/>
              <a:t> (TL)  Turkmenistan (TM)° Uzbekistan (UZ) Viet Nam (VN)</a:t>
            </a:r>
          </a:p>
          <a:p>
            <a:r>
              <a:rPr lang="en-IN" b="1" dirty="0"/>
              <a:t>2. South Asian Subcontinent Sub-area (SASC) </a:t>
            </a:r>
          </a:p>
          <a:p>
            <a:r>
              <a:rPr lang="en-IN" dirty="0"/>
              <a:t>Afghanistan (AF). Maldives (MV) Bangladesh (BD) Nepal (NP) Bhutan (BT) Pakistan (PK) India (IN) Sri Lanka (LK) </a:t>
            </a:r>
          </a:p>
          <a:p>
            <a:r>
              <a:rPr lang="en-IN" b="1" dirty="0"/>
              <a:t>3.. Japan, Korea Sub-area </a:t>
            </a:r>
          </a:p>
          <a:p>
            <a:r>
              <a:rPr lang="en-IN" dirty="0"/>
              <a:t>Japan (JP) Korea, Democratic Republic of (ICP) Korea, Republic of (KR)</a:t>
            </a:r>
          </a:p>
          <a:p>
            <a:r>
              <a:rPr lang="en-IN" b="1" dirty="0"/>
              <a:t>4. South West Pacific Sub-area </a:t>
            </a:r>
          </a:p>
          <a:p>
            <a:r>
              <a:rPr lang="en-IN" dirty="0"/>
              <a:t>American Samoa (AS) Australia (AU)' Cook Islands (CK)- Fiji (FJ) " French Polynesia (PF) Kiribati (KI) Nauru (NR) New Caledonia including Loyalty Islands (NC) New Zealand (NZ)- Niue (NU) Papua New Guinea (PG) Samoa (WS) Solomon Islands (SB) Tonga (TO)' Tuvalu (TV) Vanuatu (VU) Willis &amp; Futuna Islands (WF) and intermediate islands </a:t>
            </a:r>
          </a:p>
          <a:p>
            <a:endParaRPr lang="en-IN" dirty="0"/>
          </a:p>
        </p:txBody>
      </p:sp>
    </p:spTree>
    <p:extLst>
      <p:ext uri="{BB962C8B-B14F-4D97-AF65-F5344CB8AC3E}">
        <p14:creationId xmlns:p14="http://schemas.microsoft.com/office/powerpoint/2010/main" val="3510245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169</TotalTime>
  <Words>4834</Words>
  <Application>Microsoft Office PowerPoint</Application>
  <PresentationFormat>Widescreen</PresentationFormat>
  <Paragraphs>333</Paragraphs>
  <Slides>28</Slides>
  <Notes>4</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Arial Black</vt:lpstr>
      <vt:lpstr>Calibri</vt:lpstr>
      <vt:lpstr>Corbel</vt:lpstr>
      <vt:lpstr>Times New Roman</vt:lpstr>
      <vt:lpstr>Wingdings</vt:lpstr>
      <vt:lpstr>Parallax</vt:lpstr>
      <vt:lpstr>CONCEPT OF PRICING </vt:lpstr>
      <vt:lpstr>Contents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KARAN TANEJA</dc:creator>
  <cp:lastModifiedBy>KARAN TANEJA</cp:lastModifiedBy>
  <cp:revision>9</cp:revision>
  <dcterms:created xsi:type="dcterms:W3CDTF">2020-01-08T17:14:39Z</dcterms:created>
  <dcterms:modified xsi:type="dcterms:W3CDTF">2020-01-09T17:03:06Z</dcterms:modified>
</cp:coreProperties>
</file>