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11:23:16.8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2,'92'0,"57"-2,281 34,112 42,342-20,2-54,-384-3,-71 3,-394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11:23:20.6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11:23:21.8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6274 80,'-56'-3,"0"-2,-74-16,-24-4,-81 6,-297 13,345 21,-269 58,168-22,-755 43,-2-82,880-12,-646-17,4-56,709 57,39 5,-93-4,951 16,-337 2,3108-2,-3229 0,-107 5,-119 3,-115-9,0 0,1 0,-1 0,1 0,-1 0,0 0,1 0,-1 0,1 0,-1 0,0 1,1-1,-1 0,1 0,-1 0,0 0,1 0,-1 1,0-1,1 0,-1 0,0 1,0-1,1 0,-1 1,0-1,0 0,1 1,-1-1,0 0,0 1,0-1,1 0,-1 1,-18 8,-46 4,0-2,-97 4,118-12,-834 37,-13-33,694-6,-1313-4,1463 2,92 1,217 1,312-6,-400-4,221-40,-113-9,-193 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3T11:23:30.8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6BDC-1B94-45E4-AD6C-0169066B7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FA78B-30D0-0F9A-1EAA-A04DCFD2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06AE-93B5-1BE9-BFCF-9AE1F41B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4D77-CB50-4249-DB6B-2BA92004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2D44-414E-835B-7EB3-A2A77946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7C28-010D-7DB1-63FF-6557E2F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5432-87C2-D1DA-C5CC-295A07A7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1537-33A0-38CF-00BD-270100B2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8E47-F636-AEB3-2E81-4D3A95E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807B-846C-5C48-5981-C9DCB09A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9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D1C87-907F-E8A3-7DEF-0FE04884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553F0-2E38-7543-D427-86E2E8BE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522A-1479-D16F-7530-1048A3A0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B9F4-27FB-6393-6E88-E27A0D9B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D237-357D-0608-8F4B-82B19CF4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2CE9-7760-CDBF-3FE5-9B879E46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625-2AE3-6DBA-7C66-E9B4588F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9AEC-C5DF-4FDC-06DE-E101B097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1E46-E3FE-AE67-A0B7-91846828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7BE4-BA0C-C799-8BA3-E222CA96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871D-0109-9EF7-9E27-4E1752BF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19CA-29F3-72E4-526A-9A8806B9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853B-DBB5-F48E-5419-66198081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144E-48DB-B57A-2A42-A286FEEB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F36A-14A2-9B84-57DD-1C6DA5A1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C6D-F42C-9A51-5AC5-FB963971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2E40-6E31-2BB9-9537-212BA64EA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45FDB-39B8-85C0-E65E-829706D64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CC7B-71BA-C1D5-7AC2-39DB1E6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6AFC-3740-AF2F-9495-B36A92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3E28-B3EB-94A5-F6E1-14531AD7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3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C20-7DD0-57CB-44F1-B55013CE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A0C3-4973-63CA-CF81-859FC1D9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6B65-C6AD-E071-AC38-42D3D4B2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596D9-7F18-88A9-C11A-CE51C090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ABB17-0A96-09AE-CEFD-90FA6CBE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74AA4-8AC4-97BD-B38C-4867F470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D0055-A8EC-490C-3BFD-C641FFE6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F596F-D603-FC14-33B2-36A2A8BD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1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C760-A44C-AEDC-2B55-5DC9C5F1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F5A7F-505A-EFD2-345E-461FE08F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F1687-886B-BD7F-8F52-C234D5C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ADA78-DC71-0257-7796-6D4AB794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D1AAE-0F88-727B-7B65-9F5F4A09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20FD-CD81-1500-EC12-3108DFD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76FF-AA49-EA78-5C12-034A58ED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9CC4-195C-F8B6-7AE1-69AE7A2E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364A-A456-FF38-CA09-14C4089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6C230-2A21-A099-C414-0B1C2A16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F8FD-0E71-6E67-04CD-C24A8DB4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FB3-0752-002C-BE8F-0855A594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5257A-83EA-10A8-5805-1726DE7C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40AE-DADC-51BF-50F7-BCA78F62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715A0-424F-0A5A-C8D4-F87C77F9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24035-7587-273D-59B1-EB8E2930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D07E-AE9A-B428-30FA-06DAAD9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0A1EE-4490-522C-4575-668D668A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9CC0-4616-0FB1-ADBB-7AC7C0BD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6C333-3CCB-0191-32FC-DDB8081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28AB-FE36-6CD5-6C5C-6AA10AF7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6253-05FD-4348-6E1A-F5A612341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AE03-3144-4562-9690-8F32E64EA39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22BC-3B8A-6903-FB9F-90725537A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4E17-1C8D-A704-8E10-FFFD20BC7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0C4D-D3BB-480C-AAC9-15688044B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jpe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106,610 Watering Plant Stock Photos, Pictures &amp; Royalty-Free Images - iStock">
            <a:extLst>
              <a:ext uri="{FF2B5EF4-FFF2-40B4-BE49-F238E27FC236}">
                <a16:creationId xmlns:a16="http://schemas.microsoft.com/office/drawing/2014/main" id="{DB0AD0D7-C2E1-D90D-C8C1-54BA24F5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37774" cy="80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5009E-E697-099B-507D-2207F347CAB2}"/>
              </a:ext>
            </a:extLst>
          </p:cNvPr>
          <p:cNvSpPr txBox="1"/>
          <p:nvPr/>
        </p:nvSpPr>
        <p:spPr>
          <a:xfrm>
            <a:off x="5845228" y="1233575"/>
            <a:ext cx="6942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AUTOMATIC</a:t>
            </a:r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 PLANT </a:t>
            </a:r>
          </a:p>
          <a:p>
            <a:r>
              <a:rPr lang="en-US" sz="36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     WATERING SYSTEM</a:t>
            </a:r>
            <a:endParaRPr lang="en-IN" sz="3600" dirty="0">
              <a:ln w="0"/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DA0EF1-6425-1B44-A898-7A8F9659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33" y="-11907"/>
            <a:ext cx="12393877" cy="69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5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Building coin tower stock image. Image of cash, cloud - 35795325">
            <a:extLst>
              <a:ext uri="{FF2B5EF4-FFF2-40B4-BE49-F238E27FC236}">
                <a16:creationId xmlns:a16="http://schemas.microsoft.com/office/drawing/2014/main" id="{8FF335FD-F674-1D09-44D7-526D2F55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72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ilding coin tower stock image. Image of cash, cloud - 35795325">
            <a:extLst>
              <a:ext uri="{FF2B5EF4-FFF2-40B4-BE49-F238E27FC236}">
                <a16:creationId xmlns:a16="http://schemas.microsoft.com/office/drawing/2014/main" id="{A5FA9371-0B81-CD35-987B-46B2A4ED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-23979"/>
            <a:ext cx="6095998" cy="69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8EC3D6-4212-921C-A050-FCA19F05E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69833"/>
              </p:ext>
            </p:extLst>
          </p:nvPr>
        </p:nvGraphicFramePr>
        <p:xfrm>
          <a:off x="2561097" y="967376"/>
          <a:ext cx="7069799" cy="5627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8456">
                  <a:extLst>
                    <a:ext uri="{9D8B030D-6E8A-4147-A177-3AD203B41FA5}">
                      <a16:colId xmlns:a16="http://schemas.microsoft.com/office/drawing/2014/main" val="4276019847"/>
                    </a:ext>
                  </a:extLst>
                </a:gridCol>
                <a:gridCol w="2059463">
                  <a:extLst>
                    <a:ext uri="{9D8B030D-6E8A-4147-A177-3AD203B41FA5}">
                      <a16:colId xmlns:a16="http://schemas.microsoft.com/office/drawing/2014/main" val="4132550153"/>
                    </a:ext>
                  </a:extLst>
                </a:gridCol>
                <a:gridCol w="1413960">
                  <a:extLst>
                    <a:ext uri="{9D8B030D-6E8A-4147-A177-3AD203B41FA5}">
                      <a16:colId xmlns:a16="http://schemas.microsoft.com/office/drawing/2014/main" val="2961582082"/>
                    </a:ext>
                  </a:extLst>
                </a:gridCol>
                <a:gridCol w="1413960">
                  <a:extLst>
                    <a:ext uri="{9D8B030D-6E8A-4147-A177-3AD203B41FA5}">
                      <a16:colId xmlns:a16="http://schemas.microsoft.com/office/drawing/2014/main" val="407946978"/>
                    </a:ext>
                  </a:extLst>
                </a:gridCol>
                <a:gridCol w="1413960">
                  <a:extLst>
                    <a:ext uri="{9D8B030D-6E8A-4147-A177-3AD203B41FA5}">
                      <a16:colId xmlns:a16="http://schemas.microsoft.com/office/drawing/2014/main" val="3194377017"/>
                    </a:ext>
                  </a:extLst>
                </a:gridCol>
              </a:tblGrid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582172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AURDINO UNO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483460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528324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CHANNEL RELAY MODULE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67561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SUBMERSIBLE PUMP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17529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SPDT ON-OFF SWITCH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00621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JUMPER WIRE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41390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PIPE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15224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775138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52683"/>
                  </a:ext>
                </a:extLst>
              </a:tr>
              <a:tr h="3310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ADAPTER  6V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0450"/>
                  </a:ext>
                </a:extLst>
              </a:tr>
              <a:tr h="39036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Connecting Wire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6071"/>
                  </a:ext>
                </a:extLst>
              </a:tr>
              <a:tr h="390361">
                <a:tc gridSpan="4">
                  <a:txBody>
                    <a:bodyPr/>
                    <a:lstStyle/>
                    <a:p>
                      <a:r>
                        <a:rPr lang="en-US" dirty="0"/>
                        <a:t>   TOTAL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804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49FCC5-2541-2310-B66F-678ECB12E01B}"/>
              </a:ext>
            </a:extLst>
          </p:cNvPr>
          <p:cNvSpPr txBox="1"/>
          <p:nvPr/>
        </p:nvSpPr>
        <p:spPr>
          <a:xfrm>
            <a:off x="2912011" y="24803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LIST OF COMPONENTS &amp; BUDGET </a:t>
            </a:r>
            <a:endParaRPr lang="en-IN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lth IT Specification Set to Enable PCP, Specialist Care Coordination">
            <a:extLst>
              <a:ext uri="{FF2B5EF4-FFF2-40B4-BE49-F238E27FC236}">
                <a16:creationId xmlns:a16="http://schemas.microsoft.com/office/drawing/2014/main" id="{BA7DEC86-854B-AEC3-D1FF-1407F6FB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1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A9710-AC02-9745-5D5D-A710DA3790E7}"/>
                  </a:ext>
                </a:extLst>
              </p14:cNvPr>
              <p14:cNvContentPartPr/>
              <p14:nvPr/>
            </p14:nvContentPartPr>
            <p14:xfrm>
              <a:off x="2813345" y="730772"/>
              <a:ext cx="14234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A9710-AC02-9745-5D5D-A710DA3790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9345" y="622772"/>
                <a:ext cx="1531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B3789F-ACE1-65FE-BC20-E10A284DAE3E}"/>
                  </a:ext>
                </a:extLst>
              </p14:cNvPr>
              <p14:cNvContentPartPr/>
              <p14:nvPr/>
            </p14:nvContentPartPr>
            <p14:xfrm>
              <a:off x="4557185" y="8013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B3789F-ACE1-65FE-BC20-E10A284DAE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7545" y="62169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94AE4A-55A7-43F6-38CF-55044DD3A3A3}"/>
                  </a:ext>
                </a:extLst>
              </p14:cNvPr>
              <p14:cNvContentPartPr/>
              <p14:nvPr/>
            </p14:nvContentPartPr>
            <p14:xfrm>
              <a:off x="2636585" y="800972"/>
              <a:ext cx="2259000" cy="8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94AE4A-55A7-43F6-38CF-55044DD3A3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6585" y="621332"/>
                <a:ext cx="24386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6B8A88-E2D1-C7CB-2D6A-007DAAC654C8}"/>
                  </a:ext>
                </a:extLst>
              </p14:cNvPr>
              <p14:cNvContentPartPr/>
              <p14:nvPr/>
            </p14:nvContentPartPr>
            <p14:xfrm>
              <a:off x="632825" y="773252"/>
              <a:ext cx="5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6B8A88-E2D1-C7CB-2D6A-007DAAC654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185" y="593612"/>
                <a:ext cx="1854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Arduino Uno - Wikipedia">
            <a:extLst>
              <a:ext uri="{FF2B5EF4-FFF2-40B4-BE49-F238E27FC236}">
                <a16:creationId xmlns:a16="http://schemas.microsoft.com/office/drawing/2014/main" id="{EA7C3635-A685-68F8-ECF8-BBB981A5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0" y="1780970"/>
            <a:ext cx="3541644" cy="3473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5E348-681B-0830-9775-2F333D11CFF2}"/>
              </a:ext>
            </a:extLst>
          </p:cNvPr>
          <p:cNvSpPr txBox="1"/>
          <p:nvPr/>
        </p:nvSpPr>
        <p:spPr>
          <a:xfrm>
            <a:off x="339086" y="138876"/>
            <a:ext cx="518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u="sng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Arduino Uno Specification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9D82A-31EF-3387-DAC4-6BA2A91518A7}"/>
              </a:ext>
            </a:extLst>
          </p:cNvPr>
          <p:cNvSpPr txBox="1"/>
          <p:nvPr/>
        </p:nvSpPr>
        <p:spPr>
          <a:xfrm>
            <a:off x="302372" y="1603512"/>
            <a:ext cx="7516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Microcontroller: ATmega328P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Operating Voltage: 5V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Input Voltage (recommended): 7-12V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Input Voltage (limit): 6-20V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Digital I/O Pins: 14 (of which 6 provide PWM output)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PWM Digital I/O Pins: 6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Analog Input Pins: 6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DC Current per I/O Pin: 20 mA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DC current for 3.3V Pin: 50 mA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Flash Memory: 32 KB (ATmega328P) of which 0.5 KB used by bootloader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SRAM: 2 KB (ATmega328P)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EEPROM: 1 KB (ATmega328P)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Clock Speed: 16 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LED_BUILTIN: 13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Length: 68.6 mm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Width: 58.4 mm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Weight: 25 g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ealth IT Specification Set to Enable PCP, Specialist Care Coordination">
            <a:extLst>
              <a:ext uri="{FF2B5EF4-FFF2-40B4-BE49-F238E27FC236}">
                <a16:creationId xmlns:a16="http://schemas.microsoft.com/office/drawing/2014/main" id="{E5BA3B49-E40C-6E50-A90F-2BF375FD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0646" y="-27333"/>
            <a:ext cx="12222645" cy="71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78234F-AC0A-1975-0C3B-5B106C07156F}"/>
              </a:ext>
            </a:extLst>
          </p:cNvPr>
          <p:cNvSpPr txBox="1"/>
          <p:nvPr/>
        </p:nvSpPr>
        <p:spPr>
          <a:xfrm>
            <a:off x="1020416" y="2557670"/>
            <a:ext cx="4863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Operating Voltage: 3.3V to 5V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Operating Current: 15mA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Output Digital - 0V to 5V, Adjustable trigger level from preset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Output Analog - 0V to 5V based on infrared radiation from fire flame falling on the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LEDs indicating output and power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PCB Size: 3.2cm x 1.4cm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LM393 based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Easy to use with Microcontrollers or even with normal Digital/Analog 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Small, cheap and easily available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08671-AA0B-0D63-4509-D52C3ABDA4EA}"/>
              </a:ext>
            </a:extLst>
          </p:cNvPr>
          <p:cNvSpPr txBox="1"/>
          <p:nvPr/>
        </p:nvSpPr>
        <p:spPr>
          <a:xfrm>
            <a:off x="583094" y="728870"/>
            <a:ext cx="88657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Soil Moisture Sensor Module Specifications</a:t>
            </a:r>
          </a:p>
          <a:p>
            <a:endParaRPr lang="en-IN" b="1" u="sng" dirty="0"/>
          </a:p>
        </p:txBody>
      </p:sp>
      <p:pic>
        <p:nvPicPr>
          <p:cNvPr id="2050" name="Picture 2" descr="Moisture Sensor Module">
            <a:extLst>
              <a:ext uri="{FF2B5EF4-FFF2-40B4-BE49-F238E27FC236}">
                <a16:creationId xmlns:a16="http://schemas.microsoft.com/office/drawing/2014/main" id="{458EA02E-A2B9-63D7-7872-A44959925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717503"/>
            <a:ext cx="4549641" cy="1680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il Moisture Sensor Module Pinout">
            <a:extLst>
              <a:ext uri="{FF2B5EF4-FFF2-40B4-BE49-F238E27FC236}">
                <a16:creationId xmlns:a16="http://schemas.microsoft.com/office/drawing/2014/main" id="{DE7B3E0A-B77A-3E3B-8E26-6B13650D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64" y="3658845"/>
            <a:ext cx="4451487" cy="2967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9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ealth IT Specification Set to Enable PCP, Specialist Care Coordination">
            <a:extLst>
              <a:ext uri="{FF2B5EF4-FFF2-40B4-BE49-F238E27FC236}">
                <a16:creationId xmlns:a16="http://schemas.microsoft.com/office/drawing/2014/main" id="{FAD1B1F3-0CDB-147B-F9B2-EB466AD4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28" y="-1"/>
            <a:ext cx="12204428" cy="71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A1788-0DED-37A0-E536-41AFF28A5D34}"/>
              </a:ext>
            </a:extLst>
          </p:cNvPr>
          <p:cNvSpPr txBox="1"/>
          <p:nvPr/>
        </p:nvSpPr>
        <p:spPr>
          <a:xfrm>
            <a:off x="1026630" y="2007795"/>
            <a:ext cx="698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Apple"/>
              </a:rPr>
              <a:t>Operating Voltage : 3 ~ 6V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Operating Current : 130 ~ 220mA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Flow Rate : 80 ~ 120 L/H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Maximum</a:t>
            </a: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Lift : 40 ~ 110 mm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Continuous Working Life : 500 hours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Driving Mode : DC, Magnetic Driving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Material : Engineering Plastic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Outlet Outside Diameter : 7.5 mm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Outlet Inside Diameter : 5 mm</a:t>
            </a:r>
            <a:endParaRPr lang="en-IN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IN" b="0" i="1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3DE3A-BA0A-FF41-2EF4-EB616C17A317}"/>
              </a:ext>
            </a:extLst>
          </p:cNvPr>
          <p:cNvSpPr txBox="1"/>
          <p:nvPr/>
        </p:nvSpPr>
        <p:spPr>
          <a:xfrm>
            <a:off x="708367" y="557989"/>
            <a:ext cx="698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Submersible Mini Water Pump - 3-6V DC</a:t>
            </a:r>
          </a:p>
          <a:p>
            <a:endParaRPr lang="en-IN" sz="2800" b="1" u="sng" dirty="0"/>
          </a:p>
        </p:txBody>
      </p:sp>
      <p:pic>
        <p:nvPicPr>
          <p:cNvPr id="3076" name="Picture 4" descr="Buy 3 -6V Mini Submersible Water Pump Online at the Best Price">
            <a:extLst>
              <a:ext uri="{FF2B5EF4-FFF2-40B4-BE49-F238E27FC236}">
                <a16:creationId xmlns:a16="http://schemas.microsoft.com/office/drawing/2014/main" id="{4C755126-65AB-A713-ADF8-24A0D0F8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86" y="235743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27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ealth IT Specification Set to Enable PCP, Specialist Care Coordination">
            <a:extLst>
              <a:ext uri="{FF2B5EF4-FFF2-40B4-BE49-F238E27FC236}">
                <a16:creationId xmlns:a16="http://schemas.microsoft.com/office/drawing/2014/main" id="{EF895141-D697-5596-EB27-1773FA22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09" y="-387482"/>
            <a:ext cx="12979817" cy="763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30794-EC30-E405-3E7B-58F0BE605AC1}"/>
              </a:ext>
            </a:extLst>
          </p:cNvPr>
          <p:cNvSpPr txBox="1"/>
          <p:nvPr/>
        </p:nvSpPr>
        <p:spPr>
          <a:xfrm>
            <a:off x="887896" y="1216108"/>
            <a:ext cx="4797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Input - 100-240 VAC 50/60Hz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Category - Switch Mode Power Adaptor (SMPS)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Output Type -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Output - 6Volts 1Amp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0F7CE-ED62-1939-3A17-CDDD06CFC2A1}"/>
              </a:ext>
            </a:extLst>
          </p:cNvPr>
          <p:cNvSpPr txBox="1"/>
          <p:nvPr/>
        </p:nvSpPr>
        <p:spPr>
          <a:xfrm>
            <a:off x="583094" y="371061"/>
            <a:ext cx="386963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Franklin Gothic Heavy" panose="020B0903020102020204" pitchFamily="34" charset="0"/>
              </a:rPr>
              <a:t>Adapter 6v</a:t>
            </a:r>
            <a:endParaRPr lang="en-IN" sz="2800" b="1" u="sng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4098" name="Picture 2" descr="Classic 50-60Hz 500Mh 6 Volt Adapters, 180 To 230 V, Rs 55/piece | ID:  20823873862">
            <a:extLst>
              <a:ext uri="{FF2B5EF4-FFF2-40B4-BE49-F238E27FC236}">
                <a16:creationId xmlns:a16="http://schemas.microsoft.com/office/drawing/2014/main" id="{9E8E8F26-DD89-B822-49C9-4D14551C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73" y="502134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E16725-3F0D-61AA-8977-016CFB4F5AB6}"/>
              </a:ext>
            </a:extLst>
          </p:cNvPr>
          <p:cNvSpPr txBox="1"/>
          <p:nvPr/>
        </p:nvSpPr>
        <p:spPr>
          <a:xfrm>
            <a:off x="887896" y="4591052"/>
            <a:ext cx="10919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Supply voltage – 3.75V to 6V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Quiescent current: 2mA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Current when the relay is active: ~70mA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Relay maximum contact voltage – 250VAC or 30VDC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Relay maximum current – 10A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EC58D-673C-1E50-A8AE-B5F1A3449D31}"/>
              </a:ext>
            </a:extLst>
          </p:cNvPr>
          <p:cNvSpPr txBox="1"/>
          <p:nvPr/>
        </p:nvSpPr>
        <p:spPr>
          <a:xfrm>
            <a:off x="583094" y="3206057"/>
            <a:ext cx="5632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sng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Single Channel Relay Module Specifications</a:t>
            </a:r>
          </a:p>
          <a:p>
            <a:endParaRPr lang="en-IN" sz="2800" u="sng" dirty="0"/>
          </a:p>
        </p:txBody>
      </p:sp>
      <p:pic>
        <p:nvPicPr>
          <p:cNvPr id="11" name="Picture 2" descr="Single-Channel Relay Module Pinout">
            <a:extLst>
              <a:ext uri="{FF2B5EF4-FFF2-40B4-BE49-F238E27FC236}">
                <a16:creationId xmlns:a16="http://schemas.microsoft.com/office/drawing/2014/main" id="{2EE6B9AD-DA19-DF7E-EB43-44D0973C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31" y="3898554"/>
            <a:ext cx="4371975" cy="2914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952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21FDAFF-57FA-DF44-8EE3-B67D4573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3" y="178904"/>
            <a:ext cx="10055747" cy="6500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BCD8B2-7674-EE4D-8CE9-EDDFB94A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" y="342108"/>
            <a:ext cx="1692504" cy="63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225475-2334-3841-9406-146115107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" b="19581"/>
          <a:stretch/>
        </p:blipFill>
        <p:spPr>
          <a:xfrm>
            <a:off x="68000" y="1660920"/>
            <a:ext cx="12055999" cy="5006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29F84-3C75-B340-96DF-7C3BD21C2428}"/>
              </a:ext>
            </a:extLst>
          </p:cNvPr>
          <p:cNvSpPr txBox="1"/>
          <p:nvPr/>
        </p:nvSpPr>
        <p:spPr>
          <a:xfrm>
            <a:off x="633411" y="190501"/>
            <a:ext cx="4319589" cy="66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u="sng">
                <a:latin typeface="Baguet Script" panose="02000000000000000000" pitchFamily="2" charset="0"/>
                <a:ea typeface="Baguet Script" panose="02000000000000000000" pitchFamily="2" charset="0"/>
              </a:rPr>
              <a:t>Circuit Diagram  :-</a:t>
            </a:r>
          </a:p>
        </p:txBody>
      </p:sp>
    </p:spTree>
    <p:extLst>
      <p:ext uri="{BB962C8B-B14F-4D97-AF65-F5344CB8AC3E}">
        <p14:creationId xmlns:p14="http://schemas.microsoft.com/office/powerpoint/2010/main" val="257988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B9A9E731-AA67-1441-B90C-6A73A990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71" y="-47625"/>
            <a:ext cx="12368141" cy="6953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1FE4C-9B4F-18B1-5281-D70DF41FC87B}"/>
              </a:ext>
            </a:extLst>
          </p:cNvPr>
          <p:cNvSpPr txBox="1"/>
          <p:nvPr/>
        </p:nvSpPr>
        <p:spPr>
          <a:xfrm>
            <a:off x="887120" y="677882"/>
            <a:ext cx="2325077" cy="55399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Arial Rounded MT Bold" panose="020F0704030504030204" pitchFamily="34" charset="0"/>
              </a:rPr>
              <a:t>C++  CODE</a:t>
            </a:r>
            <a:endParaRPr lang="en-IN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AutoShape 2" descr="Computer Coding Background. | Stock Video | Pond5">
            <a:extLst>
              <a:ext uri="{FF2B5EF4-FFF2-40B4-BE49-F238E27FC236}">
                <a16:creationId xmlns:a16="http://schemas.microsoft.com/office/drawing/2014/main" id="{C45CF30A-0CE9-5A69-BE7A-FCC3E0B306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7878" cy="30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Computer Coding Background. | Stock Video | Pond5">
            <a:extLst>
              <a:ext uri="{FF2B5EF4-FFF2-40B4-BE49-F238E27FC236}">
                <a16:creationId xmlns:a16="http://schemas.microsoft.com/office/drawing/2014/main" id="{B788DE58-BB41-E321-6AB6-9C7381263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Computer Coding Background. | Stock Video | Pond5">
            <a:extLst>
              <a:ext uri="{FF2B5EF4-FFF2-40B4-BE49-F238E27FC236}">
                <a16:creationId xmlns:a16="http://schemas.microsoft.com/office/drawing/2014/main" id="{BCC88A65-DB43-2BC3-6259-8E5C6CCBA8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F7433-0F95-4E4C-BB69-B97DBBC61B60}"/>
              </a:ext>
            </a:extLst>
          </p:cNvPr>
          <p:cNvSpPr txBox="1"/>
          <p:nvPr/>
        </p:nvSpPr>
        <p:spPr>
          <a:xfrm>
            <a:off x="1404341" y="1319242"/>
            <a:ext cx="10382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Int water; //random variable 
void setup() {
  </a:t>
            </a:r>
            <a:r>
              <a:rPr lang="en-US" sz="1600" dirty="0" err="1">
                <a:solidFill>
                  <a:schemeClr val="bg1"/>
                </a:solidFill>
              </a:rPr>
              <a:t>pinMode</a:t>
            </a:r>
            <a:r>
              <a:rPr lang="en-US" sz="1600" dirty="0">
                <a:solidFill>
                  <a:schemeClr val="bg1"/>
                </a:solidFill>
              </a:rPr>
              <a:t>(3,OUTPUT); //output pin for relay board, this will sent signal to the relay
  </a:t>
            </a:r>
            <a:r>
              <a:rPr lang="en-US" sz="1600" dirty="0" err="1">
                <a:solidFill>
                  <a:schemeClr val="bg1"/>
                </a:solidFill>
              </a:rPr>
              <a:t>pinMode</a:t>
            </a:r>
            <a:r>
              <a:rPr lang="en-US" sz="1600" dirty="0">
                <a:solidFill>
                  <a:schemeClr val="bg1"/>
                </a:solidFill>
              </a:rPr>
              <a:t>(6,INPUT); //input pin coming from soil sensor
}
void loop() { 
  water = </a:t>
            </a:r>
            <a:r>
              <a:rPr lang="en-US" sz="1600" dirty="0" err="1">
                <a:solidFill>
                  <a:schemeClr val="bg1"/>
                </a:solidFill>
              </a:rPr>
              <a:t>digitalRead</a:t>
            </a:r>
            <a:r>
              <a:rPr lang="en-US" sz="1600" dirty="0">
                <a:solidFill>
                  <a:schemeClr val="bg1"/>
                </a:solidFill>
              </a:rPr>
              <a:t>(6);  // reading the coming signal from the soil sensor
  if(water == HIGH) // if water level is full then cut the relay 
  {
  </a:t>
            </a:r>
            <a:r>
              <a:rPr lang="en-US" sz="1600" dirty="0" err="1">
                <a:solidFill>
                  <a:schemeClr val="bg1"/>
                </a:solidFill>
              </a:rPr>
              <a:t>digitalWrite</a:t>
            </a:r>
            <a:r>
              <a:rPr lang="en-US" sz="1600" dirty="0">
                <a:solidFill>
                  <a:schemeClr val="bg1"/>
                </a:solidFill>
              </a:rPr>
              <a:t>(3,LOW); // low is to cut the relay
  }
  else
  {
  </a:t>
            </a:r>
            <a:r>
              <a:rPr lang="en-US" sz="1600" dirty="0" err="1">
                <a:solidFill>
                  <a:schemeClr val="bg1"/>
                </a:solidFill>
              </a:rPr>
              <a:t>digitalWrite</a:t>
            </a:r>
            <a:r>
              <a:rPr lang="en-US" sz="1600" dirty="0">
                <a:solidFill>
                  <a:schemeClr val="bg1"/>
                </a:solidFill>
              </a:rPr>
              <a:t>(3,HIGH); //high to continue proving signal and water supply
  }
  delay(1000); 
}</a:t>
            </a:r>
          </a:p>
        </p:txBody>
      </p:sp>
    </p:spTree>
    <p:extLst>
      <p:ext uri="{BB962C8B-B14F-4D97-AF65-F5344CB8AC3E}">
        <p14:creationId xmlns:p14="http://schemas.microsoft.com/office/powerpoint/2010/main" val="294284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558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Algerian</vt:lpstr>
      <vt:lpstr>Apple</vt:lpstr>
      <vt:lpstr>-apple-system</vt:lpstr>
      <vt:lpstr>Arial</vt:lpstr>
      <vt:lpstr>Arial Black</vt:lpstr>
      <vt:lpstr>Arial Rounded MT Bold</vt:lpstr>
      <vt:lpstr>Baguet Script</vt:lpstr>
      <vt:lpstr>Calibri</vt:lpstr>
      <vt:lpstr>Calibri Light</vt:lpstr>
      <vt:lpstr>Franklin Gothic Heavy</vt:lpstr>
      <vt:lpstr>Open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Karankumar Nevage</cp:lastModifiedBy>
  <cp:revision>7</cp:revision>
  <dcterms:created xsi:type="dcterms:W3CDTF">2022-06-13T10:49:56Z</dcterms:created>
  <dcterms:modified xsi:type="dcterms:W3CDTF">2022-12-20T13:13:16Z</dcterms:modified>
</cp:coreProperties>
</file>