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2" r:id="rId1"/>
  </p:sldMasterIdLst>
  <p:notesMasterIdLst>
    <p:notesMasterId r:id="rId6"/>
  </p:notesMasterIdLst>
  <p:sldIdLst>
    <p:sldId id="256" r:id="rId2"/>
    <p:sldId id="257" r:id="rId3"/>
    <p:sldId id="260" r:id="rId4"/>
    <p:sldId id="258" r:id="rId5"/>
  </p:sldIdLst>
  <p:sldSz cx="12192000" cy="6858000"/>
  <p:notesSz cx="6858000" cy="9144000"/>
  <p:embeddedFontLst>
    <p:embeddedFont>
      <p:font typeface="Century Gothic" panose="020B050202020202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Wingdings 3" panose="050401020108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0120518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6592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51581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81853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66276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843292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291971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64890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292600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01097908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09775190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1245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204284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1993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03864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74443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75370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21686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03798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345488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2" r:id="rId1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1"/>
          <p:cNvSpPr txBox="1">
            <a:spLocks noGrp="1"/>
          </p:cNvSpPr>
          <p:nvPr>
            <p:ph type="body" idx="1"/>
          </p:nvPr>
        </p:nvSpPr>
        <p:spPr>
          <a:xfrm>
            <a:off x="7237379" y="1747692"/>
            <a:ext cx="4845950" cy="3923533"/>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lt2"/>
              </a:buClr>
              <a:buSzPts val="1800"/>
              <a:buNone/>
            </a:pPr>
            <a:r>
              <a:rPr lang="en-US" dirty="0">
                <a:solidFill>
                  <a:schemeClr val="bg2">
                    <a:lumMod val="50000"/>
                  </a:schemeClr>
                </a:solidFill>
                <a:latin typeface="Franklin Gothic"/>
                <a:ea typeface="Franklin Gothic"/>
                <a:cs typeface="Franklin Gothic"/>
                <a:sym typeface="Franklin Gothic"/>
              </a:rPr>
              <a:t>Problem Statement Title : </a:t>
            </a:r>
            <a:r>
              <a:rPr lang="en-US" dirty="0">
                <a:solidFill>
                  <a:schemeClr val="tx1"/>
                </a:solidFill>
                <a:latin typeface="Franklin Gothic"/>
                <a:ea typeface="Franklin Gothic"/>
                <a:cs typeface="Franklin Gothic"/>
                <a:sym typeface="Franklin Gothic"/>
              </a:rPr>
              <a:t>Ear Electronic Device for Tinnitus Frequency Finding and Adjusting to Provide Relief to Tinnitus Suffering Patient</a:t>
            </a:r>
            <a:br>
              <a:rPr lang="en-US" dirty="0">
                <a:latin typeface="Franklin Gothic"/>
                <a:ea typeface="Franklin Gothic"/>
                <a:cs typeface="Franklin Gothic"/>
                <a:sym typeface="Franklin Gothic"/>
              </a:rPr>
            </a:br>
            <a:r>
              <a:rPr lang="en-US" dirty="0">
                <a:solidFill>
                  <a:schemeClr val="bg2">
                    <a:lumMod val="50000"/>
                  </a:schemeClr>
                </a:solidFill>
                <a:latin typeface="Franklin Gothic"/>
                <a:ea typeface="Franklin Gothic"/>
                <a:cs typeface="Franklin Gothic"/>
                <a:sym typeface="Franklin Gothic"/>
              </a:rPr>
              <a:t>Team Name: </a:t>
            </a:r>
            <a:r>
              <a:rPr lang="en-IN" b="1" i="0" dirty="0" err="1">
                <a:solidFill>
                  <a:srgbClr val="111111"/>
                </a:solidFill>
                <a:effectLst/>
                <a:latin typeface="-apple-system"/>
              </a:rPr>
              <a:t>AlphaTech</a:t>
            </a:r>
            <a:br>
              <a:rPr lang="en-US" dirty="0">
                <a:latin typeface="Franklin Gothic"/>
                <a:ea typeface="Franklin Gothic"/>
                <a:cs typeface="Franklin Gothic"/>
                <a:sym typeface="Franklin Gothic"/>
              </a:rPr>
            </a:br>
            <a:r>
              <a:rPr lang="en-US" dirty="0">
                <a:solidFill>
                  <a:schemeClr val="bg2">
                    <a:lumMod val="50000"/>
                  </a:schemeClr>
                </a:solidFill>
                <a:latin typeface="Franklin Gothic"/>
                <a:ea typeface="Franklin Gothic"/>
                <a:cs typeface="Franklin Gothic"/>
                <a:sym typeface="Franklin Gothic"/>
              </a:rPr>
              <a:t>Team Leader </a:t>
            </a:r>
            <a:r>
              <a:rPr lang="en-US" dirty="0" err="1">
                <a:solidFill>
                  <a:schemeClr val="bg2">
                    <a:lumMod val="50000"/>
                  </a:schemeClr>
                </a:solidFill>
                <a:latin typeface="Franklin Gothic"/>
                <a:ea typeface="Franklin Gothic"/>
                <a:cs typeface="Franklin Gothic"/>
                <a:sym typeface="Franklin Gothic"/>
              </a:rPr>
              <a:t>Name:</a:t>
            </a:r>
            <a:r>
              <a:rPr lang="en-US" dirty="0" err="1">
                <a:solidFill>
                  <a:schemeClr val="tx1"/>
                </a:solidFill>
                <a:latin typeface="Franklin Gothic"/>
                <a:ea typeface="Franklin Gothic"/>
                <a:cs typeface="Franklin Gothic"/>
                <a:sym typeface="Franklin Gothic"/>
              </a:rPr>
              <a:t>Karankumar</a:t>
            </a:r>
            <a:r>
              <a:rPr lang="en-US" dirty="0">
                <a:solidFill>
                  <a:schemeClr val="tx1"/>
                </a:solidFill>
                <a:latin typeface="Franklin Gothic"/>
                <a:ea typeface="Franklin Gothic"/>
                <a:cs typeface="Franklin Gothic"/>
                <a:sym typeface="Franklin Gothic"/>
              </a:rPr>
              <a:t> Nevage</a:t>
            </a:r>
            <a:br>
              <a:rPr lang="en-US" dirty="0">
                <a:latin typeface="Franklin Gothic"/>
                <a:ea typeface="Franklin Gothic"/>
                <a:cs typeface="Franklin Gothic"/>
                <a:sym typeface="Franklin Gothic"/>
              </a:rPr>
            </a:br>
            <a:r>
              <a:rPr lang="en-US" dirty="0">
                <a:solidFill>
                  <a:schemeClr val="bg2">
                    <a:lumMod val="50000"/>
                  </a:schemeClr>
                </a:solidFill>
                <a:latin typeface="Franklin Gothic"/>
                <a:ea typeface="Franklin Gothic"/>
                <a:cs typeface="Franklin Gothic"/>
                <a:sym typeface="Franklin Gothic"/>
              </a:rPr>
              <a:t>Institute Name : </a:t>
            </a:r>
            <a:r>
              <a:rPr lang="en-US" dirty="0">
                <a:solidFill>
                  <a:schemeClr val="tx1"/>
                </a:solidFill>
                <a:latin typeface="Franklin Gothic"/>
                <a:ea typeface="Franklin Gothic"/>
                <a:cs typeface="Franklin Gothic"/>
                <a:sym typeface="Franklin Gothic"/>
              </a:rPr>
              <a:t>MGM'S Jawaharlal Nehru Engineering College</a:t>
            </a:r>
          </a:p>
          <a:p>
            <a:pPr marL="0" lvl="0" indent="0" algn="l" rtl="0">
              <a:lnSpc>
                <a:spcPct val="150000"/>
              </a:lnSpc>
              <a:spcBef>
                <a:spcPts val="1000"/>
              </a:spcBef>
              <a:spcAft>
                <a:spcPts val="0"/>
              </a:spcAft>
              <a:buClr>
                <a:schemeClr val="lt2"/>
              </a:buClr>
              <a:buSzPts val="1800"/>
              <a:buNone/>
            </a:pPr>
            <a:r>
              <a:rPr lang="en-US" dirty="0">
                <a:solidFill>
                  <a:schemeClr val="bg2">
                    <a:lumMod val="50000"/>
                  </a:schemeClr>
                </a:solidFill>
                <a:latin typeface="Franklin Gothic"/>
                <a:ea typeface="Franklin Gothic"/>
                <a:cs typeface="Franklin Gothic"/>
                <a:sym typeface="Franklin Gothic"/>
              </a:rPr>
              <a:t>Theme : </a:t>
            </a:r>
            <a:r>
              <a:rPr lang="en-US" dirty="0">
                <a:solidFill>
                  <a:schemeClr val="tx1"/>
                </a:solidFill>
                <a:latin typeface="Franklin Gothic"/>
                <a:ea typeface="Franklin Gothic"/>
                <a:cs typeface="Franklin Gothic"/>
                <a:sym typeface="Franklin Gothic"/>
              </a:rPr>
              <a:t>Medical</a:t>
            </a:r>
            <a:endParaRPr dirty="0">
              <a:solidFill>
                <a:schemeClr val="tx1"/>
              </a:solidFill>
            </a:endParaRPr>
          </a:p>
        </p:txBody>
      </p:sp>
      <p:pic>
        <p:nvPicPr>
          <p:cNvPr id="2050" name="Picture 2">
            <a:extLst>
              <a:ext uri="{FF2B5EF4-FFF2-40B4-BE49-F238E27FC236}">
                <a16:creationId xmlns:a16="http://schemas.microsoft.com/office/drawing/2014/main" id="{6A56D667-BA50-F013-7F8E-A160784B6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47F8099-912D-BC67-BA08-476846629F98}"/>
              </a:ext>
            </a:extLst>
          </p:cNvPr>
          <p:cNvPicPr>
            <a:picLocks noGrp="1" noChangeAspect="1"/>
          </p:cNvPicPr>
          <p:nvPr>
            <p:ph type="pic" idx="2"/>
          </p:nvPr>
        </p:nvPicPr>
        <p:blipFill rotWithShape="1">
          <a:blip r:embed="rId3"/>
          <a:srcRect l="2644" t="-17787" r="2504" b="-11560"/>
          <a:stretch/>
        </p:blipFill>
        <p:spPr>
          <a:xfrm>
            <a:off x="7256808" y="163918"/>
            <a:ext cx="4689475" cy="3451225"/>
          </a:xfrm>
          <a:prstGeom prst="rect">
            <a:avLst/>
          </a:prstGeom>
          <a:noFill/>
          <a:ln>
            <a:noFill/>
          </a:ln>
        </p:spPr>
      </p:pic>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14398" y="2132047"/>
            <a:ext cx="6024054" cy="4200173"/>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b="1" dirty="0">
                <a:solidFill>
                  <a:schemeClr val="bg2">
                    <a:lumMod val="50000"/>
                  </a:schemeClr>
                </a:solidFill>
                <a:latin typeface="Libre Franklin" pitchFamily="2" charset="0"/>
                <a:ea typeface="Franklin Gothic"/>
                <a:cs typeface="Franklin Gothic"/>
                <a:sym typeface="Franklin Gothic"/>
              </a:rPr>
              <a:t>Our idea :</a:t>
            </a:r>
            <a:endParaRPr b="1" dirty="0">
              <a:solidFill>
                <a:schemeClr val="bg2">
                  <a:lumMod val="50000"/>
                </a:schemeClr>
              </a:solidFill>
              <a:latin typeface="Libre Franklin" pitchFamily="2" charset="0"/>
            </a:endParaRPr>
          </a:p>
          <a:p>
            <a:pPr marL="101600" indent="0"/>
            <a:r>
              <a:rPr lang="en-US" b="1" dirty="0">
                <a:solidFill>
                  <a:srgbClr val="7CA655"/>
                </a:solidFill>
                <a:latin typeface="Libre Franklin" pitchFamily="2" charset="0"/>
                <a:ea typeface="Franklin Gothic"/>
                <a:cs typeface="Franklin Gothic"/>
                <a:sym typeface="Franklin Gothic"/>
              </a:rPr>
              <a:t>Tinnitus Frequency Finding</a:t>
            </a:r>
            <a:r>
              <a:rPr lang="en-US" b="1" dirty="0">
                <a:solidFill>
                  <a:srgbClr val="7CA655"/>
                </a:solidFill>
                <a:latin typeface="Libre Franklin" pitchFamily="2" charset="0"/>
                <a:sym typeface="Franklin Gothic"/>
              </a:rPr>
              <a:t>(Approach hit and trial)</a:t>
            </a:r>
            <a:endParaRPr lang="en-US" b="1" dirty="0">
              <a:latin typeface="Libre Franklin" pitchFamily="2" charset="0"/>
            </a:endParaRPr>
          </a:p>
          <a:p>
            <a:pPr marL="38735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 Tinnitus  can occur at almost any frequency. </a:t>
            </a:r>
          </a:p>
          <a:p>
            <a:pPr marL="38735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Set the frequency of the tone to match patients tinnitus frequency.</a:t>
            </a:r>
          </a:p>
          <a:p>
            <a:pPr marL="38735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Note the actual value of identified tinnitus frequency.</a:t>
            </a:r>
          </a:p>
          <a:p>
            <a:pPr marL="101600" indent="0"/>
            <a:r>
              <a:rPr lang="en-US" sz="1600" b="1" dirty="0">
                <a:solidFill>
                  <a:schemeClr val="tx2"/>
                </a:solidFill>
                <a:latin typeface="Libre Franklin" pitchFamily="2" charset="0"/>
                <a:ea typeface="Franklin Gothic"/>
                <a:cs typeface="Franklin Gothic"/>
                <a:sym typeface="Franklin Gothic"/>
              </a:rPr>
              <a:t>Adjusting the tinnitus frequency</a:t>
            </a:r>
          </a:p>
          <a:p>
            <a:pPr marL="101600" indent="0"/>
            <a:r>
              <a:rPr lang="en-US" sz="1500" b="1" dirty="0">
                <a:solidFill>
                  <a:schemeClr val="tx2"/>
                </a:solidFill>
                <a:latin typeface="Libre Franklin" pitchFamily="2" charset="0"/>
              </a:rPr>
              <a:t>1. Notch Filter Design :</a:t>
            </a:r>
            <a:r>
              <a:rPr lang="en-US" sz="1500" dirty="0">
                <a:solidFill>
                  <a:schemeClr val="tx2"/>
                </a:solidFill>
                <a:latin typeface="Libre Franklin" pitchFamily="2" charset="0"/>
              </a:rPr>
              <a:t> </a:t>
            </a:r>
            <a:r>
              <a:rPr lang="en-US" sz="1500" dirty="0">
                <a:solidFill>
                  <a:schemeClr val="tx1"/>
                </a:solidFill>
                <a:latin typeface="Libre Franklin" pitchFamily="2" charset="0"/>
              </a:rPr>
              <a:t>S</a:t>
            </a:r>
            <a:r>
              <a:rPr lang="en-US" sz="1500" b="0" i="0" dirty="0">
                <a:solidFill>
                  <a:schemeClr val="tx1"/>
                </a:solidFill>
                <a:effectLst/>
                <a:latin typeface="Libre Franklin" pitchFamily="2" charset="0"/>
              </a:rPr>
              <a:t>pecific frequency to be suppressed, the bandwidth of the notch, and the required level of suppression.</a:t>
            </a:r>
            <a:endParaRPr lang="en-US" sz="1500" dirty="0">
              <a:solidFill>
                <a:schemeClr val="tx1"/>
              </a:solidFill>
              <a:latin typeface="Libre Franklin" pitchFamily="2" charset="0"/>
            </a:endParaRPr>
          </a:p>
          <a:p>
            <a:pPr marL="101600" indent="0"/>
            <a:r>
              <a:rPr lang="en-US" sz="1500" b="1" dirty="0">
                <a:solidFill>
                  <a:schemeClr val="tx2"/>
                </a:solidFill>
                <a:latin typeface="Libre Franklin" pitchFamily="2" charset="0"/>
              </a:rPr>
              <a:t>2. Filter Implementation :</a:t>
            </a:r>
            <a:r>
              <a:rPr lang="en-US" sz="1500" dirty="0">
                <a:solidFill>
                  <a:schemeClr val="tx2"/>
                </a:solidFill>
                <a:latin typeface="Libre Franklin" pitchFamily="2" charset="0"/>
              </a:rPr>
              <a:t> </a:t>
            </a:r>
            <a:r>
              <a:rPr lang="en-US" sz="1500" b="0" i="0" dirty="0">
                <a:solidFill>
                  <a:schemeClr val="tx1"/>
                </a:solidFill>
                <a:effectLst/>
                <a:latin typeface="Libre Franklin" pitchFamily="2" charset="0"/>
              </a:rPr>
              <a:t>Once the filter is designed, it can be implemented using various electronic components such as RLC,LPF,HPF. For each patient suppress filter is developed according to frequency detected. The exact implementation will depend on the design of the filter.</a:t>
            </a:r>
            <a:endParaRPr lang="en-US" sz="1500" dirty="0">
              <a:solidFill>
                <a:schemeClr val="tx1"/>
              </a:solidFill>
              <a:latin typeface="Libre Franklin" pitchFamily="2" charset="0"/>
            </a:endParaRPr>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4282" y="3696957"/>
            <a:ext cx="4572001" cy="2882914"/>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bg2">
                    <a:lumMod val="50000"/>
                  </a:schemeClr>
                </a:solidFill>
                <a:latin typeface="Libre Franklin" pitchFamily="2" charset="0"/>
                <a:ea typeface="Franklin Gothic"/>
                <a:cs typeface="Franklin Gothic"/>
                <a:sym typeface="Franklin Gothic"/>
              </a:rPr>
              <a:t>Technology stack :</a:t>
            </a:r>
            <a:endParaRPr b="1" dirty="0">
              <a:solidFill>
                <a:schemeClr val="bg2">
                  <a:lumMod val="50000"/>
                </a:schemeClr>
              </a:solidFill>
              <a:latin typeface="Libre Franklin" pitchFamily="2" charset="0"/>
            </a:endParaRPr>
          </a:p>
          <a:p>
            <a:pPr marR="0" lvl="0" algn="l" rtl="0">
              <a:lnSpc>
                <a:spcPct val="100000"/>
              </a:lnSpc>
              <a:spcBef>
                <a:spcPts val="1000"/>
              </a:spcBef>
              <a:spcAft>
                <a:spcPts val="0"/>
              </a:spcAft>
              <a:buClr>
                <a:schemeClr val="dk1"/>
              </a:buClr>
              <a:buSzPts val="1600"/>
            </a:pPr>
            <a:r>
              <a:rPr lang="en-US" sz="1600" b="0" i="0" dirty="0">
                <a:solidFill>
                  <a:schemeClr val="dk1"/>
                </a:solidFill>
                <a:latin typeface="Libre Franklin" pitchFamily="2" charset="0"/>
                <a:ea typeface="Libre Franklin"/>
                <a:cs typeface="Libre Franklin"/>
                <a:sym typeface="Libre Franklin"/>
              </a:rPr>
              <a:t> </a:t>
            </a:r>
            <a:r>
              <a:rPr lang="en-US" sz="1500" b="0" i="0" dirty="0">
                <a:solidFill>
                  <a:schemeClr val="dk1"/>
                </a:solidFill>
                <a:latin typeface="Libre Franklin" pitchFamily="2" charset="0"/>
                <a:ea typeface="Libre Franklin"/>
                <a:cs typeface="Libre Franklin"/>
                <a:sym typeface="Libre Franklin"/>
              </a:rPr>
              <a:t>Identifying Frequency</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Software Synthesizers / Tone Generators Creating a library of various tinnitus sounds </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Database for different sounds and tones</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Application for the matching frequency with patient</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a:latin typeface="Libre Franklin" pitchFamily="2" charset="0"/>
              </a:rPr>
              <a:t>Circuit designer</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1500" dirty="0" err="1">
                <a:latin typeface="Libre Franklin" pitchFamily="2" charset="0"/>
              </a:rPr>
              <a:t>Matlab</a:t>
            </a:r>
            <a:r>
              <a:rPr lang="en-US" sz="1500" dirty="0">
                <a:latin typeface="Libre Franklin" pitchFamily="2" charset="0"/>
              </a:rPr>
              <a:t> / </a:t>
            </a:r>
            <a:r>
              <a:rPr lang="en-US" sz="1500" dirty="0" err="1">
                <a:latin typeface="Libre Franklin" pitchFamily="2" charset="0"/>
              </a:rPr>
              <a:t>scilab</a:t>
            </a:r>
            <a:endParaRPr lang="en-US" sz="1500" dirty="0">
              <a:latin typeface="Libre Franklin" pitchFamily="2"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pitchFamily="2" charset="0"/>
              <a:ea typeface="Libre Franklin"/>
              <a:cs typeface="Libre Franklin"/>
              <a:sym typeface="Libre Franklin"/>
            </a:endParaRPr>
          </a:p>
        </p:txBody>
      </p:sp>
      <p:sp>
        <p:nvSpPr>
          <p:cNvPr id="2" name="TextBox 1">
            <a:extLst>
              <a:ext uri="{FF2B5EF4-FFF2-40B4-BE49-F238E27FC236}">
                <a16:creationId xmlns:a16="http://schemas.microsoft.com/office/drawing/2014/main" id="{02EF3347-258F-BAFF-9997-6B66FB3C65BB}"/>
              </a:ext>
            </a:extLst>
          </p:cNvPr>
          <p:cNvSpPr txBox="1"/>
          <p:nvPr/>
        </p:nvSpPr>
        <p:spPr>
          <a:xfrm>
            <a:off x="7323864" y="435090"/>
            <a:ext cx="1108979" cy="369332"/>
          </a:xfrm>
          <a:prstGeom prst="rect">
            <a:avLst/>
          </a:prstGeom>
          <a:noFill/>
        </p:spPr>
        <p:txBody>
          <a:bodyPr wrap="square" rtlCol="0">
            <a:spAutoFit/>
          </a:bodyPr>
          <a:lstStyle/>
          <a:p>
            <a:r>
              <a:rPr lang="en-IN" sz="900" dirty="0"/>
              <a:t>Different audio frequency</a:t>
            </a:r>
          </a:p>
        </p:txBody>
      </p:sp>
      <p:sp>
        <p:nvSpPr>
          <p:cNvPr id="4" name="TextBox 3">
            <a:extLst>
              <a:ext uri="{FF2B5EF4-FFF2-40B4-BE49-F238E27FC236}">
                <a16:creationId xmlns:a16="http://schemas.microsoft.com/office/drawing/2014/main" id="{F1D25C5B-E75C-F6BE-D111-A4D1965CA17F}"/>
              </a:ext>
            </a:extLst>
          </p:cNvPr>
          <p:cNvSpPr txBox="1"/>
          <p:nvPr/>
        </p:nvSpPr>
        <p:spPr>
          <a:xfrm>
            <a:off x="7488457" y="3160002"/>
            <a:ext cx="655800" cy="230832"/>
          </a:xfrm>
          <a:prstGeom prst="rect">
            <a:avLst/>
          </a:prstGeom>
          <a:noFill/>
        </p:spPr>
        <p:txBody>
          <a:bodyPr wrap="square" rtlCol="0">
            <a:spAutoFit/>
          </a:bodyPr>
          <a:lstStyle/>
          <a:p>
            <a:r>
              <a:rPr lang="en-IN" sz="900" dirty="0"/>
              <a:t>Patient</a:t>
            </a:r>
          </a:p>
        </p:txBody>
      </p:sp>
      <p:sp>
        <p:nvSpPr>
          <p:cNvPr id="6" name="TextBox 5">
            <a:extLst>
              <a:ext uri="{FF2B5EF4-FFF2-40B4-BE49-F238E27FC236}">
                <a16:creationId xmlns:a16="http://schemas.microsoft.com/office/drawing/2014/main" id="{B78DA393-0B86-C6D6-BABF-8C68333653B1}"/>
              </a:ext>
            </a:extLst>
          </p:cNvPr>
          <p:cNvSpPr txBox="1"/>
          <p:nvPr/>
        </p:nvSpPr>
        <p:spPr>
          <a:xfrm>
            <a:off x="9128280" y="3259404"/>
            <a:ext cx="771623" cy="369332"/>
          </a:xfrm>
          <a:prstGeom prst="rect">
            <a:avLst/>
          </a:prstGeom>
          <a:noFill/>
        </p:spPr>
        <p:txBody>
          <a:bodyPr wrap="square" rtlCol="0">
            <a:spAutoFit/>
          </a:bodyPr>
          <a:lstStyle/>
          <a:p>
            <a:r>
              <a:rPr lang="en-IN" sz="900" dirty="0"/>
              <a:t>Gathering Data</a:t>
            </a:r>
          </a:p>
        </p:txBody>
      </p:sp>
      <p:sp>
        <p:nvSpPr>
          <p:cNvPr id="7" name="TextBox 6">
            <a:extLst>
              <a:ext uri="{FF2B5EF4-FFF2-40B4-BE49-F238E27FC236}">
                <a16:creationId xmlns:a16="http://schemas.microsoft.com/office/drawing/2014/main" id="{8960EE4B-A4AB-A3A1-9315-34C1C02EA673}"/>
              </a:ext>
            </a:extLst>
          </p:cNvPr>
          <p:cNvSpPr txBox="1"/>
          <p:nvPr/>
        </p:nvSpPr>
        <p:spPr>
          <a:xfrm>
            <a:off x="8751199" y="437364"/>
            <a:ext cx="1508369" cy="369332"/>
          </a:xfrm>
          <a:prstGeom prst="rect">
            <a:avLst/>
          </a:prstGeom>
          <a:noFill/>
        </p:spPr>
        <p:txBody>
          <a:bodyPr wrap="square" rtlCol="0">
            <a:spAutoFit/>
          </a:bodyPr>
          <a:lstStyle/>
          <a:p>
            <a:r>
              <a:rPr lang="en-IN" sz="900" dirty="0"/>
              <a:t>Suppressing the affecting </a:t>
            </a:r>
            <a:r>
              <a:rPr lang="en-US" sz="900" dirty="0">
                <a:latin typeface="Libre Franklin" pitchFamily="2" charset="0"/>
              </a:rPr>
              <a:t> tinnitus frequency</a:t>
            </a:r>
            <a:endParaRPr lang="en-IN" sz="900" dirty="0"/>
          </a:p>
        </p:txBody>
      </p:sp>
      <p:sp>
        <p:nvSpPr>
          <p:cNvPr id="8" name="TextBox 7">
            <a:extLst>
              <a:ext uri="{FF2B5EF4-FFF2-40B4-BE49-F238E27FC236}">
                <a16:creationId xmlns:a16="http://schemas.microsoft.com/office/drawing/2014/main" id="{129979DA-1A7E-91EF-7306-C755D8BD116B}"/>
              </a:ext>
            </a:extLst>
          </p:cNvPr>
          <p:cNvSpPr txBox="1"/>
          <p:nvPr/>
        </p:nvSpPr>
        <p:spPr>
          <a:xfrm>
            <a:off x="10837304" y="1489926"/>
            <a:ext cx="1108979" cy="230832"/>
          </a:xfrm>
          <a:prstGeom prst="rect">
            <a:avLst/>
          </a:prstGeom>
          <a:noFill/>
        </p:spPr>
        <p:txBody>
          <a:bodyPr wrap="square" rtlCol="0">
            <a:spAutoFit/>
          </a:bodyPr>
          <a:lstStyle/>
          <a:p>
            <a:r>
              <a:rPr lang="en-IN" sz="900" dirty="0"/>
              <a:t>Suppressed audio</a:t>
            </a:r>
          </a:p>
        </p:txBody>
      </p:sp>
      <p:sp>
        <p:nvSpPr>
          <p:cNvPr id="9" name="TextBox 8">
            <a:extLst>
              <a:ext uri="{FF2B5EF4-FFF2-40B4-BE49-F238E27FC236}">
                <a16:creationId xmlns:a16="http://schemas.microsoft.com/office/drawing/2014/main" id="{33B0851D-4A26-81C7-7D5C-2ADEB2B43FE1}"/>
              </a:ext>
            </a:extLst>
          </p:cNvPr>
          <p:cNvSpPr txBox="1"/>
          <p:nvPr/>
        </p:nvSpPr>
        <p:spPr>
          <a:xfrm>
            <a:off x="11094698" y="3263467"/>
            <a:ext cx="995033" cy="369332"/>
          </a:xfrm>
          <a:prstGeom prst="rect">
            <a:avLst/>
          </a:prstGeom>
          <a:noFill/>
        </p:spPr>
        <p:txBody>
          <a:bodyPr wrap="square" rtlCol="0">
            <a:spAutoFit/>
          </a:bodyPr>
          <a:lstStyle/>
          <a:p>
            <a:r>
              <a:rPr lang="en-IN" sz="900" dirty="0"/>
              <a:t>Patient with relief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4BADAC-0232-E7DF-FDE8-0B560BF4AB9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204F4164-C70F-E764-4F32-ECBC837D23DF}"/>
              </a:ext>
            </a:extLst>
          </p:cNvPr>
          <p:cNvSpPr txBox="1"/>
          <p:nvPr/>
        </p:nvSpPr>
        <p:spPr>
          <a:xfrm>
            <a:off x="1927062" y="1980105"/>
            <a:ext cx="5524326" cy="1754326"/>
          </a:xfrm>
          <a:prstGeom prst="rect">
            <a:avLst/>
          </a:prstGeom>
          <a:noFill/>
        </p:spPr>
        <p:txBody>
          <a:bodyPr wrap="square">
            <a:spAutoFit/>
          </a:bodyPr>
          <a:lstStyle/>
          <a:p>
            <a:pPr algn="just">
              <a:buFont typeface="Arial" panose="020B0604020202020204" pitchFamily="34" charset="0"/>
              <a:buChar char="•"/>
            </a:pPr>
            <a:r>
              <a:rPr lang="en-US" b="1" i="0" dirty="0">
                <a:solidFill>
                  <a:srgbClr val="111111"/>
                </a:solidFill>
                <a:effectLst/>
                <a:latin typeface="-apple-system"/>
              </a:rPr>
              <a:t>Google Cloud Machine Learning Engine</a:t>
            </a:r>
            <a:r>
              <a:rPr lang="en-US" b="0" i="0" dirty="0">
                <a:solidFill>
                  <a:srgbClr val="111111"/>
                </a:solidFill>
                <a:effectLst/>
                <a:latin typeface="-apple-system"/>
              </a:rPr>
              <a:t>: Utilize this to create machine learning models to identify and match the tinnitus frequency of patients effectively.</a:t>
            </a:r>
          </a:p>
          <a:p>
            <a:pPr algn="l">
              <a:buFont typeface="Arial" panose="020B0604020202020204" pitchFamily="34" charset="0"/>
              <a:buChar char="•"/>
            </a:pPr>
            <a:r>
              <a:rPr lang="en-US" b="1" i="0" dirty="0">
                <a:solidFill>
                  <a:srgbClr val="111111"/>
                </a:solidFill>
                <a:effectLst/>
                <a:latin typeface="-apple-system"/>
              </a:rPr>
              <a:t>Google Cloud Storage</a:t>
            </a:r>
            <a:r>
              <a:rPr lang="en-US" b="0" i="0" dirty="0">
                <a:solidFill>
                  <a:srgbClr val="111111"/>
                </a:solidFill>
                <a:effectLst/>
                <a:latin typeface="-apple-system"/>
              </a:rPr>
              <a:t>: Store the library of various tinnitus sounds and tones securely and access them efficiently.</a:t>
            </a:r>
          </a:p>
        </p:txBody>
      </p:sp>
      <p:sp>
        <p:nvSpPr>
          <p:cNvPr id="7" name="Title 2">
            <a:extLst>
              <a:ext uri="{FF2B5EF4-FFF2-40B4-BE49-F238E27FC236}">
                <a16:creationId xmlns:a16="http://schemas.microsoft.com/office/drawing/2014/main" id="{BAF35FF1-0DAC-ABC9-2012-1F5851260482}"/>
              </a:ext>
            </a:extLst>
          </p:cNvPr>
          <p:cNvSpPr>
            <a:spLocks noGrp="1"/>
          </p:cNvSpPr>
          <p:nvPr>
            <p:ph type="title"/>
          </p:nvPr>
        </p:nvSpPr>
        <p:spPr>
          <a:xfrm>
            <a:off x="2316168" y="787782"/>
            <a:ext cx="5446505" cy="610863"/>
          </a:xfrm>
        </p:spPr>
        <p:txBody>
          <a:bodyPr>
            <a:normAutofit fontScale="90000"/>
          </a:bodyPr>
          <a:lstStyle/>
          <a:p>
            <a:r>
              <a:rPr lang="en-IN" dirty="0"/>
              <a:t>Introducing Google Tech</a:t>
            </a:r>
          </a:p>
        </p:txBody>
      </p:sp>
      <p:sp>
        <p:nvSpPr>
          <p:cNvPr id="8" name="TextBox 7">
            <a:extLst>
              <a:ext uri="{FF2B5EF4-FFF2-40B4-BE49-F238E27FC236}">
                <a16:creationId xmlns:a16="http://schemas.microsoft.com/office/drawing/2014/main" id="{2706FF03-373C-EDBE-EB84-6084128CBCD5}"/>
              </a:ext>
            </a:extLst>
          </p:cNvPr>
          <p:cNvSpPr txBox="1"/>
          <p:nvPr/>
        </p:nvSpPr>
        <p:spPr>
          <a:xfrm>
            <a:off x="5863520" y="4302973"/>
            <a:ext cx="5524326" cy="2031325"/>
          </a:xfrm>
          <a:prstGeom prst="rect">
            <a:avLst/>
          </a:prstGeom>
          <a:noFill/>
        </p:spPr>
        <p:txBody>
          <a:bodyPr wrap="square">
            <a:spAutoFit/>
          </a:bodyPr>
          <a:lstStyle/>
          <a:p>
            <a:pPr algn="just">
              <a:buFont typeface="Arial" panose="020B0604020202020204" pitchFamily="34" charset="0"/>
              <a:buChar char="•"/>
            </a:pPr>
            <a:r>
              <a:rPr lang="en-US" b="1" i="0" dirty="0">
                <a:solidFill>
                  <a:srgbClr val="111111"/>
                </a:solidFill>
                <a:effectLst/>
                <a:latin typeface="-apple-system"/>
              </a:rPr>
              <a:t>Google’s TensorFlow</a:t>
            </a:r>
            <a:r>
              <a:rPr lang="en-US" b="0" i="0" dirty="0">
                <a:solidFill>
                  <a:srgbClr val="111111"/>
                </a:solidFill>
                <a:effectLst/>
                <a:latin typeface="-apple-system"/>
              </a:rPr>
              <a:t>: Implement this open-source software library for dataflow and differentiable programming across a range of tasks, helpful in filter design and implementation.</a:t>
            </a:r>
          </a:p>
          <a:p>
            <a:pPr algn="l">
              <a:buFont typeface="Arial" panose="020B0604020202020204" pitchFamily="34" charset="0"/>
              <a:buChar char="•"/>
            </a:pPr>
            <a:r>
              <a:rPr lang="en-US" b="1" i="0" dirty="0">
                <a:solidFill>
                  <a:srgbClr val="111111"/>
                </a:solidFill>
                <a:effectLst/>
                <a:latin typeface="-apple-system"/>
              </a:rPr>
              <a:t>Google Data Studio</a:t>
            </a:r>
            <a:r>
              <a:rPr lang="en-US" b="0" i="0" dirty="0">
                <a:solidFill>
                  <a:srgbClr val="111111"/>
                </a:solidFill>
                <a:effectLst/>
                <a:latin typeface="-apple-system"/>
              </a:rPr>
              <a:t>: Use this for visualizing the data and analytics, making it easier to analyze the effectiveness of different frequencies on tinnitus.</a:t>
            </a:r>
          </a:p>
        </p:txBody>
      </p:sp>
      <p:pic>
        <p:nvPicPr>
          <p:cNvPr id="1026" name="Picture 2" descr="Introduction to Machine Learning on Google Cloud Platform - Whizlabs Blog">
            <a:extLst>
              <a:ext uri="{FF2B5EF4-FFF2-40B4-BE49-F238E27FC236}">
                <a16:creationId xmlns:a16="http://schemas.microsoft.com/office/drawing/2014/main" id="{1FAFD4BE-AD26-C38B-8909-13AB06DDBA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896" y="1772361"/>
            <a:ext cx="3716950" cy="19513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erflow png">
            <a:extLst>
              <a:ext uri="{FF2B5EF4-FFF2-40B4-BE49-F238E27FC236}">
                <a16:creationId xmlns:a16="http://schemas.microsoft.com/office/drawing/2014/main" id="{6F0CFB4F-7AB2-B371-BD33-3726D9B6810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5844" y1="81667" x2="65844" y2="81667"/>
                        <a14:foregroundMark x1="59671" y1="77778" x2="62963" y2="77778"/>
                        <a14:foregroundMark x1="76543" y1="77222" x2="76543" y2="77222"/>
                        <a14:foregroundMark x1="81070" y1="79444" x2="83539" y2="78889"/>
                        <a14:foregroundMark x1="83539" y1="78889" x2="83539" y2="78889"/>
                      </a14:backgroundRemoval>
                    </a14:imgEffect>
                  </a14:imgLayer>
                </a14:imgProps>
              </a:ext>
              <a:ext uri="{28A0092B-C50C-407E-A947-70E740481C1C}">
                <a14:useLocalDpi xmlns:a14="http://schemas.microsoft.com/office/drawing/2010/main" val="0"/>
              </a:ext>
            </a:extLst>
          </a:blip>
          <a:srcRect/>
          <a:stretch>
            <a:fillRect/>
          </a:stretch>
        </p:blipFill>
        <p:spPr bwMode="auto">
          <a:xfrm>
            <a:off x="2565164" y="4355718"/>
            <a:ext cx="23145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17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921367"/>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9" name="Google Shape;229;p3"/>
          <p:cNvSpPr txBox="1">
            <a:spLocks noGrp="1"/>
          </p:cNvSpPr>
          <p:nvPr>
            <p:ph type="body" idx="1"/>
          </p:nvPr>
        </p:nvSpPr>
        <p:spPr>
          <a:xfrm>
            <a:off x="952499" y="2337023"/>
            <a:ext cx="4838701" cy="424284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endParaRPr dirty="0"/>
          </a:p>
        </p:txBody>
      </p:sp>
      <p:sp>
        <p:nvSpPr>
          <p:cNvPr id="228" name="Google Shape;228;p3"/>
          <p:cNvSpPr txBox="1">
            <a:spLocks noGrp="1"/>
          </p:cNvSpPr>
          <p:nvPr>
            <p:ph type="body" idx="2"/>
          </p:nvPr>
        </p:nvSpPr>
        <p:spPr>
          <a:xfrm>
            <a:off x="952500" y="202110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a:t>
            </a:r>
            <a:endParaRPr dirty="0"/>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231" name="Google Shape;231;p3"/>
          <p:cNvSpPr txBox="1"/>
          <p:nvPr/>
        </p:nvSpPr>
        <p:spPr>
          <a:xfrm>
            <a:off x="5791201" y="2021107"/>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a:t>
            </a:r>
            <a:endParaRPr dirty="0"/>
          </a:p>
        </p:txBody>
      </p:sp>
      <p:sp>
        <p:nvSpPr>
          <p:cNvPr id="232" name="Google Shape;232;p3"/>
          <p:cNvSpPr txBox="1"/>
          <p:nvPr/>
        </p:nvSpPr>
        <p:spPr>
          <a:xfrm>
            <a:off x="6096000" y="2337023"/>
            <a:ext cx="4838701" cy="348359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i="0" dirty="0">
                <a:solidFill>
                  <a:schemeClr val="tx1"/>
                </a:solidFill>
                <a:effectLst/>
                <a:latin typeface="Libre Franklin" pitchFamily="2" charset="0"/>
                <a:cs typeface="Times New Roman" panose="02020603050405020304" pitchFamily="18" charset="0"/>
              </a:rPr>
              <a:t>Tones Library</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US" sz="1500" b="1" dirty="0">
                <a:solidFill>
                  <a:schemeClr val="tx1"/>
                </a:solidFill>
                <a:latin typeface="Libre Franklin" pitchFamily="2" charset="0"/>
                <a:cs typeface="Times New Roman" panose="02020603050405020304" pitchFamily="18" charset="0"/>
              </a:rPr>
              <a:t>Audio and tone generator</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US" sz="1500" b="1" dirty="0">
                <a:solidFill>
                  <a:schemeClr val="tx1"/>
                </a:solidFill>
                <a:latin typeface="Libre Franklin" pitchFamily="2" charset="0"/>
                <a:cs typeface="Times New Roman" panose="02020603050405020304" pitchFamily="18" charset="0"/>
              </a:rPr>
              <a:t>System Design</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Volunteer for testing</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Regulatory Approvals</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Clinical Validation</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Electronic Hardware</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High power’s power source for large time</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500" b="1" dirty="0">
                <a:solidFill>
                  <a:schemeClr val="tx1"/>
                </a:solidFill>
                <a:latin typeface="Libre Franklin" pitchFamily="2" charset="0"/>
                <a:cs typeface="Times New Roman" panose="02020603050405020304" pitchFamily="18" charset="0"/>
              </a:rPr>
              <a:t>User friendly Software </a:t>
            </a:r>
          </a:p>
          <a:p>
            <a:pPr marL="285750" marR="0" lvl="0" indent="-285750" algn="l" rtl="0">
              <a:lnSpc>
                <a:spcPct val="150000"/>
              </a:lnSpc>
              <a:spcBef>
                <a:spcPts val="0"/>
              </a:spcBef>
              <a:spcAft>
                <a:spcPts val="0"/>
              </a:spcAft>
              <a:buClr>
                <a:schemeClr val="dk1"/>
              </a:buClr>
              <a:buSzPts val="1600"/>
              <a:buFont typeface="Arial" panose="020B0604020202020204" pitchFamily="34" charset="0"/>
              <a:buChar char="•"/>
            </a:pPr>
            <a:endParaRPr sz="1500" b="1" dirty="0">
              <a:solidFill>
                <a:schemeClr val="tx1"/>
              </a:solidFill>
              <a:latin typeface="Libre Franklin" pitchFamily="2" charset="0"/>
              <a:cs typeface="Times New Roman" panose="02020603050405020304" pitchFamily="18" charset="0"/>
            </a:endParaRPr>
          </a:p>
        </p:txBody>
      </p:sp>
      <p:sp>
        <p:nvSpPr>
          <p:cNvPr id="2" name="Rectangle 1">
            <a:extLst>
              <a:ext uri="{FF2B5EF4-FFF2-40B4-BE49-F238E27FC236}">
                <a16:creationId xmlns:a16="http://schemas.microsoft.com/office/drawing/2014/main" id="{1842873B-ED23-403B-67C6-546D5E3426BF}"/>
              </a:ext>
            </a:extLst>
          </p:cNvPr>
          <p:cNvSpPr/>
          <p:nvPr/>
        </p:nvSpPr>
        <p:spPr>
          <a:xfrm>
            <a:off x="1104900" y="2425073"/>
            <a:ext cx="4520396" cy="5641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rPr>
              <a:t>Generate Different tinnitus frequency</a:t>
            </a:r>
            <a:endParaRPr lang="en-IN" sz="1500" dirty="0">
              <a:latin typeface="Libre Franklin" pitchFamily="2" charset="0"/>
            </a:endParaRPr>
          </a:p>
        </p:txBody>
      </p:sp>
      <p:sp>
        <p:nvSpPr>
          <p:cNvPr id="3" name="Rectangle 2">
            <a:extLst>
              <a:ext uri="{FF2B5EF4-FFF2-40B4-BE49-F238E27FC236}">
                <a16:creationId xmlns:a16="http://schemas.microsoft.com/office/drawing/2014/main" id="{2CE2E55F-CB3B-BB8D-1CA7-09EEF7C2F258}"/>
              </a:ext>
            </a:extLst>
          </p:cNvPr>
          <p:cNvSpPr/>
          <p:nvPr/>
        </p:nvSpPr>
        <p:spPr>
          <a:xfrm>
            <a:off x="1104900" y="3083240"/>
            <a:ext cx="4520396" cy="57413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cs typeface="Leelawadee UI Semilight" panose="020B0402040204020203" pitchFamily="34" charset="-34"/>
              </a:rPr>
              <a:t>Provide the sound to patient </a:t>
            </a:r>
            <a:endParaRPr lang="en-IN" sz="1500" dirty="0">
              <a:latin typeface="Libre Franklin" pitchFamily="2" charset="0"/>
              <a:cs typeface="Leelawadee UI Semilight" panose="020B0402040204020203" pitchFamily="34" charset="-34"/>
            </a:endParaRPr>
          </a:p>
        </p:txBody>
      </p:sp>
      <p:sp>
        <p:nvSpPr>
          <p:cNvPr id="4" name="Rectangle 3">
            <a:extLst>
              <a:ext uri="{FF2B5EF4-FFF2-40B4-BE49-F238E27FC236}">
                <a16:creationId xmlns:a16="http://schemas.microsoft.com/office/drawing/2014/main" id="{A0F80911-D915-0FCB-3550-3BBB195BF36E}"/>
              </a:ext>
            </a:extLst>
          </p:cNvPr>
          <p:cNvSpPr/>
          <p:nvPr/>
        </p:nvSpPr>
        <p:spPr>
          <a:xfrm>
            <a:off x="1111651" y="3774760"/>
            <a:ext cx="4520396" cy="60113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rPr>
              <a:t>Rectify the Sound frequencies</a:t>
            </a:r>
            <a:r>
              <a:rPr lang="en-US" dirty="0"/>
              <a:t> </a:t>
            </a:r>
            <a:endParaRPr lang="en-IN" dirty="0"/>
          </a:p>
        </p:txBody>
      </p:sp>
      <p:sp>
        <p:nvSpPr>
          <p:cNvPr id="5" name="Rectangle 4">
            <a:extLst>
              <a:ext uri="{FF2B5EF4-FFF2-40B4-BE49-F238E27FC236}">
                <a16:creationId xmlns:a16="http://schemas.microsoft.com/office/drawing/2014/main" id="{7C7DA247-D115-0491-D26B-018DC83E15A1}"/>
              </a:ext>
            </a:extLst>
          </p:cNvPr>
          <p:cNvSpPr/>
          <p:nvPr/>
        </p:nvSpPr>
        <p:spPr>
          <a:xfrm>
            <a:off x="1104900" y="4469938"/>
            <a:ext cx="4520396" cy="63131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rPr>
              <a:t>Design a system for canceling those frequencies</a:t>
            </a:r>
            <a:endParaRPr lang="en-IN" sz="1500" dirty="0">
              <a:latin typeface="Libre Franklin" pitchFamily="2" charset="0"/>
            </a:endParaRPr>
          </a:p>
        </p:txBody>
      </p:sp>
      <p:sp>
        <p:nvSpPr>
          <p:cNvPr id="6" name="Rectangle 5">
            <a:extLst>
              <a:ext uri="{FF2B5EF4-FFF2-40B4-BE49-F238E27FC236}">
                <a16:creationId xmlns:a16="http://schemas.microsoft.com/office/drawing/2014/main" id="{0143F2ED-7EA8-282A-48C6-50F2A586118D}"/>
              </a:ext>
            </a:extLst>
          </p:cNvPr>
          <p:cNvSpPr/>
          <p:nvPr/>
        </p:nvSpPr>
        <p:spPr>
          <a:xfrm>
            <a:off x="1104900" y="5189302"/>
            <a:ext cx="4520396" cy="63131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rPr>
              <a:t>Place the new tinnitus sound filter system in the ear of  patient</a:t>
            </a:r>
            <a:endParaRPr lang="en-IN" sz="1500" dirty="0">
              <a:latin typeface="Libre Franklin" pitchFamily="2" charset="0"/>
            </a:endParaRPr>
          </a:p>
        </p:txBody>
      </p:sp>
      <p:sp>
        <p:nvSpPr>
          <p:cNvPr id="7" name="Rectangle 6">
            <a:extLst>
              <a:ext uri="{FF2B5EF4-FFF2-40B4-BE49-F238E27FC236}">
                <a16:creationId xmlns:a16="http://schemas.microsoft.com/office/drawing/2014/main" id="{63B36821-7517-063D-23A6-5BF156B05A3B}"/>
              </a:ext>
            </a:extLst>
          </p:cNvPr>
          <p:cNvSpPr/>
          <p:nvPr/>
        </p:nvSpPr>
        <p:spPr>
          <a:xfrm>
            <a:off x="1104900" y="5914663"/>
            <a:ext cx="4520396" cy="54782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1500" dirty="0">
                <a:latin typeface="Libre Franklin" pitchFamily="2" charset="0"/>
              </a:rPr>
              <a:t>Provide audio to user after the suppressing</a:t>
            </a:r>
            <a:endParaRPr lang="en-IN" sz="1500" dirty="0">
              <a:latin typeface="Libre Franklin" pitchFamily="2"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2200</TotalTime>
  <Words>397</Words>
  <Application>Microsoft Office PowerPoint</Application>
  <PresentationFormat>Widescreen</PresentationFormat>
  <Paragraphs>51</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Franklin Gothic</vt:lpstr>
      <vt:lpstr>Calibri</vt:lpstr>
      <vt:lpstr>Century Gothic</vt:lpstr>
      <vt:lpstr>-apple-system</vt:lpstr>
      <vt:lpstr>Arial</vt:lpstr>
      <vt:lpstr>Wingdings 3</vt:lpstr>
      <vt:lpstr>Libre Franklin</vt:lpstr>
      <vt:lpstr>Wisp</vt:lpstr>
      <vt:lpstr>PowerPoint Presentation</vt:lpstr>
      <vt:lpstr>Idea/Approach Details</vt:lpstr>
      <vt:lpstr>Introducing Google Tech</vt:lpstr>
      <vt:lpstr>Idea/Approach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karankumar</cp:lastModifiedBy>
  <cp:revision>9</cp:revision>
  <dcterms:created xsi:type="dcterms:W3CDTF">2022-02-11T07:14:46Z</dcterms:created>
  <dcterms:modified xsi:type="dcterms:W3CDTF">2024-01-15T18:28:14Z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