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9" r:id="rId7"/>
    <p:sldId id="277" r:id="rId8"/>
    <p:sldId id="278" r:id="rId9"/>
    <p:sldId id="279" r:id="rId10"/>
    <p:sldId id="280" r:id="rId11"/>
    <p:sldId id="281" r:id="rId12"/>
    <p:sldId id="282" r:id="rId13"/>
    <p:sldId id="283" r:id="rId14"/>
    <p:sldId id="284" r:id="rId15"/>
    <p:sldId id="285" r:id="rId16"/>
    <p:sldId id="286" r:id="rId17"/>
    <p:sldId id="289" r:id="rId18"/>
    <p:sldId id="287" r:id="rId19"/>
    <p:sldId id="288" r:id="rId20"/>
    <p:sldId id="290" r:id="rId21"/>
    <p:sldId id="291" r:id="rId22"/>
    <p:sldId id="274" r:id="rId23"/>
    <p:sldId id="294" r:id="rId24"/>
    <p:sldId id="292" r:id="rId25"/>
    <p:sldId id="293" r:id="rId26"/>
    <p:sldId id="275" r:id="rId27"/>
    <p:sldId id="27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2" d="100"/>
          <a:sy n="82" d="100"/>
        </p:scale>
        <p:origin x="71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F5F72-296B-187C-7E6D-996213BAFC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2C547A5-66B1-D9E2-FBEC-7652B950AB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98A9892-266B-ABFD-86D8-A2D08FE4C498}"/>
              </a:ext>
            </a:extLst>
          </p:cNvPr>
          <p:cNvSpPr>
            <a:spLocks noGrp="1"/>
          </p:cNvSpPr>
          <p:nvPr>
            <p:ph type="dt" sz="half" idx="10"/>
          </p:nvPr>
        </p:nvSpPr>
        <p:spPr/>
        <p:txBody>
          <a:bodyPr/>
          <a:lstStyle/>
          <a:p>
            <a:fld id="{07A59260-4DAE-49C4-AF3E-FABA9C649492}" type="datetimeFigureOut">
              <a:rPr lang="en-IN" smtClean="0"/>
              <a:t>19-07-2024</a:t>
            </a:fld>
            <a:endParaRPr lang="en-IN"/>
          </a:p>
        </p:txBody>
      </p:sp>
      <p:sp>
        <p:nvSpPr>
          <p:cNvPr id="5" name="Footer Placeholder 4">
            <a:extLst>
              <a:ext uri="{FF2B5EF4-FFF2-40B4-BE49-F238E27FC236}">
                <a16:creationId xmlns:a16="http://schemas.microsoft.com/office/drawing/2014/main" id="{B139477D-43FE-103C-EC37-A1C07EDE73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16E1CF-E341-9122-6327-9902F7E27C9E}"/>
              </a:ext>
            </a:extLst>
          </p:cNvPr>
          <p:cNvSpPr>
            <a:spLocks noGrp="1"/>
          </p:cNvSpPr>
          <p:nvPr>
            <p:ph type="sldNum" sz="quarter" idx="12"/>
          </p:nvPr>
        </p:nvSpPr>
        <p:spPr/>
        <p:txBody>
          <a:bodyPr/>
          <a:lstStyle/>
          <a:p>
            <a:fld id="{5CC53308-B56B-4C04-973F-0D37CE0CC6B5}" type="slidenum">
              <a:rPr lang="en-IN" smtClean="0"/>
              <a:t>‹#›</a:t>
            </a:fld>
            <a:endParaRPr lang="en-IN"/>
          </a:p>
        </p:txBody>
      </p:sp>
    </p:spTree>
    <p:extLst>
      <p:ext uri="{BB962C8B-B14F-4D97-AF65-F5344CB8AC3E}">
        <p14:creationId xmlns:p14="http://schemas.microsoft.com/office/powerpoint/2010/main" val="3469843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C15A-2439-253F-6E71-41DC08E18F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4E53BF-8CEA-D296-07E8-5A186F12AA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CCCD93-66E0-9ED6-96AE-427D6BB33D10}"/>
              </a:ext>
            </a:extLst>
          </p:cNvPr>
          <p:cNvSpPr>
            <a:spLocks noGrp="1"/>
          </p:cNvSpPr>
          <p:nvPr>
            <p:ph type="dt" sz="half" idx="10"/>
          </p:nvPr>
        </p:nvSpPr>
        <p:spPr/>
        <p:txBody>
          <a:bodyPr/>
          <a:lstStyle/>
          <a:p>
            <a:fld id="{07A59260-4DAE-49C4-AF3E-FABA9C649492}" type="datetimeFigureOut">
              <a:rPr lang="en-IN" smtClean="0"/>
              <a:t>19-07-2024</a:t>
            </a:fld>
            <a:endParaRPr lang="en-IN"/>
          </a:p>
        </p:txBody>
      </p:sp>
      <p:sp>
        <p:nvSpPr>
          <p:cNvPr id="5" name="Footer Placeholder 4">
            <a:extLst>
              <a:ext uri="{FF2B5EF4-FFF2-40B4-BE49-F238E27FC236}">
                <a16:creationId xmlns:a16="http://schemas.microsoft.com/office/drawing/2014/main" id="{CA0E9F03-70AB-3064-AAB2-909F226D8F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8D9189-DB64-D619-4926-DFECB84A4303}"/>
              </a:ext>
            </a:extLst>
          </p:cNvPr>
          <p:cNvSpPr>
            <a:spLocks noGrp="1"/>
          </p:cNvSpPr>
          <p:nvPr>
            <p:ph type="sldNum" sz="quarter" idx="12"/>
          </p:nvPr>
        </p:nvSpPr>
        <p:spPr/>
        <p:txBody>
          <a:bodyPr/>
          <a:lstStyle/>
          <a:p>
            <a:fld id="{5CC53308-B56B-4C04-973F-0D37CE0CC6B5}" type="slidenum">
              <a:rPr lang="en-IN" smtClean="0"/>
              <a:t>‹#›</a:t>
            </a:fld>
            <a:endParaRPr lang="en-IN"/>
          </a:p>
        </p:txBody>
      </p:sp>
    </p:spTree>
    <p:extLst>
      <p:ext uri="{BB962C8B-B14F-4D97-AF65-F5344CB8AC3E}">
        <p14:creationId xmlns:p14="http://schemas.microsoft.com/office/powerpoint/2010/main" val="842549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68FDFC-6CC1-79E2-08EE-AD5CFE1B50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1783C0-1498-708A-60C9-643B4CB46D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37F644-18C4-5048-15F8-0261C953BFAF}"/>
              </a:ext>
            </a:extLst>
          </p:cNvPr>
          <p:cNvSpPr>
            <a:spLocks noGrp="1"/>
          </p:cNvSpPr>
          <p:nvPr>
            <p:ph type="dt" sz="half" idx="10"/>
          </p:nvPr>
        </p:nvSpPr>
        <p:spPr/>
        <p:txBody>
          <a:bodyPr/>
          <a:lstStyle/>
          <a:p>
            <a:fld id="{07A59260-4DAE-49C4-AF3E-FABA9C649492}" type="datetimeFigureOut">
              <a:rPr lang="en-IN" smtClean="0"/>
              <a:t>19-07-2024</a:t>
            </a:fld>
            <a:endParaRPr lang="en-IN"/>
          </a:p>
        </p:txBody>
      </p:sp>
      <p:sp>
        <p:nvSpPr>
          <p:cNvPr id="5" name="Footer Placeholder 4">
            <a:extLst>
              <a:ext uri="{FF2B5EF4-FFF2-40B4-BE49-F238E27FC236}">
                <a16:creationId xmlns:a16="http://schemas.microsoft.com/office/drawing/2014/main" id="{741A39C8-01C4-A39D-2223-FE9F208A07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43FB4B-2AF0-5923-939D-2B5922DE1AF7}"/>
              </a:ext>
            </a:extLst>
          </p:cNvPr>
          <p:cNvSpPr>
            <a:spLocks noGrp="1"/>
          </p:cNvSpPr>
          <p:nvPr>
            <p:ph type="sldNum" sz="quarter" idx="12"/>
          </p:nvPr>
        </p:nvSpPr>
        <p:spPr/>
        <p:txBody>
          <a:bodyPr/>
          <a:lstStyle/>
          <a:p>
            <a:fld id="{5CC53308-B56B-4C04-973F-0D37CE0CC6B5}" type="slidenum">
              <a:rPr lang="en-IN" smtClean="0"/>
              <a:t>‹#›</a:t>
            </a:fld>
            <a:endParaRPr lang="en-IN"/>
          </a:p>
        </p:txBody>
      </p:sp>
    </p:spTree>
    <p:extLst>
      <p:ext uri="{BB962C8B-B14F-4D97-AF65-F5344CB8AC3E}">
        <p14:creationId xmlns:p14="http://schemas.microsoft.com/office/powerpoint/2010/main" val="2970999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DFC8B-7F01-4CB5-076D-9AF5F7952D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063CA3-39E3-6EEC-7BD2-E932D2AB01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020630-906F-23B0-82D8-52E879A40E6E}"/>
              </a:ext>
            </a:extLst>
          </p:cNvPr>
          <p:cNvSpPr>
            <a:spLocks noGrp="1"/>
          </p:cNvSpPr>
          <p:nvPr>
            <p:ph type="dt" sz="half" idx="10"/>
          </p:nvPr>
        </p:nvSpPr>
        <p:spPr/>
        <p:txBody>
          <a:bodyPr/>
          <a:lstStyle/>
          <a:p>
            <a:fld id="{07A59260-4DAE-49C4-AF3E-FABA9C649492}" type="datetimeFigureOut">
              <a:rPr lang="en-IN" smtClean="0"/>
              <a:t>19-07-2024</a:t>
            </a:fld>
            <a:endParaRPr lang="en-IN"/>
          </a:p>
        </p:txBody>
      </p:sp>
      <p:sp>
        <p:nvSpPr>
          <p:cNvPr id="5" name="Footer Placeholder 4">
            <a:extLst>
              <a:ext uri="{FF2B5EF4-FFF2-40B4-BE49-F238E27FC236}">
                <a16:creationId xmlns:a16="http://schemas.microsoft.com/office/drawing/2014/main" id="{3D6D3F3E-15D1-668B-7E2B-C2DF6043BA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E75465-39AE-1428-EC64-7DB8C90233D1}"/>
              </a:ext>
            </a:extLst>
          </p:cNvPr>
          <p:cNvSpPr>
            <a:spLocks noGrp="1"/>
          </p:cNvSpPr>
          <p:nvPr>
            <p:ph type="sldNum" sz="quarter" idx="12"/>
          </p:nvPr>
        </p:nvSpPr>
        <p:spPr/>
        <p:txBody>
          <a:bodyPr/>
          <a:lstStyle/>
          <a:p>
            <a:fld id="{5CC53308-B56B-4C04-973F-0D37CE0CC6B5}" type="slidenum">
              <a:rPr lang="en-IN" smtClean="0"/>
              <a:t>‹#›</a:t>
            </a:fld>
            <a:endParaRPr lang="en-IN"/>
          </a:p>
        </p:txBody>
      </p:sp>
    </p:spTree>
    <p:extLst>
      <p:ext uri="{BB962C8B-B14F-4D97-AF65-F5344CB8AC3E}">
        <p14:creationId xmlns:p14="http://schemas.microsoft.com/office/powerpoint/2010/main" val="3367305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5A1FF-6D0D-529D-D37D-6A431F5A75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6141331-78AB-51E5-3B0B-F107E05624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91551-818E-756C-E644-E45EDEA33374}"/>
              </a:ext>
            </a:extLst>
          </p:cNvPr>
          <p:cNvSpPr>
            <a:spLocks noGrp="1"/>
          </p:cNvSpPr>
          <p:nvPr>
            <p:ph type="dt" sz="half" idx="10"/>
          </p:nvPr>
        </p:nvSpPr>
        <p:spPr/>
        <p:txBody>
          <a:bodyPr/>
          <a:lstStyle/>
          <a:p>
            <a:fld id="{07A59260-4DAE-49C4-AF3E-FABA9C649492}" type="datetimeFigureOut">
              <a:rPr lang="en-IN" smtClean="0"/>
              <a:t>19-07-2024</a:t>
            </a:fld>
            <a:endParaRPr lang="en-IN"/>
          </a:p>
        </p:txBody>
      </p:sp>
      <p:sp>
        <p:nvSpPr>
          <p:cNvPr id="5" name="Footer Placeholder 4">
            <a:extLst>
              <a:ext uri="{FF2B5EF4-FFF2-40B4-BE49-F238E27FC236}">
                <a16:creationId xmlns:a16="http://schemas.microsoft.com/office/drawing/2014/main" id="{600C8E41-279B-3606-5767-B87B476289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E04D58-5EE0-60EA-C379-EDBC80A63620}"/>
              </a:ext>
            </a:extLst>
          </p:cNvPr>
          <p:cNvSpPr>
            <a:spLocks noGrp="1"/>
          </p:cNvSpPr>
          <p:nvPr>
            <p:ph type="sldNum" sz="quarter" idx="12"/>
          </p:nvPr>
        </p:nvSpPr>
        <p:spPr/>
        <p:txBody>
          <a:bodyPr/>
          <a:lstStyle/>
          <a:p>
            <a:fld id="{5CC53308-B56B-4C04-973F-0D37CE0CC6B5}" type="slidenum">
              <a:rPr lang="en-IN" smtClean="0"/>
              <a:t>‹#›</a:t>
            </a:fld>
            <a:endParaRPr lang="en-IN"/>
          </a:p>
        </p:txBody>
      </p:sp>
    </p:spTree>
    <p:extLst>
      <p:ext uri="{BB962C8B-B14F-4D97-AF65-F5344CB8AC3E}">
        <p14:creationId xmlns:p14="http://schemas.microsoft.com/office/powerpoint/2010/main" val="1141401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4D8AC-4A87-D606-41D7-AEFC5BA85C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43C3DC-FD70-DEAA-77A0-8BE27E4ABD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4402A2-AB65-16B1-60F2-7522BA9513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51F526-6192-5E7D-3EA3-9D8436F1EBD9}"/>
              </a:ext>
            </a:extLst>
          </p:cNvPr>
          <p:cNvSpPr>
            <a:spLocks noGrp="1"/>
          </p:cNvSpPr>
          <p:nvPr>
            <p:ph type="dt" sz="half" idx="10"/>
          </p:nvPr>
        </p:nvSpPr>
        <p:spPr/>
        <p:txBody>
          <a:bodyPr/>
          <a:lstStyle/>
          <a:p>
            <a:fld id="{07A59260-4DAE-49C4-AF3E-FABA9C649492}" type="datetimeFigureOut">
              <a:rPr lang="en-IN" smtClean="0"/>
              <a:t>19-07-2024</a:t>
            </a:fld>
            <a:endParaRPr lang="en-IN"/>
          </a:p>
        </p:txBody>
      </p:sp>
      <p:sp>
        <p:nvSpPr>
          <p:cNvPr id="6" name="Footer Placeholder 5">
            <a:extLst>
              <a:ext uri="{FF2B5EF4-FFF2-40B4-BE49-F238E27FC236}">
                <a16:creationId xmlns:a16="http://schemas.microsoft.com/office/drawing/2014/main" id="{4E491EFA-5350-7F83-15CF-20EA07543B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DFE310-0B69-4A99-EDE0-09D29029B034}"/>
              </a:ext>
            </a:extLst>
          </p:cNvPr>
          <p:cNvSpPr>
            <a:spLocks noGrp="1"/>
          </p:cNvSpPr>
          <p:nvPr>
            <p:ph type="sldNum" sz="quarter" idx="12"/>
          </p:nvPr>
        </p:nvSpPr>
        <p:spPr/>
        <p:txBody>
          <a:bodyPr/>
          <a:lstStyle/>
          <a:p>
            <a:fld id="{5CC53308-B56B-4C04-973F-0D37CE0CC6B5}" type="slidenum">
              <a:rPr lang="en-IN" smtClean="0"/>
              <a:t>‹#›</a:t>
            </a:fld>
            <a:endParaRPr lang="en-IN"/>
          </a:p>
        </p:txBody>
      </p:sp>
    </p:spTree>
    <p:extLst>
      <p:ext uri="{BB962C8B-B14F-4D97-AF65-F5344CB8AC3E}">
        <p14:creationId xmlns:p14="http://schemas.microsoft.com/office/powerpoint/2010/main" val="2446179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A81D6-1786-EF41-3937-2D2E3B09146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7A3C81-4316-5E88-8763-2AD84FAD68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CE5ADB-823B-7B42-4073-F8809DED9D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4144EC2-BFEA-93B8-A42A-4ECCA220FE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244429-0AA4-AA91-8275-D135D9FF8D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EDB9460-268C-4165-EE38-5AA43BC6E1E5}"/>
              </a:ext>
            </a:extLst>
          </p:cNvPr>
          <p:cNvSpPr>
            <a:spLocks noGrp="1"/>
          </p:cNvSpPr>
          <p:nvPr>
            <p:ph type="dt" sz="half" idx="10"/>
          </p:nvPr>
        </p:nvSpPr>
        <p:spPr/>
        <p:txBody>
          <a:bodyPr/>
          <a:lstStyle/>
          <a:p>
            <a:fld id="{07A59260-4DAE-49C4-AF3E-FABA9C649492}" type="datetimeFigureOut">
              <a:rPr lang="en-IN" smtClean="0"/>
              <a:t>19-07-2024</a:t>
            </a:fld>
            <a:endParaRPr lang="en-IN"/>
          </a:p>
        </p:txBody>
      </p:sp>
      <p:sp>
        <p:nvSpPr>
          <p:cNvPr id="8" name="Footer Placeholder 7">
            <a:extLst>
              <a:ext uri="{FF2B5EF4-FFF2-40B4-BE49-F238E27FC236}">
                <a16:creationId xmlns:a16="http://schemas.microsoft.com/office/drawing/2014/main" id="{66716543-8651-CC98-9E67-C2A9D758280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A5FC91-40A7-AE4C-FC00-9AD3AF4D8745}"/>
              </a:ext>
            </a:extLst>
          </p:cNvPr>
          <p:cNvSpPr>
            <a:spLocks noGrp="1"/>
          </p:cNvSpPr>
          <p:nvPr>
            <p:ph type="sldNum" sz="quarter" idx="12"/>
          </p:nvPr>
        </p:nvSpPr>
        <p:spPr/>
        <p:txBody>
          <a:bodyPr/>
          <a:lstStyle/>
          <a:p>
            <a:fld id="{5CC53308-B56B-4C04-973F-0D37CE0CC6B5}" type="slidenum">
              <a:rPr lang="en-IN" smtClean="0"/>
              <a:t>‹#›</a:t>
            </a:fld>
            <a:endParaRPr lang="en-IN"/>
          </a:p>
        </p:txBody>
      </p:sp>
    </p:spTree>
    <p:extLst>
      <p:ext uri="{BB962C8B-B14F-4D97-AF65-F5344CB8AC3E}">
        <p14:creationId xmlns:p14="http://schemas.microsoft.com/office/powerpoint/2010/main" val="469294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3960F-C9E4-A236-51DE-264D0D9B6A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1321F0E-7A4D-1621-6C7F-AF2C9C7B4C1F}"/>
              </a:ext>
            </a:extLst>
          </p:cNvPr>
          <p:cNvSpPr>
            <a:spLocks noGrp="1"/>
          </p:cNvSpPr>
          <p:nvPr>
            <p:ph type="dt" sz="half" idx="10"/>
          </p:nvPr>
        </p:nvSpPr>
        <p:spPr/>
        <p:txBody>
          <a:bodyPr/>
          <a:lstStyle/>
          <a:p>
            <a:fld id="{07A59260-4DAE-49C4-AF3E-FABA9C649492}" type="datetimeFigureOut">
              <a:rPr lang="en-IN" smtClean="0"/>
              <a:t>19-07-2024</a:t>
            </a:fld>
            <a:endParaRPr lang="en-IN"/>
          </a:p>
        </p:txBody>
      </p:sp>
      <p:sp>
        <p:nvSpPr>
          <p:cNvPr id="4" name="Footer Placeholder 3">
            <a:extLst>
              <a:ext uri="{FF2B5EF4-FFF2-40B4-BE49-F238E27FC236}">
                <a16:creationId xmlns:a16="http://schemas.microsoft.com/office/drawing/2014/main" id="{9FCEEB4E-1E81-6121-3F08-7303EB9215B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0A1A66C-A36A-3D1A-059B-B6E3F912463C}"/>
              </a:ext>
            </a:extLst>
          </p:cNvPr>
          <p:cNvSpPr>
            <a:spLocks noGrp="1"/>
          </p:cNvSpPr>
          <p:nvPr>
            <p:ph type="sldNum" sz="quarter" idx="12"/>
          </p:nvPr>
        </p:nvSpPr>
        <p:spPr/>
        <p:txBody>
          <a:bodyPr/>
          <a:lstStyle/>
          <a:p>
            <a:fld id="{5CC53308-B56B-4C04-973F-0D37CE0CC6B5}" type="slidenum">
              <a:rPr lang="en-IN" smtClean="0"/>
              <a:t>‹#›</a:t>
            </a:fld>
            <a:endParaRPr lang="en-IN"/>
          </a:p>
        </p:txBody>
      </p:sp>
    </p:spTree>
    <p:extLst>
      <p:ext uri="{BB962C8B-B14F-4D97-AF65-F5344CB8AC3E}">
        <p14:creationId xmlns:p14="http://schemas.microsoft.com/office/powerpoint/2010/main" val="2682692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D2B1F2-2291-48D7-A656-139C2FE48DB8}"/>
              </a:ext>
            </a:extLst>
          </p:cNvPr>
          <p:cNvSpPr>
            <a:spLocks noGrp="1"/>
          </p:cNvSpPr>
          <p:nvPr>
            <p:ph type="dt" sz="half" idx="10"/>
          </p:nvPr>
        </p:nvSpPr>
        <p:spPr/>
        <p:txBody>
          <a:bodyPr/>
          <a:lstStyle/>
          <a:p>
            <a:fld id="{07A59260-4DAE-49C4-AF3E-FABA9C649492}" type="datetimeFigureOut">
              <a:rPr lang="en-IN" smtClean="0"/>
              <a:t>19-07-2024</a:t>
            </a:fld>
            <a:endParaRPr lang="en-IN"/>
          </a:p>
        </p:txBody>
      </p:sp>
      <p:sp>
        <p:nvSpPr>
          <p:cNvPr id="3" name="Footer Placeholder 2">
            <a:extLst>
              <a:ext uri="{FF2B5EF4-FFF2-40B4-BE49-F238E27FC236}">
                <a16:creationId xmlns:a16="http://schemas.microsoft.com/office/drawing/2014/main" id="{970C6DE5-CB4D-AEF2-28B2-17DB70F45F3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9392958-8A6A-FE9B-6BA8-ABB93CA38466}"/>
              </a:ext>
            </a:extLst>
          </p:cNvPr>
          <p:cNvSpPr>
            <a:spLocks noGrp="1"/>
          </p:cNvSpPr>
          <p:nvPr>
            <p:ph type="sldNum" sz="quarter" idx="12"/>
          </p:nvPr>
        </p:nvSpPr>
        <p:spPr/>
        <p:txBody>
          <a:bodyPr/>
          <a:lstStyle/>
          <a:p>
            <a:fld id="{5CC53308-B56B-4C04-973F-0D37CE0CC6B5}" type="slidenum">
              <a:rPr lang="en-IN" smtClean="0"/>
              <a:t>‹#›</a:t>
            </a:fld>
            <a:endParaRPr lang="en-IN"/>
          </a:p>
        </p:txBody>
      </p:sp>
    </p:spTree>
    <p:extLst>
      <p:ext uri="{BB962C8B-B14F-4D97-AF65-F5344CB8AC3E}">
        <p14:creationId xmlns:p14="http://schemas.microsoft.com/office/powerpoint/2010/main" val="2097942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CD3A-B0D2-F15F-DA13-32727CDCE7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619F8B3-6E6F-3455-5A21-BCD28C4E1C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EB04D7-FA67-8743-7D2A-63B795EF74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46F114-D4CD-CDAC-27E9-E4594FAEB12B}"/>
              </a:ext>
            </a:extLst>
          </p:cNvPr>
          <p:cNvSpPr>
            <a:spLocks noGrp="1"/>
          </p:cNvSpPr>
          <p:nvPr>
            <p:ph type="dt" sz="half" idx="10"/>
          </p:nvPr>
        </p:nvSpPr>
        <p:spPr/>
        <p:txBody>
          <a:bodyPr/>
          <a:lstStyle/>
          <a:p>
            <a:fld id="{07A59260-4DAE-49C4-AF3E-FABA9C649492}" type="datetimeFigureOut">
              <a:rPr lang="en-IN" smtClean="0"/>
              <a:t>19-07-2024</a:t>
            </a:fld>
            <a:endParaRPr lang="en-IN"/>
          </a:p>
        </p:txBody>
      </p:sp>
      <p:sp>
        <p:nvSpPr>
          <p:cNvPr id="6" name="Footer Placeholder 5">
            <a:extLst>
              <a:ext uri="{FF2B5EF4-FFF2-40B4-BE49-F238E27FC236}">
                <a16:creationId xmlns:a16="http://schemas.microsoft.com/office/drawing/2014/main" id="{3BF09405-CE81-F871-3B77-22DA5D99A5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FAA84D-A8BA-878D-EE04-16C2BD882F62}"/>
              </a:ext>
            </a:extLst>
          </p:cNvPr>
          <p:cNvSpPr>
            <a:spLocks noGrp="1"/>
          </p:cNvSpPr>
          <p:nvPr>
            <p:ph type="sldNum" sz="quarter" idx="12"/>
          </p:nvPr>
        </p:nvSpPr>
        <p:spPr/>
        <p:txBody>
          <a:bodyPr/>
          <a:lstStyle/>
          <a:p>
            <a:fld id="{5CC53308-B56B-4C04-973F-0D37CE0CC6B5}" type="slidenum">
              <a:rPr lang="en-IN" smtClean="0"/>
              <a:t>‹#›</a:t>
            </a:fld>
            <a:endParaRPr lang="en-IN"/>
          </a:p>
        </p:txBody>
      </p:sp>
    </p:spTree>
    <p:extLst>
      <p:ext uri="{BB962C8B-B14F-4D97-AF65-F5344CB8AC3E}">
        <p14:creationId xmlns:p14="http://schemas.microsoft.com/office/powerpoint/2010/main" val="4116458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6DD11-4267-5704-FABE-8CB65F321F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30EDBA-EAD7-F4FC-AE99-43B8441986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A07DC3-6F84-66A7-1AD2-285A9B0117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C8DD7D-6FFB-8FB3-A479-F45FE1BC4822}"/>
              </a:ext>
            </a:extLst>
          </p:cNvPr>
          <p:cNvSpPr>
            <a:spLocks noGrp="1"/>
          </p:cNvSpPr>
          <p:nvPr>
            <p:ph type="dt" sz="half" idx="10"/>
          </p:nvPr>
        </p:nvSpPr>
        <p:spPr/>
        <p:txBody>
          <a:bodyPr/>
          <a:lstStyle/>
          <a:p>
            <a:fld id="{07A59260-4DAE-49C4-AF3E-FABA9C649492}" type="datetimeFigureOut">
              <a:rPr lang="en-IN" smtClean="0"/>
              <a:t>19-07-2024</a:t>
            </a:fld>
            <a:endParaRPr lang="en-IN"/>
          </a:p>
        </p:txBody>
      </p:sp>
      <p:sp>
        <p:nvSpPr>
          <p:cNvPr id="6" name="Footer Placeholder 5">
            <a:extLst>
              <a:ext uri="{FF2B5EF4-FFF2-40B4-BE49-F238E27FC236}">
                <a16:creationId xmlns:a16="http://schemas.microsoft.com/office/drawing/2014/main" id="{B63414BD-E29F-38E5-97E7-8874EC9022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378D68-EFA0-026F-ADAC-4EEE2A1C3729}"/>
              </a:ext>
            </a:extLst>
          </p:cNvPr>
          <p:cNvSpPr>
            <a:spLocks noGrp="1"/>
          </p:cNvSpPr>
          <p:nvPr>
            <p:ph type="sldNum" sz="quarter" idx="12"/>
          </p:nvPr>
        </p:nvSpPr>
        <p:spPr/>
        <p:txBody>
          <a:bodyPr/>
          <a:lstStyle/>
          <a:p>
            <a:fld id="{5CC53308-B56B-4C04-973F-0D37CE0CC6B5}" type="slidenum">
              <a:rPr lang="en-IN" smtClean="0"/>
              <a:t>‹#›</a:t>
            </a:fld>
            <a:endParaRPr lang="en-IN"/>
          </a:p>
        </p:txBody>
      </p:sp>
    </p:spTree>
    <p:extLst>
      <p:ext uri="{BB962C8B-B14F-4D97-AF65-F5344CB8AC3E}">
        <p14:creationId xmlns:p14="http://schemas.microsoft.com/office/powerpoint/2010/main" val="464758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6E16E6-C5AE-D948-9B32-87AC5B66DA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5E4002-0A4A-8BCE-6215-A00C9CC0C7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F32F8A-B249-0DCD-77B7-09A4A5BBCF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A59260-4DAE-49C4-AF3E-FABA9C649492}" type="datetimeFigureOut">
              <a:rPr lang="en-IN" smtClean="0"/>
              <a:t>19-07-2024</a:t>
            </a:fld>
            <a:endParaRPr lang="en-IN"/>
          </a:p>
        </p:txBody>
      </p:sp>
      <p:sp>
        <p:nvSpPr>
          <p:cNvPr id="5" name="Footer Placeholder 4">
            <a:extLst>
              <a:ext uri="{FF2B5EF4-FFF2-40B4-BE49-F238E27FC236}">
                <a16:creationId xmlns:a16="http://schemas.microsoft.com/office/drawing/2014/main" id="{51C6A774-7051-D720-CDD5-329A4BA3ED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3484064-DDAF-1638-BBE8-FF709B2615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C53308-B56B-4C04-973F-0D37CE0CC6B5}" type="slidenum">
              <a:rPr lang="en-IN" smtClean="0"/>
              <a:t>‹#›</a:t>
            </a:fld>
            <a:endParaRPr lang="en-IN"/>
          </a:p>
        </p:txBody>
      </p:sp>
    </p:spTree>
    <p:extLst>
      <p:ext uri="{BB962C8B-B14F-4D97-AF65-F5344CB8AC3E}">
        <p14:creationId xmlns:p14="http://schemas.microsoft.com/office/powerpoint/2010/main" val="4016398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7064051-5E77-1159-F539-7FA6023C0E94}"/>
              </a:ext>
            </a:extLst>
          </p:cNvPr>
          <p:cNvGrpSpPr/>
          <p:nvPr/>
        </p:nvGrpSpPr>
        <p:grpSpPr>
          <a:xfrm>
            <a:off x="470452" y="412683"/>
            <a:ext cx="11251096" cy="6003235"/>
            <a:chOff x="530087" y="410817"/>
            <a:chExt cx="11251096" cy="6003235"/>
          </a:xfrm>
        </p:grpSpPr>
        <p:sp>
          <p:nvSpPr>
            <p:cNvPr id="5" name="Rectangle: Rounded Corners 4">
              <a:extLst>
                <a:ext uri="{FF2B5EF4-FFF2-40B4-BE49-F238E27FC236}">
                  <a16:creationId xmlns:a16="http://schemas.microsoft.com/office/drawing/2014/main" id="{90A5AE62-7A42-5012-F63E-566AEAD89613}"/>
                </a:ext>
              </a:extLst>
            </p:cNvPr>
            <p:cNvSpPr/>
            <p:nvPr/>
          </p:nvSpPr>
          <p:spPr>
            <a:xfrm>
              <a:off x="530087" y="410817"/>
              <a:ext cx="11251096" cy="6003235"/>
            </a:xfrm>
            <a:prstGeom prst="roundRect">
              <a:avLst>
                <a:gd name="adj" fmla="val 6292"/>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7E7DEF70-6FB3-52E8-FBAC-87CE4FB56268}"/>
                </a:ext>
              </a:extLst>
            </p:cNvPr>
            <p:cNvSpPr txBox="1"/>
            <p:nvPr/>
          </p:nvSpPr>
          <p:spPr>
            <a:xfrm>
              <a:off x="10336696" y="624880"/>
              <a:ext cx="1325217" cy="584775"/>
            </a:xfrm>
            <a:prstGeom prst="rect">
              <a:avLst/>
            </a:prstGeom>
            <a:noFill/>
          </p:spPr>
          <p:txBody>
            <a:bodyPr wrap="square" rtlCol="0">
              <a:spAutoFit/>
            </a:bodyPr>
            <a:lstStyle/>
            <a:p>
              <a:r>
                <a:rPr lang="en-US" sz="3200" dirty="0">
                  <a:latin typeface="+mj-lt"/>
                </a:rPr>
                <a:t>CS446</a:t>
              </a:r>
              <a:endParaRPr lang="en-IN" sz="3600" dirty="0">
                <a:latin typeface="+mj-lt"/>
              </a:endParaRPr>
            </a:p>
          </p:txBody>
        </p:sp>
        <p:grpSp>
          <p:nvGrpSpPr>
            <p:cNvPr id="7" name="Group 6">
              <a:extLst>
                <a:ext uri="{FF2B5EF4-FFF2-40B4-BE49-F238E27FC236}">
                  <a16:creationId xmlns:a16="http://schemas.microsoft.com/office/drawing/2014/main" id="{A5850AD4-BB24-C720-B413-66A335F9D742}"/>
                </a:ext>
              </a:extLst>
            </p:cNvPr>
            <p:cNvGrpSpPr/>
            <p:nvPr/>
          </p:nvGrpSpPr>
          <p:grpSpPr>
            <a:xfrm>
              <a:off x="892018" y="2499569"/>
              <a:ext cx="10355021" cy="2873262"/>
              <a:chOff x="854696" y="1717979"/>
              <a:chExt cx="10355021" cy="2873262"/>
            </a:xfrm>
          </p:grpSpPr>
          <p:sp>
            <p:nvSpPr>
              <p:cNvPr id="8" name="TextBox 7">
                <a:extLst>
                  <a:ext uri="{FF2B5EF4-FFF2-40B4-BE49-F238E27FC236}">
                    <a16:creationId xmlns:a16="http://schemas.microsoft.com/office/drawing/2014/main" id="{E27B38CB-74A3-1751-B894-DA853979CE97}"/>
                  </a:ext>
                </a:extLst>
              </p:cNvPr>
              <p:cNvSpPr txBox="1"/>
              <p:nvPr/>
            </p:nvSpPr>
            <p:spPr>
              <a:xfrm>
                <a:off x="854696" y="1717979"/>
                <a:ext cx="9846365" cy="2123658"/>
              </a:xfrm>
              <a:prstGeom prst="rect">
                <a:avLst/>
              </a:prstGeom>
              <a:noFill/>
            </p:spPr>
            <p:txBody>
              <a:bodyPr wrap="square" rtlCol="0">
                <a:spAutoFit/>
              </a:bodyPr>
              <a:lstStyle/>
              <a:p>
                <a:r>
                  <a:rPr lang="en-IN" sz="6600" b="1" dirty="0">
                    <a:solidFill>
                      <a:schemeClr val="accent1"/>
                    </a:solidFill>
                    <a:effectLst/>
                    <a:latin typeface="Arial Black" panose="020B0A04020102020204" pitchFamily="34" charset="0"/>
                  </a:rPr>
                  <a:t>SUMMER INTERNSHIP - II</a:t>
                </a:r>
                <a:endParaRPr lang="en-IN" sz="6600" b="1" dirty="0">
                  <a:solidFill>
                    <a:schemeClr val="accent1"/>
                  </a:solidFill>
                  <a:latin typeface="Arial Black" panose="020B0A04020102020204" pitchFamily="34" charset="0"/>
                </a:endParaRPr>
              </a:p>
            </p:txBody>
          </p:sp>
          <p:sp>
            <p:nvSpPr>
              <p:cNvPr id="9" name="TextBox 8">
                <a:extLst>
                  <a:ext uri="{FF2B5EF4-FFF2-40B4-BE49-F238E27FC236}">
                    <a16:creationId xmlns:a16="http://schemas.microsoft.com/office/drawing/2014/main" id="{6BA56052-7D73-726F-A242-72C16CD6D43A}"/>
                  </a:ext>
                </a:extLst>
              </p:cNvPr>
              <p:cNvSpPr txBox="1"/>
              <p:nvPr/>
            </p:nvSpPr>
            <p:spPr>
              <a:xfrm>
                <a:off x="1002297" y="3760244"/>
                <a:ext cx="10207420" cy="830997"/>
              </a:xfrm>
              <a:prstGeom prst="rect">
                <a:avLst/>
              </a:prstGeom>
              <a:noFill/>
              <a:ln>
                <a:noFill/>
              </a:ln>
            </p:spPr>
            <p:txBody>
              <a:bodyPr wrap="square" rtlCol="0">
                <a:spAutoFit/>
              </a:bodyPr>
              <a:lstStyle/>
              <a:p>
                <a:r>
                  <a:rPr lang="en-US" sz="1600" dirty="0">
                    <a:latin typeface="Cambria" panose="02040503050406030204" pitchFamily="18" charset="0"/>
                    <a:ea typeface="Cambria" panose="02040503050406030204" pitchFamily="18" charset="0"/>
                  </a:rPr>
                  <a:t>PREPARED BY : </a:t>
                </a:r>
                <a:r>
                  <a:rPr lang="en-US" sz="1600" b="1" dirty="0">
                    <a:latin typeface="Cambria" panose="02040503050406030204" pitchFamily="18" charset="0"/>
                    <a:ea typeface="Cambria" panose="02040503050406030204" pitchFamily="18" charset="0"/>
                  </a:rPr>
                  <a:t>HARSHBHAI PATEL (D22CS099)</a:t>
                </a:r>
                <a:r>
                  <a:rPr lang="en-US" sz="1600" dirty="0">
                    <a:latin typeface="Cambria" panose="02040503050406030204" pitchFamily="18" charset="0"/>
                    <a:ea typeface="Cambria" panose="02040503050406030204" pitchFamily="18" charset="0"/>
                  </a:rPr>
                  <a:t>  AND  </a:t>
                </a:r>
                <a:r>
                  <a:rPr lang="en-US" sz="1600" b="1" dirty="0">
                    <a:latin typeface="Cambria" panose="02040503050406030204" pitchFamily="18" charset="0"/>
                    <a:ea typeface="Cambria" panose="02040503050406030204" pitchFamily="18" charset="0"/>
                  </a:rPr>
                  <a:t>KRISH PATEL (D22CS094)</a:t>
                </a:r>
                <a:r>
                  <a:rPr lang="en-US" sz="1600" dirty="0">
                    <a:latin typeface="Cambria" panose="02040503050406030204" pitchFamily="18" charset="0"/>
                    <a:ea typeface="Cambria" panose="02040503050406030204" pitchFamily="18" charset="0"/>
                  </a:rPr>
                  <a:t> </a:t>
                </a:r>
              </a:p>
              <a:p>
                <a:r>
                  <a:rPr lang="en-US" sz="1600" dirty="0">
                    <a:solidFill>
                      <a:schemeClr val="bg2"/>
                    </a:solidFill>
                    <a:latin typeface="Cambria" panose="02040503050406030204" pitchFamily="18" charset="0"/>
                    <a:ea typeface="Cambria" panose="02040503050406030204" pitchFamily="18" charset="0"/>
                  </a:rPr>
                  <a:t>--------------------------------------------------------------------------------------------------------</a:t>
                </a:r>
              </a:p>
              <a:p>
                <a:r>
                  <a:rPr lang="en-US" sz="1600" dirty="0">
                    <a:latin typeface="Cambria" panose="02040503050406030204" pitchFamily="18" charset="0"/>
                    <a:ea typeface="Cambria" panose="02040503050406030204" pitchFamily="18" charset="0"/>
                  </a:rPr>
                  <a:t>MENTORED BY : HITEN PATEL  ||  EMPLOYEE AT: CAMPUSKNOT EDU. PVT. LTD</a:t>
                </a:r>
                <a:endParaRPr lang="en-IN" sz="1200" dirty="0">
                  <a:latin typeface="Cambria" panose="02040503050406030204" pitchFamily="18" charset="0"/>
                  <a:ea typeface="Cambria" panose="02040503050406030204" pitchFamily="18" charset="0"/>
                </a:endParaRPr>
              </a:p>
            </p:txBody>
          </p:sp>
        </p:grpSp>
      </p:grpSp>
    </p:spTree>
    <p:extLst>
      <p:ext uri="{BB962C8B-B14F-4D97-AF65-F5344CB8AC3E}">
        <p14:creationId xmlns:p14="http://schemas.microsoft.com/office/powerpoint/2010/main" val="3220562188"/>
      </p:ext>
    </p:extLst>
  </p:cSld>
  <p:clrMapOvr>
    <a:masterClrMapping/>
  </p:clrMapOvr>
  <mc:AlternateContent xmlns:mc="http://schemas.openxmlformats.org/markup-compatibility/2006">
    <mc:Choice xmlns:p14="http://schemas.microsoft.com/office/powerpoint/2010/main" Requires="p14">
      <p:transition>
        <p14:pan dir="u"/>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DE89E8-799F-7679-BBA1-C25041FD0B78}"/>
              </a:ext>
            </a:extLst>
          </p:cNvPr>
          <p:cNvPicPr>
            <a:picLocks noChangeAspect="1"/>
          </p:cNvPicPr>
          <p:nvPr/>
        </p:nvPicPr>
        <p:blipFill>
          <a:blip r:embed="rId2">
            <a:extLst>
              <a:ext uri="{28A0092B-C50C-407E-A947-70E740481C1C}">
                <a14:useLocalDpi xmlns:a14="http://schemas.microsoft.com/office/drawing/2010/main" val="0"/>
              </a:ext>
            </a:extLst>
          </a:blip>
          <a:srcRect l="114" r="114"/>
          <a:stretch/>
        </p:blipFill>
        <p:spPr>
          <a:xfrm>
            <a:off x="961897" y="1050007"/>
            <a:ext cx="10268203" cy="5210115"/>
          </a:xfrm>
          <a:prstGeom prst="roundRect">
            <a:avLst>
              <a:gd name="adj" fmla="val 2179"/>
            </a:avLst>
          </a:prstGeom>
          <a:ln>
            <a:solidFill>
              <a:schemeClr val="bg1">
                <a:lumMod val="50000"/>
              </a:schemeClr>
            </a:solidFill>
          </a:ln>
        </p:spPr>
      </p:pic>
      <p:sp>
        <p:nvSpPr>
          <p:cNvPr id="3" name="TextBox 2">
            <a:extLst>
              <a:ext uri="{FF2B5EF4-FFF2-40B4-BE49-F238E27FC236}">
                <a16:creationId xmlns:a16="http://schemas.microsoft.com/office/drawing/2014/main" id="{87B63227-1E20-83E2-CD7F-B0E8EF217FE5}"/>
              </a:ext>
            </a:extLst>
          </p:cNvPr>
          <p:cNvSpPr txBox="1"/>
          <p:nvPr/>
        </p:nvSpPr>
        <p:spPr>
          <a:xfrm>
            <a:off x="807046" y="383692"/>
            <a:ext cx="10558295" cy="253916"/>
          </a:xfrm>
          <a:prstGeom prst="rect">
            <a:avLst/>
          </a:prstGeom>
          <a:noFill/>
        </p:spPr>
        <p:txBody>
          <a:bodyPr wrap="square" rtlCol="0">
            <a:spAutoFit/>
          </a:bodyPr>
          <a:lstStyle/>
          <a:p>
            <a:pPr algn="ctr"/>
            <a:r>
              <a:rPr lang="en-US" sz="1050" dirty="0">
                <a:latin typeface="Arial" panose="020B0604020202020204" pitchFamily="34" charset="0"/>
                <a:cs typeface="Arial" panose="020B0604020202020204" pitchFamily="34" charset="0"/>
              </a:rPr>
              <a:t>SOCIAL ECHO                                                                                                                                                                                        HTML – CSS  – REACT JS – MONGO DB  </a:t>
            </a:r>
            <a:endParaRPr lang="en-IN" sz="10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470335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DE89E8-799F-7679-BBA1-C25041FD0B78}"/>
              </a:ext>
            </a:extLst>
          </p:cNvPr>
          <p:cNvPicPr>
            <a:picLocks noChangeAspect="1"/>
          </p:cNvPicPr>
          <p:nvPr/>
        </p:nvPicPr>
        <p:blipFill>
          <a:blip r:embed="rId2">
            <a:extLst>
              <a:ext uri="{28A0092B-C50C-407E-A947-70E740481C1C}">
                <a14:useLocalDpi xmlns:a14="http://schemas.microsoft.com/office/drawing/2010/main" val="0"/>
              </a:ext>
            </a:extLst>
          </a:blip>
          <a:srcRect l="114" r="114"/>
          <a:stretch/>
        </p:blipFill>
        <p:spPr>
          <a:xfrm>
            <a:off x="961897" y="1050007"/>
            <a:ext cx="10268203" cy="5210115"/>
          </a:xfrm>
          <a:prstGeom prst="roundRect">
            <a:avLst>
              <a:gd name="adj" fmla="val 2179"/>
            </a:avLst>
          </a:prstGeom>
          <a:ln>
            <a:solidFill>
              <a:schemeClr val="bg1">
                <a:lumMod val="50000"/>
              </a:schemeClr>
            </a:solidFill>
          </a:ln>
        </p:spPr>
      </p:pic>
      <p:sp>
        <p:nvSpPr>
          <p:cNvPr id="3" name="TextBox 2">
            <a:extLst>
              <a:ext uri="{FF2B5EF4-FFF2-40B4-BE49-F238E27FC236}">
                <a16:creationId xmlns:a16="http://schemas.microsoft.com/office/drawing/2014/main" id="{87B63227-1E20-83E2-CD7F-B0E8EF217FE5}"/>
              </a:ext>
            </a:extLst>
          </p:cNvPr>
          <p:cNvSpPr txBox="1"/>
          <p:nvPr/>
        </p:nvSpPr>
        <p:spPr>
          <a:xfrm>
            <a:off x="807046" y="383692"/>
            <a:ext cx="10558295" cy="253916"/>
          </a:xfrm>
          <a:prstGeom prst="rect">
            <a:avLst/>
          </a:prstGeom>
          <a:noFill/>
        </p:spPr>
        <p:txBody>
          <a:bodyPr wrap="square" rtlCol="0">
            <a:spAutoFit/>
          </a:bodyPr>
          <a:lstStyle/>
          <a:p>
            <a:pPr algn="ctr"/>
            <a:r>
              <a:rPr lang="en-US" sz="1050" dirty="0">
                <a:latin typeface="Arial" panose="020B0604020202020204" pitchFamily="34" charset="0"/>
                <a:cs typeface="Arial" panose="020B0604020202020204" pitchFamily="34" charset="0"/>
              </a:rPr>
              <a:t>SOCIAL ECHO                                                                                                                                                                                        HTML – CSS  – REACT JS – MONGO DB  </a:t>
            </a:r>
            <a:endParaRPr lang="en-IN" sz="10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132640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DE89E8-799F-7679-BBA1-C25041FD0B78}"/>
              </a:ext>
            </a:extLst>
          </p:cNvPr>
          <p:cNvPicPr>
            <a:picLocks noChangeAspect="1"/>
          </p:cNvPicPr>
          <p:nvPr/>
        </p:nvPicPr>
        <p:blipFill>
          <a:blip r:embed="rId2">
            <a:extLst>
              <a:ext uri="{28A0092B-C50C-407E-A947-70E740481C1C}">
                <a14:useLocalDpi xmlns:a14="http://schemas.microsoft.com/office/drawing/2010/main" val="0"/>
              </a:ext>
            </a:extLst>
          </a:blip>
          <a:srcRect l="114" r="114"/>
          <a:stretch/>
        </p:blipFill>
        <p:spPr>
          <a:xfrm>
            <a:off x="961897" y="1050007"/>
            <a:ext cx="10268203" cy="5210115"/>
          </a:xfrm>
          <a:prstGeom prst="roundRect">
            <a:avLst>
              <a:gd name="adj" fmla="val 2179"/>
            </a:avLst>
          </a:prstGeom>
          <a:ln>
            <a:solidFill>
              <a:schemeClr val="bg1">
                <a:lumMod val="50000"/>
              </a:schemeClr>
            </a:solidFill>
          </a:ln>
        </p:spPr>
      </p:pic>
      <p:sp>
        <p:nvSpPr>
          <p:cNvPr id="3" name="TextBox 2">
            <a:extLst>
              <a:ext uri="{FF2B5EF4-FFF2-40B4-BE49-F238E27FC236}">
                <a16:creationId xmlns:a16="http://schemas.microsoft.com/office/drawing/2014/main" id="{87B63227-1E20-83E2-CD7F-B0E8EF217FE5}"/>
              </a:ext>
            </a:extLst>
          </p:cNvPr>
          <p:cNvSpPr txBox="1"/>
          <p:nvPr/>
        </p:nvSpPr>
        <p:spPr>
          <a:xfrm>
            <a:off x="807046" y="383692"/>
            <a:ext cx="10558295" cy="253916"/>
          </a:xfrm>
          <a:prstGeom prst="rect">
            <a:avLst/>
          </a:prstGeom>
          <a:noFill/>
        </p:spPr>
        <p:txBody>
          <a:bodyPr wrap="square" rtlCol="0">
            <a:spAutoFit/>
          </a:bodyPr>
          <a:lstStyle/>
          <a:p>
            <a:pPr algn="ctr"/>
            <a:r>
              <a:rPr lang="en-US" sz="1050" dirty="0">
                <a:latin typeface="Arial" panose="020B0604020202020204" pitchFamily="34" charset="0"/>
                <a:cs typeface="Arial" panose="020B0604020202020204" pitchFamily="34" charset="0"/>
              </a:rPr>
              <a:t>SOCIAL ECHO                                                                                                                                                                                        HTML – CSS  – REACT JS – MONGO DB  </a:t>
            </a:r>
            <a:endParaRPr lang="en-IN" sz="10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868380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DE89E8-799F-7679-BBA1-C25041FD0B78}"/>
              </a:ext>
            </a:extLst>
          </p:cNvPr>
          <p:cNvPicPr>
            <a:picLocks noChangeAspect="1"/>
          </p:cNvPicPr>
          <p:nvPr/>
        </p:nvPicPr>
        <p:blipFill>
          <a:blip r:embed="rId2">
            <a:extLst>
              <a:ext uri="{28A0092B-C50C-407E-A947-70E740481C1C}">
                <a14:useLocalDpi xmlns:a14="http://schemas.microsoft.com/office/drawing/2010/main" val="0"/>
              </a:ext>
            </a:extLst>
          </a:blip>
          <a:srcRect l="165" r="165"/>
          <a:stretch/>
        </p:blipFill>
        <p:spPr>
          <a:xfrm>
            <a:off x="961897" y="1050007"/>
            <a:ext cx="10268203" cy="5210115"/>
          </a:xfrm>
          <a:prstGeom prst="roundRect">
            <a:avLst>
              <a:gd name="adj" fmla="val 2179"/>
            </a:avLst>
          </a:prstGeom>
          <a:ln>
            <a:solidFill>
              <a:schemeClr val="bg1">
                <a:lumMod val="50000"/>
              </a:schemeClr>
            </a:solidFill>
          </a:ln>
        </p:spPr>
      </p:pic>
      <p:sp>
        <p:nvSpPr>
          <p:cNvPr id="3" name="TextBox 2">
            <a:extLst>
              <a:ext uri="{FF2B5EF4-FFF2-40B4-BE49-F238E27FC236}">
                <a16:creationId xmlns:a16="http://schemas.microsoft.com/office/drawing/2014/main" id="{87B63227-1E20-83E2-CD7F-B0E8EF217FE5}"/>
              </a:ext>
            </a:extLst>
          </p:cNvPr>
          <p:cNvSpPr txBox="1"/>
          <p:nvPr/>
        </p:nvSpPr>
        <p:spPr>
          <a:xfrm>
            <a:off x="807046" y="383692"/>
            <a:ext cx="10558295" cy="253916"/>
          </a:xfrm>
          <a:prstGeom prst="rect">
            <a:avLst/>
          </a:prstGeom>
          <a:noFill/>
        </p:spPr>
        <p:txBody>
          <a:bodyPr wrap="square" rtlCol="0">
            <a:spAutoFit/>
          </a:bodyPr>
          <a:lstStyle/>
          <a:p>
            <a:pPr algn="ctr"/>
            <a:r>
              <a:rPr lang="en-US" sz="1050" dirty="0">
                <a:latin typeface="Arial" panose="020B0604020202020204" pitchFamily="34" charset="0"/>
                <a:cs typeface="Arial" panose="020B0604020202020204" pitchFamily="34" charset="0"/>
              </a:rPr>
              <a:t>SOCIAL ECHO                                                                                                                                                                                        HTML – CSS  – REACT JS – MONGO DB  </a:t>
            </a:r>
            <a:endParaRPr lang="en-IN" sz="10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779368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DE89E8-799F-7679-BBA1-C25041FD0B78}"/>
              </a:ext>
            </a:extLst>
          </p:cNvPr>
          <p:cNvPicPr>
            <a:picLocks noChangeAspect="1"/>
          </p:cNvPicPr>
          <p:nvPr/>
        </p:nvPicPr>
        <p:blipFill>
          <a:blip r:embed="rId2">
            <a:extLst>
              <a:ext uri="{28A0092B-C50C-407E-A947-70E740481C1C}">
                <a14:useLocalDpi xmlns:a14="http://schemas.microsoft.com/office/drawing/2010/main" val="0"/>
              </a:ext>
            </a:extLst>
          </a:blip>
          <a:srcRect l="114" r="114"/>
          <a:stretch/>
        </p:blipFill>
        <p:spPr>
          <a:xfrm>
            <a:off x="961897" y="1050007"/>
            <a:ext cx="10268203" cy="5210115"/>
          </a:xfrm>
          <a:prstGeom prst="roundRect">
            <a:avLst>
              <a:gd name="adj" fmla="val 2179"/>
            </a:avLst>
          </a:prstGeom>
          <a:ln>
            <a:solidFill>
              <a:schemeClr val="bg1">
                <a:lumMod val="50000"/>
              </a:schemeClr>
            </a:solidFill>
          </a:ln>
        </p:spPr>
      </p:pic>
      <p:sp>
        <p:nvSpPr>
          <p:cNvPr id="3" name="TextBox 2">
            <a:extLst>
              <a:ext uri="{FF2B5EF4-FFF2-40B4-BE49-F238E27FC236}">
                <a16:creationId xmlns:a16="http://schemas.microsoft.com/office/drawing/2014/main" id="{87B63227-1E20-83E2-CD7F-B0E8EF217FE5}"/>
              </a:ext>
            </a:extLst>
          </p:cNvPr>
          <p:cNvSpPr txBox="1"/>
          <p:nvPr/>
        </p:nvSpPr>
        <p:spPr>
          <a:xfrm>
            <a:off x="807046" y="383692"/>
            <a:ext cx="10558295" cy="253916"/>
          </a:xfrm>
          <a:prstGeom prst="rect">
            <a:avLst/>
          </a:prstGeom>
          <a:noFill/>
        </p:spPr>
        <p:txBody>
          <a:bodyPr wrap="square" rtlCol="0">
            <a:spAutoFit/>
          </a:bodyPr>
          <a:lstStyle/>
          <a:p>
            <a:pPr algn="ctr"/>
            <a:r>
              <a:rPr lang="en-US" sz="1050" dirty="0">
                <a:latin typeface="Arial" panose="020B0604020202020204" pitchFamily="34" charset="0"/>
                <a:cs typeface="Arial" panose="020B0604020202020204" pitchFamily="34" charset="0"/>
              </a:rPr>
              <a:t>SOCIAL ECHO                                                                                                                                                                                        HTML – CSS  – REACT JS – MONGO DB  </a:t>
            </a:r>
            <a:endParaRPr lang="en-IN" sz="10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306915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DE89E8-799F-7679-BBA1-C25041FD0B78}"/>
              </a:ext>
            </a:extLst>
          </p:cNvPr>
          <p:cNvPicPr>
            <a:picLocks noChangeAspect="1"/>
          </p:cNvPicPr>
          <p:nvPr/>
        </p:nvPicPr>
        <p:blipFill>
          <a:blip r:embed="rId2">
            <a:extLst>
              <a:ext uri="{28A0092B-C50C-407E-A947-70E740481C1C}">
                <a14:useLocalDpi xmlns:a14="http://schemas.microsoft.com/office/drawing/2010/main" val="0"/>
              </a:ext>
            </a:extLst>
          </a:blip>
          <a:srcRect t="13077" b="13077"/>
          <a:stretch/>
        </p:blipFill>
        <p:spPr>
          <a:xfrm>
            <a:off x="961897" y="1050007"/>
            <a:ext cx="10268203" cy="5210115"/>
          </a:xfrm>
          <a:prstGeom prst="roundRect">
            <a:avLst>
              <a:gd name="adj" fmla="val 2179"/>
            </a:avLst>
          </a:prstGeom>
          <a:ln>
            <a:solidFill>
              <a:schemeClr val="bg1">
                <a:lumMod val="50000"/>
              </a:schemeClr>
            </a:solidFill>
          </a:ln>
        </p:spPr>
      </p:pic>
      <p:sp>
        <p:nvSpPr>
          <p:cNvPr id="3" name="TextBox 2">
            <a:extLst>
              <a:ext uri="{FF2B5EF4-FFF2-40B4-BE49-F238E27FC236}">
                <a16:creationId xmlns:a16="http://schemas.microsoft.com/office/drawing/2014/main" id="{87B63227-1E20-83E2-CD7F-B0E8EF217FE5}"/>
              </a:ext>
            </a:extLst>
          </p:cNvPr>
          <p:cNvSpPr txBox="1"/>
          <p:nvPr/>
        </p:nvSpPr>
        <p:spPr>
          <a:xfrm>
            <a:off x="807046" y="383692"/>
            <a:ext cx="10558295" cy="253916"/>
          </a:xfrm>
          <a:prstGeom prst="rect">
            <a:avLst/>
          </a:prstGeom>
          <a:noFill/>
        </p:spPr>
        <p:txBody>
          <a:bodyPr wrap="square" rtlCol="0">
            <a:spAutoFit/>
          </a:bodyPr>
          <a:lstStyle/>
          <a:p>
            <a:pPr algn="ctr"/>
            <a:r>
              <a:rPr lang="en-US" sz="1050" dirty="0">
                <a:latin typeface="Arial" panose="020B0604020202020204" pitchFamily="34" charset="0"/>
                <a:cs typeface="Arial" panose="020B0604020202020204" pitchFamily="34" charset="0"/>
              </a:rPr>
              <a:t>SOCIAL ECHO                                                                                                                                                                                        HTML – CSS  – REACT JS – MONGO DB  </a:t>
            </a:r>
            <a:endParaRPr lang="en-IN" sz="10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242701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DE89E8-799F-7679-BBA1-C25041FD0B78}"/>
              </a:ext>
            </a:extLst>
          </p:cNvPr>
          <p:cNvPicPr>
            <a:picLocks noChangeAspect="1"/>
          </p:cNvPicPr>
          <p:nvPr/>
        </p:nvPicPr>
        <p:blipFill rotWithShape="1">
          <a:blip r:embed="rId2">
            <a:extLst>
              <a:ext uri="{28A0092B-C50C-407E-A947-70E740481C1C}">
                <a14:useLocalDpi xmlns:a14="http://schemas.microsoft.com/office/drawing/2010/main" val="0"/>
              </a:ext>
            </a:extLst>
          </a:blip>
          <a:srcRect t="73" b="55953"/>
          <a:stretch/>
        </p:blipFill>
        <p:spPr>
          <a:xfrm>
            <a:off x="961897" y="1050007"/>
            <a:ext cx="10268203" cy="5210115"/>
          </a:xfrm>
          <a:prstGeom prst="roundRect">
            <a:avLst>
              <a:gd name="adj" fmla="val 2179"/>
            </a:avLst>
          </a:prstGeom>
          <a:ln>
            <a:solidFill>
              <a:schemeClr val="bg1">
                <a:lumMod val="50000"/>
              </a:schemeClr>
            </a:solidFill>
          </a:ln>
        </p:spPr>
      </p:pic>
      <p:sp>
        <p:nvSpPr>
          <p:cNvPr id="3" name="TextBox 2">
            <a:extLst>
              <a:ext uri="{FF2B5EF4-FFF2-40B4-BE49-F238E27FC236}">
                <a16:creationId xmlns:a16="http://schemas.microsoft.com/office/drawing/2014/main" id="{87B63227-1E20-83E2-CD7F-B0E8EF217FE5}"/>
              </a:ext>
            </a:extLst>
          </p:cNvPr>
          <p:cNvSpPr txBox="1"/>
          <p:nvPr/>
        </p:nvSpPr>
        <p:spPr>
          <a:xfrm>
            <a:off x="807046" y="383692"/>
            <a:ext cx="10558295" cy="253916"/>
          </a:xfrm>
          <a:prstGeom prst="rect">
            <a:avLst/>
          </a:prstGeom>
          <a:noFill/>
        </p:spPr>
        <p:txBody>
          <a:bodyPr wrap="square" rtlCol="0">
            <a:spAutoFit/>
          </a:bodyPr>
          <a:lstStyle/>
          <a:p>
            <a:pPr algn="ctr"/>
            <a:r>
              <a:rPr lang="en-US" sz="1050" dirty="0">
                <a:latin typeface="Arial" panose="020B0604020202020204" pitchFamily="34" charset="0"/>
                <a:cs typeface="Arial" panose="020B0604020202020204" pitchFamily="34" charset="0"/>
              </a:rPr>
              <a:t>SOCIAL ECHO                                                                                                                                                                                        HTML – CSS  – REACT JS – MONGO DB  </a:t>
            </a:r>
            <a:endParaRPr lang="en-IN" sz="10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386616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DE89E8-799F-7679-BBA1-C25041FD0B78}"/>
              </a:ext>
            </a:extLst>
          </p:cNvPr>
          <p:cNvPicPr>
            <a:picLocks noChangeAspect="1"/>
          </p:cNvPicPr>
          <p:nvPr/>
        </p:nvPicPr>
        <p:blipFill rotWithShape="1">
          <a:blip r:embed="rId2">
            <a:extLst>
              <a:ext uri="{28A0092B-C50C-407E-A947-70E740481C1C}">
                <a14:useLocalDpi xmlns:a14="http://schemas.microsoft.com/office/drawing/2010/main" val="0"/>
              </a:ext>
            </a:extLst>
          </a:blip>
          <a:srcRect l="96" t="41253" r="-96" b="14773"/>
          <a:stretch/>
        </p:blipFill>
        <p:spPr>
          <a:xfrm>
            <a:off x="961897" y="1050007"/>
            <a:ext cx="10268203" cy="5210115"/>
          </a:xfrm>
          <a:prstGeom prst="roundRect">
            <a:avLst>
              <a:gd name="adj" fmla="val 2179"/>
            </a:avLst>
          </a:prstGeom>
          <a:ln>
            <a:solidFill>
              <a:schemeClr val="bg1">
                <a:lumMod val="50000"/>
              </a:schemeClr>
            </a:solidFill>
          </a:ln>
        </p:spPr>
      </p:pic>
      <p:sp>
        <p:nvSpPr>
          <p:cNvPr id="3" name="TextBox 2">
            <a:extLst>
              <a:ext uri="{FF2B5EF4-FFF2-40B4-BE49-F238E27FC236}">
                <a16:creationId xmlns:a16="http://schemas.microsoft.com/office/drawing/2014/main" id="{87B63227-1E20-83E2-CD7F-B0E8EF217FE5}"/>
              </a:ext>
            </a:extLst>
          </p:cNvPr>
          <p:cNvSpPr txBox="1"/>
          <p:nvPr/>
        </p:nvSpPr>
        <p:spPr>
          <a:xfrm>
            <a:off x="807046" y="383692"/>
            <a:ext cx="10558295" cy="253916"/>
          </a:xfrm>
          <a:prstGeom prst="rect">
            <a:avLst/>
          </a:prstGeom>
          <a:noFill/>
        </p:spPr>
        <p:txBody>
          <a:bodyPr wrap="square" rtlCol="0">
            <a:spAutoFit/>
          </a:bodyPr>
          <a:lstStyle/>
          <a:p>
            <a:pPr algn="ctr"/>
            <a:r>
              <a:rPr lang="en-US" sz="1050" dirty="0">
                <a:latin typeface="Arial" panose="020B0604020202020204" pitchFamily="34" charset="0"/>
                <a:cs typeface="Arial" panose="020B0604020202020204" pitchFamily="34" charset="0"/>
              </a:rPr>
              <a:t>SOCIAL ECHO                                                                                                                                                                                        HTML – CSS  – REACT JS – MONGO DB  </a:t>
            </a:r>
            <a:endParaRPr lang="en-IN" sz="10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3383381"/>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DE89E8-799F-7679-BBA1-C25041FD0B78}"/>
              </a:ext>
            </a:extLst>
          </p:cNvPr>
          <p:cNvPicPr>
            <a:picLocks noChangeAspect="1"/>
          </p:cNvPicPr>
          <p:nvPr/>
        </p:nvPicPr>
        <p:blipFill>
          <a:blip r:embed="rId2">
            <a:extLst>
              <a:ext uri="{28A0092B-C50C-407E-A947-70E740481C1C}">
                <a14:useLocalDpi xmlns:a14="http://schemas.microsoft.com/office/drawing/2010/main" val="0"/>
              </a:ext>
            </a:extLst>
          </a:blip>
          <a:srcRect l="2885" r="2885"/>
          <a:stretch/>
        </p:blipFill>
        <p:spPr>
          <a:xfrm>
            <a:off x="961897" y="1050007"/>
            <a:ext cx="10268203" cy="5210115"/>
          </a:xfrm>
          <a:prstGeom prst="roundRect">
            <a:avLst>
              <a:gd name="adj" fmla="val 2179"/>
            </a:avLst>
          </a:prstGeom>
          <a:ln>
            <a:solidFill>
              <a:schemeClr val="bg1">
                <a:lumMod val="50000"/>
              </a:schemeClr>
            </a:solidFill>
          </a:ln>
        </p:spPr>
      </p:pic>
      <p:sp>
        <p:nvSpPr>
          <p:cNvPr id="3" name="TextBox 2">
            <a:extLst>
              <a:ext uri="{FF2B5EF4-FFF2-40B4-BE49-F238E27FC236}">
                <a16:creationId xmlns:a16="http://schemas.microsoft.com/office/drawing/2014/main" id="{87B63227-1E20-83E2-CD7F-B0E8EF217FE5}"/>
              </a:ext>
            </a:extLst>
          </p:cNvPr>
          <p:cNvSpPr txBox="1"/>
          <p:nvPr/>
        </p:nvSpPr>
        <p:spPr>
          <a:xfrm>
            <a:off x="807046" y="383692"/>
            <a:ext cx="10558295" cy="253916"/>
          </a:xfrm>
          <a:prstGeom prst="rect">
            <a:avLst/>
          </a:prstGeom>
          <a:noFill/>
        </p:spPr>
        <p:txBody>
          <a:bodyPr wrap="square" rtlCol="0">
            <a:spAutoFit/>
          </a:bodyPr>
          <a:lstStyle/>
          <a:p>
            <a:pPr algn="ctr"/>
            <a:r>
              <a:rPr lang="en-US" sz="1050" dirty="0">
                <a:latin typeface="Arial" panose="020B0604020202020204" pitchFamily="34" charset="0"/>
                <a:cs typeface="Arial" panose="020B0604020202020204" pitchFamily="34" charset="0"/>
              </a:rPr>
              <a:t>SOCIAL ECHO                                                                                                                                                                                        HTML – CSS  – REACT JS – MONGO DB  </a:t>
            </a:r>
            <a:endParaRPr lang="en-IN" sz="10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181439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DE89E8-799F-7679-BBA1-C25041FD0B78}"/>
              </a:ext>
            </a:extLst>
          </p:cNvPr>
          <p:cNvPicPr>
            <a:picLocks noChangeAspect="1"/>
          </p:cNvPicPr>
          <p:nvPr/>
        </p:nvPicPr>
        <p:blipFill>
          <a:blip r:embed="rId2">
            <a:extLst>
              <a:ext uri="{28A0092B-C50C-407E-A947-70E740481C1C}">
                <a14:useLocalDpi xmlns:a14="http://schemas.microsoft.com/office/drawing/2010/main" val="0"/>
              </a:ext>
            </a:extLst>
          </a:blip>
          <a:srcRect l="319" r="319"/>
          <a:stretch/>
        </p:blipFill>
        <p:spPr>
          <a:xfrm>
            <a:off x="961897" y="1050007"/>
            <a:ext cx="10268203" cy="5210115"/>
          </a:xfrm>
          <a:prstGeom prst="roundRect">
            <a:avLst>
              <a:gd name="adj" fmla="val 2179"/>
            </a:avLst>
          </a:prstGeom>
          <a:ln>
            <a:solidFill>
              <a:schemeClr val="bg1">
                <a:lumMod val="50000"/>
              </a:schemeClr>
            </a:solidFill>
          </a:ln>
        </p:spPr>
      </p:pic>
      <p:sp>
        <p:nvSpPr>
          <p:cNvPr id="3" name="TextBox 2">
            <a:extLst>
              <a:ext uri="{FF2B5EF4-FFF2-40B4-BE49-F238E27FC236}">
                <a16:creationId xmlns:a16="http://schemas.microsoft.com/office/drawing/2014/main" id="{87B63227-1E20-83E2-CD7F-B0E8EF217FE5}"/>
              </a:ext>
            </a:extLst>
          </p:cNvPr>
          <p:cNvSpPr txBox="1"/>
          <p:nvPr/>
        </p:nvSpPr>
        <p:spPr>
          <a:xfrm>
            <a:off x="807046" y="383692"/>
            <a:ext cx="10558295" cy="253916"/>
          </a:xfrm>
          <a:prstGeom prst="rect">
            <a:avLst/>
          </a:prstGeom>
          <a:noFill/>
        </p:spPr>
        <p:txBody>
          <a:bodyPr wrap="square" rtlCol="0">
            <a:spAutoFit/>
          </a:bodyPr>
          <a:lstStyle/>
          <a:p>
            <a:pPr algn="ctr"/>
            <a:r>
              <a:rPr lang="en-US" sz="1050" dirty="0">
                <a:latin typeface="Arial" panose="020B0604020202020204" pitchFamily="34" charset="0"/>
                <a:cs typeface="Arial" panose="020B0604020202020204" pitchFamily="34" charset="0"/>
              </a:rPr>
              <a:t>SOCIAL ECHO                                                                                                                                                                                        HTML – CSS  – REACT JS – MONGO DB  </a:t>
            </a:r>
            <a:endParaRPr lang="en-IN" sz="10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657175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AD2A5EAF-9590-7797-5487-5FF9E9B9488A}"/>
              </a:ext>
            </a:extLst>
          </p:cNvPr>
          <p:cNvGrpSpPr/>
          <p:nvPr/>
        </p:nvGrpSpPr>
        <p:grpSpPr>
          <a:xfrm>
            <a:off x="433974" y="448309"/>
            <a:ext cx="11251096" cy="6003235"/>
            <a:chOff x="470452" y="352772"/>
            <a:chExt cx="11251096" cy="6003235"/>
          </a:xfrm>
        </p:grpSpPr>
        <p:grpSp>
          <p:nvGrpSpPr>
            <p:cNvPr id="11" name="Group 10">
              <a:extLst>
                <a:ext uri="{FF2B5EF4-FFF2-40B4-BE49-F238E27FC236}">
                  <a16:creationId xmlns:a16="http://schemas.microsoft.com/office/drawing/2014/main" id="{737CD9F0-FC9D-2F04-5BF6-C6E762959F2E}"/>
                </a:ext>
              </a:extLst>
            </p:cNvPr>
            <p:cNvGrpSpPr/>
            <p:nvPr/>
          </p:nvGrpSpPr>
          <p:grpSpPr>
            <a:xfrm>
              <a:off x="470452" y="352772"/>
              <a:ext cx="11251096" cy="6003235"/>
              <a:chOff x="470452" y="352772"/>
              <a:chExt cx="11251096" cy="6003235"/>
            </a:xfrm>
          </p:grpSpPr>
          <p:sp>
            <p:nvSpPr>
              <p:cNvPr id="35" name="Rectangle: Rounded Corners 34">
                <a:extLst>
                  <a:ext uri="{FF2B5EF4-FFF2-40B4-BE49-F238E27FC236}">
                    <a16:creationId xmlns:a16="http://schemas.microsoft.com/office/drawing/2014/main" id="{79262393-F948-2480-363C-21CFD934A292}"/>
                  </a:ext>
                </a:extLst>
              </p:cNvPr>
              <p:cNvSpPr/>
              <p:nvPr/>
            </p:nvSpPr>
            <p:spPr>
              <a:xfrm>
                <a:off x="470452" y="352772"/>
                <a:ext cx="11251096" cy="6003235"/>
              </a:xfrm>
              <a:prstGeom prst="roundRect">
                <a:avLst>
                  <a:gd name="adj" fmla="val 6098"/>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6" name="Group 35">
                <a:extLst>
                  <a:ext uri="{FF2B5EF4-FFF2-40B4-BE49-F238E27FC236}">
                    <a16:creationId xmlns:a16="http://schemas.microsoft.com/office/drawing/2014/main" id="{0C4348DE-DACA-92D8-94D5-42792C3549F3}"/>
                  </a:ext>
                </a:extLst>
              </p:cNvPr>
              <p:cNvGrpSpPr/>
              <p:nvPr/>
            </p:nvGrpSpPr>
            <p:grpSpPr>
              <a:xfrm>
                <a:off x="737118" y="625151"/>
                <a:ext cx="10674221" cy="2409681"/>
                <a:chOff x="737118" y="625151"/>
                <a:chExt cx="10674221" cy="2409681"/>
              </a:xfrm>
            </p:grpSpPr>
            <p:sp>
              <p:nvSpPr>
                <p:cNvPr id="37" name="TextBox 36">
                  <a:extLst>
                    <a:ext uri="{FF2B5EF4-FFF2-40B4-BE49-F238E27FC236}">
                      <a16:creationId xmlns:a16="http://schemas.microsoft.com/office/drawing/2014/main" id="{FEF56A09-CE64-60C8-53AA-8249309B1FB0}"/>
                    </a:ext>
                  </a:extLst>
                </p:cNvPr>
                <p:cNvSpPr txBox="1"/>
                <p:nvPr/>
              </p:nvSpPr>
              <p:spPr>
                <a:xfrm>
                  <a:off x="905339" y="706108"/>
                  <a:ext cx="10235412" cy="923330"/>
                </a:xfrm>
                <a:prstGeom prst="rect">
                  <a:avLst/>
                </a:prstGeom>
                <a:noFill/>
              </p:spPr>
              <p:txBody>
                <a:bodyPr wrap="square" rtlCol="0">
                  <a:spAutoFit/>
                </a:bodyPr>
                <a:lstStyle/>
                <a:p>
                  <a:pPr algn="ctr"/>
                  <a:r>
                    <a:rPr lang="en-US" sz="5400" dirty="0">
                      <a:solidFill>
                        <a:schemeClr val="accent1"/>
                      </a:solidFill>
                      <a:latin typeface="Arial Black" panose="020B0A04020102020204" pitchFamily="34" charset="0"/>
                    </a:rPr>
                    <a:t>AGENDA</a:t>
                  </a:r>
                  <a:endParaRPr lang="en-IN" sz="5400" dirty="0">
                    <a:solidFill>
                      <a:schemeClr val="accent1"/>
                    </a:solidFill>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60D8B97B-8B8A-C4FC-A1FD-B6E0256876E2}"/>
                    </a:ext>
                  </a:extLst>
                </p:cNvPr>
                <p:cNvSpPr/>
                <p:nvPr/>
              </p:nvSpPr>
              <p:spPr>
                <a:xfrm>
                  <a:off x="737118" y="625151"/>
                  <a:ext cx="10674221" cy="1004287"/>
                </a:xfrm>
                <a:prstGeom prst="roundRect">
                  <a:avLst/>
                </a:prstGeom>
                <a:noFill/>
                <a:ln w="19050">
                  <a:solidFill>
                    <a:schemeClr val="tx1"/>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2C99240-66B6-586E-C232-C0412B239FE7}"/>
                    </a:ext>
                  </a:extLst>
                </p:cNvPr>
                <p:cNvSpPr txBox="1"/>
                <p:nvPr/>
              </p:nvSpPr>
              <p:spPr>
                <a:xfrm>
                  <a:off x="1641315" y="2080725"/>
                  <a:ext cx="3429456" cy="954107"/>
                </a:xfrm>
                <a:prstGeom prst="rect">
                  <a:avLst/>
                </a:prstGeom>
                <a:noFill/>
              </p:spPr>
              <p:txBody>
                <a:bodyPr wrap="square" rtlCol="0">
                  <a:spAutoFit/>
                </a:bodyPr>
                <a:lstStyle/>
                <a:p>
                  <a:r>
                    <a:rPr lang="en-US" sz="2800" b="1" i="0" dirty="0">
                      <a:effectLst/>
                      <a:latin typeface="Cambria" panose="02040503050406030204" pitchFamily="18" charset="0"/>
                      <a:ea typeface="Cambria" panose="02040503050406030204" pitchFamily="18" charset="0"/>
                    </a:rPr>
                    <a:t>Introduction to Technology </a:t>
                  </a:r>
                </a:p>
              </p:txBody>
            </p:sp>
          </p:grpSp>
        </p:grpSp>
        <p:sp>
          <p:nvSpPr>
            <p:cNvPr id="12" name="TextBox 11">
              <a:extLst>
                <a:ext uri="{FF2B5EF4-FFF2-40B4-BE49-F238E27FC236}">
                  <a16:creationId xmlns:a16="http://schemas.microsoft.com/office/drawing/2014/main" id="{11500B9B-BE63-054F-D4B5-1BC123FB6536}"/>
                </a:ext>
              </a:extLst>
            </p:cNvPr>
            <p:cNvSpPr txBox="1"/>
            <p:nvPr/>
          </p:nvSpPr>
          <p:spPr>
            <a:xfrm>
              <a:off x="1641315" y="4305868"/>
              <a:ext cx="3696742" cy="954107"/>
            </a:xfrm>
            <a:prstGeom prst="rect">
              <a:avLst/>
            </a:prstGeom>
            <a:noFill/>
          </p:spPr>
          <p:txBody>
            <a:bodyPr wrap="square" rtlCol="0">
              <a:spAutoFit/>
            </a:bodyPr>
            <a:lstStyle/>
            <a:p>
              <a:r>
                <a:rPr lang="en-US" sz="2800" b="1" dirty="0">
                  <a:latin typeface="Cambria" panose="02040503050406030204" pitchFamily="18" charset="0"/>
                  <a:ea typeface="Cambria" panose="02040503050406030204" pitchFamily="18" charset="0"/>
                </a:rPr>
                <a:t>Roles and Responsibilities</a:t>
              </a:r>
              <a:endParaRPr lang="en-US" sz="2800" b="1" i="0" dirty="0">
                <a:effectLst/>
                <a:latin typeface="Cambria" panose="02040503050406030204" pitchFamily="18" charset="0"/>
                <a:ea typeface="Cambria" panose="02040503050406030204" pitchFamily="18" charset="0"/>
              </a:endParaRPr>
            </a:p>
          </p:txBody>
        </p:sp>
        <p:sp>
          <p:nvSpPr>
            <p:cNvPr id="13" name="TextBox 12">
              <a:extLst>
                <a:ext uri="{FF2B5EF4-FFF2-40B4-BE49-F238E27FC236}">
                  <a16:creationId xmlns:a16="http://schemas.microsoft.com/office/drawing/2014/main" id="{D4BFE3BC-C201-0A63-6F3B-B9A2A709B498}"/>
                </a:ext>
              </a:extLst>
            </p:cNvPr>
            <p:cNvSpPr txBox="1"/>
            <p:nvPr/>
          </p:nvSpPr>
          <p:spPr>
            <a:xfrm>
              <a:off x="6755666" y="2214058"/>
              <a:ext cx="3180592" cy="1323439"/>
            </a:xfrm>
            <a:prstGeom prst="rect">
              <a:avLst/>
            </a:prstGeom>
            <a:noFill/>
          </p:spPr>
          <p:txBody>
            <a:bodyPr wrap="square" rtlCol="0">
              <a:spAutoFit/>
            </a:bodyPr>
            <a:lstStyle/>
            <a:p>
              <a:r>
                <a:rPr lang="en-US" sz="2800" b="1" i="0" dirty="0">
                  <a:effectLst/>
                  <a:latin typeface="Cambria" panose="02040503050406030204" pitchFamily="18" charset="0"/>
                  <a:ea typeface="Cambria" panose="02040503050406030204" pitchFamily="18" charset="0"/>
                </a:rPr>
                <a:t>Implementation of projects</a:t>
              </a:r>
            </a:p>
            <a:p>
              <a:r>
                <a:rPr lang="en-US" sz="2400" b="1" dirty="0">
                  <a:latin typeface="Cambria" panose="02040503050406030204" pitchFamily="18" charset="0"/>
                  <a:ea typeface="Cambria" panose="02040503050406030204" pitchFamily="18" charset="0"/>
                </a:rPr>
                <a:t>(</a:t>
              </a:r>
              <a:r>
                <a:rPr lang="en-US" sz="2400" b="1" i="0" dirty="0">
                  <a:effectLst/>
                  <a:latin typeface="Cambria" panose="02040503050406030204" pitchFamily="18" charset="0"/>
                  <a:ea typeface="Cambria" panose="02040503050406030204" pitchFamily="18" charset="0"/>
                </a:rPr>
                <a:t>screen shots</a:t>
              </a:r>
              <a:r>
                <a:rPr lang="en-US" sz="2400" i="0" dirty="0">
                  <a:effectLst/>
                  <a:latin typeface="Cambria" panose="02040503050406030204" pitchFamily="18" charset="0"/>
                  <a:ea typeface="Cambria" panose="02040503050406030204" pitchFamily="18" charset="0"/>
                </a:rPr>
                <a:t>)</a:t>
              </a:r>
              <a:endParaRPr lang="en-US" sz="2800" i="0" dirty="0">
                <a:effectLst/>
                <a:latin typeface="Cambria" panose="02040503050406030204" pitchFamily="18" charset="0"/>
                <a:ea typeface="Cambria" panose="02040503050406030204" pitchFamily="18" charset="0"/>
              </a:endParaRPr>
            </a:p>
          </p:txBody>
        </p:sp>
        <p:sp>
          <p:nvSpPr>
            <p:cNvPr id="14" name="TextBox 13">
              <a:extLst>
                <a:ext uri="{FF2B5EF4-FFF2-40B4-BE49-F238E27FC236}">
                  <a16:creationId xmlns:a16="http://schemas.microsoft.com/office/drawing/2014/main" id="{ADB664A1-2A07-7311-BE2C-20EC7023A80E}"/>
                </a:ext>
              </a:extLst>
            </p:cNvPr>
            <p:cNvSpPr txBox="1"/>
            <p:nvPr/>
          </p:nvSpPr>
          <p:spPr>
            <a:xfrm>
              <a:off x="1666240" y="3434080"/>
              <a:ext cx="3696742" cy="523220"/>
            </a:xfrm>
            <a:prstGeom prst="rect">
              <a:avLst/>
            </a:prstGeom>
            <a:noFill/>
          </p:spPr>
          <p:txBody>
            <a:bodyPr wrap="square" rtlCol="0">
              <a:spAutoFit/>
            </a:bodyPr>
            <a:lstStyle/>
            <a:p>
              <a:r>
                <a:rPr lang="en-US" sz="2800" b="1" i="0" dirty="0">
                  <a:effectLst/>
                  <a:latin typeface="Cambria" panose="02040503050406030204" pitchFamily="18" charset="0"/>
                  <a:ea typeface="Cambria" panose="02040503050406030204" pitchFamily="18" charset="0"/>
                </a:rPr>
                <a:t>Definition of Projects </a:t>
              </a:r>
            </a:p>
          </p:txBody>
        </p:sp>
        <p:sp>
          <p:nvSpPr>
            <p:cNvPr id="15" name="TextBox 14">
              <a:extLst>
                <a:ext uri="{FF2B5EF4-FFF2-40B4-BE49-F238E27FC236}">
                  <a16:creationId xmlns:a16="http://schemas.microsoft.com/office/drawing/2014/main" id="{D4002B68-6689-4E3E-5C2E-7A7E2C1CB866}"/>
                </a:ext>
              </a:extLst>
            </p:cNvPr>
            <p:cNvSpPr txBox="1"/>
            <p:nvPr/>
          </p:nvSpPr>
          <p:spPr>
            <a:xfrm>
              <a:off x="6755666" y="4305869"/>
              <a:ext cx="3696742" cy="954107"/>
            </a:xfrm>
            <a:prstGeom prst="rect">
              <a:avLst/>
            </a:prstGeom>
            <a:noFill/>
          </p:spPr>
          <p:txBody>
            <a:bodyPr wrap="square" rtlCol="0">
              <a:spAutoFit/>
            </a:bodyPr>
            <a:lstStyle/>
            <a:p>
              <a:r>
                <a:rPr lang="en-US" sz="2800" b="1" dirty="0">
                  <a:latin typeface="Cambria" panose="02040503050406030204" pitchFamily="18" charset="0"/>
                  <a:ea typeface="Cambria" panose="02040503050406030204" pitchFamily="18" charset="0"/>
                </a:rPr>
                <a:t>Advantages of Internship </a:t>
              </a:r>
              <a:endParaRPr lang="en-US" sz="2800" b="1" i="0" dirty="0">
                <a:effectLst/>
                <a:latin typeface="Cambria" panose="02040503050406030204" pitchFamily="18" charset="0"/>
                <a:ea typeface="Cambria" panose="02040503050406030204" pitchFamily="18" charset="0"/>
              </a:endParaRPr>
            </a:p>
          </p:txBody>
        </p:sp>
        <p:sp>
          <p:nvSpPr>
            <p:cNvPr id="16" name="Rectangle: Rounded Corners 15">
              <a:extLst>
                <a:ext uri="{FF2B5EF4-FFF2-40B4-BE49-F238E27FC236}">
                  <a16:creationId xmlns:a16="http://schemas.microsoft.com/office/drawing/2014/main" id="{36893A3C-B547-830A-917C-9149DE7DEDA3}"/>
                </a:ext>
              </a:extLst>
            </p:cNvPr>
            <p:cNvSpPr/>
            <p:nvPr/>
          </p:nvSpPr>
          <p:spPr>
            <a:xfrm>
              <a:off x="1104782" y="2119347"/>
              <a:ext cx="536533" cy="786414"/>
            </a:xfrm>
            <a:prstGeom prst="roundRect">
              <a:avLst>
                <a:gd name="adj" fmla="val 13928"/>
              </a:avLst>
            </a:prstGeom>
            <a:solidFill>
              <a:schemeClr val="accent1">
                <a:lumMod val="20000"/>
                <a:lumOff val="80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 name="Group 16">
              <a:extLst>
                <a:ext uri="{FF2B5EF4-FFF2-40B4-BE49-F238E27FC236}">
                  <a16:creationId xmlns:a16="http://schemas.microsoft.com/office/drawing/2014/main" id="{AD190D09-CC62-C778-6152-DE3E4CB27090}"/>
                </a:ext>
              </a:extLst>
            </p:cNvPr>
            <p:cNvGrpSpPr/>
            <p:nvPr/>
          </p:nvGrpSpPr>
          <p:grpSpPr>
            <a:xfrm>
              <a:off x="1104782" y="3429000"/>
              <a:ext cx="493493" cy="786414"/>
              <a:chOff x="1104782" y="3429000"/>
              <a:chExt cx="493493" cy="786414"/>
            </a:xfrm>
          </p:grpSpPr>
          <p:sp>
            <p:nvSpPr>
              <p:cNvPr id="33" name="Rectangle: Rounded Corners 32">
                <a:extLst>
                  <a:ext uri="{FF2B5EF4-FFF2-40B4-BE49-F238E27FC236}">
                    <a16:creationId xmlns:a16="http://schemas.microsoft.com/office/drawing/2014/main" id="{DE336BD7-6A44-0ADA-6433-D1545723A0F4}"/>
                  </a:ext>
                </a:extLst>
              </p:cNvPr>
              <p:cNvSpPr/>
              <p:nvPr/>
            </p:nvSpPr>
            <p:spPr>
              <a:xfrm>
                <a:off x="1389308" y="3429000"/>
                <a:ext cx="208967" cy="786414"/>
              </a:xfrm>
              <a:prstGeom prst="roundRect">
                <a:avLst>
                  <a:gd name="adj" fmla="val 13928"/>
                </a:avLst>
              </a:prstGeom>
              <a:solidFill>
                <a:schemeClr val="accent1">
                  <a:lumMod val="40000"/>
                  <a:lumOff val="60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Rounded Corners 33">
                <a:extLst>
                  <a:ext uri="{FF2B5EF4-FFF2-40B4-BE49-F238E27FC236}">
                    <a16:creationId xmlns:a16="http://schemas.microsoft.com/office/drawing/2014/main" id="{0126B0D7-D7F5-A8DA-C996-6F4D4E944C18}"/>
                  </a:ext>
                </a:extLst>
              </p:cNvPr>
              <p:cNvSpPr/>
              <p:nvPr/>
            </p:nvSpPr>
            <p:spPr>
              <a:xfrm>
                <a:off x="1104782" y="3429000"/>
                <a:ext cx="203315" cy="786414"/>
              </a:xfrm>
              <a:prstGeom prst="roundRect">
                <a:avLst>
                  <a:gd name="adj" fmla="val 13928"/>
                </a:avLst>
              </a:prstGeom>
              <a:solidFill>
                <a:schemeClr val="accent1">
                  <a:lumMod val="20000"/>
                  <a:lumOff val="80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 name="Group 17">
              <a:extLst>
                <a:ext uri="{FF2B5EF4-FFF2-40B4-BE49-F238E27FC236}">
                  <a16:creationId xmlns:a16="http://schemas.microsoft.com/office/drawing/2014/main" id="{C73F3B19-F5C8-83AF-B828-03072649CB0F}"/>
                </a:ext>
              </a:extLst>
            </p:cNvPr>
            <p:cNvGrpSpPr/>
            <p:nvPr/>
          </p:nvGrpSpPr>
          <p:grpSpPr>
            <a:xfrm>
              <a:off x="1137301" y="4462791"/>
              <a:ext cx="427089" cy="797184"/>
              <a:chOff x="1137301" y="4462791"/>
              <a:chExt cx="427089" cy="797184"/>
            </a:xfrm>
          </p:grpSpPr>
          <p:sp>
            <p:nvSpPr>
              <p:cNvPr id="30" name="Rectangle: Rounded Corners 29">
                <a:extLst>
                  <a:ext uri="{FF2B5EF4-FFF2-40B4-BE49-F238E27FC236}">
                    <a16:creationId xmlns:a16="http://schemas.microsoft.com/office/drawing/2014/main" id="{5A1186A3-E1A1-8605-FE39-58A9051A7146}"/>
                  </a:ext>
                </a:extLst>
              </p:cNvPr>
              <p:cNvSpPr/>
              <p:nvPr/>
            </p:nvSpPr>
            <p:spPr>
              <a:xfrm>
                <a:off x="1137301" y="4473561"/>
                <a:ext cx="81899" cy="786414"/>
              </a:xfrm>
              <a:prstGeom prst="roundRect">
                <a:avLst>
                  <a:gd name="adj" fmla="val 13928"/>
                </a:avLst>
              </a:prstGeom>
              <a:solidFill>
                <a:schemeClr val="accent1">
                  <a:lumMod val="20000"/>
                  <a:lumOff val="80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Rounded Corners 30">
                <a:extLst>
                  <a:ext uri="{FF2B5EF4-FFF2-40B4-BE49-F238E27FC236}">
                    <a16:creationId xmlns:a16="http://schemas.microsoft.com/office/drawing/2014/main" id="{D6619622-E294-98EF-B46D-9F77029A4F0F}"/>
                  </a:ext>
                </a:extLst>
              </p:cNvPr>
              <p:cNvSpPr/>
              <p:nvPr/>
            </p:nvSpPr>
            <p:spPr>
              <a:xfrm>
                <a:off x="1307409" y="4473561"/>
                <a:ext cx="81899" cy="786414"/>
              </a:xfrm>
              <a:prstGeom prst="roundRect">
                <a:avLst>
                  <a:gd name="adj" fmla="val 13928"/>
                </a:avLst>
              </a:prstGeom>
              <a:solidFill>
                <a:schemeClr val="accent1">
                  <a:lumMod val="40000"/>
                  <a:lumOff val="60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Rounded Corners 31">
                <a:extLst>
                  <a:ext uri="{FF2B5EF4-FFF2-40B4-BE49-F238E27FC236}">
                    <a16:creationId xmlns:a16="http://schemas.microsoft.com/office/drawing/2014/main" id="{951D61DF-A2C3-7709-F023-68D805DF79BB}"/>
                  </a:ext>
                </a:extLst>
              </p:cNvPr>
              <p:cNvSpPr/>
              <p:nvPr/>
            </p:nvSpPr>
            <p:spPr>
              <a:xfrm>
                <a:off x="1482491" y="4462791"/>
                <a:ext cx="81899" cy="786414"/>
              </a:xfrm>
              <a:prstGeom prst="roundRect">
                <a:avLst>
                  <a:gd name="adj" fmla="val 13928"/>
                </a:avLst>
              </a:prstGeom>
              <a:solidFill>
                <a:schemeClr val="bg1">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 name="Group 18">
              <a:extLst>
                <a:ext uri="{FF2B5EF4-FFF2-40B4-BE49-F238E27FC236}">
                  <a16:creationId xmlns:a16="http://schemas.microsoft.com/office/drawing/2014/main" id="{4564202D-1977-FF0C-22AE-B8D8AC1FA141}"/>
                </a:ext>
              </a:extLst>
            </p:cNvPr>
            <p:cNvGrpSpPr/>
            <p:nvPr/>
          </p:nvGrpSpPr>
          <p:grpSpPr>
            <a:xfrm>
              <a:off x="6398249" y="2228846"/>
              <a:ext cx="236854" cy="1829605"/>
              <a:chOff x="6405129" y="2080727"/>
              <a:chExt cx="236854" cy="1829605"/>
            </a:xfrm>
          </p:grpSpPr>
          <p:sp>
            <p:nvSpPr>
              <p:cNvPr id="26" name="Rectangle: Rounded Corners 25">
                <a:extLst>
                  <a:ext uri="{FF2B5EF4-FFF2-40B4-BE49-F238E27FC236}">
                    <a16:creationId xmlns:a16="http://schemas.microsoft.com/office/drawing/2014/main" id="{AA043FB3-0866-487D-C272-3FCA6E02BE31}"/>
                  </a:ext>
                </a:extLst>
              </p:cNvPr>
              <p:cNvSpPr/>
              <p:nvPr/>
            </p:nvSpPr>
            <p:spPr>
              <a:xfrm flipH="1">
                <a:off x="6405129" y="2080727"/>
                <a:ext cx="236854" cy="954106"/>
              </a:xfrm>
              <a:prstGeom prst="roundRect">
                <a:avLst>
                  <a:gd name="adj" fmla="val 13928"/>
                </a:avLst>
              </a:prstGeom>
              <a:solidFill>
                <a:schemeClr val="accent1">
                  <a:lumMod val="20000"/>
                  <a:lumOff val="80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A97724E4-CBD5-051B-AB40-AFA329075BFB}"/>
                  </a:ext>
                </a:extLst>
              </p:cNvPr>
              <p:cNvSpPr/>
              <p:nvPr/>
            </p:nvSpPr>
            <p:spPr>
              <a:xfrm flipH="1">
                <a:off x="6406705" y="3065583"/>
                <a:ext cx="233414" cy="369332"/>
              </a:xfrm>
              <a:prstGeom prst="roundRect">
                <a:avLst>
                  <a:gd name="adj" fmla="val 13928"/>
                </a:avLst>
              </a:prstGeom>
              <a:solidFill>
                <a:schemeClr val="accent1">
                  <a:lumMod val="40000"/>
                  <a:lumOff val="60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Rectangle: Rounded Corners 27">
                <a:extLst>
                  <a:ext uri="{FF2B5EF4-FFF2-40B4-BE49-F238E27FC236}">
                    <a16:creationId xmlns:a16="http://schemas.microsoft.com/office/drawing/2014/main" id="{D7F0B310-4013-DA37-888B-67DAA0ED31A3}"/>
                  </a:ext>
                </a:extLst>
              </p:cNvPr>
              <p:cNvSpPr/>
              <p:nvPr/>
            </p:nvSpPr>
            <p:spPr>
              <a:xfrm flipH="1">
                <a:off x="6408569" y="3464780"/>
                <a:ext cx="233414" cy="231225"/>
              </a:xfrm>
              <a:prstGeom prst="roundRect">
                <a:avLst>
                  <a:gd name="adj" fmla="val 13928"/>
                </a:avLst>
              </a:prstGeom>
              <a:solidFill>
                <a:schemeClr val="bg1">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Rectangle: Rounded Corners 28">
                <a:extLst>
                  <a:ext uri="{FF2B5EF4-FFF2-40B4-BE49-F238E27FC236}">
                    <a16:creationId xmlns:a16="http://schemas.microsoft.com/office/drawing/2014/main" id="{2BF64DE7-AF9D-232A-36E6-B74891C4BCA3}"/>
                  </a:ext>
                </a:extLst>
              </p:cNvPr>
              <p:cNvSpPr/>
              <p:nvPr/>
            </p:nvSpPr>
            <p:spPr>
              <a:xfrm flipH="1">
                <a:off x="6408569" y="3734082"/>
                <a:ext cx="233414" cy="176250"/>
              </a:xfrm>
              <a:prstGeom prst="roundRect">
                <a:avLst>
                  <a:gd name="adj" fmla="val 13928"/>
                </a:avLst>
              </a:prstGeom>
              <a:solidFill>
                <a:schemeClr val="bg1">
                  <a:lumMod val="6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 name="Group 19">
              <a:extLst>
                <a:ext uri="{FF2B5EF4-FFF2-40B4-BE49-F238E27FC236}">
                  <a16:creationId xmlns:a16="http://schemas.microsoft.com/office/drawing/2014/main" id="{16336C41-F0BC-B71B-CF2C-DD81BBCEAC7F}"/>
                </a:ext>
              </a:extLst>
            </p:cNvPr>
            <p:cNvGrpSpPr/>
            <p:nvPr/>
          </p:nvGrpSpPr>
          <p:grpSpPr>
            <a:xfrm>
              <a:off x="6405129" y="4296476"/>
              <a:ext cx="233414" cy="1003965"/>
              <a:chOff x="6405129" y="4296476"/>
              <a:chExt cx="233414" cy="1003965"/>
            </a:xfrm>
          </p:grpSpPr>
          <p:sp>
            <p:nvSpPr>
              <p:cNvPr id="21" name="Rectangle: Rounded Corners 20">
                <a:extLst>
                  <a:ext uri="{FF2B5EF4-FFF2-40B4-BE49-F238E27FC236}">
                    <a16:creationId xmlns:a16="http://schemas.microsoft.com/office/drawing/2014/main" id="{D752F371-8CBD-0E16-4F75-79940C294D07}"/>
                  </a:ext>
                </a:extLst>
              </p:cNvPr>
              <p:cNvSpPr/>
              <p:nvPr/>
            </p:nvSpPr>
            <p:spPr>
              <a:xfrm>
                <a:off x="6408569" y="4502591"/>
                <a:ext cx="229974" cy="176250"/>
              </a:xfrm>
              <a:prstGeom prst="roundRect">
                <a:avLst>
                  <a:gd name="adj" fmla="val 13928"/>
                </a:avLst>
              </a:prstGeom>
              <a:solidFill>
                <a:schemeClr val="bg1">
                  <a:lumMod val="6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A10297A3-88C2-BE9E-415A-77BF21A3B1BE}"/>
                  </a:ext>
                </a:extLst>
              </p:cNvPr>
              <p:cNvSpPr/>
              <p:nvPr/>
            </p:nvSpPr>
            <p:spPr>
              <a:xfrm>
                <a:off x="6405129" y="4710751"/>
                <a:ext cx="229974" cy="176250"/>
              </a:xfrm>
              <a:prstGeom prst="roundRect">
                <a:avLst>
                  <a:gd name="adj" fmla="val 13928"/>
                </a:avLst>
              </a:prstGeom>
              <a:solidFill>
                <a:schemeClr val="bg1">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CA446CDC-B360-7DB4-9BFB-C04117492DC2}"/>
                  </a:ext>
                </a:extLst>
              </p:cNvPr>
              <p:cNvSpPr/>
              <p:nvPr/>
            </p:nvSpPr>
            <p:spPr>
              <a:xfrm>
                <a:off x="6408569" y="4916031"/>
                <a:ext cx="229974" cy="176250"/>
              </a:xfrm>
              <a:prstGeom prst="roundRect">
                <a:avLst>
                  <a:gd name="adj" fmla="val 13928"/>
                </a:avLst>
              </a:prstGeom>
              <a:solidFill>
                <a:schemeClr val="accent1">
                  <a:lumMod val="40000"/>
                  <a:lumOff val="60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Rounded Corners 23">
                <a:extLst>
                  <a:ext uri="{FF2B5EF4-FFF2-40B4-BE49-F238E27FC236}">
                    <a16:creationId xmlns:a16="http://schemas.microsoft.com/office/drawing/2014/main" id="{E67D683D-4E87-76E3-4104-035E12EB54E3}"/>
                  </a:ext>
                </a:extLst>
              </p:cNvPr>
              <p:cNvSpPr/>
              <p:nvPr/>
            </p:nvSpPr>
            <p:spPr>
              <a:xfrm>
                <a:off x="6405129" y="5124191"/>
                <a:ext cx="229974" cy="176250"/>
              </a:xfrm>
              <a:prstGeom prst="roundRect">
                <a:avLst>
                  <a:gd name="adj" fmla="val 13928"/>
                </a:avLst>
              </a:prstGeom>
              <a:solidFill>
                <a:schemeClr val="accent1">
                  <a:lumMod val="20000"/>
                  <a:lumOff val="80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Rounded Corners 24">
                <a:extLst>
                  <a:ext uri="{FF2B5EF4-FFF2-40B4-BE49-F238E27FC236}">
                    <a16:creationId xmlns:a16="http://schemas.microsoft.com/office/drawing/2014/main" id="{FFECB51B-654E-283C-F5AC-AF9744CF5919}"/>
                  </a:ext>
                </a:extLst>
              </p:cNvPr>
              <p:cNvSpPr/>
              <p:nvPr/>
            </p:nvSpPr>
            <p:spPr>
              <a:xfrm>
                <a:off x="6405129" y="4296476"/>
                <a:ext cx="233414" cy="176250"/>
              </a:xfrm>
              <a:prstGeom prst="roundRect">
                <a:avLst>
                  <a:gd name="adj" fmla="val 13928"/>
                </a:avLst>
              </a:prstGeom>
              <a:solidFill>
                <a:schemeClr val="bg1">
                  <a:lumMod val="50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Tree>
    <p:extLst>
      <p:ext uri="{BB962C8B-B14F-4D97-AF65-F5344CB8AC3E}">
        <p14:creationId xmlns:p14="http://schemas.microsoft.com/office/powerpoint/2010/main" val="4173232039"/>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DE89E8-799F-7679-BBA1-C25041FD0B78}"/>
              </a:ext>
            </a:extLst>
          </p:cNvPr>
          <p:cNvPicPr>
            <a:picLocks noChangeAspect="1"/>
          </p:cNvPicPr>
          <p:nvPr/>
        </p:nvPicPr>
        <p:blipFill>
          <a:blip r:embed="rId2">
            <a:extLst>
              <a:ext uri="{28A0092B-C50C-407E-A947-70E740481C1C}">
                <a14:useLocalDpi xmlns:a14="http://schemas.microsoft.com/office/drawing/2010/main" val="0"/>
              </a:ext>
            </a:extLst>
          </a:blip>
          <a:srcRect l="216" r="216"/>
          <a:stretch/>
        </p:blipFill>
        <p:spPr>
          <a:xfrm>
            <a:off x="961897" y="1050007"/>
            <a:ext cx="10268203" cy="5210115"/>
          </a:xfrm>
          <a:prstGeom prst="roundRect">
            <a:avLst>
              <a:gd name="adj" fmla="val 2179"/>
            </a:avLst>
          </a:prstGeom>
          <a:ln>
            <a:solidFill>
              <a:schemeClr val="bg1">
                <a:lumMod val="50000"/>
              </a:schemeClr>
            </a:solidFill>
          </a:ln>
        </p:spPr>
      </p:pic>
      <p:sp>
        <p:nvSpPr>
          <p:cNvPr id="3" name="TextBox 2">
            <a:extLst>
              <a:ext uri="{FF2B5EF4-FFF2-40B4-BE49-F238E27FC236}">
                <a16:creationId xmlns:a16="http://schemas.microsoft.com/office/drawing/2014/main" id="{87B63227-1E20-83E2-CD7F-B0E8EF217FE5}"/>
              </a:ext>
            </a:extLst>
          </p:cNvPr>
          <p:cNvSpPr txBox="1"/>
          <p:nvPr/>
        </p:nvSpPr>
        <p:spPr>
          <a:xfrm>
            <a:off x="807046" y="383692"/>
            <a:ext cx="10558295" cy="253916"/>
          </a:xfrm>
          <a:prstGeom prst="rect">
            <a:avLst/>
          </a:prstGeom>
          <a:noFill/>
        </p:spPr>
        <p:txBody>
          <a:bodyPr wrap="square" rtlCol="0">
            <a:spAutoFit/>
          </a:bodyPr>
          <a:lstStyle/>
          <a:p>
            <a:pPr algn="ctr"/>
            <a:r>
              <a:rPr lang="en-US" sz="1050" dirty="0">
                <a:latin typeface="Arial" panose="020B0604020202020204" pitchFamily="34" charset="0"/>
                <a:cs typeface="Arial" panose="020B0604020202020204" pitchFamily="34" charset="0"/>
              </a:rPr>
              <a:t>SOCIAL ECHO                                                                                                                                                                                        HTML – CSS  – REACT JS – MONGO DB  </a:t>
            </a:r>
            <a:endParaRPr lang="en-IN" sz="10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11270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DE89E8-799F-7679-BBA1-C25041FD0B78}"/>
              </a:ext>
            </a:extLst>
          </p:cNvPr>
          <p:cNvPicPr>
            <a:picLocks noChangeAspect="1"/>
          </p:cNvPicPr>
          <p:nvPr/>
        </p:nvPicPr>
        <p:blipFill>
          <a:blip r:embed="rId2">
            <a:extLst>
              <a:ext uri="{28A0092B-C50C-407E-A947-70E740481C1C}">
                <a14:useLocalDpi xmlns:a14="http://schemas.microsoft.com/office/drawing/2010/main" val="0"/>
              </a:ext>
            </a:extLst>
          </a:blip>
          <a:srcRect l="62" r="62"/>
          <a:stretch/>
        </p:blipFill>
        <p:spPr>
          <a:xfrm>
            <a:off x="961897" y="1050007"/>
            <a:ext cx="10268203" cy="5210115"/>
          </a:xfrm>
          <a:prstGeom prst="roundRect">
            <a:avLst>
              <a:gd name="adj" fmla="val 2179"/>
            </a:avLst>
          </a:prstGeom>
          <a:ln>
            <a:solidFill>
              <a:schemeClr val="bg1">
                <a:lumMod val="50000"/>
              </a:schemeClr>
            </a:solidFill>
          </a:ln>
        </p:spPr>
      </p:pic>
      <p:sp>
        <p:nvSpPr>
          <p:cNvPr id="3" name="TextBox 2">
            <a:extLst>
              <a:ext uri="{FF2B5EF4-FFF2-40B4-BE49-F238E27FC236}">
                <a16:creationId xmlns:a16="http://schemas.microsoft.com/office/drawing/2014/main" id="{87B63227-1E20-83E2-CD7F-B0E8EF217FE5}"/>
              </a:ext>
            </a:extLst>
          </p:cNvPr>
          <p:cNvSpPr txBox="1"/>
          <p:nvPr/>
        </p:nvSpPr>
        <p:spPr>
          <a:xfrm>
            <a:off x="807046" y="383692"/>
            <a:ext cx="10558295" cy="253916"/>
          </a:xfrm>
          <a:prstGeom prst="rect">
            <a:avLst/>
          </a:prstGeom>
          <a:noFill/>
        </p:spPr>
        <p:txBody>
          <a:bodyPr wrap="square" rtlCol="0">
            <a:spAutoFit/>
          </a:bodyPr>
          <a:lstStyle/>
          <a:p>
            <a:pPr algn="ctr"/>
            <a:r>
              <a:rPr lang="en-US" sz="1050" dirty="0">
                <a:latin typeface="Arial" panose="020B0604020202020204" pitchFamily="34" charset="0"/>
                <a:cs typeface="Arial" panose="020B0604020202020204" pitchFamily="34" charset="0"/>
              </a:rPr>
              <a:t>SOCIAL ECHO                                                                                                                                                                                        HTML – CSS  – REACT JS – MONGO DB  </a:t>
            </a:r>
            <a:endParaRPr lang="en-IN" sz="10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068268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1B99A007-E5D1-8428-C76E-AB3D15961774}"/>
              </a:ext>
            </a:extLst>
          </p:cNvPr>
          <p:cNvSpPr/>
          <p:nvPr/>
        </p:nvSpPr>
        <p:spPr>
          <a:xfrm>
            <a:off x="470451" y="427382"/>
            <a:ext cx="11251096" cy="6003235"/>
          </a:xfrm>
          <a:prstGeom prst="roundRect">
            <a:avLst>
              <a:gd name="adj" fmla="val 6098"/>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 name="Group 1">
            <a:extLst>
              <a:ext uri="{FF2B5EF4-FFF2-40B4-BE49-F238E27FC236}">
                <a16:creationId xmlns:a16="http://schemas.microsoft.com/office/drawing/2014/main" id="{6825CCFC-C4CD-0D19-763F-F408804B5A84}"/>
              </a:ext>
            </a:extLst>
          </p:cNvPr>
          <p:cNvGrpSpPr/>
          <p:nvPr/>
        </p:nvGrpSpPr>
        <p:grpSpPr>
          <a:xfrm>
            <a:off x="737117" y="699761"/>
            <a:ext cx="10674221" cy="1004287"/>
            <a:chOff x="737117" y="699761"/>
            <a:chExt cx="10674221" cy="1004287"/>
          </a:xfrm>
        </p:grpSpPr>
        <p:sp>
          <p:nvSpPr>
            <p:cNvPr id="11" name="Rectangle: Rounded Corners 10">
              <a:extLst>
                <a:ext uri="{FF2B5EF4-FFF2-40B4-BE49-F238E27FC236}">
                  <a16:creationId xmlns:a16="http://schemas.microsoft.com/office/drawing/2014/main" id="{B380466D-ECA8-4519-F4D4-0F4685678D1C}"/>
                </a:ext>
              </a:extLst>
            </p:cNvPr>
            <p:cNvSpPr/>
            <p:nvPr/>
          </p:nvSpPr>
          <p:spPr>
            <a:xfrm>
              <a:off x="737117" y="699761"/>
              <a:ext cx="10674221" cy="1004287"/>
            </a:xfrm>
            <a:prstGeom prst="roundRect">
              <a:avLst/>
            </a:prstGeom>
            <a:solidFill>
              <a:schemeClr val="bg1">
                <a:lumMod val="95000"/>
              </a:schemeClr>
            </a:solidFill>
            <a:ln w="19050">
              <a:no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6E3DCAF0-E5A3-2F02-790C-86FDF7260124}"/>
                </a:ext>
              </a:extLst>
            </p:cNvPr>
            <p:cNvSpPr txBox="1"/>
            <p:nvPr/>
          </p:nvSpPr>
          <p:spPr>
            <a:xfrm>
              <a:off x="956521" y="894881"/>
              <a:ext cx="10235412" cy="646331"/>
            </a:xfrm>
            <a:prstGeom prst="rect">
              <a:avLst/>
            </a:prstGeom>
            <a:noFill/>
          </p:spPr>
          <p:txBody>
            <a:bodyPr wrap="square" rtlCol="0">
              <a:spAutoFit/>
            </a:bodyPr>
            <a:lstStyle/>
            <a:p>
              <a:pPr algn="ctr"/>
              <a:r>
                <a:rPr lang="en-US" sz="3600" dirty="0">
                  <a:latin typeface="Arial Black" panose="020B0A04020102020204" pitchFamily="34" charset="0"/>
                </a:rPr>
                <a:t>ADVANTAGES OF INTERNSHIP</a:t>
              </a:r>
              <a:endParaRPr lang="en-IN" sz="3600" dirty="0">
                <a:latin typeface="Arial Black" panose="020B0A04020102020204" pitchFamily="34" charset="0"/>
              </a:endParaRPr>
            </a:p>
          </p:txBody>
        </p:sp>
      </p:grpSp>
      <p:grpSp>
        <p:nvGrpSpPr>
          <p:cNvPr id="5" name="Group 4">
            <a:extLst>
              <a:ext uri="{FF2B5EF4-FFF2-40B4-BE49-F238E27FC236}">
                <a16:creationId xmlns:a16="http://schemas.microsoft.com/office/drawing/2014/main" id="{245334EA-8308-0054-9B4A-F59287135FA7}"/>
              </a:ext>
            </a:extLst>
          </p:cNvPr>
          <p:cNvGrpSpPr/>
          <p:nvPr/>
        </p:nvGrpSpPr>
        <p:grpSpPr>
          <a:xfrm>
            <a:off x="8087611" y="1999440"/>
            <a:ext cx="3241104" cy="3766878"/>
            <a:chOff x="8087611" y="1999440"/>
            <a:chExt cx="3241104" cy="3766878"/>
          </a:xfrm>
        </p:grpSpPr>
        <p:sp>
          <p:nvSpPr>
            <p:cNvPr id="17" name="Rectangle: Rounded Corners 16">
              <a:extLst>
                <a:ext uri="{FF2B5EF4-FFF2-40B4-BE49-F238E27FC236}">
                  <a16:creationId xmlns:a16="http://schemas.microsoft.com/office/drawing/2014/main" id="{C9CA074A-2760-24EF-8E8B-8BB0C1B6A982}"/>
                </a:ext>
              </a:extLst>
            </p:cNvPr>
            <p:cNvSpPr/>
            <p:nvPr/>
          </p:nvSpPr>
          <p:spPr>
            <a:xfrm>
              <a:off x="8087611" y="1999440"/>
              <a:ext cx="3241104" cy="3766878"/>
            </a:xfrm>
            <a:prstGeom prst="roundRect">
              <a:avLst>
                <a:gd name="adj" fmla="val 6879"/>
              </a:avLst>
            </a:prstGeom>
            <a:solidFill>
              <a:schemeClr val="bg1">
                <a:lumMod val="95000"/>
              </a:schemeClr>
            </a:solidFill>
            <a:ln w="19050">
              <a:no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2">
                    <a:lumMod val="75000"/>
                  </a:schemeClr>
                </a:solidFill>
              </a:endParaRPr>
            </a:p>
          </p:txBody>
        </p:sp>
        <p:sp>
          <p:nvSpPr>
            <p:cNvPr id="12" name="TextBox 11">
              <a:extLst>
                <a:ext uri="{FF2B5EF4-FFF2-40B4-BE49-F238E27FC236}">
                  <a16:creationId xmlns:a16="http://schemas.microsoft.com/office/drawing/2014/main" id="{DB0DCCA8-36FF-1227-30A2-9C50820A7C9C}"/>
                </a:ext>
              </a:extLst>
            </p:cNvPr>
            <p:cNvSpPr txBox="1"/>
            <p:nvPr/>
          </p:nvSpPr>
          <p:spPr>
            <a:xfrm>
              <a:off x="8209990" y="2155337"/>
              <a:ext cx="2729678" cy="3293209"/>
            </a:xfrm>
            <a:prstGeom prst="rect">
              <a:avLst/>
            </a:prstGeom>
            <a:noFill/>
          </p:spPr>
          <p:txBody>
            <a:bodyPr wrap="square" rtlCol="0">
              <a:spAutoFit/>
            </a:bodyPr>
            <a:lstStyle/>
            <a:p>
              <a:r>
                <a:rPr lang="en-IN" sz="2800" b="1" i="0" dirty="0">
                  <a:solidFill>
                    <a:schemeClr val="bg2">
                      <a:lumMod val="75000"/>
                    </a:schemeClr>
                  </a:solidFill>
                  <a:effectLst/>
                  <a:latin typeface="Cambria" panose="02040503050406030204" pitchFamily="18" charset="0"/>
                  <a:ea typeface="Cambria" panose="02040503050406030204" pitchFamily="18" charset="0"/>
                  <a:cs typeface="Times New Roman" panose="02020603050405020304" pitchFamily="18" charset="0"/>
                </a:rPr>
                <a:t>Industry Exposure:</a:t>
              </a:r>
              <a:r>
                <a:rPr lang="en-IN" sz="3600" b="1" i="0" dirty="0">
                  <a:solidFill>
                    <a:schemeClr val="bg2">
                      <a:lumMod val="75000"/>
                    </a:schemeClr>
                  </a:solidFill>
                  <a:effectLst/>
                  <a:latin typeface="Cambria" panose="02040503050406030204" pitchFamily="18" charset="0"/>
                  <a:ea typeface="Cambria" panose="02040503050406030204" pitchFamily="18" charset="0"/>
                  <a:cs typeface="Times New Roman" panose="02020603050405020304" pitchFamily="18" charset="0"/>
                </a:rPr>
                <a:t> </a:t>
              </a:r>
            </a:p>
            <a:p>
              <a:r>
                <a:rPr lang="en-US" sz="1600" b="0" i="0" dirty="0">
                  <a:solidFill>
                    <a:schemeClr val="bg2">
                      <a:lumMod val="75000"/>
                    </a:schemeClr>
                  </a:solidFill>
                  <a:effectLst/>
                  <a:latin typeface="Cambria" panose="02040503050406030204" pitchFamily="18" charset="0"/>
                  <a:ea typeface="Cambria" panose="02040503050406030204" pitchFamily="18" charset="0"/>
                  <a:cs typeface="Times New Roman" panose="02020603050405020304" pitchFamily="18" charset="0"/>
                </a:rPr>
                <a:t>You can gain a better understanding of how organizations operate, the technologies they use, and the workflows they follow</a:t>
              </a:r>
              <a:endParaRPr lang="en-IN" sz="2800" i="0" dirty="0">
                <a:solidFill>
                  <a:schemeClr val="bg2">
                    <a:lumMod val="75000"/>
                  </a:schemeClr>
                </a:solidFill>
                <a:effectLst/>
                <a:latin typeface="Cambria" panose="02040503050406030204" pitchFamily="18" charset="0"/>
                <a:ea typeface="Cambria" panose="02040503050406030204" pitchFamily="18" charset="0"/>
                <a:cs typeface="Times New Roman" panose="02020603050405020304" pitchFamily="18" charset="0"/>
              </a:endParaRPr>
            </a:p>
            <a:p>
              <a:r>
                <a:rPr lang="en-US" sz="1600" b="0" i="0" dirty="0">
                  <a:solidFill>
                    <a:schemeClr val="bg2">
                      <a:lumMod val="75000"/>
                    </a:schemeClr>
                  </a:solidFill>
                  <a:effectLst/>
                  <a:latin typeface="Cambria" panose="02040503050406030204" pitchFamily="18" charset="0"/>
                  <a:ea typeface="Cambria" panose="02040503050406030204" pitchFamily="18" charset="0"/>
                </a:rPr>
                <a:t>It also allows </a:t>
              </a:r>
              <a:r>
                <a:rPr lang="en-US" sz="1600" dirty="0">
                  <a:solidFill>
                    <a:schemeClr val="bg2">
                      <a:lumMod val="75000"/>
                    </a:schemeClr>
                  </a:solidFill>
                  <a:latin typeface="Cambria" panose="02040503050406030204" pitchFamily="18" charset="0"/>
                  <a:ea typeface="Cambria" panose="02040503050406030204" pitchFamily="18" charset="0"/>
                </a:rPr>
                <a:t>us</a:t>
              </a:r>
              <a:r>
                <a:rPr lang="en-US" sz="1600" b="0" i="0" dirty="0">
                  <a:solidFill>
                    <a:schemeClr val="bg2">
                      <a:lumMod val="75000"/>
                    </a:schemeClr>
                  </a:solidFill>
                  <a:effectLst/>
                  <a:latin typeface="Cambria" panose="02040503050406030204" pitchFamily="18" charset="0"/>
                  <a:ea typeface="Cambria" panose="02040503050406030204" pitchFamily="18" charset="0"/>
                </a:rPr>
                <a:t> to understand the industry dynamics, trends, challenges, and best practices.</a:t>
              </a:r>
              <a:endParaRPr lang="en-IN" sz="1600" dirty="0">
                <a:solidFill>
                  <a:schemeClr val="bg2">
                    <a:lumMod val="75000"/>
                  </a:schemeClr>
                </a:solidFill>
                <a:latin typeface="Cambria" panose="02040503050406030204" pitchFamily="18" charset="0"/>
                <a:ea typeface="Cambria" panose="02040503050406030204" pitchFamily="18" charset="0"/>
              </a:endParaRPr>
            </a:p>
          </p:txBody>
        </p:sp>
      </p:grpSp>
      <p:grpSp>
        <p:nvGrpSpPr>
          <p:cNvPr id="4" name="Group 3">
            <a:extLst>
              <a:ext uri="{FF2B5EF4-FFF2-40B4-BE49-F238E27FC236}">
                <a16:creationId xmlns:a16="http://schemas.microsoft.com/office/drawing/2014/main" id="{4C21FE20-D7B7-37E9-EAEC-2C6ADFFF5EA3}"/>
              </a:ext>
            </a:extLst>
          </p:cNvPr>
          <p:cNvGrpSpPr/>
          <p:nvPr/>
        </p:nvGrpSpPr>
        <p:grpSpPr>
          <a:xfrm>
            <a:off x="4453675" y="1999440"/>
            <a:ext cx="3241104" cy="3766878"/>
            <a:chOff x="4453675" y="1999440"/>
            <a:chExt cx="3241104" cy="3766878"/>
          </a:xfrm>
        </p:grpSpPr>
        <p:sp>
          <p:nvSpPr>
            <p:cNvPr id="18" name="Rectangle: Rounded Corners 17">
              <a:extLst>
                <a:ext uri="{FF2B5EF4-FFF2-40B4-BE49-F238E27FC236}">
                  <a16:creationId xmlns:a16="http://schemas.microsoft.com/office/drawing/2014/main" id="{315C1B32-B3C9-33A4-3243-CBAFB84D5B23}"/>
                </a:ext>
              </a:extLst>
            </p:cNvPr>
            <p:cNvSpPr/>
            <p:nvPr/>
          </p:nvSpPr>
          <p:spPr>
            <a:xfrm>
              <a:off x="4453675" y="1999440"/>
              <a:ext cx="3241104" cy="3766878"/>
            </a:xfrm>
            <a:prstGeom prst="roundRect">
              <a:avLst>
                <a:gd name="adj" fmla="val 6879"/>
              </a:avLst>
            </a:prstGeom>
            <a:solidFill>
              <a:schemeClr val="bg1">
                <a:lumMod val="95000"/>
              </a:schemeClr>
            </a:solidFill>
            <a:ln w="19050">
              <a:no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2">
                    <a:lumMod val="75000"/>
                  </a:schemeClr>
                </a:solidFill>
              </a:endParaRPr>
            </a:p>
          </p:txBody>
        </p:sp>
        <p:sp>
          <p:nvSpPr>
            <p:cNvPr id="13" name="TextBox 12">
              <a:extLst>
                <a:ext uri="{FF2B5EF4-FFF2-40B4-BE49-F238E27FC236}">
                  <a16:creationId xmlns:a16="http://schemas.microsoft.com/office/drawing/2014/main" id="{9CF6AA6F-DFCC-B97C-73D9-E7E7A436BA53}"/>
                </a:ext>
              </a:extLst>
            </p:cNvPr>
            <p:cNvSpPr txBox="1"/>
            <p:nvPr/>
          </p:nvSpPr>
          <p:spPr>
            <a:xfrm>
              <a:off x="4596880" y="2090022"/>
              <a:ext cx="2998237" cy="3416320"/>
            </a:xfrm>
            <a:prstGeom prst="rect">
              <a:avLst/>
            </a:prstGeom>
            <a:noFill/>
          </p:spPr>
          <p:txBody>
            <a:bodyPr wrap="square" rtlCol="0">
              <a:spAutoFit/>
            </a:bodyPr>
            <a:lstStyle/>
            <a:p>
              <a:r>
                <a:rPr lang="en-US" sz="2800" b="1" i="0" dirty="0">
                  <a:solidFill>
                    <a:schemeClr val="bg2">
                      <a:lumMod val="75000"/>
                    </a:schemeClr>
                  </a:solidFill>
                  <a:effectLst/>
                  <a:latin typeface="Cambria" panose="02040503050406030204" pitchFamily="18" charset="0"/>
                  <a:ea typeface="Cambria" panose="02040503050406030204" pitchFamily="18" charset="0"/>
                </a:rPr>
                <a:t>Collaboration and Networking:</a:t>
              </a:r>
              <a:r>
                <a:rPr lang="en-US" sz="2000" b="0" i="0" dirty="0">
                  <a:solidFill>
                    <a:schemeClr val="bg2">
                      <a:lumMod val="75000"/>
                    </a:schemeClr>
                  </a:solidFill>
                  <a:effectLst/>
                  <a:latin typeface="Cambria" panose="02040503050406030204" pitchFamily="18" charset="0"/>
                  <a:ea typeface="Cambria" panose="02040503050406030204" pitchFamily="18" charset="0"/>
                </a:rPr>
                <a:t> </a:t>
              </a:r>
              <a:r>
                <a:rPr lang="en-US" sz="1600" b="0" i="0" dirty="0">
                  <a:solidFill>
                    <a:schemeClr val="bg2">
                      <a:lumMod val="75000"/>
                    </a:schemeClr>
                  </a:solidFill>
                  <a:effectLst/>
                  <a:latin typeface="Cambria" panose="02040503050406030204" pitchFamily="18" charset="0"/>
                  <a:ea typeface="Cambria" panose="02040503050406030204" pitchFamily="18" charset="0"/>
                </a:rPr>
                <a:t>Internships provide opportunities to collaborate with colleagues and build professional networks. Interns may participate in team meetings, brainstorming sessions, or collaborative projects, allowing them to interact with professionals from different departments or teams.</a:t>
              </a:r>
            </a:p>
          </p:txBody>
        </p:sp>
      </p:grpSp>
      <p:grpSp>
        <p:nvGrpSpPr>
          <p:cNvPr id="3" name="Group 2">
            <a:extLst>
              <a:ext uri="{FF2B5EF4-FFF2-40B4-BE49-F238E27FC236}">
                <a16:creationId xmlns:a16="http://schemas.microsoft.com/office/drawing/2014/main" id="{36A8EE84-2192-CBF5-D7AF-EA0703A3C264}"/>
              </a:ext>
            </a:extLst>
          </p:cNvPr>
          <p:cNvGrpSpPr/>
          <p:nvPr/>
        </p:nvGrpSpPr>
        <p:grpSpPr>
          <a:xfrm>
            <a:off x="737117" y="1999440"/>
            <a:ext cx="3241104" cy="3766878"/>
            <a:chOff x="737117" y="1999440"/>
            <a:chExt cx="3241104" cy="3766878"/>
          </a:xfrm>
        </p:grpSpPr>
        <p:sp>
          <p:nvSpPr>
            <p:cNvPr id="16" name="Rectangle: Rounded Corners 15">
              <a:extLst>
                <a:ext uri="{FF2B5EF4-FFF2-40B4-BE49-F238E27FC236}">
                  <a16:creationId xmlns:a16="http://schemas.microsoft.com/office/drawing/2014/main" id="{3D5C4796-B635-C9C2-476E-A7100BB58758}"/>
                </a:ext>
              </a:extLst>
            </p:cNvPr>
            <p:cNvSpPr/>
            <p:nvPr/>
          </p:nvSpPr>
          <p:spPr>
            <a:xfrm>
              <a:off x="737117" y="1999440"/>
              <a:ext cx="3241104" cy="3766878"/>
            </a:xfrm>
            <a:prstGeom prst="roundRect">
              <a:avLst>
                <a:gd name="adj" fmla="val 6879"/>
              </a:avLst>
            </a:prstGeom>
            <a:solidFill>
              <a:schemeClr val="bg1">
                <a:lumMod val="95000"/>
              </a:schemeClr>
            </a:solidFill>
            <a:ln w="19050">
              <a:no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2">
                    <a:lumMod val="75000"/>
                  </a:schemeClr>
                </a:solidFill>
              </a:endParaRPr>
            </a:p>
          </p:txBody>
        </p:sp>
        <p:sp>
          <p:nvSpPr>
            <p:cNvPr id="14" name="TextBox 13">
              <a:extLst>
                <a:ext uri="{FF2B5EF4-FFF2-40B4-BE49-F238E27FC236}">
                  <a16:creationId xmlns:a16="http://schemas.microsoft.com/office/drawing/2014/main" id="{3C3F8AA7-7B5A-27E8-6848-570C98637A23}"/>
                </a:ext>
              </a:extLst>
            </p:cNvPr>
            <p:cNvSpPr txBox="1"/>
            <p:nvPr/>
          </p:nvSpPr>
          <p:spPr>
            <a:xfrm>
              <a:off x="979983" y="2090022"/>
              <a:ext cx="2998237" cy="3477875"/>
            </a:xfrm>
            <a:prstGeom prst="rect">
              <a:avLst/>
            </a:prstGeom>
            <a:noFill/>
          </p:spPr>
          <p:txBody>
            <a:bodyPr wrap="square" rtlCol="0">
              <a:spAutoFit/>
            </a:bodyPr>
            <a:lstStyle/>
            <a:p>
              <a:r>
                <a:rPr lang="en-US" sz="2800" b="1" i="0" dirty="0">
                  <a:solidFill>
                    <a:schemeClr val="bg2">
                      <a:lumMod val="75000"/>
                    </a:schemeClr>
                  </a:solidFill>
                  <a:effectLst/>
                  <a:latin typeface="Cambria" panose="02040503050406030204" pitchFamily="18" charset="0"/>
                  <a:ea typeface="Cambria" panose="02040503050406030204" pitchFamily="18" charset="0"/>
                </a:rPr>
                <a:t>Mentorship and Guidance:</a:t>
              </a:r>
            </a:p>
            <a:p>
              <a:r>
                <a:rPr lang="en-US" sz="1600" i="0" dirty="0">
                  <a:solidFill>
                    <a:schemeClr val="bg2">
                      <a:lumMod val="75000"/>
                    </a:schemeClr>
                  </a:solidFill>
                  <a:effectLst/>
                  <a:latin typeface="Cambria" panose="02040503050406030204" pitchFamily="18" charset="0"/>
                  <a:ea typeface="Cambria" panose="02040503050406030204" pitchFamily="18" charset="0"/>
                </a:rPr>
                <a:t>we have the opportunity to work closely with experienced professionals who act as mentors or supervisors. These mentors provide guidance, feedback, and support throughout the internship, helping interns develop their skills and navigate their responsibilities.</a:t>
              </a:r>
            </a:p>
          </p:txBody>
        </p:sp>
      </p:grpSp>
    </p:spTree>
    <p:extLst>
      <p:ext uri="{BB962C8B-B14F-4D97-AF65-F5344CB8AC3E}">
        <p14:creationId xmlns:p14="http://schemas.microsoft.com/office/powerpoint/2010/main" val="1823766265"/>
      </p:ext>
    </p:extLst>
  </p:cSld>
  <p:clrMapOvr>
    <a:masterClrMapping/>
  </p:clrMapOvr>
  <p:transition>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3D5C4796-B635-C9C2-476E-A7100BB58758}"/>
              </a:ext>
            </a:extLst>
          </p:cNvPr>
          <p:cNvSpPr/>
          <p:nvPr/>
        </p:nvSpPr>
        <p:spPr>
          <a:xfrm>
            <a:off x="737117" y="1999440"/>
            <a:ext cx="3241104" cy="3766878"/>
          </a:xfrm>
          <a:prstGeom prst="roundRect">
            <a:avLst>
              <a:gd name="adj" fmla="val 6879"/>
            </a:avLst>
          </a:prstGeom>
          <a:solidFill>
            <a:schemeClr val="bg1">
              <a:lumMod val="95000"/>
            </a:schemeClr>
          </a:solidFill>
          <a:ln w="19050">
            <a:solidFill>
              <a:schemeClr val="accent1"/>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C9CA074A-2760-24EF-8E8B-8BB0C1B6A982}"/>
              </a:ext>
            </a:extLst>
          </p:cNvPr>
          <p:cNvSpPr/>
          <p:nvPr/>
        </p:nvSpPr>
        <p:spPr>
          <a:xfrm>
            <a:off x="8087611" y="1999440"/>
            <a:ext cx="3241104" cy="3766878"/>
          </a:xfrm>
          <a:prstGeom prst="roundRect">
            <a:avLst>
              <a:gd name="adj" fmla="val 6879"/>
            </a:avLst>
          </a:prstGeom>
          <a:solidFill>
            <a:schemeClr val="bg1">
              <a:lumMod val="95000"/>
            </a:schemeClr>
          </a:solidFill>
          <a:ln w="19050">
            <a:no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Rounded Corners 17">
            <a:extLst>
              <a:ext uri="{FF2B5EF4-FFF2-40B4-BE49-F238E27FC236}">
                <a16:creationId xmlns:a16="http://schemas.microsoft.com/office/drawing/2014/main" id="{315C1B32-B3C9-33A4-3243-CBAFB84D5B23}"/>
              </a:ext>
            </a:extLst>
          </p:cNvPr>
          <p:cNvSpPr/>
          <p:nvPr/>
        </p:nvSpPr>
        <p:spPr>
          <a:xfrm>
            <a:off x="4453675" y="1999440"/>
            <a:ext cx="3241104" cy="3766878"/>
          </a:xfrm>
          <a:prstGeom prst="roundRect">
            <a:avLst>
              <a:gd name="adj" fmla="val 6879"/>
            </a:avLst>
          </a:prstGeom>
          <a:solidFill>
            <a:schemeClr val="bg1">
              <a:lumMod val="95000"/>
            </a:schemeClr>
          </a:solidFill>
          <a:ln w="19050">
            <a:no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6" name="Group 5">
            <a:extLst>
              <a:ext uri="{FF2B5EF4-FFF2-40B4-BE49-F238E27FC236}">
                <a16:creationId xmlns:a16="http://schemas.microsoft.com/office/drawing/2014/main" id="{53CA63AF-15F8-52EE-B5E3-6B31F5C77444}"/>
              </a:ext>
            </a:extLst>
          </p:cNvPr>
          <p:cNvGrpSpPr/>
          <p:nvPr/>
        </p:nvGrpSpPr>
        <p:grpSpPr>
          <a:xfrm>
            <a:off x="470451" y="427382"/>
            <a:ext cx="11251096" cy="6003235"/>
            <a:chOff x="470452" y="352772"/>
            <a:chExt cx="11251096" cy="6003235"/>
          </a:xfrm>
        </p:grpSpPr>
        <p:sp>
          <p:nvSpPr>
            <p:cNvPr id="8" name="Rectangle: Rounded Corners 7">
              <a:extLst>
                <a:ext uri="{FF2B5EF4-FFF2-40B4-BE49-F238E27FC236}">
                  <a16:creationId xmlns:a16="http://schemas.microsoft.com/office/drawing/2014/main" id="{1B99A007-E5D1-8428-C76E-AB3D15961774}"/>
                </a:ext>
              </a:extLst>
            </p:cNvPr>
            <p:cNvSpPr/>
            <p:nvPr/>
          </p:nvSpPr>
          <p:spPr>
            <a:xfrm>
              <a:off x="470452" y="352772"/>
              <a:ext cx="11251096" cy="6003235"/>
            </a:xfrm>
            <a:prstGeom prst="roundRect">
              <a:avLst>
                <a:gd name="adj" fmla="val 6098"/>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90E26D2C-3EDD-37DB-5515-7FC2854DF608}"/>
                </a:ext>
              </a:extLst>
            </p:cNvPr>
            <p:cNvGrpSpPr/>
            <p:nvPr/>
          </p:nvGrpSpPr>
          <p:grpSpPr>
            <a:xfrm>
              <a:off x="737118" y="625151"/>
              <a:ext cx="10674221" cy="4868136"/>
              <a:chOff x="737118" y="625151"/>
              <a:chExt cx="10674221" cy="4868136"/>
            </a:xfrm>
          </p:grpSpPr>
          <p:sp>
            <p:nvSpPr>
              <p:cNvPr id="11" name="Rectangle: Rounded Corners 10">
                <a:extLst>
                  <a:ext uri="{FF2B5EF4-FFF2-40B4-BE49-F238E27FC236}">
                    <a16:creationId xmlns:a16="http://schemas.microsoft.com/office/drawing/2014/main" id="{B380466D-ECA8-4519-F4D4-0F4685678D1C}"/>
                  </a:ext>
                </a:extLst>
              </p:cNvPr>
              <p:cNvSpPr/>
              <p:nvPr/>
            </p:nvSpPr>
            <p:spPr>
              <a:xfrm>
                <a:off x="737118" y="625151"/>
                <a:ext cx="10674221" cy="1004287"/>
              </a:xfrm>
              <a:prstGeom prst="roundRect">
                <a:avLst/>
              </a:prstGeom>
              <a:solidFill>
                <a:schemeClr val="bg1">
                  <a:lumMod val="95000"/>
                </a:schemeClr>
              </a:solidFill>
              <a:ln w="19050">
                <a:no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6E3DCAF0-E5A3-2F02-790C-86FDF7260124}"/>
                  </a:ext>
                </a:extLst>
              </p:cNvPr>
              <p:cNvSpPr txBox="1"/>
              <p:nvPr/>
            </p:nvSpPr>
            <p:spPr>
              <a:xfrm>
                <a:off x="956522" y="820271"/>
                <a:ext cx="10235412" cy="646331"/>
              </a:xfrm>
              <a:prstGeom prst="rect">
                <a:avLst/>
              </a:prstGeom>
              <a:noFill/>
            </p:spPr>
            <p:txBody>
              <a:bodyPr wrap="square" rtlCol="0">
                <a:spAutoFit/>
              </a:bodyPr>
              <a:lstStyle/>
              <a:p>
                <a:pPr algn="ctr"/>
                <a:r>
                  <a:rPr lang="en-US" sz="3600" dirty="0">
                    <a:latin typeface="Arial Black" panose="020B0A04020102020204" pitchFamily="34" charset="0"/>
                  </a:rPr>
                  <a:t>ADVANTAGES OF INTERNSHIP</a:t>
                </a:r>
                <a:endParaRPr lang="en-IN" sz="3600" dirty="0">
                  <a:latin typeface="Arial Black" panose="020B0A04020102020204" pitchFamily="34" charset="0"/>
                </a:endParaRPr>
              </a:p>
            </p:txBody>
          </p:sp>
          <p:sp>
            <p:nvSpPr>
              <p:cNvPr id="12" name="TextBox 11">
                <a:extLst>
                  <a:ext uri="{FF2B5EF4-FFF2-40B4-BE49-F238E27FC236}">
                    <a16:creationId xmlns:a16="http://schemas.microsoft.com/office/drawing/2014/main" id="{DB0DCCA8-36FF-1227-30A2-9C50820A7C9C}"/>
                  </a:ext>
                </a:extLst>
              </p:cNvPr>
              <p:cNvSpPr txBox="1"/>
              <p:nvPr/>
            </p:nvSpPr>
            <p:spPr>
              <a:xfrm>
                <a:off x="8209991" y="2080727"/>
                <a:ext cx="2729678" cy="3293209"/>
              </a:xfrm>
              <a:prstGeom prst="rect">
                <a:avLst/>
              </a:prstGeom>
              <a:noFill/>
            </p:spPr>
            <p:txBody>
              <a:bodyPr wrap="square" rtlCol="0">
                <a:spAutoFit/>
              </a:bodyPr>
              <a:lstStyle/>
              <a:p>
                <a:r>
                  <a:rPr lang="en-IN" sz="2800" b="1" i="0" dirty="0">
                    <a:solidFill>
                      <a:schemeClr val="bg2">
                        <a:lumMod val="75000"/>
                      </a:schemeClr>
                    </a:solidFill>
                    <a:effectLst/>
                    <a:latin typeface="Cambria" panose="02040503050406030204" pitchFamily="18" charset="0"/>
                    <a:ea typeface="Cambria" panose="02040503050406030204" pitchFamily="18" charset="0"/>
                    <a:cs typeface="Times New Roman" panose="02020603050405020304" pitchFamily="18" charset="0"/>
                  </a:rPr>
                  <a:t>Industry Exposure:</a:t>
                </a:r>
                <a:r>
                  <a:rPr lang="en-IN" sz="3600" b="1" i="0" dirty="0">
                    <a:solidFill>
                      <a:schemeClr val="bg2">
                        <a:lumMod val="75000"/>
                      </a:schemeClr>
                    </a:solidFill>
                    <a:effectLst/>
                    <a:latin typeface="Cambria" panose="02040503050406030204" pitchFamily="18" charset="0"/>
                    <a:ea typeface="Cambria" panose="02040503050406030204" pitchFamily="18" charset="0"/>
                    <a:cs typeface="Times New Roman" panose="02020603050405020304" pitchFamily="18" charset="0"/>
                  </a:rPr>
                  <a:t> </a:t>
                </a:r>
              </a:p>
              <a:p>
                <a:r>
                  <a:rPr lang="en-US" sz="1600" b="0" i="0" dirty="0">
                    <a:solidFill>
                      <a:schemeClr val="bg2">
                        <a:lumMod val="75000"/>
                      </a:schemeClr>
                    </a:solidFill>
                    <a:effectLst/>
                    <a:latin typeface="Cambria" panose="02040503050406030204" pitchFamily="18" charset="0"/>
                    <a:ea typeface="Cambria" panose="02040503050406030204" pitchFamily="18" charset="0"/>
                    <a:cs typeface="Times New Roman" panose="02020603050405020304" pitchFamily="18" charset="0"/>
                  </a:rPr>
                  <a:t>You can gain a better understanding of how organizations operate, the technologies they use, and the workflows they follow</a:t>
                </a:r>
                <a:endParaRPr lang="en-IN" sz="2800" i="0" dirty="0">
                  <a:solidFill>
                    <a:schemeClr val="bg2">
                      <a:lumMod val="75000"/>
                    </a:schemeClr>
                  </a:solidFill>
                  <a:effectLst/>
                  <a:latin typeface="Cambria" panose="02040503050406030204" pitchFamily="18" charset="0"/>
                  <a:ea typeface="Cambria" panose="02040503050406030204" pitchFamily="18" charset="0"/>
                  <a:cs typeface="Times New Roman" panose="02020603050405020304" pitchFamily="18" charset="0"/>
                </a:endParaRPr>
              </a:p>
              <a:p>
                <a:r>
                  <a:rPr lang="en-US" sz="1600" b="0" i="0" dirty="0">
                    <a:solidFill>
                      <a:schemeClr val="bg2">
                        <a:lumMod val="75000"/>
                      </a:schemeClr>
                    </a:solidFill>
                    <a:effectLst/>
                    <a:latin typeface="Cambria" panose="02040503050406030204" pitchFamily="18" charset="0"/>
                    <a:ea typeface="Cambria" panose="02040503050406030204" pitchFamily="18" charset="0"/>
                  </a:rPr>
                  <a:t>It also allows </a:t>
                </a:r>
                <a:r>
                  <a:rPr lang="en-US" sz="1600" dirty="0">
                    <a:solidFill>
                      <a:schemeClr val="bg2">
                        <a:lumMod val="75000"/>
                      </a:schemeClr>
                    </a:solidFill>
                    <a:latin typeface="Cambria" panose="02040503050406030204" pitchFamily="18" charset="0"/>
                    <a:ea typeface="Cambria" panose="02040503050406030204" pitchFamily="18" charset="0"/>
                  </a:rPr>
                  <a:t>us</a:t>
                </a:r>
                <a:r>
                  <a:rPr lang="en-US" sz="1600" b="0" i="0" dirty="0">
                    <a:solidFill>
                      <a:schemeClr val="bg2">
                        <a:lumMod val="75000"/>
                      </a:schemeClr>
                    </a:solidFill>
                    <a:effectLst/>
                    <a:latin typeface="Cambria" panose="02040503050406030204" pitchFamily="18" charset="0"/>
                    <a:ea typeface="Cambria" panose="02040503050406030204" pitchFamily="18" charset="0"/>
                  </a:rPr>
                  <a:t> to understand the industry dynamics, trends, challenges, and best practices.</a:t>
                </a:r>
                <a:endParaRPr lang="en-IN" sz="1600" dirty="0">
                  <a:solidFill>
                    <a:schemeClr val="bg2">
                      <a:lumMod val="75000"/>
                    </a:schemeClr>
                  </a:solidFill>
                  <a:latin typeface="Cambria" panose="02040503050406030204" pitchFamily="18" charset="0"/>
                  <a:ea typeface="Cambria" panose="02040503050406030204" pitchFamily="18" charset="0"/>
                </a:endParaRPr>
              </a:p>
            </p:txBody>
          </p:sp>
          <p:sp>
            <p:nvSpPr>
              <p:cNvPr id="13" name="TextBox 12">
                <a:extLst>
                  <a:ext uri="{FF2B5EF4-FFF2-40B4-BE49-F238E27FC236}">
                    <a16:creationId xmlns:a16="http://schemas.microsoft.com/office/drawing/2014/main" id="{9CF6AA6F-DFCC-B97C-73D9-E7E7A436BA53}"/>
                  </a:ext>
                </a:extLst>
              </p:cNvPr>
              <p:cNvSpPr txBox="1"/>
              <p:nvPr/>
            </p:nvSpPr>
            <p:spPr>
              <a:xfrm>
                <a:off x="4596881" y="2015412"/>
                <a:ext cx="2998237" cy="3416320"/>
              </a:xfrm>
              <a:prstGeom prst="rect">
                <a:avLst/>
              </a:prstGeom>
              <a:noFill/>
            </p:spPr>
            <p:txBody>
              <a:bodyPr wrap="square" rtlCol="0">
                <a:spAutoFit/>
              </a:bodyPr>
              <a:lstStyle/>
              <a:p>
                <a:r>
                  <a:rPr lang="en-US" sz="2800" b="1" i="0" dirty="0">
                    <a:solidFill>
                      <a:schemeClr val="bg2">
                        <a:lumMod val="75000"/>
                      </a:schemeClr>
                    </a:solidFill>
                    <a:effectLst/>
                    <a:latin typeface="Cambria" panose="02040503050406030204" pitchFamily="18" charset="0"/>
                    <a:ea typeface="Cambria" panose="02040503050406030204" pitchFamily="18" charset="0"/>
                  </a:rPr>
                  <a:t>Collaboration and Networking:</a:t>
                </a:r>
                <a:r>
                  <a:rPr lang="en-US" sz="2000" b="0" i="0" dirty="0">
                    <a:solidFill>
                      <a:schemeClr val="bg2">
                        <a:lumMod val="75000"/>
                      </a:schemeClr>
                    </a:solidFill>
                    <a:effectLst/>
                    <a:latin typeface="Cambria" panose="02040503050406030204" pitchFamily="18" charset="0"/>
                    <a:ea typeface="Cambria" panose="02040503050406030204" pitchFamily="18" charset="0"/>
                  </a:rPr>
                  <a:t> </a:t>
                </a:r>
                <a:r>
                  <a:rPr lang="en-US" sz="1600" b="0" i="0" dirty="0">
                    <a:solidFill>
                      <a:schemeClr val="bg2">
                        <a:lumMod val="75000"/>
                      </a:schemeClr>
                    </a:solidFill>
                    <a:effectLst/>
                    <a:latin typeface="Cambria" panose="02040503050406030204" pitchFamily="18" charset="0"/>
                    <a:ea typeface="Cambria" panose="02040503050406030204" pitchFamily="18" charset="0"/>
                  </a:rPr>
                  <a:t>Internships provide opportunities to collaborate with colleagues and build professional networks. Interns may participate in team meetings, brainstorming sessions, or collaborative projects, allowing them to interact with professionals from different departments or teams.</a:t>
                </a:r>
              </a:p>
            </p:txBody>
          </p:sp>
          <p:sp>
            <p:nvSpPr>
              <p:cNvPr id="14" name="TextBox 13">
                <a:extLst>
                  <a:ext uri="{FF2B5EF4-FFF2-40B4-BE49-F238E27FC236}">
                    <a16:creationId xmlns:a16="http://schemas.microsoft.com/office/drawing/2014/main" id="{3C3F8AA7-7B5A-27E8-6848-570C98637A23}"/>
                  </a:ext>
                </a:extLst>
              </p:cNvPr>
              <p:cNvSpPr txBox="1"/>
              <p:nvPr/>
            </p:nvSpPr>
            <p:spPr>
              <a:xfrm>
                <a:off x="979984" y="2015412"/>
                <a:ext cx="2998237" cy="3477875"/>
              </a:xfrm>
              <a:prstGeom prst="rect">
                <a:avLst/>
              </a:prstGeom>
              <a:noFill/>
            </p:spPr>
            <p:txBody>
              <a:bodyPr wrap="square" rtlCol="0">
                <a:spAutoFit/>
              </a:bodyPr>
              <a:lstStyle/>
              <a:p>
                <a:r>
                  <a:rPr lang="en-US" sz="2800" b="1" i="0" dirty="0">
                    <a:solidFill>
                      <a:schemeClr val="accent1"/>
                    </a:solidFill>
                    <a:effectLst/>
                    <a:latin typeface="Cambria" panose="02040503050406030204" pitchFamily="18" charset="0"/>
                    <a:ea typeface="Cambria" panose="02040503050406030204" pitchFamily="18" charset="0"/>
                  </a:rPr>
                  <a:t>Mentorship and Guidance:</a:t>
                </a:r>
              </a:p>
              <a:p>
                <a:r>
                  <a:rPr lang="en-US" sz="1600" i="0" dirty="0">
                    <a:effectLst/>
                    <a:latin typeface="Cambria" panose="02040503050406030204" pitchFamily="18" charset="0"/>
                    <a:ea typeface="Cambria" panose="02040503050406030204" pitchFamily="18" charset="0"/>
                  </a:rPr>
                  <a:t>we have the opportunity to work closely with experienced professionals who act as mentors or supervisors. These mentors provide guidance, feedback, and support throughout the internship, helping interns develop their skills and navigate their responsibilities.</a:t>
                </a:r>
              </a:p>
            </p:txBody>
          </p:sp>
        </p:grpSp>
      </p:grpSp>
    </p:spTree>
    <p:extLst>
      <p:ext uri="{BB962C8B-B14F-4D97-AF65-F5344CB8AC3E}">
        <p14:creationId xmlns:p14="http://schemas.microsoft.com/office/powerpoint/2010/main" val="424873122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3D5C4796-B635-C9C2-476E-A7100BB58758}"/>
              </a:ext>
            </a:extLst>
          </p:cNvPr>
          <p:cNvSpPr/>
          <p:nvPr/>
        </p:nvSpPr>
        <p:spPr>
          <a:xfrm>
            <a:off x="737117" y="1999440"/>
            <a:ext cx="3241104" cy="3766878"/>
          </a:xfrm>
          <a:prstGeom prst="roundRect">
            <a:avLst>
              <a:gd name="adj" fmla="val 6879"/>
            </a:avLst>
          </a:prstGeom>
          <a:solidFill>
            <a:schemeClr val="bg1">
              <a:lumMod val="95000"/>
            </a:schemeClr>
          </a:solidFill>
          <a:ln w="19050">
            <a:no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C9CA074A-2760-24EF-8E8B-8BB0C1B6A982}"/>
              </a:ext>
            </a:extLst>
          </p:cNvPr>
          <p:cNvSpPr/>
          <p:nvPr/>
        </p:nvSpPr>
        <p:spPr>
          <a:xfrm>
            <a:off x="8087611" y="1999440"/>
            <a:ext cx="3241104" cy="3766878"/>
          </a:xfrm>
          <a:prstGeom prst="roundRect">
            <a:avLst>
              <a:gd name="adj" fmla="val 6879"/>
            </a:avLst>
          </a:prstGeom>
          <a:solidFill>
            <a:schemeClr val="bg1">
              <a:lumMod val="95000"/>
            </a:schemeClr>
          </a:solidFill>
          <a:ln w="19050">
            <a:no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Rounded Corners 17">
            <a:extLst>
              <a:ext uri="{FF2B5EF4-FFF2-40B4-BE49-F238E27FC236}">
                <a16:creationId xmlns:a16="http://schemas.microsoft.com/office/drawing/2014/main" id="{315C1B32-B3C9-33A4-3243-CBAFB84D5B23}"/>
              </a:ext>
            </a:extLst>
          </p:cNvPr>
          <p:cNvSpPr/>
          <p:nvPr/>
        </p:nvSpPr>
        <p:spPr>
          <a:xfrm>
            <a:off x="4453675" y="1999440"/>
            <a:ext cx="3241104" cy="3766878"/>
          </a:xfrm>
          <a:prstGeom prst="roundRect">
            <a:avLst>
              <a:gd name="adj" fmla="val 6879"/>
            </a:avLst>
          </a:prstGeom>
          <a:solidFill>
            <a:schemeClr val="bg1">
              <a:lumMod val="95000"/>
            </a:schemeClr>
          </a:solidFill>
          <a:ln w="19050">
            <a:solidFill>
              <a:schemeClr val="accent1"/>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6" name="Group 5">
            <a:extLst>
              <a:ext uri="{FF2B5EF4-FFF2-40B4-BE49-F238E27FC236}">
                <a16:creationId xmlns:a16="http://schemas.microsoft.com/office/drawing/2014/main" id="{53CA63AF-15F8-52EE-B5E3-6B31F5C77444}"/>
              </a:ext>
            </a:extLst>
          </p:cNvPr>
          <p:cNvGrpSpPr/>
          <p:nvPr/>
        </p:nvGrpSpPr>
        <p:grpSpPr>
          <a:xfrm>
            <a:off x="470451" y="427382"/>
            <a:ext cx="11251096" cy="6003235"/>
            <a:chOff x="470452" y="352772"/>
            <a:chExt cx="11251096" cy="6003235"/>
          </a:xfrm>
        </p:grpSpPr>
        <p:sp>
          <p:nvSpPr>
            <p:cNvPr id="8" name="Rectangle: Rounded Corners 7">
              <a:extLst>
                <a:ext uri="{FF2B5EF4-FFF2-40B4-BE49-F238E27FC236}">
                  <a16:creationId xmlns:a16="http://schemas.microsoft.com/office/drawing/2014/main" id="{1B99A007-E5D1-8428-C76E-AB3D15961774}"/>
                </a:ext>
              </a:extLst>
            </p:cNvPr>
            <p:cNvSpPr/>
            <p:nvPr/>
          </p:nvSpPr>
          <p:spPr>
            <a:xfrm>
              <a:off x="470452" y="352772"/>
              <a:ext cx="11251096" cy="6003235"/>
            </a:xfrm>
            <a:prstGeom prst="roundRect">
              <a:avLst>
                <a:gd name="adj" fmla="val 6098"/>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90E26D2C-3EDD-37DB-5515-7FC2854DF608}"/>
                </a:ext>
              </a:extLst>
            </p:cNvPr>
            <p:cNvGrpSpPr/>
            <p:nvPr/>
          </p:nvGrpSpPr>
          <p:grpSpPr>
            <a:xfrm>
              <a:off x="737118" y="625151"/>
              <a:ext cx="10674221" cy="4868136"/>
              <a:chOff x="737118" y="625151"/>
              <a:chExt cx="10674221" cy="4868136"/>
            </a:xfrm>
          </p:grpSpPr>
          <p:sp>
            <p:nvSpPr>
              <p:cNvPr id="11" name="Rectangle: Rounded Corners 10">
                <a:extLst>
                  <a:ext uri="{FF2B5EF4-FFF2-40B4-BE49-F238E27FC236}">
                    <a16:creationId xmlns:a16="http://schemas.microsoft.com/office/drawing/2014/main" id="{B380466D-ECA8-4519-F4D4-0F4685678D1C}"/>
                  </a:ext>
                </a:extLst>
              </p:cNvPr>
              <p:cNvSpPr/>
              <p:nvPr/>
            </p:nvSpPr>
            <p:spPr>
              <a:xfrm>
                <a:off x="737118" y="625151"/>
                <a:ext cx="10674221" cy="1004287"/>
              </a:xfrm>
              <a:prstGeom prst="roundRect">
                <a:avLst/>
              </a:prstGeom>
              <a:solidFill>
                <a:schemeClr val="bg1">
                  <a:lumMod val="95000"/>
                </a:schemeClr>
              </a:solidFill>
              <a:ln w="19050">
                <a:no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6E3DCAF0-E5A3-2F02-790C-86FDF7260124}"/>
                  </a:ext>
                </a:extLst>
              </p:cNvPr>
              <p:cNvSpPr txBox="1"/>
              <p:nvPr/>
            </p:nvSpPr>
            <p:spPr>
              <a:xfrm>
                <a:off x="956522" y="820271"/>
                <a:ext cx="10235412" cy="646331"/>
              </a:xfrm>
              <a:prstGeom prst="rect">
                <a:avLst/>
              </a:prstGeom>
              <a:noFill/>
            </p:spPr>
            <p:txBody>
              <a:bodyPr wrap="square" rtlCol="0">
                <a:spAutoFit/>
              </a:bodyPr>
              <a:lstStyle/>
              <a:p>
                <a:pPr algn="ctr"/>
                <a:r>
                  <a:rPr lang="en-US" sz="3600" dirty="0">
                    <a:latin typeface="Arial Black" panose="020B0A04020102020204" pitchFamily="34" charset="0"/>
                  </a:rPr>
                  <a:t>ADVANTAGES OF INTERNSHIP</a:t>
                </a:r>
                <a:endParaRPr lang="en-IN" sz="3600" dirty="0">
                  <a:latin typeface="Arial Black" panose="020B0A04020102020204" pitchFamily="34" charset="0"/>
                </a:endParaRPr>
              </a:p>
            </p:txBody>
          </p:sp>
          <p:sp>
            <p:nvSpPr>
              <p:cNvPr id="12" name="TextBox 11">
                <a:extLst>
                  <a:ext uri="{FF2B5EF4-FFF2-40B4-BE49-F238E27FC236}">
                    <a16:creationId xmlns:a16="http://schemas.microsoft.com/office/drawing/2014/main" id="{DB0DCCA8-36FF-1227-30A2-9C50820A7C9C}"/>
                  </a:ext>
                </a:extLst>
              </p:cNvPr>
              <p:cNvSpPr txBox="1"/>
              <p:nvPr/>
            </p:nvSpPr>
            <p:spPr>
              <a:xfrm>
                <a:off x="8209991" y="2080727"/>
                <a:ext cx="2729678" cy="3293209"/>
              </a:xfrm>
              <a:prstGeom prst="rect">
                <a:avLst/>
              </a:prstGeom>
              <a:noFill/>
            </p:spPr>
            <p:txBody>
              <a:bodyPr wrap="square" rtlCol="0">
                <a:spAutoFit/>
              </a:bodyPr>
              <a:lstStyle/>
              <a:p>
                <a:r>
                  <a:rPr lang="en-IN" sz="2800" b="1" i="0" dirty="0">
                    <a:solidFill>
                      <a:schemeClr val="bg2">
                        <a:lumMod val="75000"/>
                      </a:schemeClr>
                    </a:solidFill>
                    <a:effectLst/>
                    <a:latin typeface="Cambria" panose="02040503050406030204" pitchFamily="18" charset="0"/>
                    <a:ea typeface="Cambria" panose="02040503050406030204" pitchFamily="18" charset="0"/>
                    <a:cs typeface="Times New Roman" panose="02020603050405020304" pitchFamily="18" charset="0"/>
                  </a:rPr>
                  <a:t>Industry Exposure:</a:t>
                </a:r>
                <a:r>
                  <a:rPr lang="en-IN" sz="3600" b="1" i="0" dirty="0">
                    <a:solidFill>
                      <a:schemeClr val="bg2">
                        <a:lumMod val="75000"/>
                      </a:schemeClr>
                    </a:solidFill>
                    <a:effectLst/>
                    <a:latin typeface="Cambria" panose="02040503050406030204" pitchFamily="18" charset="0"/>
                    <a:ea typeface="Cambria" panose="02040503050406030204" pitchFamily="18" charset="0"/>
                    <a:cs typeface="Times New Roman" panose="02020603050405020304" pitchFamily="18" charset="0"/>
                  </a:rPr>
                  <a:t> </a:t>
                </a:r>
              </a:p>
              <a:p>
                <a:r>
                  <a:rPr lang="en-US" sz="1600" b="0" i="0" dirty="0">
                    <a:solidFill>
                      <a:schemeClr val="bg2">
                        <a:lumMod val="75000"/>
                      </a:schemeClr>
                    </a:solidFill>
                    <a:effectLst/>
                    <a:latin typeface="Cambria" panose="02040503050406030204" pitchFamily="18" charset="0"/>
                    <a:ea typeface="Cambria" panose="02040503050406030204" pitchFamily="18" charset="0"/>
                    <a:cs typeface="Times New Roman" panose="02020603050405020304" pitchFamily="18" charset="0"/>
                  </a:rPr>
                  <a:t>You can gain a better understanding of how organizations operate, the technologies they use, and the workflows they follow</a:t>
                </a:r>
                <a:endParaRPr lang="en-IN" sz="2800" i="0" dirty="0">
                  <a:solidFill>
                    <a:schemeClr val="bg2">
                      <a:lumMod val="75000"/>
                    </a:schemeClr>
                  </a:solidFill>
                  <a:effectLst/>
                  <a:latin typeface="Cambria" panose="02040503050406030204" pitchFamily="18" charset="0"/>
                  <a:ea typeface="Cambria" panose="02040503050406030204" pitchFamily="18" charset="0"/>
                  <a:cs typeface="Times New Roman" panose="02020603050405020304" pitchFamily="18" charset="0"/>
                </a:endParaRPr>
              </a:p>
              <a:p>
                <a:r>
                  <a:rPr lang="en-US" sz="1600" b="0" i="0" dirty="0">
                    <a:solidFill>
                      <a:schemeClr val="bg2">
                        <a:lumMod val="75000"/>
                      </a:schemeClr>
                    </a:solidFill>
                    <a:effectLst/>
                    <a:latin typeface="Cambria" panose="02040503050406030204" pitchFamily="18" charset="0"/>
                    <a:ea typeface="Cambria" panose="02040503050406030204" pitchFamily="18" charset="0"/>
                  </a:rPr>
                  <a:t>It also allows </a:t>
                </a:r>
                <a:r>
                  <a:rPr lang="en-US" sz="1600" dirty="0">
                    <a:solidFill>
                      <a:schemeClr val="bg2">
                        <a:lumMod val="75000"/>
                      </a:schemeClr>
                    </a:solidFill>
                    <a:latin typeface="Cambria" panose="02040503050406030204" pitchFamily="18" charset="0"/>
                    <a:ea typeface="Cambria" panose="02040503050406030204" pitchFamily="18" charset="0"/>
                  </a:rPr>
                  <a:t>us</a:t>
                </a:r>
                <a:r>
                  <a:rPr lang="en-US" sz="1600" b="0" i="0" dirty="0">
                    <a:solidFill>
                      <a:schemeClr val="bg2">
                        <a:lumMod val="75000"/>
                      </a:schemeClr>
                    </a:solidFill>
                    <a:effectLst/>
                    <a:latin typeface="Cambria" panose="02040503050406030204" pitchFamily="18" charset="0"/>
                    <a:ea typeface="Cambria" panose="02040503050406030204" pitchFamily="18" charset="0"/>
                  </a:rPr>
                  <a:t> to understand the industry dynamics, trends, challenges, and best practices.</a:t>
                </a:r>
                <a:endParaRPr lang="en-IN" sz="1600" dirty="0">
                  <a:solidFill>
                    <a:schemeClr val="bg2">
                      <a:lumMod val="75000"/>
                    </a:schemeClr>
                  </a:solidFill>
                  <a:latin typeface="Cambria" panose="02040503050406030204" pitchFamily="18" charset="0"/>
                  <a:ea typeface="Cambria" panose="02040503050406030204" pitchFamily="18" charset="0"/>
                </a:endParaRPr>
              </a:p>
            </p:txBody>
          </p:sp>
          <p:sp>
            <p:nvSpPr>
              <p:cNvPr id="13" name="TextBox 12">
                <a:extLst>
                  <a:ext uri="{FF2B5EF4-FFF2-40B4-BE49-F238E27FC236}">
                    <a16:creationId xmlns:a16="http://schemas.microsoft.com/office/drawing/2014/main" id="{9CF6AA6F-DFCC-B97C-73D9-E7E7A436BA53}"/>
                  </a:ext>
                </a:extLst>
              </p:cNvPr>
              <p:cNvSpPr txBox="1"/>
              <p:nvPr/>
            </p:nvSpPr>
            <p:spPr>
              <a:xfrm>
                <a:off x="4596881" y="2015412"/>
                <a:ext cx="2998237" cy="3416320"/>
              </a:xfrm>
              <a:prstGeom prst="rect">
                <a:avLst/>
              </a:prstGeom>
              <a:noFill/>
            </p:spPr>
            <p:txBody>
              <a:bodyPr wrap="square" rtlCol="0">
                <a:spAutoFit/>
              </a:bodyPr>
              <a:lstStyle/>
              <a:p>
                <a:r>
                  <a:rPr lang="en-US" sz="2800" b="1" i="0" dirty="0">
                    <a:solidFill>
                      <a:schemeClr val="accent1"/>
                    </a:solidFill>
                    <a:effectLst/>
                    <a:latin typeface="Cambria" panose="02040503050406030204" pitchFamily="18" charset="0"/>
                    <a:ea typeface="Cambria" panose="02040503050406030204" pitchFamily="18" charset="0"/>
                  </a:rPr>
                  <a:t>Collaboration and Networking:</a:t>
                </a:r>
                <a:r>
                  <a:rPr lang="en-US" sz="2000" b="0" i="0" dirty="0">
                    <a:solidFill>
                      <a:schemeClr val="accent1"/>
                    </a:solidFill>
                    <a:effectLst/>
                    <a:latin typeface="Cambria" panose="02040503050406030204" pitchFamily="18" charset="0"/>
                    <a:ea typeface="Cambria" panose="02040503050406030204" pitchFamily="18" charset="0"/>
                  </a:rPr>
                  <a:t> </a:t>
                </a:r>
                <a:r>
                  <a:rPr lang="en-US" sz="1600" b="0" i="0" dirty="0">
                    <a:effectLst/>
                    <a:latin typeface="Cambria" panose="02040503050406030204" pitchFamily="18" charset="0"/>
                    <a:ea typeface="Cambria" panose="02040503050406030204" pitchFamily="18" charset="0"/>
                  </a:rPr>
                  <a:t>Internships provide opportunities to collaborate with colleagues and build professional networks. Interns may participate in team meetings, brainstorming sessions, or collaborative projects, allowing them to interact with professionals from different departments or teams.</a:t>
                </a:r>
              </a:p>
            </p:txBody>
          </p:sp>
          <p:sp>
            <p:nvSpPr>
              <p:cNvPr id="14" name="TextBox 13">
                <a:extLst>
                  <a:ext uri="{FF2B5EF4-FFF2-40B4-BE49-F238E27FC236}">
                    <a16:creationId xmlns:a16="http://schemas.microsoft.com/office/drawing/2014/main" id="{3C3F8AA7-7B5A-27E8-6848-570C98637A23}"/>
                  </a:ext>
                </a:extLst>
              </p:cNvPr>
              <p:cNvSpPr txBox="1"/>
              <p:nvPr/>
            </p:nvSpPr>
            <p:spPr>
              <a:xfrm>
                <a:off x="979984" y="2015412"/>
                <a:ext cx="2998237" cy="3477875"/>
              </a:xfrm>
              <a:prstGeom prst="rect">
                <a:avLst/>
              </a:prstGeom>
              <a:noFill/>
            </p:spPr>
            <p:txBody>
              <a:bodyPr wrap="square" rtlCol="0">
                <a:spAutoFit/>
              </a:bodyPr>
              <a:lstStyle/>
              <a:p>
                <a:r>
                  <a:rPr lang="en-US" sz="2800" b="1" i="0" dirty="0">
                    <a:solidFill>
                      <a:schemeClr val="bg2">
                        <a:lumMod val="75000"/>
                      </a:schemeClr>
                    </a:solidFill>
                    <a:effectLst/>
                    <a:latin typeface="Cambria" panose="02040503050406030204" pitchFamily="18" charset="0"/>
                    <a:ea typeface="Cambria" panose="02040503050406030204" pitchFamily="18" charset="0"/>
                  </a:rPr>
                  <a:t>Mentorship and Guidance:</a:t>
                </a:r>
              </a:p>
              <a:p>
                <a:r>
                  <a:rPr lang="en-US" sz="1600" i="0" dirty="0">
                    <a:solidFill>
                      <a:schemeClr val="bg2">
                        <a:lumMod val="75000"/>
                      </a:schemeClr>
                    </a:solidFill>
                    <a:effectLst/>
                    <a:latin typeface="Cambria" panose="02040503050406030204" pitchFamily="18" charset="0"/>
                    <a:ea typeface="Cambria" panose="02040503050406030204" pitchFamily="18" charset="0"/>
                  </a:rPr>
                  <a:t>we have the opportunity to work closely with experienced professionals who act as mentors or supervisors. These mentors provide guidance, feedback, and support throughout the internship, helping interns develop their skills and navigate their responsibilities.</a:t>
                </a:r>
              </a:p>
            </p:txBody>
          </p:sp>
        </p:grpSp>
      </p:grpSp>
    </p:spTree>
    <p:extLst>
      <p:ext uri="{BB962C8B-B14F-4D97-AF65-F5344CB8AC3E}">
        <p14:creationId xmlns:p14="http://schemas.microsoft.com/office/powerpoint/2010/main" val="144550532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3D5C4796-B635-C9C2-476E-A7100BB58758}"/>
              </a:ext>
            </a:extLst>
          </p:cNvPr>
          <p:cNvSpPr/>
          <p:nvPr/>
        </p:nvSpPr>
        <p:spPr>
          <a:xfrm>
            <a:off x="737117" y="1999440"/>
            <a:ext cx="3241104" cy="3766878"/>
          </a:xfrm>
          <a:prstGeom prst="roundRect">
            <a:avLst>
              <a:gd name="adj" fmla="val 6879"/>
            </a:avLst>
          </a:prstGeom>
          <a:solidFill>
            <a:schemeClr val="bg1">
              <a:lumMod val="95000"/>
            </a:schemeClr>
          </a:solidFill>
          <a:ln w="19050">
            <a:no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C9CA074A-2760-24EF-8E8B-8BB0C1B6A982}"/>
              </a:ext>
            </a:extLst>
          </p:cNvPr>
          <p:cNvSpPr/>
          <p:nvPr/>
        </p:nvSpPr>
        <p:spPr>
          <a:xfrm>
            <a:off x="8087611" y="1999440"/>
            <a:ext cx="3241104" cy="3766878"/>
          </a:xfrm>
          <a:prstGeom prst="roundRect">
            <a:avLst>
              <a:gd name="adj" fmla="val 6879"/>
            </a:avLst>
          </a:prstGeom>
          <a:solidFill>
            <a:schemeClr val="bg1">
              <a:lumMod val="95000"/>
            </a:schemeClr>
          </a:solidFill>
          <a:ln w="19050">
            <a:solidFill>
              <a:schemeClr val="accent1"/>
            </a:solid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Rounded Corners 17">
            <a:extLst>
              <a:ext uri="{FF2B5EF4-FFF2-40B4-BE49-F238E27FC236}">
                <a16:creationId xmlns:a16="http://schemas.microsoft.com/office/drawing/2014/main" id="{315C1B32-B3C9-33A4-3243-CBAFB84D5B23}"/>
              </a:ext>
            </a:extLst>
          </p:cNvPr>
          <p:cNvSpPr/>
          <p:nvPr/>
        </p:nvSpPr>
        <p:spPr>
          <a:xfrm>
            <a:off x="4453675" y="1999440"/>
            <a:ext cx="3241104" cy="3766878"/>
          </a:xfrm>
          <a:prstGeom prst="roundRect">
            <a:avLst>
              <a:gd name="adj" fmla="val 6879"/>
            </a:avLst>
          </a:prstGeom>
          <a:solidFill>
            <a:schemeClr val="bg1">
              <a:lumMod val="95000"/>
            </a:schemeClr>
          </a:solidFill>
          <a:ln w="19050">
            <a:no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6" name="Group 5">
            <a:extLst>
              <a:ext uri="{FF2B5EF4-FFF2-40B4-BE49-F238E27FC236}">
                <a16:creationId xmlns:a16="http://schemas.microsoft.com/office/drawing/2014/main" id="{53CA63AF-15F8-52EE-B5E3-6B31F5C77444}"/>
              </a:ext>
            </a:extLst>
          </p:cNvPr>
          <p:cNvGrpSpPr/>
          <p:nvPr/>
        </p:nvGrpSpPr>
        <p:grpSpPr>
          <a:xfrm>
            <a:off x="470451" y="427382"/>
            <a:ext cx="11251096" cy="6003235"/>
            <a:chOff x="470452" y="352772"/>
            <a:chExt cx="11251096" cy="6003235"/>
          </a:xfrm>
        </p:grpSpPr>
        <p:sp>
          <p:nvSpPr>
            <p:cNvPr id="8" name="Rectangle: Rounded Corners 7">
              <a:extLst>
                <a:ext uri="{FF2B5EF4-FFF2-40B4-BE49-F238E27FC236}">
                  <a16:creationId xmlns:a16="http://schemas.microsoft.com/office/drawing/2014/main" id="{1B99A007-E5D1-8428-C76E-AB3D15961774}"/>
                </a:ext>
              </a:extLst>
            </p:cNvPr>
            <p:cNvSpPr/>
            <p:nvPr/>
          </p:nvSpPr>
          <p:spPr>
            <a:xfrm>
              <a:off x="470452" y="352772"/>
              <a:ext cx="11251096" cy="6003235"/>
            </a:xfrm>
            <a:prstGeom prst="roundRect">
              <a:avLst>
                <a:gd name="adj" fmla="val 6098"/>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90E26D2C-3EDD-37DB-5515-7FC2854DF608}"/>
                </a:ext>
              </a:extLst>
            </p:cNvPr>
            <p:cNvGrpSpPr/>
            <p:nvPr/>
          </p:nvGrpSpPr>
          <p:grpSpPr>
            <a:xfrm>
              <a:off x="737118" y="625151"/>
              <a:ext cx="10674221" cy="4868136"/>
              <a:chOff x="737118" y="625151"/>
              <a:chExt cx="10674221" cy="4868136"/>
            </a:xfrm>
          </p:grpSpPr>
          <p:sp>
            <p:nvSpPr>
              <p:cNvPr id="11" name="Rectangle: Rounded Corners 10">
                <a:extLst>
                  <a:ext uri="{FF2B5EF4-FFF2-40B4-BE49-F238E27FC236}">
                    <a16:creationId xmlns:a16="http://schemas.microsoft.com/office/drawing/2014/main" id="{B380466D-ECA8-4519-F4D4-0F4685678D1C}"/>
                  </a:ext>
                </a:extLst>
              </p:cNvPr>
              <p:cNvSpPr/>
              <p:nvPr/>
            </p:nvSpPr>
            <p:spPr>
              <a:xfrm>
                <a:off x="737118" y="625151"/>
                <a:ext cx="10674221" cy="1004287"/>
              </a:xfrm>
              <a:prstGeom prst="roundRect">
                <a:avLst/>
              </a:prstGeom>
              <a:solidFill>
                <a:schemeClr val="bg1">
                  <a:lumMod val="95000"/>
                </a:schemeClr>
              </a:solidFill>
              <a:ln w="19050">
                <a:noFill/>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6E3DCAF0-E5A3-2F02-790C-86FDF7260124}"/>
                  </a:ext>
                </a:extLst>
              </p:cNvPr>
              <p:cNvSpPr txBox="1"/>
              <p:nvPr/>
            </p:nvSpPr>
            <p:spPr>
              <a:xfrm>
                <a:off x="956522" y="820271"/>
                <a:ext cx="10235412" cy="646331"/>
              </a:xfrm>
              <a:prstGeom prst="rect">
                <a:avLst/>
              </a:prstGeom>
              <a:noFill/>
            </p:spPr>
            <p:txBody>
              <a:bodyPr wrap="square" rtlCol="0">
                <a:spAutoFit/>
              </a:bodyPr>
              <a:lstStyle/>
              <a:p>
                <a:pPr algn="ctr"/>
                <a:r>
                  <a:rPr lang="en-US" sz="3600" dirty="0">
                    <a:latin typeface="Arial Black" panose="020B0A04020102020204" pitchFamily="34" charset="0"/>
                  </a:rPr>
                  <a:t>ADVANTAGES OF INTERNSHIP</a:t>
                </a:r>
                <a:endParaRPr lang="en-IN" sz="3600" dirty="0">
                  <a:latin typeface="Arial Black" panose="020B0A04020102020204" pitchFamily="34" charset="0"/>
                </a:endParaRPr>
              </a:p>
            </p:txBody>
          </p:sp>
          <p:sp>
            <p:nvSpPr>
              <p:cNvPr id="12" name="TextBox 11">
                <a:extLst>
                  <a:ext uri="{FF2B5EF4-FFF2-40B4-BE49-F238E27FC236}">
                    <a16:creationId xmlns:a16="http://schemas.microsoft.com/office/drawing/2014/main" id="{DB0DCCA8-36FF-1227-30A2-9C50820A7C9C}"/>
                  </a:ext>
                </a:extLst>
              </p:cNvPr>
              <p:cNvSpPr txBox="1"/>
              <p:nvPr/>
            </p:nvSpPr>
            <p:spPr>
              <a:xfrm>
                <a:off x="8209991" y="2080727"/>
                <a:ext cx="2729678" cy="3293209"/>
              </a:xfrm>
              <a:prstGeom prst="rect">
                <a:avLst/>
              </a:prstGeom>
              <a:noFill/>
            </p:spPr>
            <p:txBody>
              <a:bodyPr wrap="square" rtlCol="0">
                <a:spAutoFit/>
              </a:bodyPr>
              <a:lstStyle/>
              <a:p>
                <a:r>
                  <a:rPr lang="en-IN" sz="2800" b="1" i="0" dirty="0">
                    <a:solidFill>
                      <a:schemeClr val="accent1"/>
                    </a:solidFill>
                    <a:effectLst/>
                    <a:latin typeface="Cambria" panose="02040503050406030204" pitchFamily="18" charset="0"/>
                    <a:ea typeface="Cambria" panose="02040503050406030204" pitchFamily="18" charset="0"/>
                    <a:cs typeface="Times New Roman" panose="02020603050405020304" pitchFamily="18" charset="0"/>
                  </a:rPr>
                  <a:t>Industry Exposure:</a:t>
                </a:r>
                <a:r>
                  <a:rPr lang="en-IN" sz="3600" b="1" i="0" dirty="0">
                    <a:solidFill>
                      <a:schemeClr val="accent1"/>
                    </a:solidFill>
                    <a:effectLst/>
                    <a:latin typeface="Cambria" panose="02040503050406030204" pitchFamily="18" charset="0"/>
                    <a:ea typeface="Cambria" panose="02040503050406030204" pitchFamily="18" charset="0"/>
                    <a:cs typeface="Times New Roman" panose="02020603050405020304" pitchFamily="18" charset="0"/>
                  </a:rPr>
                  <a:t> </a:t>
                </a:r>
              </a:p>
              <a:p>
                <a:r>
                  <a:rPr lang="en-US" sz="1600" b="0" i="0" dirty="0">
                    <a:effectLst/>
                    <a:latin typeface="Cambria" panose="02040503050406030204" pitchFamily="18" charset="0"/>
                    <a:ea typeface="Cambria" panose="02040503050406030204" pitchFamily="18" charset="0"/>
                    <a:cs typeface="Times New Roman" panose="02020603050405020304" pitchFamily="18" charset="0"/>
                  </a:rPr>
                  <a:t>You can gain a better understanding of how organizations operate, the technologies they use, and the workflows they follow</a:t>
                </a:r>
                <a:endParaRPr lang="en-IN" sz="2800" i="0" dirty="0">
                  <a:effectLst/>
                  <a:latin typeface="Cambria" panose="02040503050406030204" pitchFamily="18" charset="0"/>
                  <a:ea typeface="Cambria" panose="02040503050406030204" pitchFamily="18" charset="0"/>
                  <a:cs typeface="Times New Roman" panose="02020603050405020304" pitchFamily="18" charset="0"/>
                </a:endParaRPr>
              </a:p>
              <a:p>
                <a:r>
                  <a:rPr lang="en-US" sz="1600" b="0" i="0" dirty="0">
                    <a:effectLst/>
                    <a:latin typeface="Cambria" panose="02040503050406030204" pitchFamily="18" charset="0"/>
                    <a:ea typeface="Cambria" panose="02040503050406030204" pitchFamily="18" charset="0"/>
                  </a:rPr>
                  <a:t>It also allows </a:t>
                </a:r>
                <a:r>
                  <a:rPr lang="en-US" sz="1600" dirty="0">
                    <a:latin typeface="Cambria" panose="02040503050406030204" pitchFamily="18" charset="0"/>
                    <a:ea typeface="Cambria" panose="02040503050406030204" pitchFamily="18" charset="0"/>
                  </a:rPr>
                  <a:t>us</a:t>
                </a:r>
                <a:r>
                  <a:rPr lang="en-US" sz="1600" b="0" i="0" dirty="0">
                    <a:effectLst/>
                    <a:latin typeface="Cambria" panose="02040503050406030204" pitchFamily="18" charset="0"/>
                    <a:ea typeface="Cambria" panose="02040503050406030204" pitchFamily="18" charset="0"/>
                  </a:rPr>
                  <a:t> to understand the industry dynamics, trends, challenges, and best practices.</a:t>
                </a:r>
                <a:endParaRPr lang="en-IN" sz="1600" dirty="0">
                  <a:latin typeface="Cambria" panose="02040503050406030204" pitchFamily="18" charset="0"/>
                  <a:ea typeface="Cambria" panose="02040503050406030204" pitchFamily="18" charset="0"/>
                </a:endParaRPr>
              </a:p>
            </p:txBody>
          </p:sp>
          <p:sp>
            <p:nvSpPr>
              <p:cNvPr id="13" name="TextBox 12">
                <a:extLst>
                  <a:ext uri="{FF2B5EF4-FFF2-40B4-BE49-F238E27FC236}">
                    <a16:creationId xmlns:a16="http://schemas.microsoft.com/office/drawing/2014/main" id="{9CF6AA6F-DFCC-B97C-73D9-E7E7A436BA53}"/>
                  </a:ext>
                </a:extLst>
              </p:cNvPr>
              <p:cNvSpPr txBox="1"/>
              <p:nvPr/>
            </p:nvSpPr>
            <p:spPr>
              <a:xfrm>
                <a:off x="4596881" y="2015412"/>
                <a:ext cx="2998237" cy="3416320"/>
              </a:xfrm>
              <a:prstGeom prst="rect">
                <a:avLst/>
              </a:prstGeom>
              <a:noFill/>
            </p:spPr>
            <p:txBody>
              <a:bodyPr wrap="square" rtlCol="0">
                <a:spAutoFit/>
              </a:bodyPr>
              <a:lstStyle/>
              <a:p>
                <a:r>
                  <a:rPr lang="en-US" sz="2800" b="1" i="0" dirty="0">
                    <a:solidFill>
                      <a:schemeClr val="bg2">
                        <a:lumMod val="75000"/>
                      </a:schemeClr>
                    </a:solidFill>
                    <a:effectLst/>
                    <a:latin typeface="Cambria" panose="02040503050406030204" pitchFamily="18" charset="0"/>
                    <a:ea typeface="Cambria" panose="02040503050406030204" pitchFamily="18" charset="0"/>
                  </a:rPr>
                  <a:t>Collaboration and Networking:</a:t>
                </a:r>
                <a:r>
                  <a:rPr lang="en-US" sz="2000" b="0" i="0" dirty="0">
                    <a:solidFill>
                      <a:schemeClr val="bg2">
                        <a:lumMod val="75000"/>
                      </a:schemeClr>
                    </a:solidFill>
                    <a:effectLst/>
                    <a:latin typeface="Cambria" panose="02040503050406030204" pitchFamily="18" charset="0"/>
                    <a:ea typeface="Cambria" panose="02040503050406030204" pitchFamily="18" charset="0"/>
                  </a:rPr>
                  <a:t> </a:t>
                </a:r>
                <a:r>
                  <a:rPr lang="en-US" sz="1600" b="0" i="0" dirty="0">
                    <a:solidFill>
                      <a:schemeClr val="bg2">
                        <a:lumMod val="75000"/>
                      </a:schemeClr>
                    </a:solidFill>
                    <a:effectLst/>
                    <a:latin typeface="Cambria" panose="02040503050406030204" pitchFamily="18" charset="0"/>
                    <a:ea typeface="Cambria" panose="02040503050406030204" pitchFamily="18" charset="0"/>
                  </a:rPr>
                  <a:t>Internships provide opportunities to collaborate with colleagues and build professional networks. Interns may participate in team meetings, brainstorming sessions, or collaborative projects, allowing them to interact with professionals from different departments or teams.</a:t>
                </a:r>
              </a:p>
            </p:txBody>
          </p:sp>
          <p:sp>
            <p:nvSpPr>
              <p:cNvPr id="14" name="TextBox 13">
                <a:extLst>
                  <a:ext uri="{FF2B5EF4-FFF2-40B4-BE49-F238E27FC236}">
                    <a16:creationId xmlns:a16="http://schemas.microsoft.com/office/drawing/2014/main" id="{3C3F8AA7-7B5A-27E8-6848-570C98637A23}"/>
                  </a:ext>
                </a:extLst>
              </p:cNvPr>
              <p:cNvSpPr txBox="1"/>
              <p:nvPr/>
            </p:nvSpPr>
            <p:spPr>
              <a:xfrm>
                <a:off x="979984" y="2015412"/>
                <a:ext cx="2998237" cy="3477875"/>
              </a:xfrm>
              <a:prstGeom prst="rect">
                <a:avLst/>
              </a:prstGeom>
              <a:noFill/>
            </p:spPr>
            <p:txBody>
              <a:bodyPr wrap="square" rtlCol="0">
                <a:spAutoFit/>
              </a:bodyPr>
              <a:lstStyle/>
              <a:p>
                <a:r>
                  <a:rPr lang="en-US" sz="2800" b="1" i="0" dirty="0">
                    <a:solidFill>
                      <a:schemeClr val="bg2">
                        <a:lumMod val="75000"/>
                      </a:schemeClr>
                    </a:solidFill>
                    <a:effectLst/>
                    <a:latin typeface="Cambria" panose="02040503050406030204" pitchFamily="18" charset="0"/>
                    <a:ea typeface="Cambria" panose="02040503050406030204" pitchFamily="18" charset="0"/>
                  </a:rPr>
                  <a:t>Mentorship and Guidance:</a:t>
                </a:r>
              </a:p>
              <a:p>
                <a:r>
                  <a:rPr lang="en-US" sz="1600" i="0" dirty="0">
                    <a:solidFill>
                      <a:schemeClr val="bg2">
                        <a:lumMod val="75000"/>
                      </a:schemeClr>
                    </a:solidFill>
                    <a:effectLst/>
                    <a:latin typeface="Cambria" panose="02040503050406030204" pitchFamily="18" charset="0"/>
                    <a:ea typeface="Cambria" panose="02040503050406030204" pitchFamily="18" charset="0"/>
                  </a:rPr>
                  <a:t>we have the opportunity to work closely with experienced professionals who act as mentors or supervisors. These mentors provide guidance, feedback, and support throughout the internship, helping interns develop their skills and navigate their responsibilities.</a:t>
                </a:r>
              </a:p>
            </p:txBody>
          </p:sp>
        </p:grpSp>
      </p:grpSp>
    </p:spTree>
    <p:extLst>
      <p:ext uri="{BB962C8B-B14F-4D97-AF65-F5344CB8AC3E}">
        <p14:creationId xmlns:p14="http://schemas.microsoft.com/office/powerpoint/2010/main" val="240670968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1B99A007-E5D1-8428-C76E-AB3D15961774}"/>
              </a:ext>
            </a:extLst>
          </p:cNvPr>
          <p:cNvSpPr/>
          <p:nvPr/>
        </p:nvSpPr>
        <p:spPr>
          <a:xfrm>
            <a:off x="470451" y="427382"/>
            <a:ext cx="11251096" cy="6003235"/>
          </a:xfrm>
          <a:prstGeom prst="roundRect">
            <a:avLst>
              <a:gd name="adj" fmla="val 6098"/>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6E3DCAF0-E5A3-2F02-790C-86FDF7260124}"/>
              </a:ext>
            </a:extLst>
          </p:cNvPr>
          <p:cNvSpPr txBox="1"/>
          <p:nvPr/>
        </p:nvSpPr>
        <p:spPr>
          <a:xfrm>
            <a:off x="864541" y="2497975"/>
            <a:ext cx="10235412" cy="1862048"/>
          </a:xfrm>
          <a:prstGeom prst="rect">
            <a:avLst/>
          </a:prstGeom>
          <a:noFill/>
        </p:spPr>
        <p:txBody>
          <a:bodyPr wrap="square" rtlCol="0">
            <a:spAutoFit/>
          </a:bodyPr>
          <a:lstStyle/>
          <a:p>
            <a:pPr algn="ctr"/>
            <a:r>
              <a:rPr lang="en-US" sz="11500" dirty="0">
                <a:latin typeface="Arial Black" panose="020B0A04020102020204" pitchFamily="34" charset="0"/>
              </a:rPr>
              <a:t>THANK YOU</a:t>
            </a:r>
            <a:endParaRPr lang="en-IN" sz="11500" dirty="0">
              <a:latin typeface="Arial Black" panose="020B0A04020102020204" pitchFamily="34" charset="0"/>
            </a:endParaRPr>
          </a:p>
        </p:txBody>
      </p:sp>
    </p:spTree>
    <p:extLst>
      <p:ext uri="{BB962C8B-B14F-4D97-AF65-F5344CB8AC3E}">
        <p14:creationId xmlns:p14="http://schemas.microsoft.com/office/powerpoint/2010/main" val="778835422"/>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1B99A007-E5D1-8428-C76E-AB3D15961774}"/>
              </a:ext>
            </a:extLst>
          </p:cNvPr>
          <p:cNvSpPr/>
          <p:nvPr/>
        </p:nvSpPr>
        <p:spPr>
          <a:xfrm>
            <a:off x="-752131" y="-343358"/>
            <a:ext cx="13550347" cy="7721483"/>
          </a:xfrm>
          <a:prstGeom prst="roundRect">
            <a:avLst>
              <a:gd name="adj" fmla="val 6098"/>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CDF5706B-DBDE-A1C0-93FC-1401B74FC091}"/>
              </a:ext>
            </a:extLst>
          </p:cNvPr>
          <p:cNvSpPr txBox="1"/>
          <p:nvPr/>
        </p:nvSpPr>
        <p:spPr>
          <a:xfrm>
            <a:off x="2494169" y="2455554"/>
            <a:ext cx="7203656" cy="2123658"/>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n-IN" sz="1600" dirty="0"/>
          </a:p>
          <a:p>
            <a:pPr algn="ctr"/>
            <a:r>
              <a:rPr lang="en-IN" sz="1600" dirty="0"/>
              <a:t>Worked At</a:t>
            </a:r>
            <a:r>
              <a:rPr lang="en-IN" dirty="0"/>
              <a:t> </a:t>
            </a:r>
          </a:p>
          <a:p>
            <a:pPr algn="ctr"/>
            <a:r>
              <a:rPr lang="en-IN" sz="2800" b="1" dirty="0">
                <a:latin typeface="Times New Roman" panose="02020603050405020304" pitchFamily="18" charset="0"/>
                <a:cs typeface="Times New Roman" panose="02020603050405020304" pitchFamily="18" charset="0"/>
              </a:rPr>
              <a:t>CAMPUSKNOT EDU.PVT.LTD</a:t>
            </a:r>
            <a:r>
              <a:rPr lang="en-IN" dirty="0"/>
              <a:t> </a:t>
            </a:r>
          </a:p>
          <a:p>
            <a:pPr algn="ctr"/>
            <a:r>
              <a:rPr lang="en-IN" sz="1600" dirty="0"/>
              <a:t>Vadodara</a:t>
            </a:r>
            <a:endParaRPr lang="en-IN" dirty="0"/>
          </a:p>
          <a:p>
            <a:pPr algn="ctr"/>
            <a:endParaRPr lang="en-IN" dirty="0"/>
          </a:p>
          <a:p>
            <a:pPr algn="ctr"/>
            <a:endParaRPr lang="en-IN" dirty="0"/>
          </a:p>
          <a:p>
            <a:pPr algn="ctr"/>
            <a:r>
              <a:rPr lang="en-IN" sz="1400"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React developer Intern</a:t>
            </a:r>
          </a:p>
        </p:txBody>
      </p:sp>
    </p:spTree>
    <p:extLst>
      <p:ext uri="{BB962C8B-B14F-4D97-AF65-F5344CB8AC3E}">
        <p14:creationId xmlns:p14="http://schemas.microsoft.com/office/powerpoint/2010/main" val="399588206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20D13D48-92FC-94E2-9322-A18CC9A161D2}"/>
              </a:ext>
            </a:extLst>
          </p:cNvPr>
          <p:cNvGrpSpPr/>
          <p:nvPr/>
        </p:nvGrpSpPr>
        <p:grpSpPr>
          <a:xfrm>
            <a:off x="433975" y="428847"/>
            <a:ext cx="11251096" cy="6003235"/>
            <a:chOff x="470451" y="427382"/>
            <a:chExt cx="11251096" cy="6003235"/>
          </a:xfrm>
        </p:grpSpPr>
        <p:grpSp>
          <p:nvGrpSpPr>
            <p:cNvPr id="43" name="Group 42">
              <a:extLst>
                <a:ext uri="{FF2B5EF4-FFF2-40B4-BE49-F238E27FC236}">
                  <a16:creationId xmlns:a16="http://schemas.microsoft.com/office/drawing/2014/main" id="{BD53ACA5-CDF6-7B14-5AAA-C2454D491D6F}"/>
                </a:ext>
              </a:extLst>
            </p:cNvPr>
            <p:cNvGrpSpPr/>
            <p:nvPr/>
          </p:nvGrpSpPr>
          <p:grpSpPr>
            <a:xfrm>
              <a:off x="470451" y="427382"/>
              <a:ext cx="11251096" cy="6003235"/>
              <a:chOff x="470452" y="352772"/>
              <a:chExt cx="11251096" cy="6003235"/>
            </a:xfrm>
          </p:grpSpPr>
          <p:sp>
            <p:nvSpPr>
              <p:cNvPr id="45" name="Rectangle: Rounded Corners 44">
                <a:extLst>
                  <a:ext uri="{FF2B5EF4-FFF2-40B4-BE49-F238E27FC236}">
                    <a16:creationId xmlns:a16="http://schemas.microsoft.com/office/drawing/2014/main" id="{3DAE6754-A289-6A87-90A5-15644B511589}"/>
                  </a:ext>
                </a:extLst>
              </p:cNvPr>
              <p:cNvSpPr/>
              <p:nvPr/>
            </p:nvSpPr>
            <p:spPr>
              <a:xfrm>
                <a:off x="470452" y="352772"/>
                <a:ext cx="11251096" cy="6003235"/>
              </a:xfrm>
              <a:prstGeom prst="roundRect">
                <a:avLst>
                  <a:gd name="adj" fmla="val 6098"/>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6" name="Group 45">
                <a:extLst>
                  <a:ext uri="{FF2B5EF4-FFF2-40B4-BE49-F238E27FC236}">
                    <a16:creationId xmlns:a16="http://schemas.microsoft.com/office/drawing/2014/main" id="{FF966FAD-4A00-5A86-CAEE-3B5EA2DF3798}"/>
                  </a:ext>
                </a:extLst>
              </p:cNvPr>
              <p:cNvGrpSpPr/>
              <p:nvPr/>
            </p:nvGrpSpPr>
            <p:grpSpPr>
              <a:xfrm>
                <a:off x="1096882" y="2262729"/>
                <a:ext cx="10154991" cy="2291989"/>
                <a:chOff x="1096882" y="2262729"/>
                <a:chExt cx="10154991" cy="2291989"/>
              </a:xfrm>
            </p:grpSpPr>
            <p:sp>
              <p:nvSpPr>
                <p:cNvPr id="47" name="TextBox 46">
                  <a:extLst>
                    <a:ext uri="{FF2B5EF4-FFF2-40B4-BE49-F238E27FC236}">
                      <a16:creationId xmlns:a16="http://schemas.microsoft.com/office/drawing/2014/main" id="{7D09720E-FA4C-6654-3488-DD0876C2B7D4}"/>
                    </a:ext>
                  </a:extLst>
                </p:cNvPr>
                <p:cNvSpPr txBox="1"/>
                <p:nvPr/>
              </p:nvSpPr>
              <p:spPr>
                <a:xfrm>
                  <a:off x="1096882" y="2262729"/>
                  <a:ext cx="7053628" cy="1323439"/>
                </a:xfrm>
                <a:prstGeom prst="rect">
                  <a:avLst/>
                </a:prstGeom>
                <a:noFill/>
              </p:spPr>
              <p:txBody>
                <a:bodyPr wrap="square" rtlCol="0">
                  <a:spAutoFit/>
                </a:bodyPr>
                <a:lstStyle/>
                <a:p>
                  <a:r>
                    <a:rPr lang="en-US" sz="8000" dirty="0">
                      <a:solidFill>
                        <a:schemeClr val="accent1"/>
                      </a:solidFill>
                      <a:latin typeface="Arial Black" panose="020B0A04020102020204" pitchFamily="34" charset="0"/>
                    </a:rPr>
                    <a:t>REACT.JS</a:t>
                  </a:r>
                  <a:endParaRPr lang="en-IN" sz="5400" dirty="0">
                    <a:solidFill>
                      <a:schemeClr val="accent1"/>
                    </a:solidFill>
                    <a:latin typeface="Arial Black" panose="020B0A04020102020204" pitchFamily="34" charset="0"/>
                  </a:endParaRPr>
                </a:p>
              </p:txBody>
            </p:sp>
            <p:sp>
              <p:nvSpPr>
                <p:cNvPr id="48" name="TextBox 47">
                  <a:extLst>
                    <a:ext uri="{FF2B5EF4-FFF2-40B4-BE49-F238E27FC236}">
                      <a16:creationId xmlns:a16="http://schemas.microsoft.com/office/drawing/2014/main" id="{BCDB7132-60AD-B1F2-ADF0-95D6917FBA77}"/>
                    </a:ext>
                  </a:extLst>
                </p:cNvPr>
                <p:cNvSpPr txBox="1"/>
                <p:nvPr/>
              </p:nvSpPr>
              <p:spPr>
                <a:xfrm>
                  <a:off x="1163252" y="3354389"/>
                  <a:ext cx="10088621" cy="1200329"/>
                </a:xfrm>
                <a:prstGeom prst="rect">
                  <a:avLst/>
                </a:prstGeom>
                <a:noFill/>
              </p:spPr>
              <p:txBody>
                <a:bodyPr wrap="square" rtlCol="0">
                  <a:spAutoFit/>
                </a:bodyPr>
                <a:lstStyle/>
                <a:p>
                  <a:pPr lvl="0" algn="just" rtl="0">
                    <a:spcBef>
                      <a:spcPts val="0"/>
                    </a:spcBef>
                    <a:spcAft>
                      <a:spcPts val="0"/>
                    </a:spcAft>
                  </a:pPr>
                  <a:r>
                    <a:rPr lang="en-US" sz="1600" b="1" i="0" dirty="0">
                      <a:effectLst/>
                      <a:latin typeface="arial" panose="020B0604020202020204" pitchFamily="34" charset="0"/>
                    </a:rPr>
                    <a:t>React.js is an open-source JavaScript library written in JavaScript, primarily maintained by Facebook. </a:t>
                  </a:r>
                  <a:endParaRPr lang="en-US" sz="1600" b="0" i="0" dirty="0">
                    <a:effectLst/>
                    <a:latin typeface="Cambria" panose="02040503050406030204" pitchFamily="18" charset="0"/>
                    <a:ea typeface="Cambria" panose="02040503050406030204" pitchFamily="18" charset="0"/>
                    <a:cs typeface="Times New Roman" panose="02020603050405020304" pitchFamily="18" charset="0"/>
                  </a:endParaRPr>
                </a:p>
                <a:p>
                  <a:pPr marL="285750" lvl="0" indent="-285750" algn="just" rtl="0">
                    <a:spcBef>
                      <a:spcPts val="0"/>
                    </a:spcBef>
                    <a:spcAft>
                      <a:spcPts val="0"/>
                    </a:spcAft>
                    <a:buFont typeface="Courier New" panose="02070309020205020404" pitchFamily="49" charset="0"/>
                    <a:buChar char="o"/>
                  </a:pPr>
                  <a:r>
                    <a:rPr lang="en-US" sz="1400" b="0" i="0" dirty="0">
                      <a:effectLst/>
                      <a:latin typeface="Cambria" panose="02040503050406030204" pitchFamily="18" charset="0"/>
                      <a:ea typeface="Cambria" panose="02040503050406030204" pitchFamily="18" charset="0"/>
                      <a:cs typeface="Times New Roman" panose="02020603050405020304" pitchFamily="18" charset="0"/>
                    </a:rPr>
                    <a:t>It offers a component-based architecture, allowing developers to build encapsulated components that manage their own state and compose them to create complex user interfaces. </a:t>
                  </a:r>
                </a:p>
                <a:p>
                  <a:pPr marL="285750" lvl="0" indent="-285750" algn="just" rtl="0">
                    <a:spcBef>
                      <a:spcPts val="0"/>
                    </a:spcBef>
                    <a:spcAft>
                      <a:spcPts val="0"/>
                    </a:spcAft>
                    <a:buFont typeface="Courier New" panose="02070309020205020404" pitchFamily="49" charset="0"/>
                    <a:buChar char="o"/>
                  </a:pPr>
                  <a:r>
                    <a:rPr lang="en-US" sz="1400" b="0" i="0" dirty="0">
                      <a:effectLst/>
                      <a:latin typeface="Cambria" panose="02040503050406030204" pitchFamily="18" charset="0"/>
                      <a:ea typeface="Cambria" panose="02040503050406030204" pitchFamily="18" charset="0"/>
                      <a:cs typeface="Times New Roman" panose="02020603050405020304" pitchFamily="18" charset="0"/>
                    </a:rPr>
                    <a:t>Additionally, React</a:t>
                  </a:r>
                  <a:r>
                    <a:rPr lang="en-US" sz="1400" dirty="0">
                      <a:latin typeface="Cambria" panose="02040503050406030204" pitchFamily="18" charset="0"/>
                      <a:ea typeface="Cambria" panose="02040503050406030204" pitchFamily="18" charset="0"/>
                      <a:cs typeface="Times New Roman" panose="02020603050405020304" pitchFamily="18" charset="0"/>
                    </a:rPr>
                    <a:t>.js</a:t>
                  </a:r>
                  <a:r>
                    <a:rPr lang="en-US" sz="1400" b="0" i="0" dirty="0">
                      <a:effectLst/>
                      <a:latin typeface="Cambria" panose="02040503050406030204" pitchFamily="18" charset="0"/>
                      <a:ea typeface="Cambria" panose="02040503050406030204" pitchFamily="18" charset="0"/>
                      <a:cs typeface="Times New Roman" panose="02020603050405020304" pitchFamily="18" charset="0"/>
                    </a:rPr>
                    <a:t> virtual DOM improves performance by minimizing direct manipulation of the browser's DOM, leading to more efficient updates and rendering. </a:t>
                  </a:r>
                  <a:endParaRPr lang="en-US" sz="1400" dirty="0">
                    <a:latin typeface="Cambria" panose="02040503050406030204" pitchFamily="18" charset="0"/>
                    <a:ea typeface="Cambria" panose="02040503050406030204" pitchFamily="18" charset="0"/>
                    <a:cs typeface="Times New Roman" panose="02020603050405020304" pitchFamily="18" charset="0"/>
                  </a:endParaRPr>
                </a:p>
              </p:txBody>
            </p:sp>
          </p:grpSp>
        </p:grpSp>
        <p:sp>
          <p:nvSpPr>
            <p:cNvPr id="44" name="TextBox 43">
              <a:extLst>
                <a:ext uri="{FF2B5EF4-FFF2-40B4-BE49-F238E27FC236}">
                  <a16:creationId xmlns:a16="http://schemas.microsoft.com/office/drawing/2014/main" id="{E12D769A-491A-D843-0F04-DECE336BF37F}"/>
                </a:ext>
              </a:extLst>
            </p:cNvPr>
            <p:cNvSpPr txBox="1"/>
            <p:nvPr/>
          </p:nvSpPr>
          <p:spPr>
            <a:xfrm>
              <a:off x="1114630" y="897612"/>
              <a:ext cx="3256351" cy="830997"/>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INTRODUCTION TO TECHNOLOGY</a:t>
              </a:r>
              <a:endParaRPr lang="en-US" sz="1400" i="0" dirty="0">
                <a:effectLst/>
                <a:latin typeface="Cambria" panose="02040503050406030204" pitchFamily="18" charset="0"/>
                <a:ea typeface="Cambria" panose="02040503050406030204" pitchFamily="18" charset="0"/>
              </a:endParaRPr>
            </a:p>
          </p:txBody>
        </p:sp>
      </p:grpSp>
    </p:spTree>
    <p:extLst>
      <p:ext uri="{BB962C8B-B14F-4D97-AF65-F5344CB8AC3E}">
        <p14:creationId xmlns:p14="http://schemas.microsoft.com/office/powerpoint/2010/main" val="415796671"/>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458D35E3-F097-468B-EB8A-5402FCF4D5A7}"/>
              </a:ext>
            </a:extLst>
          </p:cNvPr>
          <p:cNvGrpSpPr/>
          <p:nvPr/>
        </p:nvGrpSpPr>
        <p:grpSpPr>
          <a:xfrm>
            <a:off x="506929" y="392713"/>
            <a:ext cx="11251096" cy="6003235"/>
            <a:chOff x="470451" y="427382"/>
            <a:chExt cx="11251096" cy="6003235"/>
          </a:xfrm>
        </p:grpSpPr>
        <p:grpSp>
          <p:nvGrpSpPr>
            <p:cNvPr id="57" name="Group 56">
              <a:extLst>
                <a:ext uri="{FF2B5EF4-FFF2-40B4-BE49-F238E27FC236}">
                  <a16:creationId xmlns:a16="http://schemas.microsoft.com/office/drawing/2014/main" id="{060E5ED0-D4A2-F3D1-4594-33B7793ACF67}"/>
                </a:ext>
              </a:extLst>
            </p:cNvPr>
            <p:cNvGrpSpPr/>
            <p:nvPr/>
          </p:nvGrpSpPr>
          <p:grpSpPr>
            <a:xfrm>
              <a:off x="470451" y="427382"/>
              <a:ext cx="11251096" cy="6003235"/>
              <a:chOff x="470452" y="352772"/>
              <a:chExt cx="11251096" cy="6003235"/>
            </a:xfrm>
          </p:grpSpPr>
          <p:sp>
            <p:nvSpPr>
              <p:cNvPr id="59" name="Rectangle: Rounded Corners 58">
                <a:extLst>
                  <a:ext uri="{FF2B5EF4-FFF2-40B4-BE49-F238E27FC236}">
                    <a16:creationId xmlns:a16="http://schemas.microsoft.com/office/drawing/2014/main" id="{6D39FEF8-1C2C-717F-219A-8AB7BA6069A0}"/>
                  </a:ext>
                </a:extLst>
              </p:cNvPr>
              <p:cNvSpPr/>
              <p:nvPr/>
            </p:nvSpPr>
            <p:spPr>
              <a:xfrm>
                <a:off x="470452" y="352772"/>
                <a:ext cx="11251096" cy="6003235"/>
              </a:xfrm>
              <a:prstGeom prst="roundRect">
                <a:avLst>
                  <a:gd name="adj" fmla="val 6098"/>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0" name="Group 59">
                <a:extLst>
                  <a:ext uri="{FF2B5EF4-FFF2-40B4-BE49-F238E27FC236}">
                    <a16:creationId xmlns:a16="http://schemas.microsoft.com/office/drawing/2014/main" id="{9BEDC35C-78C1-1B4D-C69C-27FBE725A2AE}"/>
                  </a:ext>
                </a:extLst>
              </p:cNvPr>
              <p:cNvGrpSpPr/>
              <p:nvPr/>
            </p:nvGrpSpPr>
            <p:grpSpPr>
              <a:xfrm>
                <a:off x="1163252" y="2262729"/>
                <a:ext cx="10558295" cy="2661320"/>
                <a:chOff x="1163252" y="2262729"/>
                <a:chExt cx="10558295" cy="2661320"/>
              </a:xfrm>
            </p:grpSpPr>
            <p:sp>
              <p:nvSpPr>
                <p:cNvPr id="61" name="TextBox 60">
                  <a:extLst>
                    <a:ext uri="{FF2B5EF4-FFF2-40B4-BE49-F238E27FC236}">
                      <a16:creationId xmlns:a16="http://schemas.microsoft.com/office/drawing/2014/main" id="{7F671674-E985-B19F-E81D-D171136FA4F7}"/>
                    </a:ext>
                  </a:extLst>
                </p:cNvPr>
                <p:cNvSpPr txBox="1"/>
                <p:nvPr/>
              </p:nvSpPr>
              <p:spPr>
                <a:xfrm>
                  <a:off x="1163252" y="2262729"/>
                  <a:ext cx="10558295" cy="1323439"/>
                </a:xfrm>
                <a:prstGeom prst="rect">
                  <a:avLst/>
                </a:prstGeom>
                <a:noFill/>
              </p:spPr>
              <p:txBody>
                <a:bodyPr wrap="square" rtlCol="0">
                  <a:spAutoFit/>
                </a:bodyPr>
                <a:lstStyle/>
                <a:p>
                  <a:r>
                    <a:rPr lang="en-US" sz="8000" dirty="0">
                      <a:solidFill>
                        <a:schemeClr val="accent1"/>
                      </a:solidFill>
                      <a:latin typeface="Arial Black" panose="020B0A04020102020204" pitchFamily="34" charset="0"/>
                    </a:rPr>
                    <a:t>SOCIAL ECHO</a:t>
                  </a:r>
                  <a:endParaRPr lang="en-IN" sz="5400" dirty="0">
                    <a:solidFill>
                      <a:schemeClr val="accent1"/>
                    </a:solidFill>
                    <a:latin typeface="Arial Black" panose="020B0A04020102020204" pitchFamily="34" charset="0"/>
                  </a:endParaRPr>
                </a:p>
              </p:txBody>
            </p:sp>
            <p:sp>
              <p:nvSpPr>
                <p:cNvPr id="62" name="TextBox 61">
                  <a:extLst>
                    <a:ext uri="{FF2B5EF4-FFF2-40B4-BE49-F238E27FC236}">
                      <a16:creationId xmlns:a16="http://schemas.microsoft.com/office/drawing/2014/main" id="{944D1A52-55EC-4E1E-4188-AD214375B3C8}"/>
                    </a:ext>
                  </a:extLst>
                </p:cNvPr>
                <p:cNvSpPr txBox="1"/>
                <p:nvPr/>
              </p:nvSpPr>
              <p:spPr>
                <a:xfrm>
                  <a:off x="1163252" y="3354389"/>
                  <a:ext cx="9865495" cy="1569660"/>
                </a:xfrm>
                <a:prstGeom prst="rect">
                  <a:avLst/>
                </a:prstGeom>
                <a:noFill/>
              </p:spPr>
              <p:txBody>
                <a:bodyPr wrap="square" rtlCol="0" anchor="t">
                  <a:spAutoFit/>
                </a:bodyPr>
                <a:lstStyle/>
                <a:p>
                  <a:pPr lvl="0" algn="just" rtl="0">
                    <a:spcBef>
                      <a:spcPts val="0"/>
                    </a:spcBef>
                    <a:spcAft>
                      <a:spcPts val="0"/>
                    </a:spcAft>
                  </a:pPr>
                  <a:r>
                    <a:rPr lang="en-US" sz="1600" b="1" dirty="0">
                      <a:latin typeface="arial" panose="020B0604020202020204" pitchFamily="34" charset="0"/>
                    </a:rPr>
                    <a:t>The app </a:t>
                  </a:r>
                  <a:r>
                    <a:rPr lang="en-US" sz="1600" b="1" i="0" dirty="0">
                      <a:effectLst/>
                      <a:latin typeface="arial" panose="020B0604020202020204" pitchFamily="34" charset="0"/>
                    </a:rPr>
                    <a:t>features a comprehensive directory of diverse communities, allowing users to explore and join groups that align with their interests and passions.</a:t>
                  </a:r>
                </a:p>
                <a:p>
                  <a:pPr lvl="0" algn="just" rtl="0">
                    <a:spcBef>
                      <a:spcPts val="0"/>
                    </a:spcBef>
                    <a:spcAft>
                      <a:spcPts val="0"/>
                    </a:spcAft>
                  </a:pPr>
                  <a:endParaRPr lang="en-US" sz="800" i="1" dirty="0">
                    <a:effectLst/>
                    <a:latin typeface="Cambria" panose="02040503050406030204" pitchFamily="18" charset="0"/>
                    <a:ea typeface="Cambria" panose="02040503050406030204" pitchFamily="18" charset="0"/>
                    <a:cs typeface="Times New Roman" panose="02020603050405020304" pitchFamily="18" charset="0"/>
                  </a:endParaRPr>
                </a:p>
                <a:p>
                  <a:pPr marL="285750" lvl="0" indent="-285750" algn="just" rtl="0">
                    <a:spcBef>
                      <a:spcPts val="0"/>
                    </a:spcBef>
                    <a:spcAft>
                      <a:spcPts val="0"/>
                    </a:spcAft>
                    <a:buFont typeface="Courier New" panose="02070309020205020404" pitchFamily="49" charset="0"/>
                    <a:buChar char="o"/>
                  </a:pPr>
                  <a:r>
                    <a:rPr lang="en-US" sz="1400" dirty="0">
                      <a:latin typeface="Cambria" panose="02040503050406030204" pitchFamily="18" charset="0"/>
                      <a:ea typeface="Cambria" panose="02040503050406030204" pitchFamily="18" charset="0"/>
                      <a:cs typeface="Times New Roman" panose="02020603050405020304" pitchFamily="18" charset="0"/>
                    </a:rPr>
                    <a:t>The platform enables users to interact with community members through posts, comments, and direct messages, fostering meaningful social connections and engagement within the app.</a:t>
                  </a:r>
                </a:p>
                <a:p>
                  <a:pPr marL="285750" lvl="0" indent="-285750" algn="just" rtl="0">
                    <a:spcBef>
                      <a:spcPts val="0"/>
                    </a:spcBef>
                    <a:spcAft>
                      <a:spcPts val="0"/>
                    </a:spcAft>
                    <a:buFont typeface="Courier New" panose="02070309020205020404" pitchFamily="49" charset="0"/>
                    <a:buChar char="o"/>
                  </a:pPr>
                  <a:r>
                    <a:rPr lang="en-US" sz="1400" dirty="0">
                      <a:latin typeface="Cambria" panose="02040503050406030204" pitchFamily="18" charset="0"/>
                      <a:ea typeface="Cambria" panose="02040503050406030204" pitchFamily="18" charset="0"/>
                      <a:cs typeface="Times New Roman" panose="02020603050405020304" pitchFamily="18" charset="0"/>
                    </a:rPr>
                    <a:t>Built with React.js, the app offers a smooth and responsive user experience, making it easy to navigate through different communities and connect with like-minded individuals</a:t>
                  </a:r>
                </a:p>
              </p:txBody>
            </p:sp>
          </p:grpSp>
        </p:grpSp>
        <p:sp>
          <p:nvSpPr>
            <p:cNvPr id="58" name="TextBox 57">
              <a:extLst>
                <a:ext uri="{FF2B5EF4-FFF2-40B4-BE49-F238E27FC236}">
                  <a16:creationId xmlns:a16="http://schemas.microsoft.com/office/drawing/2014/main" id="{77AFA4F8-0989-6D4E-55A7-E5E629636FC8}"/>
                </a:ext>
              </a:extLst>
            </p:cNvPr>
            <p:cNvSpPr txBox="1"/>
            <p:nvPr/>
          </p:nvSpPr>
          <p:spPr>
            <a:xfrm>
              <a:off x="1114630" y="897612"/>
              <a:ext cx="3256351" cy="830997"/>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DEFINITION OF PROJECT’S</a:t>
              </a:r>
              <a:endParaRPr lang="en-US" sz="1400" i="0" dirty="0">
                <a:effectLst/>
                <a:latin typeface="Cambria" panose="02040503050406030204" pitchFamily="18" charset="0"/>
                <a:ea typeface="Cambria" panose="02040503050406030204" pitchFamily="18" charset="0"/>
              </a:endParaRPr>
            </a:p>
          </p:txBody>
        </p:sp>
      </p:grpSp>
    </p:spTree>
    <p:extLst>
      <p:ext uri="{BB962C8B-B14F-4D97-AF65-F5344CB8AC3E}">
        <p14:creationId xmlns:p14="http://schemas.microsoft.com/office/powerpoint/2010/main" val="3980002698"/>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99A83717-0E59-490F-A935-3EC7584FBBF8}"/>
              </a:ext>
            </a:extLst>
          </p:cNvPr>
          <p:cNvGrpSpPr/>
          <p:nvPr/>
        </p:nvGrpSpPr>
        <p:grpSpPr>
          <a:xfrm>
            <a:off x="465334" y="454531"/>
            <a:ext cx="11251096" cy="6003235"/>
            <a:chOff x="470451" y="427382"/>
            <a:chExt cx="11251096" cy="6003235"/>
          </a:xfrm>
        </p:grpSpPr>
        <p:grpSp>
          <p:nvGrpSpPr>
            <p:cNvPr id="64" name="Group 63">
              <a:extLst>
                <a:ext uri="{FF2B5EF4-FFF2-40B4-BE49-F238E27FC236}">
                  <a16:creationId xmlns:a16="http://schemas.microsoft.com/office/drawing/2014/main" id="{D2D464E9-6EAB-A40B-D71E-6F4A23D5BC12}"/>
                </a:ext>
              </a:extLst>
            </p:cNvPr>
            <p:cNvGrpSpPr/>
            <p:nvPr/>
          </p:nvGrpSpPr>
          <p:grpSpPr>
            <a:xfrm>
              <a:off x="470451" y="427382"/>
              <a:ext cx="11251096" cy="6003235"/>
              <a:chOff x="470452" y="352772"/>
              <a:chExt cx="11251096" cy="6003235"/>
            </a:xfrm>
          </p:grpSpPr>
          <p:sp>
            <p:nvSpPr>
              <p:cNvPr id="66" name="Rectangle: Rounded Corners 65">
                <a:extLst>
                  <a:ext uri="{FF2B5EF4-FFF2-40B4-BE49-F238E27FC236}">
                    <a16:creationId xmlns:a16="http://schemas.microsoft.com/office/drawing/2014/main" id="{D1D882F3-C88A-3BA8-C888-CDE7D6DBCF86}"/>
                  </a:ext>
                </a:extLst>
              </p:cNvPr>
              <p:cNvSpPr/>
              <p:nvPr/>
            </p:nvSpPr>
            <p:spPr>
              <a:xfrm>
                <a:off x="470452" y="352772"/>
                <a:ext cx="11251096" cy="6003235"/>
              </a:xfrm>
              <a:prstGeom prst="roundRect">
                <a:avLst>
                  <a:gd name="adj" fmla="val 6098"/>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TextBox 66">
                <a:extLst>
                  <a:ext uri="{FF2B5EF4-FFF2-40B4-BE49-F238E27FC236}">
                    <a16:creationId xmlns:a16="http://schemas.microsoft.com/office/drawing/2014/main" id="{55A91B6D-628D-0DAE-2193-39127743665F}"/>
                  </a:ext>
                </a:extLst>
              </p:cNvPr>
              <p:cNvSpPr txBox="1"/>
              <p:nvPr/>
            </p:nvSpPr>
            <p:spPr>
              <a:xfrm>
                <a:off x="1163252" y="3354389"/>
                <a:ext cx="9753565" cy="553998"/>
              </a:xfrm>
              <a:prstGeom prst="rect">
                <a:avLst/>
              </a:prstGeom>
              <a:noFill/>
            </p:spPr>
            <p:txBody>
              <a:bodyPr wrap="square" rtlCol="0">
                <a:spAutoFit/>
              </a:bodyPr>
              <a:lstStyle/>
              <a:p>
                <a:pPr lvl="0" algn="just" rtl="0">
                  <a:spcBef>
                    <a:spcPts val="0"/>
                  </a:spcBef>
                  <a:spcAft>
                    <a:spcPts val="0"/>
                  </a:spcAft>
                </a:pPr>
                <a:r>
                  <a:rPr lang="en-US" sz="1600" b="1" i="0" dirty="0">
                    <a:effectLst/>
                    <a:latin typeface="arial" panose="020B0604020202020204" pitchFamily="34" charset="0"/>
                  </a:rPr>
                  <a:t>Our major role as an </a:t>
                </a:r>
                <a:r>
                  <a:rPr lang="en-US" sz="1600" b="1" dirty="0">
                    <a:latin typeface="arial" panose="020B0604020202020204" pitchFamily="34" charset="0"/>
                  </a:rPr>
                  <a:t>React developer</a:t>
                </a:r>
                <a:r>
                  <a:rPr lang="en-US" sz="1400" dirty="0">
                    <a:latin typeface="Times New Roman" panose="02020603050405020304" pitchFamily="18" charset="0"/>
                    <a:cs typeface="Times New Roman" panose="02020603050405020304" pitchFamily="18" charset="0"/>
                  </a:rPr>
                  <a:t> was to explore various features of React.js and then to develop the basic project components to gain the practical implementation of our knowledge with live implementation of it on the project. </a:t>
                </a:r>
              </a:p>
            </p:txBody>
          </p:sp>
        </p:grpSp>
        <p:sp>
          <p:nvSpPr>
            <p:cNvPr id="65" name="TextBox 64">
              <a:extLst>
                <a:ext uri="{FF2B5EF4-FFF2-40B4-BE49-F238E27FC236}">
                  <a16:creationId xmlns:a16="http://schemas.microsoft.com/office/drawing/2014/main" id="{55D9B336-7F04-150F-D9BC-3810AD0D27B7}"/>
                </a:ext>
              </a:extLst>
            </p:cNvPr>
            <p:cNvSpPr txBox="1"/>
            <p:nvPr/>
          </p:nvSpPr>
          <p:spPr>
            <a:xfrm>
              <a:off x="1163251" y="1998624"/>
              <a:ext cx="5597229" cy="1323439"/>
            </a:xfrm>
            <a:prstGeom prst="rect">
              <a:avLst/>
            </a:prstGeom>
            <a:noFill/>
          </p:spPr>
          <p:txBody>
            <a:bodyPr wrap="square" rtlCol="0">
              <a:spAutoFit/>
            </a:bodyPr>
            <a:lstStyle/>
            <a:p>
              <a:r>
                <a:rPr lang="en-US" sz="4000" b="1" dirty="0">
                  <a:solidFill>
                    <a:schemeClr val="accent1"/>
                  </a:solidFill>
                  <a:latin typeface="Arial Black" panose="020B0A04020102020204" pitchFamily="34" charset="0"/>
                  <a:ea typeface="Cambria" panose="02040503050406030204" pitchFamily="18" charset="0"/>
                </a:rPr>
                <a:t>ROLES AND RESPONSIBILITIES</a:t>
              </a:r>
              <a:endParaRPr lang="en-US" sz="2400" i="0" dirty="0">
                <a:solidFill>
                  <a:schemeClr val="accent1"/>
                </a:solidFill>
                <a:effectLst/>
                <a:latin typeface="Arial Black" panose="020B0A04020102020204" pitchFamily="34" charset="0"/>
                <a:ea typeface="Cambria" panose="02040503050406030204" pitchFamily="18" charset="0"/>
              </a:endParaRPr>
            </a:p>
          </p:txBody>
        </p:sp>
      </p:grpSp>
    </p:spTree>
    <p:extLst>
      <p:ext uri="{BB962C8B-B14F-4D97-AF65-F5344CB8AC3E}">
        <p14:creationId xmlns:p14="http://schemas.microsoft.com/office/powerpoint/2010/main" val="3722198443"/>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DE89E8-799F-7679-BBA1-C25041FD0B78}"/>
              </a:ext>
            </a:extLst>
          </p:cNvPr>
          <p:cNvPicPr>
            <a:picLocks noChangeAspect="1"/>
          </p:cNvPicPr>
          <p:nvPr/>
        </p:nvPicPr>
        <p:blipFill rotWithShape="1">
          <a:blip r:embed="rId2">
            <a:extLst>
              <a:ext uri="{28A0092B-C50C-407E-A947-70E740481C1C}">
                <a14:useLocalDpi xmlns:a14="http://schemas.microsoft.com/office/drawing/2010/main" val="0"/>
              </a:ext>
            </a:extLst>
          </a:blip>
          <a:srcRect l="164" r="164"/>
          <a:stretch/>
        </p:blipFill>
        <p:spPr>
          <a:xfrm>
            <a:off x="961897" y="1050007"/>
            <a:ext cx="10268203" cy="5210115"/>
          </a:xfrm>
          <a:prstGeom prst="roundRect">
            <a:avLst>
              <a:gd name="adj" fmla="val 2179"/>
            </a:avLst>
          </a:prstGeom>
          <a:ln>
            <a:solidFill>
              <a:schemeClr val="bg1">
                <a:lumMod val="50000"/>
              </a:schemeClr>
            </a:solidFill>
          </a:ln>
        </p:spPr>
      </p:pic>
      <p:sp>
        <p:nvSpPr>
          <p:cNvPr id="3" name="TextBox 2">
            <a:extLst>
              <a:ext uri="{FF2B5EF4-FFF2-40B4-BE49-F238E27FC236}">
                <a16:creationId xmlns:a16="http://schemas.microsoft.com/office/drawing/2014/main" id="{87B63227-1E20-83E2-CD7F-B0E8EF217FE5}"/>
              </a:ext>
            </a:extLst>
          </p:cNvPr>
          <p:cNvSpPr txBox="1"/>
          <p:nvPr/>
        </p:nvSpPr>
        <p:spPr>
          <a:xfrm>
            <a:off x="807046" y="383692"/>
            <a:ext cx="10558295" cy="253916"/>
          </a:xfrm>
          <a:prstGeom prst="rect">
            <a:avLst/>
          </a:prstGeom>
          <a:noFill/>
        </p:spPr>
        <p:txBody>
          <a:bodyPr wrap="square" rtlCol="0">
            <a:spAutoFit/>
          </a:bodyPr>
          <a:lstStyle/>
          <a:p>
            <a:pPr algn="ctr"/>
            <a:r>
              <a:rPr lang="en-US" sz="1050" dirty="0">
                <a:latin typeface="Arial" panose="020B0604020202020204" pitchFamily="34" charset="0"/>
                <a:cs typeface="Arial" panose="020B0604020202020204" pitchFamily="34" charset="0"/>
              </a:rPr>
              <a:t>SOCIAL ECHO                                                                                                                                                                                        HTML – CSS  – REACT JS – MONGO DB  </a:t>
            </a:r>
            <a:endParaRPr lang="en-IN" sz="10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781715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DE89E8-799F-7679-BBA1-C25041FD0B78}"/>
              </a:ext>
            </a:extLst>
          </p:cNvPr>
          <p:cNvPicPr>
            <a:picLocks noChangeAspect="1"/>
          </p:cNvPicPr>
          <p:nvPr/>
        </p:nvPicPr>
        <p:blipFill>
          <a:blip r:embed="rId2">
            <a:extLst>
              <a:ext uri="{28A0092B-C50C-407E-A947-70E740481C1C}">
                <a14:useLocalDpi xmlns:a14="http://schemas.microsoft.com/office/drawing/2010/main" val="0"/>
              </a:ext>
            </a:extLst>
          </a:blip>
          <a:srcRect l="114" r="114"/>
          <a:stretch/>
        </p:blipFill>
        <p:spPr>
          <a:xfrm>
            <a:off x="961897" y="1050007"/>
            <a:ext cx="10268203" cy="5210115"/>
          </a:xfrm>
          <a:prstGeom prst="roundRect">
            <a:avLst>
              <a:gd name="adj" fmla="val 2179"/>
            </a:avLst>
          </a:prstGeom>
          <a:ln>
            <a:solidFill>
              <a:schemeClr val="bg1">
                <a:lumMod val="50000"/>
              </a:schemeClr>
            </a:solidFill>
          </a:ln>
        </p:spPr>
      </p:pic>
      <p:sp>
        <p:nvSpPr>
          <p:cNvPr id="3" name="TextBox 2">
            <a:extLst>
              <a:ext uri="{FF2B5EF4-FFF2-40B4-BE49-F238E27FC236}">
                <a16:creationId xmlns:a16="http://schemas.microsoft.com/office/drawing/2014/main" id="{87B63227-1E20-83E2-CD7F-B0E8EF217FE5}"/>
              </a:ext>
            </a:extLst>
          </p:cNvPr>
          <p:cNvSpPr txBox="1"/>
          <p:nvPr/>
        </p:nvSpPr>
        <p:spPr>
          <a:xfrm>
            <a:off x="807046" y="383692"/>
            <a:ext cx="10558295" cy="253916"/>
          </a:xfrm>
          <a:prstGeom prst="rect">
            <a:avLst/>
          </a:prstGeom>
          <a:noFill/>
        </p:spPr>
        <p:txBody>
          <a:bodyPr wrap="square" rtlCol="0">
            <a:spAutoFit/>
          </a:bodyPr>
          <a:lstStyle/>
          <a:p>
            <a:pPr algn="ctr"/>
            <a:r>
              <a:rPr lang="en-US" sz="1050" dirty="0">
                <a:latin typeface="Arial" panose="020B0604020202020204" pitchFamily="34" charset="0"/>
                <a:cs typeface="Arial" panose="020B0604020202020204" pitchFamily="34" charset="0"/>
              </a:rPr>
              <a:t>SOCIAL ECHO                                                                                                                                                                                        HTML – CSS  – REACT JS – MONGO DB  </a:t>
            </a:r>
            <a:endParaRPr lang="en-IN" sz="10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834699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DE89E8-799F-7679-BBA1-C25041FD0B78}"/>
              </a:ext>
            </a:extLst>
          </p:cNvPr>
          <p:cNvPicPr>
            <a:picLocks noChangeAspect="1"/>
          </p:cNvPicPr>
          <p:nvPr/>
        </p:nvPicPr>
        <p:blipFill>
          <a:blip r:embed="rId2">
            <a:extLst>
              <a:ext uri="{28A0092B-C50C-407E-A947-70E740481C1C}">
                <a14:useLocalDpi xmlns:a14="http://schemas.microsoft.com/office/drawing/2010/main" val="0"/>
              </a:ext>
            </a:extLst>
          </a:blip>
          <a:srcRect l="62" r="62"/>
          <a:stretch/>
        </p:blipFill>
        <p:spPr>
          <a:xfrm>
            <a:off x="961897" y="1050007"/>
            <a:ext cx="10268203" cy="5210115"/>
          </a:xfrm>
          <a:prstGeom prst="roundRect">
            <a:avLst>
              <a:gd name="adj" fmla="val 2179"/>
            </a:avLst>
          </a:prstGeom>
          <a:ln>
            <a:solidFill>
              <a:schemeClr val="bg1">
                <a:lumMod val="50000"/>
              </a:schemeClr>
            </a:solidFill>
          </a:ln>
        </p:spPr>
      </p:pic>
      <p:sp>
        <p:nvSpPr>
          <p:cNvPr id="3" name="TextBox 2">
            <a:extLst>
              <a:ext uri="{FF2B5EF4-FFF2-40B4-BE49-F238E27FC236}">
                <a16:creationId xmlns:a16="http://schemas.microsoft.com/office/drawing/2014/main" id="{87B63227-1E20-83E2-CD7F-B0E8EF217FE5}"/>
              </a:ext>
            </a:extLst>
          </p:cNvPr>
          <p:cNvSpPr txBox="1"/>
          <p:nvPr/>
        </p:nvSpPr>
        <p:spPr>
          <a:xfrm>
            <a:off x="807046" y="383692"/>
            <a:ext cx="10558295" cy="253916"/>
          </a:xfrm>
          <a:prstGeom prst="rect">
            <a:avLst/>
          </a:prstGeom>
          <a:noFill/>
        </p:spPr>
        <p:txBody>
          <a:bodyPr wrap="square" rtlCol="0">
            <a:spAutoFit/>
          </a:bodyPr>
          <a:lstStyle/>
          <a:p>
            <a:pPr algn="ctr"/>
            <a:r>
              <a:rPr lang="en-US" sz="1050" dirty="0">
                <a:latin typeface="Arial" panose="020B0604020202020204" pitchFamily="34" charset="0"/>
                <a:cs typeface="Arial" panose="020B0604020202020204" pitchFamily="34" charset="0"/>
              </a:rPr>
              <a:t>SOCIAL ECHO                                                                                                                                                                                        HTML – CSS  – REACT JS – MONGO DB  </a:t>
            </a:r>
            <a:endParaRPr lang="en-IN" sz="10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796578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DE89E8-799F-7679-BBA1-C25041FD0B78}"/>
              </a:ext>
            </a:extLst>
          </p:cNvPr>
          <p:cNvPicPr>
            <a:picLocks noChangeAspect="1"/>
          </p:cNvPicPr>
          <p:nvPr/>
        </p:nvPicPr>
        <p:blipFill>
          <a:blip r:embed="rId2">
            <a:extLst>
              <a:ext uri="{28A0092B-C50C-407E-A947-70E740481C1C}">
                <a14:useLocalDpi xmlns:a14="http://schemas.microsoft.com/office/drawing/2010/main" val="0"/>
              </a:ext>
            </a:extLst>
          </a:blip>
          <a:srcRect l="165" r="165"/>
          <a:stretch/>
        </p:blipFill>
        <p:spPr>
          <a:xfrm>
            <a:off x="961897" y="1050007"/>
            <a:ext cx="10268203" cy="5210115"/>
          </a:xfrm>
          <a:prstGeom prst="roundRect">
            <a:avLst>
              <a:gd name="adj" fmla="val 2179"/>
            </a:avLst>
          </a:prstGeom>
          <a:ln>
            <a:solidFill>
              <a:schemeClr val="bg1">
                <a:lumMod val="50000"/>
              </a:schemeClr>
            </a:solidFill>
          </a:ln>
        </p:spPr>
      </p:pic>
      <p:sp>
        <p:nvSpPr>
          <p:cNvPr id="3" name="TextBox 2">
            <a:extLst>
              <a:ext uri="{FF2B5EF4-FFF2-40B4-BE49-F238E27FC236}">
                <a16:creationId xmlns:a16="http://schemas.microsoft.com/office/drawing/2014/main" id="{87B63227-1E20-83E2-CD7F-B0E8EF217FE5}"/>
              </a:ext>
            </a:extLst>
          </p:cNvPr>
          <p:cNvSpPr txBox="1"/>
          <p:nvPr/>
        </p:nvSpPr>
        <p:spPr>
          <a:xfrm>
            <a:off x="807046" y="383692"/>
            <a:ext cx="10558295" cy="253916"/>
          </a:xfrm>
          <a:prstGeom prst="rect">
            <a:avLst/>
          </a:prstGeom>
          <a:noFill/>
        </p:spPr>
        <p:txBody>
          <a:bodyPr wrap="square" rtlCol="0">
            <a:spAutoFit/>
          </a:bodyPr>
          <a:lstStyle/>
          <a:p>
            <a:pPr algn="ctr"/>
            <a:r>
              <a:rPr lang="en-US" sz="1050" dirty="0">
                <a:latin typeface="Arial" panose="020B0604020202020204" pitchFamily="34" charset="0"/>
                <a:cs typeface="Arial" panose="020B0604020202020204" pitchFamily="34" charset="0"/>
              </a:rPr>
              <a:t>SOCIAL ECHO                                                                                                                                                                                        HTML – CSS  – REACT JS – MONGO DB  </a:t>
            </a:r>
            <a:endParaRPr lang="en-IN" sz="10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667461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976</Words>
  <Application>Microsoft Office PowerPoint</Application>
  <PresentationFormat>Widescreen</PresentationFormat>
  <Paragraphs>77</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Arial</vt:lpstr>
      <vt:lpstr>Arial Black</vt:lpstr>
      <vt:lpstr>Calibri</vt:lpstr>
      <vt:lpstr>Calibri Light</vt:lpstr>
      <vt:lpstr>Cambria</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hpright153@outlook.com</dc:creator>
  <cp:lastModifiedBy>HARSH PATEL</cp:lastModifiedBy>
  <cp:revision>50</cp:revision>
  <dcterms:created xsi:type="dcterms:W3CDTF">2023-06-15T10:06:30Z</dcterms:created>
  <dcterms:modified xsi:type="dcterms:W3CDTF">2024-07-19T08:19:31Z</dcterms:modified>
</cp:coreProperties>
</file>