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2" r:id="rId6"/>
    <p:sldId id="261" r:id="rId7"/>
    <p:sldId id="260"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666" y="-25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5FE82B6-5D84-4717-B631-A426E6FE7073}" type="datetimeFigureOut">
              <a:rPr lang="en-IN" smtClean="0"/>
              <a:t>02-10-2019</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AC514F0-6259-489A-BE72-7EA493B6950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FE82B6-5D84-4717-B631-A426E6FE7073}" type="datetimeFigureOut">
              <a:rPr lang="en-IN" smtClean="0"/>
              <a:t>02-10-2019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C514F0-6259-489A-BE72-7EA493B6950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FE82B6-5D84-4717-B631-A426E6FE7073}" type="datetimeFigureOut">
              <a:rPr lang="en-IN" smtClean="0"/>
              <a:t>02-10-2019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C514F0-6259-489A-BE72-7EA493B6950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5FE82B6-5D84-4717-B631-A426E6FE7073}" type="datetimeFigureOut">
              <a:rPr lang="en-IN" smtClean="0"/>
              <a:t>02-10-2019</a:t>
            </a:fld>
            <a:endParaRPr lang="en-IN"/>
          </a:p>
        </p:txBody>
      </p:sp>
      <p:sp>
        <p:nvSpPr>
          <p:cNvPr id="9" name="Slide Number Placeholder 8"/>
          <p:cNvSpPr>
            <a:spLocks noGrp="1"/>
          </p:cNvSpPr>
          <p:nvPr>
            <p:ph type="sldNum" sz="quarter" idx="15"/>
          </p:nvPr>
        </p:nvSpPr>
        <p:spPr/>
        <p:txBody>
          <a:bodyPr rtlCol="0"/>
          <a:lstStyle/>
          <a:p>
            <a:fld id="{BAC514F0-6259-489A-BE72-7EA493B6950D}"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5FE82B6-5D84-4717-B631-A426E6FE7073}" type="datetimeFigureOut">
              <a:rPr lang="en-IN" smtClean="0"/>
              <a:t>02-10-2019</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AC514F0-6259-489A-BE72-7EA493B6950D}"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5FE82B6-5D84-4717-B631-A426E6FE7073}" type="datetimeFigureOut">
              <a:rPr lang="en-IN" smtClean="0"/>
              <a:t>02-10-2019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C514F0-6259-489A-BE72-7EA493B6950D}"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5FE82B6-5D84-4717-B631-A426E6FE7073}" type="datetimeFigureOut">
              <a:rPr lang="en-IN" smtClean="0"/>
              <a:t>02-10-2019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C514F0-6259-489A-BE72-7EA493B6950D}"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5FE82B6-5D84-4717-B631-A426E6FE7073}" type="datetimeFigureOut">
              <a:rPr lang="en-IN" smtClean="0"/>
              <a:t>02-10-2019</a:t>
            </a:fld>
            <a:endParaRPr lang="en-IN"/>
          </a:p>
        </p:txBody>
      </p:sp>
      <p:sp>
        <p:nvSpPr>
          <p:cNvPr id="7" name="Slide Number Placeholder 6"/>
          <p:cNvSpPr>
            <a:spLocks noGrp="1"/>
          </p:cNvSpPr>
          <p:nvPr>
            <p:ph type="sldNum" sz="quarter" idx="11"/>
          </p:nvPr>
        </p:nvSpPr>
        <p:spPr/>
        <p:txBody>
          <a:bodyPr rtlCol="0"/>
          <a:lstStyle/>
          <a:p>
            <a:fld id="{BAC514F0-6259-489A-BE72-7EA493B6950D}"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FE82B6-5D84-4717-B631-A426E6FE7073}" type="datetimeFigureOut">
              <a:rPr lang="en-IN" smtClean="0"/>
              <a:t>02-10-2019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C514F0-6259-489A-BE72-7EA493B6950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5FE82B6-5D84-4717-B631-A426E6FE7073}" type="datetimeFigureOut">
              <a:rPr lang="en-IN" smtClean="0"/>
              <a:t>02-10-2019</a:t>
            </a:fld>
            <a:endParaRPr lang="en-IN"/>
          </a:p>
        </p:txBody>
      </p:sp>
      <p:sp>
        <p:nvSpPr>
          <p:cNvPr id="22" name="Slide Number Placeholder 21"/>
          <p:cNvSpPr>
            <a:spLocks noGrp="1"/>
          </p:cNvSpPr>
          <p:nvPr>
            <p:ph type="sldNum" sz="quarter" idx="15"/>
          </p:nvPr>
        </p:nvSpPr>
        <p:spPr/>
        <p:txBody>
          <a:bodyPr rtlCol="0"/>
          <a:lstStyle/>
          <a:p>
            <a:fld id="{BAC514F0-6259-489A-BE72-7EA493B6950D}"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5FE82B6-5D84-4717-B631-A426E6FE7073}" type="datetimeFigureOut">
              <a:rPr lang="en-IN" smtClean="0"/>
              <a:t>02-10-2019</a:t>
            </a:fld>
            <a:endParaRPr lang="en-IN"/>
          </a:p>
        </p:txBody>
      </p:sp>
      <p:sp>
        <p:nvSpPr>
          <p:cNvPr id="18" name="Slide Number Placeholder 17"/>
          <p:cNvSpPr>
            <a:spLocks noGrp="1"/>
          </p:cNvSpPr>
          <p:nvPr>
            <p:ph type="sldNum" sz="quarter" idx="11"/>
          </p:nvPr>
        </p:nvSpPr>
        <p:spPr/>
        <p:txBody>
          <a:bodyPr rtlCol="0"/>
          <a:lstStyle/>
          <a:p>
            <a:fld id="{BAC514F0-6259-489A-BE72-7EA493B6950D}"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5FE82B6-5D84-4717-B631-A426E6FE7073}" type="datetimeFigureOut">
              <a:rPr lang="en-IN" smtClean="0"/>
              <a:t>02-10-2019</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AC514F0-6259-489A-BE72-7EA493B6950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1800" y="692696"/>
            <a:ext cx="5256584" cy="1656184"/>
          </a:xfrm>
        </p:spPr>
        <p:txBody>
          <a:bodyPr>
            <a:normAutofit/>
          </a:bodyPr>
          <a:lstStyle/>
          <a:p>
            <a:r>
              <a:rPr lang="en-IN" sz="8000" cap="none" dirty="0" err="1"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Baskerville Old Face" pitchFamily="18" charset="0"/>
              </a:rPr>
              <a:t>Eazy</a:t>
            </a:r>
            <a:r>
              <a:rPr lang="en-IN" sz="8000" cap="none"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Baskerville Old Face" pitchFamily="18" charset="0"/>
              </a:rPr>
              <a:t> </a:t>
            </a:r>
            <a:r>
              <a:rPr lang="en-IN" sz="8000" cap="none"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Baskerville Old Face" pitchFamily="18" charset="0"/>
              </a:rPr>
              <a:t>Park </a:t>
            </a:r>
            <a:endParaRPr lang="en-IN" sz="8000" cap="none"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Baskerville Old Face" pitchFamily="18" charset="0"/>
            </a:endParaRPr>
          </a:p>
        </p:txBody>
      </p:sp>
      <p:sp>
        <p:nvSpPr>
          <p:cNvPr id="3" name="Subtitle 2"/>
          <p:cNvSpPr>
            <a:spLocks noGrp="1"/>
          </p:cNvSpPr>
          <p:nvPr>
            <p:ph type="subTitle" idx="1"/>
          </p:nvPr>
        </p:nvSpPr>
        <p:spPr>
          <a:xfrm>
            <a:off x="2699792" y="4941168"/>
            <a:ext cx="6172200" cy="1731640"/>
          </a:xfrm>
        </p:spPr>
        <p:txBody>
          <a:bodyPr>
            <a:normAutofit lnSpcReduction="10000"/>
          </a:bodyPr>
          <a:lstStyle/>
          <a:p>
            <a:pPr algn="r"/>
            <a:r>
              <a:rPr lang="en-IN"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Made By:</a:t>
            </a:r>
          </a:p>
          <a:p>
            <a:pPr algn="r"/>
            <a:endParaRPr lang="en-IN"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r"/>
            <a:r>
              <a:rPr lang="en-IN"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Vandit</a:t>
            </a:r>
            <a:r>
              <a:rPr lang="en-IN"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Gupta</a:t>
            </a:r>
          </a:p>
          <a:p>
            <a:pPr algn="r"/>
            <a:r>
              <a:rPr lang="en-IN"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Akshit</a:t>
            </a:r>
            <a:r>
              <a:rPr lang="en-IN"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IN"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Diwan</a:t>
            </a:r>
            <a:endParaRPr lang="en-IN"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r"/>
            <a:r>
              <a:rPr lang="en-IN"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Karan </a:t>
            </a:r>
            <a:r>
              <a:rPr lang="en-IN"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Garg</a:t>
            </a:r>
            <a:endParaRPr lang="en-IN"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1100500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09216" y="1159664"/>
            <a:ext cx="7467600" cy="4873752"/>
          </a:xfrm>
        </p:spPr>
        <p:txBody>
          <a:bodyPr>
            <a:normAutofit/>
          </a:bodyPr>
          <a:lstStyle/>
          <a:p>
            <a:pPr marL="0" indent="0" algn="ctr">
              <a:buNone/>
            </a:pPr>
            <a:r>
              <a:rPr lang="en-IN" sz="138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THANK     YOU</a:t>
            </a:r>
            <a:endParaRPr lang="en-IN" sz="138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2655651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cap="none"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Introduction</a:t>
            </a:r>
            <a:endParaRPr lang="en-IN" sz="6000" b="1" cap="none"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3" name="Content Placeholder 2"/>
          <p:cNvSpPr>
            <a:spLocks noGrp="1"/>
          </p:cNvSpPr>
          <p:nvPr>
            <p:ph sz="quarter" idx="1"/>
          </p:nvPr>
        </p:nvSpPr>
        <p:spPr/>
        <p:txBody>
          <a:bodyPr>
            <a:normAutofit/>
          </a:bodyPr>
          <a:lstStyle/>
          <a:p>
            <a:pPr marL="0" indent="0">
              <a:buNone/>
            </a:pPr>
            <a:r>
              <a:rPr lang="en-IN" sz="2000" dirty="0" err="1" smtClean="0"/>
              <a:t>Eazy</a:t>
            </a:r>
            <a:r>
              <a:rPr lang="en-IN" sz="2000" dirty="0" smtClean="0"/>
              <a:t> Park helps you to find the nearest parking slot for your car easily and in real-time.</a:t>
            </a:r>
          </a:p>
          <a:p>
            <a:pPr marL="0" indent="0">
              <a:buNone/>
            </a:pPr>
            <a:endParaRPr lang="en-IN" sz="2000" dirty="0" smtClean="0"/>
          </a:p>
          <a:p>
            <a:pPr marL="0" indent="0">
              <a:buNone/>
            </a:pPr>
            <a:r>
              <a:rPr lang="en-IN" sz="2000" dirty="0" smtClean="0"/>
              <a:t>In this project, we use object detection technology using Masked R-CNN and find which spot is available for your car(parked car boxes) by comparing the pixel values of the intersection of two cars upon total pixel values (</a:t>
            </a:r>
            <a:r>
              <a:rPr lang="en-IN" sz="2000" dirty="0" err="1" smtClean="0"/>
              <a:t>IoU</a:t>
            </a:r>
            <a:r>
              <a:rPr lang="en-IN" sz="2000" dirty="0" smtClean="0"/>
              <a:t>).</a:t>
            </a:r>
          </a:p>
          <a:p>
            <a:pPr marL="0" indent="0">
              <a:buNone/>
            </a:pPr>
            <a:endParaRPr lang="en-IN" sz="2000" dirty="0"/>
          </a:p>
          <a:p>
            <a:pPr marL="0" indent="0">
              <a:buNone/>
            </a:pPr>
            <a:endParaRPr lang="en-IN" sz="2000" dirty="0" smtClean="0"/>
          </a:p>
          <a:p>
            <a:pPr marL="0" indent="0">
              <a:buNone/>
            </a:pPr>
            <a:endParaRPr lang="en-IN" sz="2000" dirty="0"/>
          </a:p>
          <a:p>
            <a:pPr marL="0" indent="0">
              <a:buNone/>
            </a:pPr>
            <a:endParaRPr lang="en-IN" sz="20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4365104"/>
            <a:ext cx="3528392" cy="1982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927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involved: </a:t>
            </a:r>
            <a:endParaRPr lang="en-IN" dirty="0"/>
          </a:p>
        </p:txBody>
      </p:sp>
      <p:sp>
        <p:nvSpPr>
          <p:cNvPr id="3" name="Content Placeholder 2"/>
          <p:cNvSpPr>
            <a:spLocks noGrp="1"/>
          </p:cNvSpPr>
          <p:nvPr>
            <p:ph sz="quarter" idx="1"/>
          </p:nvPr>
        </p:nvSpPr>
        <p:spPr/>
        <p:txBody>
          <a:bodyPr/>
          <a:lstStyle/>
          <a:p>
            <a:r>
              <a:rPr lang="en-IN" dirty="0" smtClean="0"/>
              <a:t>Detecting parking spaces in an image.</a:t>
            </a:r>
          </a:p>
          <a:p>
            <a:r>
              <a:rPr lang="en-IN" dirty="0" smtClean="0"/>
              <a:t>Detecting cars in one frame.</a:t>
            </a:r>
          </a:p>
          <a:p>
            <a:r>
              <a:rPr lang="en-IN" dirty="0" smtClean="0"/>
              <a:t>Detecting parking slots which are empty.</a:t>
            </a:r>
          </a:p>
          <a:p>
            <a:endParaRPr lang="en-IN" dirty="0" smtClean="0"/>
          </a:p>
        </p:txBody>
      </p:sp>
      <p:pic>
        <p:nvPicPr>
          <p:cNvPr id="1026" name="Picture 2" descr="https://miro.medium.com/max/1331/1*5_RhEVdNRA4_ZXJF9ZGL3w.png"/>
          <p:cNvPicPr>
            <a:picLocks noChangeAspect="1" noChangeArrowheads="1"/>
          </p:cNvPicPr>
          <p:nvPr/>
        </p:nvPicPr>
        <p:blipFill rotWithShape="1">
          <a:blip r:embed="rId2">
            <a:extLst>
              <a:ext uri="{28A0092B-C50C-407E-A947-70E740481C1C}">
                <a14:useLocalDpi xmlns:a14="http://schemas.microsoft.com/office/drawing/2010/main" val="0"/>
              </a:ext>
            </a:extLst>
          </a:blip>
          <a:srcRect r="20009"/>
          <a:stretch/>
        </p:blipFill>
        <p:spPr bwMode="auto">
          <a:xfrm>
            <a:off x="198520" y="4005064"/>
            <a:ext cx="8043560"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31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7467600" cy="724942"/>
          </a:xfrm>
        </p:spPr>
        <p:txBody>
          <a:bodyPr/>
          <a:lstStyle/>
          <a:p>
            <a:r>
              <a:rPr lang="en-IN" dirty="0" smtClean="0"/>
              <a:t>Mask- RCNN</a:t>
            </a:r>
            <a:endParaRPr lang="en-IN" dirty="0"/>
          </a:p>
        </p:txBody>
      </p:sp>
      <p:sp>
        <p:nvSpPr>
          <p:cNvPr id="3" name="Content Placeholder 2"/>
          <p:cNvSpPr>
            <a:spLocks noGrp="1"/>
          </p:cNvSpPr>
          <p:nvPr>
            <p:ph sz="quarter" idx="1"/>
          </p:nvPr>
        </p:nvSpPr>
        <p:spPr/>
        <p:txBody>
          <a:bodyPr>
            <a:normAutofit fontScale="70000" lnSpcReduction="20000"/>
          </a:bodyPr>
          <a:lstStyle/>
          <a:p>
            <a:pPr marL="0" indent="0">
              <a:buNone/>
            </a:pPr>
            <a:r>
              <a:rPr lang="en-US" dirty="0" smtClean="0"/>
              <a:t>We use </a:t>
            </a:r>
            <a:r>
              <a:rPr lang="en-US" dirty="0"/>
              <a:t>a newer deep learning approach like </a:t>
            </a:r>
            <a:r>
              <a:rPr lang="en-US" b="1" dirty="0"/>
              <a:t>Mask R-CNN</a:t>
            </a:r>
            <a:r>
              <a:rPr lang="en-US" dirty="0"/>
              <a:t>, </a:t>
            </a:r>
            <a:r>
              <a:rPr lang="en-US" b="1" dirty="0"/>
              <a:t>Faster R-CNN</a:t>
            </a:r>
            <a:r>
              <a:rPr lang="en-US" dirty="0"/>
              <a:t> or </a:t>
            </a:r>
            <a:r>
              <a:rPr lang="en-US" b="1" dirty="0"/>
              <a:t>YOLO</a:t>
            </a:r>
            <a:r>
              <a:rPr lang="en-US" dirty="0"/>
              <a:t> that combines the accuracy of CNNs with clever design and efficiency tricks that greatly speed up the detection process</a:t>
            </a:r>
            <a:r>
              <a:rPr lang="en-US" dirty="0" smtClean="0"/>
              <a:t>.</a:t>
            </a:r>
          </a:p>
          <a:p>
            <a:pPr marL="0" indent="0">
              <a:buNone/>
            </a:pPr>
            <a:endParaRPr lang="en-US" dirty="0"/>
          </a:p>
          <a:p>
            <a:pPr fontAlgn="base"/>
            <a:r>
              <a:rPr lang="en-US" b="1" dirty="0"/>
              <a:t>R-CNN</a:t>
            </a:r>
            <a:r>
              <a:rPr lang="en-US" dirty="0"/>
              <a:t>: Bounding boxes are proposed by the “</a:t>
            </a:r>
            <a:r>
              <a:rPr lang="en-US" i="1" dirty="0"/>
              <a:t>selective search</a:t>
            </a:r>
            <a:r>
              <a:rPr lang="en-US" dirty="0"/>
              <a:t>” algorithm, each of which is stretched and features are extracted via a deep convolutional neural network, such as </a:t>
            </a:r>
            <a:r>
              <a:rPr lang="en-US" dirty="0" smtClean="0"/>
              <a:t>Alex Net, </a:t>
            </a:r>
            <a:r>
              <a:rPr lang="en-US" dirty="0"/>
              <a:t>before a final set of object classifications are made with linear SVMs.</a:t>
            </a:r>
          </a:p>
          <a:p>
            <a:pPr fontAlgn="base"/>
            <a:r>
              <a:rPr lang="en-US" b="1" dirty="0"/>
              <a:t>Fast R-CNN</a:t>
            </a:r>
            <a:r>
              <a:rPr lang="en-US" dirty="0"/>
              <a:t>: Simplified design with a single model, bounding boxes are still specified as input, but a region-of-interest pooling layer is used after the deep CNN to consolidate regions and the model predicts both class labels and regions of interest directly.</a:t>
            </a:r>
          </a:p>
          <a:p>
            <a:pPr fontAlgn="base"/>
            <a:r>
              <a:rPr lang="en-US" b="1" dirty="0"/>
              <a:t>Faster R-CNN</a:t>
            </a:r>
            <a:r>
              <a:rPr lang="en-US" dirty="0"/>
              <a:t>: Addition of a Region Proposal Network that interprets features extracted from the deep CNN and learns to propose regions-of-interest directly.</a:t>
            </a:r>
          </a:p>
          <a:p>
            <a:pPr fontAlgn="base"/>
            <a:r>
              <a:rPr lang="en-US" b="1" dirty="0"/>
              <a:t>Mask R-CNN</a:t>
            </a:r>
            <a:r>
              <a:rPr lang="en-US" dirty="0"/>
              <a:t>: Extension of Faster R-CNN that adds an output model for predicting a mask for each detected object.</a:t>
            </a:r>
          </a:p>
          <a:p>
            <a:endParaRPr lang="en-IN" dirty="0"/>
          </a:p>
        </p:txBody>
      </p:sp>
    </p:spTree>
    <p:extLst>
      <p:ext uri="{BB962C8B-B14F-4D97-AF65-F5344CB8AC3E}">
        <p14:creationId xmlns:p14="http://schemas.microsoft.com/office/powerpoint/2010/main" val="2124125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COCO dataset:</a:t>
            </a:r>
            <a:endParaRPr lang="en-IN" dirty="0"/>
          </a:p>
        </p:txBody>
      </p:sp>
      <p:sp>
        <p:nvSpPr>
          <p:cNvPr id="4" name="TextBox 3"/>
          <p:cNvSpPr txBox="1"/>
          <p:nvPr/>
        </p:nvSpPr>
        <p:spPr>
          <a:xfrm>
            <a:off x="503744" y="1772816"/>
            <a:ext cx="7776864" cy="4524315"/>
          </a:xfrm>
          <a:prstGeom prst="rect">
            <a:avLst/>
          </a:prstGeom>
          <a:noFill/>
        </p:spPr>
        <p:txBody>
          <a:bodyPr wrap="square" rtlCol="0">
            <a:spAutoFit/>
          </a:bodyPr>
          <a:lstStyle/>
          <a:p>
            <a:r>
              <a:rPr lang="en-IN" dirty="0" smtClean="0"/>
              <a:t>We use COCO(Common Objects in Context) dataset in our project for the purpose of object detection.</a:t>
            </a:r>
          </a:p>
          <a:p>
            <a:endParaRPr lang="en-IN" dirty="0"/>
          </a:p>
          <a:p>
            <a:r>
              <a:rPr lang="en-IN" dirty="0"/>
              <a:t>COCO is a large-scale object detection, segmentation, and captioning dataset. COCO has several features</a:t>
            </a:r>
            <a:r>
              <a:rPr lang="en-IN" dirty="0" smtClean="0"/>
              <a:t>:</a:t>
            </a:r>
          </a:p>
          <a:p>
            <a:endParaRPr lang="en-IN" dirty="0"/>
          </a:p>
          <a:p>
            <a:pPr marL="285750" indent="-285750">
              <a:buFont typeface="Arial" pitchFamily="34" charset="0"/>
              <a:buChar char="•"/>
            </a:pPr>
            <a:r>
              <a:rPr lang="en-IN" sz="1600" b="1" dirty="0"/>
              <a:t>Object segmentation</a:t>
            </a:r>
          </a:p>
          <a:p>
            <a:pPr marL="285750" indent="-285750">
              <a:buFont typeface="Arial" pitchFamily="34" charset="0"/>
              <a:buChar char="•"/>
            </a:pPr>
            <a:r>
              <a:rPr lang="en-IN" sz="1600" b="1" dirty="0"/>
              <a:t>Recognition in context</a:t>
            </a:r>
          </a:p>
          <a:p>
            <a:pPr marL="285750" indent="-285750">
              <a:buFont typeface="Arial" pitchFamily="34" charset="0"/>
              <a:buChar char="•"/>
            </a:pPr>
            <a:r>
              <a:rPr lang="en-IN" sz="1600" b="1" dirty="0" err="1"/>
              <a:t>Superpixel</a:t>
            </a:r>
            <a:r>
              <a:rPr lang="en-IN" sz="1600" b="1" dirty="0"/>
              <a:t> stuff segmentation</a:t>
            </a:r>
          </a:p>
          <a:p>
            <a:pPr marL="285750" indent="-285750">
              <a:buFont typeface="Arial" pitchFamily="34" charset="0"/>
              <a:buChar char="•"/>
            </a:pPr>
            <a:r>
              <a:rPr lang="en-IN" sz="1600" b="1" dirty="0"/>
              <a:t>330K images (&gt;200K </a:t>
            </a:r>
            <a:r>
              <a:rPr lang="en-IN" sz="1600" b="1" dirty="0" err="1"/>
              <a:t>labeled</a:t>
            </a:r>
            <a:r>
              <a:rPr lang="en-IN" sz="1600" b="1" dirty="0"/>
              <a:t>)</a:t>
            </a:r>
          </a:p>
          <a:p>
            <a:pPr marL="285750" indent="-285750">
              <a:buFont typeface="Arial" pitchFamily="34" charset="0"/>
              <a:buChar char="•"/>
            </a:pPr>
            <a:r>
              <a:rPr lang="en-IN" sz="1600" b="1" dirty="0"/>
              <a:t>1.5 million object instances</a:t>
            </a:r>
          </a:p>
          <a:p>
            <a:pPr marL="285750" indent="-285750">
              <a:buFont typeface="Arial" pitchFamily="34" charset="0"/>
              <a:buChar char="•"/>
            </a:pPr>
            <a:r>
              <a:rPr lang="en-IN" sz="1600" b="1" dirty="0"/>
              <a:t>80 object </a:t>
            </a:r>
            <a:r>
              <a:rPr lang="en-IN" sz="1600" b="1" dirty="0" smtClean="0"/>
              <a:t>categories(like </a:t>
            </a:r>
            <a:r>
              <a:rPr lang="en-IN" sz="1600" b="1" dirty="0" err="1" smtClean="0"/>
              <a:t>cars,bus,bike,person,etc</a:t>
            </a:r>
            <a:r>
              <a:rPr lang="en-IN" sz="1600" b="1" dirty="0" smtClean="0"/>
              <a:t>.)</a:t>
            </a:r>
            <a:endParaRPr lang="en-IN" sz="1600" b="1" dirty="0"/>
          </a:p>
          <a:p>
            <a:pPr marL="285750" indent="-285750">
              <a:buFont typeface="Arial" pitchFamily="34" charset="0"/>
              <a:buChar char="•"/>
            </a:pPr>
            <a:r>
              <a:rPr lang="en-IN" sz="1600" b="1" dirty="0"/>
              <a:t>91 stuff categories</a:t>
            </a:r>
          </a:p>
          <a:p>
            <a:pPr marL="285750" indent="-285750">
              <a:buFont typeface="Arial" pitchFamily="34" charset="0"/>
              <a:buChar char="•"/>
            </a:pPr>
            <a:r>
              <a:rPr lang="en-IN" sz="1600" b="1" dirty="0"/>
              <a:t>5 captions per image</a:t>
            </a:r>
          </a:p>
          <a:p>
            <a:pPr marL="285750" indent="-285750">
              <a:buFont typeface="Arial" pitchFamily="34" charset="0"/>
              <a:buChar char="•"/>
            </a:pPr>
            <a:r>
              <a:rPr lang="en-IN" sz="1600" b="1" dirty="0"/>
              <a:t>250,000 people with </a:t>
            </a:r>
            <a:r>
              <a:rPr lang="en-IN" sz="1600" b="1" dirty="0" err="1"/>
              <a:t>keypoints</a:t>
            </a:r>
            <a:endParaRPr lang="en-IN" sz="1600" b="1" dirty="0"/>
          </a:p>
          <a:p>
            <a:endParaRPr lang="en-IN" dirty="0" smtClean="0"/>
          </a:p>
          <a:p>
            <a:endParaRPr lang="en-IN" dirty="0"/>
          </a:p>
        </p:txBody>
      </p:sp>
    </p:spTree>
    <p:extLst>
      <p:ext uri="{BB962C8B-B14F-4D97-AF65-F5344CB8AC3E}">
        <p14:creationId xmlns:p14="http://schemas.microsoft.com/office/powerpoint/2010/main" val="3944895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332656"/>
            <a:ext cx="8352928" cy="6264696"/>
          </a:xfrm>
        </p:spPr>
        <p:txBody>
          <a:bodyPr>
            <a:normAutofit lnSpcReduction="10000"/>
          </a:bodyPr>
          <a:lstStyle/>
          <a:p>
            <a:pPr marL="0" indent="0">
              <a:buNone/>
            </a:pPr>
            <a:r>
              <a:rPr lang="en-US" dirty="0"/>
              <a:t>For each object detected in the image, we get back four things from the Mask R-CNN model</a:t>
            </a:r>
            <a:r>
              <a:rPr lang="en-US" dirty="0" smtClean="0"/>
              <a:t>:</a:t>
            </a:r>
          </a:p>
          <a:p>
            <a:pPr marL="0" indent="0">
              <a:buNone/>
            </a:pPr>
            <a:endParaRPr lang="en-US" dirty="0"/>
          </a:p>
          <a:p>
            <a:r>
              <a:rPr lang="en-US" dirty="0"/>
              <a:t>The type of object that was detected (as an integer). The pre-trained COCO model knows how to detect 80 different common objects like cars and trucks. Here is a full list of them.</a:t>
            </a:r>
          </a:p>
          <a:p>
            <a:r>
              <a:rPr lang="en-US" dirty="0"/>
              <a:t>A confidence score of the object detection. The higher the number, the more certain the model is that it correctly identified the object.</a:t>
            </a:r>
          </a:p>
          <a:p>
            <a:r>
              <a:rPr lang="en-US" dirty="0"/>
              <a:t>The bounding box of the object in the image, given as X/Y pixel locations.</a:t>
            </a:r>
          </a:p>
          <a:p>
            <a:r>
              <a:rPr lang="en-US" dirty="0"/>
              <a:t>A bitmap “mask” that tells which pixels within the bounding box are part of the object and which aren’t. With the mask data, we can also work out the outline of the object.</a:t>
            </a:r>
          </a:p>
          <a:p>
            <a:endParaRPr lang="en-IN" dirty="0"/>
          </a:p>
        </p:txBody>
      </p:sp>
    </p:spTree>
    <p:extLst>
      <p:ext uri="{BB962C8B-B14F-4D97-AF65-F5344CB8AC3E}">
        <p14:creationId xmlns:p14="http://schemas.microsoft.com/office/powerpoint/2010/main" val="527341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smtClean="0"/>
              <a:t>IoU</a:t>
            </a:r>
            <a:r>
              <a:rPr lang="en-IN" dirty="0" smtClean="0"/>
              <a:t>(Intersection Over Union)</a:t>
            </a:r>
            <a:endParaRPr lang="en-IN" dirty="0"/>
          </a:p>
        </p:txBody>
      </p:sp>
      <p:sp>
        <p:nvSpPr>
          <p:cNvPr id="3" name="Content Placeholder 2"/>
          <p:cNvSpPr>
            <a:spLocks noGrp="1"/>
          </p:cNvSpPr>
          <p:nvPr>
            <p:ph sz="quarter" idx="1"/>
          </p:nvPr>
        </p:nvSpPr>
        <p:spPr>
          <a:xfrm>
            <a:off x="611560" y="3573016"/>
            <a:ext cx="7467600" cy="4873752"/>
          </a:xfrm>
        </p:spPr>
        <p:txBody>
          <a:bodyPr>
            <a:normAutofit/>
          </a:bodyPr>
          <a:lstStyle/>
          <a:p>
            <a:pPr marL="0" indent="0">
              <a:buNone/>
            </a:pPr>
            <a:endParaRPr lang="en-US" sz="2000" dirty="0" smtClean="0"/>
          </a:p>
          <a:p>
            <a:pPr marL="0" indent="0">
              <a:buNone/>
            </a:pPr>
            <a:r>
              <a:rPr lang="en-US" sz="2000" dirty="0" smtClean="0"/>
              <a:t>This </a:t>
            </a:r>
            <a:r>
              <a:rPr lang="en-US" sz="2000" dirty="0"/>
              <a:t>will give us a measure of how much a car’s bounding box is overlapping a parking spot’s bounding box. With this, we can easily work out if a car is in a parking space or not. If the </a:t>
            </a:r>
            <a:r>
              <a:rPr lang="en-US" sz="2000" dirty="0" err="1"/>
              <a:t>IoU</a:t>
            </a:r>
            <a:r>
              <a:rPr lang="en-US" sz="2000" dirty="0"/>
              <a:t> measure is low, like </a:t>
            </a:r>
            <a:r>
              <a:rPr lang="en-US" sz="2000" dirty="0" smtClean="0"/>
              <a:t>0.10, </a:t>
            </a:r>
            <a:r>
              <a:rPr lang="en-US" sz="2000" dirty="0"/>
              <a:t>that means the car isn’t really occupying much of the parking space. But if the measure is high, like 0.6, that means the car is occupying the majority of the parking space area so we can be sure that the space is occupied.</a:t>
            </a:r>
            <a:endParaRPr lang="en-IN" sz="2000" dirty="0"/>
          </a:p>
        </p:txBody>
      </p:sp>
      <p:pic>
        <p:nvPicPr>
          <p:cNvPr id="2050" name="Picture 2" descr="https://miro.medium.com/max/1251/1*B5ozS7W14d68ycjlLZDDk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1844824"/>
            <a:ext cx="4464496" cy="1931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171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 (INITIAL)</a:t>
            </a:r>
            <a:endParaRPr lang="en-IN" dirty="0"/>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984321"/>
            <a:ext cx="7736096" cy="4252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4229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 (FINAL)</a:t>
            </a:r>
            <a:endParaRPr lang="en-IN" dirty="0"/>
          </a:p>
        </p:txBody>
      </p:sp>
      <p:pic>
        <p:nvPicPr>
          <p:cNvPr id="614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951549"/>
            <a:ext cx="7715200" cy="4309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72570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70</TotalTime>
  <Words>337</Words>
  <Application>Microsoft Office PowerPoint</Application>
  <PresentationFormat>On-screen Show (4:3)</PresentationFormat>
  <Paragraphs>49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Oriel</vt:lpstr>
      <vt:lpstr>Eazy Park </vt:lpstr>
      <vt:lpstr>Introduction</vt:lpstr>
      <vt:lpstr>Steps involved: </vt:lpstr>
      <vt:lpstr>Mask- RCNN</vt:lpstr>
      <vt:lpstr>COCO dataset:</vt:lpstr>
      <vt:lpstr>PowerPoint Presentation</vt:lpstr>
      <vt:lpstr>IoU(Intersection Over Union)</vt:lpstr>
      <vt:lpstr>OUTPUT (INITIAL)</vt:lpstr>
      <vt:lpstr>OUTPUT (FINAL)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Eazy Park</dc:title>
  <dc:creator>Vandit Gupta</dc:creator>
  <cp:lastModifiedBy>Vandit Gupta</cp:lastModifiedBy>
  <cp:revision>7</cp:revision>
  <dcterms:created xsi:type="dcterms:W3CDTF">2019-10-02T11:25:42Z</dcterms:created>
  <dcterms:modified xsi:type="dcterms:W3CDTF">2019-10-02T12:36:02Z</dcterms:modified>
</cp:coreProperties>
</file>