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7" r:id="rId2"/>
    <p:sldMasterId id="2147483694" r:id="rId3"/>
  </p:sldMasterIdLst>
  <p:sldIdLst>
    <p:sldId id="256" r:id="rId4"/>
    <p:sldId id="277" r:id="rId5"/>
    <p:sldId id="257" r:id="rId6"/>
    <p:sldId id="258" r:id="rId7"/>
    <p:sldId id="263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18288000" cy="10287000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DM Sans" panose="020B0604020202020204" charset="0"/>
      <p:regular r:id="rId30"/>
    </p:embeddedFont>
    <p:embeddedFont>
      <p:font typeface="DM Sans Bold" panose="020B0604020202020204" charset="0"/>
      <p:regular r:id="rId31"/>
    </p:embeddedFont>
    <p:embeddedFont>
      <p:font typeface="Garamond" panose="02020404030301010803" pitchFamily="18" charset="0"/>
      <p:regular r:id="rId32"/>
      <p:bold r:id="rId33"/>
      <p:italic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y work" id="{26BC8711-4A31-43FE-9EAA-5F13F409CAEB}">
          <p14:sldIdLst>
            <p14:sldId id="256"/>
            <p14:sldId id="277"/>
            <p14:sldId id="257"/>
            <p14:sldId id="258"/>
            <p14:sldId id="263"/>
            <p14:sldId id="259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3820" y="3771901"/>
            <a:ext cx="13373099" cy="3394172"/>
          </a:xfrm>
        </p:spPr>
        <p:txBody>
          <a:bodyPr anchor="b">
            <a:norm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3820" y="7166069"/>
            <a:ext cx="13373099" cy="16894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6485716"/>
            <a:ext cx="2616978" cy="116788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679431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7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8" y="936165"/>
            <a:ext cx="13367531" cy="1921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818" y="3200400"/>
            <a:ext cx="13373100" cy="5666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2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3088125"/>
            <a:ext cx="13373099" cy="220320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5295194"/>
            <a:ext cx="13373099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6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3818" y="3200400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6121" y="3189333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060" y="2959055"/>
            <a:ext cx="598909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3819" y="3823449"/>
            <a:ext cx="6514340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59944" y="2954213"/>
            <a:ext cx="599850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0436" y="3818607"/>
            <a:ext cx="6508011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5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4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2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669132"/>
            <a:ext cx="5257799" cy="1464468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518" y="669133"/>
            <a:ext cx="7772400" cy="812244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19" y="2397920"/>
            <a:ext cx="5257799" cy="6393654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7200900"/>
            <a:ext cx="133731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818" y="952448"/>
            <a:ext cx="13373100" cy="5782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8051007"/>
            <a:ext cx="13373100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80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14400"/>
            <a:ext cx="13373099" cy="467556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38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12518" y="5257800"/>
            <a:ext cx="11304831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412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3657601"/>
            <a:ext cx="13373100" cy="4087268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2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4998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41111"/>
            <a:ext cx="13373099" cy="4320030"/>
          </a:xfrm>
        </p:spPr>
        <p:txBody>
          <a:bodyPr anchor="ctr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01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2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42219" y="941108"/>
            <a:ext cx="3311402" cy="792572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818" y="941108"/>
            <a:ext cx="9715500" cy="7925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1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84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87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055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25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84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41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3829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05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77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3295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5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19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011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71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24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9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900"/>
            <a:ext cx="4277274" cy="995794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0832" y="236"/>
            <a:ext cx="3535011" cy="10279644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74320" cy="10287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7" y="936165"/>
            <a:ext cx="13367531" cy="1921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8" y="3200400"/>
            <a:ext cx="13373100" cy="582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2419" y="9195656"/>
            <a:ext cx="1719425" cy="5555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3819" y="9203713"/>
            <a:ext cx="114299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719" y="1181674"/>
            <a:ext cx="11696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microsoft.com/office/2007/relationships/hdphoto" Target="../media/hdphoto9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microsoft.com/office/2007/relationships/hdphoto" Target="../media/hdphoto10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microsoft.com/office/2007/relationships/hdphoto" Target="../media/hdphoto11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3.wd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microsoft.com/office/2007/relationships/hdphoto" Target="../media/hdphoto12.wdp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microsoft.com/office/2007/relationships/hdphoto" Target="../media/hdphoto14.wdp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5.wdp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microsoft.com/office/2007/relationships/hdphoto" Target="../media/hdphoto5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microsoft.com/office/2007/relationships/hdphoto" Target="../media/hdphoto6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microsoft.com/office/2007/relationships/hdphoto" Target="../media/hdphoto8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07950" y="1323975"/>
            <a:ext cx="12230390" cy="236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Consumer Goods </a:t>
            </a:r>
          </a:p>
          <a:p>
            <a:pPr algn="ctr">
              <a:lnSpc>
                <a:spcPts val="9000"/>
              </a:lnSpc>
            </a:pPr>
            <a:r>
              <a:rPr lang="en-IN" sz="9600" dirty="0"/>
              <a:t>Ad-hoc insights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360237" y="7288866"/>
            <a:ext cx="11567525" cy="1656784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ctr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D87ADE-3015-45D2-D197-DCD3F190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511340" cy="136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365C11-368E-99E1-C956-F5CE56943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112" y="114300"/>
            <a:ext cx="1981200" cy="1209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FF8013-2036-FE94-6B34-C67B47287F10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45" y="3865153"/>
            <a:ext cx="5040000" cy="3496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92EC39-E962-3E4F-9C24-B87E695366E9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690" y="3865153"/>
            <a:ext cx="5040000" cy="3496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283F3B4-F6FE-9F56-944B-FAE268B97ECA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65153"/>
            <a:ext cx="5040000" cy="3496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731E61EA-0CEE-7414-479B-5AC1A4ED1952}"/>
              </a:ext>
            </a:extLst>
          </p:cNvPr>
          <p:cNvSpPr txBox="1"/>
          <p:nvPr/>
        </p:nvSpPr>
        <p:spPr>
          <a:xfrm>
            <a:off x="3309865" y="7512421"/>
            <a:ext cx="11668270" cy="10095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Understand consumer trends for a competitive edge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AD368F48-04C9-CA61-14D7-E77AA5BB38E7}"/>
              </a:ext>
            </a:extLst>
          </p:cNvPr>
          <p:cNvSpPr txBox="1"/>
          <p:nvPr/>
        </p:nvSpPr>
        <p:spPr>
          <a:xfrm>
            <a:off x="14249399" y="9169205"/>
            <a:ext cx="5040000" cy="966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By: Karan Kumar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5"/>
    </mc:Choice>
    <mc:Fallback>
      <p:transition spd="slow" advTm="16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D870769-3858-03C1-E6D0-2205849C3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22" name="Freeform 15">
            <a:extLst>
              <a:ext uri="{FF2B5EF4-FFF2-40B4-BE49-F238E27FC236}">
                <a16:creationId xmlns:a16="http://schemas.microsoft.com/office/drawing/2014/main" id="{13C542B0-0699-0FDD-2E19-5105B670CD8D}"/>
              </a:ext>
            </a:extLst>
          </p:cNvPr>
          <p:cNvSpPr/>
          <p:nvPr/>
        </p:nvSpPr>
        <p:spPr>
          <a:xfrm>
            <a:off x="10744200" y="4116067"/>
            <a:ext cx="1219200" cy="520038"/>
          </a:xfrm>
          <a:custGeom>
            <a:avLst/>
            <a:gdLst/>
            <a:ahLst/>
            <a:cxnLst/>
            <a:rect l="l" t="t" r="r" b="b"/>
            <a:pathLst>
              <a:path w="3591495" h="3546018">
                <a:moveTo>
                  <a:pt x="24394" y="0"/>
                </a:moveTo>
                <a:lnTo>
                  <a:pt x="3567102" y="0"/>
                </a:lnTo>
                <a:cubicBezTo>
                  <a:pt x="3573571" y="0"/>
                  <a:pt x="3579776" y="2570"/>
                  <a:pt x="3584351" y="7145"/>
                </a:cubicBezTo>
                <a:cubicBezTo>
                  <a:pt x="3588925" y="11719"/>
                  <a:pt x="3591495" y="17924"/>
                  <a:pt x="3591495" y="24394"/>
                </a:cubicBezTo>
                <a:lnTo>
                  <a:pt x="3591495" y="3521625"/>
                </a:lnTo>
                <a:cubicBezTo>
                  <a:pt x="3591495" y="3528094"/>
                  <a:pt x="3588925" y="3534299"/>
                  <a:pt x="3584351" y="3538874"/>
                </a:cubicBezTo>
                <a:cubicBezTo>
                  <a:pt x="3579776" y="3543448"/>
                  <a:pt x="3573571" y="3546018"/>
                  <a:pt x="3567102" y="3546018"/>
                </a:cubicBezTo>
                <a:lnTo>
                  <a:pt x="24394" y="3546018"/>
                </a:lnTo>
                <a:cubicBezTo>
                  <a:pt x="17924" y="3546018"/>
                  <a:pt x="11719" y="3543448"/>
                  <a:pt x="7145" y="3538874"/>
                </a:cubicBezTo>
                <a:cubicBezTo>
                  <a:pt x="2570" y="3534299"/>
                  <a:pt x="0" y="3528094"/>
                  <a:pt x="0" y="3521625"/>
                </a:cubicBezTo>
                <a:lnTo>
                  <a:pt x="0" y="24394"/>
                </a:lnTo>
                <a:cubicBezTo>
                  <a:pt x="0" y="17924"/>
                  <a:pt x="2570" y="11719"/>
                  <a:pt x="7145" y="7145"/>
                </a:cubicBezTo>
                <a:cubicBezTo>
                  <a:pt x="11719" y="2570"/>
                  <a:pt x="17924" y="0"/>
                  <a:pt x="24394" y="0"/>
                </a:cubicBezTo>
                <a:close/>
              </a:path>
            </a:pathLst>
          </a:custGeom>
          <a:solidFill>
            <a:srgbClr val="F1F1F1"/>
          </a:solidFill>
          <a:ln w="95250" cap="sq">
            <a:solidFill>
              <a:srgbClr val="F1F1F1"/>
            </a:solidFill>
            <a:prstDash val="solid"/>
            <a:miter/>
          </a:ln>
        </p:spPr>
        <p:txBody>
          <a:bodyPr/>
          <a:lstStyle/>
          <a:p>
            <a:r>
              <a:rPr lang="en-US" sz="2800" b="1" dirty="0"/>
              <a:t>Query:</a:t>
            </a:r>
            <a:endParaRPr lang="en-IN" sz="2800" b="1" dirty="0"/>
          </a:p>
        </p:txBody>
      </p:sp>
      <p:grpSp>
        <p:nvGrpSpPr>
          <p:cNvPr id="23" name="Group 17">
            <a:extLst>
              <a:ext uri="{FF2B5EF4-FFF2-40B4-BE49-F238E27FC236}">
                <a16:creationId xmlns:a16="http://schemas.microsoft.com/office/drawing/2014/main" id="{8485A1FD-972D-E45D-6867-CA6EAF582FC7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E96929F-0C8B-F230-EAEE-6DE9D2779E4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4054BCD3-30FB-B980-6F12-F11E54D26EAD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5</a:t>
              </a:r>
            </a:p>
          </p:txBody>
        </p:sp>
      </p:grpSp>
      <p:sp>
        <p:nvSpPr>
          <p:cNvPr id="26" name="TextBox 16">
            <a:extLst>
              <a:ext uri="{FF2B5EF4-FFF2-40B4-BE49-F238E27FC236}">
                <a16:creationId xmlns:a16="http://schemas.microsoft.com/office/drawing/2014/main" id="{DCF8C717-F546-16BB-1800-659D3AA04270}"/>
              </a:ext>
            </a:extLst>
          </p:cNvPr>
          <p:cNvSpPr txBox="1"/>
          <p:nvPr/>
        </p:nvSpPr>
        <p:spPr>
          <a:xfrm>
            <a:off x="2107692" y="1117480"/>
            <a:ext cx="20574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Question: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B7B4205A-371F-E4A7-00A1-9E6B3F650FFE}"/>
              </a:ext>
            </a:extLst>
          </p:cNvPr>
          <p:cNvSpPr txBox="1"/>
          <p:nvPr/>
        </p:nvSpPr>
        <p:spPr>
          <a:xfrm>
            <a:off x="3581400" y="1748115"/>
            <a:ext cx="12573000" cy="2073775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dirty="0"/>
              <a:t>Get the products that have the highest and lowest manufacturing costs. The final output should contain these fields,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</a:t>
            </a:r>
            <a:r>
              <a:rPr lang="en-US" sz="2800" dirty="0" err="1"/>
              <a:t>product_code</a:t>
            </a:r>
            <a:r>
              <a:rPr lang="en-US" sz="2800" dirty="0"/>
              <a:t>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product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</a:t>
            </a:r>
            <a:r>
              <a:rPr lang="en-US" sz="2800" dirty="0" err="1"/>
              <a:t>manufacturing_cost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098FBF7B-D528-CC59-5331-18923C4E134D}"/>
              </a:ext>
            </a:extLst>
          </p:cNvPr>
          <p:cNvSpPr txBox="1"/>
          <p:nvPr/>
        </p:nvSpPr>
        <p:spPr>
          <a:xfrm>
            <a:off x="2107692" y="4026504"/>
            <a:ext cx="17526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b="1" dirty="0"/>
              <a:t>Output: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52171-24C7-48B2-432E-E546774DF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8" y="5506413"/>
            <a:ext cx="9067482" cy="1376582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867109-E40E-4CF8-21A9-47E9D3709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0" y="2476500"/>
            <a:ext cx="5842408" cy="746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11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7">
            <a:extLst>
              <a:ext uri="{FF2B5EF4-FFF2-40B4-BE49-F238E27FC236}">
                <a16:creationId xmlns:a16="http://schemas.microsoft.com/office/drawing/2014/main" id="{20F1608E-C389-EC46-C8DB-1ACB438CD692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D111F629-1A20-7BA7-FC22-3378A534464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0" name="TextBox 19">
              <a:extLst>
                <a:ext uri="{FF2B5EF4-FFF2-40B4-BE49-F238E27FC236}">
                  <a16:creationId xmlns:a16="http://schemas.microsoft.com/office/drawing/2014/main" id="{653F53F0-2D00-3E06-B1A1-C6658DB7F031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5</a:t>
              </a: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234B5430-FDED-8062-9B78-F5B926AFF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3FB76075-D0AD-5F5C-58D9-2D6367E024F4}"/>
              </a:ext>
            </a:extLst>
          </p:cNvPr>
          <p:cNvSpPr txBox="1"/>
          <p:nvPr/>
        </p:nvSpPr>
        <p:spPr>
          <a:xfrm>
            <a:off x="8991600" y="1429900"/>
            <a:ext cx="8610601" cy="74474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3" name="Title 12">
            <a:extLst>
              <a:ext uri="{FF2B5EF4-FFF2-40B4-BE49-F238E27FC236}">
                <a16:creationId xmlns:a16="http://schemas.microsoft.com/office/drawing/2014/main" id="{81995DB4-C0B6-E607-73E6-156FDEDE510A}"/>
              </a:ext>
            </a:extLst>
          </p:cNvPr>
          <p:cNvSpPr txBox="1">
            <a:spLocks/>
          </p:cNvSpPr>
          <p:nvPr/>
        </p:nvSpPr>
        <p:spPr>
          <a:xfrm>
            <a:off x="9722524" y="1096895"/>
            <a:ext cx="8565476" cy="8714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. AQ Master Wired x1 </a:t>
            </a:r>
            <a:r>
              <a:rPr lang="en-US" b="1" dirty="0" err="1"/>
              <a:t>Ms</a:t>
            </a:r>
            <a:r>
              <a:rPr lang="en-US" b="1" dirty="0"/>
              <a:t> </a:t>
            </a:r>
            <a:r>
              <a:rPr lang="en-US" dirty="0"/>
              <a:t>has a low manufacturing cost of </a:t>
            </a:r>
            <a:r>
              <a:rPr lang="en-US" b="1" dirty="0"/>
              <a:t>0.8654</a:t>
            </a:r>
            <a:r>
              <a:rPr lang="en-US" dirty="0"/>
              <a:t> units and falls under the </a:t>
            </a:r>
            <a:r>
              <a:rPr lang="en-US" b="1" dirty="0"/>
              <a:t>Accessories</a:t>
            </a:r>
            <a:r>
              <a:rPr lang="en-US" dirty="0"/>
              <a:t> category, which means it has a </a:t>
            </a:r>
            <a:r>
              <a:rPr lang="en-US" b="1" dirty="0"/>
              <a:t>simpler build</a:t>
            </a:r>
            <a:r>
              <a:rPr lang="en-US" dirty="0"/>
              <a:t>.</a:t>
            </a:r>
          </a:p>
          <a:p>
            <a:endParaRPr lang="en-US" dirty="0"/>
          </a:p>
          <a:p>
            <a:pPr algn="l"/>
            <a:r>
              <a:rPr lang="en-US" b="1" dirty="0"/>
              <a:t>. AQ HOME Allin1 Gen 2 </a:t>
            </a:r>
            <a:r>
              <a:rPr lang="en-US" dirty="0"/>
              <a:t>has a much higher cost of </a:t>
            </a:r>
            <a:r>
              <a:rPr lang="en-US" b="1" dirty="0"/>
              <a:t>263.4207</a:t>
            </a:r>
            <a:r>
              <a:rPr lang="en-US" dirty="0"/>
              <a:t> units and falls under the </a:t>
            </a:r>
            <a:r>
              <a:rPr lang="en-US" b="1" dirty="0"/>
              <a:t>Desktop</a:t>
            </a:r>
            <a:r>
              <a:rPr lang="en-US" dirty="0"/>
              <a:t> category, indicating a more </a:t>
            </a:r>
            <a:r>
              <a:rPr lang="en-US" b="1" dirty="0"/>
              <a:t>complex</a:t>
            </a:r>
            <a:r>
              <a:rPr lang="en-US" dirty="0"/>
              <a:t> and </a:t>
            </a:r>
            <a:r>
              <a:rPr lang="en-US" b="1" dirty="0"/>
              <a:t>expensive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C7123-CC11-C585-AC59-948DD16EE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417988"/>
            <a:ext cx="9349150" cy="545102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9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D870769-3858-03C1-E6D0-2205849C3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22" name="Freeform 15">
            <a:extLst>
              <a:ext uri="{FF2B5EF4-FFF2-40B4-BE49-F238E27FC236}">
                <a16:creationId xmlns:a16="http://schemas.microsoft.com/office/drawing/2014/main" id="{13C542B0-0699-0FDD-2E19-5105B670CD8D}"/>
              </a:ext>
            </a:extLst>
          </p:cNvPr>
          <p:cNvSpPr/>
          <p:nvPr/>
        </p:nvSpPr>
        <p:spPr>
          <a:xfrm>
            <a:off x="10591800" y="4420867"/>
            <a:ext cx="1219200" cy="520038"/>
          </a:xfrm>
          <a:custGeom>
            <a:avLst/>
            <a:gdLst/>
            <a:ahLst/>
            <a:cxnLst/>
            <a:rect l="l" t="t" r="r" b="b"/>
            <a:pathLst>
              <a:path w="3591495" h="3546018">
                <a:moveTo>
                  <a:pt x="24394" y="0"/>
                </a:moveTo>
                <a:lnTo>
                  <a:pt x="3567102" y="0"/>
                </a:lnTo>
                <a:cubicBezTo>
                  <a:pt x="3573571" y="0"/>
                  <a:pt x="3579776" y="2570"/>
                  <a:pt x="3584351" y="7145"/>
                </a:cubicBezTo>
                <a:cubicBezTo>
                  <a:pt x="3588925" y="11719"/>
                  <a:pt x="3591495" y="17924"/>
                  <a:pt x="3591495" y="24394"/>
                </a:cubicBezTo>
                <a:lnTo>
                  <a:pt x="3591495" y="3521625"/>
                </a:lnTo>
                <a:cubicBezTo>
                  <a:pt x="3591495" y="3528094"/>
                  <a:pt x="3588925" y="3534299"/>
                  <a:pt x="3584351" y="3538874"/>
                </a:cubicBezTo>
                <a:cubicBezTo>
                  <a:pt x="3579776" y="3543448"/>
                  <a:pt x="3573571" y="3546018"/>
                  <a:pt x="3567102" y="3546018"/>
                </a:cubicBezTo>
                <a:lnTo>
                  <a:pt x="24394" y="3546018"/>
                </a:lnTo>
                <a:cubicBezTo>
                  <a:pt x="17924" y="3546018"/>
                  <a:pt x="11719" y="3543448"/>
                  <a:pt x="7145" y="3538874"/>
                </a:cubicBezTo>
                <a:cubicBezTo>
                  <a:pt x="2570" y="3534299"/>
                  <a:pt x="0" y="3528094"/>
                  <a:pt x="0" y="3521625"/>
                </a:cubicBezTo>
                <a:lnTo>
                  <a:pt x="0" y="24394"/>
                </a:lnTo>
                <a:cubicBezTo>
                  <a:pt x="0" y="17924"/>
                  <a:pt x="2570" y="11719"/>
                  <a:pt x="7145" y="7145"/>
                </a:cubicBezTo>
                <a:cubicBezTo>
                  <a:pt x="11719" y="2570"/>
                  <a:pt x="17924" y="0"/>
                  <a:pt x="24394" y="0"/>
                </a:cubicBezTo>
                <a:close/>
              </a:path>
            </a:pathLst>
          </a:custGeom>
          <a:solidFill>
            <a:srgbClr val="F1F1F1"/>
          </a:solidFill>
          <a:ln w="95250" cap="sq">
            <a:solidFill>
              <a:srgbClr val="F1F1F1"/>
            </a:solidFill>
            <a:prstDash val="solid"/>
            <a:miter/>
          </a:ln>
        </p:spPr>
        <p:txBody>
          <a:bodyPr/>
          <a:lstStyle/>
          <a:p>
            <a:r>
              <a:rPr lang="en-US" sz="2800" b="1" dirty="0"/>
              <a:t>Query:</a:t>
            </a:r>
            <a:endParaRPr lang="en-IN" sz="2800" b="1" dirty="0"/>
          </a:p>
        </p:txBody>
      </p:sp>
      <p:grpSp>
        <p:nvGrpSpPr>
          <p:cNvPr id="23" name="Group 17">
            <a:extLst>
              <a:ext uri="{FF2B5EF4-FFF2-40B4-BE49-F238E27FC236}">
                <a16:creationId xmlns:a16="http://schemas.microsoft.com/office/drawing/2014/main" id="{8485A1FD-972D-E45D-6867-CA6EAF582FC7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E96929F-0C8B-F230-EAEE-6DE9D2779E4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4054BCD3-30FB-B980-6F12-F11E54D26EAD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6</a:t>
              </a:r>
            </a:p>
          </p:txBody>
        </p:sp>
      </p:grpSp>
      <p:sp>
        <p:nvSpPr>
          <p:cNvPr id="26" name="TextBox 16">
            <a:extLst>
              <a:ext uri="{FF2B5EF4-FFF2-40B4-BE49-F238E27FC236}">
                <a16:creationId xmlns:a16="http://schemas.microsoft.com/office/drawing/2014/main" id="{DCF8C717-F546-16BB-1800-659D3AA04270}"/>
              </a:ext>
            </a:extLst>
          </p:cNvPr>
          <p:cNvSpPr txBox="1"/>
          <p:nvPr/>
        </p:nvSpPr>
        <p:spPr>
          <a:xfrm>
            <a:off x="2107692" y="1117480"/>
            <a:ext cx="20574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Question: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B7B4205A-371F-E4A7-00A1-9E6B3F650FFE}"/>
              </a:ext>
            </a:extLst>
          </p:cNvPr>
          <p:cNvSpPr txBox="1"/>
          <p:nvPr/>
        </p:nvSpPr>
        <p:spPr>
          <a:xfrm>
            <a:off x="3352800" y="1567142"/>
            <a:ext cx="12573000" cy="3047999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dirty="0"/>
              <a:t>Generate a report which contains the top 5 customers who received an average high </a:t>
            </a:r>
            <a:r>
              <a:rPr lang="en-US" sz="2800" dirty="0" err="1"/>
              <a:t>pre_invoice_discount_pct</a:t>
            </a:r>
            <a:r>
              <a:rPr lang="en-US" sz="2800" dirty="0"/>
              <a:t> for the fiscal year 2021 and in the Indian market. The final output contains these fields,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 - </a:t>
            </a:r>
            <a:r>
              <a:rPr lang="en-US" sz="2800" dirty="0" err="1"/>
              <a:t>customer_code</a:t>
            </a:r>
            <a:r>
              <a:rPr lang="en-US" sz="2800" dirty="0"/>
              <a:t>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customer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</a:t>
            </a:r>
            <a:r>
              <a:rPr lang="en-US" sz="2800" dirty="0" err="1"/>
              <a:t>average_discount_percentage</a:t>
            </a:r>
            <a:r>
              <a:rPr lang="en-US" sz="2800" dirty="0"/>
              <a:t> 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098FBF7B-D528-CC59-5331-18923C4E134D}"/>
              </a:ext>
            </a:extLst>
          </p:cNvPr>
          <p:cNvSpPr txBox="1"/>
          <p:nvPr/>
        </p:nvSpPr>
        <p:spPr>
          <a:xfrm>
            <a:off x="1981200" y="4331304"/>
            <a:ext cx="17526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b="1" dirty="0"/>
              <a:t>Output: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9A858-2E47-6982-31A2-22E0EEF8A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41333"/>
            <a:ext cx="8605113" cy="3047999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E05DE-C74C-1D9B-9358-A6E2BD0D0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5064803"/>
            <a:ext cx="9220200" cy="5073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89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7">
            <a:extLst>
              <a:ext uri="{FF2B5EF4-FFF2-40B4-BE49-F238E27FC236}">
                <a16:creationId xmlns:a16="http://schemas.microsoft.com/office/drawing/2014/main" id="{20F1608E-C389-EC46-C8DB-1ACB438CD692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D111F629-1A20-7BA7-FC22-3378A534464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0" name="TextBox 19">
              <a:extLst>
                <a:ext uri="{FF2B5EF4-FFF2-40B4-BE49-F238E27FC236}">
                  <a16:creationId xmlns:a16="http://schemas.microsoft.com/office/drawing/2014/main" id="{653F53F0-2D00-3E06-B1A1-C6658DB7F031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6</a:t>
              </a: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234B5430-FDED-8062-9B78-F5B926AFF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3FB76075-D0AD-5F5C-58D9-2D6367E024F4}"/>
              </a:ext>
            </a:extLst>
          </p:cNvPr>
          <p:cNvSpPr txBox="1"/>
          <p:nvPr/>
        </p:nvSpPr>
        <p:spPr>
          <a:xfrm>
            <a:off x="8991600" y="1429900"/>
            <a:ext cx="8610601" cy="74474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3" name="Title 12">
            <a:extLst>
              <a:ext uri="{FF2B5EF4-FFF2-40B4-BE49-F238E27FC236}">
                <a16:creationId xmlns:a16="http://schemas.microsoft.com/office/drawing/2014/main" id="{81995DB4-C0B6-E607-73E6-156FDEDE510A}"/>
              </a:ext>
            </a:extLst>
          </p:cNvPr>
          <p:cNvSpPr txBox="1">
            <a:spLocks/>
          </p:cNvSpPr>
          <p:nvPr/>
        </p:nvSpPr>
        <p:spPr>
          <a:xfrm>
            <a:off x="9722524" y="1096895"/>
            <a:ext cx="8565476" cy="8714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. </a:t>
            </a:r>
            <a:r>
              <a:rPr lang="en-US" dirty="0"/>
              <a:t>The data shows the discount percentages offered by different retailers in the </a:t>
            </a:r>
            <a:r>
              <a:rPr lang="en-US" b="1" dirty="0"/>
              <a:t>Indian market</a:t>
            </a:r>
            <a:r>
              <a:rPr lang="en-US" dirty="0"/>
              <a:t>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</a:t>
            </a:r>
            <a:r>
              <a:rPr lang="en-US" b="1" dirty="0"/>
              <a:t>Flipkart</a:t>
            </a:r>
            <a:r>
              <a:rPr lang="en-US" dirty="0"/>
              <a:t> provides the </a:t>
            </a:r>
            <a:r>
              <a:rPr lang="en-US" b="1" dirty="0"/>
              <a:t>highest discount </a:t>
            </a:r>
            <a:r>
              <a:rPr lang="en-US" dirty="0"/>
              <a:t>at </a:t>
            </a:r>
            <a:r>
              <a:rPr lang="en-US" b="1" dirty="0"/>
              <a:t>30.83%, </a:t>
            </a:r>
            <a:r>
              <a:rPr lang="en-US" dirty="0"/>
              <a:t>making it the most </a:t>
            </a:r>
            <a:r>
              <a:rPr lang="en-US" dirty="0" err="1"/>
              <a:t>favourable</a:t>
            </a:r>
            <a:r>
              <a:rPr lang="en-US" dirty="0"/>
              <a:t> option for customers seeking maximum savings.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</a:t>
            </a:r>
            <a:r>
              <a:rPr lang="en-US" b="1" dirty="0"/>
              <a:t>Amazon</a:t>
            </a:r>
            <a:r>
              <a:rPr lang="en-US" dirty="0"/>
              <a:t> offers the </a:t>
            </a:r>
            <a:r>
              <a:rPr lang="en-US" b="1" dirty="0"/>
              <a:t>lowest discount </a:t>
            </a:r>
            <a:r>
              <a:rPr lang="en-US" dirty="0"/>
              <a:t>at </a:t>
            </a:r>
            <a:r>
              <a:rPr lang="en-US" b="1" dirty="0"/>
              <a:t>29.33%, </a:t>
            </a:r>
            <a:r>
              <a:rPr lang="en-US" dirty="0"/>
              <a:t>indicating relatively fewer savings compared to other retailers. The remaining fall in between, with discount percentages close to </a:t>
            </a:r>
            <a:r>
              <a:rPr lang="en-US" b="1" dirty="0"/>
              <a:t>30%. </a:t>
            </a:r>
          </a:p>
          <a:p>
            <a:pPr algn="l"/>
            <a:endParaRPr lang="en-US" dirty="0"/>
          </a:p>
          <a:p>
            <a:r>
              <a:rPr lang="en-US" dirty="0"/>
              <a:t>Overall, </a:t>
            </a:r>
          </a:p>
          <a:p>
            <a:r>
              <a:rPr lang="en-US" dirty="0"/>
              <a:t>the discount rates are competitive, but </a:t>
            </a:r>
            <a:r>
              <a:rPr lang="en-US" b="1" dirty="0"/>
              <a:t>Flipkart</a:t>
            </a:r>
            <a:r>
              <a:rPr lang="en-US" dirty="0"/>
              <a:t> stands out as offering the highest discount in this market segment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3D0EC-800D-ADD9-4C7D-EE1093501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05100"/>
            <a:ext cx="9388156" cy="55626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12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D870769-3858-03C1-E6D0-2205849C3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22" name="Freeform 15">
            <a:extLst>
              <a:ext uri="{FF2B5EF4-FFF2-40B4-BE49-F238E27FC236}">
                <a16:creationId xmlns:a16="http://schemas.microsoft.com/office/drawing/2014/main" id="{13C542B0-0699-0FDD-2E19-5105B670CD8D}"/>
              </a:ext>
            </a:extLst>
          </p:cNvPr>
          <p:cNvSpPr/>
          <p:nvPr/>
        </p:nvSpPr>
        <p:spPr>
          <a:xfrm>
            <a:off x="1752600" y="4132424"/>
            <a:ext cx="1219200" cy="520038"/>
          </a:xfrm>
          <a:custGeom>
            <a:avLst/>
            <a:gdLst/>
            <a:ahLst/>
            <a:cxnLst/>
            <a:rect l="l" t="t" r="r" b="b"/>
            <a:pathLst>
              <a:path w="3591495" h="3546018">
                <a:moveTo>
                  <a:pt x="24394" y="0"/>
                </a:moveTo>
                <a:lnTo>
                  <a:pt x="3567102" y="0"/>
                </a:lnTo>
                <a:cubicBezTo>
                  <a:pt x="3573571" y="0"/>
                  <a:pt x="3579776" y="2570"/>
                  <a:pt x="3584351" y="7145"/>
                </a:cubicBezTo>
                <a:cubicBezTo>
                  <a:pt x="3588925" y="11719"/>
                  <a:pt x="3591495" y="17924"/>
                  <a:pt x="3591495" y="24394"/>
                </a:cubicBezTo>
                <a:lnTo>
                  <a:pt x="3591495" y="3521625"/>
                </a:lnTo>
                <a:cubicBezTo>
                  <a:pt x="3591495" y="3528094"/>
                  <a:pt x="3588925" y="3534299"/>
                  <a:pt x="3584351" y="3538874"/>
                </a:cubicBezTo>
                <a:cubicBezTo>
                  <a:pt x="3579776" y="3543448"/>
                  <a:pt x="3573571" y="3546018"/>
                  <a:pt x="3567102" y="3546018"/>
                </a:cubicBezTo>
                <a:lnTo>
                  <a:pt x="24394" y="3546018"/>
                </a:lnTo>
                <a:cubicBezTo>
                  <a:pt x="17924" y="3546018"/>
                  <a:pt x="11719" y="3543448"/>
                  <a:pt x="7145" y="3538874"/>
                </a:cubicBezTo>
                <a:cubicBezTo>
                  <a:pt x="2570" y="3534299"/>
                  <a:pt x="0" y="3528094"/>
                  <a:pt x="0" y="3521625"/>
                </a:cubicBezTo>
                <a:lnTo>
                  <a:pt x="0" y="24394"/>
                </a:lnTo>
                <a:cubicBezTo>
                  <a:pt x="0" y="17924"/>
                  <a:pt x="2570" y="11719"/>
                  <a:pt x="7145" y="7145"/>
                </a:cubicBezTo>
                <a:cubicBezTo>
                  <a:pt x="11719" y="2570"/>
                  <a:pt x="17924" y="0"/>
                  <a:pt x="24394" y="0"/>
                </a:cubicBezTo>
                <a:close/>
              </a:path>
            </a:pathLst>
          </a:custGeom>
          <a:solidFill>
            <a:srgbClr val="F1F1F1"/>
          </a:solidFill>
          <a:ln w="95250" cap="sq">
            <a:solidFill>
              <a:srgbClr val="F1F1F1"/>
            </a:solidFill>
            <a:prstDash val="solid"/>
            <a:miter/>
          </a:ln>
        </p:spPr>
        <p:txBody>
          <a:bodyPr/>
          <a:lstStyle/>
          <a:p>
            <a:r>
              <a:rPr lang="en-US" sz="2800" b="1" dirty="0"/>
              <a:t>Query:</a:t>
            </a:r>
            <a:endParaRPr lang="en-IN" sz="2800" b="1" dirty="0"/>
          </a:p>
        </p:txBody>
      </p:sp>
      <p:grpSp>
        <p:nvGrpSpPr>
          <p:cNvPr id="23" name="Group 17">
            <a:extLst>
              <a:ext uri="{FF2B5EF4-FFF2-40B4-BE49-F238E27FC236}">
                <a16:creationId xmlns:a16="http://schemas.microsoft.com/office/drawing/2014/main" id="{8485A1FD-972D-E45D-6867-CA6EAF582FC7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E96929F-0C8B-F230-EAEE-6DE9D2779E4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4054BCD3-30FB-B980-6F12-F11E54D26EAD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7</a:t>
              </a:r>
            </a:p>
          </p:txBody>
        </p:sp>
      </p:grpSp>
      <p:sp>
        <p:nvSpPr>
          <p:cNvPr id="26" name="TextBox 16">
            <a:extLst>
              <a:ext uri="{FF2B5EF4-FFF2-40B4-BE49-F238E27FC236}">
                <a16:creationId xmlns:a16="http://schemas.microsoft.com/office/drawing/2014/main" id="{DCF8C717-F546-16BB-1800-659D3AA04270}"/>
              </a:ext>
            </a:extLst>
          </p:cNvPr>
          <p:cNvSpPr txBox="1"/>
          <p:nvPr/>
        </p:nvSpPr>
        <p:spPr>
          <a:xfrm>
            <a:off x="2107692" y="1117480"/>
            <a:ext cx="20574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Question: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B7B4205A-371F-E4A7-00A1-9E6B3F650FFE}"/>
              </a:ext>
            </a:extLst>
          </p:cNvPr>
          <p:cNvSpPr txBox="1"/>
          <p:nvPr/>
        </p:nvSpPr>
        <p:spPr>
          <a:xfrm>
            <a:off x="3352800" y="1567142"/>
            <a:ext cx="12573000" cy="3047999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dirty="0"/>
              <a:t>Get the complete report of the Gross sales amount for the customer “</a:t>
            </a:r>
            <a:r>
              <a:rPr lang="en-US" sz="2800" dirty="0" err="1"/>
              <a:t>Atliq</a:t>
            </a:r>
            <a:r>
              <a:rPr lang="en-US" sz="2800" dirty="0"/>
              <a:t> Exclusive” for each month. This analysis helps to get an idea of low and high-performing months and take strategic decisions. The final report contains these: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Month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Year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Gross sales Amount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098FBF7B-D528-CC59-5331-18923C4E134D}"/>
              </a:ext>
            </a:extLst>
          </p:cNvPr>
          <p:cNvSpPr txBox="1"/>
          <p:nvPr/>
        </p:nvSpPr>
        <p:spPr>
          <a:xfrm>
            <a:off x="11582400" y="5608586"/>
            <a:ext cx="17526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b="1" dirty="0"/>
              <a:t>Output: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78C5B-DC56-760C-B9A9-92EB92F8D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3147328"/>
            <a:ext cx="4602559" cy="7025372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AFB1A-F7B7-000A-0C0D-930C12817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709612"/>
            <a:ext cx="10058401" cy="5463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45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7">
            <a:extLst>
              <a:ext uri="{FF2B5EF4-FFF2-40B4-BE49-F238E27FC236}">
                <a16:creationId xmlns:a16="http://schemas.microsoft.com/office/drawing/2014/main" id="{20F1608E-C389-EC46-C8DB-1ACB438CD692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D111F629-1A20-7BA7-FC22-3378A534464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0" name="TextBox 19">
              <a:extLst>
                <a:ext uri="{FF2B5EF4-FFF2-40B4-BE49-F238E27FC236}">
                  <a16:creationId xmlns:a16="http://schemas.microsoft.com/office/drawing/2014/main" id="{653F53F0-2D00-3E06-B1A1-C6658DB7F031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7</a:t>
              </a: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234B5430-FDED-8062-9B78-F5B926AFF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3FB76075-D0AD-5F5C-58D9-2D6367E024F4}"/>
              </a:ext>
            </a:extLst>
          </p:cNvPr>
          <p:cNvSpPr txBox="1"/>
          <p:nvPr/>
        </p:nvSpPr>
        <p:spPr>
          <a:xfrm>
            <a:off x="8686800" y="1089275"/>
            <a:ext cx="8610601" cy="74474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3" name="Title 12">
            <a:extLst>
              <a:ext uri="{FF2B5EF4-FFF2-40B4-BE49-F238E27FC236}">
                <a16:creationId xmlns:a16="http://schemas.microsoft.com/office/drawing/2014/main" id="{81995DB4-C0B6-E607-73E6-156FDEDE510A}"/>
              </a:ext>
            </a:extLst>
          </p:cNvPr>
          <p:cNvSpPr txBox="1">
            <a:spLocks/>
          </p:cNvSpPr>
          <p:nvPr/>
        </p:nvSpPr>
        <p:spPr>
          <a:xfrm>
            <a:off x="1143000" y="6591299"/>
            <a:ext cx="16820222" cy="342900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. </a:t>
            </a:r>
            <a:r>
              <a:rPr lang="en-US" dirty="0"/>
              <a:t>In </a:t>
            </a:r>
            <a:r>
              <a:rPr lang="en-US" b="1" dirty="0"/>
              <a:t>2019</a:t>
            </a:r>
            <a:r>
              <a:rPr lang="en-US" dirty="0"/>
              <a:t>, </a:t>
            </a:r>
            <a:r>
              <a:rPr lang="en-US" b="1" dirty="0"/>
              <a:t>November</a:t>
            </a:r>
            <a:r>
              <a:rPr lang="en-US" dirty="0"/>
              <a:t> saw the highest sales for that year, while </a:t>
            </a:r>
            <a:r>
              <a:rPr lang="en-US" b="1" dirty="0"/>
              <a:t>September</a:t>
            </a:r>
            <a:r>
              <a:rPr lang="en-US" dirty="0"/>
              <a:t> recorded the lowest.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For </a:t>
            </a:r>
            <a:r>
              <a:rPr lang="en-US" b="1" dirty="0"/>
              <a:t>2020</a:t>
            </a:r>
            <a:r>
              <a:rPr lang="en-US" dirty="0"/>
              <a:t>, the peak month was </a:t>
            </a:r>
            <a:r>
              <a:rPr lang="en-US" b="1" dirty="0"/>
              <a:t>November</a:t>
            </a:r>
            <a:r>
              <a:rPr lang="en-US" dirty="0"/>
              <a:t>, which had the highest sales, and </a:t>
            </a:r>
            <a:r>
              <a:rPr lang="en-US" b="1" dirty="0"/>
              <a:t>March</a:t>
            </a:r>
            <a:r>
              <a:rPr lang="en-US" dirty="0"/>
              <a:t> was the month with the lowest sales.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In </a:t>
            </a:r>
            <a:r>
              <a:rPr lang="en-US" b="1" dirty="0"/>
              <a:t>2021</a:t>
            </a:r>
            <a:r>
              <a:rPr lang="en-US" dirty="0"/>
              <a:t>, </a:t>
            </a:r>
            <a:r>
              <a:rPr lang="en-US" b="1" dirty="0"/>
              <a:t>November</a:t>
            </a:r>
            <a:r>
              <a:rPr lang="en-US" dirty="0"/>
              <a:t> also had the highest sales, while </a:t>
            </a:r>
            <a:r>
              <a:rPr lang="en-US" b="1" dirty="0"/>
              <a:t>August</a:t>
            </a:r>
            <a:r>
              <a:rPr lang="en-US" dirty="0"/>
              <a:t> recorded the lowest. </a:t>
            </a:r>
          </a:p>
          <a:p>
            <a:pPr algn="l"/>
            <a:r>
              <a:rPr lang="en-US" dirty="0"/>
              <a:t>             </a:t>
            </a:r>
          </a:p>
          <a:p>
            <a:pPr algn="l"/>
            <a:r>
              <a:rPr lang="en-US" dirty="0"/>
              <a:t> Every month in </a:t>
            </a:r>
            <a:r>
              <a:rPr lang="en-US" b="1" dirty="0"/>
              <a:t>2021</a:t>
            </a:r>
            <a:r>
              <a:rPr lang="en-US" dirty="0"/>
              <a:t> saw an increase in sales compared to the previous year, indicating strong growth throughout that year, </a:t>
            </a:r>
            <a:r>
              <a:rPr lang="en-US" dirty="0" err="1"/>
              <a:t>totalling</a:t>
            </a:r>
            <a:r>
              <a:rPr lang="en-US" dirty="0"/>
              <a:t> approximately </a:t>
            </a:r>
            <a:r>
              <a:rPr lang="en-US" b="1" dirty="0"/>
              <a:t>$354.9 million</a:t>
            </a:r>
            <a:r>
              <a:rPr lang="en-US" dirty="0"/>
              <a:t>.  Additionally, </a:t>
            </a:r>
            <a:r>
              <a:rPr lang="en-US" b="1" dirty="0"/>
              <a:t>2020</a:t>
            </a:r>
            <a:r>
              <a:rPr lang="en-US" dirty="0"/>
              <a:t> had the </a:t>
            </a:r>
            <a:r>
              <a:rPr lang="en-US" b="1" dirty="0"/>
              <a:t>minimum sales</a:t>
            </a:r>
            <a:r>
              <a:rPr lang="en-US" dirty="0"/>
              <a:t>, </a:t>
            </a:r>
            <a:r>
              <a:rPr lang="en-US" dirty="0" err="1"/>
              <a:t>totalling</a:t>
            </a:r>
            <a:r>
              <a:rPr lang="en-US" dirty="0"/>
              <a:t> approximately </a:t>
            </a:r>
            <a:r>
              <a:rPr lang="en-US" b="1" dirty="0"/>
              <a:t>$27.8 million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r>
              <a:rPr lang="en-US" dirty="0"/>
              <a:t> Notably, every year shows an increase in sales during the month of </a:t>
            </a:r>
            <a:r>
              <a:rPr lang="en-US" b="1" dirty="0"/>
              <a:t>November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CF78D-FEF9-CE00-D426-813ACFE21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66700"/>
            <a:ext cx="15143822" cy="614273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78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D870769-3858-03C1-E6D0-2205849C3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22" name="Freeform 15">
            <a:extLst>
              <a:ext uri="{FF2B5EF4-FFF2-40B4-BE49-F238E27FC236}">
                <a16:creationId xmlns:a16="http://schemas.microsoft.com/office/drawing/2014/main" id="{13C542B0-0699-0FDD-2E19-5105B670CD8D}"/>
              </a:ext>
            </a:extLst>
          </p:cNvPr>
          <p:cNvSpPr/>
          <p:nvPr/>
        </p:nvSpPr>
        <p:spPr>
          <a:xfrm>
            <a:off x="10591800" y="3765161"/>
            <a:ext cx="1219200" cy="520038"/>
          </a:xfrm>
          <a:custGeom>
            <a:avLst/>
            <a:gdLst/>
            <a:ahLst/>
            <a:cxnLst/>
            <a:rect l="l" t="t" r="r" b="b"/>
            <a:pathLst>
              <a:path w="3591495" h="3546018">
                <a:moveTo>
                  <a:pt x="24394" y="0"/>
                </a:moveTo>
                <a:lnTo>
                  <a:pt x="3567102" y="0"/>
                </a:lnTo>
                <a:cubicBezTo>
                  <a:pt x="3573571" y="0"/>
                  <a:pt x="3579776" y="2570"/>
                  <a:pt x="3584351" y="7145"/>
                </a:cubicBezTo>
                <a:cubicBezTo>
                  <a:pt x="3588925" y="11719"/>
                  <a:pt x="3591495" y="17924"/>
                  <a:pt x="3591495" y="24394"/>
                </a:cubicBezTo>
                <a:lnTo>
                  <a:pt x="3591495" y="3521625"/>
                </a:lnTo>
                <a:cubicBezTo>
                  <a:pt x="3591495" y="3528094"/>
                  <a:pt x="3588925" y="3534299"/>
                  <a:pt x="3584351" y="3538874"/>
                </a:cubicBezTo>
                <a:cubicBezTo>
                  <a:pt x="3579776" y="3543448"/>
                  <a:pt x="3573571" y="3546018"/>
                  <a:pt x="3567102" y="3546018"/>
                </a:cubicBezTo>
                <a:lnTo>
                  <a:pt x="24394" y="3546018"/>
                </a:lnTo>
                <a:cubicBezTo>
                  <a:pt x="17924" y="3546018"/>
                  <a:pt x="11719" y="3543448"/>
                  <a:pt x="7145" y="3538874"/>
                </a:cubicBezTo>
                <a:cubicBezTo>
                  <a:pt x="2570" y="3534299"/>
                  <a:pt x="0" y="3528094"/>
                  <a:pt x="0" y="3521625"/>
                </a:cubicBezTo>
                <a:lnTo>
                  <a:pt x="0" y="24394"/>
                </a:lnTo>
                <a:cubicBezTo>
                  <a:pt x="0" y="17924"/>
                  <a:pt x="2570" y="11719"/>
                  <a:pt x="7145" y="7145"/>
                </a:cubicBezTo>
                <a:cubicBezTo>
                  <a:pt x="11719" y="2570"/>
                  <a:pt x="17924" y="0"/>
                  <a:pt x="24394" y="0"/>
                </a:cubicBezTo>
                <a:close/>
              </a:path>
            </a:pathLst>
          </a:custGeom>
          <a:solidFill>
            <a:srgbClr val="F1F1F1"/>
          </a:solidFill>
          <a:ln w="95250" cap="sq">
            <a:solidFill>
              <a:srgbClr val="F1F1F1"/>
            </a:solidFill>
            <a:prstDash val="solid"/>
            <a:miter/>
          </a:ln>
        </p:spPr>
        <p:txBody>
          <a:bodyPr/>
          <a:lstStyle/>
          <a:p>
            <a:r>
              <a:rPr lang="en-US" sz="2800" b="1" dirty="0"/>
              <a:t>Query:</a:t>
            </a:r>
            <a:endParaRPr lang="en-IN" sz="2800" b="1" dirty="0"/>
          </a:p>
        </p:txBody>
      </p:sp>
      <p:grpSp>
        <p:nvGrpSpPr>
          <p:cNvPr id="23" name="Group 17">
            <a:extLst>
              <a:ext uri="{FF2B5EF4-FFF2-40B4-BE49-F238E27FC236}">
                <a16:creationId xmlns:a16="http://schemas.microsoft.com/office/drawing/2014/main" id="{8485A1FD-972D-E45D-6867-CA6EAF582FC7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E96929F-0C8B-F230-EAEE-6DE9D2779E4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4054BCD3-30FB-B980-6F12-F11E54D26EAD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8</a:t>
              </a:r>
            </a:p>
          </p:txBody>
        </p:sp>
      </p:grpSp>
      <p:sp>
        <p:nvSpPr>
          <p:cNvPr id="26" name="TextBox 16">
            <a:extLst>
              <a:ext uri="{FF2B5EF4-FFF2-40B4-BE49-F238E27FC236}">
                <a16:creationId xmlns:a16="http://schemas.microsoft.com/office/drawing/2014/main" id="{DCF8C717-F546-16BB-1800-659D3AA04270}"/>
              </a:ext>
            </a:extLst>
          </p:cNvPr>
          <p:cNvSpPr txBox="1"/>
          <p:nvPr/>
        </p:nvSpPr>
        <p:spPr>
          <a:xfrm>
            <a:off x="2107692" y="1117480"/>
            <a:ext cx="20574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Question: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B7B4205A-371F-E4A7-00A1-9E6B3F650FFE}"/>
              </a:ext>
            </a:extLst>
          </p:cNvPr>
          <p:cNvSpPr txBox="1"/>
          <p:nvPr/>
        </p:nvSpPr>
        <p:spPr>
          <a:xfrm>
            <a:off x="3352800" y="1091379"/>
            <a:ext cx="12573000" cy="3047999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dirty="0"/>
              <a:t>In which quarter of 2020, got the maximum </a:t>
            </a:r>
            <a:r>
              <a:rPr lang="en-US" sz="2800" dirty="0" err="1"/>
              <a:t>total_sold_quantity</a:t>
            </a:r>
            <a:r>
              <a:rPr lang="en-US" sz="2800" dirty="0"/>
              <a:t>? The final output contains these fields sorted by the </a:t>
            </a:r>
            <a:r>
              <a:rPr lang="en-US" sz="2800" dirty="0" err="1"/>
              <a:t>total_sold_quantity</a:t>
            </a:r>
            <a:r>
              <a:rPr lang="en-US" sz="2800" dirty="0"/>
              <a:t>,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 - Quarter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 - </a:t>
            </a:r>
            <a:r>
              <a:rPr lang="en-US" sz="2800" dirty="0" err="1"/>
              <a:t>total_sold_quantity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098FBF7B-D528-CC59-5331-18923C4E134D}"/>
              </a:ext>
            </a:extLst>
          </p:cNvPr>
          <p:cNvSpPr txBox="1"/>
          <p:nvPr/>
        </p:nvSpPr>
        <p:spPr>
          <a:xfrm>
            <a:off x="2028444" y="3719436"/>
            <a:ext cx="17526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b="1" dirty="0"/>
              <a:t>Output: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D0BCB5-6C59-6C64-BBF3-455318EA5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76" y="5295900"/>
            <a:ext cx="5688605" cy="2992960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2CDB0-6B07-B18A-891A-4AACD166A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351184"/>
            <a:ext cx="8784678" cy="5683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99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7">
            <a:extLst>
              <a:ext uri="{FF2B5EF4-FFF2-40B4-BE49-F238E27FC236}">
                <a16:creationId xmlns:a16="http://schemas.microsoft.com/office/drawing/2014/main" id="{20F1608E-C389-EC46-C8DB-1ACB438CD692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D111F629-1A20-7BA7-FC22-3378A534464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0" name="TextBox 19">
              <a:extLst>
                <a:ext uri="{FF2B5EF4-FFF2-40B4-BE49-F238E27FC236}">
                  <a16:creationId xmlns:a16="http://schemas.microsoft.com/office/drawing/2014/main" id="{653F53F0-2D00-3E06-B1A1-C6658DB7F031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8</a:t>
              </a: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234B5430-FDED-8062-9B78-F5B926AFF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3FB76075-D0AD-5F5C-58D9-2D6367E024F4}"/>
              </a:ext>
            </a:extLst>
          </p:cNvPr>
          <p:cNvSpPr txBox="1"/>
          <p:nvPr/>
        </p:nvSpPr>
        <p:spPr>
          <a:xfrm>
            <a:off x="8991600" y="1429900"/>
            <a:ext cx="8610601" cy="74474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3" name="Title 12">
            <a:extLst>
              <a:ext uri="{FF2B5EF4-FFF2-40B4-BE49-F238E27FC236}">
                <a16:creationId xmlns:a16="http://schemas.microsoft.com/office/drawing/2014/main" id="{81995DB4-C0B6-E607-73E6-156FDEDE510A}"/>
              </a:ext>
            </a:extLst>
          </p:cNvPr>
          <p:cNvSpPr txBox="1">
            <a:spLocks/>
          </p:cNvSpPr>
          <p:nvPr/>
        </p:nvSpPr>
        <p:spPr>
          <a:xfrm>
            <a:off x="9722524" y="1096895"/>
            <a:ext cx="8565476" cy="8714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. Q1</a:t>
            </a:r>
            <a:r>
              <a:rPr lang="en-US" dirty="0"/>
              <a:t> had the </a:t>
            </a:r>
            <a:r>
              <a:rPr lang="en-US" b="1" dirty="0"/>
              <a:t>highest</a:t>
            </a:r>
            <a:r>
              <a:rPr lang="en-US" dirty="0"/>
              <a:t> total sold quantity at </a:t>
            </a:r>
            <a:r>
              <a:rPr lang="en-US" b="1" dirty="0"/>
              <a:t>7.01 million</a:t>
            </a:r>
            <a:r>
              <a:rPr lang="en-US" dirty="0"/>
              <a:t>, making it the best-performing quarter.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</a:t>
            </a:r>
            <a:r>
              <a:rPr lang="en-US" b="1" dirty="0"/>
              <a:t>Q2</a:t>
            </a:r>
            <a:r>
              <a:rPr lang="en-US" dirty="0"/>
              <a:t> also performed well, with </a:t>
            </a:r>
            <a:r>
              <a:rPr lang="en-US" b="1" dirty="0"/>
              <a:t>6.65 million</a:t>
            </a:r>
            <a:r>
              <a:rPr lang="en-US" dirty="0"/>
              <a:t> sold. However, </a:t>
            </a:r>
          </a:p>
          <a:p>
            <a:pPr algn="l"/>
            <a:r>
              <a:rPr lang="en-US" dirty="0"/>
              <a:t> in </a:t>
            </a:r>
            <a:r>
              <a:rPr lang="en-US" b="1" dirty="0"/>
              <a:t>Q3</a:t>
            </a:r>
            <a:r>
              <a:rPr lang="en-US" dirty="0"/>
              <a:t>, there was a significant decline, with sales dropping to </a:t>
            </a:r>
            <a:r>
              <a:rPr lang="en-US" b="1" dirty="0"/>
              <a:t>2.08 million</a:t>
            </a:r>
            <a:r>
              <a:rPr lang="en-US" dirty="0"/>
              <a:t>, the lowest of all four quarters.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Fortunately, </a:t>
            </a:r>
            <a:r>
              <a:rPr lang="en-US" b="1" dirty="0"/>
              <a:t>Q4</a:t>
            </a:r>
            <a:r>
              <a:rPr lang="en-US" dirty="0"/>
              <a:t> showed improvement, as sales increased to </a:t>
            </a:r>
            <a:r>
              <a:rPr lang="en-US" b="1" dirty="0"/>
              <a:t>5.04 million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3DEB9-170B-0B82-7DF7-B8E057F4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76500"/>
            <a:ext cx="9328292" cy="55626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247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D870769-3858-03C1-E6D0-2205849C3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22" name="Freeform 15">
            <a:extLst>
              <a:ext uri="{FF2B5EF4-FFF2-40B4-BE49-F238E27FC236}">
                <a16:creationId xmlns:a16="http://schemas.microsoft.com/office/drawing/2014/main" id="{13C542B0-0699-0FDD-2E19-5105B670CD8D}"/>
              </a:ext>
            </a:extLst>
          </p:cNvPr>
          <p:cNvSpPr/>
          <p:nvPr/>
        </p:nvSpPr>
        <p:spPr>
          <a:xfrm>
            <a:off x="10591800" y="3765161"/>
            <a:ext cx="1219200" cy="520038"/>
          </a:xfrm>
          <a:custGeom>
            <a:avLst/>
            <a:gdLst/>
            <a:ahLst/>
            <a:cxnLst/>
            <a:rect l="l" t="t" r="r" b="b"/>
            <a:pathLst>
              <a:path w="3591495" h="3546018">
                <a:moveTo>
                  <a:pt x="24394" y="0"/>
                </a:moveTo>
                <a:lnTo>
                  <a:pt x="3567102" y="0"/>
                </a:lnTo>
                <a:cubicBezTo>
                  <a:pt x="3573571" y="0"/>
                  <a:pt x="3579776" y="2570"/>
                  <a:pt x="3584351" y="7145"/>
                </a:cubicBezTo>
                <a:cubicBezTo>
                  <a:pt x="3588925" y="11719"/>
                  <a:pt x="3591495" y="17924"/>
                  <a:pt x="3591495" y="24394"/>
                </a:cubicBezTo>
                <a:lnTo>
                  <a:pt x="3591495" y="3521625"/>
                </a:lnTo>
                <a:cubicBezTo>
                  <a:pt x="3591495" y="3528094"/>
                  <a:pt x="3588925" y="3534299"/>
                  <a:pt x="3584351" y="3538874"/>
                </a:cubicBezTo>
                <a:cubicBezTo>
                  <a:pt x="3579776" y="3543448"/>
                  <a:pt x="3573571" y="3546018"/>
                  <a:pt x="3567102" y="3546018"/>
                </a:cubicBezTo>
                <a:lnTo>
                  <a:pt x="24394" y="3546018"/>
                </a:lnTo>
                <a:cubicBezTo>
                  <a:pt x="17924" y="3546018"/>
                  <a:pt x="11719" y="3543448"/>
                  <a:pt x="7145" y="3538874"/>
                </a:cubicBezTo>
                <a:cubicBezTo>
                  <a:pt x="2570" y="3534299"/>
                  <a:pt x="0" y="3528094"/>
                  <a:pt x="0" y="3521625"/>
                </a:cubicBezTo>
                <a:lnTo>
                  <a:pt x="0" y="24394"/>
                </a:lnTo>
                <a:cubicBezTo>
                  <a:pt x="0" y="17924"/>
                  <a:pt x="2570" y="11719"/>
                  <a:pt x="7145" y="7145"/>
                </a:cubicBezTo>
                <a:cubicBezTo>
                  <a:pt x="11719" y="2570"/>
                  <a:pt x="17924" y="0"/>
                  <a:pt x="24394" y="0"/>
                </a:cubicBezTo>
                <a:close/>
              </a:path>
            </a:pathLst>
          </a:custGeom>
          <a:solidFill>
            <a:srgbClr val="F1F1F1"/>
          </a:solidFill>
          <a:ln w="95250" cap="sq">
            <a:solidFill>
              <a:srgbClr val="F1F1F1"/>
            </a:solidFill>
            <a:prstDash val="solid"/>
            <a:miter/>
          </a:ln>
        </p:spPr>
        <p:txBody>
          <a:bodyPr/>
          <a:lstStyle/>
          <a:p>
            <a:r>
              <a:rPr lang="en-US" sz="2800" b="1" dirty="0"/>
              <a:t>Query:</a:t>
            </a:r>
            <a:endParaRPr lang="en-IN" sz="2800" b="1" dirty="0"/>
          </a:p>
        </p:txBody>
      </p:sp>
      <p:grpSp>
        <p:nvGrpSpPr>
          <p:cNvPr id="23" name="Group 17">
            <a:extLst>
              <a:ext uri="{FF2B5EF4-FFF2-40B4-BE49-F238E27FC236}">
                <a16:creationId xmlns:a16="http://schemas.microsoft.com/office/drawing/2014/main" id="{8485A1FD-972D-E45D-6867-CA6EAF582FC7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E96929F-0C8B-F230-EAEE-6DE9D2779E4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4054BCD3-30FB-B980-6F12-F11E54D26EAD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9</a:t>
              </a:r>
            </a:p>
          </p:txBody>
        </p:sp>
      </p:grpSp>
      <p:sp>
        <p:nvSpPr>
          <p:cNvPr id="26" name="TextBox 16">
            <a:extLst>
              <a:ext uri="{FF2B5EF4-FFF2-40B4-BE49-F238E27FC236}">
                <a16:creationId xmlns:a16="http://schemas.microsoft.com/office/drawing/2014/main" id="{DCF8C717-F546-16BB-1800-659D3AA04270}"/>
              </a:ext>
            </a:extLst>
          </p:cNvPr>
          <p:cNvSpPr txBox="1"/>
          <p:nvPr/>
        </p:nvSpPr>
        <p:spPr>
          <a:xfrm>
            <a:off x="2107692" y="1117480"/>
            <a:ext cx="20574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Question: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B7B4205A-371F-E4A7-00A1-9E6B3F650FFE}"/>
              </a:ext>
            </a:extLst>
          </p:cNvPr>
          <p:cNvSpPr txBox="1"/>
          <p:nvPr/>
        </p:nvSpPr>
        <p:spPr>
          <a:xfrm>
            <a:off x="3352800" y="1305396"/>
            <a:ext cx="12573000" cy="3047999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dirty="0"/>
              <a:t>Which channel helped to bring more gross sales in the fiscal year 2021 and the percentage of contribution? The final output contains these fields, </a:t>
            </a:r>
            <a:br>
              <a:rPr lang="en-US" sz="2800" dirty="0"/>
            </a:br>
            <a:r>
              <a:rPr lang="en-US" sz="2800" dirty="0"/>
              <a:t>- channel 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gross_sales_mln</a:t>
            </a:r>
            <a:br>
              <a:rPr lang="en-US" sz="2800" dirty="0"/>
            </a:br>
            <a:r>
              <a:rPr lang="en-US" sz="2800" dirty="0"/>
              <a:t>-  percentage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098FBF7B-D528-CC59-5331-18923C4E134D}"/>
              </a:ext>
            </a:extLst>
          </p:cNvPr>
          <p:cNvSpPr txBox="1"/>
          <p:nvPr/>
        </p:nvSpPr>
        <p:spPr>
          <a:xfrm>
            <a:off x="2028444" y="3719436"/>
            <a:ext cx="17526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b="1" dirty="0"/>
              <a:t>Output: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C60AD-81B9-309A-DBB9-B4D34BEDB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66360"/>
            <a:ext cx="8474031" cy="2616980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F2145-B319-B4D8-9C20-909336F11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4285199"/>
            <a:ext cx="9265920" cy="5887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26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7">
            <a:extLst>
              <a:ext uri="{FF2B5EF4-FFF2-40B4-BE49-F238E27FC236}">
                <a16:creationId xmlns:a16="http://schemas.microsoft.com/office/drawing/2014/main" id="{20F1608E-C389-EC46-C8DB-1ACB438CD692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D111F629-1A20-7BA7-FC22-3378A534464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0" name="TextBox 19">
              <a:extLst>
                <a:ext uri="{FF2B5EF4-FFF2-40B4-BE49-F238E27FC236}">
                  <a16:creationId xmlns:a16="http://schemas.microsoft.com/office/drawing/2014/main" id="{653F53F0-2D00-3E06-B1A1-C6658DB7F031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9</a:t>
              </a: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234B5430-FDED-8062-9B78-F5B926AFF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3FB76075-D0AD-5F5C-58D9-2D6367E024F4}"/>
              </a:ext>
            </a:extLst>
          </p:cNvPr>
          <p:cNvSpPr txBox="1"/>
          <p:nvPr/>
        </p:nvSpPr>
        <p:spPr>
          <a:xfrm>
            <a:off x="8991600" y="1429900"/>
            <a:ext cx="8610601" cy="74474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3" name="Title 12">
            <a:extLst>
              <a:ext uri="{FF2B5EF4-FFF2-40B4-BE49-F238E27FC236}">
                <a16:creationId xmlns:a16="http://schemas.microsoft.com/office/drawing/2014/main" id="{81995DB4-C0B6-E607-73E6-156FDEDE510A}"/>
              </a:ext>
            </a:extLst>
          </p:cNvPr>
          <p:cNvSpPr txBox="1">
            <a:spLocks/>
          </p:cNvSpPr>
          <p:nvPr/>
        </p:nvSpPr>
        <p:spPr>
          <a:xfrm>
            <a:off x="9722524" y="114300"/>
            <a:ext cx="8565476" cy="9448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pPr algn="l"/>
            <a:r>
              <a:rPr lang="en-US" dirty="0"/>
              <a:t>. In the fiscal year 2021, </a:t>
            </a:r>
            <a:r>
              <a:rPr lang="en-US" b="1" dirty="0" err="1"/>
              <a:t>AtliQ</a:t>
            </a:r>
            <a:r>
              <a:rPr lang="en-US" b="1" dirty="0"/>
              <a:t> Hardware’s </a:t>
            </a:r>
            <a:r>
              <a:rPr lang="en-US" dirty="0"/>
              <a:t>report shows that 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The </a:t>
            </a:r>
            <a:r>
              <a:rPr lang="en-US" b="1" dirty="0"/>
              <a:t>Retailer channel</a:t>
            </a:r>
            <a:r>
              <a:rPr lang="en-US" dirty="0"/>
              <a:t> had the highest gross sales, reaching </a:t>
            </a:r>
            <a:r>
              <a:rPr lang="en-US" b="1" dirty="0"/>
              <a:t>1,219.08 million</a:t>
            </a:r>
            <a:r>
              <a:rPr lang="en-US" dirty="0"/>
              <a:t>, which made up </a:t>
            </a:r>
            <a:r>
              <a:rPr lang="en-US" b="1" dirty="0"/>
              <a:t>73.23%</a:t>
            </a:r>
            <a:r>
              <a:rPr lang="en-US" dirty="0"/>
              <a:t> of the total sales.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The </a:t>
            </a:r>
            <a:r>
              <a:rPr lang="en-US" b="1" dirty="0"/>
              <a:t>Direct channel</a:t>
            </a:r>
            <a:r>
              <a:rPr lang="en-US" dirty="0"/>
              <a:t> recorded </a:t>
            </a:r>
            <a:r>
              <a:rPr lang="en-US" b="1" dirty="0"/>
              <a:t>257.53 million</a:t>
            </a:r>
            <a:r>
              <a:rPr lang="en-US" dirty="0"/>
              <a:t> in gross sales, contributing </a:t>
            </a:r>
            <a:r>
              <a:rPr lang="en-US" b="1" dirty="0"/>
              <a:t>15.47%</a:t>
            </a:r>
            <a:r>
              <a:rPr lang="en-US" dirty="0"/>
              <a:t>. Meanwhile,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 The </a:t>
            </a:r>
            <a:r>
              <a:rPr lang="en-US" b="1" dirty="0"/>
              <a:t>Distributor channel</a:t>
            </a:r>
            <a:r>
              <a:rPr lang="en-US" dirty="0"/>
              <a:t> had the lowest sales at </a:t>
            </a:r>
            <a:r>
              <a:rPr lang="en-US" b="1" dirty="0"/>
              <a:t>188.03 million</a:t>
            </a:r>
            <a:r>
              <a:rPr lang="en-US" dirty="0"/>
              <a:t>, accounting for </a:t>
            </a:r>
            <a:r>
              <a:rPr lang="en-US" b="1" dirty="0"/>
              <a:t>11.30%</a:t>
            </a:r>
            <a:r>
              <a:rPr lang="en-US" dirty="0"/>
              <a:t> of the total</a:t>
            </a:r>
          </a:p>
          <a:p>
            <a:pPr algn="l"/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F57A8-FBC1-84D3-A044-5DA4B9D29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366939"/>
            <a:ext cx="9372600" cy="557332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75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39E8FB-C7E5-0D6E-20A8-6949295844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C27A8199-6211-F078-6405-5A5F17CB2BAC}"/>
              </a:ext>
            </a:extLst>
          </p:cNvPr>
          <p:cNvSpPr txBox="1"/>
          <p:nvPr/>
        </p:nvSpPr>
        <p:spPr>
          <a:xfrm>
            <a:off x="8991600" y="1429900"/>
            <a:ext cx="8610601" cy="74474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5544D-9E97-1725-2CEC-C1E88904B06C}"/>
              </a:ext>
            </a:extLst>
          </p:cNvPr>
          <p:cNvSpPr txBox="1"/>
          <p:nvPr/>
        </p:nvSpPr>
        <p:spPr>
          <a:xfrm>
            <a:off x="1237952" y="2171700"/>
            <a:ext cx="15925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Company Overview</a:t>
            </a:r>
            <a:r>
              <a:rPr lang="en-US" sz="3200" dirty="0"/>
              <a:t>: </a:t>
            </a:r>
            <a:r>
              <a:rPr lang="en-US" sz="3200" dirty="0" err="1"/>
              <a:t>Atliq</a:t>
            </a:r>
            <a:r>
              <a:rPr lang="en-US" sz="3200" dirty="0"/>
              <a:t> Hardware is a leading computer hardware manufacturer in India, with a significant presence in international markets.</a:t>
            </a:r>
          </a:p>
          <a:p>
            <a:endParaRPr lang="en-US" sz="3200" dirty="0"/>
          </a:p>
          <a:p>
            <a:r>
              <a:rPr lang="en-US" sz="3200" b="1" dirty="0"/>
              <a:t>Importance of Insights</a:t>
            </a:r>
            <a:r>
              <a:rPr lang="en-US" sz="3200" dirty="0"/>
              <a:t>: The company recognizes the value of gaining key insights.</a:t>
            </a:r>
          </a:p>
          <a:p>
            <a:endParaRPr lang="en-US" sz="3200" dirty="0"/>
          </a:p>
          <a:p>
            <a:r>
              <a:rPr lang="en-US" sz="3200" b="1" dirty="0"/>
              <a:t>Current Challenges:</a:t>
            </a:r>
          </a:p>
          <a:p>
            <a:r>
              <a:rPr lang="en-US" sz="3200" dirty="0"/>
              <a:t>     Management faces difficulties due to inadequate insights from past analytical reports.</a:t>
            </a:r>
          </a:p>
          <a:p>
            <a:r>
              <a:rPr lang="en-US" sz="3200" dirty="0"/>
              <a:t>. Lack of clear data, it's hard for the organization to spot sales trends.</a:t>
            </a:r>
          </a:p>
          <a:p>
            <a:r>
              <a:rPr lang="en-US" sz="3200" dirty="0"/>
              <a:t>. Evaluating product offerings.</a:t>
            </a:r>
          </a:p>
          <a:p>
            <a:r>
              <a:rPr lang="en-US" sz="3200" dirty="0"/>
              <a:t>. Understanding the pandemic's impact on growth goals.</a:t>
            </a:r>
          </a:p>
          <a:p>
            <a:endParaRPr lang="en-US" sz="3200" dirty="0"/>
          </a:p>
          <a:p>
            <a:r>
              <a:rPr lang="en-US" sz="3200" b="1" dirty="0"/>
              <a:t>Management's Approach</a:t>
            </a:r>
            <a:r>
              <a:rPr lang="en-US" sz="3200" dirty="0"/>
              <a:t>: To address these issues, management relies on ad hoc requests to                            </a:t>
            </a:r>
            <a:r>
              <a:rPr lang="en-US" sz="3200" b="1" dirty="0"/>
              <a:t>Data analysts </a:t>
            </a:r>
            <a:r>
              <a:rPr lang="en-US" sz="3200" dirty="0"/>
              <a:t>for the necessary insights to make informed decisions.</a:t>
            </a:r>
            <a:endParaRPr lang="en-IN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DF9BF6-35CD-700E-2F53-B28DD24E34A6}"/>
              </a:ext>
            </a:extLst>
          </p:cNvPr>
          <p:cNvSpPr txBox="1"/>
          <p:nvPr/>
        </p:nvSpPr>
        <p:spPr>
          <a:xfrm>
            <a:off x="4343400" y="608084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Business Challenge Overview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B49989-5868-BE3F-3CFC-F22E4CE67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112" y="114300"/>
            <a:ext cx="1981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1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30"/>
    </mc:Choice>
    <mc:Fallback>
      <p:transition spd="slow" advTm="299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D870769-3858-03C1-E6D0-2205849C34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22" name="Freeform 15">
            <a:extLst>
              <a:ext uri="{FF2B5EF4-FFF2-40B4-BE49-F238E27FC236}">
                <a16:creationId xmlns:a16="http://schemas.microsoft.com/office/drawing/2014/main" id="{13C542B0-0699-0FDD-2E19-5105B670CD8D}"/>
              </a:ext>
            </a:extLst>
          </p:cNvPr>
          <p:cNvSpPr/>
          <p:nvPr/>
        </p:nvSpPr>
        <p:spPr>
          <a:xfrm>
            <a:off x="12900660" y="3175662"/>
            <a:ext cx="1219200" cy="520038"/>
          </a:xfrm>
          <a:custGeom>
            <a:avLst/>
            <a:gdLst/>
            <a:ahLst/>
            <a:cxnLst/>
            <a:rect l="l" t="t" r="r" b="b"/>
            <a:pathLst>
              <a:path w="3591495" h="3546018">
                <a:moveTo>
                  <a:pt x="24394" y="0"/>
                </a:moveTo>
                <a:lnTo>
                  <a:pt x="3567102" y="0"/>
                </a:lnTo>
                <a:cubicBezTo>
                  <a:pt x="3573571" y="0"/>
                  <a:pt x="3579776" y="2570"/>
                  <a:pt x="3584351" y="7145"/>
                </a:cubicBezTo>
                <a:cubicBezTo>
                  <a:pt x="3588925" y="11719"/>
                  <a:pt x="3591495" y="17924"/>
                  <a:pt x="3591495" y="24394"/>
                </a:cubicBezTo>
                <a:lnTo>
                  <a:pt x="3591495" y="3521625"/>
                </a:lnTo>
                <a:cubicBezTo>
                  <a:pt x="3591495" y="3528094"/>
                  <a:pt x="3588925" y="3534299"/>
                  <a:pt x="3584351" y="3538874"/>
                </a:cubicBezTo>
                <a:cubicBezTo>
                  <a:pt x="3579776" y="3543448"/>
                  <a:pt x="3573571" y="3546018"/>
                  <a:pt x="3567102" y="3546018"/>
                </a:cubicBezTo>
                <a:lnTo>
                  <a:pt x="24394" y="3546018"/>
                </a:lnTo>
                <a:cubicBezTo>
                  <a:pt x="17924" y="3546018"/>
                  <a:pt x="11719" y="3543448"/>
                  <a:pt x="7145" y="3538874"/>
                </a:cubicBezTo>
                <a:cubicBezTo>
                  <a:pt x="2570" y="3534299"/>
                  <a:pt x="0" y="3528094"/>
                  <a:pt x="0" y="3521625"/>
                </a:cubicBezTo>
                <a:lnTo>
                  <a:pt x="0" y="24394"/>
                </a:lnTo>
                <a:cubicBezTo>
                  <a:pt x="0" y="17924"/>
                  <a:pt x="2570" y="11719"/>
                  <a:pt x="7145" y="7145"/>
                </a:cubicBezTo>
                <a:cubicBezTo>
                  <a:pt x="11719" y="2570"/>
                  <a:pt x="17924" y="0"/>
                  <a:pt x="24394" y="0"/>
                </a:cubicBezTo>
                <a:close/>
              </a:path>
            </a:pathLst>
          </a:custGeom>
          <a:solidFill>
            <a:srgbClr val="F1F1F1"/>
          </a:solidFill>
          <a:ln w="95250" cap="sq">
            <a:solidFill>
              <a:srgbClr val="F1F1F1"/>
            </a:solidFill>
            <a:prstDash val="solid"/>
            <a:miter/>
          </a:ln>
        </p:spPr>
        <p:txBody>
          <a:bodyPr/>
          <a:lstStyle/>
          <a:p>
            <a:r>
              <a:rPr lang="en-US" sz="2800" b="1" dirty="0"/>
              <a:t>Query:</a:t>
            </a:r>
            <a:endParaRPr lang="en-IN" sz="2800" b="1" dirty="0"/>
          </a:p>
        </p:txBody>
      </p:sp>
      <p:grpSp>
        <p:nvGrpSpPr>
          <p:cNvPr id="23" name="Group 17">
            <a:extLst>
              <a:ext uri="{FF2B5EF4-FFF2-40B4-BE49-F238E27FC236}">
                <a16:creationId xmlns:a16="http://schemas.microsoft.com/office/drawing/2014/main" id="{8485A1FD-972D-E45D-6867-CA6EAF582FC7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E96929F-0C8B-F230-EAEE-6DE9D2779E4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4054BCD3-30FB-B980-6F12-F11E54D26EAD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10</a:t>
              </a:r>
            </a:p>
          </p:txBody>
        </p:sp>
      </p:grpSp>
      <p:sp>
        <p:nvSpPr>
          <p:cNvPr id="26" name="TextBox 16">
            <a:extLst>
              <a:ext uri="{FF2B5EF4-FFF2-40B4-BE49-F238E27FC236}">
                <a16:creationId xmlns:a16="http://schemas.microsoft.com/office/drawing/2014/main" id="{DCF8C717-F546-16BB-1800-659D3AA04270}"/>
              </a:ext>
            </a:extLst>
          </p:cNvPr>
          <p:cNvSpPr txBox="1"/>
          <p:nvPr/>
        </p:nvSpPr>
        <p:spPr>
          <a:xfrm>
            <a:off x="2107692" y="1117480"/>
            <a:ext cx="20574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Question: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B7B4205A-371F-E4A7-00A1-9E6B3F650FFE}"/>
              </a:ext>
            </a:extLst>
          </p:cNvPr>
          <p:cNvSpPr txBox="1"/>
          <p:nvPr/>
        </p:nvSpPr>
        <p:spPr>
          <a:xfrm>
            <a:off x="2697480" y="2653301"/>
            <a:ext cx="14752320" cy="156476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dirty="0"/>
              <a:t>Get the Top 3 products in each division that have a high </a:t>
            </a:r>
            <a:r>
              <a:rPr lang="en-US" sz="2800" dirty="0" err="1"/>
              <a:t>total_sold_quantity</a:t>
            </a:r>
            <a:r>
              <a:rPr lang="en-US" sz="2800" dirty="0"/>
              <a:t> in the </a:t>
            </a:r>
            <a:r>
              <a:rPr lang="en-US" sz="2800" dirty="0" err="1"/>
              <a:t>fiscal_year</a:t>
            </a:r>
            <a:r>
              <a:rPr lang="en-US" sz="2800" dirty="0"/>
              <a:t> 2021? The final output contains these fields,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division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</a:t>
            </a:r>
            <a:r>
              <a:rPr lang="en-US" sz="2800" dirty="0" err="1"/>
              <a:t>product_code</a:t>
            </a:r>
            <a:r>
              <a:rPr lang="en-US" sz="2800" dirty="0"/>
              <a:t>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product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</a:t>
            </a:r>
            <a:r>
              <a:rPr lang="en-US" sz="2800" dirty="0" err="1"/>
              <a:t>total_sold_quantity</a:t>
            </a:r>
            <a:r>
              <a:rPr lang="en-US" sz="2800" dirty="0"/>
              <a:t>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</a:t>
            </a:r>
            <a:r>
              <a:rPr lang="en-US" sz="2800" dirty="0" err="1"/>
              <a:t>rank_order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098FBF7B-D528-CC59-5331-18923C4E134D}"/>
              </a:ext>
            </a:extLst>
          </p:cNvPr>
          <p:cNvSpPr txBox="1"/>
          <p:nvPr/>
        </p:nvSpPr>
        <p:spPr>
          <a:xfrm>
            <a:off x="2667000" y="5597498"/>
            <a:ext cx="17526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b="1" dirty="0"/>
              <a:t>Output: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49678-C463-BE31-4F38-8EAB0E49D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349816"/>
            <a:ext cx="8478758" cy="3584206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B9F59-BDE2-D9F0-6C00-F4AD31F4E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758516"/>
            <a:ext cx="9342120" cy="6310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46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7">
            <a:extLst>
              <a:ext uri="{FF2B5EF4-FFF2-40B4-BE49-F238E27FC236}">
                <a16:creationId xmlns:a16="http://schemas.microsoft.com/office/drawing/2014/main" id="{20F1608E-C389-EC46-C8DB-1ACB438CD692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D111F629-1A20-7BA7-FC22-3378A534464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0" name="TextBox 19">
              <a:extLst>
                <a:ext uri="{FF2B5EF4-FFF2-40B4-BE49-F238E27FC236}">
                  <a16:creationId xmlns:a16="http://schemas.microsoft.com/office/drawing/2014/main" id="{653F53F0-2D00-3E06-B1A1-C6658DB7F031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10</a:t>
              </a: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234B5430-FDED-8062-9B78-F5B926AFF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3FB76075-D0AD-5F5C-58D9-2D6367E024F4}"/>
              </a:ext>
            </a:extLst>
          </p:cNvPr>
          <p:cNvSpPr txBox="1"/>
          <p:nvPr/>
        </p:nvSpPr>
        <p:spPr>
          <a:xfrm>
            <a:off x="8991600" y="1429900"/>
            <a:ext cx="8610601" cy="74474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3" name="Title 12">
            <a:extLst>
              <a:ext uri="{FF2B5EF4-FFF2-40B4-BE49-F238E27FC236}">
                <a16:creationId xmlns:a16="http://schemas.microsoft.com/office/drawing/2014/main" id="{81995DB4-C0B6-E607-73E6-156FDEDE510A}"/>
              </a:ext>
            </a:extLst>
          </p:cNvPr>
          <p:cNvSpPr txBox="1">
            <a:spLocks/>
          </p:cNvSpPr>
          <p:nvPr/>
        </p:nvSpPr>
        <p:spPr>
          <a:xfrm>
            <a:off x="9722524" y="114300"/>
            <a:ext cx="8565476" cy="9829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pPr algn="l"/>
            <a:r>
              <a:rPr lang="en-US" dirty="0"/>
              <a:t>. In the fiscal year 2021, </a:t>
            </a:r>
            <a:r>
              <a:rPr lang="en-US" b="1" dirty="0" err="1"/>
              <a:t>AtliQ</a:t>
            </a:r>
            <a:r>
              <a:rPr lang="en-US" b="1" dirty="0"/>
              <a:t> Hardware’s </a:t>
            </a:r>
            <a:r>
              <a:rPr lang="en-US" dirty="0"/>
              <a:t>report shows that :</a:t>
            </a:r>
          </a:p>
          <a:p>
            <a:pPr algn="l"/>
            <a:r>
              <a:rPr lang="en-US" dirty="0"/>
              <a:t>From the top three Division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the </a:t>
            </a:r>
            <a:r>
              <a:rPr lang="en-US" b="1" dirty="0"/>
              <a:t>AQ Pen Drive 2 IN 1</a:t>
            </a:r>
            <a:r>
              <a:rPr lang="en-US" dirty="0"/>
              <a:t> from the </a:t>
            </a:r>
            <a:r>
              <a:rPr lang="en-US" b="1" dirty="0"/>
              <a:t>N &amp; S division</a:t>
            </a:r>
            <a:r>
              <a:rPr lang="en-US" dirty="0"/>
              <a:t>, with impressive sales of </a:t>
            </a:r>
            <a:r>
              <a:rPr lang="en-US" b="1" dirty="0"/>
              <a:t>701.37K</a:t>
            </a:r>
            <a:r>
              <a:rPr lang="en-US" dirty="0"/>
              <a:t>, ranking </a:t>
            </a:r>
            <a:r>
              <a:rPr lang="en-US" b="1" dirty="0"/>
              <a:t>1st</a:t>
            </a:r>
            <a:r>
              <a:rPr lang="en-US" dirty="0"/>
              <a:t> in its division.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The product with the </a:t>
            </a:r>
            <a:r>
              <a:rPr lang="en-US" b="1" dirty="0"/>
              <a:t>lowest</a:t>
            </a:r>
            <a:r>
              <a:rPr lang="en-US" dirty="0"/>
              <a:t> total sold quantity is the </a:t>
            </a:r>
            <a:r>
              <a:rPr lang="en-US" b="1" dirty="0"/>
              <a:t>AQ Digit</a:t>
            </a:r>
            <a:r>
              <a:rPr lang="en-US" dirty="0"/>
              <a:t> from the </a:t>
            </a:r>
            <a:r>
              <a:rPr lang="en-US" b="1" dirty="0"/>
              <a:t>PC division</a:t>
            </a:r>
            <a:r>
              <a:rPr lang="en-US" dirty="0"/>
              <a:t>, which sold </a:t>
            </a:r>
            <a:r>
              <a:rPr lang="en-US" b="1" dirty="0"/>
              <a:t>17.28K</a:t>
            </a:r>
            <a:r>
              <a:rPr lang="en-US" dirty="0"/>
              <a:t> units and is ranked </a:t>
            </a:r>
            <a:r>
              <a:rPr lang="en-US" b="1" dirty="0"/>
              <a:t>3rd</a:t>
            </a:r>
            <a:r>
              <a:rPr lang="en-US" dirty="0"/>
              <a:t> in its division.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9C9A2-A7BE-71E3-449F-F39B211D8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71700"/>
            <a:ext cx="9343322" cy="64770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6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234B5430-FDED-8062-9B78-F5B926AFF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3FB76075-D0AD-5F5C-58D9-2D6367E024F4}"/>
              </a:ext>
            </a:extLst>
          </p:cNvPr>
          <p:cNvSpPr txBox="1"/>
          <p:nvPr/>
        </p:nvSpPr>
        <p:spPr>
          <a:xfrm>
            <a:off x="8991600" y="1429900"/>
            <a:ext cx="8610601" cy="74474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3" name="Title 12">
            <a:extLst>
              <a:ext uri="{FF2B5EF4-FFF2-40B4-BE49-F238E27FC236}">
                <a16:creationId xmlns:a16="http://schemas.microsoft.com/office/drawing/2014/main" id="{81995DB4-C0B6-E607-73E6-156FDEDE510A}"/>
              </a:ext>
            </a:extLst>
          </p:cNvPr>
          <p:cNvSpPr txBox="1">
            <a:spLocks/>
          </p:cNvSpPr>
          <p:nvPr/>
        </p:nvSpPr>
        <p:spPr>
          <a:xfrm>
            <a:off x="4861262" y="4457700"/>
            <a:ext cx="8565476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40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/>
          <p:cNvSpPr/>
          <p:nvPr/>
        </p:nvSpPr>
        <p:spPr>
          <a:xfrm>
            <a:off x="7620000" y="3818200"/>
            <a:ext cx="2286000" cy="768952"/>
          </a:xfrm>
          <a:custGeom>
            <a:avLst/>
            <a:gdLst/>
            <a:ahLst/>
            <a:cxnLst/>
            <a:rect l="l" t="t" r="r" b="b"/>
            <a:pathLst>
              <a:path w="3591495" h="3546018">
                <a:moveTo>
                  <a:pt x="24394" y="0"/>
                </a:moveTo>
                <a:lnTo>
                  <a:pt x="3567102" y="0"/>
                </a:lnTo>
                <a:cubicBezTo>
                  <a:pt x="3573571" y="0"/>
                  <a:pt x="3579776" y="2570"/>
                  <a:pt x="3584351" y="7145"/>
                </a:cubicBezTo>
                <a:cubicBezTo>
                  <a:pt x="3588925" y="11719"/>
                  <a:pt x="3591495" y="17924"/>
                  <a:pt x="3591495" y="24394"/>
                </a:cubicBezTo>
                <a:lnTo>
                  <a:pt x="3591495" y="3521625"/>
                </a:lnTo>
                <a:cubicBezTo>
                  <a:pt x="3591495" y="3528094"/>
                  <a:pt x="3588925" y="3534299"/>
                  <a:pt x="3584351" y="3538874"/>
                </a:cubicBezTo>
                <a:cubicBezTo>
                  <a:pt x="3579776" y="3543448"/>
                  <a:pt x="3573571" y="3546018"/>
                  <a:pt x="3567102" y="3546018"/>
                </a:cubicBezTo>
                <a:lnTo>
                  <a:pt x="24394" y="3546018"/>
                </a:lnTo>
                <a:cubicBezTo>
                  <a:pt x="17924" y="3546018"/>
                  <a:pt x="11719" y="3543448"/>
                  <a:pt x="7145" y="3538874"/>
                </a:cubicBezTo>
                <a:cubicBezTo>
                  <a:pt x="2570" y="3534299"/>
                  <a:pt x="0" y="3528094"/>
                  <a:pt x="0" y="3521625"/>
                </a:cubicBezTo>
                <a:lnTo>
                  <a:pt x="0" y="24394"/>
                </a:lnTo>
                <a:cubicBezTo>
                  <a:pt x="0" y="17924"/>
                  <a:pt x="2570" y="11719"/>
                  <a:pt x="7145" y="7145"/>
                </a:cubicBezTo>
                <a:cubicBezTo>
                  <a:pt x="11719" y="2570"/>
                  <a:pt x="17924" y="0"/>
                  <a:pt x="24394" y="0"/>
                </a:cubicBezTo>
                <a:close/>
              </a:path>
            </a:pathLst>
          </a:custGeom>
          <a:solidFill>
            <a:srgbClr val="F1F1F1"/>
          </a:solidFill>
          <a:ln w="95250" cap="sq">
            <a:solidFill>
              <a:srgbClr val="F1F1F1"/>
            </a:solidFill>
            <a:prstDash val="solid"/>
            <a:miter/>
          </a:ln>
        </p:spPr>
        <p:txBody>
          <a:bodyPr/>
          <a:lstStyle/>
          <a:p>
            <a:r>
              <a:rPr lang="en-US" sz="2800" b="1" dirty="0"/>
              <a:t>Query:</a:t>
            </a:r>
            <a:endParaRPr lang="en-IN" sz="2800" b="1" dirty="0"/>
          </a:p>
        </p:txBody>
      </p:sp>
      <p:sp>
        <p:nvSpPr>
          <p:cNvPr id="29" name="TextBox 29"/>
          <p:cNvSpPr txBox="1"/>
          <p:nvPr/>
        </p:nvSpPr>
        <p:spPr>
          <a:xfrm>
            <a:off x="3505200" y="-42584"/>
            <a:ext cx="11277600" cy="1139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36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Report </a:t>
            </a:r>
            <a:r>
              <a:rPr lang="en-US" sz="3600" dirty="0"/>
              <a:t>for </a:t>
            </a:r>
            <a:r>
              <a:rPr lang="en-US" sz="3600" dirty="0" err="1"/>
              <a:t>Atliq</a:t>
            </a:r>
            <a:r>
              <a:rPr lang="en-US" sz="3600" dirty="0"/>
              <a:t> Hardware</a:t>
            </a:r>
            <a:endParaRPr lang="en-US" sz="36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B855345-4BFE-0637-29D6-AFFF521FB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50" name="TextBox 16">
            <a:extLst>
              <a:ext uri="{FF2B5EF4-FFF2-40B4-BE49-F238E27FC236}">
                <a16:creationId xmlns:a16="http://schemas.microsoft.com/office/drawing/2014/main" id="{F62F59C5-C343-875A-3D9D-2BFC9CAE4477}"/>
              </a:ext>
            </a:extLst>
          </p:cNvPr>
          <p:cNvSpPr txBox="1"/>
          <p:nvPr/>
        </p:nvSpPr>
        <p:spPr>
          <a:xfrm>
            <a:off x="1676400" y="1804986"/>
            <a:ext cx="20574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Question:</a:t>
            </a:r>
          </a:p>
        </p:txBody>
      </p:sp>
      <p:sp>
        <p:nvSpPr>
          <p:cNvPr id="51" name="TextBox 16">
            <a:extLst>
              <a:ext uri="{FF2B5EF4-FFF2-40B4-BE49-F238E27FC236}">
                <a16:creationId xmlns:a16="http://schemas.microsoft.com/office/drawing/2014/main" id="{852962E1-8DF3-633F-CA93-B93039AAA386}"/>
              </a:ext>
            </a:extLst>
          </p:cNvPr>
          <p:cNvSpPr txBox="1"/>
          <p:nvPr/>
        </p:nvSpPr>
        <p:spPr>
          <a:xfrm>
            <a:off x="2705100" y="2421637"/>
            <a:ext cx="11963400" cy="1402082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dirty="0"/>
              <a:t>Provide the list of markets in which customer "</a:t>
            </a:r>
            <a:r>
              <a:rPr lang="en-US" sz="2800" dirty="0" err="1"/>
              <a:t>Atliq</a:t>
            </a:r>
            <a:r>
              <a:rPr lang="en-US" sz="2800" dirty="0"/>
              <a:t> Exclusive" operates its business in the APAC region.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538691EC-D0C4-7869-A2D1-0C2A3A37C0BA}"/>
              </a:ext>
            </a:extLst>
          </p:cNvPr>
          <p:cNvSpPr txBox="1"/>
          <p:nvPr/>
        </p:nvSpPr>
        <p:spPr>
          <a:xfrm>
            <a:off x="1676400" y="3688562"/>
            <a:ext cx="1752600" cy="768952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b="1" dirty="0"/>
              <a:t>Output: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9630694-1EB8-9657-2DEC-6D78931C7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143500"/>
            <a:ext cx="10228394" cy="2743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EEC5A3F-D87D-433C-ABEE-33A197261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544411"/>
            <a:ext cx="2728914" cy="5191488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63" name="Group 17">
            <a:extLst>
              <a:ext uri="{FF2B5EF4-FFF2-40B4-BE49-F238E27FC236}">
                <a16:creationId xmlns:a16="http://schemas.microsoft.com/office/drawing/2014/main" id="{E191648E-4F4A-F520-48AC-6351006E9544}"/>
              </a:ext>
            </a:extLst>
          </p:cNvPr>
          <p:cNvGrpSpPr/>
          <p:nvPr/>
        </p:nvGrpSpPr>
        <p:grpSpPr>
          <a:xfrm>
            <a:off x="1023267" y="1848434"/>
            <a:ext cx="657672" cy="609601"/>
            <a:chOff x="0" y="0"/>
            <a:chExt cx="812800" cy="812800"/>
          </a:xfrm>
        </p:grpSpPr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318415C5-F35F-C7C5-6C20-069050C96A4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5" name="TextBox 19">
              <a:extLst>
                <a:ext uri="{FF2B5EF4-FFF2-40B4-BE49-F238E27FC236}">
                  <a16:creationId xmlns:a16="http://schemas.microsoft.com/office/drawing/2014/main" id="{15662522-CC49-3530-37CF-1E896685A5B8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</p:grp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B9D1816-6831-EE70-908F-616E55E749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D8FCFD73-F102-23DA-6FA5-589FDEBF32FA}"/>
              </a:ext>
            </a:extLst>
          </p:cNvPr>
          <p:cNvSpPr/>
          <p:nvPr/>
        </p:nvSpPr>
        <p:spPr>
          <a:xfrm>
            <a:off x="2244852" y="5683375"/>
            <a:ext cx="1219200" cy="520038"/>
          </a:xfrm>
          <a:custGeom>
            <a:avLst/>
            <a:gdLst/>
            <a:ahLst/>
            <a:cxnLst/>
            <a:rect l="l" t="t" r="r" b="b"/>
            <a:pathLst>
              <a:path w="3591495" h="3546018">
                <a:moveTo>
                  <a:pt x="24394" y="0"/>
                </a:moveTo>
                <a:lnTo>
                  <a:pt x="3567102" y="0"/>
                </a:lnTo>
                <a:cubicBezTo>
                  <a:pt x="3573571" y="0"/>
                  <a:pt x="3579776" y="2570"/>
                  <a:pt x="3584351" y="7145"/>
                </a:cubicBezTo>
                <a:cubicBezTo>
                  <a:pt x="3588925" y="11719"/>
                  <a:pt x="3591495" y="17924"/>
                  <a:pt x="3591495" y="24394"/>
                </a:cubicBezTo>
                <a:lnTo>
                  <a:pt x="3591495" y="3521625"/>
                </a:lnTo>
                <a:cubicBezTo>
                  <a:pt x="3591495" y="3528094"/>
                  <a:pt x="3588925" y="3534299"/>
                  <a:pt x="3584351" y="3538874"/>
                </a:cubicBezTo>
                <a:cubicBezTo>
                  <a:pt x="3579776" y="3543448"/>
                  <a:pt x="3573571" y="3546018"/>
                  <a:pt x="3567102" y="3546018"/>
                </a:cubicBezTo>
                <a:lnTo>
                  <a:pt x="24394" y="3546018"/>
                </a:lnTo>
                <a:cubicBezTo>
                  <a:pt x="17924" y="3546018"/>
                  <a:pt x="11719" y="3543448"/>
                  <a:pt x="7145" y="3538874"/>
                </a:cubicBezTo>
                <a:cubicBezTo>
                  <a:pt x="2570" y="3534299"/>
                  <a:pt x="0" y="3528094"/>
                  <a:pt x="0" y="3521625"/>
                </a:cubicBezTo>
                <a:lnTo>
                  <a:pt x="0" y="24394"/>
                </a:lnTo>
                <a:cubicBezTo>
                  <a:pt x="0" y="17924"/>
                  <a:pt x="2570" y="11719"/>
                  <a:pt x="7145" y="7145"/>
                </a:cubicBezTo>
                <a:cubicBezTo>
                  <a:pt x="11719" y="2570"/>
                  <a:pt x="17924" y="0"/>
                  <a:pt x="24394" y="0"/>
                </a:cubicBezTo>
                <a:close/>
              </a:path>
            </a:pathLst>
          </a:custGeom>
          <a:solidFill>
            <a:srgbClr val="F1F1F1"/>
          </a:solidFill>
          <a:ln w="95250" cap="sq">
            <a:solidFill>
              <a:srgbClr val="F1F1F1"/>
            </a:solidFill>
            <a:prstDash val="solid"/>
            <a:miter/>
          </a:ln>
        </p:spPr>
        <p:txBody>
          <a:bodyPr/>
          <a:lstStyle/>
          <a:p>
            <a:r>
              <a:rPr lang="en-US" sz="2800" b="1" dirty="0"/>
              <a:t>Query:</a:t>
            </a:r>
            <a:endParaRPr lang="en-IN" sz="2800" b="1" dirty="0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D84DE956-7C7D-48FB-AA11-B7BBC12B9EB2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09332EF0-2FB1-A514-BE0A-0535C20AC02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EB608BAC-32A1-C743-2E14-E79233DEB619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sp>
        <p:nvSpPr>
          <p:cNvPr id="31" name="TextBox 16">
            <a:extLst>
              <a:ext uri="{FF2B5EF4-FFF2-40B4-BE49-F238E27FC236}">
                <a16:creationId xmlns:a16="http://schemas.microsoft.com/office/drawing/2014/main" id="{5C463007-3047-8FF5-88FC-70D6DA67ABC2}"/>
              </a:ext>
            </a:extLst>
          </p:cNvPr>
          <p:cNvSpPr txBox="1"/>
          <p:nvPr/>
        </p:nvSpPr>
        <p:spPr>
          <a:xfrm>
            <a:off x="2107692" y="1117480"/>
            <a:ext cx="20574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Question: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DCC9A36B-EABA-492B-2475-0466E3B6EC33}"/>
              </a:ext>
            </a:extLst>
          </p:cNvPr>
          <p:cNvSpPr txBox="1"/>
          <p:nvPr/>
        </p:nvSpPr>
        <p:spPr>
          <a:xfrm>
            <a:off x="3733800" y="1712794"/>
            <a:ext cx="11696700" cy="2073775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dirty="0"/>
              <a:t>What is the percentage of unique product increase in 2021 vs. 2020? The final output contains these fields,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unique_products_2020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unique_products_2021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</a:t>
            </a:r>
            <a:r>
              <a:rPr lang="en-US" sz="2800" dirty="0" err="1"/>
              <a:t>percentage_chg</a:t>
            </a:r>
            <a:r>
              <a:rPr lang="en-US" sz="2800" dirty="0"/>
              <a:t> 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AA277997-BA67-1C9D-97EF-28058BEB429C}"/>
              </a:ext>
            </a:extLst>
          </p:cNvPr>
          <p:cNvSpPr txBox="1"/>
          <p:nvPr/>
        </p:nvSpPr>
        <p:spPr>
          <a:xfrm>
            <a:off x="2107692" y="4026504"/>
            <a:ext cx="17526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b="1" dirty="0"/>
              <a:t>Output: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E14A4B8-916C-B0C7-B569-9A5482B2C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549318"/>
            <a:ext cx="9107331" cy="982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E54A89D-0295-8D92-746F-53310160D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21" y="5829300"/>
            <a:ext cx="11955780" cy="4260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06C03-F170-6668-C5D7-A85735242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53" y="2498933"/>
            <a:ext cx="6839107" cy="637836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17">
            <a:extLst>
              <a:ext uri="{FF2B5EF4-FFF2-40B4-BE49-F238E27FC236}">
                <a16:creationId xmlns:a16="http://schemas.microsoft.com/office/drawing/2014/main" id="{DAC79E69-D78B-3B5E-E962-03288DC96EE2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99AC3983-1319-3D5E-D73C-6635E88CCBE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19">
              <a:extLst>
                <a:ext uri="{FF2B5EF4-FFF2-40B4-BE49-F238E27FC236}">
                  <a16:creationId xmlns:a16="http://schemas.microsoft.com/office/drawing/2014/main" id="{111A871C-9699-47FC-C8EF-B97C8CC0002D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739E8FB-C7E5-0D6E-20A8-6949295844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C27A8199-6211-F078-6405-5A5F17CB2BAC}"/>
              </a:ext>
            </a:extLst>
          </p:cNvPr>
          <p:cNvSpPr txBox="1"/>
          <p:nvPr/>
        </p:nvSpPr>
        <p:spPr>
          <a:xfrm>
            <a:off x="8991600" y="1429900"/>
            <a:ext cx="8610601" cy="74474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FD2E2C6-BC92-EEAA-7637-12526E63E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600" y="2498933"/>
            <a:ext cx="8458200" cy="6248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From this visual, </a:t>
            </a:r>
            <a:br>
              <a:rPr lang="en-US" dirty="0"/>
            </a:br>
            <a:r>
              <a:rPr lang="en-US" dirty="0"/>
              <a:t>we can see a significant increase in unique products offered by </a:t>
            </a:r>
            <a:r>
              <a:rPr lang="en-US" b="1" dirty="0" err="1"/>
              <a:t>AtliQ</a:t>
            </a:r>
            <a:r>
              <a:rPr lang="en-US" b="1" dirty="0"/>
              <a:t> </a:t>
            </a:r>
            <a:r>
              <a:rPr lang="en-US" b="1" dirty="0" err="1"/>
              <a:t>Hardwares</a:t>
            </a:r>
            <a:r>
              <a:rPr lang="en-US" dirty="0"/>
              <a:t>, rising from </a:t>
            </a:r>
            <a:r>
              <a:rPr lang="en-US" b="1" dirty="0"/>
              <a:t>245</a:t>
            </a:r>
            <a:r>
              <a:rPr lang="en-US" dirty="0"/>
              <a:t> in 2020 to </a:t>
            </a:r>
            <a:r>
              <a:rPr lang="en-US" b="1" dirty="0"/>
              <a:t>334</a:t>
            </a:r>
            <a:r>
              <a:rPr lang="en-US" dirty="0"/>
              <a:t> in 2021—a </a:t>
            </a:r>
            <a:r>
              <a:rPr lang="en-US" b="1" dirty="0"/>
              <a:t>36.33%</a:t>
            </a:r>
            <a:r>
              <a:rPr lang="en-US" dirty="0"/>
              <a:t> growth. This reflects a strong expansion in their product range within just one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59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26B84B0-9C87-18BE-0336-9719DE590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21AAA4-279C-3991-CE9D-3BB77BD207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966C284-E0B6-BCBF-B87D-62BDA61BFF56}"/>
              </a:ext>
            </a:extLst>
          </p:cNvPr>
          <p:cNvSpPr/>
          <p:nvPr/>
        </p:nvSpPr>
        <p:spPr>
          <a:xfrm>
            <a:off x="11963400" y="4026504"/>
            <a:ext cx="1219200" cy="520038"/>
          </a:xfrm>
          <a:custGeom>
            <a:avLst/>
            <a:gdLst/>
            <a:ahLst/>
            <a:cxnLst/>
            <a:rect l="l" t="t" r="r" b="b"/>
            <a:pathLst>
              <a:path w="3591495" h="3546018">
                <a:moveTo>
                  <a:pt x="24394" y="0"/>
                </a:moveTo>
                <a:lnTo>
                  <a:pt x="3567102" y="0"/>
                </a:lnTo>
                <a:cubicBezTo>
                  <a:pt x="3573571" y="0"/>
                  <a:pt x="3579776" y="2570"/>
                  <a:pt x="3584351" y="7145"/>
                </a:cubicBezTo>
                <a:cubicBezTo>
                  <a:pt x="3588925" y="11719"/>
                  <a:pt x="3591495" y="17924"/>
                  <a:pt x="3591495" y="24394"/>
                </a:cubicBezTo>
                <a:lnTo>
                  <a:pt x="3591495" y="3521625"/>
                </a:lnTo>
                <a:cubicBezTo>
                  <a:pt x="3591495" y="3528094"/>
                  <a:pt x="3588925" y="3534299"/>
                  <a:pt x="3584351" y="3538874"/>
                </a:cubicBezTo>
                <a:cubicBezTo>
                  <a:pt x="3579776" y="3543448"/>
                  <a:pt x="3573571" y="3546018"/>
                  <a:pt x="3567102" y="3546018"/>
                </a:cubicBezTo>
                <a:lnTo>
                  <a:pt x="24394" y="3546018"/>
                </a:lnTo>
                <a:cubicBezTo>
                  <a:pt x="17924" y="3546018"/>
                  <a:pt x="11719" y="3543448"/>
                  <a:pt x="7145" y="3538874"/>
                </a:cubicBezTo>
                <a:cubicBezTo>
                  <a:pt x="2570" y="3534299"/>
                  <a:pt x="0" y="3528094"/>
                  <a:pt x="0" y="3521625"/>
                </a:cubicBezTo>
                <a:lnTo>
                  <a:pt x="0" y="24394"/>
                </a:lnTo>
                <a:cubicBezTo>
                  <a:pt x="0" y="17924"/>
                  <a:pt x="2570" y="11719"/>
                  <a:pt x="7145" y="7145"/>
                </a:cubicBezTo>
                <a:cubicBezTo>
                  <a:pt x="11719" y="2570"/>
                  <a:pt x="17924" y="0"/>
                  <a:pt x="24394" y="0"/>
                </a:cubicBezTo>
                <a:close/>
              </a:path>
            </a:pathLst>
          </a:custGeom>
          <a:solidFill>
            <a:srgbClr val="F1F1F1"/>
          </a:solidFill>
          <a:ln w="95250" cap="sq">
            <a:solidFill>
              <a:srgbClr val="F1F1F1"/>
            </a:solidFill>
            <a:prstDash val="solid"/>
            <a:miter/>
          </a:ln>
        </p:spPr>
        <p:txBody>
          <a:bodyPr/>
          <a:lstStyle/>
          <a:p>
            <a:r>
              <a:rPr lang="en-US" sz="2800" b="1" dirty="0"/>
              <a:t>Query:</a:t>
            </a:r>
            <a:endParaRPr lang="en-IN" sz="2800" b="1" dirty="0"/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55916515-189F-A906-0CEC-8FC45446A4A7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896A5D73-028F-6C66-B1F4-7C4F7C77FBE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8B27D3B3-8902-8A0B-B295-93BFE2F0DA07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  <p:sp>
        <p:nvSpPr>
          <p:cNvPr id="20" name="TextBox 16">
            <a:extLst>
              <a:ext uri="{FF2B5EF4-FFF2-40B4-BE49-F238E27FC236}">
                <a16:creationId xmlns:a16="http://schemas.microsoft.com/office/drawing/2014/main" id="{05438F34-24F8-99AA-C1D9-E4546731BFF3}"/>
              </a:ext>
            </a:extLst>
          </p:cNvPr>
          <p:cNvSpPr txBox="1"/>
          <p:nvPr/>
        </p:nvSpPr>
        <p:spPr>
          <a:xfrm>
            <a:off x="2107692" y="1117480"/>
            <a:ext cx="20574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Question: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85592171-6B0D-28D9-0888-26BDE0FF2D78}"/>
              </a:ext>
            </a:extLst>
          </p:cNvPr>
          <p:cNvSpPr txBox="1"/>
          <p:nvPr/>
        </p:nvSpPr>
        <p:spPr>
          <a:xfrm>
            <a:off x="3644710" y="1655341"/>
            <a:ext cx="12573000" cy="2073775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dirty="0"/>
              <a:t>Provide a report with all the unique product counts for each segment and sort them in descending order of product counts. The final output contains 2 fields,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Segment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</a:t>
            </a:r>
            <a:r>
              <a:rPr lang="en-US" sz="2800" dirty="0" err="1"/>
              <a:t>product_count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FFA8D2EE-EC52-B836-169D-EC6052DD69BC}"/>
              </a:ext>
            </a:extLst>
          </p:cNvPr>
          <p:cNvSpPr txBox="1"/>
          <p:nvPr/>
        </p:nvSpPr>
        <p:spPr>
          <a:xfrm>
            <a:off x="2107692" y="4026504"/>
            <a:ext cx="17526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b="1" dirty="0"/>
              <a:t>Output: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E22AE0-35B2-4E62-ED3A-86AD0A338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48" y="4838700"/>
            <a:ext cx="5450652" cy="5010607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D3CD7D-19F6-6D3F-F341-997901BC4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140" y="5520100"/>
            <a:ext cx="9310920" cy="3111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7">
            <a:extLst>
              <a:ext uri="{FF2B5EF4-FFF2-40B4-BE49-F238E27FC236}">
                <a16:creationId xmlns:a16="http://schemas.microsoft.com/office/drawing/2014/main" id="{20F1608E-C389-EC46-C8DB-1ACB438CD692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D111F629-1A20-7BA7-FC22-3378A534464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0" name="TextBox 19">
              <a:extLst>
                <a:ext uri="{FF2B5EF4-FFF2-40B4-BE49-F238E27FC236}">
                  <a16:creationId xmlns:a16="http://schemas.microsoft.com/office/drawing/2014/main" id="{653F53F0-2D00-3E06-B1A1-C6658DB7F031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234B5430-FDED-8062-9B78-F5B926AFF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3FB76075-D0AD-5F5C-58D9-2D6367E024F4}"/>
              </a:ext>
            </a:extLst>
          </p:cNvPr>
          <p:cNvSpPr txBox="1"/>
          <p:nvPr/>
        </p:nvSpPr>
        <p:spPr>
          <a:xfrm>
            <a:off x="8991600" y="1429900"/>
            <a:ext cx="8610601" cy="74474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3" name="Title 12">
            <a:extLst>
              <a:ext uri="{FF2B5EF4-FFF2-40B4-BE49-F238E27FC236}">
                <a16:creationId xmlns:a16="http://schemas.microsoft.com/office/drawing/2014/main" id="{81995DB4-C0B6-E607-73E6-156FDEDE510A}"/>
              </a:ext>
            </a:extLst>
          </p:cNvPr>
          <p:cNvSpPr txBox="1">
            <a:spLocks/>
          </p:cNvSpPr>
          <p:nvPr/>
        </p:nvSpPr>
        <p:spPr>
          <a:xfrm>
            <a:off x="9524999" y="1096894"/>
            <a:ext cx="8610601" cy="87710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This chart illustrates the product distribution at </a:t>
            </a:r>
            <a:r>
              <a:rPr lang="en-US" sz="4000" b="1" dirty="0" err="1"/>
              <a:t>AtliQ</a:t>
            </a:r>
            <a:r>
              <a:rPr lang="en-US" sz="4000" b="1" dirty="0"/>
              <a:t> </a:t>
            </a:r>
            <a:r>
              <a:rPr lang="en-US" sz="4000" b="1" dirty="0" err="1"/>
              <a:t>Hardwares</a:t>
            </a:r>
            <a:r>
              <a:rPr lang="en-US" sz="4000" dirty="0"/>
              <a:t>, showing various segments.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. </a:t>
            </a:r>
            <a:r>
              <a:rPr lang="en-US" sz="4000" b="1" dirty="0"/>
              <a:t>Notebooks</a:t>
            </a:r>
            <a:r>
              <a:rPr lang="en-US" sz="4000" dirty="0"/>
              <a:t> have the largest share with </a:t>
            </a:r>
            <a:r>
              <a:rPr lang="en-US" sz="4000" b="1" dirty="0"/>
              <a:t>129 </a:t>
            </a:r>
            <a:r>
              <a:rPr lang="en-US" sz="4000" dirty="0"/>
              <a:t>products, followed by </a:t>
            </a:r>
            <a:r>
              <a:rPr lang="en-US" sz="4000" b="1" dirty="0"/>
              <a:t>Accessories</a:t>
            </a:r>
            <a:r>
              <a:rPr lang="en-US" sz="4000" dirty="0"/>
              <a:t> with </a:t>
            </a:r>
            <a:r>
              <a:rPr lang="en-US" sz="4000" b="1" dirty="0"/>
              <a:t>116 </a:t>
            </a:r>
            <a:r>
              <a:rPr lang="en-US" sz="4000" dirty="0"/>
              <a:t>products, and </a:t>
            </a:r>
            <a:r>
              <a:rPr lang="en-US" sz="4000" b="1" dirty="0"/>
              <a:t>others</a:t>
            </a:r>
            <a:r>
              <a:rPr lang="en-US" sz="4000" dirty="0"/>
              <a:t>. 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. The smallest segment is </a:t>
            </a:r>
            <a:r>
              <a:rPr lang="en-US" sz="4000" b="1" dirty="0"/>
              <a:t>Networking</a:t>
            </a:r>
            <a:r>
              <a:rPr lang="en-US" sz="4000" dirty="0"/>
              <a:t>, with only </a:t>
            </a:r>
            <a:r>
              <a:rPr lang="en-US" sz="4000" b="1" dirty="0"/>
              <a:t>9 </a:t>
            </a:r>
            <a:r>
              <a:rPr lang="en-US" sz="4000" dirty="0"/>
              <a:t>products</a:t>
            </a:r>
          </a:p>
          <a:p>
            <a:endParaRPr lang="en-US" sz="4000" dirty="0"/>
          </a:p>
          <a:p>
            <a:r>
              <a:rPr lang="en-US" sz="4000" dirty="0"/>
              <a:t>Overall</a:t>
            </a:r>
          </a:p>
          <a:p>
            <a:r>
              <a:rPr lang="en-US" sz="4000" dirty="0"/>
              <a:t> </a:t>
            </a:r>
            <a:r>
              <a:rPr lang="en-US" sz="4000" b="1" dirty="0"/>
              <a:t>Notebooks</a:t>
            </a:r>
            <a:r>
              <a:rPr lang="en-US" sz="4000" dirty="0"/>
              <a:t> and </a:t>
            </a:r>
            <a:r>
              <a:rPr lang="en-US" sz="4000" b="1" dirty="0"/>
              <a:t>Accessories</a:t>
            </a:r>
            <a:r>
              <a:rPr lang="en-US" sz="4000" dirty="0"/>
              <a:t> hold the largest share of the product distribution at </a:t>
            </a:r>
            <a:r>
              <a:rPr lang="en-US" sz="4000" dirty="0" err="1"/>
              <a:t>AtliQ</a:t>
            </a:r>
            <a:r>
              <a:rPr lang="en-US" sz="4000" dirty="0"/>
              <a:t> </a:t>
            </a:r>
            <a:r>
              <a:rPr lang="en-US" sz="4000" dirty="0" err="1"/>
              <a:t>Hardwares</a:t>
            </a:r>
            <a:r>
              <a:rPr lang="en-US" sz="4000" dirty="0"/>
              <a:t>.</a:t>
            </a:r>
            <a:endParaRPr lang="en-IN" sz="40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7205C8D-CECD-3C8F-859F-CAAE8BB6A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1" y="2334200"/>
            <a:ext cx="8975849" cy="56388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D870769-3858-03C1-E6D0-2205849C3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22" name="Freeform 15">
            <a:extLst>
              <a:ext uri="{FF2B5EF4-FFF2-40B4-BE49-F238E27FC236}">
                <a16:creationId xmlns:a16="http://schemas.microsoft.com/office/drawing/2014/main" id="{13C542B0-0699-0FDD-2E19-5105B670CD8D}"/>
              </a:ext>
            </a:extLst>
          </p:cNvPr>
          <p:cNvSpPr/>
          <p:nvPr/>
        </p:nvSpPr>
        <p:spPr>
          <a:xfrm>
            <a:off x="11963400" y="4026504"/>
            <a:ext cx="1219200" cy="520038"/>
          </a:xfrm>
          <a:custGeom>
            <a:avLst/>
            <a:gdLst/>
            <a:ahLst/>
            <a:cxnLst/>
            <a:rect l="l" t="t" r="r" b="b"/>
            <a:pathLst>
              <a:path w="3591495" h="3546018">
                <a:moveTo>
                  <a:pt x="24394" y="0"/>
                </a:moveTo>
                <a:lnTo>
                  <a:pt x="3567102" y="0"/>
                </a:lnTo>
                <a:cubicBezTo>
                  <a:pt x="3573571" y="0"/>
                  <a:pt x="3579776" y="2570"/>
                  <a:pt x="3584351" y="7145"/>
                </a:cubicBezTo>
                <a:cubicBezTo>
                  <a:pt x="3588925" y="11719"/>
                  <a:pt x="3591495" y="17924"/>
                  <a:pt x="3591495" y="24394"/>
                </a:cubicBezTo>
                <a:lnTo>
                  <a:pt x="3591495" y="3521625"/>
                </a:lnTo>
                <a:cubicBezTo>
                  <a:pt x="3591495" y="3528094"/>
                  <a:pt x="3588925" y="3534299"/>
                  <a:pt x="3584351" y="3538874"/>
                </a:cubicBezTo>
                <a:cubicBezTo>
                  <a:pt x="3579776" y="3543448"/>
                  <a:pt x="3573571" y="3546018"/>
                  <a:pt x="3567102" y="3546018"/>
                </a:cubicBezTo>
                <a:lnTo>
                  <a:pt x="24394" y="3546018"/>
                </a:lnTo>
                <a:cubicBezTo>
                  <a:pt x="17924" y="3546018"/>
                  <a:pt x="11719" y="3543448"/>
                  <a:pt x="7145" y="3538874"/>
                </a:cubicBezTo>
                <a:cubicBezTo>
                  <a:pt x="2570" y="3534299"/>
                  <a:pt x="0" y="3528094"/>
                  <a:pt x="0" y="3521625"/>
                </a:cubicBezTo>
                <a:lnTo>
                  <a:pt x="0" y="24394"/>
                </a:lnTo>
                <a:cubicBezTo>
                  <a:pt x="0" y="17924"/>
                  <a:pt x="2570" y="11719"/>
                  <a:pt x="7145" y="7145"/>
                </a:cubicBezTo>
                <a:cubicBezTo>
                  <a:pt x="11719" y="2570"/>
                  <a:pt x="17924" y="0"/>
                  <a:pt x="24394" y="0"/>
                </a:cubicBezTo>
                <a:close/>
              </a:path>
            </a:pathLst>
          </a:custGeom>
          <a:solidFill>
            <a:srgbClr val="F1F1F1"/>
          </a:solidFill>
          <a:ln w="95250" cap="sq">
            <a:solidFill>
              <a:srgbClr val="F1F1F1"/>
            </a:solidFill>
            <a:prstDash val="solid"/>
            <a:miter/>
          </a:ln>
        </p:spPr>
        <p:txBody>
          <a:bodyPr/>
          <a:lstStyle/>
          <a:p>
            <a:r>
              <a:rPr lang="en-US" sz="2800" b="1" dirty="0"/>
              <a:t>Query:</a:t>
            </a:r>
            <a:endParaRPr lang="en-IN" sz="2800" b="1" dirty="0"/>
          </a:p>
        </p:txBody>
      </p:sp>
      <p:grpSp>
        <p:nvGrpSpPr>
          <p:cNvPr id="23" name="Group 17">
            <a:extLst>
              <a:ext uri="{FF2B5EF4-FFF2-40B4-BE49-F238E27FC236}">
                <a16:creationId xmlns:a16="http://schemas.microsoft.com/office/drawing/2014/main" id="{8485A1FD-972D-E45D-6867-CA6EAF582FC7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E96929F-0C8B-F230-EAEE-6DE9D2779E4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4054BCD3-30FB-B980-6F12-F11E54D26EAD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</a:t>
              </a:r>
            </a:p>
          </p:txBody>
        </p:sp>
      </p:grpSp>
      <p:sp>
        <p:nvSpPr>
          <p:cNvPr id="26" name="TextBox 16">
            <a:extLst>
              <a:ext uri="{FF2B5EF4-FFF2-40B4-BE49-F238E27FC236}">
                <a16:creationId xmlns:a16="http://schemas.microsoft.com/office/drawing/2014/main" id="{DCF8C717-F546-16BB-1800-659D3AA04270}"/>
              </a:ext>
            </a:extLst>
          </p:cNvPr>
          <p:cNvSpPr txBox="1"/>
          <p:nvPr/>
        </p:nvSpPr>
        <p:spPr>
          <a:xfrm>
            <a:off x="2107692" y="1117480"/>
            <a:ext cx="20574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Question: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B7B4205A-371F-E4A7-00A1-9E6B3F650FFE}"/>
              </a:ext>
            </a:extLst>
          </p:cNvPr>
          <p:cNvSpPr txBox="1"/>
          <p:nvPr/>
        </p:nvSpPr>
        <p:spPr>
          <a:xfrm>
            <a:off x="3644710" y="1655341"/>
            <a:ext cx="12573000" cy="2073775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dirty="0"/>
              <a:t>Which segment had the most increase in unique products in 2021 vs 2020? The final output contains these fields,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segment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product_count_2020 </a:t>
            </a:r>
          </a:p>
          <a:p>
            <a:pPr algn="l">
              <a:lnSpc>
                <a:spcPts val="3499"/>
              </a:lnSpc>
            </a:pPr>
            <a:r>
              <a:rPr lang="en-US" sz="2800" dirty="0"/>
              <a:t>- product_count_2021  ,difference 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098FBF7B-D528-CC59-5331-18923C4E134D}"/>
              </a:ext>
            </a:extLst>
          </p:cNvPr>
          <p:cNvSpPr txBox="1"/>
          <p:nvPr/>
        </p:nvSpPr>
        <p:spPr>
          <a:xfrm>
            <a:off x="2107692" y="4026504"/>
            <a:ext cx="1752600" cy="60960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r>
              <a:rPr lang="en-US" sz="2800" b="1" dirty="0"/>
              <a:t>Output:</a:t>
            </a: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20EE06C-7E3B-99A8-D441-A50F5230F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2" y="4838700"/>
            <a:ext cx="8661808" cy="4257363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A87D3FF-14DC-339C-F360-AFF7127A4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546543"/>
            <a:ext cx="9119008" cy="5640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7">
            <a:extLst>
              <a:ext uri="{FF2B5EF4-FFF2-40B4-BE49-F238E27FC236}">
                <a16:creationId xmlns:a16="http://schemas.microsoft.com/office/drawing/2014/main" id="{20F1608E-C389-EC46-C8DB-1ACB438CD692}"/>
              </a:ext>
            </a:extLst>
          </p:cNvPr>
          <p:cNvGrpSpPr/>
          <p:nvPr/>
        </p:nvGrpSpPr>
        <p:grpSpPr>
          <a:xfrm>
            <a:off x="1511676" y="1103193"/>
            <a:ext cx="657672" cy="609601"/>
            <a:chOff x="0" y="0"/>
            <a:chExt cx="812800" cy="812800"/>
          </a:xfrm>
        </p:grpSpPr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D111F629-1A20-7BA7-FC22-3378A534464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0" name="TextBox 19">
              <a:extLst>
                <a:ext uri="{FF2B5EF4-FFF2-40B4-BE49-F238E27FC236}">
                  <a16:creationId xmlns:a16="http://schemas.microsoft.com/office/drawing/2014/main" id="{653F53F0-2D00-3E06-B1A1-C6658DB7F031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r>
                <a:rPr lang="en-US" sz="2199" b="1" spc="-43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</a:t>
              </a: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234B5430-FDED-8062-9B78-F5B926AFF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85552" cy="982595"/>
          </a:xfrm>
          <a:prstGeom prst="rect">
            <a:avLst/>
          </a:prstGeom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3FB76075-D0AD-5F5C-58D9-2D6367E024F4}"/>
              </a:ext>
            </a:extLst>
          </p:cNvPr>
          <p:cNvSpPr txBox="1"/>
          <p:nvPr/>
        </p:nvSpPr>
        <p:spPr>
          <a:xfrm>
            <a:off x="8991600" y="1429900"/>
            <a:ext cx="8610601" cy="74474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499"/>
              </a:lnSpc>
            </a:pPr>
            <a:endParaRPr lang="en-US" sz="24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3" name="Title 12">
            <a:extLst>
              <a:ext uri="{FF2B5EF4-FFF2-40B4-BE49-F238E27FC236}">
                <a16:creationId xmlns:a16="http://schemas.microsoft.com/office/drawing/2014/main" id="{81995DB4-C0B6-E607-73E6-156FDEDE510A}"/>
              </a:ext>
            </a:extLst>
          </p:cNvPr>
          <p:cNvSpPr txBox="1">
            <a:spLocks/>
          </p:cNvSpPr>
          <p:nvPr/>
        </p:nvSpPr>
        <p:spPr>
          <a:xfrm>
            <a:off x="9722524" y="1096895"/>
            <a:ext cx="8565476" cy="8714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All segments experienced an increase in their product counts.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The </a:t>
            </a:r>
            <a:r>
              <a:rPr lang="en-US" b="1" dirty="0"/>
              <a:t>Accessories</a:t>
            </a:r>
            <a:r>
              <a:rPr lang="en-US" dirty="0"/>
              <a:t> segment saw the most significant growth, with an increase of </a:t>
            </a:r>
            <a:r>
              <a:rPr lang="en-US" b="1" dirty="0"/>
              <a:t>34 units</a:t>
            </a:r>
            <a:r>
              <a:rPr lang="en-US" dirty="0"/>
              <a:t>, rising from </a:t>
            </a:r>
            <a:r>
              <a:rPr lang="en-US" b="1" dirty="0"/>
              <a:t>69</a:t>
            </a:r>
            <a:r>
              <a:rPr lang="en-US" dirty="0"/>
              <a:t> to </a:t>
            </a:r>
            <a:r>
              <a:rPr lang="en-US" b="1" dirty="0"/>
              <a:t>103</a:t>
            </a:r>
            <a:r>
              <a:rPr lang="en-US" dirty="0"/>
              <a:t>, followed by others.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However, the </a:t>
            </a:r>
            <a:r>
              <a:rPr lang="en-US" b="1" dirty="0"/>
              <a:t>Storage </a:t>
            </a:r>
            <a:r>
              <a:rPr lang="en-US" dirty="0"/>
              <a:t>segment had a minimal increase of just </a:t>
            </a:r>
            <a:r>
              <a:rPr lang="en-US" b="1" dirty="0"/>
              <a:t>5 units</a:t>
            </a:r>
            <a:r>
              <a:rPr lang="en-US" dirty="0"/>
              <a:t>, rising from </a:t>
            </a:r>
            <a:r>
              <a:rPr lang="en-US" b="1" dirty="0"/>
              <a:t>12</a:t>
            </a:r>
            <a:r>
              <a:rPr lang="en-US" dirty="0"/>
              <a:t> to </a:t>
            </a:r>
            <a:r>
              <a:rPr lang="en-US" b="1" dirty="0"/>
              <a:t>17</a:t>
            </a:r>
            <a:r>
              <a:rPr lang="en-US" dirty="0"/>
              <a:t>,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 while the </a:t>
            </a:r>
            <a:r>
              <a:rPr lang="en-US" b="1" dirty="0"/>
              <a:t>Networking</a:t>
            </a:r>
            <a:r>
              <a:rPr lang="en-US" dirty="0"/>
              <a:t> segment saw a slight increase of 3 units, moving from </a:t>
            </a:r>
            <a:r>
              <a:rPr lang="en-US" b="1" dirty="0"/>
              <a:t>6</a:t>
            </a:r>
            <a:r>
              <a:rPr lang="en-US" dirty="0"/>
              <a:t> to </a:t>
            </a:r>
            <a:r>
              <a:rPr lang="en-US" b="1" dirty="0"/>
              <a:t>9</a:t>
            </a:r>
            <a:r>
              <a:rPr lang="en-US" dirty="0"/>
              <a:t>. </a:t>
            </a:r>
          </a:p>
          <a:p>
            <a:pPr algn="l"/>
            <a:r>
              <a:rPr lang="en-US" dirty="0"/>
              <a:t> </a:t>
            </a:r>
          </a:p>
          <a:p>
            <a:r>
              <a:rPr lang="en-US" dirty="0"/>
              <a:t>  Overall, the data indicates a </a:t>
            </a:r>
            <a:r>
              <a:rPr lang="en-US" b="1" dirty="0"/>
              <a:t>positive</a:t>
            </a:r>
            <a:r>
              <a:rPr lang="en-US" dirty="0"/>
              <a:t> </a:t>
            </a:r>
          </a:p>
          <a:p>
            <a:r>
              <a:rPr lang="en-US" dirty="0"/>
              <a:t>  trend in product counts across all segments.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4A58D-915D-AB3B-8F0C-79760867B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4144"/>
            <a:ext cx="8915400" cy="5878712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4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8615</TotalTime>
  <Words>1290</Words>
  <Application>Microsoft Office PowerPoint</Application>
  <PresentationFormat>Custom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Garamond</vt:lpstr>
      <vt:lpstr>DM Sans Bold</vt:lpstr>
      <vt:lpstr>Wingdings 3</vt:lpstr>
      <vt:lpstr>DM Sans</vt:lpstr>
      <vt:lpstr>Century Gothic</vt:lpstr>
      <vt:lpstr>Calibri</vt:lpstr>
      <vt:lpstr>Office Theme</vt:lpstr>
      <vt:lpstr>Wisp</vt:lpstr>
      <vt:lpstr>Organic</vt:lpstr>
      <vt:lpstr>PowerPoint Presentation</vt:lpstr>
      <vt:lpstr>PowerPoint Presentation</vt:lpstr>
      <vt:lpstr>PowerPoint Presentation</vt:lpstr>
      <vt:lpstr>PowerPoint Presentation</vt:lpstr>
      <vt:lpstr>From this visual,  we can see a significant increase in unique products offered by AtliQ Hardwares, rising from 245 in 2020 to 334 in 2021—a 36.33% growth. This reflects a strong expansion in their product range within just one year.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Yellow Green Basic Concept Mapping Brainstorm Presentation</dc:title>
  <dc:creator>karan kumar</dc:creator>
  <cp:lastModifiedBy>karan kumar</cp:lastModifiedBy>
  <cp:revision>32</cp:revision>
  <dcterms:created xsi:type="dcterms:W3CDTF">2006-08-16T00:00:00Z</dcterms:created>
  <dcterms:modified xsi:type="dcterms:W3CDTF">2024-10-08T19:03:07Z</dcterms:modified>
  <dc:identifier>DAGSZ8DT59U</dc:identifier>
</cp:coreProperties>
</file>