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9" r:id="rId3"/>
    <p:sldId id="261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</p:sldIdLst>
  <p:sldSz cx="9144000" cy="5143500" type="screen16x9"/>
  <p:notesSz cx="6858000" cy="9144000"/>
  <p:embeddedFontLst>
    <p:embeddedFont>
      <p:font typeface="Lora" panose="020B0604020202020204" pitchFamily="2" charset="0"/>
      <p:regular r:id="rId21"/>
      <p:bold r:id="rId22"/>
      <p:italic r:id="rId23"/>
      <p:boldItalic r:id="rId24"/>
    </p:embeddedFont>
    <p:embeddedFont>
      <p:font typeface="Quattrocento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46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29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378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0976" y="229902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Load Forecasting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430CE7-93DD-4E24-AC93-532AD0088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593" y="0"/>
            <a:ext cx="4733408" cy="3753800"/>
          </a:xfrm>
          <a:prstGeom prst="rect">
            <a:avLst/>
          </a:prstGeom>
        </p:spPr>
      </p:pic>
      <p:sp>
        <p:nvSpPr>
          <p:cNvPr id="14" name="Google Shape;71;p12">
            <a:extLst>
              <a:ext uri="{FF2B5EF4-FFF2-40B4-BE49-F238E27FC236}">
                <a16:creationId xmlns:a16="http://schemas.microsoft.com/office/drawing/2014/main" id="{C5750D1A-8CDD-46AC-B507-961664178A8F}"/>
              </a:ext>
            </a:extLst>
          </p:cNvPr>
          <p:cNvSpPr txBox="1">
            <a:spLocks/>
          </p:cNvSpPr>
          <p:nvPr/>
        </p:nvSpPr>
        <p:spPr>
          <a:xfrm>
            <a:off x="120976" y="4076053"/>
            <a:ext cx="4523700" cy="433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IN" sz="2400" dirty="0"/>
              <a:t>Applied Time Series Analysis</a:t>
            </a:r>
          </a:p>
        </p:txBody>
      </p:sp>
      <p:sp>
        <p:nvSpPr>
          <p:cNvPr id="15" name="Google Shape;71;p12">
            <a:extLst>
              <a:ext uri="{FF2B5EF4-FFF2-40B4-BE49-F238E27FC236}">
                <a16:creationId xmlns:a16="http://schemas.microsoft.com/office/drawing/2014/main" id="{780135F2-9690-434B-9C8E-81D223741A10}"/>
              </a:ext>
            </a:extLst>
          </p:cNvPr>
          <p:cNvSpPr txBox="1">
            <a:spLocks/>
          </p:cNvSpPr>
          <p:nvPr/>
        </p:nvSpPr>
        <p:spPr>
          <a:xfrm>
            <a:off x="120976" y="4559785"/>
            <a:ext cx="4523700" cy="433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IN" sz="1400" dirty="0"/>
              <a:t>Karan Saxena</a:t>
            </a:r>
          </a:p>
          <a:p>
            <a:r>
              <a:rPr lang="en-IN" sz="1400" dirty="0"/>
              <a:t>USC ID: 2102-1579-09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038-2E53-48B8-B63B-E45012C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Multi Seasonality- Arima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49D63-43A3-48C9-AB29-86EDB9EE0F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81DA1-1BDB-458F-9DBD-A1815B26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37" y="1262664"/>
            <a:ext cx="5589725" cy="2899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B28CB0-5436-4036-8CDD-72C1D7289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1" y="4371652"/>
            <a:ext cx="80676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5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038-2E53-48B8-B63B-E45012C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Multi Seasonality- Naïve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49D63-43A3-48C9-AB29-86EDB9EE0F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EA170-37BF-474D-9F95-3DFE2B8E4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05" y="1242313"/>
            <a:ext cx="6199322" cy="3189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CF16F0-C174-4BDC-ABBD-9F2068CB1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98" y="4388927"/>
            <a:ext cx="79724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4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038-2E53-48B8-B63B-E45012C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Multi Seasonality- ETS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49D63-43A3-48C9-AB29-86EDB9EE0F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D01CE-0F17-457C-95D7-08C85B50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72" y="1269719"/>
            <a:ext cx="5914575" cy="3110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686EC8-A598-417B-9803-1C33C7CCB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23" y="4492676"/>
            <a:ext cx="79533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2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038-2E53-48B8-B63B-E45012C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Seasonal Naïve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49D63-43A3-48C9-AB29-86EDB9EE0F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7E5A4-D72E-4041-A7CE-21726622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29" y="1237291"/>
            <a:ext cx="6098583" cy="3193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189846-EC00-4610-A5BA-DBCF3A3B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09" y="4498976"/>
            <a:ext cx="71342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038-2E53-48B8-B63B-E45012C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Accuracy Comparison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49D63-43A3-48C9-AB29-86EDB9EE0F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82F9A-2A56-4AAB-98CF-779B00A9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01" y="1436162"/>
            <a:ext cx="7123649" cy="34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8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038-2E53-48B8-B63B-E45012C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Prophet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49D63-43A3-48C9-AB29-86EDB9EE0F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133C8-5E2C-4890-AF82-55164D48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9" y="1331713"/>
            <a:ext cx="4488071" cy="1705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8DB9C-91C0-4383-89CF-EB47685B6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07" y="2235721"/>
            <a:ext cx="5140953" cy="28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2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038-2E53-48B8-B63B-E45012C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Neural Net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49D63-43A3-48C9-AB29-86EDB9EE0F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F8273-8F46-4C50-BD12-5F756FAA8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9" y="1441989"/>
            <a:ext cx="6631545" cy="1649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BE7552-7D0A-4ACD-96AE-D8A71415F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29260"/>
            <a:ext cx="26860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3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038-2E53-48B8-B63B-E45012C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MAPE All Model Testing Set(2011)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49D63-43A3-48C9-AB29-86EDB9EE0F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6B9029-7F59-4C37-B489-7F9D2F70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87" y="1528358"/>
            <a:ext cx="4806869" cy="17417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FAFB64-2E9A-43F2-BB6D-DDCE3676AF62}"/>
              </a:ext>
            </a:extLst>
          </p:cNvPr>
          <p:cNvSpPr txBox="1">
            <a:spLocks/>
          </p:cNvSpPr>
          <p:nvPr/>
        </p:nvSpPr>
        <p:spPr>
          <a:xfrm>
            <a:off x="1983101" y="3376189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IN" sz="1800" dirty="0"/>
              <a:t>Champion Model is Regression</a:t>
            </a:r>
          </a:p>
        </p:txBody>
      </p:sp>
    </p:spTree>
    <p:extLst>
      <p:ext uri="{BB962C8B-B14F-4D97-AF65-F5344CB8AC3E}">
        <p14:creationId xmlns:p14="http://schemas.microsoft.com/office/powerpoint/2010/main" val="147350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038-2E53-48B8-B63B-E45012CC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49" y="896112"/>
            <a:ext cx="4360873" cy="435600"/>
          </a:xfrm>
        </p:spPr>
        <p:txBody>
          <a:bodyPr/>
          <a:lstStyle/>
          <a:p>
            <a:r>
              <a:rPr lang="en-IN" sz="1800" dirty="0"/>
              <a:t>Champion Model Forecast-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49D63-43A3-48C9-AB29-86EDB9EE0F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F58391-2B99-4EE2-9C6C-E555D313D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7" y="1455720"/>
            <a:ext cx="6827065" cy="34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3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Business Problem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IN" dirty="0"/>
              <a:t>To Accurately Predict the demand for Electricity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IN" dirty="0"/>
              <a:t>Maximize Profit by buying the correct price for Electricity.</a:t>
            </a:r>
          </a:p>
          <a:p>
            <a:pPr>
              <a:buClr>
                <a:schemeClr val="accent1"/>
              </a:buClr>
            </a:pPr>
            <a:r>
              <a:rPr lang="en-IN" dirty="0"/>
              <a:t>Prevent the risk of buying electricity in real time at a higher price.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280509" y="923843"/>
            <a:ext cx="395016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Load Vs Temp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9E6CD-AD0E-4B7F-9238-E58915CE4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7" y="1321076"/>
            <a:ext cx="4499729" cy="2647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E8403-2A00-4C20-A161-F5E1F629F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245" y="1522885"/>
            <a:ext cx="4667755" cy="2532760"/>
          </a:xfrm>
          <a:prstGeom prst="rect">
            <a:avLst/>
          </a:prstGeom>
        </p:spPr>
      </p:pic>
      <p:sp>
        <p:nvSpPr>
          <p:cNvPr id="16" name="Google Shape;124;p17">
            <a:extLst>
              <a:ext uri="{FF2B5EF4-FFF2-40B4-BE49-F238E27FC236}">
                <a16:creationId xmlns:a16="http://schemas.microsoft.com/office/drawing/2014/main" id="{D1C279A5-6D70-4DEC-A67C-183D4DA30FB5}"/>
              </a:ext>
            </a:extLst>
          </p:cNvPr>
          <p:cNvSpPr txBox="1">
            <a:spLocks/>
          </p:cNvSpPr>
          <p:nvPr/>
        </p:nvSpPr>
        <p:spPr>
          <a:xfrm>
            <a:off x="1131083" y="4148377"/>
            <a:ext cx="3950167" cy="6014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dirty="0"/>
              <a:t>Annual Seasonality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dirty="0"/>
              <a:t>Monthly Seasonality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dirty="0"/>
              <a:t>Weekly Seasonality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dirty="0"/>
              <a:t>Daily Seasonality</a:t>
            </a:r>
          </a:p>
        </p:txBody>
      </p:sp>
    </p:spTree>
    <p:extLst>
      <p:ext uri="{BB962C8B-B14F-4D97-AF65-F5344CB8AC3E}">
        <p14:creationId xmlns:p14="http://schemas.microsoft.com/office/powerpoint/2010/main" val="223394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280509" y="923843"/>
            <a:ext cx="395016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One Day Vs Two Weeks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6" name="Google Shape;124;p17">
            <a:extLst>
              <a:ext uri="{FF2B5EF4-FFF2-40B4-BE49-F238E27FC236}">
                <a16:creationId xmlns:a16="http://schemas.microsoft.com/office/drawing/2014/main" id="{D1C279A5-6D70-4DEC-A67C-183D4DA30FB5}"/>
              </a:ext>
            </a:extLst>
          </p:cNvPr>
          <p:cNvSpPr txBox="1">
            <a:spLocks/>
          </p:cNvSpPr>
          <p:nvPr/>
        </p:nvSpPr>
        <p:spPr>
          <a:xfrm>
            <a:off x="506851" y="3546461"/>
            <a:ext cx="1002947" cy="454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IN" sz="1200" b="0" dirty="0"/>
              <a:t>One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FD572-26B7-4037-AB19-5C3C23E2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2" y="1562110"/>
            <a:ext cx="4115915" cy="2019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126DBB-3B64-4C0A-A7D1-88F00BC06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947" y="2285196"/>
            <a:ext cx="4077636" cy="1934461"/>
          </a:xfrm>
          <a:prstGeom prst="rect">
            <a:avLst/>
          </a:prstGeom>
        </p:spPr>
      </p:pic>
      <p:sp>
        <p:nvSpPr>
          <p:cNvPr id="18" name="Google Shape;124;p17">
            <a:extLst>
              <a:ext uri="{FF2B5EF4-FFF2-40B4-BE49-F238E27FC236}">
                <a16:creationId xmlns:a16="http://schemas.microsoft.com/office/drawing/2014/main" id="{BEA6D2F2-C7BE-4DAF-99BC-6ECF31FCA086}"/>
              </a:ext>
            </a:extLst>
          </p:cNvPr>
          <p:cNvSpPr txBox="1">
            <a:spLocks/>
          </p:cNvSpPr>
          <p:nvPr/>
        </p:nvSpPr>
        <p:spPr>
          <a:xfrm>
            <a:off x="4791519" y="1830677"/>
            <a:ext cx="1113335" cy="454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IN" sz="1200" b="0" dirty="0"/>
              <a:t>Two Weeks</a:t>
            </a:r>
          </a:p>
        </p:txBody>
      </p:sp>
    </p:spTree>
    <p:extLst>
      <p:ext uri="{BB962C8B-B14F-4D97-AF65-F5344CB8AC3E}">
        <p14:creationId xmlns:p14="http://schemas.microsoft.com/office/powerpoint/2010/main" val="414405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69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Models Explored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2842038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IN" sz="1600" b="0" dirty="0"/>
              <a:t>1) Multiple Linear Regression</a:t>
            </a:r>
          </a:p>
          <a:p>
            <a:pPr marL="76200" indent="0">
              <a:buNone/>
            </a:pPr>
            <a:r>
              <a:rPr lang="en-IN" sz="1600" b="0" dirty="0"/>
              <a:t>2) Multi Seasonal Time Series</a:t>
            </a:r>
          </a:p>
          <a:p>
            <a:pPr marL="76200" indent="0">
              <a:buNone/>
            </a:pPr>
            <a:r>
              <a:rPr lang="en-IN" sz="1600" b="0" dirty="0"/>
              <a:t>         -ARIMA</a:t>
            </a:r>
          </a:p>
          <a:p>
            <a:pPr marL="76200" indent="0">
              <a:buNone/>
            </a:pPr>
            <a:r>
              <a:rPr lang="en-IN" sz="1600" b="0" dirty="0"/>
              <a:t>         -ETS</a:t>
            </a:r>
          </a:p>
          <a:p>
            <a:pPr marL="76200" indent="0">
              <a:buNone/>
            </a:pPr>
            <a:r>
              <a:rPr lang="en-IN" sz="1600" b="0" dirty="0"/>
              <a:t>         -Naïve</a:t>
            </a:r>
          </a:p>
          <a:p>
            <a:pPr marL="76200" indent="0">
              <a:buNone/>
            </a:pPr>
            <a:r>
              <a:rPr lang="en-IN" sz="1600" b="0" dirty="0"/>
              <a:t>3) Seasonal Naïve</a:t>
            </a:r>
          </a:p>
          <a:p>
            <a:pPr marL="76200" indent="0">
              <a:buNone/>
            </a:pPr>
            <a:r>
              <a:rPr lang="en-IN" sz="1600" b="0" dirty="0"/>
              <a:t>4) Prophet</a:t>
            </a:r>
          </a:p>
          <a:p>
            <a:pPr marL="76200" indent="0">
              <a:buNone/>
            </a:pPr>
            <a:r>
              <a:rPr lang="en-IN" sz="1600" b="0" dirty="0"/>
              <a:t>5) Neural Nets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DEF26420-890E-44E8-A193-5726BA5844FC}"/>
              </a:ext>
            </a:extLst>
          </p:cNvPr>
          <p:cNvSpPr txBox="1">
            <a:spLocks/>
          </p:cNvSpPr>
          <p:nvPr/>
        </p:nvSpPr>
        <p:spPr>
          <a:xfrm>
            <a:off x="4865785" y="1637651"/>
            <a:ext cx="2842038" cy="14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Font typeface="Quattrocento Sans"/>
              <a:buNone/>
            </a:pPr>
            <a:r>
              <a:rPr lang="en-IN" sz="1600" u="sng" dirty="0"/>
              <a:t>Training Period</a:t>
            </a:r>
          </a:p>
          <a:p>
            <a:pPr marL="76200" indent="0">
              <a:buFont typeface="Quattrocento Sans"/>
              <a:buNone/>
            </a:pPr>
            <a:r>
              <a:rPr lang="en-IN" sz="1600" dirty="0"/>
              <a:t>2008-2010</a:t>
            </a:r>
          </a:p>
          <a:p>
            <a:pPr marL="76200" indent="0">
              <a:buFont typeface="Quattrocento Sans"/>
              <a:buNone/>
            </a:pPr>
            <a:r>
              <a:rPr lang="en-IN" sz="1600" u="sng" dirty="0"/>
              <a:t>Testing Period</a:t>
            </a:r>
          </a:p>
          <a:p>
            <a:pPr marL="76200" indent="0">
              <a:buFont typeface="Quattrocento Sans"/>
              <a:buNone/>
            </a:pPr>
            <a:r>
              <a:rPr lang="en-IN" sz="1600" dirty="0"/>
              <a:t>2011</a:t>
            </a:r>
          </a:p>
          <a:p>
            <a:pPr marL="76200" indent="0">
              <a:buFont typeface="Quattrocento Sans"/>
              <a:buNone/>
            </a:pPr>
            <a:endParaRPr lang="en-IN" sz="1600" dirty="0"/>
          </a:p>
          <a:p>
            <a:pPr>
              <a:buClr>
                <a:schemeClr val="accent1"/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1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038-2E53-48B8-B63B-E45012C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D711E-ACED-4F5F-BF75-270B0695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2708" y="67603"/>
            <a:ext cx="3878400" cy="861254"/>
          </a:xfrm>
        </p:spPr>
        <p:txBody>
          <a:bodyPr/>
          <a:lstStyle/>
          <a:p>
            <a:pPr marL="76200" indent="0">
              <a:buNone/>
            </a:pPr>
            <a:r>
              <a:rPr lang="en-IN" sz="2000" dirty="0"/>
              <a:t>Adjusted- R-squared-&gt; 0.9937</a:t>
            </a:r>
          </a:p>
          <a:p>
            <a:pPr marL="76200" indent="0">
              <a:buNone/>
            </a:pPr>
            <a:r>
              <a:rPr lang="en-IN" sz="2000" dirty="0"/>
              <a:t>MAPE Testing Set -&gt; 2.886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49D63-43A3-48C9-AB29-86EDB9EE0F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87BC5-6DAB-4498-A34A-38D69ABF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12" y="1616470"/>
            <a:ext cx="6938640" cy="712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C98ACB-E589-44DB-AFBA-9418901AE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298" y="2384944"/>
            <a:ext cx="4843221" cy="1862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05FE8D-A78F-4BA7-B3C8-8619A88B8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71" y="2213164"/>
            <a:ext cx="3761486" cy="281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8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038-2E53-48B8-B63B-E45012C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Multi Seasonality Decomposition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49D63-43A3-48C9-AB29-86EDB9EE0F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82933-C352-4BA7-A2CF-383609984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78" y="1428604"/>
            <a:ext cx="6765010" cy="311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23988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180</Words>
  <Application>Microsoft Office PowerPoint</Application>
  <PresentationFormat>On-screen Show (16:9)</PresentationFormat>
  <Paragraphs>64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Lora</vt:lpstr>
      <vt:lpstr>Arial</vt:lpstr>
      <vt:lpstr>Quattrocento Sans</vt:lpstr>
      <vt:lpstr>Viola template</vt:lpstr>
      <vt:lpstr>Load Forecasting</vt:lpstr>
      <vt:lpstr>Business Problem</vt:lpstr>
      <vt:lpstr>Business Problem</vt:lpstr>
      <vt:lpstr>Load Vs Temp</vt:lpstr>
      <vt:lpstr>One Day Vs Two Weeks</vt:lpstr>
      <vt:lpstr>Models</vt:lpstr>
      <vt:lpstr>Models Explored</vt:lpstr>
      <vt:lpstr>Multiple Linear Regression</vt:lpstr>
      <vt:lpstr>Multi Seasonality Decomposition</vt:lpstr>
      <vt:lpstr>Multi Seasonality- Arima Model</vt:lpstr>
      <vt:lpstr>Multi Seasonality- Naïve Model</vt:lpstr>
      <vt:lpstr>Multi Seasonality- ETS Model</vt:lpstr>
      <vt:lpstr>Seasonal Naïve Model</vt:lpstr>
      <vt:lpstr>Accuracy Comparison Graph</vt:lpstr>
      <vt:lpstr>Prophet Model</vt:lpstr>
      <vt:lpstr>Neural Net Modelling</vt:lpstr>
      <vt:lpstr>MAPE All Model Testing Set(2011)</vt:lpstr>
      <vt:lpstr>Champion Model Forecast-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Forecasting</dc:title>
  <dc:creator>Karan Saxena</dc:creator>
  <cp:lastModifiedBy>Karan Saxena</cp:lastModifiedBy>
  <cp:revision>7</cp:revision>
  <dcterms:modified xsi:type="dcterms:W3CDTF">2021-12-15T07:06:05Z</dcterms:modified>
</cp:coreProperties>
</file>