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86" r:id="rId3"/>
    <p:sldId id="265" r:id="rId4"/>
    <p:sldId id="272" r:id="rId5"/>
    <p:sldId id="281" r:id="rId6"/>
    <p:sldId id="273" r:id="rId7"/>
    <p:sldId id="275" r:id="rId8"/>
    <p:sldId id="276" r:id="rId9"/>
    <p:sldId id="277" r:id="rId10"/>
    <p:sldId id="330" r:id="rId11"/>
    <p:sldId id="290" r:id="rId12"/>
    <p:sldId id="291" r:id="rId13"/>
    <p:sldId id="287" r:id="rId14"/>
    <p:sldId id="288" r:id="rId15"/>
    <p:sldId id="289" r:id="rId16"/>
    <p:sldId id="292" r:id="rId17"/>
    <p:sldId id="278" r:id="rId18"/>
    <p:sldId id="295" r:id="rId19"/>
    <p:sldId id="305" r:id="rId20"/>
    <p:sldId id="306" r:id="rId21"/>
    <p:sldId id="304" r:id="rId22"/>
    <p:sldId id="296" r:id="rId23"/>
    <p:sldId id="297" r:id="rId24"/>
    <p:sldId id="298" r:id="rId25"/>
    <p:sldId id="307" r:id="rId26"/>
    <p:sldId id="299" r:id="rId27"/>
    <p:sldId id="325" r:id="rId28"/>
    <p:sldId id="309" r:id="rId29"/>
    <p:sldId id="308" r:id="rId30"/>
    <p:sldId id="301" r:id="rId31"/>
    <p:sldId id="310" r:id="rId32"/>
    <p:sldId id="311" r:id="rId33"/>
    <p:sldId id="312" r:id="rId34"/>
    <p:sldId id="302" r:id="rId35"/>
    <p:sldId id="313" r:id="rId36"/>
    <p:sldId id="314" r:id="rId37"/>
    <p:sldId id="315" r:id="rId38"/>
    <p:sldId id="316" r:id="rId39"/>
    <p:sldId id="317" r:id="rId40"/>
    <p:sldId id="318" r:id="rId41"/>
    <p:sldId id="326" r:id="rId42"/>
    <p:sldId id="324" r:id="rId43"/>
    <p:sldId id="321" r:id="rId44"/>
    <p:sldId id="327" r:id="rId45"/>
    <p:sldId id="322" r:id="rId46"/>
    <p:sldId id="328" r:id="rId47"/>
    <p:sldId id="319" r:id="rId48"/>
    <p:sldId id="329" r:id="rId49"/>
    <p:sldId id="323" r:id="rId50"/>
    <p:sldId id="303" r:id="rId51"/>
    <p:sldId id="279" r:id="rId52"/>
    <p:sldId id="294" r:id="rId53"/>
    <p:sldId id="293" r:id="rId54"/>
    <p:sldId id="269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5520" autoAdjust="0"/>
  </p:normalViewPr>
  <p:slideViewPr>
    <p:cSldViewPr>
      <p:cViewPr varScale="1">
        <p:scale>
          <a:sx n="86" d="100"/>
          <a:sy n="86" d="100"/>
        </p:scale>
        <p:origin x="9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2A15A5-651D-402E-8586-132C3586A2A2}" type="datetimeFigureOut">
              <a:rPr lang="en-IN" altLang="en-US"/>
              <a:pPr>
                <a:defRPr/>
              </a:pPr>
              <a:t>26-11-2021</a:t>
            </a:fld>
            <a:endParaRPr lang="en-I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A091E6-2186-4DCB-B75F-BC82C9D6DD8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226212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6C2354FD-D596-494B-9F5F-2F02A9F70C2E}" type="datetimeFigureOut">
              <a:rPr lang="en-US" altLang="en-US"/>
              <a:pPr>
                <a:defRPr/>
              </a:pPr>
              <a:t>11/26/2021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AB0E222-EE61-4432-A9D6-B626CEF68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92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7E50FF-A3E6-447D-A5E9-F20FCF1DD887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06BB76-5EF3-4925-A3A5-5C5297E54A88}" type="slidenum">
              <a:rPr lang="en-US" altLang="en-US" smtClean="0">
                <a:latin typeface="Calibri" panose="020F0502020204030204" pitchFamily="34" charset="0"/>
              </a:rPr>
              <a:pPr/>
              <a:t>51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4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1" indent="0" algn="l">
              <a:buNone/>
              <a:defRPr sz="2601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177" indent="0" algn="ctr">
              <a:buNone/>
            </a:lvl2pPr>
            <a:lvl3pPr marL="914354" indent="0" algn="ctr">
              <a:buNone/>
            </a:lvl3pPr>
            <a:lvl4pPr marL="1371531" indent="0" algn="ctr">
              <a:buNone/>
            </a:lvl4pPr>
            <a:lvl5pPr marL="1828709" indent="0" algn="ctr">
              <a:buNone/>
            </a:lvl5pPr>
            <a:lvl6pPr marL="2285886" indent="0" algn="ctr">
              <a:buNone/>
            </a:lvl6pPr>
            <a:lvl7pPr marL="2743063" indent="0" algn="ctr">
              <a:buNone/>
            </a:lvl7pPr>
            <a:lvl8pPr marL="3200240" indent="0" algn="ctr">
              <a:buNone/>
            </a:lvl8pPr>
            <a:lvl9pPr marL="3657417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9C8BF-A9F9-4C72-AE4A-B42331FD883F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CDF83-B98F-408F-B401-F4B660058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13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26765-BE64-4EE7-BDB7-470C5A0C2BF6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8153-5682-4C44-B2EC-82C2360DC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52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47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8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57A98-B363-4C5C-AAFF-8594557CAD1C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007C5-901E-4C32-B09C-A7B53349D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77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1435100" y="6323013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FEEFDE8-C5EC-4C1A-B266-FA8D108A9E62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2A460-D5DF-4225-96B8-065A430A5F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51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5D6468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F27-EE34-49B2-B6EB-9BC60476C31B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CB8A4-4D13-40FF-8D9A-71AACE453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70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71F2B-7A5B-4AF2-AA97-5CE203428AC0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6EFD-6ADA-4E51-9ECD-CE2AE2B75D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4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1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1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1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73" indent="-274306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1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1B330-E0FC-4083-99A8-BD66964298FB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23388-B0E8-4E7E-9156-8058BAE2EB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2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DB55B-8296-46EF-8977-DECC55C8AB24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F08C2-8971-4D7B-87BF-12F5627F7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0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5D6468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11954-5658-4911-8034-74E8C7CDC54D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88C45-686A-42E3-B19C-87DD5F2F5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3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1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19" indent="0">
              <a:lnSpc>
                <a:spcPct val="100000"/>
              </a:lnSpc>
              <a:spcBef>
                <a:spcPts val="0"/>
              </a:spcBef>
              <a:buNone/>
              <a:defRPr sz="1401"/>
            </a:lvl1pPr>
            <a:lvl2pPr>
              <a:buNone/>
              <a:defRPr sz="1200"/>
            </a:lvl2pPr>
            <a:lvl3pPr>
              <a:buNone/>
              <a:defRPr sz="1001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3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D54D1-CC62-4157-AC06-4576FC42FE10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1E508-8E8B-4A14-9DAA-E77B54D92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83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altLang="en-US" sz="3200" smtClean="0">
              <a:latin typeface="Gill Sans MT" pitchFamily="34" charset="0"/>
            </a:endParaRPr>
          </a:p>
        </p:txBody>
      </p:sp>
      <p:sp>
        <p:nvSpPr>
          <p:cNvPr id="6" name="Flowchart: Process 5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B3CAD6">
                <a:alpha val="39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7" name="Flowchart: Process 6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11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1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1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786F3-7A69-4CB2-931A-4FF49281C5F0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8834A-5A86-41E2-9608-B044C18E3F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7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E0EEF6"/>
            </a:solidFill>
            <a:round/>
            <a:headEnd/>
            <a:tailEnd/>
          </a:ln>
          <a:effectLst>
            <a:outerShdw blurRad="25400" dist="25400" dir="5400000" algn="tl" rotWithShape="0">
              <a:srgbClr val="8D9AA1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9BA4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86D06219-1D08-429E-BF55-6EC3EF02E640}" type="datetime1">
              <a:rPr lang="en-IN" altLang="en-US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Project Title, CGPIT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9BA4"/>
                </a:solidFill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F64909B3-62D2-44AA-AD71-6CA5FD352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5D6468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altLang="en-US">
              <a:solidFill>
                <a:srgbClr val="FFFFFF"/>
              </a:solidFill>
              <a:latin typeface="Gill Sans MT" pitchFamily="34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84" r:id="rId4"/>
    <p:sldLayoutId id="2147484091" r:id="rId5"/>
    <p:sldLayoutId id="2147484085" r:id="rId6"/>
    <p:sldLayoutId id="2147484092" r:id="rId7"/>
    <p:sldLayoutId id="2147484093" r:id="rId8"/>
    <p:sldLayoutId id="2147484094" r:id="rId9"/>
    <p:sldLayoutId id="2147484086" r:id="rId10"/>
    <p:sldLayoutId id="214748408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66666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7pPr>
      <a:lvl8pPr marL="1371531" algn="l" rtl="0" fontAlgn="base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4300">
          <a:solidFill>
            <a:srgbClr val="666666"/>
          </a:solidFill>
          <a:latin typeface="Gill Sans MT" pitchFamily="34" charset="0"/>
        </a:defRPr>
      </a:lvl9pPr>
      <a:extLst/>
    </p:titleStyle>
    <p:bodyStyle>
      <a:lvl1pPr marL="363538" indent="-280988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8175" indent="-2349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4238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5375" indent="-171450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180975" algn="l" rtl="0" eaLnBrk="0" fontAlgn="base" hangingPunct="0">
        <a:spcBef>
          <a:spcPct val="20000"/>
        </a:spcBef>
        <a:spcAft>
          <a:spcPct val="0"/>
        </a:spcAft>
        <a:buClr>
          <a:srgbClr val="68007F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685" indent="-182871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86" indent="-182871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44" indent="-182871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47" indent="-182871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kcrossing.com/" TargetMode="External"/><Relationship Id="rId2" Type="http://schemas.openxmlformats.org/officeDocument/2006/relationships/hyperlink" Target="https://docs.djangoproject.com/en/3.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dl.iitkgp.ac.in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 bwMode="auto">
          <a:xfrm>
            <a:off x="990600" y="1600200"/>
            <a:ext cx="7467600" cy="16002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48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Bartering</a:t>
            </a:r>
            <a:r>
              <a:rPr lang="en-US" altLang="en-US" sz="48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Books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257300" y="4648200"/>
            <a:ext cx="7696200" cy="1524000"/>
          </a:xfrm>
        </p:spPr>
        <p:txBody>
          <a:bodyPr/>
          <a:lstStyle/>
          <a:p>
            <a:pPr marL="26987" algn="just" eaLnBrk="1" hangingPunct="1">
              <a:spcBef>
                <a:spcPts val="601"/>
              </a:spcBef>
              <a:buFont typeface="Wingdings 2" charset="2"/>
              <a:buNone/>
              <a:defRPr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Prepared By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: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			</a:t>
            </a:r>
            <a:r>
              <a:rPr lang="en-US" alt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          </a:t>
            </a:r>
            <a:r>
              <a:rPr lang="en-US" altLang="en-US" sz="2000" b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Guided By:                                               </a:t>
            </a:r>
          </a:p>
          <a:p>
            <a:pPr marL="26987" algn="just" eaLnBrk="1" hangingPunct="1">
              <a:spcBef>
                <a:spcPts val="601"/>
              </a:spcBef>
              <a:buFont typeface="Wingdings 2" charset="2"/>
              <a:buNone/>
              <a:defRPr/>
            </a:pP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Karan Bhatt(201803100810008)                   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 Mr. </a:t>
            </a:r>
            <a:r>
              <a:rPr lang="en-US" altLang="en-US" sz="180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Jenish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</a:t>
            </a:r>
            <a:r>
              <a:rPr lang="en-US" altLang="en-US" sz="180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Lavji</a:t>
            </a:r>
            <a:endParaRPr lang="en-US" altLang="en-US" sz="180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charset="0"/>
            </a:endParaRPr>
          </a:p>
          <a:p>
            <a:pPr marL="26987" algn="just" eaLnBrk="1" hangingPunct="1">
              <a:spcBef>
                <a:spcPts val="601"/>
              </a:spcBef>
              <a:buFont typeface="Wingdings 2" charset="2"/>
              <a:buNone/>
              <a:defRPr/>
            </a:pP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Kevin Mehta (201803100810074)                   </a:t>
            </a:r>
            <a:r>
              <a:rPr lang="en-US" altLang="en-US" sz="180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Assisitant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Professor, DIT</a:t>
            </a:r>
          </a:p>
          <a:p>
            <a:pPr marL="26987" algn="just" eaLnBrk="1" hangingPunct="1">
              <a:spcBef>
                <a:spcPts val="601"/>
              </a:spcBef>
              <a:buFont typeface="Wingdings 2" charset="2"/>
              <a:buNone/>
              <a:defRPr/>
            </a:pPr>
            <a:r>
              <a:rPr lang="en-US" altLang="en-US" sz="180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B.Tech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. IT (7</a:t>
            </a:r>
            <a:r>
              <a:rPr lang="en-US" altLang="en-US" sz="1801" baseline="30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th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Semester)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		</a:t>
            </a:r>
            <a:r>
              <a:rPr lang="en-US" altLang="en-US" sz="180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</a:t>
            </a: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            CGPIT.</a:t>
            </a:r>
            <a:endParaRPr lang="en-US" altLang="en-US" sz="180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charset="0"/>
            </a:endParaRPr>
          </a:p>
          <a:p>
            <a:pPr marL="26987" algn="just" eaLnBrk="1" hangingPunct="1">
              <a:spcBef>
                <a:spcPts val="601"/>
              </a:spcBef>
              <a:buFont typeface="Wingdings 2" charset="2"/>
              <a:buNone/>
              <a:defRPr/>
            </a:pPr>
            <a:r>
              <a:rPr lang="en-US" altLang="en-US" sz="180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charset="0"/>
              </a:rPr>
              <a:t>CGPIT.                       		                	                                                                                 </a:t>
            </a:r>
            <a:endParaRPr lang="en-US" altLang="en-US" sz="180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11268" name="AutoShape 3" descr="Image result for cgpit logo"/>
          <p:cNvSpPr>
            <a:spLocks noChangeAspect="1" noChangeArrowheads="1"/>
          </p:cNvSpPr>
          <p:nvPr/>
        </p:nvSpPr>
        <p:spPr bwMode="auto">
          <a:xfrm>
            <a:off x="155575" y="-547688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Gill Sans MT" panose="020B0502020104020203" pitchFamily="34" charset="0"/>
            </a:endParaRPr>
          </a:p>
        </p:txBody>
      </p:sp>
      <p:sp>
        <p:nvSpPr>
          <p:cNvPr id="11269" name="AutoShape 5" descr="Image result for cgpit logo"/>
          <p:cNvSpPr>
            <a:spLocks noChangeAspect="1" noChangeArrowheads="1"/>
          </p:cNvSpPr>
          <p:nvPr/>
        </p:nvSpPr>
        <p:spPr bwMode="auto">
          <a:xfrm>
            <a:off x="155575" y="-547688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Gill Sans MT" panose="020B0502020104020203" pitchFamily="34" charset="0"/>
            </a:endParaRPr>
          </a:p>
        </p:txBody>
      </p:sp>
      <p:pic>
        <p:nvPicPr>
          <p:cNvPr id="11270" name="Picture 11" descr="U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1676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AutoShape 13" descr="Image result for cgpit logo"/>
          <p:cNvSpPr>
            <a:spLocks noChangeAspect="1" noChangeArrowheads="1"/>
          </p:cNvSpPr>
          <p:nvPr/>
        </p:nvSpPr>
        <p:spPr bwMode="auto">
          <a:xfrm>
            <a:off x="155575" y="-693738"/>
            <a:ext cx="2476500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Gill Sans MT" panose="020B0502020104020203" pitchFamily="34" charset="0"/>
            </a:endParaRPr>
          </a:p>
        </p:txBody>
      </p:sp>
      <p:sp>
        <p:nvSpPr>
          <p:cNvPr id="11272" name="AutoShape 15" descr="Image result for cgpit logo"/>
          <p:cNvSpPr>
            <a:spLocks noChangeAspect="1" noChangeArrowheads="1"/>
          </p:cNvSpPr>
          <p:nvPr/>
        </p:nvSpPr>
        <p:spPr bwMode="auto">
          <a:xfrm>
            <a:off x="155575" y="-693738"/>
            <a:ext cx="2476500" cy="144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>
              <a:latin typeface="Gill Sans MT" panose="020B0502020104020203" pitchFamily="34" charset="0"/>
            </a:endParaRPr>
          </a:p>
        </p:txBody>
      </p:sp>
      <p:pic>
        <p:nvPicPr>
          <p:cNvPr id="11273" name="Picture 17" descr="Image result for cgpi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0"/>
            <a:ext cx="2476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8163" indent="-457200" algn="just"/>
            <a:r>
              <a:rPr lang="en-IN" alt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 Dashboard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Profile, followers, posts, Friend Requests</a:t>
            </a:r>
          </a:p>
          <a:p>
            <a:pPr marL="538163" indent="-457200" algn="just"/>
            <a:endParaRPr lang="en-IN" altLang="en-US" sz="2600" u="sng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538163" indent="-457200" algn="just"/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</a:t>
            </a:r>
            <a:r>
              <a:rPr lang="en-IN" alt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Panel</a:t>
            </a:r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can manage different  feed and user related details.</a:t>
            </a:r>
            <a:endParaRPr lang="en-US" altLang="en-US" sz="2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EFDE8-C5EC-4C1A-B266-FA8D108A9E62}" type="datetime1">
              <a:rPr lang="en-IN" altLang="en-US" smtClean="0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Title, CGPIT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2A460-D5DF-4225-96B8-065A430A5F9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8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Class Diagram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3B7D8E-BB16-4A86-B516-BA08CAF06E50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94350" y="6326188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92B547-9808-4DC7-96CB-76E0521412E4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1510" name="Content Placeholder 7" descr="https://miwamnhyon.us-05.visual-paradigm.com/rest/diagrams/projects/clipboard/1_nT5Ord6FYDwCG2uB?dummy=1D29rd6DySmqoQHY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3025" y="1270000"/>
            <a:ext cx="749935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1435100" y="152400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 Case Diagram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CE62D6-DDDB-4A5E-8BC4-C38B520E5534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D00698-A801-40CE-94C4-C16FED396696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2534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447800"/>
            <a:ext cx="7010400" cy="5086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012825" y="-217488"/>
            <a:ext cx="7499350" cy="1143001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Activity Diagram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3F44D6-FF04-49ED-B815-CA175AF7D16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</a:t>
            </a:r>
            <a:r>
              <a:rPr lang="en-US" dirty="0" smtClean="0"/>
              <a:t>Books, CGPIT</a:t>
            </a:r>
            <a:endParaRPr lang="en-US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AE9F102-BDBD-45E8-ACA6-D9A538B76D55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3558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838" y="647700"/>
            <a:ext cx="7620000" cy="5895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defRPr/>
            </a:pPr>
            <a:r>
              <a:rPr lang="en-IN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Flow Diagram(DFD)</a:t>
            </a:r>
            <a:r>
              <a:rPr lang="en-US" sz="4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4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4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D45AFB7-3712-4C0E-AA74-52DCEB57BD1E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</a:t>
            </a:r>
            <a:r>
              <a:rPr lang="en-US" dirty="0" smtClean="0"/>
              <a:t>Books, CGPIT</a:t>
            </a:r>
            <a:endParaRPr lang="en-US" dirty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2262AB-E384-466B-AF29-E85B5762CD19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4582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57912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4ACAAC-531E-4A3D-9B8C-F7E531AEDA7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33C786-847A-48F6-8A7A-7362655D1098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15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5606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5100" y="1670050"/>
            <a:ext cx="7499350" cy="46243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Sequence Diagram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8C5A60-5E52-49AF-B251-36A6335B58F3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5C37A5-B3F4-4F03-984F-34D3FD1629AB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16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6630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85913"/>
            <a:ext cx="6781800" cy="4794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Technologies and Platform  used for development</a:t>
            </a:r>
            <a:endParaRPr lang="en-IN" altLang="en-US" sz="4400" b="1" dirty="0" smtClean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4572000"/>
          </a:xfrm>
        </p:spPr>
        <p:txBody>
          <a:bodyPr/>
          <a:lstStyle/>
          <a:p>
            <a:pPr marL="82550" indent="0" algn="just">
              <a:buNone/>
            </a:pP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Technologies:-</a:t>
            </a:r>
          </a:p>
          <a:p>
            <a:pPr algn="just"/>
            <a:r>
              <a:rPr lang="en-IN" altLang="en-US" sz="28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Front end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</a:t>
            </a:r>
            <a:r>
              <a:rPr lang="en-IN" altLang="en-US" sz="2800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Django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HTML, CSS, </a:t>
            </a:r>
            <a:r>
              <a:rPr lang="en-IN" altLang="en-US" sz="2800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Javascript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IN" altLang="en-US" sz="2800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Jquery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Bootstrap.</a:t>
            </a:r>
          </a:p>
          <a:p>
            <a:pPr algn="just"/>
            <a:endParaRPr lang="en-IN" alt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IN" altLang="en-US" sz="28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Back end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</a:t>
            </a:r>
            <a:r>
              <a:rPr lang="en-IN" altLang="en-US" sz="2800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Django</a:t>
            </a: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IN" altLang="en-US" sz="2800" dirty="0" err="1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PostgreSQL</a:t>
            </a:r>
            <a:endParaRPr lang="en-IN" alt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2550" indent="0" algn="just">
              <a:buNone/>
            </a:pPr>
            <a:endParaRPr lang="en-IN" alt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2550" indent="0" algn="just">
              <a:buNone/>
            </a:pP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Platform:-</a:t>
            </a:r>
            <a:endParaRPr lang="en-IN" altLang="en-US" sz="2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Visual Studio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313488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C20D15-29B5-4407-92C8-78EB1AF8FC1E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17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2765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959A61-3547-4C1D-8458-DA26C8EAD70B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1423988" y="138113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</a:rPr>
              <a:t>Implementation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57300" y="709613"/>
            <a:ext cx="7499350" cy="5233987"/>
          </a:xfrm>
        </p:spPr>
        <p:txBody>
          <a:bodyPr/>
          <a:lstStyle/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 Page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8C1602-A9BF-40F8-B245-C865788A27F4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 CGPIT</a:t>
            </a:r>
            <a:endParaRPr lang="en-US" dirty="0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C9F608-51BE-449E-A812-A4E3C9BEDA39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18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867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2036763"/>
            <a:ext cx="7258050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423988" y="138113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</a:rPr>
              <a:t>Implementation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257300" y="709613"/>
            <a:ext cx="7499350" cy="5233987"/>
          </a:xfrm>
        </p:spPr>
        <p:txBody>
          <a:bodyPr/>
          <a:lstStyle/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 Page Before Login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B63C52-0AEB-46CF-B6A5-D04B2BF82881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 CGPIT</a:t>
            </a:r>
            <a:endParaRPr lang="en-US" dirty="0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48E6D72-8C8B-48DD-8ACC-A9725E2288BE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19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2970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133600"/>
            <a:ext cx="733266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Consent </a:t>
            </a:r>
            <a:r>
              <a:rPr lang="en-US" sz="49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guide for this </a:t>
            </a:r>
            <a:r>
              <a:rPr lang="en-US" sz="49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presentation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F032996-C4C3-45BA-B2B4-A23B906206B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FE6ED4-C1E2-4160-83F3-0CBA8497C50B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97" y="2057400"/>
            <a:ext cx="7288623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423988" y="138113"/>
            <a:ext cx="7499350" cy="11430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</a:rPr>
              <a:t>Implementation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257300" y="709613"/>
            <a:ext cx="7499350" cy="5233987"/>
          </a:xfrm>
        </p:spPr>
        <p:txBody>
          <a:bodyPr/>
          <a:lstStyle/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 Page After Login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615F859-F629-4BF1-A131-43BBAAD37C9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 CGPIT</a:t>
            </a:r>
            <a:endParaRPr lang="en-US" dirty="0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A76D91-F8B0-41BC-BEC7-936C13A4D21A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20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07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051050"/>
            <a:ext cx="708025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Implementation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5351463"/>
          </a:xfrm>
        </p:spPr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Mobile view.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2380A3D-C973-43B5-874D-9702B1136886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1A44AC-2E32-4F53-AF47-856769ABF175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175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111375"/>
            <a:ext cx="3508375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111375"/>
            <a:ext cx="3287713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Register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07A2553-2BC3-4B30-A0B8-80867DC6B55B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61A98D-DEC7-43BD-94D6-FED1F1E4FED2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27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438400"/>
            <a:ext cx="6781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Login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3D7EF9-3147-4A7D-B8D7-6FBFD8A81C6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6483BB-DBF5-4E70-8051-50ED0ACED4ED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37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97100"/>
            <a:ext cx="68580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Profile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F448F0-A5A0-4479-9BF6-932D2BCC39D3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D5E7AD-3C8E-4606-A7C7-6979B7EF0C2E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482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888"/>
            <a:ext cx="70866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Profile Updation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241E7-FD9F-4EC6-A060-B967BC82AFA6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F26802-ACAA-485C-B733-9E8712311DF9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25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584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7318375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Uploading post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C64ECF-A2E3-4153-8BBE-30A52577D4A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FEE508-834E-4DD9-8FF2-1401C373329B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68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08200"/>
            <a:ext cx="73152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Post </a:t>
            </a:r>
            <a:r>
              <a:rPr lang="en-US" sz="2800" dirty="0" smtClean="0">
                <a:latin typeface="Cambria" panose="02040503050406030204" pitchFamily="18" charset="0"/>
              </a:rPr>
              <a:t>Uploaded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EFDE8-C5EC-4C1A-B266-FA8D108A9E62}" type="datetime1">
              <a:rPr lang="en-IN" altLang="en-US" smtClean="0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2A460-D5DF-4225-96B8-065A430A5F9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998864"/>
            <a:ext cx="6445250" cy="424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1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3A5600-5F4C-40B1-873F-22C28450CCE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6E6FCC-10BC-4CEC-962E-702E3E61AEE9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28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Comments</a:t>
            </a:r>
          </a:p>
          <a:p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33600"/>
            <a:ext cx="68906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C7327EF-CE7C-4D7A-AC83-39ED82C50C35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91AF94-A036-452B-BD9F-AAE2C4975DD8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29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399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altLang="en-US" dirty="0" smtClean="0"/>
          </a:p>
        </p:txBody>
      </p:sp>
      <p:pic>
        <p:nvPicPr>
          <p:cNvPr id="39943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38350"/>
            <a:ext cx="733425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1219200" y="228600"/>
            <a:ext cx="7715250" cy="914400"/>
          </a:xfrm>
        </p:spPr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5250" cy="4953000"/>
          </a:xfrm>
        </p:spPr>
        <p:txBody>
          <a:bodyPr>
            <a:normAutofit fontScale="77500" lnSpcReduction="20000"/>
          </a:bodyPr>
          <a:lstStyle/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Introduction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Motivation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Objective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Scope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Analysis for development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Modules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Diagrams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Technologies and Platform  used for development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Implementation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Future work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Conclusion</a:t>
            </a:r>
          </a:p>
          <a:p>
            <a:pPr marL="365742" indent="-283450" algn="just" eaLnBrk="1" fontAlgn="auto" hangingPunct="1">
              <a:spcBef>
                <a:spcPts val="601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References</a:t>
            </a:r>
          </a:p>
        </p:txBody>
      </p:sp>
      <p:sp>
        <p:nvSpPr>
          <p:cNvPr id="1331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5C2DAC-65BB-42E6-B5BE-FBBBB6FCEE3C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00" y="63055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</a:t>
            </a:r>
            <a:r>
              <a:rPr lang="en-US" dirty="0" smtClean="0"/>
              <a:t>Books, </a:t>
            </a:r>
            <a:r>
              <a:rPr lang="en-US" dirty="0"/>
              <a:t>CGPIT</a:t>
            </a:r>
          </a:p>
        </p:txBody>
      </p:sp>
      <p:sp>
        <p:nvSpPr>
          <p:cNvPr id="1331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7DF868-54B4-4717-A871-B25FA736E593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 Friends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B1A7EE-29C3-4197-9EC8-7CFE71142854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E049B3-C565-4E24-BD09-D94C8030AA65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30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6477000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Sending Friend Request 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FBBC1E-735F-4803-8F8E-5B53E33A7E30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D351C8-F980-4A0E-B78B-321995C3D673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199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097088"/>
            <a:ext cx="73914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Friend Request Sent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863257-E117-4282-934C-9E92762A49A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19639-697B-4F53-8B1B-D18C86EFDBB3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301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2286000"/>
            <a:ext cx="73342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Friend Request recieved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EC9C5E-605E-4ED3-86CA-0C20E2B1EB57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0A48E2-8FCC-4C61-8EEF-29A8C4CE462F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403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362200"/>
            <a:ext cx="738505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Friends list</a:t>
            </a: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0737D8-3E66-437D-A657-C9752CE32468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6F9C9E-C74B-46C2-AB37-7067F1CC2F83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50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70560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Inbox</a:t>
            </a: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45E189-10BF-4841-9D19-2EFCBE30D180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184ACA-4E46-4636-A9A3-82E137EBA216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35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60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362200"/>
            <a:ext cx="7467600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Starting a conversation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A1EB562-A322-472F-A797-C3FC7314884B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871E88-66D4-40D6-8D14-2168924B35D1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36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71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2514600"/>
            <a:ext cx="731678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Sending messages to another user</a:t>
            </a: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010E70-530D-43CE-B97B-A205E51CA125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E6B297-EAEA-455D-BE6A-E438D273E0B0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37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81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2438400"/>
            <a:ext cx="72707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Panel Login</a:t>
            </a: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587982-6AFF-4F9B-94D4-F16639BF102B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CF6912-4A64-4C3F-B281-EEB271134EFA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38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915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286000"/>
            <a:ext cx="75438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Panel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F58A72-0C82-4B81-957B-8E0B597EE7A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F0051B-5018-409E-9DC0-BF3E97E6ADB1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39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01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60588"/>
            <a:ext cx="7010400" cy="378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1435100" y="185738"/>
            <a:ext cx="7499350" cy="1143000"/>
          </a:xfrm>
        </p:spPr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Introduction</a:t>
            </a:r>
            <a:endParaRPr lang="en-IN" altLang="en-US" sz="4400" b="1" dirty="0" smtClean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4800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platform will allow the users to share books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 no longer need and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 exchange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books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 contacting that person.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This platform resolves the time consuming activities like finding a person who wants to exchange books via different contacts or finding means of donating books.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3055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A92ABBA-4F31-4D74-A104-3440A4B4E08D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1536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0DA632-C163-4B7C-B862-C1296E259077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Comments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1B89B6-4646-4B25-8A1F-FE955AB76EAF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5B231E-DC1C-40B6-9784-F55F5C7F405A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40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12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43" y="2133600"/>
            <a:ext cx="6908800" cy="433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EEFDE8-C5EC-4C1A-B266-FA8D108A9E62}" type="datetime1">
              <a:rPr lang="en-IN" altLang="en-US" smtClean="0"/>
              <a:pPr>
                <a:defRPr/>
              </a:pPr>
              <a:t>26-11-2021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Title, CGPIT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02A460-D5DF-4225-96B8-065A430A5F9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6" y="2149712"/>
            <a:ext cx="6956424" cy="436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20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Groups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A32394-7DC0-438E-9821-1B24CEDC0A85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3F0A361-F8C0-47B9-AA28-1272C0F68742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22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5151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FEC9EE-720C-40FC-813B-58E7E0041157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467E78-F3F0-48C0-A430-CCFDE838CAFA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1" y="1910722"/>
            <a:ext cx="6569078" cy="46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FEC9EE-720C-40FC-813B-58E7E0041157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467E78-F3F0-48C0-A430-CCFDE838CAFA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2788"/>
            <a:ext cx="6245224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0B1833-9080-415A-88E5-F7AEF58C0E2D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B67355-6283-4E83-993C-07A541184F8D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45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428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041053"/>
            <a:ext cx="6623050" cy="424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F0B1833-9080-415A-88E5-F7AEF58C0E2D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2B67355-6283-4E83-993C-07A541184F8D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46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42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6775"/>
            <a:ext cx="686435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Profiles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554CB3-A6AE-4DBE-A77D-BFAA664F3BE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C0E676-9042-4118-B02A-38C15B245654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47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96610"/>
            <a:ext cx="6477000" cy="4051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Profiles</a:t>
            </a:r>
          </a:p>
          <a:p>
            <a:pPr algn="just"/>
            <a:endParaRPr lang="en-US" altLang="en-US" sz="280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B554CB3-A6AE-4DBE-A77D-BFAA664F3BE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C0E676-9042-4118-B02A-38C15B245654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48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33" y="2069909"/>
            <a:ext cx="7453742" cy="44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Admin Users</a:t>
            </a:r>
          </a:p>
          <a:p>
            <a:pPr algn="just"/>
            <a:endParaRPr lang="en-US" altLang="en-US" sz="28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8E9940-7235-4CDE-8A63-1CE6E71FAEA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28D2F2-BA7D-401F-A5FF-2FE8E3879FC0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49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563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2262188"/>
            <a:ext cx="7162800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Motivation</a:t>
            </a:r>
            <a:endParaRPr lang="en-IN" sz="4400" dirty="0" smtClean="0">
              <a:effectLst>
                <a:outerShdw blurRad="38100" dist="38100" dir="2700000" algn="tl">
                  <a:srgbClr val="C0C0C0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Reason for selecting this topic is to lend a helping hand to people having a low capital expenditure and have real needs.</a:t>
            </a:r>
            <a:endParaRPr lang="en-US" altLang="en-US" sz="2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endParaRPr lang="en-US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 promote free literacy and education.</a:t>
            </a:r>
          </a:p>
          <a:p>
            <a:pPr marL="82550" indent="0" algn="just">
              <a:buNone/>
            </a:pPr>
            <a:endParaRPr lang="en-US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3309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A8FD4FE-54EA-402F-ABA7-A18DE8AD30C6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1639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C16EC-EFB1-48E0-9F5A-B4C35A468D87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54" y="1266825"/>
            <a:ext cx="7499350" cy="4800600"/>
          </a:xfrm>
        </p:spPr>
        <p:txBody>
          <a:bodyPr/>
          <a:lstStyle/>
          <a:p>
            <a:pPr algn="just">
              <a:defRPr/>
            </a:pP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Databases</a:t>
            </a:r>
          </a:p>
          <a:p>
            <a:pPr marL="82550" indent="0" algn="just">
              <a:buNone/>
              <a:defRPr/>
            </a:pPr>
            <a:endParaRPr lang="en-US" sz="2800" dirty="0"/>
          </a:p>
          <a:p>
            <a:pPr marL="82550" indent="0" algn="just">
              <a:buFont typeface="Wingdings 2" panose="05020102010507070707" pitchFamily="18" charset="2"/>
              <a:buNone/>
              <a:defRPr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46420-5013-4121-8981-E0AC32300E74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Bartering Books, CGPIT</a:t>
            </a:r>
            <a:endParaRPr lang="en-US" dirty="0"/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B4E5CA-8B6A-4D66-A38B-533F821ACFCB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50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59"/>
            <a:ext cx="6139204" cy="4773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en-IN" altLang="en-US" sz="4400" b="1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3" indent="0" algn="just">
              <a:buFont typeface="Wingdings 2" panose="05020102010507070707" pitchFamily="18" charset="2"/>
              <a:buNone/>
              <a:defRPr/>
            </a:pP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future following modules will be implemented:-</a:t>
            </a:r>
          </a:p>
          <a:p>
            <a:pPr marL="80963" indent="0" algn="just">
              <a:buFont typeface="Wingdings 2" panose="05020102010507070707" pitchFamily="18" charset="2"/>
              <a:buNone/>
              <a:defRPr/>
            </a:pPr>
            <a:endParaRPr lang="en-IN" altLang="en-US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8163" indent="-457200" algn="just">
              <a:defRPr/>
            </a:pP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Location feed generation</a:t>
            </a:r>
          </a:p>
          <a:p>
            <a:pPr marL="538163" indent="-457200" algn="just">
              <a:defRPr/>
            </a:pPr>
            <a:r>
              <a:rPr lang="en-IN" alt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Leader Board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963" indent="0" algn="just">
              <a:buFont typeface="Wingdings 2" panose="05020102010507070707" pitchFamily="18" charset="2"/>
              <a:buNone/>
              <a:defRPr/>
            </a:pP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3055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DEA60A-D114-457C-A348-39C47C71BC42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837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A7B8EE-DF43-45B1-8609-843DAEC7625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Conclusion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 summarize the overall presentation, we have completed most of the modules of the entire project.</a:t>
            </a:r>
          </a:p>
          <a:p>
            <a:pPr algn="just"/>
            <a:r>
              <a:rPr lang="en-US" altLang="en-US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the future, we will be working on the left out modules and on more advanced features which can provide a more better version of project.</a:t>
            </a: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99BEF56-50E3-44F6-BCD9-778C296642E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EAC77A-C0B9-4C86-8928-1C6871C2EF44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52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[online]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https://docs.djangoproject.com/en/3.2/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[Date of Access:20-08-2021]</a:t>
            </a:r>
          </a:p>
          <a:p>
            <a:pPr algn="just">
              <a:defRPr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defRPr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[online]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https://www.bookcrossing.com/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[Date of 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Access:22-08-2021]</a:t>
            </a: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2550" indent="0" algn="just">
              <a:buFont typeface="Wingdings 2" panose="05020102010507070707" pitchFamily="18" charset="2"/>
              <a:buNone/>
              <a:defRPr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defRPr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[online]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https://ndl.iitkgp.ac.in/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Date of Access:22-08-2021]</a:t>
            </a:r>
          </a:p>
          <a:p>
            <a:pPr algn="just">
              <a:defRPr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defRPr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[online]</a:t>
            </a:r>
            <a:r>
              <a:rPr lang="en-US" sz="2600" u="sng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sz="2600" u="sng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://www.mypustak.com</a:t>
            </a:r>
            <a:r>
              <a:rPr lang="en-US" sz="2600" u="sng" dirty="0" smtClean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[Date of </a:t>
            </a:r>
            <a:r>
              <a:rPr lang="en-US" sz="2600" dirty="0" smtClean="0">
                <a:latin typeface="Cambria" panose="02040503050406030204" pitchFamily="18" charset="0"/>
                <a:ea typeface="Cambria" panose="02040503050406030204" pitchFamily="18" charset="0"/>
              </a:rPr>
              <a:t>Access:27-08-2021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pPr algn="just">
              <a:defRPr/>
            </a:pPr>
            <a:endParaRPr lang="en-US" sz="2600" u="sng" dirty="0" smtClean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2550" indent="0" algn="just">
              <a:buFont typeface="Wingdings 2" panose="05020102010507070707" pitchFamily="18" charset="2"/>
              <a:buNone/>
              <a:defRPr/>
            </a:pPr>
            <a:endParaRPr lang="en-US"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4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9BBBD3-B069-4E14-A24B-B7B280ECBD5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Bartering Books</a:t>
            </a:r>
            <a:r>
              <a:rPr lang="en-US" dirty="0" smtClean="0"/>
              <a:t>, CGPIT</a:t>
            </a:r>
            <a:endParaRPr lang="en-US" dirty="0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F443240-476F-46E0-80D9-A86E46823F5E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53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3" indent="0" algn="ctr" eaLnBrk="1" hangingPunct="1">
              <a:buFont typeface="Wingdings 2" panose="05020102010507070707" pitchFamily="18" charset="2"/>
              <a:buNone/>
            </a:pPr>
            <a:endParaRPr lang="en-US" altLang="en-US" sz="80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963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80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altLang="en-US" sz="8000" b="1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7FBAAFF-4456-43CE-914C-8302621C543E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54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323013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6246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B6BA68-D946-4A2A-B794-3FE21427BA5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1435100" y="152400"/>
            <a:ext cx="7499350" cy="1143000"/>
          </a:xfrm>
        </p:spPr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</a:t>
            </a:r>
            <a:endParaRPr lang="en-IN" altLang="en-US" sz="4400" b="1" dirty="0" smtClean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4800600"/>
          </a:xfrm>
        </p:spPr>
        <p:txBody>
          <a:bodyPr/>
          <a:lstStyle/>
          <a:p>
            <a:pPr algn="just"/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Here, purpose is to provide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platform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 provides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 inexpensive way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people to exchange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books.</a:t>
            </a:r>
          </a:p>
          <a:p>
            <a:pPr marL="82550" indent="0" algn="just">
              <a:buNone/>
            </a:pPr>
            <a:endParaRPr lang="en-IN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algn="just"/>
            <a:endParaRPr lang="en-IN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81800" y="63055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17ED271-8F4B-4EBB-915A-2BFC8B07F07C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6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1741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DD4A23-170B-4F56-A0E7-DCA5659820C4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Scope</a:t>
            </a:r>
            <a:endParaRPr lang="en-IN" altLang="en-US" sz="4400" b="1" smtClean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Intended audience is not limited to specific age group.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IN" altLang="en-US" sz="2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Anyone can access the platform who wants to exchange books or are in search of different kinds of  books.</a:t>
            </a:r>
            <a:endParaRPr lang="en-US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05600" y="6305550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 </a:t>
            </a:r>
            <a:r>
              <a:rPr lang="en-US" dirty="0"/>
              <a:t>CGPIT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6C0B17-6324-4136-AFF8-8B326B0EEE63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7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1843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D4852FD-550C-4DAE-85CE-C89F55E8ED2C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100138" y="-381000"/>
            <a:ext cx="7499350" cy="1143000"/>
          </a:xfrm>
        </p:spPr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for development</a:t>
            </a:r>
            <a:endParaRPr lang="en-IN" altLang="en-US" sz="4400" b="1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353175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02663" y="6353175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E0E504-D6A8-4732-8597-681BC8D2DA90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8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19461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86CE77-4FBD-4765-8E1C-511E9FC3E1BA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pic>
        <p:nvPicPr>
          <p:cNvPr id="19462" name="Picture 8" descr="https://miwamnhyon.us-05.visual-paradigm.com/rest/diagrams/projects/clipboard/1_brhJXd6FYDwCG4WF?dummy=y6H1Xd6AE8wm0gGZ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528638"/>
            <a:ext cx="7505700" cy="6062662"/>
          </a:xfrm>
          <a:noFill/>
        </p:spPr>
      </p:pic>
      <p:cxnSp>
        <p:nvCxnSpPr>
          <p:cNvPr id="3" name="Straight Arrow Connector 2"/>
          <p:cNvCxnSpPr/>
          <p:nvPr/>
        </p:nvCxnSpPr>
        <p:spPr>
          <a:xfrm>
            <a:off x="3733800" y="2133600"/>
            <a:ext cx="6096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435100" y="228600"/>
            <a:ext cx="7499350" cy="1143000"/>
          </a:xfrm>
        </p:spPr>
        <p:txBody>
          <a:bodyPr vert="horz" wrap="square" lIns="91440" tIns="45721" rIns="91440" bIns="45721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4400" b="1" dirty="0" smtClean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Modules</a:t>
            </a:r>
            <a:endParaRPr lang="en-IN" altLang="en-US" sz="4400" b="1" dirty="0" smtClean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52066" y="1676400"/>
            <a:ext cx="7499350" cy="4800600"/>
          </a:xfrm>
        </p:spPr>
        <p:txBody>
          <a:bodyPr/>
          <a:lstStyle/>
          <a:p>
            <a:pPr marL="538163" indent="-457200" algn="just"/>
            <a:r>
              <a:rPr lang="en-IN" alt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 Module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Registration, Login, Logout.</a:t>
            </a:r>
          </a:p>
          <a:p>
            <a:pPr marL="538163" indent="-457200" algn="just"/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Inbox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Send Message , receive Message</a:t>
            </a:r>
          </a:p>
          <a:p>
            <a:pPr marL="538163" indent="-457200" algn="just"/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 </a:t>
            </a:r>
            <a:r>
              <a:rPr lang="en-IN" altLang="en-US" sz="2600" u="sng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page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posts, search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direct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message, navigation</a:t>
            </a:r>
          </a:p>
          <a:p>
            <a:pPr marL="538163" indent="-457200" algn="just"/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Friends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Add Friend, Send Friend Request, Receive Friend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Request.</a:t>
            </a:r>
          </a:p>
          <a:p>
            <a:pPr marL="538163" indent="-457200" algn="just"/>
            <a:r>
              <a:rPr lang="en-IN" altLang="en-US" sz="2600" u="sng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Feed</a:t>
            </a:r>
            <a:r>
              <a:rPr lang="en-IN" altLang="en-US" sz="2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:-  Different posts from different users can be </a:t>
            </a:r>
            <a:r>
              <a:rPr lang="en-IN" altLang="en-US" sz="26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visible.</a:t>
            </a:r>
            <a:endParaRPr lang="en-IN" altLang="en-US" sz="2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538163" indent="-457200" algn="just"/>
            <a:endParaRPr lang="en-US" altLang="en-US" sz="26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0" y="6323013"/>
            <a:ext cx="2895600" cy="47625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Bartering Books</a:t>
            </a:r>
            <a:r>
              <a:rPr lang="en-US" dirty="0" smtClean="0"/>
              <a:t>, </a:t>
            </a:r>
            <a:r>
              <a:rPr lang="en-US" dirty="0"/>
              <a:t>CGPIT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A008CF-36D0-4CEE-B280-294EDA023A5D}" type="slidenum">
              <a:rPr lang="en-US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9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  <p:sp>
        <p:nvSpPr>
          <p:cNvPr id="2048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177FAF-025A-4595-BF04-5D620B4FFF89}" type="datetime1">
              <a:rPr lang="en-IN" altLang="en-US" smtClean="0">
                <a:solidFill>
                  <a:srgbClr val="899BA4"/>
                </a:solidFill>
                <a:latin typeface="Gill Sans MT" panose="020B0502020104020203" pitchFamily="34" charset="0"/>
              </a:rPr>
              <a:pPr/>
              <a:t>26-11-2021</a:t>
            </a:fld>
            <a:endParaRPr lang="en-US" altLang="en-US" smtClean="0">
              <a:solidFill>
                <a:srgbClr val="899BA4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6428</TotalTime>
  <Words>807</Words>
  <Application>Microsoft Office PowerPoint</Application>
  <PresentationFormat>On-screen Show (4:3)</PresentationFormat>
  <Paragraphs>304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</vt:lpstr>
      <vt:lpstr>Gill Sans MT</vt:lpstr>
      <vt:lpstr>Verdana</vt:lpstr>
      <vt:lpstr>Wingdings 2</vt:lpstr>
      <vt:lpstr>Solstice</vt:lpstr>
      <vt:lpstr>Bartering Books</vt:lpstr>
      <vt:lpstr>Consent from guide for this presentation</vt:lpstr>
      <vt:lpstr>Outline </vt:lpstr>
      <vt:lpstr>Introduction</vt:lpstr>
      <vt:lpstr>Motivation</vt:lpstr>
      <vt:lpstr>Objective</vt:lpstr>
      <vt:lpstr>Scope</vt:lpstr>
      <vt:lpstr>Analysis for development</vt:lpstr>
      <vt:lpstr>Modules</vt:lpstr>
      <vt:lpstr>PowerPoint Presentation</vt:lpstr>
      <vt:lpstr>Class Diagram</vt:lpstr>
      <vt:lpstr>Use Case Diagram</vt:lpstr>
      <vt:lpstr>Activity Diagram</vt:lpstr>
      <vt:lpstr>Data Flow Diagram(DFD) </vt:lpstr>
      <vt:lpstr>PowerPoint Presentation</vt:lpstr>
      <vt:lpstr>Sequence Diagram</vt:lpstr>
      <vt:lpstr>Technologies and Platform  used for development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karanbhatt2000@outlook.com</cp:lastModifiedBy>
  <cp:revision>512</cp:revision>
  <dcterms:created xsi:type="dcterms:W3CDTF">2015-08-24T04:16:31Z</dcterms:created>
  <dcterms:modified xsi:type="dcterms:W3CDTF">2021-11-26T06:21:28Z</dcterms:modified>
</cp:coreProperties>
</file>