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81" r:id="rId7"/>
    <p:sldId id="267" r:id="rId8"/>
    <p:sldId id="259" r:id="rId9"/>
    <p:sldId id="260" r:id="rId10"/>
    <p:sldId id="270" r:id="rId11"/>
    <p:sldId id="261" r:id="rId12"/>
    <p:sldId id="280" r:id="rId13"/>
    <p:sldId id="271" r:id="rId14"/>
    <p:sldId id="277" r:id="rId15"/>
    <p:sldId id="279" r:id="rId16"/>
    <p:sldId id="272" r:id="rId17"/>
    <p:sldId id="27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256" autoAdjust="0"/>
  </p:normalViewPr>
  <p:slideViewPr>
    <p:cSldViewPr snapToGrid="0">
      <p:cViewPr varScale="1">
        <p:scale>
          <a:sx n="66" d="100"/>
          <a:sy n="66" d="100"/>
        </p:scale>
        <p:origin x="10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7CC25-FC02-4576-AD07-B0C999F6800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1508F-380E-4062-B661-F372649C0B2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1508F-380E-4062-B661-F372649C0B2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480" y="1191561"/>
            <a:ext cx="10398924" cy="1020263"/>
          </a:xfrm>
        </p:spPr>
        <p:txBody>
          <a:bodyPr>
            <a:noAutofit/>
          </a:bodyPr>
          <a:lstStyle/>
          <a:p>
            <a:r>
              <a:rPr lang="en-US" sz="2800" b="1" dirty="0">
                <a:latin typeface="Verdana" panose="020B0604030504040204" pitchFamily="34" charset="0"/>
                <a:ea typeface="Verdana" panose="020B0604030504040204" pitchFamily="34" charset="0"/>
              </a:rPr>
              <a:t>FACIAL FEATURES MONITORING FOR REAL TIME DROWSINESS DETECTION</a:t>
            </a:r>
            <a:endParaRPr lang="en-GB" sz="2800" b="1" dirty="0">
              <a:latin typeface="Verdana" panose="020B0604030504040204" pitchFamily="34" charset="0"/>
              <a:ea typeface="Verdana" panose="020B0604030504040204" pitchFamily="34" charset="0"/>
            </a:endParaRPr>
          </a:p>
        </p:txBody>
      </p:sp>
      <p:graphicFrame>
        <p:nvGraphicFramePr>
          <p:cNvPr id="4" name="Table 3"/>
          <p:cNvGraphicFramePr>
            <a:graphicFrameLocks noGrp="1"/>
          </p:cNvGraphicFramePr>
          <p:nvPr/>
        </p:nvGraphicFramePr>
        <p:xfrm>
          <a:off x="2265503" y="3469907"/>
          <a:ext cx="5418666" cy="2311400"/>
        </p:xfrm>
        <a:graphic>
          <a:graphicData uri="http://schemas.openxmlformats.org/drawingml/2006/table">
            <a:tbl>
              <a:tblPr firstRow="1" bandRow="1">
                <a:tableStyleId>{2D5ABB26-0587-4C30-8999-92F81FD0307C}</a:tableStyleId>
              </a:tblPr>
              <a:tblGrid>
                <a:gridCol w="2085000"/>
                <a:gridCol w="3333666"/>
              </a:tblGrid>
              <a:tr h="370840">
                <a:tc>
                  <a:txBody>
                    <a:bodyPr/>
                    <a:lstStyle/>
                    <a:p>
                      <a:pPr algn="ctr"/>
                      <a:r>
                        <a:rPr lang="en-GB" sz="2400" b="1" dirty="0">
                          <a:solidFill>
                            <a:schemeClr val="tx1"/>
                          </a:solidFill>
                        </a:rPr>
                        <a:t>Roll Number</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6" name="Subtitle 2"/>
          <p:cNvSpPr txBox="1"/>
          <p:nvPr/>
        </p:nvSpPr>
        <p:spPr>
          <a:xfrm>
            <a:off x="790469" y="343713"/>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CSE3081- DIGITAL IMAGE PROCESSING</a:t>
            </a:r>
            <a:endParaRPr lang="en-GB" sz="2800" dirty="0">
              <a:solidFill>
                <a:schemeClr val="tx1"/>
              </a:solidFill>
            </a:endParaRPr>
          </a:p>
        </p:txBody>
      </p:sp>
      <p:sp>
        <p:nvSpPr>
          <p:cNvPr id="7" name="TextBox 6"/>
          <p:cNvSpPr txBox="1"/>
          <p:nvPr/>
        </p:nvSpPr>
        <p:spPr>
          <a:xfrm>
            <a:off x="2426763" y="3955984"/>
            <a:ext cx="4840310" cy="1477328"/>
          </a:xfrm>
          <a:prstGeom prst="rect">
            <a:avLst/>
          </a:prstGeom>
          <a:noFill/>
        </p:spPr>
        <p:txBody>
          <a:bodyPr wrap="square" rtlCol="0">
            <a:spAutoFit/>
          </a:bodyPr>
          <a:lstStyle/>
          <a:p>
            <a:pPr algn="just"/>
            <a:r>
              <a:rPr lang="en-US" b="1" dirty="0"/>
              <a:t>20201CSE0699                       Karan K </a:t>
            </a:r>
            <a:r>
              <a:rPr lang="en-US" b="1" dirty="0" err="1"/>
              <a:t>K</a:t>
            </a:r>
            <a:endParaRPr lang="en-US" b="1" dirty="0"/>
          </a:p>
          <a:p>
            <a:pPr algn="just"/>
            <a:r>
              <a:rPr lang="en-US" b="1" dirty="0"/>
              <a:t>20201CSE0515                       Siddappa</a:t>
            </a:r>
            <a:endParaRPr lang="en-US" b="1" dirty="0"/>
          </a:p>
          <a:p>
            <a:pPr algn="just"/>
            <a:r>
              <a:rPr lang="en-US" b="1" dirty="0"/>
              <a:t>20201CSE0525                       Shashank P </a:t>
            </a:r>
            <a:r>
              <a:rPr lang="en-US" b="1" dirty="0" err="1"/>
              <a:t>Ravoor</a:t>
            </a:r>
            <a:endParaRPr lang="en-US" b="1" dirty="0"/>
          </a:p>
          <a:p>
            <a:pPr algn="just"/>
            <a:r>
              <a:rPr lang="en-US" b="1" dirty="0"/>
              <a:t>20201CSE0827                       Raghavendra</a:t>
            </a:r>
            <a:endParaRPr lang="en-US" b="1" dirty="0"/>
          </a:p>
          <a:p>
            <a:pPr algn="just"/>
            <a:r>
              <a:rPr lang="en-US" b="1" dirty="0"/>
              <a:t>      </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1300" y="0"/>
            <a:ext cx="4001135" cy="842645"/>
          </a:xfrm>
        </p:spPr>
        <p:txBody>
          <a:bodyPr/>
          <a:p>
            <a:r>
              <a:rPr lang="en-US" b="1" dirty="0">
                <a:sym typeface="+mn-ea"/>
              </a:rPr>
              <a:t>Flow Chart </a:t>
            </a:r>
            <a:endParaRPr lang="en-US"/>
          </a:p>
        </p:txBody>
      </p:sp>
      <p:pic>
        <p:nvPicPr>
          <p:cNvPr id="8" name="Content Placeholder 7"/>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77540" y="593725"/>
            <a:ext cx="4490085" cy="4808220"/>
          </a:xfrm>
          <a:prstGeom prst="rect">
            <a:avLst/>
          </a:prstGeom>
        </p:spPr>
      </p:pic>
      <p:sp>
        <p:nvSpPr>
          <p:cNvPr id="4" name="Text Box 3"/>
          <p:cNvSpPr txBox="1"/>
          <p:nvPr/>
        </p:nvSpPr>
        <p:spPr>
          <a:xfrm>
            <a:off x="2959100" y="5376545"/>
            <a:ext cx="5702935" cy="368300"/>
          </a:xfrm>
          <a:prstGeom prst="rect">
            <a:avLst/>
          </a:prstGeom>
          <a:noFill/>
        </p:spPr>
        <p:txBody>
          <a:bodyPr wrap="square" rtlCol="0" anchor="t">
            <a:spAutoFit/>
          </a:bodyPr>
          <a:p>
            <a:r>
              <a:rPr lang="en-US" dirty="0">
                <a:sym typeface="+mn-ea"/>
              </a:rPr>
              <a:t>Flow Chat of Proposed Drowsiness warning system</a:t>
            </a:r>
            <a:endParaRPr lang="en-US" dirty="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167"/>
            <a:ext cx="10515600" cy="1325563"/>
          </a:xfrm>
        </p:spPr>
        <p:txBody>
          <a:bodyPr/>
          <a:lstStyle/>
          <a:p>
            <a:r>
              <a:rPr lang="en-US" b="1" dirty="0"/>
              <a:t>Flow Chart </a:t>
            </a:r>
            <a:endParaRPr lang="en-GB"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82453" y="71788"/>
            <a:ext cx="4025766" cy="5344551"/>
          </a:xfrm>
          <a:prstGeom prst="rect">
            <a:avLst/>
          </a:prstGeom>
        </p:spPr>
      </p:pic>
      <p:sp>
        <p:nvSpPr>
          <p:cNvPr id="7" name="TextBox 6"/>
          <p:cNvSpPr txBox="1"/>
          <p:nvPr/>
        </p:nvSpPr>
        <p:spPr>
          <a:xfrm>
            <a:off x="3609473" y="5423280"/>
            <a:ext cx="5313145" cy="369332"/>
          </a:xfrm>
          <a:prstGeom prst="rect">
            <a:avLst/>
          </a:prstGeom>
          <a:noFill/>
        </p:spPr>
        <p:txBody>
          <a:bodyPr wrap="square" rtlCol="0">
            <a:spAutoFit/>
          </a:bodyPr>
          <a:lstStyle/>
          <a:p>
            <a:r>
              <a:rPr lang="en-US" dirty="0"/>
              <a:t>Flow Chat of Proposed Drowsiness warning system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21285" y="209550"/>
            <a:ext cx="8567420" cy="386080"/>
          </a:xfrm>
        </p:spPr>
        <p:txBody>
          <a:bodyPr>
            <a:normAutofit fontScale="90000"/>
          </a:bodyPr>
          <a:p>
            <a:r>
              <a:rPr lang="en-US"/>
              <a:t>Outputs</a:t>
            </a:r>
            <a:endParaRPr lang="en-US"/>
          </a:p>
        </p:txBody>
      </p:sp>
      <p:pic>
        <p:nvPicPr>
          <p:cNvPr id="4" name="Content Placeholder 3" descr="WhatsApp Image 2024-05-09 at 18.59.08_3e932f09"/>
          <p:cNvPicPr>
            <a:picLocks noChangeAspect="1"/>
          </p:cNvPicPr>
          <p:nvPr>
            <p:ph sz="half" idx="1"/>
          </p:nvPr>
        </p:nvPicPr>
        <p:blipFill>
          <a:blip r:embed="rId1"/>
          <a:stretch>
            <a:fillRect/>
          </a:stretch>
        </p:blipFill>
        <p:spPr>
          <a:xfrm>
            <a:off x="4906645" y="1191260"/>
            <a:ext cx="5804535" cy="3965575"/>
          </a:xfrm>
          <a:prstGeom prst="rect">
            <a:avLst/>
          </a:prstGeom>
        </p:spPr>
      </p:pic>
      <p:pic>
        <p:nvPicPr>
          <p:cNvPr id="5" name="Content Placeholder 4" descr="WhatsApp Image 2024-05-09 at 18.58.03_39de5ec7"/>
          <p:cNvPicPr>
            <a:picLocks noChangeAspect="1"/>
          </p:cNvPicPr>
          <p:nvPr>
            <p:ph sz="half" idx="2"/>
          </p:nvPr>
        </p:nvPicPr>
        <p:blipFill>
          <a:blip r:embed="rId2"/>
          <a:stretch>
            <a:fillRect/>
          </a:stretch>
        </p:blipFill>
        <p:spPr>
          <a:xfrm>
            <a:off x="274955" y="925830"/>
            <a:ext cx="3820795" cy="4351655"/>
          </a:xfrm>
          <a:prstGeom prst="rect">
            <a:avLst/>
          </a:prstGeom>
        </p:spPr>
      </p:pic>
      <p:sp>
        <p:nvSpPr>
          <p:cNvPr id="7" name="Text Box 6"/>
          <p:cNvSpPr txBox="1"/>
          <p:nvPr/>
        </p:nvSpPr>
        <p:spPr>
          <a:xfrm>
            <a:off x="717550" y="5376545"/>
            <a:ext cx="2790190" cy="368300"/>
          </a:xfrm>
          <a:prstGeom prst="rect">
            <a:avLst/>
          </a:prstGeom>
          <a:noFill/>
        </p:spPr>
        <p:txBody>
          <a:bodyPr wrap="square" rtlCol="0">
            <a:spAutoFit/>
          </a:bodyPr>
          <a:p>
            <a:r>
              <a:rPr lang="en-US"/>
              <a:t>Face Detection First Stage</a:t>
            </a:r>
            <a:endParaRPr lang="en-US"/>
          </a:p>
        </p:txBody>
      </p:sp>
      <p:sp>
        <p:nvSpPr>
          <p:cNvPr id="8" name="Text Box 7"/>
          <p:cNvSpPr txBox="1"/>
          <p:nvPr/>
        </p:nvSpPr>
        <p:spPr>
          <a:xfrm>
            <a:off x="5471795" y="5422900"/>
            <a:ext cx="5267960" cy="368300"/>
          </a:xfrm>
          <a:prstGeom prst="rect">
            <a:avLst/>
          </a:prstGeom>
          <a:noFill/>
        </p:spPr>
        <p:txBody>
          <a:bodyPr wrap="square" rtlCol="0">
            <a:spAutoFit/>
          </a:bodyPr>
          <a:p>
            <a:r>
              <a:rPr lang="en-US"/>
              <a:t>Eyes an Month Detection Second Stage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3200" y="0"/>
            <a:ext cx="9004300" cy="793115"/>
          </a:xfrm>
        </p:spPr>
        <p:txBody>
          <a:bodyPr>
            <a:normAutofit/>
          </a:bodyPr>
          <a:p>
            <a:r>
              <a:rPr lang="en-US"/>
              <a:t>Outputs</a:t>
            </a:r>
            <a:endParaRPr lang="en-US"/>
          </a:p>
        </p:txBody>
      </p:sp>
      <p:pic>
        <p:nvPicPr>
          <p:cNvPr id="7" name="Content Placeholder 6" descr="WhatsApp Image 2024-05-09 at 19.06.17_230c3456"/>
          <p:cNvPicPr>
            <a:picLocks noChangeAspect="1"/>
          </p:cNvPicPr>
          <p:nvPr>
            <p:ph idx="1"/>
          </p:nvPr>
        </p:nvPicPr>
        <p:blipFill>
          <a:blip r:embed="rId1"/>
          <a:stretch>
            <a:fillRect/>
          </a:stretch>
        </p:blipFill>
        <p:spPr>
          <a:xfrm>
            <a:off x="1341755" y="793115"/>
            <a:ext cx="8670925" cy="4488815"/>
          </a:xfrm>
          <a:prstGeom prst="rect">
            <a:avLst/>
          </a:prstGeom>
        </p:spPr>
      </p:pic>
      <p:sp>
        <p:nvSpPr>
          <p:cNvPr id="8" name="Text Box 7"/>
          <p:cNvSpPr txBox="1"/>
          <p:nvPr/>
        </p:nvSpPr>
        <p:spPr>
          <a:xfrm>
            <a:off x="3441700" y="5410835"/>
            <a:ext cx="5981700" cy="368300"/>
          </a:xfrm>
          <a:prstGeom prst="rect">
            <a:avLst/>
          </a:prstGeom>
          <a:noFill/>
        </p:spPr>
        <p:txBody>
          <a:bodyPr wrap="square" rtlCol="0">
            <a:spAutoFit/>
          </a:bodyPr>
          <a:p>
            <a:r>
              <a:rPr lang="en-US"/>
              <a:t>Eye Detection and Eye Positioning Stage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167"/>
            <a:ext cx="10515600" cy="1325563"/>
          </a:xfrm>
        </p:spPr>
        <p:txBody>
          <a:bodyPr/>
          <a:lstStyle/>
          <a:p>
            <a:r>
              <a:rPr lang="en-GB" b="1" dirty="0"/>
              <a:t>Conclusion</a:t>
            </a:r>
            <a:endParaRPr lang="en-GB" b="1" dirty="0"/>
          </a:p>
        </p:txBody>
      </p:sp>
      <p:sp>
        <p:nvSpPr>
          <p:cNvPr id="3" name="TextBox 2"/>
          <p:cNvSpPr txBox="1"/>
          <p:nvPr/>
        </p:nvSpPr>
        <p:spPr>
          <a:xfrm>
            <a:off x="339012" y="783771"/>
            <a:ext cx="11513976" cy="444961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This paper presents the real time implementation of drowsiness detection which is invariant to illumination and performs well under various lighting conditions.</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Correlation coefficient template </a:t>
            </a:r>
            <a:r>
              <a:rPr lang="en-US" sz="2400" dirty="0" err="1">
                <a:latin typeface="Verdana" panose="020B0604030504040204" pitchFamily="34" charset="0"/>
                <a:ea typeface="Verdana" panose="020B0604030504040204" pitchFamily="34" charset="0"/>
              </a:rPr>
              <a:t>matchingprovides</a:t>
            </a:r>
            <a:r>
              <a:rPr lang="en-US" sz="2400" dirty="0">
                <a:latin typeface="Verdana" panose="020B0604030504040204" pitchFamily="34" charset="0"/>
                <a:ea typeface="Verdana" panose="020B0604030504040204" pitchFamily="34" charset="0"/>
              </a:rPr>
              <a:t> a fast way to track the eyes and mouth.</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Achieves an overall accuracy of 94.58% in </a:t>
            </a:r>
            <a:r>
              <a:rPr lang="en-US" sz="2400" dirty="0" err="1">
                <a:latin typeface="Verdana" panose="020B0604030504040204" pitchFamily="34" charset="0"/>
                <a:ea typeface="Verdana" panose="020B0604030504040204" pitchFamily="34" charset="0"/>
              </a:rPr>
              <a:t>fourtest</a:t>
            </a:r>
            <a:r>
              <a:rPr lang="en-US" sz="2400" dirty="0">
                <a:latin typeface="Verdana" panose="020B0604030504040204" pitchFamily="34" charset="0"/>
                <a:ea typeface="Verdana" panose="020B0604030504040204" pitchFamily="34" charset="0"/>
              </a:rPr>
              <a:t> cases.</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A high detection rate and reduced false alarms.</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Can efficiently reduce the number of fatalities.</a:t>
            </a:r>
            <a:endParaRPr lang="en-IN" sz="24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167"/>
            <a:ext cx="10515600" cy="1325563"/>
          </a:xfrm>
        </p:spPr>
        <p:txBody>
          <a:bodyPr/>
          <a:lstStyle/>
          <a:p>
            <a:r>
              <a:rPr lang="en-GB" b="1" dirty="0"/>
              <a:t>Conclusion</a:t>
            </a:r>
            <a:endParaRPr lang="en-GB" b="1" dirty="0"/>
          </a:p>
        </p:txBody>
      </p:sp>
      <p:sp>
        <p:nvSpPr>
          <p:cNvPr id="3" name="TextBox 2"/>
          <p:cNvSpPr txBox="1"/>
          <p:nvPr/>
        </p:nvSpPr>
        <p:spPr>
          <a:xfrm>
            <a:off x="339012" y="783771"/>
            <a:ext cx="11513976" cy="444961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Limitations: </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Unable to predict drowsiness when the head </a:t>
            </a:r>
            <a:r>
              <a:rPr lang="en-US" sz="2400" dirty="0" err="1">
                <a:latin typeface="Verdana" panose="020B0604030504040204" pitchFamily="34" charset="0"/>
                <a:ea typeface="Verdana" panose="020B0604030504040204" pitchFamily="34" charset="0"/>
              </a:rPr>
              <a:t>wastilted</a:t>
            </a:r>
            <a:r>
              <a:rPr lang="en-US" sz="2400" dirty="0">
                <a:latin typeface="Verdana" panose="020B0604030504040204" pitchFamily="34" charset="0"/>
                <a:ea typeface="Verdana" panose="020B0604030504040204" pitchFamily="34" charset="0"/>
              </a:rPr>
              <a:t> towards left or right.</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The accuracy drops by 8% with spectacles.</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Future Work:</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Head lowering prediction is also to be included with a threshold.</a:t>
            </a:r>
            <a:endParaRPr lang="en-US" sz="2400" dirty="0">
              <a:latin typeface="Verdana" panose="020B0604030504040204" pitchFamily="34" charset="0"/>
              <a:ea typeface="Verdana" panose="020B0604030504040204" pitchFamily="34" charset="0"/>
            </a:endParaRPr>
          </a:p>
          <a:p>
            <a:pPr marL="285750" indent="-28575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Efforts will be made to make the system rotation invariant.</a:t>
            </a:r>
            <a:endParaRPr lang="en-IN" sz="2400"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8425" y="2384410"/>
            <a:ext cx="5468203" cy="941696"/>
          </a:xfrm>
        </p:spPr>
        <p:txBody>
          <a:bodyPr>
            <a:noAutofit/>
          </a:bodyPr>
          <a:lstStyle/>
          <a:p>
            <a:pPr marL="0" indent="0" algn="ctr">
              <a:buNone/>
            </a:pPr>
            <a:r>
              <a:rPr lang="en-GB" sz="9600" dirty="0"/>
              <a:t>Thank You</a:t>
            </a:r>
            <a:endParaRPr lang="en-GB"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b="1" dirty="0"/>
              <a:t>Introduction</a:t>
            </a:r>
            <a:endParaRPr lang="en-GB" b="1" dirty="0"/>
          </a:p>
        </p:txBody>
      </p:sp>
      <p:sp>
        <p:nvSpPr>
          <p:cNvPr id="3" name="Content Placeholder 2"/>
          <p:cNvSpPr>
            <a:spLocks noGrp="1"/>
          </p:cNvSpPr>
          <p:nvPr>
            <p:ph idx="1"/>
          </p:nvPr>
        </p:nvSpPr>
        <p:spPr>
          <a:xfrm>
            <a:off x="101082" y="1091093"/>
            <a:ext cx="11989836" cy="4898571"/>
          </a:xfrm>
        </p:spPr>
        <p:txBody>
          <a:bodyPr/>
          <a:lstStyle/>
          <a:p>
            <a:pPr algn="just"/>
            <a:r>
              <a:rPr lang="en-US" dirty="0"/>
              <a:t>Thousands of people lose their lives due to traffic accidents.</a:t>
            </a:r>
            <a:endParaRPr lang="en-US" dirty="0"/>
          </a:p>
          <a:p>
            <a:pPr algn="just"/>
            <a:r>
              <a:rPr lang="en-US" dirty="0"/>
              <a:t>Human factors such as drowsiness play a key role.</a:t>
            </a:r>
            <a:endParaRPr lang="en-US" dirty="0"/>
          </a:p>
          <a:p>
            <a:pPr algn="just"/>
            <a:r>
              <a:rPr lang="en-US" dirty="0"/>
              <a:t>Driver fatigue alone accounts for around 25% of the road accidents.</a:t>
            </a:r>
            <a:endParaRPr lang="en-US" dirty="0"/>
          </a:p>
          <a:p>
            <a:pPr algn="just"/>
            <a:r>
              <a:rPr lang="en-US" dirty="0"/>
              <a:t>Up to 70% of such accidents result in death or serious injury</a:t>
            </a:r>
            <a:endParaRPr lang="en-US" dirty="0"/>
          </a:p>
          <a:p>
            <a:pPr algn="just"/>
            <a:r>
              <a:rPr lang="en-US" dirty="0"/>
              <a:t>The main cause of fatigue is sleeplessness or insomnia</a:t>
            </a:r>
            <a:endParaRPr lang="en-US" dirty="0"/>
          </a:p>
          <a:p>
            <a:pPr algn="just"/>
            <a:r>
              <a:rPr lang="en-US" dirty="0"/>
              <a:t>Need for a robust drowsiness detection algorithm</a:t>
            </a:r>
            <a:endParaRPr lang="en-US" dirty="0"/>
          </a:p>
          <a:p>
            <a:pPr algn="just"/>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631"/>
            <a:ext cx="10515600" cy="1325563"/>
          </a:xfrm>
        </p:spPr>
        <p:txBody>
          <a:bodyPr/>
          <a:lstStyle/>
          <a:p>
            <a:r>
              <a:rPr lang="en-GB" b="1" dirty="0"/>
              <a:t>Literature Review</a:t>
            </a:r>
            <a:endParaRPr lang="en-GB" b="1" dirty="0"/>
          </a:p>
        </p:txBody>
      </p:sp>
      <p:sp>
        <p:nvSpPr>
          <p:cNvPr id="4" name="TextBox 3"/>
          <p:cNvSpPr txBox="1"/>
          <p:nvPr/>
        </p:nvSpPr>
        <p:spPr>
          <a:xfrm>
            <a:off x="192505" y="792544"/>
            <a:ext cx="11564753"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Verdana" panose="020B0604030504040204" pitchFamily="34" charset="0"/>
                <a:ea typeface="Verdana" panose="020B0604030504040204" pitchFamily="34" charset="0"/>
              </a:rPr>
              <a:t>Various researchers have proposed intelligent algorithms for drowsiness detection.</a:t>
            </a:r>
            <a:endParaRPr lang="en-US" sz="2400" dirty="0">
              <a:latin typeface="Verdana" panose="020B0604030504040204" pitchFamily="34" charset="0"/>
              <a:ea typeface="Verdana" panose="020B0604030504040204" pitchFamily="34" charset="0"/>
            </a:endParaRPr>
          </a:p>
          <a:p>
            <a:pPr algn="just"/>
            <a:r>
              <a:rPr lang="en-US" sz="2400" dirty="0">
                <a:latin typeface="Verdana" panose="020B0604030504040204" pitchFamily="34" charset="0"/>
                <a:ea typeface="Verdana" panose="020B0604030504040204" pitchFamily="34" charset="0"/>
              </a:rPr>
              <a:t> </a:t>
            </a: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400" dirty="0">
                <a:latin typeface="Verdana" panose="020B0604030504040204" pitchFamily="34" charset="0"/>
                <a:ea typeface="Verdana" panose="020B0604030504040204" pitchFamily="34" charset="0"/>
              </a:rPr>
              <a:t>In the researches have used the PERCLOS monitors for drowsiness detection.</a:t>
            </a: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400" dirty="0">
                <a:latin typeface="Verdana" panose="020B0604030504040204" pitchFamily="34" charset="0"/>
                <a:ea typeface="Verdana" panose="020B0604030504040204" pitchFamily="34" charset="0"/>
              </a:rPr>
              <a:t>Chung have proposed a smart watch, a PERCLOS and </a:t>
            </a:r>
            <a:r>
              <a:rPr lang="en-US" sz="2400" dirty="0" err="1">
                <a:latin typeface="Verdana" panose="020B0604030504040204" pitchFamily="34" charset="0"/>
                <a:ea typeface="Verdana" panose="020B0604030504040204" pitchFamily="34" charset="0"/>
              </a:rPr>
              <a:t>aheadband</a:t>
            </a:r>
            <a:r>
              <a:rPr lang="en-US" sz="2400" dirty="0">
                <a:latin typeface="Verdana" panose="020B0604030504040204" pitchFamily="34" charset="0"/>
                <a:ea typeface="Verdana" panose="020B0604030504040204" pitchFamily="34" charset="0"/>
              </a:rPr>
              <a:t> containing sensors to identify drowsiness.</a:t>
            </a: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400" dirty="0">
                <a:latin typeface="Verdana" panose="020B0604030504040204" pitchFamily="34" charset="0"/>
                <a:ea typeface="Verdana" panose="020B0604030504040204" pitchFamily="34" charset="0"/>
              </a:rPr>
              <a:t>Disadvantages:</a:t>
            </a: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400" dirty="0">
                <a:latin typeface="Verdana" panose="020B0604030504040204" pitchFamily="34" charset="0"/>
                <a:ea typeface="Verdana" panose="020B0604030504040204" pitchFamily="34" charset="0"/>
              </a:rPr>
              <a:t>   PERCLOS Monitors are huge in size</a:t>
            </a:r>
            <a:endParaRPr lang="en-US" sz="2400"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2400" dirty="0">
                <a:latin typeface="Verdana" panose="020B0604030504040204" pitchFamily="34" charset="0"/>
                <a:ea typeface="Verdana" panose="020B0604030504040204" pitchFamily="34" charset="0"/>
              </a:rPr>
              <a:t>   No driver wants wear a headband and same wristwatch</a:t>
            </a:r>
            <a:endParaRPr lang="en-IN" sz="2400" dirty="0">
              <a:latin typeface="Verdana" panose="020B0604030504040204" pitchFamily="34" charset="0"/>
              <a:ea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8800" y="263525"/>
            <a:ext cx="8470900" cy="361315"/>
          </a:xfrm>
        </p:spPr>
        <p:txBody>
          <a:bodyPr>
            <a:normAutofit fontScale="90000"/>
          </a:bodyPr>
          <a:p>
            <a:r>
              <a:rPr lang="en-US" b="1"/>
              <a:t>Objectives</a:t>
            </a:r>
            <a:endParaRPr lang="en-US" b="1"/>
          </a:p>
        </p:txBody>
      </p:sp>
      <p:sp>
        <p:nvSpPr>
          <p:cNvPr id="3" name="Content Placeholder 2"/>
          <p:cNvSpPr>
            <a:spLocks noGrp="1"/>
          </p:cNvSpPr>
          <p:nvPr>
            <p:ph idx="1"/>
          </p:nvPr>
        </p:nvSpPr>
        <p:spPr>
          <a:xfrm>
            <a:off x="470535" y="1076325"/>
            <a:ext cx="10705465" cy="4542155"/>
          </a:xfrm>
        </p:spPr>
        <p:txBody>
          <a:bodyPr>
            <a:normAutofit fontScale="70000"/>
          </a:bodyPr>
          <a:p>
            <a:pPr marL="342900" indent="-342900" algn="l">
              <a:buFont typeface="Arial" panose="020B0604020202020204" pitchFamily="34" charset="0"/>
              <a:buChar char="•"/>
            </a:pPr>
            <a:r>
              <a:rPr lang="en-US" b="1" dirty="0">
                <a:solidFill>
                  <a:srgbClr val="0D0D0D"/>
                </a:solidFill>
                <a:effectLst/>
                <a:highlight>
                  <a:srgbClr val="FFFFFF"/>
                </a:highlight>
                <a:cs typeface="+mn-lt"/>
                <a:sym typeface="+mn-ea"/>
              </a:rPr>
              <a:t>Real-Time Monitoring</a:t>
            </a:r>
            <a:br>
              <a:rPr lang="en-US" dirty="0">
                <a:solidFill>
                  <a:srgbClr val="0D0D0D"/>
                </a:solidFill>
                <a:effectLst/>
                <a:highlight>
                  <a:srgbClr val="FFFFFF"/>
                </a:highlight>
                <a:cs typeface="+mn-lt"/>
                <a:sym typeface="+mn-ea"/>
              </a:rPr>
            </a:br>
            <a:r>
              <a:rPr lang="en-US" dirty="0">
                <a:solidFill>
                  <a:srgbClr val="0D0D0D"/>
                </a:solidFill>
                <a:effectLst/>
                <a:highlight>
                  <a:srgbClr val="FFFFFF"/>
                </a:highlight>
                <a:cs typeface="+mn-lt"/>
                <a:sym typeface="+mn-ea"/>
              </a:rPr>
              <a:t>Implement a system that can continuously monitor facial features in real-time to detect signs of drowsiness, enabling instant response to potential safety risks.</a:t>
            </a:r>
            <a:endParaRPr lang="en-US" b="0" i="0" dirty="0">
              <a:solidFill>
                <a:srgbClr val="0D0D0D"/>
              </a:solidFill>
              <a:effectLst/>
              <a:highlight>
                <a:srgbClr val="FFFFFF"/>
              </a:highlight>
              <a:cs typeface="+mn-lt"/>
            </a:endParaRPr>
          </a:p>
          <a:p>
            <a:pPr marL="342900" indent="-342900" algn="l">
              <a:buFont typeface="Arial" panose="020B0604020202020204" pitchFamily="34" charset="0"/>
              <a:buChar char="•"/>
            </a:pPr>
            <a:r>
              <a:rPr lang="en-US" b="1" dirty="0">
                <a:solidFill>
                  <a:srgbClr val="0D0D0D"/>
                </a:solidFill>
                <a:effectLst/>
                <a:highlight>
                  <a:srgbClr val="FFFFFF"/>
                </a:highlight>
                <a:cs typeface="+mn-lt"/>
                <a:sym typeface="+mn-ea"/>
              </a:rPr>
              <a:t>Facial Feature Analysis</a:t>
            </a:r>
            <a:br>
              <a:rPr lang="en-US" dirty="0">
                <a:solidFill>
                  <a:srgbClr val="0D0D0D"/>
                </a:solidFill>
                <a:effectLst/>
                <a:highlight>
                  <a:srgbClr val="FFFFFF"/>
                </a:highlight>
                <a:cs typeface="+mn-lt"/>
                <a:sym typeface="+mn-ea"/>
              </a:rPr>
            </a:br>
            <a:r>
              <a:rPr lang="en-US" dirty="0">
                <a:solidFill>
                  <a:srgbClr val="0D0D0D"/>
                </a:solidFill>
                <a:effectLst/>
                <a:highlight>
                  <a:srgbClr val="FFFFFF"/>
                </a:highlight>
                <a:cs typeface="+mn-lt"/>
                <a:sym typeface="+mn-ea"/>
              </a:rPr>
              <a:t>Develop algorithms to analyze key facial features such as eyelid movement, eye blinking rate, head tilt, mouth opening, and facial expressions to identify patterns associated with drowsiness.</a:t>
            </a:r>
            <a:endParaRPr lang="en-US" b="0" i="0" dirty="0">
              <a:solidFill>
                <a:srgbClr val="0D0D0D"/>
              </a:solidFill>
              <a:effectLst/>
              <a:highlight>
                <a:srgbClr val="FFFFFF"/>
              </a:highlight>
              <a:cs typeface="+mn-lt"/>
            </a:endParaRPr>
          </a:p>
          <a:p>
            <a:pPr marL="342900" indent="-342900" algn="l">
              <a:buFont typeface="Arial" panose="020B0604020202020204" pitchFamily="34" charset="0"/>
              <a:buChar char="•"/>
            </a:pPr>
            <a:r>
              <a:rPr lang="en-US" b="1" dirty="0">
                <a:solidFill>
                  <a:srgbClr val="0D0D0D"/>
                </a:solidFill>
                <a:effectLst/>
                <a:highlight>
                  <a:srgbClr val="FFFFFF"/>
                </a:highlight>
                <a:cs typeface="+mn-lt"/>
                <a:sym typeface="+mn-ea"/>
              </a:rPr>
              <a:t>Data-Driven Decision Making</a:t>
            </a:r>
            <a:br>
              <a:rPr lang="en-US" dirty="0">
                <a:solidFill>
                  <a:srgbClr val="0D0D0D"/>
                </a:solidFill>
                <a:effectLst/>
                <a:highlight>
                  <a:srgbClr val="FFFFFF"/>
                </a:highlight>
                <a:cs typeface="+mn-lt"/>
                <a:sym typeface="+mn-ea"/>
              </a:rPr>
            </a:br>
            <a:r>
              <a:rPr lang="en-US" dirty="0">
                <a:solidFill>
                  <a:srgbClr val="0D0D0D"/>
                </a:solidFill>
                <a:effectLst/>
                <a:highlight>
                  <a:srgbClr val="FFFFFF"/>
                </a:highlight>
                <a:cs typeface="+mn-lt"/>
                <a:sym typeface="+mn-ea"/>
              </a:rPr>
              <a:t>Use machine learning techniques and datasets to create predictive models that improve the accuracy of drowsiness detection, reducing false positives and negatives.</a:t>
            </a:r>
            <a:endParaRPr lang="en-US" b="0" i="0" dirty="0">
              <a:solidFill>
                <a:srgbClr val="0D0D0D"/>
              </a:solidFill>
              <a:effectLst/>
              <a:highlight>
                <a:srgbClr val="FFFFFF"/>
              </a:highlight>
              <a:cs typeface="+mn-lt"/>
            </a:endParaRPr>
          </a:p>
          <a:p>
            <a:pPr marL="342900" indent="-342900" algn="l">
              <a:buFont typeface="Arial" panose="020B0604020202020204" pitchFamily="34" charset="0"/>
              <a:buChar char="•"/>
            </a:pPr>
            <a:r>
              <a:rPr lang="en-US" b="1" dirty="0">
                <a:solidFill>
                  <a:srgbClr val="0D0D0D"/>
                </a:solidFill>
                <a:effectLst/>
                <a:highlight>
                  <a:srgbClr val="FFFFFF"/>
                </a:highlight>
                <a:cs typeface="+mn-lt"/>
                <a:sym typeface="+mn-ea"/>
              </a:rPr>
              <a:t>Multi-Environment Adaptability</a:t>
            </a:r>
            <a:br>
              <a:rPr lang="en-US" dirty="0">
                <a:solidFill>
                  <a:srgbClr val="0D0D0D"/>
                </a:solidFill>
                <a:effectLst/>
                <a:highlight>
                  <a:srgbClr val="FFFFFF"/>
                </a:highlight>
                <a:cs typeface="+mn-lt"/>
                <a:sym typeface="+mn-ea"/>
              </a:rPr>
            </a:br>
            <a:r>
              <a:rPr lang="en-US" dirty="0">
                <a:solidFill>
                  <a:srgbClr val="0D0D0D"/>
                </a:solidFill>
                <a:effectLst/>
                <a:highlight>
                  <a:srgbClr val="FFFFFF"/>
                </a:highlight>
                <a:cs typeface="+mn-lt"/>
                <a:sym typeface="+mn-ea"/>
              </a:rPr>
              <a:t>Design a drowsiness detection system that works in various environments, including different lighting conditions, noise levels, and distractions, ensuring reliability and versatility.</a:t>
            </a:r>
            <a:endParaRPr lang="en-US" b="0" i="0" dirty="0">
              <a:solidFill>
                <a:srgbClr val="0D0D0D"/>
              </a:solidFill>
              <a:effectLst/>
              <a:highlight>
                <a:srgbClr val="FFFFFF"/>
              </a:highlight>
              <a:cs typeface="+mn-lt"/>
            </a:endParaRPr>
          </a:p>
          <a:p>
            <a:pPr marL="285750" indent="-285750" algn="l">
              <a:buFont typeface="Arial" panose="020B0604020202020204" pitchFamily="34" charset="0"/>
              <a:buChar char="•"/>
            </a:pPr>
            <a:endParaRPr lang="en-IN" dirty="0">
              <a:ea typeface="Verdana" panose="020B0604030504040204" pitchFamily="34" charset="0"/>
              <a:cs typeface="+mn-lt"/>
            </a:endParaRPr>
          </a:p>
          <a:p>
            <a:pPr algn="l"/>
            <a:endParaRPr lang="en-US">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
            <a:ext cx="10515600" cy="1325563"/>
          </a:xfrm>
        </p:spPr>
        <p:txBody>
          <a:bodyPr/>
          <a:lstStyle/>
          <a:p>
            <a:r>
              <a:rPr lang="en-GB" b="1" dirty="0"/>
              <a:t>Proposed Framework</a:t>
            </a:r>
            <a:endParaRPr lang="en-GB" b="1" dirty="0"/>
          </a:p>
        </p:txBody>
      </p:sp>
      <p:sp>
        <p:nvSpPr>
          <p:cNvPr id="3" name="Content Placeholder 2"/>
          <p:cNvSpPr>
            <a:spLocks noGrp="1"/>
          </p:cNvSpPr>
          <p:nvPr>
            <p:ph idx="1"/>
          </p:nvPr>
        </p:nvSpPr>
        <p:spPr>
          <a:xfrm>
            <a:off x="759192" y="853925"/>
            <a:ext cx="10673615" cy="4680600"/>
          </a:xfrm>
        </p:spPr>
        <p:txBody>
          <a:bodyPr>
            <a:normAutofit/>
          </a:bodyPr>
          <a:lstStyle/>
          <a:p>
            <a:pPr algn="just"/>
            <a:r>
              <a:rPr lang="en-US" dirty="0"/>
              <a:t>Involves 3 important stages:</a:t>
            </a:r>
            <a:endParaRPr lang="en-US" dirty="0"/>
          </a:p>
          <a:p>
            <a:pPr algn="just"/>
            <a:r>
              <a:rPr lang="en-US" dirty="0"/>
              <a:t>1. Face Detection by Viola Jones</a:t>
            </a:r>
            <a:endParaRPr lang="en-US" dirty="0"/>
          </a:p>
          <a:p>
            <a:pPr algn="just"/>
            <a:r>
              <a:rPr lang="en-US" dirty="0"/>
              <a:t>2. Eye State Monitoring</a:t>
            </a:r>
            <a:endParaRPr lang="en-US" dirty="0"/>
          </a:p>
          <a:p>
            <a:pPr algn="just"/>
            <a:r>
              <a:rPr lang="en-US" dirty="0"/>
              <a:t>3. Yawning Detection</a:t>
            </a:r>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8273" y="2905760"/>
            <a:ext cx="6385392" cy="2539967"/>
          </a:xfrm>
          <a:prstGeom prst="rect">
            <a:avLst/>
          </a:prstGeom>
        </p:spPr>
      </p:pic>
      <p:sp>
        <p:nvSpPr>
          <p:cNvPr id="6" name="TextBox 5"/>
          <p:cNvSpPr txBox="1"/>
          <p:nvPr/>
        </p:nvSpPr>
        <p:spPr>
          <a:xfrm>
            <a:off x="4552750" y="5394258"/>
            <a:ext cx="3647975" cy="369332"/>
          </a:xfrm>
          <a:prstGeom prst="rect">
            <a:avLst/>
          </a:prstGeom>
          <a:noFill/>
        </p:spPr>
        <p:txBody>
          <a:bodyPr wrap="square" rtlCol="0">
            <a:spAutoFit/>
          </a:bodyPr>
          <a:lstStyle/>
          <a:p>
            <a:r>
              <a:rPr lang="en-US" dirty="0"/>
              <a:t>Fig. 1 The proposed Framework</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122"/>
            <a:ext cx="10515600" cy="1325563"/>
          </a:xfrm>
        </p:spPr>
        <p:txBody>
          <a:bodyPr/>
          <a:lstStyle/>
          <a:p>
            <a:r>
              <a:rPr lang="en-GB" b="1" dirty="0"/>
              <a:t>Proposed Framework</a:t>
            </a:r>
            <a:endParaRPr lang="en-GB" b="1" dirty="0"/>
          </a:p>
        </p:txBody>
      </p:sp>
      <p:sp>
        <p:nvSpPr>
          <p:cNvPr id="4" name="TextBox 3"/>
          <p:cNvSpPr txBox="1"/>
          <p:nvPr/>
        </p:nvSpPr>
        <p:spPr>
          <a:xfrm>
            <a:off x="673769" y="964313"/>
            <a:ext cx="11020926" cy="4401205"/>
          </a:xfrm>
          <a:prstGeom prst="rect">
            <a:avLst/>
          </a:prstGeom>
          <a:noFill/>
        </p:spPr>
        <p:txBody>
          <a:bodyPr wrap="square">
            <a:spAutoFit/>
          </a:bodyPr>
          <a:lstStyle/>
          <a:p>
            <a:r>
              <a:rPr lang="en-US" sz="2800" dirty="0"/>
              <a:t>Face Detection &amp; Skin Segmentation</a:t>
            </a:r>
            <a:endParaRPr lang="en-US" sz="2800" dirty="0"/>
          </a:p>
          <a:p>
            <a:pPr marL="285750" indent="-285750">
              <a:buFont typeface="Arial" panose="020B0604020202020204" pitchFamily="34" charset="0"/>
              <a:buChar char="•"/>
            </a:pPr>
            <a:r>
              <a:rPr lang="en-US" sz="2800" dirty="0"/>
              <a:t>Face detection is done to minimize the false </a:t>
            </a:r>
            <a:r>
              <a:rPr lang="en-US" sz="2800" dirty="0" err="1"/>
              <a:t>detectionsin</a:t>
            </a:r>
            <a:r>
              <a:rPr lang="en-US" sz="2800" dirty="0"/>
              <a:t> identifying facial expressions.</a:t>
            </a:r>
            <a:endParaRPr lang="en-US" sz="2800" dirty="0"/>
          </a:p>
          <a:p>
            <a:pPr marL="285750" indent="-285750">
              <a:buFont typeface="Arial" panose="020B0604020202020204" pitchFamily="34" charset="0"/>
              <a:buChar char="•"/>
            </a:pPr>
            <a:r>
              <a:rPr lang="en-US" sz="2800" dirty="0"/>
              <a:t>Accurately locate the position of the eyes and </a:t>
            </a:r>
            <a:r>
              <a:rPr lang="en-US" sz="2800" dirty="0" err="1"/>
              <a:t>themouth</a:t>
            </a:r>
            <a:r>
              <a:rPr lang="en-US" sz="2800" dirty="0"/>
              <a:t>.</a:t>
            </a:r>
            <a:endParaRPr lang="en-US" sz="2800" dirty="0"/>
          </a:p>
          <a:p>
            <a:pPr marL="285750" indent="-285750">
              <a:buFont typeface="Arial" panose="020B0604020202020204" pitchFamily="34" charset="0"/>
              <a:buChar char="•"/>
            </a:pPr>
            <a:r>
              <a:rPr lang="en-US" sz="2800" dirty="0"/>
              <a:t>Skin segmentation in </a:t>
            </a:r>
            <a:r>
              <a:rPr lang="en-US" sz="2800" dirty="0" err="1"/>
              <a:t>YCbCr</a:t>
            </a:r>
            <a:r>
              <a:rPr lang="en-US" sz="2800" dirty="0"/>
              <a:t> domain to eliminate </a:t>
            </a:r>
            <a:r>
              <a:rPr lang="en-US" sz="2800" dirty="0" err="1"/>
              <a:t>theeffects</a:t>
            </a:r>
            <a:r>
              <a:rPr lang="en-US" sz="2800" dirty="0"/>
              <a:t> of luminosity.</a:t>
            </a:r>
            <a:endParaRPr lang="en-US" sz="2800" dirty="0"/>
          </a:p>
          <a:p>
            <a:pPr marL="285750" indent="-285750">
              <a:buFont typeface="Arial" panose="020B0604020202020204" pitchFamily="34" charset="0"/>
              <a:buChar char="•"/>
            </a:pPr>
            <a:r>
              <a:rPr lang="en-US" sz="2800" dirty="0"/>
              <a:t>Reject as much non face image as possible.</a:t>
            </a:r>
            <a:endParaRPr lang="en-US" sz="2800" dirty="0"/>
          </a:p>
          <a:p>
            <a:pPr marL="285750" indent="-285750">
              <a:buFont typeface="Arial" panose="020B0604020202020204" pitchFamily="34" charset="0"/>
              <a:buChar char="•"/>
            </a:pPr>
            <a:r>
              <a:rPr lang="en-US" sz="2800" dirty="0"/>
              <a:t>Even though the skin colors differ from person </a:t>
            </a:r>
            <a:r>
              <a:rPr lang="en-US" sz="2800" dirty="0" err="1"/>
              <a:t>toperson</a:t>
            </a:r>
            <a:r>
              <a:rPr lang="en-US" sz="2800" dirty="0"/>
              <a:t>, and race to race.</a:t>
            </a:r>
            <a:endParaRPr lang="en-US" sz="2800" dirty="0"/>
          </a:p>
          <a:p>
            <a:pPr marL="285750" indent="-285750">
              <a:buFont typeface="Arial" panose="020B0604020202020204" pitchFamily="34" charset="0"/>
              <a:buChar char="•"/>
            </a:pPr>
            <a:r>
              <a:rPr lang="en-US" sz="2800" dirty="0"/>
              <a:t> But the color remains distributed over a very </a:t>
            </a:r>
            <a:r>
              <a:rPr lang="en-US" sz="2800" dirty="0" err="1"/>
              <a:t>tinyregion</a:t>
            </a:r>
            <a:r>
              <a:rPr lang="en-US" sz="2800" dirty="0"/>
              <a:t> in the chrominance plane.</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840"/>
            <a:ext cx="10515600" cy="1325563"/>
          </a:xfrm>
        </p:spPr>
        <p:txBody>
          <a:bodyPr/>
          <a:lstStyle/>
          <a:p>
            <a:r>
              <a:rPr lang="en-GB" b="1" dirty="0"/>
              <a:t>Methodology</a:t>
            </a:r>
            <a:endParaRPr lang="en-GB" b="1" dirty="0"/>
          </a:p>
        </p:txBody>
      </p:sp>
      <p:sp>
        <p:nvSpPr>
          <p:cNvPr id="3" name="Content Placeholder 2"/>
          <p:cNvSpPr>
            <a:spLocks noGrp="1"/>
          </p:cNvSpPr>
          <p:nvPr>
            <p:ph idx="1"/>
          </p:nvPr>
        </p:nvSpPr>
        <p:spPr>
          <a:xfrm>
            <a:off x="380999" y="761935"/>
            <a:ext cx="10515600" cy="4351338"/>
          </a:xfrm>
        </p:spPr>
        <p:txBody>
          <a:bodyPr>
            <a:noAutofit/>
          </a:bodyPr>
          <a:lstStyle/>
          <a:p>
            <a:pPr marL="0" indent="0" algn="just">
              <a:lnSpc>
                <a:spcPct val="150000"/>
              </a:lnSpc>
              <a:buNone/>
            </a:pPr>
            <a:r>
              <a:rPr lang="en-US" sz="2400" dirty="0"/>
              <a:t>For drowsiness detection, it is necessary to detect the state of driver’s eyes which are close or open. For this Digital Image Processing is used. MATLAB toolbox is used for image processing. There are main three steps to follow achieving the aim. </a:t>
            </a:r>
            <a:endParaRPr lang="en-US" sz="2400" dirty="0"/>
          </a:p>
          <a:p>
            <a:pPr marL="0" indent="0" algn="just">
              <a:lnSpc>
                <a:spcPct val="150000"/>
              </a:lnSpc>
              <a:buNone/>
            </a:pPr>
            <a:r>
              <a:rPr lang="en-US" sz="2400" dirty="0"/>
              <a:t>Mainly there are three steps:</a:t>
            </a:r>
            <a:endParaRPr lang="en-US" sz="2400" dirty="0"/>
          </a:p>
          <a:p>
            <a:pPr marL="0" indent="0" algn="just">
              <a:lnSpc>
                <a:spcPct val="150000"/>
              </a:lnSpc>
              <a:buNone/>
            </a:pPr>
            <a:r>
              <a:rPr lang="en-US" sz="2400" dirty="0"/>
              <a:t>(</a:t>
            </a:r>
            <a:r>
              <a:rPr lang="en-US" sz="2400" dirty="0" err="1"/>
              <a:t>i</a:t>
            </a:r>
            <a:r>
              <a:rPr lang="en-US" sz="2400" dirty="0"/>
              <a:t>)Face detection </a:t>
            </a:r>
            <a:endParaRPr lang="en-US" sz="2400" dirty="0"/>
          </a:p>
          <a:p>
            <a:pPr marL="0" indent="0" algn="just">
              <a:lnSpc>
                <a:spcPct val="150000"/>
              </a:lnSpc>
              <a:buNone/>
            </a:pPr>
            <a:r>
              <a:rPr lang="en-US" sz="2400" dirty="0"/>
              <a:t>(ii)Eye detection </a:t>
            </a:r>
            <a:endParaRPr lang="en-US" sz="2400" dirty="0"/>
          </a:p>
          <a:p>
            <a:pPr marL="0" indent="0" algn="just">
              <a:lnSpc>
                <a:spcPct val="150000"/>
              </a:lnSpc>
              <a:buNone/>
            </a:pPr>
            <a:r>
              <a:rPr lang="en-US" sz="2400" dirty="0"/>
              <a:t>(iii)Stage of eyes(open/closed)</a:t>
            </a:r>
            <a:endParaRPr lang="en-IN" sz="2400" dirty="0">
              <a:solidFill>
                <a:srgbClr val="000000"/>
              </a:solidFill>
              <a:effectLst/>
              <a:latin typeface="Verdana" panose="020B0604030504040204" pitchFamily="34" charset="0"/>
              <a:ea typeface="Verdana" panose="020B0604030504040204" pitchFamily="34"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840"/>
            <a:ext cx="10515600" cy="1325563"/>
          </a:xfrm>
        </p:spPr>
        <p:txBody>
          <a:bodyPr/>
          <a:lstStyle/>
          <a:p>
            <a:r>
              <a:rPr lang="en-GB" b="1" dirty="0"/>
              <a:t>Work Stages</a:t>
            </a:r>
            <a:endParaRPr lang="en-GB" b="1" dirty="0"/>
          </a:p>
        </p:txBody>
      </p:sp>
      <p:sp>
        <p:nvSpPr>
          <p:cNvPr id="3" name="Content Placeholder 2"/>
          <p:cNvSpPr>
            <a:spLocks noGrp="1"/>
          </p:cNvSpPr>
          <p:nvPr>
            <p:ph idx="1"/>
          </p:nvPr>
        </p:nvSpPr>
        <p:spPr>
          <a:xfrm>
            <a:off x="214604" y="808587"/>
            <a:ext cx="11560630" cy="5088359"/>
          </a:xfrm>
        </p:spPr>
        <p:txBody>
          <a:bodyPr>
            <a:normAutofit/>
          </a:bodyPr>
          <a:lstStyle/>
          <a:p>
            <a:pPr algn="just">
              <a:lnSpc>
                <a:spcPct val="150000"/>
              </a:lnSpc>
            </a:pPr>
            <a:r>
              <a:rPr lang="en-US" sz="2000" kern="100" dirty="0">
                <a:effectLst/>
                <a:latin typeface="Verdana" panose="020B0604030504040204" pitchFamily="34" charset="0"/>
                <a:ea typeface="Verdana" panose="020B0604030504040204" pitchFamily="34" charset="0"/>
              </a:rPr>
              <a:t>IMAGE ACQUISITION: It mainly involves obtaining the image of the Automobile driver. Live image is taken as its input and then it converts those images into the series of images which are further proceed to make various operations.</a:t>
            </a:r>
            <a:endParaRPr lang="en-US" sz="2000" kern="100" dirty="0">
              <a:effectLst/>
              <a:latin typeface="Verdana" panose="020B0604030504040204" pitchFamily="34" charset="0"/>
              <a:ea typeface="Verdana" panose="020B0604030504040204" pitchFamily="34" charset="0"/>
            </a:endParaRPr>
          </a:p>
          <a:p>
            <a:pPr algn="just">
              <a:lnSpc>
                <a:spcPct val="150000"/>
              </a:lnSpc>
            </a:pPr>
            <a:r>
              <a:rPr lang="en-US" sz="2000" kern="100" dirty="0">
                <a:effectLst/>
                <a:latin typeface="Verdana" panose="020B0604030504040204" pitchFamily="34" charset="0"/>
                <a:ea typeface="Verdana" panose="020B0604030504040204" pitchFamily="34" charset="0"/>
              </a:rPr>
              <a:t> MOUTH DETECTION:  After detecting the face and eyes of Automobile driver with the detection function, the mouth detection is done with the help of mouth detection function. This is be done with Voila Jones Algorithm. </a:t>
            </a:r>
            <a:endParaRPr lang="en-US" sz="2000" kern="100" dirty="0">
              <a:effectLst/>
              <a:latin typeface="Verdana" panose="020B0604030504040204" pitchFamily="34" charset="0"/>
              <a:ea typeface="Verdana" panose="020B0604030504040204" pitchFamily="34" charset="0"/>
            </a:endParaRPr>
          </a:p>
          <a:p>
            <a:pPr algn="just">
              <a:lnSpc>
                <a:spcPct val="150000"/>
              </a:lnSpc>
            </a:pPr>
            <a:r>
              <a:rPr lang="en-US" sz="2000" kern="100" dirty="0">
                <a:effectLst/>
                <a:latin typeface="Verdana" panose="020B0604030504040204" pitchFamily="34" charset="0"/>
                <a:ea typeface="Verdana" panose="020B0604030504040204" pitchFamily="34" charset="0"/>
              </a:rPr>
              <a:t>DROWSINESS DETECTION: Once the eyes of Automobile driver are detected, the drowsiness detection function detects whether the driver is drowsy or not, by taking into consideration whether the eyes are open or closed that is the state of the eyes and considering whether the mouth is open(yawning) or closed.</a:t>
            </a:r>
            <a:endParaRPr lang="en-US" sz="2000" kern="100" dirty="0">
              <a:effectLst/>
              <a:latin typeface="Verdana" panose="020B0604030504040204" pitchFamily="34" charset="0"/>
              <a:ea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167"/>
            <a:ext cx="10515600" cy="1325563"/>
          </a:xfrm>
        </p:spPr>
        <p:txBody>
          <a:bodyPr/>
          <a:lstStyle/>
          <a:p>
            <a:r>
              <a:rPr lang="en-GB" b="1" dirty="0"/>
              <a:t>Work Stages</a:t>
            </a:r>
            <a:endParaRPr lang="en-GB" b="1" dirty="0"/>
          </a:p>
        </p:txBody>
      </p:sp>
      <p:sp>
        <p:nvSpPr>
          <p:cNvPr id="4" name="TextBox 3"/>
          <p:cNvSpPr txBox="1"/>
          <p:nvPr/>
        </p:nvSpPr>
        <p:spPr>
          <a:xfrm>
            <a:off x="239027" y="1193532"/>
            <a:ext cx="11713945" cy="2677656"/>
          </a:xfrm>
          <a:prstGeom prst="rect">
            <a:avLst/>
          </a:prstGeom>
          <a:noFill/>
        </p:spPr>
        <p:txBody>
          <a:bodyPr wrap="square">
            <a:spAutoFit/>
          </a:bodyPr>
          <a:lstStyle/>
          <a:p>
            <a:pPr marL="342900" indent="-342900">
              <a:buFont typeface="Arial" panose="020B0604020202020204" pitchFamily="34" charset="0"/>
              <a:buChar char="•"/>
            </a:pPr>
            <a:r>
              <a:rPr lang="en-US" sz="2400" dirty="0"/>
              <a:t>FACE DETECTION: Face detection activity takes one of the frame at a time ‘t’ from frame grabber which later tries to detect the face of Automobile Driver in every frame. And it is done with the help of Vision Cascade samples.</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EYE DETECTION:  After detecting the face of Automobile Driver with the face detection function, the eyes detection can be done with the help of eyes detection function. This is done using Voila Jones Algorithm.</a:t>
            </a:r>
            <a:endParaRPr lang="en-IN" sz="2400" dirty="0"/>
          </a:p>
        </p:txBody>
      </p:sp>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0</TotalTime>
  <Words>4962</Words>
  <Application>WPS Presentation</Application>
  <PresentationFormat>Widescreen</PresentationFormat>
  <Paragraphs>123</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Verdana</vt:lpstr>
      <vt:lpstr>Cambria</vt:lpstr>
      <vt:lpstr>Calibri</vt:lpstr>
      <vt:lpstr>Microsoft YaHei</vt:lpstr>
      <vt:lpstr>Arial Unicode MS</vt:lpstr>
      <vt:lpstr>Calibri Light</vt:lpstr>
      <vt:lpstr>Söhne</vt:lpstr>
      <vt:lpstr>Segoe Print</vt:lpstr>
      <vt:lpstr>Presidency University 45 Yrs</vt:lpstr>
      <vt:lpstr>FACIAL FEATURES MONITORING FOR REAL TIME DROWSINESS DETECTION</vt:lpstr>
      <vt:lpstr>Introduction</vt:lpstr>
      <vt:lpstr>Literature Review</vt:lpstr>
      <vt:lpstr>PowerPoint 演示文稿</vt:lpstr>
      <vt:lpstr>Proposed Framework</vt:lpstr>
      <vt:lpstr>Proposed Framework</vt:lpstr>
      <vt:lpstr>Methodology</vt:lpstr>
      <vt:lpstr>Work Stages</vt:lpstr>
      <vt:lpstr>Work Stages</vt:lpstr>
      <vt:lpstr>PowerPoint 演示文稿</vt:lpstr>
      <vt:lpstr>Flow Chart </vt:lpstr>
      <vt:lpstr>PowerPoint 演示文稿</vt:lpstr>
      <vt:lpstr>PowerPoint 演示文稿</vt:lpstr>
      <vt:lpstr>Conclusion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DELL</cp:lastModifiedBy>
  <cp:revision>48</cp:revision>
  <dcterms:created xsi:type="dcterms:W3CDTF">2023-03-16T03:26:00Z</dcterms:created>
  <dcterms:modified xsi:type="dcterms:W3CDTF">2024-05-09T16:00:47Z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CDA62D45AC7645D89A5A68D9A8EC2449_13</vt:lpwstr>
  </property>
  <property fmtid="{D5CDD505-2E9C-101B-9397-08002B2CF9AE}" pid="3" name="KSOProductBuildVer">
    <vt:lpwstr>1033-12.2.0.13472</vt:lpwstr>
  </property>
</Properties>
</file>