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91" r:id="rId2"/>
    <p:sldId id="281" r:id="rId3"/>
    <p:sldId id="298" r:id="rId4"/>
    <p:sldId id="293" r:id="rId5"/>
    <p:sldId id="294" r:id="rId6"/>
    <p:sldId id="296"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4277CB-6A0B-4675-B2A1-2A407F9F5D33}" v="3" dt="2024-09-07T14:14:15.567"/>
    <p1510:client id="{20477530-9098-4EC5-8888-7159BD0BC18A}" v="33" dt="2024-09-07T05:24:38.498"/>
    <p1510:client id="{3F4E607F-1915-41EC-9AD4-4D2BD29A6207}" v="189" dt="2024-09-07T13:27:20.145"/>
    <p1510:client id="{4013CDD5-909B-4836-BAB3-30A5C063A939}" v="658" dt="2024-09-07T15:22:11.821"/>
    <p1510:client id="{47AFAEDA-C2DD-49EE-8EEB-D99AB55EAADE}" v="12" dt="2024-09-08T04:23:02.539"/>
    <p1510:client id="{6A59EBAD-827D-410B-A546-679327416E80}" v="428" dt="2024-09-08T06:37:10.060"/>
    <p1510:client id="{731DABA7-C230-4F07-A319-7185663CB475}" v="105" dt="2024-09-07T13:26:52.694"/>
    <p1510:client id="{F8E1FD9A-F201-45FF-B89E-8545C3E46DF3}" v="25" dt="2024-09-08T06:27:59.0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754"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9/8/2024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9/8/2024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9/8/2024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9/8/2024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9/8/2024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9/8/2024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9/8/2024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9/8/2024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9/8/2024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9/8/2024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9/8/2024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9/8/2024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9/8/2024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dfpd.gov.in/" TargetMode="External"/><Relationship Id="rId7"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s://consumeraffairs.nic.in/" TargetMode="External"/><Relationship Id="rId4" Type="http://schemas.openxmlformats.org/officeDocument/2006/relationships/hyperlink" Target="https://igod.gov.in/organization/Sde83XQBYNG-XPnvjOs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6780505" y="2034119"/>
            <a:ext cx="3203509" cy="3426237"/>
          </a:xfrm>
          <a:prstGeom prst="rect">
            <a:avLst/>
          </a:prstGeom>
        </p:spPr>
      </p:pic>
      <p:sp>
        <p:nvSpPr>
          <p:cNvPr id="4" name="Subtitle 3"/>
          <p:cNvSpPr>
            <a:spLocks noGrp="1"/>
          </p:cNvSpPr>
          <p:nvPr>
            <p:ph type="subTitle" idx="1"/>
          </p:nvPr>
        </p:nvSpPr>
        <p:spPr>
          <a:xfrm>
            <a:off x="3233841" y="883606"/>
            <a:ext cx="4845878" cy="692428"/>
          </a:xfrm>
        </p:spPr>
        <p:txBody>
          <a:bodyPr/>
          <a:lstStyle/>
          <a:p>
            <a:r>
              <a:rPr lang="en-US" sz="3600" b="1">
                <a:solidFill>
                  <a:schemeClr val="tx1"/>
                </a:solidFill>
                <a:latin typeface="Times New Roman"/>
                <a:ea typeface="ＭＳ Ｐゴシック"/>
                <a:cs typeface="Times New Roman"/>
              </a:rPr>
              <a:t>AGROVISION</a:t>
            </a:r>
            <a:endParaRPr lang="en-US" sz="3600" b="1">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475180" y="-492020"/>
            <a:ext cx="10363200" cy="2076450"/>
          </a:xfrm>
        </p:spPr>
        <p:txBody>
          <a:bodyPr/>
          <a:lstStyle/>
          <a:p>
            <a:r>
              <a:rPr lang="en-US" sz="4000" b="1">
                <a:solidFill>
                  <a:schemeClr val="tx2"/>
                </a:solidFill>
                <a:latin typeface="Garamond" panose="02020404030301010803" pitchFamily="18" charset="0"/>
              </a:rPr>
              <a:t>SMART INDIA HACKATHON 2024</a:t>
            </a:r>
            <a:endParaRPr lang="en-IN" sz="4000" b="1">
              <a:solidFill>
                <a:schemeClr val="tx2"/>
              </a:solidFill>
              <a:latin typeface="Garamond" panose="02020404030301010803" pitchFamily="18" charset="0"/>
            </a:endParaRPr>
          </a:p>
        </p:txBody>
      </p:sp>
      <p:sp>
        <p:nvSpPr>
          <p:cNvPr id="10" name="TextBox 9"/>
          <p:cNvSpPr txBox="1"/>
          <p:nvPr/>
        </p:nvSpPr>
        <p:spPr>
          <a:xfrm>
            <a:off x="477061" y="1791529"/>
            <a:ext cx="5924550" cy="4201663"/>
          </a:xfrm>
          <a:prstGeom prst="rect">
            <a:avLst/>
          </a:prstGeom>
          <a:noFill/>
        </p:spPr>
        <p:txBody>
          <a:bodyPr wrap="square" lIns="91440" tIns="45720" rIns="91440" bIns="45720" rtlCol="0" anchor="t">
            <a:spAutoFit/>
          </a:bodyPr>
          <a:lstStyle/>
          <a:p>
            <a:endParaRPr lang="en-US" sz="1600">
              <a:cs typeface="Calibri"/>
            </a:endParaRPr>
          </a:p>
          <a:p>
            <a:pPr marL="285750" indent="-285750" algn="just">
              <a:lnSpc>
                <a:spcPct val="200000"/>
              </a:lnSpc>
              <a:buFont typeface="Arial" panose="020B0604020202020204" pitchFamily="34" charset="0"/>
              <a:buChar char="•"/>
            </a:pPr>
            <a:r>
              <a:rPr lang="en-US" sz="1600" b="1">
                <a:latin typeface="Arial"/>
                <a:ea typeface="ＭＳ Ｐゴシック"/>
                <a:cs typeface="Arial"/>
              </a:rPr>
              <a:t>Problem Statement ID – 1647</a:t>
            </a:r>
            <a:endParaRPr lang="en-US" sz="1600" b="1">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1600" b="1">
                <a:latin typeface="Arial"/>
                <a:ea typeface="ＭＳ Ｐゴシック"/>
                <a:cs typeface="Arial"/>
              </a:rPr>
              <a:t>Problem Statement Title- </a:t>
            </a:r>
            <a:r>
              <a:rPr lang="en-US" sz="1600" b="1">
                <a:latin typeface="Calibri"/>
                <a:ea typeface="Calibri"/>
                <a:cs typeface="Calibri"/>
              </a:rPr>
              <a:t>Development of AI-ML based models for predicting prices of </a:t>
            </a:r>
            <a:r>
              <a:rPr lang="en-US" sz="1600" b="1" err="1">
                <a:latin typeface="Calibri"/>
                <a:ea typeface="Calibri"/>
                <a:cs typeface="Calibri"/>
              </a:rPr>
              <a:t>agri</a:t>
            </a:r>
            <a:r>
              <a:rPr lang="en-US" sz="1600" b="1">
                <a:latin typeface="Calibri"/>
                <a:ea typeface="Calibri"/>
                <a:cs typeface="Calibri"/>
              </a:rPr>
              <a:t>-horticultural commodities such as pulses and vegetable (onion, potato, onion)</a:t>
            </a:r>
            <a:endParaRPr lang="en-US" sz="1600" b="1">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1600" b="1">
                <a:latin typeface="Arial"/>
                <a:ea typeface="ＭＳ Ｐゴシック"/>
                <a:cs typeface="Arial"/>
              </a:rPr>
              <a:t>Theme-</a:t>
            </a:r>
            <a:r>
              <a:rPr lang="en-IN" sz="1600" b="1">
                <a:latin typeface="Arial"/>
                <a:ea typeface="ＭＳ Ｐゴシック"/>
                <a:cs typeface="Arial"/>
              </a:rPr>
              <a:t> </a:t>
            </a:r>
            <a:r>
              <a:rPr lang="en-IN" sz="1600" b="1">
                <a:latin typeface="Calibri"/>
                <a:ea typeface="Calibri"/>
                <a:cs typeface="Calibri"/>
              </a:rPr>
              <a:t>Agriculture, </a:t>
            </a:r>
            <a:r>
              <a:rPr lang="en-IN" sz="1600" b="1" err="1">
                <a:latin typeface="Calibri"/>
                <a:ea typeface="Calibri"/>
                <a:cs typeface="Calibri"/>
              </a:rPr>
              <a:t>FoodTech</a:t>
            </a:r>
            <a:r>
              <a:rPr lang="en-IN" sz="1600" b="1">
                <a:latin typeface="Calibri"/>
                <a:ea typeface="Calibri"/>
                <a:cs typeface="Calibri"/>
              </a:rPr>
              <a:t> &amp; Rural Development</a:t>
            </a:r>
          </a:p>
          <a:p>
            <a:pPr marL="285750" indent="-285750" algn="just">
              <a:lnSpc>
                <a:spcPct val="200000"/>
              </a:lnSpc>
              <a:buFont typeface="Arial" panose="020B0604020202020204" pitchFamily="34" charset="0"/>
              <a:buChar char="•"/>
            </a:pPr>
            <a:r>
              <a:rPr lang="en-US" sz="1600" b="1">
                <a:latin typeface="Arial"/>
                <a:ea typeface="ＭＳ Ｐゴシック"/>
                <a:cs typeface="Arial"/>
              </a:rPr>
              <a:t>PS Category- Software</a:t>
            </a:r>
          </a:p>
          <a:p>
            <a:pPr marL="285750" indent="-285750" algn="just">
              <a:lnSpc>
                <a:spcPct val="200000"/>
              </a:lnSpc>
              <a:buFont typeface="Arial" panose="020B0604020202020204" pitchFamily="34" charset="0"/>
              <a:buChar char="•"/>
            </a:pPr>
            <a:r>
              <a:rPr lang="en-US" sz="1600" b="1">
                <a:latin typeface="Arial"/>
                <a:ea typeface="ＭＳ Ｐゴシック"/>
                <a:cs typeface="Arial"/>
              </a:rPr>
              <a:t>Team ID-</a:t>
            </a:r>
          </a:p>
          <a:p>
            <a:pPr marL="285750" indent="-285750" algn="just">
              <a:lnSpc>
                <a:spcPct val="200000"/>
              </a:lnSpc>
              <a:buFont typeface="Arial" panose="020B0604020202020204" pitchFamily="34" charset="0"/>
              <a:buChar char="•"/>
            </a:pPr>
            <a:r>
              <a:rPr lang="en-US" sz="1600" b="1">
                <a:latin typeface="Arial"/>
                <a:ea typeface="ＭＳ Ｐゴシック"/>
                <a:cs typeface="Arial"/>
              </a:rPr>
              <a:t>Team Name (Registered on portal): </a:t>
            </a:r>
            <a:r>
              <a:rPr lang="en-US" sz="1600" b="1" err="1">
                <a:latin typeface="Arial"/>
                <a:ea typeface="ＭＳ Ｐゴシック"/>
                <a:cs typeface="Arial"/>
              </a:rPr>
              <a:t>codeXcyphers</a:t>
            </a:r>
            <a:r>
              <a:rPr lang="en-US" sz="1600" b="1">
                <a:latin typeface="Arial"/>
                <a:ea typeface="ＭＳ Ｐゴシック"/>
                <a:cs typeface="Arial"/>
              </a:rPr>
              <a:t> </a:t>
            </a:r>
            <a:endParaRPr lang="en-IN" sz="1600" b="1">
              <a:latin typeface="Arial"/>
              <a:ea typeface="ＭＳ Ｐゴシック"/>
              <a:cs typeface="Arial"/>
            </a:endParaRPr>
          </a:p>
        </p:txBody>
      </p:sp>
      <p:pic>
        <p:nvPicPr>
          <p:cNvPr id="9"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412" name="Rectangle 15411">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361" name="Title 1"/>
          <p:cNvSpPr>
            <a:spLocks noGrp="1"/>
          </p:cNvSpPr>
          <p:nvPr>
            <p:ph type="title"/>
          </p:nvPr>
        </p:nvSpPr>
        <p:spPr>
          <a:xfrm>
            <a:off x="3262811" y="-98606"/>
            <a:ext cx="5393361" cy="1325563"/>
          </a:xfrm>
        </p:spPr>
        <p:txBody>
          <a:bodyPr vert="horz" lIns="91440" tIns="45720" rIns="91440" bIns="45720" rtlCol="0" anchor="ctr">
            <a:normAutofit/>
          </a:bodyPr>
          <a:lstStyle/>
          <a:p>
            <a:pPr defTabSz="914400" eaLnBrk="1" hangingPunct="1">
              <a:lnSpc>
                <a:spcPct val="90000"/>
              </a:lnSpc>
            </a:pPr>
            <a:r>
              <a:rPr lang="en-US" b="1">
                <a:solidFill>
                  <a:schemeClr val="tx2">
                    <a:lumMod val="76000"/>
                  </a:schemeClr>
                </a:solidFill>
                <a:latin typeface="Times New Roman"/>
                <a:ea typeface="+mj-ea"/>
                <a:cs typeface="Times New Roman"/>
              </a:rPr>
              <a:t>AGROVISION</a:t>
            </a:r>
            <a:endParaRPr lang="en-US">
              <a:ea typeface="+mj-ea"/>
            </a:endParaRPr>
          </a:p>
        </p:txBody>
      </p:sp>
      <p:sp>
        <p:nvSpPr>
          <p:cNvPr id="2" name="TextBox 1">
            <a:extLst>
              <a:ext uri="{FF2B5EF4-FFF2-40B4-BE49-F238E27FC236}">
                <a16:creationId xmlns:a16="http://schemas.microsoft.com/office/drawing/2014/main" id="{63DFA139-23D4-E119-E13E-CC372603D4CD}"/>
              </a:ext>
            </a:extLst>
          </p:cNvPr>
          <p:cNvSpPr txBox="1"/>
          <p:nvPr/>
        </p:nvSpPr>
        <p:spPr>
          <a:xfrm>
            <a:off x="563880" y="1673225"/>
            <a:ext cx="5759121" cy="4513898"/>
          </a:xfrm>
          <a:prstGeom prst="rect">
            <a:avLst/>
          </a:prstGeom>
        </p:spPr>
        <p:txBody>
          <a:bodyPr vert="horz" lIns="91440" tIns="45720" rIns="91440" bIns="45720" rtlCol="0" anchor="t">
            <a:normAutofit/>
          </a:bodyPr>
          <a:lstStyle/>
          <a:p>
            <a:pPr defTabSz="914400">
              <a:lnSpc>
                <a:spcPct val="90000"/>
              </a:lnSpc>
              <a:spcAft>
                <a:spcPts val="600"/>
              </a:spcAft>
            </a:pPr>
            <a:r>
              <a:rPr lang="en-US" sz="2000" b="1">
                <a:solidFill>
                  <a:srgbClr val="0070C0"/>
                </a:solidFill>
                <a:latin typeface="+mn-lt"/>
                <a:ea typeface="+mn-ea"/>
              </a:rPr>
              <a:t>IDEA/SOLUTION</a:t>
            </a:r>
            <a:r>
              <a:rPr lang="en-US" sz="1500" b="1">
                <a:solidFill>
                  <a:srgbClr val="0070C0"/>
                </a:solidFill>
                <a:latin typeface="+mn-lt"/>
                <a:ea typeface="+mn-ea"/>
              </a:rPr>
              <a:t> :</a:t>
            </a:r>
            <a:endParaRPr lang="en-US" sz="1500">
              <a:solidFill>
                <a:srgbClr val="0070C0"/>
              </a:solidFill>
              <a:latin typeface="+mn-lt"/>
              <a:ea typeface="Calibri"/>
              <a:cs typeface="Calibri"/>
            </a:endParaRPr>
          </a:p>
          <a:p>
            <a:pPr indent="-228600" defTabSz="914400">
              <a:lnSpc>
                <a:spcPct val="90000"/>
              </a:lnSpc>
              <a:spcAft>
                <a:spcPts val="600"/>
              </a:spcAft>
              <a:buFont typeface="Arial" panose="020B0604020202020204" pitchFamily="34" charset="0"/>
              <a:buChar char="•"/>
            </a:pPr>
            <a:r>
              <a:rPr lang="en-US" sz="1500" b="1">
                <a:latin typeface="+mn-lt"/>
                <a:ea typeface="+mn-ea"/>
              </a:rPr>
              <a:t>This research focuses on developing an AI-ML model that predicts the prices of </a:t>
            </a:r>
            <a:r>
              <a:rPr lang="en-US" sz="1500" b="1" err="1">
                <a:latin typeface="+mn-lt"/>
                <a:ea typeface="+mn-ea"/>
              </a:rPr>
              <a:t>agri</a:t>
            </a:r>
            <a:r>
              <a:rPr lang="en-US" sz="1500" b="1">
                <a:latin typeface="+mn-lt"/>
                <a:ea typeface="+mn-ea"/>
              </a:rPr>
              <a:t>-horticultural commodities such as pulses and vegetables. Traditional methods fail to capture the volatility caused by market dynamics, climate conditions, and supply-demand fluctuations. The AI-ML model will incorporate multiple datasets including historical price data, weather patterns, crop yields, and global market trends to offer accurate price forecasts.</a:t>
            </a:r>
            <a:endParaRPr lang="en-US" sz="1500" b="1">
              <a:latin typeface="+mn-lt"/>
              <a:ea typeface="Calibri"/>
              <a:cs typeface="Calibri"/>
            </a:endParaRPr>
          </a:p>
          <a:p>
            <a:pPr defTabSz="914400">
              <a:lnSpc>
                <a:spcPct val="90000"/>
              </a:lnSpc>
              <a:spcAft>
                <a:spcPts val="600"/>
              </a:spcAft>
            </a:pPr>
            <a:r>
              <a:rPr lang="en-US" sz="2000" b="1">
                <a:solidFill>
                  <a:srgbClr val="0070C0"/>
                </a:solidFill>
                <a:latin typeface="+mn-lt"/>
                <a:ea typeface="+mn-ea"/>
              </a:rPr>
              <a:t>PROBLEM RESOLUTION:</a:t>
            </a:r>
            <a:endParaRPr lang="en-US" sz="2000" b="1">
              <a:solidFill>
                <a:srgbClr val="0070C0"/>
              </a:solidFill>
              <a:latin typeface="+mn-lt"/>
              <a:ea typeface="Calibri"/>
              <a:cs typeface="Calibri"/>
            </a:endParaRPr>
          </a:p>
          <a:p>
            <a:pPr indent="-228600" defTabSz="914400">
              <a:lnSpc>
                <a:spcPct val="90000"/>
              </a:lnSpc>
              <a:spcAft>
                <a:spcPts val="600"/>
              </a:spcAft>
              <a:buFont typeface="Arial" panose="020B0604020202020204" pitchFamily="34" charset="0"/>
              <a:buChar char="•"/>
            </a:pPr>
            <a:r>
              <a:rPr lang="en-US" sz="1500" b="1">
                <a:latin typeface="+mn-lt"/>
                <a:ea typeface="+mn-ea"/>
              </a:rPr>
              <a:t>Reduces manual analysis, making forecasting faster, more efficient, and scalable for quicker decision-making</a:t>
            </a:r>
            <a:endParaRPr lang="en-US" sz="1500" b="1">
              <a:latin typeface="+mn-lt"/>
              <a:ea typeface="Calibri"/>
              <a:cs typeface="Calibri"/>
            </a:endParaRPr>
          </a:p>
          <a:p>
            <a:pPr defTabSz="914400">
              <a:lnSpc>
                <a:spcPct val="90000"/>
              </a:lnSpc>
              <a:spcAft>
                <a:spcPts val="600"/>
              </a:spcAft>
            </a:pPr>
            <a:r>
              <a:rPr lang="en-US" sz="2000" b="1">
                <a:solidFill>
                  <a:srgbClr val="0070C0"/>
                </a:solidFill>
                <a:latin typeface="+mn-lt"/>
                <a:ea typeface="+mn-ea"/>
              </a:rPr>
              <a:t>UNIQUE VALUE PROPOSITION :</a:t>
            </a:r>
            <a:endParaRPr lang="en-US" sz="2000" b="1">
              <a:solidFill>
                <a:srgbClr val="0070C0"/>
              </a:solidFill>
              <a:latin typeface="+mn-lt"/>
              <a:ea typeface="Calibri"/>
              <a:cs typeface="Calibri"/>
            </a:endParaRPr>
          </a:p>
          <a:p>
            <a:pPr indent="-228600" defTabSz="914400">
              <a:lnSpc>
                <a:spcPct val="90000"/>
              </a:lnSpc>
              <a:spcAft>
                <a:spcPts val="600"/>
              </a:spcAft>
              <a:buFont typeface="Arial" panose="020B0604020202020204" pitchFamily="34" charset="0"/>
              <a:buChar char="•"/>
            </a:pPr>
            <a:r>
              <a:rPr lang="en-US" sz="1500" b="1">
                <a:latin typeface="+mn-lt"/>
                <a:ea typeface="+mn-ea"/>
              </a:rPr>
              <a:t>Our solution combines advanced AI-ML algorithms with agricultural price prediction, outperforming traditional models like ARIMA by recognizing long-term dependencies and non-linear patterns using LSTMs and regression models.</a:t>
            </a:r>
            <a:endParaRPr lang="en-US" sz="1500" b="1">
              <a:latin typeface="+mn-lt"/>
              <a:ea typeface="Calibri"/>
              <a:cs typeface="Calibri"/>
            </a:endParaRPr>
          </a:p>
          <a:p>
            <a:pPr indent="-228600" defTabSz="914400">
              <a:lnSpc>
                <a:spcPct val="90000"/>
              </a:lnSpc>
              <a:spcAft>
                <a:spcPts val="600"/>
              </a:spcAft>
              <a:buFont typeface="Arial" panose="020B0604020202020204" pitchFamily="34" charset="0"/>
              <a:buChar char="•"/>
            </a:pPr>
            <a:endParaRPr lang="en-US" sz="1500" b="1">
              <a:latin typeface="+mn-lt"/>
              <a:ea typeface="+mn-ea"/>
            </a:endParaRPr>
          </a:p>
        </p:txBody>
      </p:sp>
      <p:pic>
        <p:nvPicPr>
          <p:cNvPr id="12" name="Picture 11">
            <a:extLst>
              <a:ext uri="{FF2B5EF4-FFF2-40B4-BE49-F238E27FC236}">
                <a16:creationId xmlns:a16="http://schemas.microsoft.com/office/drawing/2014/main" id="{93C13E24-BCA2-FD5D-29C2-1C515EE93649}"/>
              </a:ext>
            </a:extLst>
          </p:cNvPr>
          <p:cNvPicPr>
            <a:picLocks noChangeAspect="1"/>
          </p:cNvPicPr>
          <p:nvPr/>
        </p:nvPicPr>
        <p:blipFill>
          <a:blip r:embed="rId3"/>
          <a:srcRect r="3" b="3"/>
          <a:stretch/>
        </p:blipFill>
        <p:spPr>
          <a:xfrm>
            <a:off x="6435880" y="857211"/>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7" name="Footer Placeholder 6"/>
          <p:cNvSpPr>
            <a:spLocks noGrp="1"/>
          </p:cNvSpPr>
          <p:nvPr>
            <p:ph type="ftr" sz="quarter" idx="11"/>
          </p:nvPr>
        </p:nvSpPr>
        <p:spPr>
          <a:xfrm>
            <a:off x="4038600" y="6356350"/>
            <a:ext cx="4114800" cy="365125"/>
          </a:xfrm>
        </p:spPr>
        <p:txBody>
          <a:bodyPr vert="horz" lIns="91440" tIns="45720" rIns="91440" bIns="45720" rtlCol="0" anchor="ctr">
            <a:normAutofit/>
          </a:bodyPr>
          <a:lstStyle/>
          <a:p>
            <a:pPr defTabSz="914400">
              <a:spcAft>
                <a:spcPts val="600"/>
              </a:spcAft>
              <a:defRPr/>
            </a:pPr>
            <a:r>
              <a:rPr lang="en-US" kern="1200">
                <a:solidFill>
                  <a:prstClr val="black">
                    <a:tint val="75000"/>
                  </a:prstClr>
                </a:solidFill>
                <a:latin typeface="Calibri" panose="020F0502020204030204"/>
                <a:ea typeface="+mn-ea"/>
                <a:cs typeface="+mn-cs"/>
              </a:rPr>
              <a:t>@SIH Idea submission- Template</a:t>
            </a:r>
          </a:p>
        </p:txBody>
      </p:sp>
      <p:sp>
        <p:nvSpPr>
          <p:cNvPr id="6" name="Slide Number Placeholder 5"/>
          <p:cNvSpPr>
            <a:spLocks noGrp="1"/>
          </p:cNvSpPr>
          <p:nvPr>
            <p:ph type="sldNum" sz="quarter" idx="12"/>
          </p:nvPr>
        </p:nvSpPr>
        <p:spPr>
          <a:xfrm>
            <a:off x="8610600" y="6356349"/>
            <a:ext cx="2743200" cy="365125"/>
          </a:xfrm>
        </p:spPr>
        <p:txBody>
          <a:bodyPr vert="horz" lIns="91440" tIns="45720" rIns="91440" bIns="45720" rtlCol="0" anchor="ctr">
            <a:normAutofit/>
          </a:bodyPr>
          <a:lstStyle/>
          <a:p>
            <a:pPr defTabSz="914400" fontAlgn="auto">
              <a:spcBef>
                <a:spcPts val="0"/>
              </a:spcBef>
              <a:spcAft>
                <a:spcPts val="600"/>
              </a:spcAft>
              <a:defRPr/>
            </a:pPr>
            <a:fld id="{677C3CE7-23F7-4828-823C-E0205DF2CF97}" type="slidenum">
              <a:rPr lang="en-US">
                <a:solidFill>
                  <a:prstClr val="black">
                    <a:tint val="75000"/>
                  </a:prstClr>
                </a:solidFill>
                <a:latin typeface="Calibri" panose="020F0502020204030204"/>
                <a:ea typeface="+mn-ea"/>
              </a:rPr>
              <a:pPr defTabSz="914400" fontAlgn="auto">
                <a:spcBef>
                  <a:spcPts val="0"/>
                </a:spcBef>
                <a:spcAft>
                  <a:spcPts val="600"/>
                </a:spcAft>
                <a:defRPr/>
              </a:pPr>
              <a:t>2</a:t>
            </a:fld>
            <a:endParaRPr lang="en-US">
              <a:solidFill>
                <a:prstClr val="black">
                  <a:tint val="75000"/>
                </a:prstClr>
              </a:solidFill>
              <a:latin typeface="Calibri" panose="020F0502020204030204"/>
              <a:ea typeface="+mn-ea"/>
            </a:endParaRPr>
          </a:p>
        </p:txBody>
      </p:sp>
      <p:sp>
        <p:nvSpPr>
          <p:cNvPr id="15414"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416"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lIns="91440" tIns="45720" rIns="91440" bIns="45720" anchor="ctr"/>
          <a:lstStyle/>
          <a:p>
            <a:pPr algn="ctr">
              <a:defRPr/>
            </a:pPr>
            <a:endParaRPr lang="en-US" sz="1200">
              <a:solidFill>
                <a:srgbClr val="FFFFFF"/>
              </a:solidFill>
              <a:latin typeface="+mn-lt"/>
              <a:ea typeface="Calibri"/>
              <a:cs typeface="Calibri"/>
            </a:endParaRPr>
          </a:p>
          <a:p>
            <a:pPr algn="ctr">
              <a:defRPr/>
            </a:pPr>
            <a:r>
              <a:rPr lang="en-US" sz="1200">
                <a:solidFill>
                  <a:srgbClr val="FFFFFF"/>
                </a:solidFill>
                <a:latin typeface="+mn-lt"/>
                <a:ea typeface="Calibri"/>
                <a:cs typeface="Calibri"/>
              </a:rPr>
              <a:t>@SIH Idea submission- Template</a:t>
            </a:r>
            <a:endParaRPr lang="en-US" sz="1200">
              <a:solidFill>
                <a:srgbClr val="000000"/>
              </a:solidFill>
              <a:latin typeface="+mn-lt"/>
              <a:ea typeface="Calibri"/>
              <a:cs typeface="Calibri"/>
            </a:endParaRPr>
          </a:p>
          <a:p>
            <a:pPr algn="ctr">
              <a:spcBef>
                <a:spcPts val="0"/>
              </a:spcBef>
              <a:spcAft>
                <a:spcPts val="0"/>
              </a:spcAft>
              <a:defRPr/>
            </a:pPr>
            <a:endParaRPr lang="en-US">
              <a:solidFill>
                <a:schemeClr val="accent2">
                  <a:lumMod val="75000"/>
                </a:schemeClr>
              </a:solidFill>
              <a:latin typeface="+mn-lt"/>
              <a:ea typeface="Calibri"/>
              <a:cs typeface="Calibri"/>
            </a:endParaRPr>
          </a:p>
        </p:txBody>
      </p:sp>
      <p:pic>
        <p:nvPicPr>
          <p:cNvPr id="8" name="Picture 7">
            <a:extLst>
              <a:ext uri="{FF2B5EF4-FFF2-40B4-BE49-F238E27FC236}">
                <a16:creationId xmlns:a16="http://schemas.microsoft.com/office/drawing/2014/main" id="{183944FD-7C98-3A6B-6A58-D98B479B828F}"/>
              </a:ext>
            </a:extLst>
          </p:cNvPr>
          <p:cNvPicPr>
            <a:picLocks noChangeAspect="1"/>
          </p:cNvPicPr>
          <p:nvPr/>
        </p:nvPicPr>
        <p:blipFill>
          <a:blip r:embed="rId4"/>
          <a:stretch>
            <a:fillRect/>
          </a:stretch>
        </p:blipFill>
        <p:spPr>
          <a:xfrm>
            <a:off x="565355" y="53009"/>
            <a:ext cx="1569059" cy="1247471"/>
          </a:xfrm>
          <a:prstGeom prst="ellipse">
            <a:avLst/>
          </a:prstGeom>
          <a:ln>
            <a:noFill/>
          </a:ln>
          <a:effectLst>
            <a:softEdge rad="112500"/>
          </a:effectLst>
        </p:spPr>
      </p:pic>
      <p:pic>
        <p:nvPicPr>
          <p:cNvPr id="15" name="Google Shape;93;p2">
            <a:extLst>
              <a:ext uri="{FF2B5EF4-FFF2-40B4-BE49-F238E27FC236}">
                <a16:creationId xmlns:a16="http://schemas.microsoft.com/office/drawing/2014/main" id="{C59EA052-9701-A2DD-A408-3695E49BB9FA}"/>
              </a:ext>
            </a:extLst>
          </p:cNvPr>
          <p:cNvPicPr preferRelativeResize="0"/>
          <p:nvPr/>
        </p:nvPicPr>
        <p:blipFill rotWithShape="1">
          <a:blip r:embed="rId5">
            <a:alphaModFix/>
          </a:blip>
          <a:srcRect/>
          <a:stretch/>
        </p:blipFill>
        <p:spPr>
          <a:xfrm>
            <a:off x="9782865" y="-3533"/>
            <a:ext cx="2256735" cy="1149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14" name="Rectangle 17413">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416" name="Freeform: Shape 17415">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418" name="Freeform: Shape 17417">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409" name="Title 1"/>
          <p:cNvSpPr>
            <a:spLocks noGrp="1"/>
          </p:cNvSpPr>
          <p:nvPr>
            <p:ph type="title"/>
          </p:nvPr>
        </p:nvSpPr>
        <p:spPr>
          <a:xfrm>
            <a:off x="438913" y="1145285"/>
            <a:ext cx="5428113" cy="1184054"/>
          </a:xfrm>
        </p:spPr>
        <p:txBody>
          <a:bodyPr vert="horz" lIns="91440" tIns="45720" rIns="91440" bIns="45720" rtlCol="0" anchor="ctr">
            <a:normAutofit/>
          </a:bodyPr>
          <a:lstStyle/>
          <a:p>
            <a:pPr algn="l" defTabSz="914400" eaLnBrk="1" hangingPunct="1">
              <a:lnSpc>
                <a:spcPct val="90000"/>
              </a:lnSpc>
            </a:pPr>
            <a:r>
              <a:rPr lang="en-US" sz="3400" b="1">
                <a:latin typeface="Times New Roman"/>
                <a:ea typeface="+mj-ea"/>
                <a:cs typeface="Times New Roman"/>
              </a:rPr>
              <a:t>TECHNICAL APPROACH</a:t>
            </a:r>
          </a:p>
        </p:txBody>
      </p:sp>
      <p:sp>
        <p:nvSpPr>
          <p:cNvPr id="17420" name="Rectangle 17419">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422" name="Rectangle 17421">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0FA3B5BA-24A8-1501-1B7C-F5121BB5CB20}"/>
              </a:ext>
            </a:extLst>
          </p:cNvPr>
          <p:cNvSpPr txBox="1"/>
          <p:nvPr/>
        </p:nvSpPr>
        <p:spPr>
          <a:xfrm>
            <a:off x="438912" y="2512611"/>
            <a:ext cx="4832803" cy="366435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defTabSz="914400">
              <a:lnSpc>
                <a:spcPct val="90000"/>
              </a:lnSpc>
              <a:spcAft>
                <a:spcPts val="600"/>
              </a:spcAft>
              <a:buFont typeface="Arial" panose="020B0604020202020204" pitchFamily="34" charset="0"/>
              <a:buChar char="•"/>
            </a:pPr>
            <a:r>
              <a:rPr lang="en-US" sz="1700" b="1">
                <a:latin typeface="+mn-lt"/>
                <a:ea typeface="+mn-ea"/>
              </a:rPr>
              <a:t>Technology Used</a:t>
            </a:r>
          </a:p>
          <a:p>
            <a:pPr indent="-228600" defTabSz="914400">
              <a:lnSpc>
                <a:spcPct val="90000"/>
              </a:lnSpc>
              <a:spcAft>
                <a:spcPts val="600"/>
              </a:spcAft>
              <a:buFont typeface="Arial" panose="020B0604020202020204" pitchFamily="34" charset="0"/>
              <a:buChar char="•"/>
            </a:pPr>
            <a:r>
              <a:rPr lang="en-US" sz="1700" b="1">
                <a:latin typeface="+mn-lt"/>
                <a:ea typeface="+mn-ea"/>
              </a:rPr>
              <a:t>1. Machine Learning Algorithms:</a:t>
            </a:r>
            <a:r>
              <a:rPr lang="en-US" sz="1700">
                <a:latin typeface="+mn-lt"/>
                <a:ea typeface="+mn-ea"/>
              </a:rPr>
              <a:t> Algorithms like Random Forest, Gradient Boosting Machines (GBMs), and Long Short-Term Memory (LSTM) networks will be used for time-series forecasting and regression analysis.</a:t>
            </a:r>
          </a:p>
          <a:p>
            <a:pPr indent="-228600" defTabSz="914400">
              <a:lnSpc>
                <a:spcPct val="90000"/>
              </a:lnSpc>
              <a:spcAft>
                <a:spcPts val="600"/>
              </a:spcAft>
              <a:buFont typeface="Arial" panose="020B0604020202020204" pitchFamily="34" charset="0"/>
              <a:buChar char="•"/>
            </a:pPr>
            <a:r>
              <a:rPr lang="en-US" sz="1700" b="1">
                <a:latin typeface="+mn-lt"/>
                <a:ea typeface="+mn-ea"/>
              </a:rPr>
              <a:t>2. Data Collection from IoT and Remote Sensing:</a:t>
            </a:r>
            <a:r>
              <a:rPr lang="en-US" sz="1700">
                <a:latin typeface="+mn-lt"/>
                <a:ea typeface="+mn-ea"/>
              </a:rPr>
              <a:t> IoT sensors deployed on farms and satellite imagery will provide real-time data on crop health, yield forecasts, and soil conditions.</a:t>
            </a:r>
          </a:p>
          <a:p>
            <a:pPr indent="-228600" defTabSz="914400">
              <a:lnSpc>
                <a:spcPct val="90000"/>
              </a:lnSpc>
              <a:spcAft>
                <a:spcPts val="600"/>
              </a:spcAft>
              <a:buFont typeface="Arial" panose="020B0604020202020204" pitchFamily="34" charset="0"/>
              <a:buChar char="•"/>
            </a:pPr>
            <a:r>
              <a:rPr lang="en-US" sz="1700" b="1">
                <a:latin typeface="+mn-lt"/>
                <a:ea typeface="+mn-ea"/>
              </a:rPr>
              <a:t>3. Cloud Computing:</a:t>
            </a:r>
            <a:r>
              <a:rPr lang="en-US" sz="1700">
                <a:latin typeface="+mn-lt"/>
                <a:ea typeface="+mn-ea"/>
              </a:rPr>
              <a:t> Large datasets will be processed using cloud computing for fast and scalable predictions, accessible to all stakeholders.</a:t>
            </a:r>
          </a:p>
          <a:p>
            <a:pPr indent="-228600" defTabSz="914400">
              <a:lnSpc>
                <a:spcPct val="90000"/>
              </a:lnSpc>
              <a:spcAft>
                <a:spcPts val="600"/>
              </a:spcAft>
              <a:buFont typeface="Arial" panose="020B0604020202020204" pitchFamily="34" charset="0"/>
              <a:buChar char="•"/>
            </a:pPr>
            <a:endParaRPr lang="en-US" sz="1700">
              <a:latin typeface="+mn-lt"/>
              <a:ea typeface="+mn-ea"/>
            </a:endParaRPr>
          </a:p>
        </p:txBody>
      </p:sp>
      <p:pic>
        <p:nvPicPr>
          <p:cNvPr id="4" name="Picture 3" descr="What is LAMP?">
            <a:extLst>
              <a:ext uri="{FF2B5EF4-FFF2-40B4-BE49-F238E27FC236}">
                <a16:creationId xmlns:a16="http://schemas.microsoft.com/office/drawing/2014/main" id="{EE096014-0AFE-8861-41B0-BE9491AB05E5}"/>
              </a:ext>
            </a:extLst>
          </p:cNvPr>
          <p:cNvPicPr>
            <a:picLocks noChangeAspect="1"/>
          </p:cNvPicPr>
          <p:nvPr/>
        </p:nvPicPr>
        <p:blipFill>
          <a:blip r:embed="rId3"/>
          <a:stretch>
            <a:fillRect/>
          </a:stretch>
        </p:blipFill>
        <p:spPr>
          <a:xfrm>
            <a:off x="7439852" y="4679777"/>
            <a:ext cx="3400741" cy="1677859"/>
          </a:xfrm>
          <a:prstGeom prst="rect">
            <a:avLst/>
          </a:prstGeom>
        </p:spPr>
      </p:pic>
      <p:sp>
        <p:nvSpPr>
          <p:cNvPr id="7" name="Footer Placeholder 6"/>
          <p:cNvSpPr>
            <a:spLocks noGrp="1"/>
          </p:cNvSpPr>
          <p:nvPr>
            <p:ph type="ftr" sz="quarter" idx="11"/>
          </p:nvPr>
        </p:nvSpPr>
        <p:spPr>
          <a:xfrm>
            <a:off x="6096000" y="6356350"/>
            <a:ext cx="3880104" cy="365125"/>
          </a:xfrm>
        </p:spPr>
        <p:txBody>
          <a:bodyPr vert="horz" lIns="91440" tIns="45720" rIns="91440" bIns="45720" rtlCol="0" anchor="ctr">
            <a:normAutofit/>
          </a:bodyPr>
          <a:lstStyle/>
          <a:p>
            <a:pPr algn="l" defTabSz="914400">
              <a:spcAft>
                <a:spcPts val="600"/>
              </a:spcAft>
              <a:defRPr/>
            </a:pPr>
            <a:r>
              <a:rPr lang="en-US" kern="1200">
                <a:solidFill>
                  <a:schemeClr val="tx1">
                    <a:lumMod val="50000"/>
                    <a:lumOff val="50000"/>
                  </a:schemeClr>
                </a:solidFill>
                <a:latin typeface="+mn-lt"/>
                <a:ea typeface="+mn-ea"/>
                <a:cs typeface="+mn-cs"/>
              </a:rPr>
              <a:t>@SIH Idea submission- Template</a:t>
            </a:r>
          </a:p>
        </p:txBody>
      </p:sp>
      <p:sp>
        <p:nvSpPr>
          <p:cNvPr id="6" name="Slide Number Placeholder 5"/>
          <p:cNvSpPr>
            <a:spLocks noGrp="1"/>
          </p:cNvSpPr>
          <p:nvPr>
            <p:ph type="sldNum" sz="quarter" idx="12"/>
          </p:nvPr>
        </p:nvSpPr>
        <p:spPr>
          <a:xfrm>
            <a:off x="10326623" y="6356350"/>
            <a:ext cx="1426464" cy="365125"/>
          </a:xfrm>
        </p:spPr>
        <p:txBody>
          <a:bodyPr vert="horz" lIns="91440" tIns="45720" rIns="91440" bIns="45720" rtlCol="0" anchor="ctr">
            <a:normAutofit/>
          </a:bodyPr>
          <a:lstStyle/>
          <a:p>
            <a:pPr defTabSz="914400">
              <a:spcAft>
                <a:spcPts val="600"/>
              </a:spcAft>
            </a:pPr>
            <a:fld id="{677C3CE7-23F7-4828-823C-E0205DF2CF97}" type="slidenum">
              <a:rPr lang="en-US" b="1">
                <a:solidFill>
                  <a:schemeClr val="tx1">
                    <a:lumMod val="50000"/>
                    <a:lumOff val="50000"/>
                  </a:schemeClr>
                </a:solidFill>
                <a:latin typeface="+mn-lt"/>
                <a:ea typeface="+mn-ea"/>
              </a:rPr>
              <a:pPr defTabSz="914400">
                <a:spcAft>
                  <a:spcPts val="600"/>
                </a:spcAft>
              </a:pPr>
              <a:t>3</a:t>
            </a:fld>
            <a:endParaRPr lang="en-US" b="1">
              <a:solidFill>
                <a:schemeClr val="tx1">
                  <a:lumMod val="50000"/>
                  <a:lumOff val="50000"/>
                </a:schemeClr>
              </a:solidFill>
              <a:latin typeface="+mn-lt"/>
              <a:ea typeface="+mn-ea"/>
            </a:endParaRPr>
          </a:p>
        </p:txBody>
      </p:sp>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r>
              <a:rPr lang="en-US" sz="1200" baseline="0">
                <a:solidFill>
                  <a:srgbClr val="FFFFFF"/>
                </a:solidFill>
                <a:latin typeface="TradeGothic"/>
              </a:rPr>
              <a:t>@SIH Idea submission- Template</a:t>
            </a:r>
            <a:r>
              <a:rPr lang="en-US" sz="1200">
                <a:latin typeface="TradeGothic"/>
                <a:ea typeface="TradeGothic"/>
                <a:cs typeface="TradeGothic"/>
              </a:rPr>
              <a:t>​</a:t>
            </a:r>
            <a:endParaRPr lang="en-US">
              <a:solidFill>
                <a:schemeClr val="accent2">
                  <a:lumMod val="75000"/>
                </a:schemeClr>
              </a:solidFill>
              <a:latin typeface="+mn-lt"/>
              <a:ea typeface="+mn-ea"/>
            </a:endParaRPr>
          </a:p>
        </p:txBody>
      </p:sp>
      <p:pic>
        <p:nvPicPr>
          <p:cNvPr id="8" name="Google Shape;93;p2"/>
          <p:cNvPicPr preferRelativeResize="0"/>
          <p:nvPr/>
        </p:nvPicPr>
        <p:blipFill rotWithShape="1">
          <a:blip r:embed="rId4">
            <a:alphaModFix/>
          </a:blip>
          <a:srcRect/>
          <a:stretch/>
        </p:blipFill>
        <p:spPr>
          <a:xfrm>
            <a:off x="9803911" y="81376"/>
            <a:ext cx="2246575" cy="1149075"/>
          </a:xfrm>
          <a:prstGeom prst="rect">
            <a:avLst/>
          </a:prstGeom>
          <a:noFill/>
          <a:ln>
            <a:noFill/>
          </a:ln>
        </p:spPr>
      </p:pic>
      <p:pic>
        <p:nvPicPr>
          <p:cNvPr id="5" name="Picture 4">
            <a:extLst>
              <a:ext uri="{FF2B5EF4-FFF2-40B4-BE49-F238E27FC236}">
                <a16:creationId xmlns:a16="http://schemas.microsoft.com/office/drawing/2014/main" id="{6C4B033B-FABD-32A5-81D1-ABF356B4EBE7}"/>
              </a:ext>
            </a:extLst>
          </p:cNvPr>
          <p:cNvPicPr>
            <a:picLocks noChangeAspect="1"/>
          </p:cNvPicPr>
          <p:nvPr/>
        </p:nvPicPr>
        <p:blipFill>
          <a:blip r:embed="rId5"/>
          <a:stretch>
            <a:fillRect/>
          </a:stretch>
        </p:blipFill>
        <p:spPr>
          <a:xfrm>
            <a:off x="294109" y="81376"/>
            <a:ext cx="1676400" cy="1290320"/>
          </a:xfrm>
          <a:prstGeom prst="ellipse">
            <a:avLst/>
          </a:prstGeom>
          <a:ln>
            <a:noFill/>
          </a:ln>
          <a:effectLst>
            <a:softEdge rad="112500"/>
          </a:effectLst>
        </p:spPr>
      </p:pic>
      <p:pic>
        <p:nvPicPr>
          <p:cNvPr id="2" name="Picture 1" descr="A diagram of data processing&#10;&#10;Description automatically generated">
            <a:extLst>
              <a:ext uri="{FF2B5EF4-FFF2-40B4-BE49-F238E27FC236}">
                <a16:creationId xmlns:a16="http://schemas.microsoft.com/office/drawing/2014/main" id="{27FCCC03-CEC9-B6EC-3540-0C698E3D7792}"/>
              </a:ext>
            </a:extLst>
          </p:cNvPr>
          <p:cNvPicPr>
            <a:picLocks noChangeAspect="1"/>
          </p:cNvPicPr>
          <p:nvPr/>
        </p:nvPicPr>
        <p:blipFill>
          <a:blip r:embed="rId6"/>
          <a:stretch>
            <a:fillRect/>
          </a:stretch>
        </p:blipFill>
        <p:spPr>
          <a:xfrm>
            <a:off x="6328474" y="1154862"/>
            <a:ext cx="5722491" cy="3346124"/>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14" name="Rectangle 17413">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416" name="Freeform: Shape 17415">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418" name="Freeform: Shape 17417">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409" name="Title 1"/>
          <p:cNvSpPr>
            <a:spLocks noGrp="1"/>
          </p:cNvSpPr>
          <p:nvPr>
            <p:ph type="title"/>
          </p:nvPr>
        </p:nvSpPr>
        <p:spPr>
          <a:xfrm>
            <a:off x="2547260" y="180974"/>
            <a:ext cx="6847114" cy="945390"/>
          </a:xfrm>
        </p:spPr>
        <p:txBody>
          <a:bodyPr vert="horz" lIns="91440" tIns="45720" rIns="91440" bIns="45720" rtlCol="0" anchor="ctr">
            <a:normAutofit/>
          </a:bodyPr>
          <a:lstStyle/>
          <a:p>
            <a:pPr defTabSz="914400" eaLnBrk="1" hangingPunct="1">
              <a:lnSpc>
                <a:spcPct val="90000"/>
              </a:lnSpc>
            </a:pPr>
            <a:r>
              <a:rPr lang="en-US" sz="2800" b="1" kern="1200">
                <a:latin typeface="Times New Roman"/>
                <a:ea typeface="+mj-ea"/>
                <a:cs typeface="Times New Roman"/>
              </a:rPr>
              <a:t>FEASIBILITY AND VIABILITY</a:t>
            </a:r>
          </a:p>
        </p:txBody>
      </p:sp>
      <p:sp>
        <p:nvSpPr>
          <p:cNvPr id="17420" name="Rectangle 17419">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Footer Placeholder 6"/>
          <p:cNvSpPr>
            <a:spLocks noGrp="1"/>
          </p:cNvSpPr>
          <p:nvPr>
            <p:ph type="ftr" sz="quarter" idx="11"/>
          </p:nvPr>
        </p:nvSpPr>
        <p:spPr>
          <a:xfrm>
            <a:off x="4038600" y="6356350"/>
            <a:ext cx="4114800" cy="365125"/>
          </a:xfrm>
        </p:spPr>
        <p:txBody>
          <a:bodyPr vert="horz" lIns="91440" tIns="45720" rIns="91440" bIns="45720" rtlCol="0" anchor="ctr">
            <a:normAutofit/>
          </a:bodyPr>
          <a:lstStyle/>
          <a:p>
            <a:pPr marR="0" lvl="0" indent="0" defTabSz="914400" fontAlgn="auto">
              <a:spcBef>
                <a:spcPts val="0"/>
              </a:spcBef>
              <a:spcAft>
                <a:spcPts val="600"/>
              </a:spcAft>
              <a:buClrTx/>
              <a:buSzTx/>
              <a:buFontTx/>
              <a:buNone/>
              <a:tabLst/>
              <a:defRPr/>
            </a:pPr>
            <a:r>
              <a:rPr kumimoji="0" lang="en-US" b="0" i="0" u="none" strike="noStrike" kern="1200" cap="none" spc="0" normalizeH="0" baseline="0" noProof="0">
                <a:ln>
                  <a:noFill/>
                </a:ln>
                <a:solidFill>
                  <a:schemeClr val="tx1">
                    <a:lumMod val="50000"/>
                    <a:lumOff val="50000"/>
                  </a:schemeClr>
                </a:solidFill>
                <a:effectLst/>
                <a:uLnTx/>
                <a:uFillTx/>
                <a:latin typeface="+mn-lt"/>
                <a:ea typeface="+mn-ea"/>
                <a:cs typeface="+mn-cs"/>
              </a:rPr>
              <a:t>@SIH Idea submission- Template</a:t>
            </a:r>
          </a:p>
        </p:txBody>
      </p:sp>
      <p:sp>
        <p:nvSpPr>
          <p:cNvPr id="6" name="Slide Number Placeholder 5"/>
          <p:cNvSpPr>
            <a:spLocks noGrp="1"/>
          </p:cNvSpPr>
          <p:nvPr>
            <p:ph type="sldNum" sz="quarter" idx="12"/>
          </p:nvPr>
        </p:nvSpPr>
        <p:spPr>
          <a:xfrm>
            <a:off x="10489019" y="6356350"/>
            <a:ext cx="1268818" cy="365125"/>
          </a:xfrm>
        </p:spPr>
        <p:txBody>
          <a:bodyPr vert="horz" lIns="91440" tIns="45720" rIns="91440" bIns="45720" rtlCol="0" anchor="ctr">
            <a:normAutofit/>
          </a:bodyPr>
          <a:lstStyle/>
          <a:p>
            <a:pPr marR="0" lvl="0" indent="0" defTabSz="914400" fontAlgn="base">
              <a:spcBef>
                <a:spcPct val="0"/>
              </a:spcBef>
              <a:spcAft>
                <a:spcPts val="600"/>
              </a:spcAft>
              <a:buClrTx/>
              <a:buSzTx/>
              <a:buFontTx/>
              <a:buNone/>
              <a:tabLst/>
              <a:defRPr/>
            </a:pPr>
            <a:fld id="{677C3CE7-23F7-4828-823C-E0205DF2CF97}" type="slidenum">
              <a:rPr kumimoji="0" lang="en-US" b="1" i="0" u="none" strike="noStrike" cap="none" spc="0" normalizeH="0" baseline="0" noProof="0">
                <a:ln>
                  <a:noFill/>
                </a:ln>
                <a:solidFill>
                  <a:schemeClr val="tx1">
                    <a:lumMod val="50000"/>
                    <a:lumOff val="50000"/>
                  </a:schemeClr>
                </a:solidFill>
                <a:effectLst/>
                <a:uLnTx/>
                <a:uFillTx/>
                <a:latin typeface="+mn-lt"/>
                <a:ea typeface="+mn-ea"/>
              </a:rPr>
              <a:pPr marR="0" lvl="0" indent="0" defTabSz="914400" fontAlgn="base">
                <a:spcBef>
                  <a:spcPct val="0"/>
                </a:spcBef>
                <a:spcAft>
                  <a:spcPts val="600"/>
                </a:spcAft>
                <a:buClrTx/>
                <a:buSzTx/>
                <a:buFontTx/>
                <a:buNone/>
                <a:tabLst/>
                <a:defRPr/>
              </a:pPr>
              <a:t>4</a:t>
            </a:fld>
            <a:endParaRPr kumimoji="0" lang="en-US" b="1" i="0" u="none" strike="noStrike" cap="none" spc="0" normalizeH="0" baseline="0" noProof="0">
              <a:ln>
                <a:noFill/>
              </a:ln>
              <a:solidFill>
                <a:schemeClr val="tx1">
                  <a:lumMod val="50000"/>
                  <a:lumOff val="50000"/>
                </a:schemeClr>
              </a:solidFill>
              <a:effectLst/>
              <a:uLnTx/>
              <a:uFillTx/>
              <a:latin typeface="+mn-lt"/>
              <a:ea typeface="+mn-ea"/>
            </a:endParaRPr>
          </a:p>
        </p:txBody>
      </p:sp>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lIns="91440" tIns="45720" rIns="91440" bIns="45720" anchor="ctr"/>
          <a:lstStyle/>
          <a:p>
            <a:pPr algn="ctr">
              <a:spcBef>
                <a:spcPts val="0"/>
              </a:spcBef>
              <a:spcAft>
                <a:spcPts val="0"/>
              </a:spcAft>
              <a:defRPr/>
            </a:pPr>
            <a:r>
              <a:rPr lang="en-US" sz="1200">
                <a:solidFill>
                  <a:srgbClr val="FFFFFF"/>
                </a:solidFill>
                <a:latin typeface="Calibri"/>
                <a:ea typeface="Calibri"/>
                <a:cs typeface="Calibri"/>
              </a:rPr>
              <a:t>@SIH Idea submission- Template</a:t>
            </a:r>
            <a:endParaRPr lang="en-US">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pic>
        <p:nvPicPr>
          <p:cNvPr id="3" name="Picture 2">
            <a:extLst>
              <a:ext uri="{FF2B5EF4-FFF2-40B4-BE49-F238E27FC236}">
                <a16:creationId xmlns:a16="http://schemas.microsoft.com/office/drawing/2014/main" id="{B8544BEE-FD0B-3C48-D078-7BF906546195}"/>
              </a:ext>
            </a:extLst>
          </p:cNvPr>
          <p:cNvPicPr>
            <a:picLocks noChangeAspect="1"/>
          </p:cNvPicPr>
          <p:nvPr/>
        </p:nvPicPr>
        <p:blipFill>
          <a:blip r:embed="rId4"/>
          <a:stretch>
            <a:fillRect/>
          </a:stretch>
        </p:blipFill>
        <p:spPr>
          <a:xfrm>
            <a:off x="326375" y="81280"/>
            <a:ext cx="1676400" cy="1290320"/>
          </a:xfrm>
          <a:prstGeom prst="ellipse">
            <a:avLst/>
          </a:prstGeom>
          <a:ln>
            <a:noFill/>
          </a:ln>
          <a:effectLst>
            <a:softEdge rad="112500"/>
          </a:effectLst>
        </p:spPr>
      </p:pic>
      <p:sp>
        <p:nvSpPr>
          <p:cNvPr id="4" name="TextBox 3">
            <a:extLst>
              <a:ext uri="{FF2B5EF4-FFF2-40B4-BE49-F238E27FC236}">
                <a16:creationId xmlns:a16="http://schemas.microsoft.com/office/drawing/2014/main" id="{AED8B535-7F8B-4E90-E399-7D2F641B2A9A}"/>
              </a:ext>
            </a:extLst>
          </p:cNvPr>
          <p:cNvSpPr txBox="1"/>
          <p:nvPr/>
        </p:nvSpPr>
        <p:spPr>
          <a:xfrm>
            <a:off x="2815748" y="1482724"/>
            <a:ext cx="712009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7345" indent="-347345">
              <a:buFont typeface="Arial"/>
              <a:buChar char="•"/>
            </a:pPr>
            <a:r>
              <a:rPr lang="en-IN" sz="2000" b="1">
                <a:latin typeface="Calibri"/>
                <a:ea typeface="ＭＳ Ｐゴシック"/>
                <a:cs typeface="Calibri"/>
              </a:rPr>
              <a:t>Price Stability for Farmers: Accurate price forecasts allow farmers to plan planting and harvesting cycles, reducing the risk of income loss due to market volatility.</a:t>
            </a:r>
            <a:endParaRPr lang="en-US" b="1">
              <a:latin typeface="Calibri"/>
              <a:ea typeface="ＭＳ Ｐゴシック"/>
              <a:cs typeface="Calibri"/>
            </a:endParaRPr>
          </a:p>
          <a:p>
            <a:pPr marL="347345" indent="-347345"/>
            <a:endParaRPr lang="en-IN" b="1">
              <a:cs typeface="Calibri" pitchFamily="34" charset="0"/>
            </a:endParaRPr>
          </a:p>
          <a:p>
            <a:pPr marL="347345" indent="-347345">
              <a:buFont typeface="Arial"/>
              <a:buChar char="•"/>
            </a:pPr>
            <a:r>
              <a:rPr lang="en-IN" sz="2000" b="1">
                <a:latin typeface="Calibri"/>
                <a:ea typeface="ＭＳ Ｐゴシック"/>
                <a:cs typeface="Calibri"/>
              </a:rPr>
              <a:t> Improved Supply Chain Management: Wholesalers and retailers can optimize inventory management, reducing waste and ensuring steady supply to markets.</a:t>
            </a:r>
          </a:p>
          <a:p>
            <a:pPr marL="347345" indent="-347345"/>
            <a:endParaRPr lang="en-IN" b="1">
              <a:cs typeface="Calibri" pitchFamily="34" charset="0"/>
            </a:endParaRPr>
          </a:p>
          <a:p>
            <a:pPr marL="347345" indent="-347345">
              <a:buFont typeface="Arial"/>
              <a:buChar char="•"/>
            </a:pPr>
            <a:r>
              <a:rPr lang="en-IN" sz="2000" b="1">
                <a:latin typeface="Calibri"/>
                <a:ea typeface="ＭＳ Ｐゴシック"/>
                <a:cs typeface="Calibri"/>
              </a:rPr>
              <a:t> Better Policy Formulation: Governments can use the model to design price stabilization policies, improving economic resilience in agricultural sectors.</a:t>
            </a:r>
          </a:p>
        </p:txBody>
      </p:sp>
    </p:spTree>
    <p:extLst>
      <p:ext uri="{BB962C8B-B14F-4D97-AF65-F5344CB8AC3E}">
        <p14:creationId xmlns:p14="http://schemas.microsoft.com/office/powerpoint/2010/main" val="375338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37" name="Rectangle 17436">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39" name="Freeform: Shape 17438">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17409" name="Title 1"/>
          <p:cNvSpPr>
            <a:spLocks noGrp="1"/>
          </p:cNvSpPr>
          <p:nvPr>
            <p:ph type="title"/>
          </p:nvPr>
        </p:nvSpPr>
        <p:spPr>
          <a:xfrm>
            <a:off x="389575" y="941123"/>
            <a:ext cx="6225536" cy="1800526"/>
          </a:xfrm>
        </p:spPr>
        <p:txBody>
          <a:bodyPr vert="horz" lIns="91440" tIns="45720" rIns="91440" bIns="45720" rtlCol="0" anchor="ctr">
            <a:normAutofit/>
          </a:bodyPr>
          <a:lstStyle/>
          <a:p>
            <a:pPr algn="l" defTabSz="914400" eaLnBrk="1" hangingPunct="1">
              <a:lnSpc>
                <a:spcPct val="90000"/>
              </a:lnSpc>
            </a:pPr>
            <a:r>
              <a:rPr lang="en-US" sz="4000" b="1">
                <a:latin typeface="Times New Roman"/>
                <a:ea typeface="+mj-ea"/>
                <a:cs typeface="Times New Roman"/>
              </a:rPr>
              <a:t>IMPACT AND BENEFITS</a:t>
            </a:r>
          </a:p>
        </p:txBody>
      </p:sp>
      <p:sp>
        <p:nvSpPr>
          <p:cNvPr id="3" name="TextBox 2">
            <a:extLst>
              <a:ext uri="{FF2B5EF4-FFF2-40B4-BE49-F238E27FC236}">
                <a16:creationId xmlns:a16="http://schemas.microsoft.com/office/drawing/2014/main" id="{22980D86-E86A-6AA1-A16B-3CD10F79D122}"/>
              </a:ext>
            </a:extLst>
          </p:cNvPr>
          <p:cNvSpPr txBox="1"/>
          <p:nvPr/>
        </p:nvSpPr>
        <p:spPr>
          <a:xfrm>
            <a:off x="210981" y="2325726"/>
            <a:ext cx="6582722" cy="383933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914400">
              <a:lnSpc>
                <a:spcPct val="90000"/>
              </a:lnSpc>
              <a:spcAft>
                <a:spcPts val="600"/>
              </a:spcAft>
            </a:pPr>
            <a:r>
              <a:rPr lang="en-US" sz="2000" b="1">
                <a:latin typeface="+mn-lt"/>
                <a:ea typeface="+mn-ea"/>
              </a:rPr>
              <a:t>Sustainability of the Project</a:t>
            </a:r>
            <a:endParaRPr lang="en-US" sz="2000" b="1">
              <a:latin typeface="+mn-lt"/>
              <a:ea typeface="Calibri"/>
              <a:cs typeface="Calibri"/>
            </a:endParaRPr>
          </a:p>
          <a:p>
            <a:pPr defTabSz="914400">
              <a:lnSpc>
                <a:spcPct val="90000"/>
              </a:lnSpc>
              <a:spcAft>
                <a:spcPts val="600"/>
              </a:spcAft>
            </a:pPr>
            <a:r>
              <a:rPr lang="en-US" sz="1400" b="1">
                <a:latin typeface="+mn-lt"/>
                <a:ea typeface="+mn-ea"/>
              </a:rPr>
              <a:t>1. Reducing Food Wastage:</a:t>
            </a:r>
            <a:r>
              <a:rPr lang="en-US" sz="1400">
                <a:latin typeface="+mn-lt"/>
                <a:ea typeface="+mn-ea"/>
              </a:rPr>
              <a:t> The AI-ML model will allow for better alignment of production and demand, helping reduce food wastage by predicting surpluses or shortages in advance.</a:t>
            </a:r>
            <a:endParaRPr lang="en-US" sz="1400">
              <a:latin typeface="+mn-lt"/>
              <a:ea typeface="Calibri"/>
              <a:cs typeface="Calibri"/>
            </a:endParaRPr>
          </a:p>
          <a:p>
            <a:pPr defTabSz="914400">
              <a:lnSpc>
                <a:spcPct val="90000"/>
              </a:lnSpc>
              <a:spcAft>
                <a:spcPts val="600"/>
              </a:spcAft>
            </a:pPr>
            <a:r>
              <a:rPr lang="en-US" sz="1400" b="1">
                <a:latin typeface="+mn-lt"/>
                <a:ea typeface="+mn-ea"/>
              </a:rPr>
              <a:t>2. Promoting Sustainable Farming:</a:t>
            </a:r>
            <a:r>
              <a:rPr lang="en-US" sz="1400">
                <a:latin typeface="+mn-lt"/>
                <a:ea typeface="+mn-ea"/>
              </a:rPr>
              <a:t> By forecasting prices, farmers can make informed decisions on crop diversification and the use of sustainable farming practices that align with market trends.</a:t>
            </a:r>
            <a:endParaRPr lang="en-US" sz="1400">
              <a:latin typeface="+mn-lt"/>
              <a:ea typeface="Calibri"/>
              <a:cs typeface="Calibri"/>
            </a:endParaRPr>
          </a:p>
          <a:p>
            <a:pPr defTabSz="914400">
              <a:lnSpc>
                <a:spcPct val="90000"/>
              </a:lnSpc>
              <a:spcAft>
                <a:spcPts val="600"/>
              </a:spcAft>
            </a:pPr>
            <a:r>
              <a:rPr lang="en-US" sz="1400" b="1">
                <a:latin typeface="+mn-lt"/>
                <a:ea typeface="+mn-ea"/>
              </a:rPr>
              <a:t>3. Economic Sustainability:</a:t>
            </a:r>
            <a:r>
              <a:rPr lang="en-US" sz="1400">
                <a:latin typeface="+mn-lt"/>
                <a:ea typeface="+mn-ea"/>
              </a:rPr>
              <a:t> Stabilizing incomes for farmers and lowering risks across the supply chain contributes to long-term economic sustainability in rural communities.</a:t>
            </a:r>
            <a:endParaRPr lang="en-US" sz="1400">
              <a:latin typeface="+mn-lt"/>
              <a:ea typeface="Calibri"/>
              <a:cs typeface="Calibri"/>
            </a:endParaRPr>
          </a:p>
          <a:p>
            <a:pPr indent="-228600" defTabSz="914400">
              <a:lnSpc>
                <a:spcPct val="90000"/>
              </a:lnSpc>
              <a:spcAft>
                <a:spcPts val="600"/>
              </a:spcAft>
              <a:buFont typeface="Arial" panose="020B0604020202020204" pitchFamily="34" charset="0"/>
              <a:buChar char="•"/>
            </a:pPr>
            <a:endParaRPr lang="en-US" sz="1400">
              <a:latin typeface="+mn-lt"/>
              <a:ea typeface="+mn-ea"/>
            </a:endParaRPr>
          </a:p>
          <a:p>
            <a:pPr defTabSz="914400">
              <a:lnSpc>
                <a:spcPct val="90000"/>
              </a:lnSpc>
              <a:spcAft>
                <a:spcPts val="600"/>
              </a:spcAft>
            </a:pPr>
            <a:r>
              <a:rPr lang="en-US" sz="2000" b="1">
                <a:latin typeface="+mn-lt"/>
                <a:ea typeface="+mn-ea"/>
              </a:rPr>
              <a:t>Benefits </a:t>
            </a:r>
            <a:endParaRPr lang="en-US" sz="2000" b="1">
              <a:latin typeface="+mn-lt"/>
              <a:ea typeface="Calibri"/>
              <a:cs typeface="Calibri"/>
            </a:endParaRPr>
          </a:p>
          <a:p>
            <a:pPr marL="285750" indent="-228600" defTabSz="914400">
              <a:lnSpc>
                <a:spcPct val="90000"/>
              </a:lnSpc>
              <a:spcAft>
                <a:spcPts val="600"/>
              </a:spcAft>
              <a:buFont typeface="Arial" panose="020B0604020202020204" pitchFamily="34" charset="0"/>
              <a:buChar char="•"/>
            </a:pPr>
            <a:r>
              <a:rPr lang="en-US" sz="1400">
                <a:latin typeface="+mn-lt"/>
                <a:ea typeface="+mn-ea"/>
              </a:rPr>
              <a:t>The deep learning model provides more accurate and dynamic forecasting of essential commodity prices. Traditional methods like ARIMA have limitations with nonlinear data, while deep learning models (LSTM) handle more complex patterns </a:t>
            </a:r>
            <a:r>
              <a:rPr lang="en-US" sz="1400" err="1">
                <a:latin typeface="+mn-lt"/>
                <a:ea typeface="+mn-ea"/>
              </a:rPr>
              <a:t>effectivel</a:t>
            </a:r>
            <a:r>
              <a:rPr lang="en-US" sz="1400">
                <a:latin typeface="+mn-lt"/>
                <a:ea typeface="+mn-ea"/>
              </a:rPr>
              <a:t> events (such as weather changes, geopolitical shifts).</a:t>
            </a:r>
            <a:endParaRPr lang="en-US" sz="1400">
              <a:latin typeface="+mn-lt"/>
              <a:ea typeface="Calibri"/>
              <a:cs typeface="Calibri"/>
            </a:endParaRPr>
          </a:p>
        </p:txBody>
      </p:sp>
      <p:pic>
        <p:nvPicPr>
          <p:cNvPr id="9" name="Picture 8">
            <a:extLst>
              <a:ext uri="{FF2B5EF4-FFF2-40B4-BE49-F238E27FC236}">
                <a16:creationId xmlns:a16="http://schemas.microsoft.com/office/drawing/2014/main" id="{1F7B36A6-CD63-B619-63FB-30C2015E4DB1}"/>
              </a:ext>
            </a:extLst>
          </p:cNvPr>
          <p:cNvPicPr>
            <a:picLocks noChangeAspect="1"/>
          </p:cNvPicPr>
          <p:nvPr/>
        </p:nvPicPr>
        <p:blipFill>
          <a:blip r:embed="rId3"/>
          <a:stretch>
            <a:fillRect/>
          </a:stretch>
        </p:blipFill>
        <p:spPr>
          <a:xfrm>
            <a:off x="104397" y="14287"/>
            <a:ext cx="1692542" cy="1299639"/>
          </a:xfrm>
          <a:prstGeom prst="ellipse">
            <a:avLst/>
          </a:prstGeom>
          <a:ln>
            <a:noFill/>
          </a:ln>
          <a:effectLst>
            <a:softEdge rad="112500"/>
          </a:effectLst>
        </p:spPr>
      </p:pic>
      <p:sp>
        <p:nvSpPr>
          <p:cNvPr id="7" name="Footer Placeholder 6"/>
          <p:cNvSpPr>
            <a:spLocks noGrp="1"/>
          </p:cNvSpPr>
          <p:nvPr>
            <p:ph type="ftr" sz="quarter" idx="11"/>
          </p:nvPr>
        </p:nvSpPr>
        <p:spPr>
          <a:xfrm>
            <a:off x="4038600" y="6356350"/>
            <a:ext cx="4114800" cy="365125"/>
          </a:xfrm>
        </p:spPr>
        <p:txBody>
          <a:bodyPr vert="horz" lIns="91440" tIns="45720" rIns="91440" bIns="45720" rtlCol="0" anchor="ctr">
            <a:normAutofit/>
          </a:bodyPr>
          <a:lstStyle/>
          <a:p>
            <a:pPr defTabSz="914400">
              <a:spcAft>
                <a:spcPts val="600"/>
              </a:spcAft>
              <a:defRPr/>
            </a:pPr>
            <a:r>
              <a:rPr lang="en-US" kern="1200">
                <a:solidFill>
                  <a:schemeClr val="tx1">
                    <a:tint val="75000"/>
                  </a:schemeClr>
                </a:solidFill>
                <a:latin typeface="+mn-lt"/>
                <a:ea typeface="+mn-ea"/>
                <a:cs typeface="+mn-cs"/>
              </a:rPr>
              <a:t>@SIH Idea submission- Template</a:t>
            </a:r>
          </a:p>
        </p:txBody>
      </p:sp>
      <p:sp>
        <p:nvSpPr>
          <p:cNvPr id="6" name="Slide Number Placeholder 5"/>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914400" fontAlgn="auto">
              <a:spcBef>
                <a:spcPts val="0"/>
              </a:spcBef>
              <a:spcAft>
                <a:spcPts val="600"/>
              </a:spcAft>
              <a:defRPr/>
            </a:pPr>
            <a:fld id="{677C3CE7-23F7-4828-823C-E0205DF2CF97}" type="slidenum">
              <a:rPr lang="en-US">
                <a:solidFill>
                  <a:schemeClr val="tx1">
                    <a:tint val="75000"/>
                  </a:schemeClr>
                </a:solidFill>
                <a:latin typeface="+mn-lt"/>
                <a:ea typeface="+mn-ea"/>
              </a:rPr>
              <a:pPr defTabSz="914400" fontAlgn="auto">
                <a:spcBef>
                  <a:spcPts val="0"/>
                </a:spcBef>
                <a:spcAft>
                  <a:spcPts val="600"/>
                </a:spcAft>
                <a:defRPr/>
              </a:pPr>
              <a:t>5</a:t>
            </a:fld>
            <a:endParaRPr lang="en-US">
              <a:solidFill>
                <a:schemeClr val="tx1">
                  <a:tint val="75000"/>
                </a:schemeClr>
              </a:solidFill>
              <a:latin typeface="+mn-lt"/>
              <a:ea typeface="+mn-ea"/>
            </a:endParaRPr>
          </a:p>
        </p:txBody>
      </p:sp>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aseline="0">
                <a:solidFill>
                  <a:srgbClr val="FFFFFF"/>
                </a:solidFill>
                <a:latin typeface="Calibri"/>
              </a:rPr>
              <a:t>@SIH Idea submission- Template</a:t>
            </a:r>
            <a:endParaRPr kumimoji="0" lang="en-US" sz="1800" b="0" i="0" u="none" strike="noStrike" kern="1200" cap="none" spc="0" normalizeH="0" baseline="0" noProof="0">
              <a:ln>
                <a:noFill/>
              </a:ln>
              <a:solidFill>
                <a:srgbClr val="C0504D">
                  <a:lumMod val="75000"/>
                </a:srgbClr>
              </a:solidFill>
              <a:effectLst/>
              <a:uLnTx/>
              <a:uFillTx/>
              <a:latin typeface="Calibri"/>
              <a:ea typeface="ＭＳ Ｐゴシック" pitchFamily="1" charset="-128"/>
              <a:cs typeface="+mn-cs"/>
            </a:endParaRPr>
          </a:p>
        </p:txBody>
      </p:sp>
      <p:pic>
        <p:nvPicPr>
          <p:cNvPr id="8" name="Google Shape;93;p2"/>
          <p:cNvPicPr preferRelativeResize="0"/>
          <p:nvPr/>
        </p:nvPicPr>
        <p:blipFill rotWithShape="1">
          <a:blip r:embed="rId4">
            <a:alphaModFix/>
          </a:blip>
          <a:srcRect/>
          <a:stretch/>
        </p:blipFill>
        <p:spPr>
          <a:xfrm>
            <a:off x="9506255" y="21845"/>
            <a:ext cx="2544231" cy="1303855"/>
          </a:xfrm>
          <a:prstGeom prst="rect">
            <a:avLst/>
          </a:prstGeom>
          <a:noFill/>
          <a:ln>
            <a:noFill/>
          </a:ln>
        </p:spPr>
      </p:pic>
      <p:pic>
        <p:nvPicPr>
          <p:cNvPr id="5" name="Picture 4">
            <a:extLst>
              <a:ext uri="{FF2B5EF4-FFF2-40B4-BE49-F238E27FC236}">
                <a16:creationId xmlns:a16="http://schemas.microsoft.com/office/drawing/2014/main" id="{BC3DE874-AE2F-DFD7-E1C6-96D14F4DE5C2}"/>
              </a:ext>
            </a:extLst>
          </p:cNvPr>
          <p:cNvPicPr>
            <a:picLocks noChangeAspect="1"/>
          </p:cNvPicPr>
          <p:nvPr/>
        </p:nvPicPr>
        <p:blipFill>
          <a:blip r:embed="rId5"/>
          <a:stretch>
            <a:fillRect/>
          </a:stretch>
        </p:blipFill>
        <p:spPr>
          <a:xfrm>
            <a:off x="7467600" y="1593056"/>
            <a:ext cx="4067173" cy="3921918"/>
          </a:xfrm>
          <a:prstGeom prst="rect">
            <a:avLst/>
          </a:prstGeom>
        </p:spPr>
      </p:pic>
    </p:spTree>
    <p:extLst>
      <p:ext uri="{BB962C8B-B14F-4D97-AF65-F5344CB8AC3E}">
        <p14:creationId xmlns:p14="http://schemas.microsoft.com/office/powerpoint/2010/main" val="299714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DADEFED-6322-D029-B700-1480060DD8F5}"/>
              </a:ext>
            </a:extLst>
          </p:cNvPr>
          <p:cNvSpPr txBox="1"/>
          <p:nvPr/>
        </p:nvSpPr>
        <p:spPr>
          <a:xfrm>
            <a:off x="483203" y="1814464"/>
            <a:ext cx="5194573" cy="335347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914400">
              <a:lnSpc>
                <a:spcPct val="90000"/>
              </a:lnSpc>
              <a:spcAft>
                <a:spcPts val="600"/>
              </a:spcAft>
            </a:pPr>
            <a:r>
              <a:rPr lang="en-US" sz="3600" b="1">
                <a:solidFill>
                  <a:schemeClr val="tx2"/>
                </a:solidFill>
                <a:latin typeface="Times New Roman"/>
                <a:ea typeface="+mn-ea"/>
                <a:cs typeface="Times New Roman"/>
              </a:rPr>
              <a:t>REFERENCE LINKS:</a:t>
            </a:r>
            <a:endParaRPr lang="en-US" b="1">
              <a:solidFill>
                <a:schemeClr val="tx2"/>
              </a:solidFill>
              <a:ea typeface="+mn-ea"/>
            </a:endParaRPr>
          </a:p>
          <a:p>
            <a:pPr defTabSz="914400">
              <a:lnSpc>
                <a:spcPct val="90000"/>
              </a:lnSpc>
              <a:spcAft>
                <a:spcPts val="600"/>
              </a:spcAft>
            </a:pPr>
            <a:endParaRPr lang="en-US" sz="3600">
              <a:solidFill>
                <a:schemeClr val="tx2"/>
              </a:solidFill>
              <a:latin typeface="Times New Roman"/>
              <a:ea typeface="+mn-ea"/>
              <a:cs typeface="Times New Roman"/>
            </a:endParaRPr>
          </a:p>
          <a:p>
            <a:pPr marL="285750" indent="-228600" defTabSz="914400">
              <a:lnSpc>
                <a:spcPct val="90000"/>
              </a:lnSpc>
              <a:spcAft>
                <a:spcPts val="600"/>
              </a:spcAft>
              <a:buFont typeface="Arial" panose="020B0604020202020204" pitchFamily="34" charset="0"/>
              <a:buChar char="•"/>
            </a:pPr>
            <a:r>
              <a:rPr lang="en-US">
                <a:solidFill>
                  <a:schemeClr val="tx2"/>
                </a:solidFill>
                <a:latin typeface="+mn-lt"/>
                <a:ea typeface="+mn-ea"/>
                <a:hlinkClick r:id="rId3">
                  <a:extLst>
                    <a:ext uri="{A12FA001-AC4F-418D-AE19-62706E023703}">
                      <ahyp:hlinkClr xmlns:ahyp="http://schemas.microsoft.com/office/drawing/2018/hyperlinkcolor" val="tx"/>
                    </a:ext>
                  </a:extLst>
                </a:hlinkClick>
              </a:rPr>
              <a:t>https://dfpd.gov.in/</a:t>
            </a:r>
            <a:endParaRPr lang="en-US">
              <a:solidFill>
                <a:schemeClr val="tx2"/>
              </a:solidFill>
              <a:latin typeface="+mn-lt"/>
              <a:ea typeface="+mn-ea"/>
            </a:endParaRPr>
          </a:p>
          <a:p>
            <a:pPr marL="285750" indent="-228600" defTabSz="914400">
              <a:lnSpc>
                <a:spcPct val="90000"/>
              </a:lnSpc>
              <a:spcAft>
                <a:spcPts val="600"/>
              </a:spcAft>
              <a:buFont typeface="Arial" panose="020B0604020202020204" pitchFamily="34" charset="0"/>
              <a:buChar char="•"/>
            </a:pPr>
            <a:r>
              <a:rPr lang="en-US">
                <a:solidFill>
                  <a:schemeClr val="tx2"/>
                </a:solidFill>
                <a:latin typeface="+mn-lt"/>
                <a:ea typeface="+mn-ea"/>
                <a:hlinkClick r:id="rId4">
                  <a:extLst>
                    <a:ext uri="{A12FA001-AC4F-418D-AE19-62706E023703}">
                      <ahyp:hlinkClr xmlns:ahyp="http://schemas.microsoft.com/office/drawing/2018/hyperlinkcolor" val="tx"/>
                    </a:ext>
                  </a:extLst>
                </a:hlinkClick>
              </a:rPr>
              <a:t>https://igod.gov.in/organization/Sde83XQBYNG-XPnvjOsx</a:t>
            </a:r>
            <a:endParaRPr lang="en-US">
              <a:solidFill>
                <a:schemeClr val="tx2"/>
              </a:solidFill>
              <a:latin typeface="+mn-lt"/>
              <a:ea typeface="Calibri"/>
              <a:cs typeface="Calibri"/>
              <a:hlinkClick r:id="rId4">
                <a:extLst>
                  <a:ext uri="{A12FA001-AC4F-418D-AE19-62706E023703}">
                    <ahyp:hlinkClr xmlns:ahyp="http://schemas.microsoft.com/office/drawing/2018/hyperlinkcolor" val="tx"/>
                  </a:ext>
                </a:extLst>
              </a:hlinkClick>
            </a:endParaRPr>
          </a:p>
          <a:p>
            <a:pPr marL="285750" indent="-228600" defTabSz="914400">
              <a:lnSpc>
                <a:spcPct val="90000"/>
              </a:lnSpc>
              <a:spcAft>
                <a:spcPts val="600"/>
              </a:spcAft>
              <a:buFont typeface="Arial" panose="020B0604020202020204" pitchFamily="34" charset="0"/>
              <a:buChar char="•"/>
            </a:pPr>
            <a:r>
              <a:rPr lang="en-US">
                <a:solidFill>
                  <a:schemeClr val="tx2"/>
                </a:solidFill>
                <a:latin typeface="+mn-lt"/>
                <a:ea typeface="+mn-ea"/>
                <a:hlinkClick r:id="rId5">
                  <a:extLst>
                    <a:ext uri="{A12FA001-AC4F-418D-AE19-62706E023703}">
                      <ahyp:hlinkClr xmlns:ahyp="http://schemas.microsoft.com/office/drawing/2018/hyperlinkcolor" val="tx"/>
                    </a:ext>
                  </a:extLst>
                </a:hlinkClick>
              </a:rPr>
              <a:t>https://consumeraffairs.nic.in/</a:t>
            </a:r>
            <a:endParaRPr lang="en-US">
              <a:solidFill>
                <a:schemeClr val="tx2"/>
              </a:solidFill>
              <a:latin typeface="+mn-lt"/>
              <a:ea typeface="Calibri"/>
              <a:cs typeface="Calibri"/>
              <a:hlinkClick r:id="rId5">
                <a:extLst>
                  <a:ext uri="{A12FA001-AC4F-418D-AE19-62706E023703}">
                    <ahyp:hlinkClr xmlns:ahyp="http://schemas.microsoft.com/office/drawing/2018/hyperlinkcolor" val="tx"/>
                  </a:ext>
                </a:extLst>
              </a:hlinkClick>
            </a:endParaRPr>
          </a:p>
          <a:p>
            <a:pPr marL="285750" indent="-228600" defTabSz="914400">
              <a:lnSpc>
                <a:spcPct val="90000"/>
              </a:lnSpc>
              <a:spcAft>
                <a:spcPts val="600"/>
              </a:spcAft>
              <a:buFont typeface="Arial" panose="020B0604020202020204" pitchFamily="34" charset="0"/>
              <a:buChar char="•"/>
            </a:pPr>
            <a:endParaRPr lang="en-US">
              <a:solidFill>
                <a:schemeClr val="tx2"/>
              </a:solidFill>
              <a:latin typeface="+mn-lt"/>
              <a:ea typeface="+mn-ea"/>
            </a:endParaRPr>
          </a:p>
        </p:txBody>
      </p:sp>
      <p:grpSp>
        <p:nvGrpSpPr>
          <p:cNvPr id="19" name="Group 18">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20" name="Freeform: Shape 19">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Link">
            <a:extLst>
              <a:ext uri="{FF2B5EF4-FFF2-40B4-BE49-F238E27FC236}">
                <a16:creationId xmlns:a16="http://schemas.microsoft.com/office/drawing/2014/main" id="{85FA4EC5-CCF2-F0CF-84AD-E10B958F69A2}"/>
              </a:ext>
            </a:extLst>
          </p:cNvPr>
          <p:cNvPicPr>
            <a:picLocks noChangeAspect="1"/>
          </p:cNvPicPr>
          <p:nvPr/>
        </p:nvPicPr>
        <p:blipFill>
          <a:blip r:embed="rId6"/>
          <a:stretch>
            <a:fillRect/>
          </a:stretch>
        </p:blipFill>
        <p:spPr>
          <a:xfrm>
            <a:off x="7708392" y="1819656"/>
            <a:ext cx="4142232" cy="4142232"/>
          </a:xfrm>
          <a:prstGeom prst="rect">
            <a:avLst/>
          </a:prstGeom>
        </p:spPr>
      </p:pic>
      <p:sp>
        <p:nvSpPr>
          <p:cNvPr id="7" name="Footer Placeholder 6"/>
          <p:cNvSpPr>
            <a:spLocks noGrp="1"/>
          </p:cNvSpPr>
          <p:nvPr>
            <p:ph type="ftr" sz="quarter" idx="11"/>
          </p:nvPr>
        </p:nvSpPr>
        <p:spPr>
          <a:xfrm>
            <a:off x="4038600" y="6356350"/>
            <a:ext cx="4114800" cy="365125"/>
          </a:xfrm>
        </p:spPr>
        <p:txBody>
          <a:bodyPr vert="horz" lIns="91440" tIns="45720" rIns="91440" bIns="45720" rtlCol="0" anchor="ctr">
            <a:normAutofit/>
          </a:bodyPr>
          <a:lstStyle/>
          <a:p>
            <a:pPr marR="0" lvl="0" indent="0" defTabSz="914400" fontAlgn="auto">
              <a:spcBef>
                <a:spcPts val="0"/>
              </a:spcBef>
              <a:spcAft>
                <a:spcPts val="600"/>
              </a:spcAft>
              <a:buClrTx/>
              <a:buSzTx/>
              <a:buFontTx/>
              <a:buNone/>
              <a:tabLst/>
              <a:defRPr/>
            </a:pPr>
            <a:r>
              <a:rPr kumimoji="0" lang="en-US" b="0" i="0" u="none" strike="noStrike" kern="1200" cap="none" spc="0" normalizeH="0" baseline="0" noProof="0">
                <a:ln>
                  <a:noFill/>
                </a:ln>
                <a:solidFill>
                  <a:schemeClr val="tx1">
                    <a:tint val="75000"/>
                  </a:schemeClr>
                </a:solidFill>
                <a:effectLst/>
                <a:uLnTx/>
                <a:uFillTx/>
                <a:latin typeface="+mn-lt"/>
                <a:ea typeface="+mn-ea"/>
                <a:cs typeface="+mn-cs"/>
              </a:rPr>
              <a:t>@SIH Idea submission- Template</a:t>
            </a:r>
          </a:p>
        </p:txBody>
      </p:sp>
      <p:sp>
        <p:nvSpPr>
          <p:cNvPr id="6" name="Slide Number Placeholder 5"/>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defTabSz="914400" fontAlgn="base">
              <a:spcBef>
                <a:spcPct val="0"/>
              </a:spcBef>
              <a:spcAft>
                <a:spcPts val="600"/>
              </a:spcAft>
              <a:buClrTx/>
              <a:buSzTx/>
              <a:buFontTx/>
              <a:buNone/>
              <a:tabLst/>
              <a:defRPr/>
            </a:pPr>
            <a:fld id="{677C3CE7-23F7-4828-823C-E0205DF2CF97}" type="slidenum">
              <a:rPr kumimoji="0" lang="en-US" b="1" i="0" u="none" strike="noStrike" cap="none" spc="0" normalizeH="0" baseline="0" noProof="0">
                <a:ln>
                  <a:noFill/>
                </a:ln>
                <a:solidFill>
                  <a:schemeClr val="tx1">
                    <a:tint val="75000"/>
                  </a:schemeClr>
                </a:solidFill>
                <a:effectLst/>
                <a:uLnTx/>
                <a:uFillTx/>
                <a:latin typeface="+mn-lt"/>
                <a:ea typeface="+mn-ea"/>
              </a:rPr>
              <a:pPr marR="0" lvl="0" indent="0" defTabSz="914400" fontAlgn="base">
                <a:spcBef>
                  <a:spcPct val="0"/>
                </a:spcBef>
                <a:spcAft>
                  <a:spcPts val="600"/>
                </a:spcAft>
                <a:buClrTx/>
                <a:buSzTx/>
                <a:buFontTx/>
                <a:buNone/>
                <a:tabLst/>
                <a:defRPr/>
              </a:pPr>
              <a:t>6</a:t>
            </a:fld>
            <a:endParaRPr kumimoji="0" lang="en-US" b="1" i="0" u="none" strike="noStrike" cap="none" spc="0" normalizeH="0" baseline="0" noProof="0">
              <a:ln>
                <a:noFill/>
              </a:ln>
              <a:solidFill>
                <a:schemeClr val="tx1">
                  <a:tint val="75000"/>
                </a:schemeClr>
              </a:solidFill>
              <a:effectLst/>
              <a:uLnTx/>
              <a:uFillTx/>
              <a:latin typeface="+mn-lt"/>
              <a:ea typeface="+mn-ea"/>
            </a:endParaRPr>
          </a:p>
        </p:txBody>
      </p:sp>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lIns="91440" tIns="45720" rIns="91440" bIns="45720" anchor="ctr"/>
          <a:lstStyle/>
          <a:p>
            <a:pPr algn="ctr">
              <a:spcBef>
                <a:spcPts val="0"/>
              </a:spcBef>
              <a:spcAft>
                <a:spcPts val="0"/>
              </a:spcAft>
              <a:defRPr/>
            </a:pPr>
            <a:r>
              <a:rPr lang="en-US" sz="1200">
                <a:solidFill>
                  <a:srgbClr val="FFFFFF"/>
                </a:solidFill>
                <a:latin typeface="Calibri"/>
                <a:ea typeface="Calibri"/>
                <a:cs typeface="Calibri"/>
              </a:rPr>
              <a:t>@SIH Idea submission- Template</a:t>
            </a:r>
            <a:endParaRPr lang="en-US">
              <a:cs typeface="+mn-cs"/>
            </a:endParaRPr>
          </a:p>
        </p:txBody>
      </p:sp>
      <p:pic>
        <p:nvPicPr>
          <p:cNvPr id="8" name="Google Shape;93;p2"/>
          <p:cNvPicPr preferRelativeResize="0"/>
          <p:nvPr/>
        </p:nvPicPr>
        <p:blipFill rotWithShape="1">
          <a:blip r:embed="rId7">
            <a:alphaModFix/>
          </a:blip>
          <a:srcRect/>
          <a:stretch/>
        </p:blipFill>
        <p:spPr>
          <a:xfrm>
            <a:off x="9803911" y="81376"/>
            <a:ext cx="2246575" cy="1149075"/>
          </a:xfrm>
          <a:prstGeom prst="rect">
            <a:avLst/>
          </a:prstGeom>
          <a:noFill/>
          <a:ln>
            <a:noFill/>
          </a:ln>
        </p:spPr>
      </p:pic>
      <p:pic>
        <p:nvPicPr>
          <p:cNvPr id="4" name="Picture 3">
            <a:extLst>
              <a:ext uri="{FF2B5EF4-FFF2-40B4-BE49-F238E27FC236}">
                <a16:creationId xmlns:a16="http://schemas.microsoft.com/office/drawing/2014/main" id="{74285AC9-0F47-FDF9-18EB-1D118B5DCC21}"/>
              </a:ext>
            </a:extLst>
          </p:cNvPr>
          <p:cNvPicPr>
            <a:picLocks noChangeAspect="1"/>
          </p:cNvPicPr>
          <p:nvPr/>
        </p:nvPicPr>
        <p:blipFill>
          <a:blip r:embed="rId8"/>
          <a:stretch>
            <a:fillRect/>
          </a:stretch>
        </p:blipFill>
        <p:spPr>
          <a:xfrm>
            <a:off x="487361" y="86288"/>
            <a:ext cx="1513840" cy="1148080"/>
          </a:xfrm>
          <a:prstGeom prst="ellipse">
            <a:avLst/>
          </a:prstGeom>
          <a:ln>
            <a:noFill/>
          </a:ln>
          <a:effectLst>
            <a:softEdge rad="112500"/>
          </a:effectLst>
        </p:spPr>
      </p:pic>
    </p:spTree>
    <p:extLst>
      <p:ext uri="{BB962C8B-B14F-4D97-AF65-F5344CB8AC3E}">
        <p14:creationId xmlns:p14="http://schemas.microsoft.com/office/powerpoint/2010/main" val="391678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587</Words>
  <Application>Microsoft Office PowerPoint</Application>
  <PresentationFormat>Widescreen</PresentationFormat>
  <Paragraphs>61</Paragraphs>
  <Slides>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ＭＳ Ｐゴシック</vt:lpstr>
      <vt:lpstr>Arial</vt:lpstr>
      <vt:lpstr>Calibri</vt:lpstr>
      <vt:lpstr>Garamond</vt:lpstr>
      <vt:lpstr>Times New Roman</vt:lpstr>
      <vt:lpstr>TradeGothic</vt:lpstr>
      <vt:lpstr>Office Theme</vt:lpstr>
      <vt:lpstr>SMART INDIA HACKATHON 2024</vt:lpstr>
      <vt:lpstr>AGROVISION</vt:lpstr>
      <vt:lpstr>TECHNICAL APPROACH</vt:lpstr>
      <vt:lpstr>FEASIBILITY AND VIABILITY</vt:lpstr>
      <vt:lpstr>IMPACT AND BENEFITS</vt:lpstr>
      <vt:lpstr>PowerPoint Presentation</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Alok Kumar</cp:lastModifiedBy>
  <cp:revision>1</cp:revision>
  <dcterms:created xsi:type="dcterms:W3CDTF">2013-12-12T18:46:50Z</dcterms:created>
  <dcterms:modified xsi:type="dcterms:W3CDTF">2024-09-08T06:37:10Z</dcterms:modified>
  <cp:category/>
</cp:coreProperties>
</file>