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Source Sans Pro" panose="020B0503030403020204" pitchFamily="34" charset="0"/>
      <p:regular r:id="rId13"/>
      <p:bold r:id="rId14"/>
    </p:embeddedFont>
    <p:embeddedFont>
      <p:font typeface="Source Sans Pro Bold" panose="020B0703030403020204" pitchFamily="34" charset="0"/>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6666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198" y="3260765"/>
            <a:ext cx="5054322"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FFFFFF"/>
                </a:solidFill>
                <a:latin typeface="Montserrat Bold" pitchFamily="34" charset="0"/>
                <a:ea typeface="Montserrat Bold" pitchFamily="34" charset="-122"/>
                <a:cs typeface="Montserrat Bold" pitchFamily="34" charset="-120"/>
              </a:rPr>
              <a:t>Capstone Project | Fraud Detection</a:t>
            </a:r>
            <a:endParaRPr lang="en-US" sz="2200" dirty="0"/>
          </a:p>
        </p:txBody>
      </p:sp>
      <p:sp>
        <p:nvSpPr>
          <p:cNvPr id="4" name="Text 1"/>
          <p:cNvSpPr/>
          <p:nvPr/>
        </p:nvSpPr>
        <p:spPr>
          <a:xfrm>
            <a:off x="6350198" y="3889058"/>
            <a:ext cx="7416403" cy="370165"/>
          </a:xfrm>
          <a:prstGeom prst="rect">
            <a:avLst/>
          </a:prstGeom>
          <a:noFill/>
          <a:ln/>
        </p:spPr>
        <p:txBody>
          <a:bodyPr wrap="non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A machine learning approach to detecting fraudulent transactions</a:t>
            </a:r>
            <a:endParaRPr lang="en-US" sz="1900" dirty="0"/>
          </a:p>
        </p:txBody>
      </p:sp>
      <p:sp>
        <p:nvSpPr>
          <p:cNvPr id="5" name="Shape 2"/>
          <p:cNvSpPr/>
          <p:nvPr/>
        </p:nvSpPr>
        <p:spPr>
          <a:xfrm>
            <a:off x="6350198" y="4555331"/>
            <a:ext cx="394930" cy="394930"/>
          </a:xfrm>
          <a:prstGeom prst="roundRect">
            <a:avLst>
              <a:gd name="adj" fmla="val 23151155"/>
            </a:avLst>
          </a:prstGeom>
          <a:solidFill>
            <a:srgbClr val="545EEE"/>
          </a:solidFill>
          <a:ln w="7620">
            <a:solidFill>
              <a:srgbClr val="3C3838"/>
            </a:solidFill>
            <a:prstDash val="solid"/>
          </a:ln>
        </p:spPr>
      </p:sp>
      <p:sp>
        <p:nvSpPr>
          <p:cNvPr id="6" name="Text 3"/>
          <p:cNvSpPr/>
          <p:nvPr/>
        </p:nvSpPr>
        <p:spPr>
          <a:xfrm>
            <a:off x="6491764" y="4704040"/>
            <a:ext cx="111681" cy="97512"/>
          </a:xfrm>
          <a:prstGeom prst="rect">
            <a:avLst/>
          </a:prstGeom>
          <a:noFill/>
          <a:ln/>
        </p:spPr>
        <p:txBody>
          <a:bodyPr wrap="none" lIns="0" tIns="0" rIns="0" bIns="0" rtlCol="0" anchor="t"/>
          <a:lstStyle/>
          <a:p>
            <a:pPr marL="0" indent="0" algn="ctr">
              <a:lnSpc>
                <a:spcPts val="750"/>
              </a:lnSpc>
              <a:buNone/>
            </a:pPr>
            <a:r>
              <a:rPr lang="en-US" sz="750" dirty="0">
                <a:solidFill>
                  <a:srgbClr val="FFFFFF"/>
                </a:solidFill>
                <a:latin typeface="Source Sans Pro Medium" pitchFamily="34" charset="0"/>
                <a:ea typeface="Source Sans Pro Medium" pitchFamily="34" charset="-122"/>
                <a:cs typeface="Source Sans Pro Medium" pitchFamily="34" charset="-120"/>
              </a:rPr>
              <a:t>KP</a:t>
            </a:r>
            <a:endParaRPr lang="en-US" sz="750" dirty="0"/>
          </a:p>
        </p:txBody>
      </p:sp>
      <p:sp>
        <p:nvSpPr>
          <p:cNvPr id="7" name="Text 4"/>
          <p:cNvSpPr/>
          <p:nvPr/>
        </p:nvSpPr>
        <p:spPr>
          <a:xfrm>
            <a:off x="6868478" y="4536877"/>
            <a:ext cx="2272070" cy="431840"/>
          </a:xfrm>
          <a:prstGeom prst="rect">
            <a:avLst/>
          </a:prstGeom>
          <a:noFill/>
          <a:ln/>
        </p:spPr>
        <p:txBody>
          <a:bodyPr wrap="none" lIns="0" tIns="0" rIns="0" bIns="0" rtlCol="0" anchor="t"/>
          <a:lstStyle/>
          <a:p>
            <a:pPr marL="0" indent="0" algn="l">
              <a:lnSpc>
                <a:spcPts val="3400"/>
              </a:lnSpc>
              <a:buNone/>
            </a:pPr>
            <a:r>
              <a:rPr lang="en-US" sz="2400" b="1" dirty="0">
                <a:solidFill>
                  <a:srgbClr val="E2E6E9"/>
                </a:solidFill>
                <a:latin typeface="Source Sans Pro Bold" pitchFamily="34" charset="0"/>
                <a:ea typeface="Source Sans Pro Bold" pitchFamily="34" charset="-122"/>
                <a:cs typeface="Source Sans Pro Bold" pitchFamily="34" charset="-120"/>
              </a:rPr>
              <a:t>by Karan Parmar</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71644" y="607695"/>
            <a:ext cx="10792897" cy="626388"/>
          </a:xfrm>
          <a:prstGeom prst="rect">
            <a:avLst/>
          </a:prstGeom>
          <a:noFill/>
          <a:ln/>
        </p:spPr>
        <p:txBody>
          <a:bodyPr wrap="none" lIns="0" tIns="0" rIns="0" bIns="0" rtlCol="0" anchor="t"/>
          <a:lstStyle/>
          <a:p>
            <a:pPr marL="0" indent="0" algn="l">
              <a:lnSpc>
                <a:spcPts val="4900"/>
              </a:lnSpc>
              <a:buNone/>
            </a:pPr>
            <a:r>
              <a:rPr lang="en-US" sz="3900" b="1" kern="0" spc="-39" dirty="0">
                <a:solidFill>
                  <a:srgbClr val="FFFFFF"/>
                </a:solidFill>
                <a:latin typeface="Montserrat Bold" pitchFamily="34" charset="0"/>
                <a:ea typeface="Montserrat Bold" pitchFamily="34" charset="-122"/>
                <a:cs typeface="Montserrat Bold" pitchFamily="34" charset="-120"/>
              </a:rPr>
              <a:t>Potential Improvements and Future Work</a:t>
            </a:r>
            <a:endParaRPr lang="en-US" sz="3900" dirty="0"/>
          </a:p>
        </p:txBody>
      </p:sp>
      <p:pic>
        <p:nvPicPr>
          <p:cNvPr id="3" name="Image 0" descr="preencoded.png"/>
          <p:cNvPicPr>
            <a:picLocks noChangeAspect="1"/>
          </p:cNvPicPr>
          <p:nvPr/>
        </p:nvPicPr>
        <p:blipFill>
          <a:blip r:embed="rId3"/>
          <a:stretch>
            <a:fillRect/>
          </a:stretch>
        </p:blipFill>
        <p:spPr>
          <a:xfrm>
            <a:off x="771644" y="1674971"/>
            <a:ext cx="5512356" cy="3406854"/>
          </a:xfrm>
          <a:prstGeom prst="rect">
            <a:avLst/>
          </a:prstGeom>
        </p:spPr>
      </p:pic>
      <p:sp>
        <p:nvSpPr>
          <p:cNvPr id="4" name="Text 1"/>
          <p:cNvSpPr/>
          <p:nvPr/>
        </p:nvSpPr>
        <p:spPr>
          <a:xfrm>
            <a:off x="771644" y="5357336"/>
            <a:ext cx="2847856" cy="313134"/>
          </a:xfrm>
          <a:prstGeom prst="rect">
            <a:avLst/>
          </a:prstGeom>
          <a:noFill/>
          <a:ln/>
        </p:spPr>
        <p:txBody>
          <a:bodyPr wrap="none" lIns="0" tIns="0" rIns="0" bIns="0" rtlCol="0" anchor="t"/>
          <a:lstStyle/>
          <a:p>
            <a:pPr marL="0" indent="0" algn="l">
              <a:lnSpc>
                <a:spcPts val="2450"/>
              </a:lnSpc>
              <a:buNone/>
            </a:pPr>
            <a:r>
              <a:rPr lang="en-US" sz="1950" b="1" kern="0" spc="-20" dirty="0">
                <a:solidFill>
                  <a:srgbClr val="E2E6E9"/>
                </a:solidFill>
                <a:latin typeface="Montserrat Bold" pitchFamily="34" charset="0"/>
                <a:ea typeface="Montserrat Bold" pitchFamily="34" charset="-122"/>
                <a:cs typeface="Montserrat Bold" pitchFamily="34" charset="-120"/>
              </a:rPr>
              <a:t>Enhanced Techniques</a:t>
            </a:r>
            <a:endParaRPr lang="en-US" sz="1950" dirty="0"/>
          </a:p>
        </p:txBody>
      </p:sp>
      <p:sp>
        <p:nvSpPr>
          <p:cNvPr id="5" name="Text 2"/>
          <p:cNvSpPr/>
          <p:nvPr/>
        </p:nvSpPr>
        <p:spPr>
          <a:xfrm>
            <a:off x="771644" y="5802749"/>
            <a:ext cx="13087112" cy="330756"/>
          </a:xfrm>
          <a:prstGeom prst="rect">
            <a:avLst/>
          </a:prstGeom>
          <a:noFill/>
          <a:ln/>
        </p:spPr>
        <p:txBody>
          <a:bodyPr wrap="none" lIns="0" tIns="0" rIns="0" bIns="0" rtlCol="0" anchor="t"/>
          <a:lstStyle/>
          <a:p>
            <a:pPr marL="0" indent="0" algn="l">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Explore advanced techniques to improve model precision.</a:t>
            </a:r>
            <a:endParaRPr lang="en-US" sz="1700" dirty="0"/>
          </a:p>
        </p:txBody>
      </p:sp>
      <p:sp>
        <p:nvSpPr>
          <p:cNvPr id="6" name="Text 3"/>
          <p:cNvSpPr/>
          <p:nvPr/>
        </p:nvSpPr>
        <p:spPr>
          <a:xfrm>
            <a:off x="771644" y="6381512"/>
            <a:ext cx="13087112" cy="661511"/>
          </a:xfrm>
          <a:prstGeom prst="rect">
            <a:avLst/>
          </a:prstGeom>
          <a:noFill/>
          <a:ln/>
        </p:spPr>
        <p:txBody>
          <a:bodyPr wrap="square" lIns="0" tIns="0" rIns="0" bIns="0" rtlCol="0" anchor="t"/>
          <a:lstStyle/>
          <a:p>
            <a:pPr marL="0" indent="0" algn="l">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We can further improve the model's performance. Exploring more advanced machine learning techniques. Incorporate real-time data and feedback loops.</a:t>
            </a:r>
            <a:endParaRPr lang="en-US" sz="1700" dirty="0"/>
          </a:p>
        </p:txBody>
      </p:sp>
      <p:sp>
        <p:nvSpPr>
          <p:cNvPr id="7" name="Text 4"/>
          <p:cNvSpPr/>
          <p:nvPr/>
        </p:nvSpPr>
        <p:spPr>
          <a:xfrm>
            <a:off x="771644" y="7291030"/>
            <a:ext cx="13087112" cy="330756"/>
          </a:xfrm>
          <a:prstGeom prst="rect">
            <a:avLst/>
          </a:prstGeom>
          <a:noFill/>
          <a:ln/>
        </p:spPr>
        <p:txBody>
          <a:bodyPr wrap="none" lIns="0" tIns="0" rIns="0" bIns="0" rtlCol="0" anchor="t"/>
          <a:lstStyle/>
          <a:p>
            <a:pPr marL="0" indent="0" algn="l">
              <a:lnSpc>
                <a:spcPts val="2600"/>
              </a:lnSpc>
              <a:buNone/>
            </a:pPr>
            <a:endParaRPr lang="en-US"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3798" y="2657713"/>
            <a:ext cx="12902803" cy="1402556"/>
          </a:xfrm>
          <a:prstGeom prst="rect">
            <a:avLst/>
          </a:prstGeom>
          <a:noFill/>
          <a:ln/>
        </p:spPr>
        <p:txBody>
          <a:bodyPr wrap="square" lIns="0" tIns="0" rIns="0" bIns="0" rtlCol="0" anchor="t"/>
          <a:lstStyle/>
          <a:p>
            <a:pPr marL="0" indent="0" algn="l">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Objective: Build a model to detect fraudulent transactions</a:t>
            </a:r>
            <a:endParaRPr lang="en-US" sz="4400" dirty="0"/>
          </a:p>
        </p:txBody>
      </p:sp>
      <p:sp>
        <p:nvSpPr>
          <p:cNvPr id="3" name="Text 1"/>
          <p:cNvSpPr/>
          <p:nvPr/>
        </p:nvSpPr>
        <p:spPr>
          <a:xfrm>
            <a:off x="863798" y="4553902"/>
            <a:ext cx="12902803" cy="370165"/>
          </a:xfrm>
          <a:prstGeom prst="rect">
            <a:avLst/>
          </a:prstGeom>
          <a:noFill/>
          <a:ln/>
        </p:spPr>
        <p:txBody>
          <a:bodyPr wrap="none" lIns="0" tIns="0" rIns="0" bIns="0" rtlCol="0" anchor="t"/>
          <a:lstStyle/>
          <a:p>
            <a:pPr marL="0" indent="0" algn="l">
              <a:lnSpc>
                <a:spcPts val="2900"/>
              </a:lnSpc>
              <a:buNone/>
            </a:pPr>
            <a:r>
              <a:rPr lang="en-US" sz="1900" b="1" dirty="0">
                <a:solidFill>
                  <a:srgbClr val="E2E6E9"/>
                </a:solidFill>
                <a:latin typeface="Source Sans Pro" pitchFamily="34" charset="0"/>
                <a:ea typeface="Source Sans Pro" pitchFamily="34" charset="-122"/>
                <a:cs typeface="Source Sans Pro" pitchFamily="34" charset="-120"/>
              </a:rPr>
              <a:t>Challenge:</a:t>
            </a:r>
            <a:r>
              <a:rPr lang="en-US" sz="1900" dirty="0">
                <a:solidFill>
                  <a:srgbClr val="E2E6E9"/>
                </a:solidFill>
                <a:latin typeface="Source Sans Pro" pitchFamily="34" charset="0"/>
                <a:ea typeface="Source Sans Pro" pitchFamily="34" charset="-122"/>
                <a:cs typeface="Source Sans Pro" pitchFamily="34" charset="-120"/>
              </a:rPr>
              <a:t> High recall is crucial to minimize false negatives. Missing fraudulent transactions can have severe consequences.</a:t>
            </a:r>
            <a:endParaRPr lang="en-US" sz="1900" dirty="0"/>
          </a:p>
        </p:txBody>
      </p:sp>
      <p:sp>
        <p:nvSpPr>
          <p:cNvPr id="4" name="Text 2"/>
          <p:cNvSpPr/>
          <p:nvPr/>
        </p:nvSpPr>
        <p:spPr>
          <a:xfrm>
            <a:off x="863798" y="5201722"/>
            <a:ext cx="12902803" cy="370165"/>
          </a:xfrm>
          <a:prstGeom prst="rect">
            <a:avLst/>
          </a:prstGeom>
          <a:noFill/>
          <a:ln/>
        </p:spPr>
        <p:txBody>
          <a:bodyPr wrap="none" lIns="0" tIns="0" rIns="0" bIns="0" rtlCol="0" anchor="t"/>
          <a:lstStyle/>
          <a:p>
            <a:pPr marL="0" indent="0" algn="l">
              <a:lnSpc>
                <a:spcPts val="2900"/>
              </a:lnSpc>
              <a:buNone/>
            </a:pPr>
            <a:r>
              <a:rPr lang="en-US" sz="1900" b="1" dirty="0">
                <a:solidFill>
                  <a:srgbClr val="E2E6E9"/>
                </a:solidFill>
                <a:latin typeface="Source Sans Pro" pitchFamily="34" charset="0"/>
                <a:ea typeface="Source Sans Pro" pitchFamily="34" charset="-122"/>
                <a:cs typeface="Source Sans Pro" pitchFamily="34" charset="-120"/>
              </a:rPr>
              <a:t>Impact:</a:t>
            </a:r>
            <a:r>
              <a:rPr lang="en-US" sz="1900" dirty="0">
                <a:solidFill>
                  <a:srgbClr val="E2E6E9"/>
                </a:solidFill>
                <a:latin typeface="Source Sans Pro" pitchFamily="34" charset="0"/>
                <a:ea typeface="Source Sans Pro" pitchFamily="34" charset="-122"/>
                <a:cs typeface="Source Sans Pro" pitchFamily="34" charset="-120"/>
              </a:rPr>
              <a:t> Effective fraud prevention saves financial institutions from significant financial losses and protects customers.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3798" y="1197412"/>
            <a:ext cx="9977914" cy="701278"/>
          </a:xfrm>
          <a:prstGeom prst="rect">
            <a:avLst/>
          </a:prstGeom>
          <a:noFill/>
          <a:ln/>
        </p:spPr>
        <p:txBody>
          <a:bodyPr wrap="none" lIns="0" tIns="0" rIns="0" bIns="0" rtlCol="0" anchor="t"/>
          <a:lstStyle/>
          <a:p>
            <a:pPr marL="0" indent="0" algn="l">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Data Collection and Preprocessing</a:t>
            </a:r>
            <a:endParaRPr lang="en-US" sz="4400" dirty="0"/>
          </a:p>
        </p:txBody>
      </p:sp>
      <p:pic>
        <p:nvPicPr>
          <p:cNvPr id="3" name="Image 0" descr="preencoded.png"/>
          <p:cNvPicPr>
            <a:picLocks noChangeAspect="1"/>
          </p:cNvPicPr>
          <p:nvPr/>
        </p:nvPicPr>
        <p:blipFill>
          <a:blip r:embed="rId3"/>
          <a:stretch>
            <a:fillRect/>
          </a:stretch>
        </p:blipFill>
        <p:spPr>
          <a:xfrm>
            <a:off x="863798" y="2546509"/>
            <a:ext cx="6150293" cy="4208026"/>
          </a:xfrm>
          <a:prstGeom prst="rect">
            <a:avLst/>
          </a:prstGeom>
        </p:spPr>
      </p:pic>
      <p:sp>
        <p:nvSpPr>
          <p:cNvPr id="4" name="Text 1"/>
          <p:cNvSpPr/>
          <p:nvPr/>
        </p:nvSpPr>
        <p:spPr>
          <a:xfrm>
            <a:off x="7623929" y="2355175"/>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b="1" dirty="0">
                <a:solidFill>
                  <a:srgbClr val="E2E6E9"/>
                </a:solidFill>
                <a:latin typeface="Source Sans Pro" pitchFamily="34" charset="0"/>
                <a:ea typeface="Source Sans Pro" pitchFamily="34" charset="-122"/>
                <a:cs typeface="Source Sans Pro" pitchFamily="34" charset="-120"/>
              </a:rPr>
              <a:t>Exploratory Data Analysis (EDA)</a:t>
            </a:r>
            <a:endParaRPr lang="en-US" sz="1900" dirty="0"/>
          </a:p>
        </p:txBody>
      </p:sp>
      <p:sp>
        <p:nvSpPr>
          <p:cNvPr id="5" name="Text 2"/>
          <p:cNvSpPr/>
          <p:nvPr/>
        </p:nvSpPr>
        <p:spPr>
          <a:xfrm>
            <a:off x="7623929" y="2811661"/>
            <a:ext cx="6150293" cy="740331"/>
          </a:xfrm>
          <a:prstGeom prst="rect">
            <a:avLst/>
          </a:prstGeom>
          <a:noFill/>
          <a:ln/>
        </p:spPr>
        <p:txBody>
          <a:bodyPr wrap="square" lIns="0" tIns="0" rIns="0" bIns="0" rtlCol="0" anchor="t"/>
          <a:lstStyle/>
          <a:p>
            <a:pPr marL="342900" indent="-342900" algn="l">
              <a:lnSpc>
                <a:spcPts val="2900"/>
              </a:lnSpc>
              <a:buSzPct val="100000"/>
              <a:buChar char="•"/>
            </a:pPr>
            <a:r>
              <a:rPr lang="en-US" sz="1900" b="1" dirty="0">
                <a:solidFill>
                  <a:srgbClr val="E2E6E9"/>
                </a:solidFill>
                <a:latin typeface="Source Sans Pro" pitchFamily="34" charset="0"/>
                <a:ea typeface="Source Sans Pro" pitchFamily="34" charset="-122"/>
                <a:cs typeface="Source Sans Pro" pitchFamily="34" charset="-120"/>
              </a:rPr>
              <a:t>Preprocessing (Handling missing values, encoding, transformations)</a:t>
            </a:r>
            <a:endParaRPr lang="en-US" sz="1900" dirty="0"/>
          </a:p>
        </p:txBody>
      </p:sp>
      <p:sp>
        <p:nvSpPr>
          <p:cNvPr id="6" name="Text 3"/>
          <p:cNvSpPr/>
          <p:nvPr/>
        </p:nvSpPr>
        <p:spPr>
          <a:xfrm>
            <a:off x="7623929" y="3774043"/>
            <a:ext cx="6150293" cy="370165"/>
          </a:xfrm>
          <a:prstGeom prst="rect">
            <a:avLst/>
          </a:prstGeom>
          <a:noFill/>
          <a:ln/>
        </p:spPr>
        <p:txBody>
          <a:bodyPr wrap="none" lIns="0" tIns="0" rIns="0" bIns="0" rtlCol="0" anchor="t"/>
          <a:lstStyle/>
          <a:p>
            <a:pPr marL="0" indent="0" algn="l">
              <a:lnSpc>
                <a:spcPts val="2900"/>
              </a:lnSpc>
              <a:buNone/>
            </a:pPr>
            <a:endParaRPr lang="en-US" sz="1900" dirty="0"/>
          </a:p>
        </p:txBody>
      </p:sp>
      <p:sp>
        <p:nvSpPr>
          <p:cNvPr id="7" name="Text 4"/>
          <p:cNvSpPr/>
          <p:nvPr/>
        </p:nvSpPr>
        <p:spPr>
          <a:xfrm>
            <a:off x="7623929" y="4366260"/>
            <a:ext cx="6150293" cy="1480661"/>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The dataset is described in detail. Techniques handle missing data, outliers, and class imbalances. Feature engineering enhances model performance. These preprocessing steps are crucial for optimal performance.</a:t>
            </a:r>
            <a:endParaRPr lang="en-US" sz="1900" dirty="0"/>
          </a:p>
        </p:txBody>
      </p:sp>
      <p:sp>
        <p:nvSpPr>
          <p:cNvPr id="8" name="Text 5"/>
          <p:cNvSpPr/>
          <p:nvPr/>
        </p:nvSpPr>
        <p:spPr>
          <a:xfrm>
            <a:off x="7623929" y="6068973"/>
            <a:ext cx="6150293" cy="370165"/>
          </a:xfrm>
          <a:prstGeom prst="rect">
            <a:avLst/>
          </a:prstGeom>
          <a:noFill/>
          <a:ln/>
        </p:spPr>
        <p:txBody>
          <a:bodyPr wrap="none" lIns="0" tIns="0" rIns="0" bIns="0" rtlCol="0" anchor="t"/>
          <a:lstStyle/>
          <a:p>
            <a:pPr marL="0" indent="0" algn="l">
              <a:lnSpc>
                <a:spcPts val="2900"/>
              </a:lnSpc>
              <a:buNone/>
            </a:pP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3798" y="1369219"/>
            <a:ext cx="10723959" cy="701278"/>
          </a:xfrm>
          <a:prstGeom prst="rect">
            <a:avLst/>
          </a:prstGeom>
          <a:noFill/>
          <a:ln/>
        </p:spPr>
        <p:txBody>
          <a:bodyPr wrap="none" lIns="0" tIns="0" rIns="0" bIns="0" rtlCol="0" anchor="t"/>
          <a:lstStyle/>
          <a:p>
            <a:pPr marL="0" indent="0" algn="l">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Model Selection and Implementation</a:t>
            </a:r>
            <a:endParaRPr lang="en-US" sz="4400" dirty="0"/>
          </a:p>
        </p:txBody>
      </p:sp>
      <p:pic>
        <p:nvPicPr>
          <p:cNvPr id="3" name="Image 0" descr="preencoded.png"/>
          <p:cNvPicPr>
            <a:picLocks noChangeAspect="1"/>
          </p:cNvPicPr>
          <p:nvPr/>
        </p:nvPicPr>
        <p:blipFill>
          <a:blip r:embed="rId3"/>
          <a:stretch>
            <a:fillRect/>
          </a:stretch>
        </p:blipFill>
        <p:spPr>
          <a:xfrm>
            <a:off x="5149334" y="2722245"/>
            <a:ext cx="4331732" cy="2961918"/>
          </a:xfrm>
          <a:prstGeom prst="rect">
            <a:avLst/>
          </a:prstGeom>
        </p:spPr>
      </p:pic>
      <p:sp>
        <p:nvSpPr>
          <p:cNvPr id="4" name="Text 1"/>
          <p:cNvSpPr/>
          <p:nvPr/>
        </p:nvSpPr>
        <p:spPr>
          <a:xfrm>
            <a:off x="863798" y="6119932"/>
            <a:ext cx="12902803" cy="740331"/>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 We considered various algorithms. The final model architecture was chosen carefully. Implementation details are described using Python and scikit-learn.</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3798" y="897136"/>
            <a:ext cx="5720715" cy="701278"/>
          </a:xfrm>
          <a:prstGeom prst="rect">
            <a:avLst/>
          </a:prstGeom>
          <a:noFill/>
          <a:ln/>
        </p:spPr>
        <p:txBody>
          <a:bodyPr wrap="none" lIns="0" tIns="0" rIns="0" bIns="0" rtlCol="0" anchor="t"/>
          <a:lstStyle/>
          <a:p>
            <a:pPr marL="0" indent="0" algn="l">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Model Optimization</a:t>
            </a:r>
            <a:endParaRPr lang="en-US" sz="4400" dirty="0"/>
          </a:p>
        </p:txBody>
      </p:sp>
      <p:sp>
        <p:nvSpPr>
          <p:cNvPr id="3" name="Shape 1"/>
          <p:cNvSpPr/>
          <p:nvPr/>
        </p:nvSpPr>
        <p:spPr>
          <a:xfrm>
            <a:off x="863798" y="4388287"/>
            <a:ext cx="12902803" cy="30480"/>
          </a:xfrm>
          <a:prstGeom prst="roundRect">
            <a:avLst>
              <a:gd name="adj" fmla="val 121472"/>
            </a:avLst>
          </a:prstGeom>
          <a:solidFill>
            <a:srgbClr val="494A4B"/>
          </a:solidFill>
          <a:ln/>
        </p:spPr>
      </p:sp>
      <p:sp>
        <p:nvSpPr>
          <p:cNvPr id="4" name="Shape 2"/>
          <p:cNvSpPr/>
          <p:nvPr/>
        </p:nvSpPr>
        <p:spPr>
          <a:xfrm>
            <a:off x="4012525" y="3647837"/>
            <a:ext cx="30480" cy="740450"/>
          </a:xfrm>
          <a:prstGeom prst="roundRect">
            <a:avLst>
              <a:gd name="adj" fmla="val 121472"/>
            </a:avLst>
          </a:prstGeom>
          <a:solidFill>
            <a:srgbClr val="494A4B"/>
          </a:solidFill>
          <a:ln/>
        </p:spPr>
      </p:sp>
      <p:sp>
        <p:nvSpPr>
          <p:cNvPr id="5" name="Shape 3"/>
          <p:cNvSpPr/>
          <p:nvPr/>
        </p:nvSpPr>
        <p:spPr>
          <a:xfrm>
            <a:off x="3750112" y="4110633"/>
            <a:ext cx="555308" cy="555308"/>
          </a:xfrm>
          <a:prstGeom prst="roundRect">
            <a:avLst>
              <a:gd name="adj" fmla="val 6667"/>
            </a:avLst>
          </a:prstGeom>
          <a:solidFill>
            <a:srgbClr val="303132"/>
          </a:solidFill>
          <a:ln/>
        </p:spPr>
      </p:sp>
      <p:sp>
        <p:nvSpPr>
          <p:cNvPr id="6" name="Text 4"/>
          <p:cNvSpPr/>
          <p:nvPr/>
        </p:nvSpPr>
        <p:spPr>
          <a:xfrm>
            <a:off x="3859530" y="4177963"/>
            <a:ext cx="336471" cy="420648"/>
          </a:xfrm>
          <a:prstGeom prst="rect">
            <a:avLst/>
          </a:prstGeom>
          <a:noFill/>
          <a:ln/>
        </p:spPr>
        <p:txBody>
          <a:bodyPr wrap="none" lIns="0" tIns="0" rIns="0" bIns="0" rtlCol="0" anchor="t"/>
          <a:lstStyle/>
          <a:p>
            <a:pPr marL="0" indent="0" algn="ctr">
              <a:lnSpc>
                <a:spcPts val="2650"/>
              </a:lnSpc>
              <a:buNone/>
            </a:pPr>
            <a:r>
              <a:rPr lang="en-US" sz="2650" b="1" kern="0" spc="-27" dirty="0">
                <a:solidFill>
                  <a:srgbClr val="E2E6E9"/>
                </a:solidFill>
                <a:latin typeface="Montserrat Bold" pitchFamily="34" charset="0"/>
                <a:ea typeface="Montserrat Bold" pitchFamily="34" charset="-122"/>
                <a:cs typeface="Montserrat Bold" pitchFamily="34" charset="-120"/>
              </a:rPr>
              <a:t>1</a:t>
            </a:r>
            <a:endParaRPr lang="en-US" sz="2650" dirty="0"/>
          </a:p>
        </p:txBody>
      </p:sp>
      <p:sp>
        <p:nvSpPr>
          <p:cNvPr id="7" name="Text 5"/>
          <p:cNvSpPr/>
          <p:nvPr/>
        </p:nvSpPr>
        <p:spPr>
          <a:xfrm>
            <a:off x="2344817" y="2092047"/>
            <a:ext cx="3365778" cy="420648"/>
          </a:xfrm>
          <a:prstGeom prst="rect">
            <a:avLst/>
          </a:prstGeom>
          <a:noFill/>
          <a:ln/>
        </p:spPr>
        <p:txBody>
          <a:bodyPr wrap="none" lIns="0" tIns="0" rIns="0" bIns="0" rtlCol="0" anchor="t"/>
          <a:lstStyle/>
          <a:p>
            <a:pPr marL="0" indent="0" algn="ctr">
              <a:lnSpc>
                <a:spcPts val="3300"/>
              </a:lnSpc>
              <a:buNone/>
            </a:pPr>
            <a:r>
              <a:rPr lang="en-US" sz="2650" b="1" kern="0" spc="-27" dirty="0">
                <a:solidFill>
                  <a:srgbClr val="E2E6E9"/>
                </a:solidFill>
                <a:latin typeface="Montserrat Bold" pitchFamily="34" charset="0"/>
                <a:ea typeface="Montserrat Bold" pitchFamily="34" charset="-122"/>
                <a:cs typeface="Montserrat Bold" pitchFamily="34" charset="-120"/>
              </a:rPr>
              <a:t>Define Parameters</a:t>
            </a:r>
            <a:endParaRPr lang="en-US" sz="2650" dirty="0"/>
          </a:p>
        </p:txBody>
      </p:sp>
      <p:sp>
        <p:nvSpPr>
          <p:cNvPr id="8" name="Text 6"/>
          <p:cNvSpPr/>
          <p:nvPr/>
        </p:nvSpPr>
        <p:spPr>
          <a:xfrm>
            <a:off x="1110615" y="2660690"/>
            <a:ext cx="5834301" cy="740331"/>
          </a:xfrm>
          <a:prstGeom prst="rect">
            <a:avLst/>
          </a:prstGeom>
          <a:noFill/>
          <a:ln/>
        </p:spPr>
        <p:txBody>
          <a:bodyPr wrap="square" lIns="0" tIns="0" rIns="0" bIns="0" rtlCol="0" anchor="t"/>
          <a:lstStyle/>
          <a:p>
            <a:pPr marL="0" indent="0" algn="ctr">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Identify the key parameters to tune, such as regularization strength and number of trees.</a:t>
            </a:r>
            <a:endParaRPr lang="en-US" sz="1900" dirty="0"/>
          </a:p>
        </p:txBody>
      </p:sp>
      <p:sp>
        <p:nvSpPr>
          <p:cNvPr id="9" name="Shape 7"/>
          <p:cNvSpPr/>
          <p:nvPr/>
        </p:nvSpPr>
        <p:spPr>
          <a:xfrm>
            <a:off x="7299841" y="4388287"/>
            <a:ext cx="30480" cy="740450"/>
          </a:xfrm>
          <a:prstGeom prst="roundRect">
            <a:avLst>
              <a:gd name="adj" fmla="val 121472"/>
            </a:avLst>
          </a:prstGeom>
          <a:solidFill>
            <a:srgbClr val="494A4B"/>
          </a:solidFill>
          <a:ln/>
        </p:spPr>
      </p:sp>
      <p:sp>
        <p:nvSpPr>
          <p:cNvPr id="10" name="Shape 8"/>
          <p:cNvSpPr/>
          <p:nvPr/>
        </p:nvSpPr>
        <p:spPr>
          <a:xfrm>
            <a:off x="7037427" y="4110633"/>
            <a:ext cx="555308" cy="555308"/>
          </a:xfrm>
          <a:prstGeom prst="roundRect">
            <a:avLst>
              <a:gd name="adj" fmla="val 6667"/>
            </a:avLst>
          </a:prstGeom>
          <a:solidFill>
            <a:srgbClr val="303132"/>
          </a:solidFill>
          <a:ln/>
        </p:spPr>
      </p:sp>
      <p:sp>
        <p:nvSpPr>
          <p:cNvPr id="11" name="Text 9"/>
          <p:cNvSpPr/>
          <p:nvPr/>
        </p:nvSpPr>
        <p:spPr>
          <a:xfrm>
            <a:off x="7146846" y="4177963"/>
            <a:ext cx="336471" cy="420648"/>
          </a:xfrm>
          <a:prstGeom prst="rect">
            <a:avLst/>
          </a:prstGeom>
          <a:noFill/>
          <a:ln/>
        </p:spPr>
        <p:txBody>
          <a:bodyPr wrap="none" lIns="0" tIns="0" rIns="0" bIns="0" rtlCol="0" anchor="t"/>
          <a:lstStyle/>
          <a:p>
            <a:pPr marL="0" indent="0" algn="ctr">
              <a:lnSpc>
                <a:spcPts val="2650"/>
              </a:lnSpc>
              <a:buNone/>
            </a:pPr>
            <a:r>
              <a:rPr lang="en-US" sz="2650" b="1" kern="0" spc="-27" dirty="0">
                <a:solidFill>
                  <a:srgbClr val="E2E6E9"/>
                </a:solidFill>
                <a:latin typeface="Montserrat Bold" pitchFamily="34" charset="0"/>
                <a:ea typeface="Montserrat Bold" pitchFamily="34" charset="-122"/>
                <a:cs typeface="Montserrat Bold" pitchFamily="34" charset="-120"/>
              </a:rPr>
              <a:t>2</a:t>
            </a:r>
            <a:endParaRPr lang="en-US" sz="2650" dirty="0"/>
          </a:p>
        </p:txBody>
      </p:sp>
      <p:sp>
        <p:nvSpPr>
          <p:cNvPr id="12" name="Text 10"/>
          <p:cNvSpPr/>
          <p:nvPr/>
        </p:nvSpPr>
        <p:spPr>
          <a:xfrm>
            <a:off x="5632252" y="5375553"/>
            <a:ext cx="3365778" cy="420648"/>
          </a:xfrm>
          <a:prstGeom prst="rect">
            <a:avLst/>
          </a:prstGeom>
          <a:noFill/>
          <a:ln/>
        </p:spPr>
        <p:txBody>
          <a:bodyPr wrap="none" lIns="0" tIns="0" rIns="0" bIns="0" rtlCol="0" anchor="t"/>
          <a:lstStyle/>
          <a:p>
            <a:pPr marL="0" indent="0" algn="ctr">
              <a:lnSpc>
                <a:spcPts val="3300"/>
              </a:lnSpc>
              <a:buNone/>
            </a:pPr>
            <a:r>
              <a:rPr lang="en-US" sz="2650" b="1" kern="0" spc="-27" dirty="0">
                <a:solidFill>
                  <a:srgbClr val="E2E6E9"/>
                </a:solidFill>
                <a:latin typeface="Montserrat Bold" pitchFamily="34" charset="0"/>
                <a:ea typeface="Montserrat Bold" pitchFamily="34" charset="-122"/>
                <a:cs typeface="Montserrat Bold" pitchFamily="34" charset="-120"/>
              </a:rPr>
              <a:t>Set Ranges</a:t>
            </a:r>
            <a:endParaRPr lang="en-US" sz="2650" dirty="0"/>
          </a:p>
        </p:txBody>
      </p:sp>
      <p:sp>
        <p:nvSpPr>
          <p:cNvPr id="13" name="Text 11"/>
          <p:cNvSpPr/>
          <p:nvPr/>
        </p:nvSpPr>
        <p:spPr>
          <a:xfrm>
            <a:off x="4397931" y="5944195"/>
            <a:ext cx="5834420" cy="370165"/>
          </a:xfrm>
          <a:prstGeom prst="rect">
            <a:avLst/>
          </a:prstGeom>
          <a:noFill/>
          <a:ln/>
        </p:spPr>
        <p:txBody>
          <a:bodyPr wrap="none" lIns="0" tIns="0" rIns="0" bIns="0" rtlCol="0" anchor="t"/>
          <a:lstStyle/>
          <a:p>
            <a:pPr marL="0" indent="0" algn="ctr">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Specify the range of values to test for each parameter.</a:t>
            </a:r>
            <a:endParaRPr lang="en-US" sz="1900" dirty="0"/>
          </a:p>
        </p:txBody>
      </p:sp>
      <p:sp>
        <p:nvSpPr>
          <p:cNvPr id="14" name="Shape 12"/>
          <p:cNvSpPr/>
          <p:nvPr/>
        </p:nvSpPr>
        <p:spPr>
          <a:xfrm>
            <a:off x="10587276" y="3647837"/>
            <a:ext cx="30480" cy="740450"/>
          </a:xfrm>
          <a:prstGeom prst="roundRect">
            <a:avLst>
              <a:gd name="adj" fmla="val 121472"/>
            </a:avLst>
          </a:prstGeom>
          <a:solidFill>
            <a:srgbClr val="494A4B"/>
          </a:solidFill>
          <a:ln/>
        </p:spPr>
      </p:sp>
      <p:sp>
        <p:nvSpPr>
          <p:cNvPr id="15" name="Shape 13"/>
          <p:cNvSpPr/>
          <p:nvPr/>
        </p:nvSpPr>
        <p:spPr>
          <a:xfrm>
            <a:off x="10324862" y="4110633"/>
            <a:ext cx="555308" cy="555308"/>
          </a:xfrm>
          <a:prstGeom prst="roundRect">
            <a:avLst>
              <a:gd name="adj" fmla="val 6667"/>
            </a:avLst>
          </a:prstGeom>
          <a:solidFill>
            <a:srgbClr val="303132"/>
          </a:solidFill>
          <a:ln/>
        </p:spPr>
      </p:sp>
      <p:sp>
        <p:nvSpPr>
          <p:cNvPr id="16" name="Text 14"/>
          <p:cNvSpPr/>
          <p:nvPr/>
        </p:nvSpPr>
        <p:spPr>
          <a:xfrm>
            <a:off x="10434280" y="4177963"/>
            <a:ext cx="336471" cy="420648"/>
          </a:xfrm>
          <a:prstGeom prst="rect">
            <a:avLst/>
          </a:prstGeom>
          <a:noFill/>
          <a:ln/>
        </p:spPr>
        <p:txBody>
          <a:bodyPr wrap="none" lIns="0" tIns="0" rIns="0" bIns="0" rtlCol="0" anchor="t"/>
          <a:lstStyle/>
          <a:p>
            <a:pPr marL="0" indent="0" algn="ctr">
              <a:lnSpc>
                <a:spcPts val="2650"/>
              </a:lnSpc>
              <a:buNone/>
            </a:pPr>
            <a:r>
              <a:rPr lang="en-US" sz="2650" b="1" kern="0" spc="-27" dirty="0">
                <a:solidFill>
                  <a:srgbClr val="E2E6E9"/>
                </a:solidFill>
                <a:latin typeface="Montserrat Bold" pitchFamily="34" charset="0"/>
                <a:ea typeface="Montserrat Bold" pitchFamily="34" charset="-122"/>
                <a:cs typeface="Montserrat Bold" pitchFamily="34" charset="-120"/>
              </a:rPr>
              <a:t>3</a:t>
            </a:r>
            <a:endParaRPr lang="en-US" sz="2650" dirty="0"/>
          </a:p>
        </p:txBody>
      </p:sp>
      <p:sp>
        <p:nvSpPr>
          <p:cNvPr id="17" name="Text 15"/>
          <p:cNvSpPr/>
          <p:nvPr/>
        </p:nvSpPr>
        <p:spPr>
          <a:xfrm>
            <a:off x="8919686" y="2092047"/>
            <a:ext cx="3365778" cy="420648"/>
          </a:xfrm>
          <a:prstGeom prst="rect">
            <a:avLst/>
          </a:prstGeom>
          <a:noFill/>
          <a:ln/>
        </p:spPr>
        <p:txBody>
          <a:bodyPr wrap="none" lIns="0" tIns="0" rIns="0" bIns="0" rtlCol="0" anchor="t"/>
          <a:lstStyle/>
          <a:p>
            <a:pPr marL="0" indent="0" algn="ctr">
              <a:lnSpc>
                <a:spcPts val="3300"/>
              </a:lnSpc>
              <a:buNone/>
            </a:pPr>
            <a:r>
              <a:rPr lang="en-US" sz="2650" b="1" kern="0" spc="-27" dirty="0">
                <a:solidFill>
                  <a:srgbClr val="E2E6E9"/>
                </a:solidFill>
                <a:latin typeface="Montserrat Bold" pitchFamily="34" charset="0"/>
                <a:ea typeface="Montserrat Bold" pitchFamily="34" charset="-122"/>
                <a:cs typeface="Montserrat Bold" pitchFamily="34" charset="-120"/>
              </a:rPr>
              <a:t>Evaluate Models</a:t>
            </a:r>
            <a:endParaRPr lang="en-US" sz="2650" dirty="0"/>
          </a:p>
        </p:txBody>
      </p:sp>
      <p:sp>
        <p:nvSpPr>
          <p:cNvPr id="18" name="Text 16"/>
          <p:cNvSpPr/>
          <p:nvPr/>
        </p:nvSpPr>
        <p:spPr>
          <a:xfrm>
            <a:off x="7685365" y="2660690"/>
            <a:ext cx="5834420" cy="740331"/>
          </a:xfrm>
          <a:prstGeom prst="rect">
            <a:avLst/>
          </a:prstGeom>
          <a:noFill/>
          <a:ln/>
        </p:spPr>
        <p:txBody>
          <a:bodyPr wrap="square" lIns="0" tIns="0" rIns="0" bIns="0" rtlCol="0" anchor="t"/>
          <a:lstStyle/>
          <a:p>
            <a:pPr marL="0" indent="0" algn="ctr">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Train multiple models with different parameter combinations and evaluate their performance.</a:t>
            </a:r>
            <a:endParaRPr lang="en-US" sz="1900" dirty="0"/>
          </a:p>
        </p:txBody>
      </p:sp>
      <p:sp>
        <p:nvSpPr>
          <p:cNvPr id="19" name="Text 17"/>
          <p:cNvSpPr/>
          <p:nvPr/>
        </p:nvSpPr>
        <p:spPr>
          <a:xfrm>
            <a:off x="863798" y="6592014"/>
            <a:ext cx="12902803" cy="740331"/>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Model optimization is an important step to improve the effectiveness of your fraud detection system. By systematically testing different configurations, you can find the optimal settings to enhance the model's performance.</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198" y="2858214"/>
            <a:ext cx="7416403" cy="1402556"/>
          </a:xfrm>
          <a:prstGeom prst="rect">
            <a:avLst/>
          </a:prstGeom>
          <a:noFill/>
          <a:ln/>
        </p:spPr>
        <p:txBody>
          <a:bodyPr wrap="square" lIns="0" tIns="0" rIns="0" bIns="0" rtlCol="0" anchor="t"/>
          <a:lstStyle/>
          <a:p>
            <a:pPr marL="0" indent="0" algn="l">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Results and Performance Analysis</a:t>
            </a:r>
            <a:endParaRPr lang="en-US" sz="4400" dirty="0"/>
          </a:p>
        </p:txBody>
      </p:sp>
      <p:sp>
        <p:nvSpPr>
          <p:cNvPr id="4" name="Text 1"/>
          <p:cNvSpPr/>
          <p:nvPr/>
        </p:nvSpPr>
        <p:spPr>
          <a:xfrm>
            <a:off x="6350198" y="4630936"/>
            <a:ext cx="7416403" cy="740331"/>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The model achieved over 99% accuracy. Detailed results include precision, recall, and F1-score. Performance is consistently high.</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29985" y="653772"/>
            <a:ext cx="5390198" cy="673656"/>
          </a:xfrm>
          <a:prstGeom prst="rect">
            <a:avLst/>
          </a:prstGeom>
          <a:noFill/>
          <a:ln/>
        </p:spPr>
        <p:txBody>
          <a:bodyPr wrap="none" lIns="0" tIns="0" rIns="0" bIns="0" rtlCol="0" anchor="t"/>
          <a:lstStyle/>
          <a:p>
            <a:pPr marL="0" indent="0" algn="l">
              <a:lnSpc>
                <a:spcPts val="5300"/>
              </a:lnSpc>
              <a:buNone/>
            </a:pPr>
            <a:r>
              <a:rPr lang="en-US" sz="4200" b="1" kern="0" spc="-42" dirty="0">
                <a:solidFill>
                  <a:srgbClr val="FFFFFF"/>
                </a:solidFill>
                <a:latin typeface="Montserrat Bold" pitchFamily="34" charset="0"/>
                <a:ea typeface="Montserrat Bold" pitchFamily="34" charset="-122"/>
                <a:cs typeface="Montserrat Bold" pitchFamily="34" charset="-120"/>
              </a:rPr>
              <a:t>Evaluation Metrics</a:t>
            </a:r>
            <a:endParaRPr lang="en-US" sz="4200" dirty="0"/>
          </a:p>
        </p:txBody>
      </p:sp>
      <p:pic>
        <p:nvPicPr>
          <p:cNvPr id="3" name="Image 0" descr="preencoded.png"/>
          <p:cNvPicPr>
            <a:picLocks noChangeAspect="1"/>
          </p:cNvPicPr>
          <p:nvPr/>
        </p:nvPicPr>
        <p:blipFill>
          <a:blip r:embed="rId3"/>
          <a:stretch>
            <a:fillRect/>
          </a:stretch>
        </p:blipFill>
        <p:spPr>
          <a:xfrm>
            <a:off x="829985" y="1801654"/>
            <a:ext cx="5929193" cy="3664506"/>
          </a:xfrm>
          <a:prstGeom prst="rect">
            <a:avLst/>
          </a:prstGeom>
        </p:spPr>
      </p:pic>
      <p:sp>
        <p:nvSpPr>
          <p:cNvPr id="4" name="Text 1"/>
          <p:cNvSpPr/>
          <p:nvPr/>
        </p:nvSpPr>
        <p:spPr>
          <a:xfrm>
            <a:off x="829985" y="5762506"/>
            <a:ext cx="2695099" cy="336947"/>
          </a:xfrm>
          <a:prstGeom prst="rect">
            <a:avLst/>
          </a:prstGeom>
          <a:noFill/>
          <a:ln/>
        </p:spPr>
        <p:txBody>
          <a:bodyPr wrap="none" lIns="0" tIns="0" rIns="0" bIns="0" rtlCol="0" anchor="t"/>
          <a:lstStyle/>
          <a:p>
            <a:pPr marL="0" indent="0" algn="l">
              <a:lnSpc>
                <a:spcPts val="2650"/>
              </a:lnSpc>
              <a:buNone/>
            </a:pPr>
            <a:r>
              <a:rPr lang="en-US" sz="2100" b="1" kern="0" spc="-21" dirty="0">
                <a:solidFill>
                  <a:srgbClr val="E2E6E9"/>
                </a:solidFill>
                <a:latin typeface="Montserrat Bold" pitchFamily="34" charset="0"/>
                <a:ea typeface="Montserrat Bold" pitchFamily="34" charset="-122"/>
                <a:cs typeface="Montserrat Bold" pitchFamily="34" charset="-120"/>
              </a:rPr>
              <a:t>Precision</a:t>
            </a:r>
            <a:endParaRPr lang="en-US" sz="2100" dirty="0"/>
          </a:p>
        </p:txBody>
      </p:sp>
      <p:sp>
        <p:nvSpPr>
          <p:cNvPr id="5" name="Text 2"/>
          <p:cNvSpPr/>
          <p:nvPr/>
        </p:nvSpPr>
        <p:spPr>
          <a:xfrm>
            <a:off x="829985" y="6241733"/>
            <a:ext cx="12970431" cy="355759"/>
          </a:xfrm>
          <a:prstGeom prst="rect">
            <a:avLst/>
          </a:prstGeom>
          <a:noFill/>
          <a:ln/>
        </p:spPr>
        <p:txBody>
          <a:bodyPr wrap="none" lIns="0" tIns="0" rIns="0" bIns="0" rtlCol="0" anchor="t"/>
          <a:lstStyle/>
          <a:p>
            <a:pPr marL="0" indent="0" algn="l">
              <a:lnSpc>
                <a:spcPts val="2800"/>
              </a:lnSpc>
              <a:buNone/>
            </a:pPr>
            <a:r>
              <a:rPr lang="en-US" sz="1850" dirty="0">
                <a:solidFill>
                  <a:srgbClr val="E2E6E9"/>
                </a:solidFill>
                <a:latin typeface="Source Sans Pro" pitchFamily="34" charset="0"/>
                <a:ea typeface="Source Sans Pro" pitchFamily="34" charset="-122"/>
                <a:cs typeface="Source Sans Pro" pitchFamily="34" charset="-120"/>
              </a:rPr>
              <a:t>Precision identifies correctly predicted fraud cases. Minimizes false positives.</a:t>
            </a:r>
            <a:endParaRPr lang="en-US" sz="1850" dirty="0"/>
          </a:p>
        </p:txBody>
      </p:sp>
      <p:sp>
        <p:nvSpPr>
          <p:cNvPr id="6" name="Text 3"/>
          <p:cNvSpPr/>
          <p:nvPr/>
        </p:nvSpPr>
        <p:spPr>
          <a:xfrm>
            <a:off x="829985" y="6864191"/>
            <a:ext cx="12970431" cy="711518"/>
          </a:xfrm>
          <a:prstGeom prst="rect">
            <a:avLst/>
          </a:prstGeom>
          <a:noFill/>
          <a:ln/>
        </p:spPr>
        <p:txBody>
          <a:bodyPr wrap="square" lIns="0" tIns="0" rIns="0" bIns="0" rtlCol="0" anchor="t"/>
          <a:lstStyle/>
          <a:p>
            <a:pPr marL="0" indent="0" algn="l">
              <a:lnSpc>
                <a:spcPts val="2800"/>
              </a:lnSpc>
              <a:buNone/>
            </a:pPr>
            <a:r>
              <a:rPr lang="en-US" sz="1850" dirty="0">
                <a:solidFill>
                  <a:srgbClr val="E2E6E9"/>
                </a:solidFill>
                <a:latin typeface="Source Sans Pro" pitchFamily="34" charset="0"/>
                <a:ea typeface="Source Sans Pro" pitchFamily="34" charset="-122"/>
                <a:cs typeface="Source Sans Pro" pitchFamily="34" charset="-120"/>
              </a:rPr>
              <a:t> Discussion of metrics beyond accuracy. These include precision, recall, F1-score, and the AUC-ROC curve. Each metric is important for fraud detection.</a:t>
            </a:r>
            <a:endParaRPr lang="en-US" sz="18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3798" y="1236821"/>
            <a:ext cx="6682026" cy="701278"/>
          </a:xfrm>
          <a:prstGeom prst="rect">
            <a:avLst/>
          </a:prstGeom>
          <a:noFill/>
          <a:ln/>
        </p:spPr>
        <p:txBody>
          <a:bodyPr wrap="none" lIns="0" tIns="0" rIns="0" bIns="0" rtlCol="0" anchor="t"/>
          <a:lstStyle/>
          <a:p>
            <a:pPr marL="0" indent="0" algn="l">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ROC - AUC Comparison</a:t>
            </a:r>
            <a:endParaRPr lang="en-US" sz="4400" dirty="0"/>
          </a:p>
        </p:txBody>
      </p:sp>
      <p:pic>
        <p:nvPicPr>
          <p:cNvPr id="3" name="Image 0" descr="preencoded.png"/>
          <p:cNvPicPr>
            <a:picLocks noChangeAspect="1"/>
          </p:cNvPicPr>
          <p:nvPr/>
        </p:nvPicPr>
        <p:blipFill>
          <a:blip r:embed="rId3"/>
          <a:stretch>
            <a:fillRect/>
          </a:stretch>
        </p:blipFill>
        <p:spPr>
          <a:xfrm>
            <a:off x="863798" y="2585918"/>
            <a:ext cx="5896451" cy="4129207"/>
          </a:xfrm>
          <a:prstGeom prst="rect">
            <a:avLst/>
          </a:prstGeom>
        </p:spPr>
      </p:pic>
      <p:sp>
        <p:nvSpPr>
          <p:cNvPr id="4" name="Text 1"/>
          <p:cNvSpPr/>
          <p:nvPr/>
        </p:nvSpPr>
        <p:spPr>
          <a:xfrm>
            <a:off x="7623929" y="2530316"/>
            <a:ext cx="6150293" cy="2961323"/>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This ROC curve comparison demonstrates the performance of different fraud detection models. Noticeably, Random Forest and XGBoost achieve outstanding Area Under the Curve (AUC) scores of 1.00, indicating perfect discrimination between fraudulent and non-fraudulent transactions. The Decision Tree model follows closely with an AUC score of 0.99, while the remaining models perform strongly at 0.98, showcasing good discriminatory power.</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3798" y="2838688"/>
            <a:ext cx="5609749" cy="701278"/>
          </a:xfrm>
          <a:prstGeom prst="rect">
            <a:avLst/>
          </a:prstGeom>
          <a:noFill/>
          <a:ln/>
        </p:spPr>
        <p:txBody>
          <a:bodyPr wrap="none" lIns="0" tIns="0" rIns="0" bIns="0" rtlCol="0" anchor="t"/>
          <a:lstStyle/>
          <a:p>
            <a:pPr marL="0" indent="0" algn="l">
              <a:lnSpc>
                <a:spcPts val="5500"/>
              </a:lnSpc>
              <a:buNone/>
            </a:pPr>
            <a:r>
              <a:rPr lang="en-US" sz="4400" b="1" kern="0" spc="-44" dirty="0">
                <a:solidFill>
                  <a:srgbClr val="FFFFFF"/>
                </a:solidFill>
                <a:latin typeface="Montserrat Bold" pitchFamily="34" charset="0"/>
                <a:ea typeface="Montserrat Bold" pitchFamily="34" charset="-122"/>
                <a:cs typeface="Montserrat Bold" pitchFamily="34" charset="-120"/>
              </a:rPr>
              <a:t>CONCLUSION</a:t>
            </a:r>
            <a:endParaRPr lang="en-US" sz="4400" dirty="0"/>
          </a:p>
        </p:txBody>
      </p:sp>
      <p:sp>
        <p:nvSpPr>
          <p:cNvPr id="4" name="Text 1"/>
          <p:cNvSpPr/>
          <p:nvPr/>
        </p:nvSpPr>
        <p:spPr>
          <a:xfrm>
            <a:off x="863798" y="3910132"/>
            <a:ext cx="7416403" cy="1480661"/>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In conclusion, the fraud detection models achieved outstanding accuracy levels, exceeding 99% across all algorithms. This result demonstrates the models' effectiveness in identifying fraudulent transactions with high reliability and minimal errors.</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451</Words>
  <Application>Microsoft Office PowerPoint</Application>
  <PresentationFormat>Custom</PresentationFormat>
  <Paragraphs>48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Montserrat Bold</vt:lpstr>
      <vt:lpstr>Source Sans Pro Bold</vt:lpstr>
      <vt:lpstr>Source Sans Pro Medium</vt:lpstr>
      <vt:lpstr>Source Sans Pro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karan parmar</cp:lastModifiedBy>
  <cp:revision>2</cp:revision>
  <dcterms:created xsi:type="dcterms:W3CDTF">2025-04-03T13:50:55Z</dcterms:created>
  <dcterms:modified xsi:type="dcterms:W3CDTF">2025-04-05T14:50:42Z</dcterms:modified>
</cp:coreProperties>
</file>