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60" r:id="rId4"/>
    <p:sldId id="279" r:id="rId5"/>
    <p:sldId id="280" r:id="rId6"/>
    <p:sldId id="281" r:id="rId7"/>
    <p:sldId id="282" r:id="rId8"/>
    <p:sldId id="283" r:id="rId9"/>
    <p:sldId id="287" r:id="rId10"/>
    <p:sldId id="288" r:id="rId11"/>
    <p:sldId id="284" r:id="rId12"/>
    <p:sldId id="285" r:id="rId13"/>
    <p:sldId id="286" r:id="rId14"/>
    <p:sldId id="289" r:id="rId15"/>
    <p:sldId id="290" r:id="rId16"/>
    <p:sldId id="293" r:id="rId17"/>
    <p:sldId id="291" r:id="rId18"/>
    <p:sldId id="292"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leshmehta724@gmail.com" initials="" lastIdx="1" clrIdx="0">
    <p:extLst>
      <p:ext uri="{19B8F6BF-5375-455C-9EA6-DF929625EA0E}">
        <p15:presenceInfo xmlns:p15="http://schemas.microsoft.com/office/powerpoint/2012/main" userId="2c5d5d817fc5c3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8643E-7367-42FC-A1DE-AD8E6AC3FB57}"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64367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305347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60484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783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387140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58643E-7367-42FC-A1DE-AD8E6AC3FB57}"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23667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58643E-7367-42FC-A1DE-AD8E6AC3FB57}"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434921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8643E-7367-42FC-A1DE-AD8E6AC3FB57}"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4096686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8643E-7367-42FC-A1DE-AD8E6AC3FB57}"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02107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8643E-7367-42FC-A1DE-AD8E6AC3FB57}"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52517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643E-7367-42FC-A1DE-AD8E6AC3FB57}"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65132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6791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8643E-7367-42FC-A1DE-AD8E6AC3FB57}"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89789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8643E-7367-42FC-A1DE-AD8E6AC3FB57}"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176523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8643E-7367-42FC-A1DE-AD8E6AC3FB57}"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380605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411185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8643E-7367-42FC-A1DE-AD8E6AC3FB57}"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37D083-EB46-4037-BD09-B67D3FEA5AA1}" type="slidenum">
              <a:rPr lang="en-IN" smtClean="0"/>
              <a:t>‹#›</a:t>
            </a:fld>
            <a:endParaRPr lang="en-IN"/>
          </a:p>
        </p:txBody>
      </p:sp>
    </p:spTree>
    <p:extLst>
      <p:ext uri="{BB962C8B-B14F-4D97-AF65-F5344CB8AC3E}">
        <p14:creationId xmlns:p14="http://schemas.microsoft.com/office/powerpoint/2010/main" val="329779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458643E-7367-42FC-A1DE-AD8E6AC3FB57}" type="datetimeFigureOut">
              <a:rPr lang="en-IN" smtClean="0"/>
              <a:t>04-05-2024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37D083-EB46-4037-BD09-B67D3FEA5AA1}" type="slidenum">
              <a:rPr lang="en-IN" smtClean="0"/>
              <a:t>‹#›</a:t>
            </a:fld>
            <a:endParaRPr lang="en-IN"/>
          </a:p>
        </p:txBody>
      </p:sp>
    </p:spTree>
    <p:extLst>
      <p:ext uri="{BB962C8B-B14F-4D97-AF65-F5344CB8AC3E}">
        <p14:creationId xmlns:p14="http://schemas.microsoft.com/office/powerpoint/2010/main" val="1318922130"/>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9FF3E1B-B7E3-22F3-54E9-73359E008697}"/>
              </a:ext>
            </a:extLst>
          </p:cNvPr>
          <p:cNvGrpSpPr/>
          <p:nvPr/>
        </p:nvGrpSpPr>
        <p:grpSpPr>
          <a:xfrm>
            <a:off x="-452387" y="240633"/>
            <a:ext cx="14495646" cy="6110548"/>
            <a:chOff x="751828" y="975729"/>
            <a:chExt cx="12890088" cy="5375451"/>
          </a:xfrm>
        </p:grpSpPr>
        <p:pic>
          <p:nvPicPr>
            <p:cNvPr id="4" name="Picture 2" descr="See the source image">
              <a:extLst>
                <a:ext uri="{FF2B5EF4-FFF2-40B4-BE49-F238E27FC236}">
                  <a16:creationId xmlns:a16="http://schemas.microsoft.com/office/drawing/2014/main" id="{14A84F91-DA4D-68CC-EC0E-CF303BDF3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159" y="975729"/>
              <a:ext cx="2405681" cy="2220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473278-7A57-50A9-B3C5-0D9A81E11ABE}"/>
                </a:ext>
              </a:extLst>
            </p:cNvPr>
            <p:cNvSpPr txBox="1"/>
            <p:nvPr/>
          </p:nvSpPr>
          <p:spPr>
            <a:xfrm>
              <a:off x="3082072" y="3226786"/>
              <a:ext cx="10559844" cy="324901"/>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        DEPARTMENT OF INFORMATION TECHNOLOGY</a:t>
              </a:r>
              <a:endParaRPr lang="en-IN" dirty="0"/>
            </a:p>
          </p:txBody>
        </p:sp>
        <p:sp>
          <p:nvSpPr>
            <p:cNvPr id="6" name="TextBox 5">
              <a:extLst>
                <a:ext uri="{FF2B5EF4-FFF2-40B4-BE49-F238E27FC236}">
                  <a16:creationId xmlns:a16="http://schemas.microsoft.com/office/drawing/2014/main" id="{158A924D-41A7-A0ED-EC1C-8B2039AA44B5}"/>
                </a:ext>
              </a:extLst>
            </p:cNvPr>
            <p:cNvSpPr txBox="1"/>
            <p:nvPr/>
          </p:nvSpPr>
          <p:spPr>
            <a:xfrm>
              <a:off x="751828" y="3698787"/>
              <a:ext cx="10559844" cy="2652393"/>
            </a:xfrm>
            <a:prstGeom prst="rect">
              <a:avLst/>
            </a:prstGeom>
            <a:noFill/>
          </p:spPr>
          <p:txBody>
            <a:bodyPr wrap="square">
              <a:spAutoFit/>
            </a:bodyPr>
            <a:lstStyle/>
            <a:p>
              <a:pPr algn="ctr">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Padmashri Annasaheb Jadhav Bhartiya Samaj Unnati Mandal’s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B.N.N. COLLEGE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(Arts, Science, Commerce &amp; Self-Funded Course)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800" b="1" i="1" dirty="0">
                  <a:effectLst/>
                  <a:latin typeface="Times New Roman" panose="02020603050405020304" pitchFamily="18" charset="0"/>
                  <a:ea typeface="Calibri" panose="020F0502020204030204" pitchFamily="34" charset="0"/>
                  <a:cs typeface="Times New Roman" panose="02020603050405020304" pitchFamily="18" charset="0"/>
                </a:rPr>
                <a:t> (Affiliated to University of Mumbai)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BHIWANDI, MAHARASHTRA-421302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2023-2024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3289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A55B0-0093-0C8A-2E5A-36EAE45781FF}"/>
              </a:ext>
            </a:extLst>
          </p:cNvPr>
          <p:cNvSpPr>
            <a:spLocks noGrp="1"/>
          </p:cNvSpPr>
          <p:nvPr>
            <p:ph idx="1"/>
          </p:nvPr>
        </p:nvSpPr>
        <p:spPr>
          <a:xfrm>
            <a:off x="423512" y="519765"/>
            <a:ext cx="11348185" cy="5271436"/>
          </a:xfrm>
        </p:spPr>
        <p:txBody>
          <a:bodyPr>
            <a:normAutofit/>
          </a:bodyPr>
          <a:lstStyle/>
          <a:p>
            <a:pPr indent="0" algn="just">
              <a:lnSpc>
                <a:spcPct val="150000"/>
              </a:lnSpc>
              <a:spcAft>
                <a:spcPts val="59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project was implemented using Python with the Flask web framework. The primary focus was on creating a web application for sentiment analysis of YouTube comments.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For data storage, the project utilized an AWS RDS free MySQL database. This choice was made to ensure data integrity and security while also considering the cost-effectiveness of the solution. The database I connected and manipulated using MySQL Workbench.</a:t>
            </a:r>
            <a:endParaRPr lang="en-IN" dirty="0"/>
          </a:p>
        </p:txBody>
      </p:sp>
    </p:spTree>
    <p:extLst>
      <p:ext uri="{BB962C8B-B14F-4D97-AF65-F5344CB8AC3E}">
        <p14:creationId xmlns:p14="http://schemas.microsoft.com/office/powerpoint/2010/main" val="23112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DA6410-842B-C5FD-07D2-E448E83F565B}"/>
              </a:ext>
            </a:extLst>
          </p:cNvPr>
          <p:cNvSpPr txBox="1"/>
          <p:nvPr/>
        </p:nvSpPr>
        <p:spPr>
          <a:xfrm>
            <a:off x="5120640" y="-18009"/>
            <a:ext cx="1559293" cy="369332"/>
          </a:xfrm>
          <a:prstGeom prst="rect">
            <a:avLst/>
          </a:prstGeom>
          <a:noFill/>
        </p:spPr>
        <p:txBody>
          <a:bodyPr wrap="square" rtlCol="0">
            <a:spAutoFit/>
          </a:bodyPr>
          <a:lstStyle/>
          <a:p>
            <a:pPr algn="ctr"/>
            <a:r>
              <a:rPr lang="en-IN" dirty="0"/>
              <a:t>ER Diagram:</a:t>
            </a:r>
          </a:p>
        </p:txBody>
      </p:sp>
      <p:pic>
        <p:nvPicPr>
          <p:cNvPr id="4" name="Content Placeholder 3">
            <a:extLst>
              <a:ext uri="{FF2B5EF4-FFF2-40B4-BE49-F238E27FC236}">
                <a16:creationId xmlns:a16="http://schemas.microsoft.com/office/drawing/2014/main" id="{9BD349F2-99C5-5467-5632-9319AAC0E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783" y="423512"/>
            <a:ext cx="9288379" cy="6035040"/>
          </a:xfrm>
          <a:prstGeom prst="rect">
            <a:avLst/>
          </a:prstGeom>
        </p:spPr>
      </p:pic>
    </p:spTree>
    <p:extLst>
      <p:ext uri="{BB962C8B-B14F-4D97-AF65-F5344CB8AC3E}">
        <p14:creationId xmlns:p14="http://schemas.microsoft.com/office/powerpoint/2010/main" val="246936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D93C3A-1507-3BD3-79E8-4DA7D23A63C6}"/>
              </a:ext>
            </a:extLst>
          </p:cNvPr>
          <p:cNvSpPr txBox="1"/>
          <p:nvPr/>
        </p:nvSpPr>
        <p:spPr>
          <a:xfrm>
            <a:off x="577516" y="577516"/>
            <a:ext cx="3003082" cy="400110"/>
          </a:xfrm>
          <a:prstGeom prst="rect">
            <a:avLst/>
          </a:prstGeom>
          <a:noFill/>
        </p:spPr>
        <p:txBody>
          <a:bodyPr wrap="square" rtlCol="0">
            <a:spAutoFit/>
          </a:bodyPr>
          <a:lstStyle/>
          <a:p>
            <a:r>
              <a:rPr lang="en-IN" sz="2000" dirty="0"/>
              <a:t>Data Flow Diagram:</a:t>
            </a:r>
          </a:p>
        </p:txBody>
      </p:sp>
      <p:pic>
        <p:nvPicPr>
          <p:cNvPr id="4" name="Content Placeholder 3">
            <a:extLst>
              <a:ext uri="{FF2B5EF4-FFF2-40B4-BE49-F238E27FC236}">
                <a16:creationId xmlns:a16="http://schemas.microsoft.com/office/drawing/2014/main" id="{B0652472-4248-58B2-2F58-72B812B8B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3992" y="211757"/>
            <a:ext cx="3830853" cy="6333422"/>
          </a:xfrm>
          <a:prstGeom prst="rect">
            <a:avLst/>
          </a:prstGeom>
        </p:spPr>
      </p:pic>
    </p:spTree>
    <p:extLst>
      <p:ext uri="{BB962C8B-B14F-4D97-AF65-F5344CB8AC3E}">
        <p14:creationId xmlns:p14="http://schemas.microsoft.com/office/powerpoint/2010/main" val="389918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88853E-F2C1-842C-0065-721FEAFDC349}"/>
              </a:ext>
            </a:extLst>
          </p:cNvPr>
          <p:cNvSpPr txBox="1"/>
          <p:nvPr/>
        </p:nvSpPr>
        <p:spPr>
          <a:xfrm>
            <a:off x="4928134" y="0"/>
            <a:ext cx="2550695" cy="400110"/>
          </a:xfrm>
          <a:prstGeom prst="rect">
            <a:avLst/>
          </a:prstGeom>
          <a:noFill/>
        </p:spPr>
        <p:txBody>
          <a:bodyPr wrap="square" rtlCol="0">
            <a:spAutoFit/>
          </a:bodyPr>
          <a:lstStyle/>
          <a:p>
            <a:r>
              <a:rPr lang="en-IN" sz="2000" dirty="0"/>
              <a:t>Use Case Diagram:</a:t>
            </a:r>
          </a:p>
        </p:txBody>
      </p:sp>
      <p:pic>
        <p:nvPicPr>
          <p:cNvPr id="4" name="Content Placeholder 3">
            <a:extLst>
              <a:ext uri="{FF2B5EF4-FFF2-40B4-BE49-F238E27FC236}">
                <a16:creationId xmlns:a16="http://schemas.microsoft.com/office/drawing/2014/main" id="{2C865707-CFFA-1B5C-5409-D56149018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790" y="452408"/>
            <a:ext cx="9875519" cy="5953184"/>
          </a:xfrm>
          <a:prstGeom prst="rect">
            <a:avLst/>
          </a:prstGeom>
        </p:spPr>
      </p:pic>
    </p:spTree>
    <p:extLst>
      <p:ext uri="{BB962C8B-B14F-4D97-AF65-F5344CB8AC3E}">
        <p14:creationId xmlns:p14="http://schemas.microsoft.com/office/powerpoint/2010/main" val="407977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691F-4F8F-6851-6FAA-7EE77BCBE290}"/>
              </a:ext>
            </a:extLst>
          </p:cNvPr>
          <p:cNvSpPr>
            <a:spLocks noGrp="1"/>
          </p:cNvSpPr>
          <p:nvPr>
            <p:ph type="title"/>
          </p:nvPr>
        </p:nvSpPr>
        <p:spPr>
          <a:xfrm>
            <a:off x="788667" y="109087"/>
            <a:ext cx="10353761" cy="805314"/>
          </a:xfrm>
        </p:spPr>
        <p:txBody>
          <a:bodyPr>
            <a:normAutofit fontScale="90000"/>
          </a:bodyPr>
          <a:lstStyle/>
          <a:p>
            <a:r>
              <a:rPr lang="en-IN" dirty="0"/>
              <a:t>Sentiment Analysis:</a:t>
            </a:r>
            <a:br>
              <a:rPr lang="en-IN" dirty="0"/>
            </a:br>
            <a:endParaRPr lang="en-IN" dirty="0"/>
          </a:p>
        </p:txBody>
      </p:sp>
      <p:sp>
        <p:nvSpPr>
          <p:cNvPr id="3" name="Content Placeholder 2">
            <a:extLst>
              <a:ext uri="{FF2B5EF4-FFF2-40B4-BE49-F238E27FC236}">
                <a16:creationId xmlns:a16="http://schemas.microsoft.com/office/drawing/2014/main" id="{DF9C767F-63D1-45D4-2BCF-178EA4386EB8}"/>
              </a:ext>
            </a:extLst>
          </p:cNvPr>
          <p:cNvSpPr>
            <a:spLocks noGrp="1"/>
          </p:cNvSpPr>
          <p:nvPr>
            <p:ph idx="1"/>
          </p:nvPr>
        </p:nvSpPr>
        <p:spPr>
          <a:xfrm>
            <a:off x="913795" y="606393"/>
            <a:ext cx="10353762" cy="5775156"/>
          </a:xfrm>
        </p:spPr>
        <p:txBody>
          <a:bodyPr>
            <a:normAutofit fontScale="92500" lnSpcReduction="20000"/>
          </a:bodyPr>
          <a:lstStyle/>
          <a:p>
            <a:pPr indent="0" algn="just">
              <a:lnSpc>
                <a:spcPct val="150000"/>
              </a:lnSpc>
              <a:spcAft>
                <a:spcPts val="59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Sentiment analysis is performed using the NLTK library, specifically the VADER (Valence Aware Dictionary and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sEntiment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Reasoner) sentiment analysis tool. Here's a breakdown of the process: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NLTK Setup:</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NLTK library is used for natural language processing tasks. It provides various tools and resources for text analysis, including sentiment analysis.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VADER </a:t>
            </a: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SentimentIntensityAnalyzer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This class from NLTK's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nltk.sentiment.vader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module is used to perform sentiment analysis. It provides 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polarity_scores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method that returns the sentiment scores for a given text.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Text Preprocessing: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Before performing sentiment analysis, the comments are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to remove emojis,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special characters. This preprocessing helps improve the accuracy of the sentiment analysis.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05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C3351-E763-F368-EAA6-E3997E77CB7E}"/>
              </a:ext>
            </a:extLst>
          </p:cNvPr>
          <p:cNvSpPr>
            <a:spLocks noGrp="1"/>
          </p:cNvSpPr>
          <p:nvPr>
            <p:ph idx="1"/>
          </p:nvPr>
        </p:nvSpPr>
        <p:spPr>
          <a:xfrm>
            <a:off x="913795" y="548641"/>
            <a:ext cx="10353762" cy="5242560"/>
          </a:xfrm>
        </p:spPr>
        <p:txBody>
          <a:bodyPr>
            <a:normAutofit/>
          </a:bodyPr>
          <a:lstStyle/>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Sentiment Analysis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get_sentiment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function takes a text as input and returns the sentiment of the text (positive, negative, or neutral) based on the sentiment scores calculated by the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SentimentIntensityAnalyzer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Sentiment Distribution: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get_sentiment_distribution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function calculates the distribution of sentiments (positive, negative, neutral) in the comments. It counts the number of comments with each sentiment and stores the counts in a dictionary.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969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0306-88EA-55B2-5BF8-CFF2B6FCED95}"/>
              </a:ext>
            </a:extLst>
          </p:cNvPr>
          <p:cNvSpPr>
            <a:spLocks noGrp="1"/>
          </p:cNvSpPr>
          <p:nvPr>
            <p:ph type="title"/>
          </p:nvPr>
        </p:nvSpPr>
        <p:spPr>
          <a:xfrm>
            <a:off x="913795" y="96253"/>
            <a:ext cx="10353761" cy="664143"/>
          </a:xfrm>
        </p:spPr>
        <p:txBody>
          <a:bodyPr/>
          <a:lstStyle/>
          <a:p>
            <a:r>
              <a:rPr lang="en-IN" dirty="0"/>
              <a:t>Conclusion</a:t>
            </a:r>
          </a:p>
        </p:txBody>
      </p:sp>
      <p:sp>
        <p:nvSpPr>
          <p:cNvPr id="3" name="Content Placeholder 2">
            <a:extLst>
              <a:ext uri="{FF2B5EF4-FFF2-40B4-BE49-F238E27FC236}">
                <a16:creationId xmlns:a16="http://schemas.microsoft.com/office/drawing/2014/main" id="{DA61C34B-6713-8153-116B-8721DE977E26}"/>
              </a:ext>
            </a:extLst>
          </p:cNvPr>
          <p:cNvSpPr>
            <a:spLocks noGrp="1"/>
          </p:cNvSpPr>
          <p:nvPr>
            <p:ph idx="1"/>
          </p:nvPr>
        </p:nvSpPr>
        <p:spPr>
          <a:xfrm>
            <a:off x="913795" y="760396"/>
            <a:ext cx="10353762" cy="5030804"/>
          </a:xfrm>
        </p:spPr>
        <p:txBody>
          <a:bodyPr>
            <a:normAutofit/>
          </a:bodyPr>
          <a:lstStyle/>
          <a:p>
            <a:r>
              <a:rPr lang="en-US" sz="2400" dirty="0"/>
              <a:t>In conclusion, the development of Sentiment Scout has been a fulfilling and educational journey.</a:t>
            </a:r>
          </a:p>
          <a:p>
            <a:r>
              <a:rPr lang="en-US" sz="2400" dirty="0"/>
              <a:t>Throughout the development process, several key components were implemented, including user authentication, YouTube API integration, sentiment analysis using natural language processing techniques, and data visualization of sentiment distribution. The use of Flask, NLTK, scikit-learn, and other libraries facilitated the creation of a robust and efficient application.</a:t>
            </a:r>
            <a:endParaRPr lang="en-IN" sz="2400" dirty="0"/>
          </a:p>
        </p:txBody>
      </p:sp>
    </p:spTree>
    <p:extLst>
      <p:ext uri="{BB962C8B-B14F-4D97-AF65-F5344CB8AC3E}">
        <p14:creationId xmlns:p14="http://schemas.microsoft.com/office/powerpoint/2010/main" val="121898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71D-BA58-8954-36F2-285D51E82AF9}"/>
              </a:ext>
            </a:extLst>
          </p:cNvPr>
          <p:cNvSpPr>
            <a:spLocks noGrp="1"/>
          </p:cNvSpPr>
          <p:nvPr>
            <p:ph type="title"/>
          </p:nvPr>
        </p:nvSpPr>
        <p:spPr>
          <a:xfrm>
            <a:off x="919119" y="253466"/>
            <a:ext cx="10353761" cy="564682"/>
          </a:xfrm>
        </p:spPr>
        <p:txBody>
          <a:bodyPr/>
          <a:lstStyle/>
          <a:p>
            <a:r>
              <a:rPr lang="en-US" dirty="0"/>
              <a:t>Future Scope of the Project</a:t>
            </a:r>
            <a:endParaRPr lang="en-IN" dirty="0"/>
          </a:p>
        </p:txBody>
      </p:sp>
      <p:sp>
        <p:nvSpPr>
          <p:cNvPr id="3" name="Content Placeholder 2">
            <a:extLst>
              <a:ext uri="{FF2B5EF4-FFF2-40B4-BE49-F238E27FC236}">
                <a16:creationId xmlns:a16="http://schemas.microsoft.com/office/drawing/2014/main" id="{6BE128FE-B84D-62F7-B716-D21C1DB5CFF8}"/>
              </a:ext>
            </a:extLst>
          </p:cNvPr>
          <p:cNvSpPr>
            <a:spLocks noGrp="1"/>
          </p:cNvSpPr>
          <p:nvPr>
            <p:ph idx="1"/>
          </p:nvPr>
        </p:nvSpPr>
        <p:spPr>
          <a:xfrm>
            <a:off x="913795" y="818147"/>
            <a:ext cx="10353762" cy="5601903"/>
          </a:xfrm>
        </p:spPr>
        <p:txBody>
          <a:bodyPr/>
          <a:lstStyle/>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Enhanced Sentiment Analysis: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Integrating more advanced sentiment analysis techniques, such as deep learning models, could improve the accuracy of sentiment detection, especially for complex or nuanced comments.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Real-time Comment Analysis: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Implementing real-time comment analysis would allow users to view sentiment analysis results as comments are posted, providing more timely insights.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9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Other Platforms: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Expanding the tool to work with comments from other platforms, such as Twitter or Facebook, would increase its usefulness and applicability beyond YouTube.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5154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67B22-A85D-F8D1-C123-EF0FF960240F}"/>
              </a:ext>
            </a:extLst>
          </p:cNvPr>
          <p:cNvSpPr>
            <a:spLocks noGrp="1"/>
          </p:cNvSpPr>
          <p:nvPr>
            <p:ph idx="1"/>
          </p:nvPr>
        </p:nvSpPr>
        <p:spPr>
          <a:xfrm>
            <a:off x="913795" y="404261"/>
            <a:ext cx="10353762" cy="5958038"/>
          </a:xfrm>
        </p:spPr>
        <p:txBody>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Advanced Data Visualization: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While basic data visualization features were implemented, more advanced visualization options, such as interactive charts or graphs, were not explored fully.</a:t>
            </a:r>
          </a:p>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Improved User Interface: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Enhancing the user interface with more interactive features, better visualizations, and improved usability could make the tool more intuitive and engaging for users.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810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D325B-E3CF-B420-6128-7BB061C7D3B2}"/>
              </a:ext>
            </a:extLst>
          </p:cNvPr>
          <p:cNvSpPr txBox="1">
            <a:spLocks/>
          </p:cNvSpPr>
          <p:nvPr/>
        </p:nvSpPr>
        <p:spPr>
          <a:xfrm>
            <a:off x="229402" y="1867301"/>
            <a:ext cx="11733196" cy="2435191"/>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IN" sz="5400" dirty="0"/>
              <a:t>Thank  You</a:t>
            </a:r>
          </a:p>
        </p:txBody>
      </p:sp>
    </p:spTree>
    <p:extLst>
      <p:ext uri="{BB962C8B-B14F-4D97-AF65-F5344CB8AC3E}">
        <p14:creationId xmlns:p14="http://schemas.microsoft.com/office/powerpoint/2010/main" val="373112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1086D-7323-3015-9BB5-4EA96C3F2EA3}"/>
              </a:ext>
            </a:extLst>
          </p:cNvPr>
          <p:cNvSpPr>
            <a:spLocks noGrp="1"/>
          </p:cNvSpPr>
          <p:nvPr>
            <p:ph idx="1"/>
          </p:nvPr>
        </p:nvSpPr>
        <p:spPr>
          <a:xfrm>
            <a:off x="587141" y="394636"/>
            <a:ext cx="10664791" cy="5853763"/>
          </a:xfrm>
        </p:spPr>
        <p:txBody>
          <a:bodyPr>
            <a:normAutofit/>
          </a:bodyPr>
          <a:lstStyle/>
          <a:p>
            <a:pPr marL="0" indent="0" algn="ctr">
              <a:buNone/>
            </a:pPr>
            <a:r>
              <a:rPr lang="en-IN" sz="2800" dirty="0">
                <a:solidFill>
                  <a:schemeClr val="tx1">
                    <a:lumMod val="85000"/>
                  </a:schemeClr>
                </a:solidFill>
              </a:rPr>
              <a:t> SentimentScout: Web App For Sentiment Analysis</a:t>
            </a:r>
          </a:p>
          <a:p>
            <a:pPr marL="0" indent="0" algn="ctr">
              <a:buNone/>
            </a:pPr>
            <a:endParaRPr lang="en-IN" sz="2800" dirty="0">
              <a:solidFill>
                <a:schemeClr val="tx1">
                  <a:lumMod val="85000"/>
                </a:schemeClr>
              </a:solidFill>
            </a:endParaRPr>
          </a:p>
          <a:p>
            <a:pPr marL="0" indent="0">
              <a:buNone/>
            </a:pPr>
            <a:r>
              <a:rPr lang="en-IN" sz="2800" dirty="0">
                <a:solidFill>
                  <a:schemeClr val="tx1">
                    <a:lumMod val="85000"/>
                  </a:schemeClr>
                </a:solidFill>
              </a:rPr>
              <a:t>Presented By: Mr. Karan Mehta</a:t>
            </a:r>
          </a:p>
          <a:p>
            <a:pPr marL="0" indent="0">
              <a:buNone/>
            </a:pPr>
            <a:r>
              <a:rPr lang="en-IN" sz="2800" dirty="0">
                <a:solidFill>
                  <a:schemeClr val="tx1">
                    <a:lumMod val="85000"/>
                  </a:schemeClr>
                </a:solidFill>
              </a:rPr>
              <a:t>Developed For: Bsc IT Semester 5 &amp; 6 Project</a:t>
            </a:r>
          </a:p>
          <a:p>
            <a:pPr marL="0" indent="0">
              <a:buNone/>
            </a:pPr>
            <a:r>
              <a:rPr lang="en-IN" sz="2800" dirty="0">
                <a:solidFill>
                  <a:schemeClr val="tx1">
                    <a:lumMod val="85000"/>
                  </a:schemeClr>
                </a:solidFill>
              </a:rPr>
              <a:t>Seat No: 1071457</a:t>
            </a:r>
          </a:p>
          <a:p>
            <a:pPr marL="0" indent="0">
              <a:buNone/>
            </a:pPr>
            <a:r>
              <a:rPr lang="en-IN" sz="2800" dirty="0">
                <a:solidFill>
                  <a:schemeClr val="tx1">
                    <a:lumMod val="85000"/>
                  </a:schemeClr>
                </a:solidFill>
              </a:rPr>
              <a:t>Guide: Prof. Sravanti </a:t>
            </a:r>
            <a:r>
              <a:rPr lang="en-IN" sz="2800" dirty="0" err="1">
                <a:solidFill>
                  <a:schemeClr val="tx1">
                    <a:lumMod val="85000"/>
                  </a:schemeClr>
                </a:solidFill>
              </a:rPr>
              <a:t>Gajjelli</a:t>
            </a:r>
            <a:endParaRPr lang="en-IN" sz="2800" dirty="0">
              <a:solidFill>
                <a:schemeClr val="tx1">
                  <a:lumMod val="85000"/>
                </a:schemeClr>
              </a:solidFill>
            </a:endParaRPr>
          </a:p>
          <a:p>
            <a:pPr marL="0" indent="0">
              <a:buNone/>
            </a:pPr>
            <a:r>
              <a:rPr lang="en-IN" sz="2800" dirty="0">
                <a:solidFill>
                  <a:schemeClr val="tx1">
                    <a:lumMod val="85000"/>
                  </a:schemeClr>
                </a:solidFill>
              </a:rPr>
              <a:t>PRN No:2021016400296187</a:t>
            </a:r>
          </a:p>
          <a:p>
            <a:pPr marL="0" indent="0">
              <a:buNone/>
            </a:pPr>
            <a:endParaRPr lang="en-IN" sz="2800" dirty="0">
              <a:solidFill>
                <a:schemeClr val="tx1">
                  <a:lumMod val="85000"/>
                </a:schemeClr>
              </a:solidFill>
            </a:endParaRPr>
          </a:p>
          <a:p>
            <a:pPr marL="0" indent="0">
              <a:buNone/>
            </a:pPr>
            <a:endParaRPr lang="en-IN" sz="2800" dirty="0">
              <a:solidFill>
                <a:schemeClr val="tx1">
                  <a:lumMod val="85000"/>
                </a:schemeClr>
              </a:solidFill>
            </a:endParaRPr>
          </a:p>
        </p:txBody>
      </p:sp>
    </p:spTree>
    <p:extLst>
      <p:ext uri="{BB962C8B-B14F-4D97-AF65-F5344CB8AC3E}">
        <p14:creationId xmlns:p14="http://schemas.microsoft.com/office/powerpoint/2010/main" val="29673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6A8B-F92D-6B7F-EEA9-B56BEE177A71}"/>
              </a:ext>
            </a:extLst>
          </p:cNvPr>
          <p:cNvSpPr>
            <a:spLocks noGrp="1"/>
          </p:cNvSpPr>
          <p:nvPr>
            <p:ph type="title"/>
          </p:nvPr>
        </p:nvSpPr>
        <p:spPr>
          <a:xfrm>
            <a:off x="1837820" y="176463"/>
            <a:ext cx="7951072" cy="574307"/>
          </a:xfrm>
        </p:spPr>
        <p:txBody>
          <a:bodyPr>
            <a:normAutofit/>
          </a:bodyPr>
          <a:lstStyle/>
          <a:p>
            <a:r>
              <a:rPr lang="en-IN" sz="2800" dirty="0"/>
              <a:t>Abstract</a:t>
            </a:r>
          </a:p>
        </p:txBody>
      </p:sp>
      <p:sp>
        <p:nvSpPr>
          <p:cNvPr id="3" name="Content Placeholder 2">
            <a:extLst>
              <a:ext uri="{FF2B5EF4-FFF2-40B4-BE49-F238E27FC236}">
                <a16:creationId xmlns:a16="http://schemas.microsoft.com/office/drawing/2014/main" id="{7C98B796-3315-84AA-7EDD-8E5ACF39E625}"/>
              </a:ext>
            </a:extLst>
          </p:cNvPr>
          <p:cNvSpPr>
            <a:spLocks noGrp="1"/>
          </p:cNvSpPr>
          <p:nvPr>
            <p:ph idx="1"/>
          </p:nvPr>
        </p:nvSpPr>
        <p:spPr>
          <a:xfrm>
            <a:off x="644893" y="895149"/>
            <a:ext cx="10866922" cy="5553776"/>
          </a:xfrm>
        </p:spPr>
        <p:txBody>
          <a:bodyPr>
            <a:normAutofit/>
          </a:bodyPr>
          <a:lstStyle/>
          <a:p>
            <a:r>
              <a:rPr lang="en-US" sz="3200" dirty="0">
                <a:cs typeface="Arial" panose="020B0604020202020204" pitchFamily="34" charset="0"/>
              </a:rPr>
              <a:t>       In a world where user-generated content are abundant on platform like  YouTube, it's important to tap into the pulse of public sentiment and opinions. Enter "SentimentScout," our user-friendly web application that empowers you to uncover valuable insights from  video comments.</a:t>
            </a:r>
          </a:p>
          <a:p>
            <a:endParaRPr lang="en-IN" sz="3200" dirty="0">
              <a:cs typeface="Arial" panose="020B0604020202020204" pitchFamily="34" charset="0"/>
            </a:endParaRPr>
          </a:p>
        </p:txBody>
      </p:sp>
    </p:spTree>
    <p:extLst>
      <p:ext uri="{BB962C8B-B14F-4D97-AF65-F5344CB8AC3E}">
        <p14:creationId xmlns:p14="http://schemas.microsoft.com/office/powerpoint/2010/main" val="5295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5EDE5-8548-AB23-F40C-DF41B2593868}"/>
              </a:ext>
            </a:extLst>
          </p:cNvPr>
          <p:cNvSpPr>
            <a:spLocks noGrp="1"/>
          </p:cNvSpPr>
          <p:nvPr>
            <p:ph idx="1"/>
          </p:nvPr>
        </p:nvSpPr>
        <p:spPr>
          <a:xfrm>
            <a:off x="452387" y="500512"/>
            <a:ext cx="11502190" cy="6035041"/>
          </a:xfrm>
        </p:spPr>
        <p:txBody>
          <a:bodyPr>
            <a:normAutofit/>
          </a:bodyPr>
          <a:lstStyle/>
          <a:p>
            <a:r>
              <a:rPr lang="en-US" sz="3200" dirty="0"/>
              <a:t>     With "</a:t>
            </a:r>
            <a:r>
              <a:rPr lang="en-US" sz="3200" dirty="0" err="1"/>
              <a:t>SentimentScout</a:t>
            </a:r>
            <a:r>
              <a:rPr lang="en-US" sz="3200" dirty="0"/>
              <a:t>," getting started is a breeze. Simply log in, or register if you are new. For YouTube, just paste the video URL. Behind the scenes, our application harnesses advanced APIs to gather comments, and then applies sentiment analysis to reveal the emotional tone and viewpoints within the text.</a:t>
            </a:r>
            <a:endParaRPr lang="en-IN" sz="3200" dirty="0"/>
          </a:p>
        </p:txBody>
      </p:sp>
    </p:spTree>
    <p:extLst>
      <p:ext uri="{BB962C8B-B14F-4D97-AF65-F5344CB8AC3E}">
        <p14:creationId xmlns:p14="http://schemas.microsoft.com/office/powerpoint/2010/main" val="266212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E8ABE-359E-4382-BCEC-5EB5560F3A77}"/>
              </a:ext>
            </a:extLst>
          </p:cNvPr>
          <p:cNvSpPr>
            <a:spLocks noGrp="1"/>
          </p:cNvSpPr>
          <p:nvPr>
            <p:ph idx="1"/>
          </p:nvPr>
        </p:nvSpPr>
        <p:spPr>
          <a:xfrm>
            <a:off x="644892" y="500513"/>
            <a:ext cx="10905423" cy="5890661"/>
          </a:xfrm>
        </p:spPr>
        <p:txBody>
          <a:bodyPr>
            <a:normAutofit/>
          </a:bodyPr>
          <a:lstStyle/>
          <a:p>
            <a:r>
              <a:rPr lang="en-US" sz="3200" dirty="0"/>
              <a:t>     The results of sentiment analysis are presented in visual formats, including sentiment pie charts, sentiment over time trends, bar charts highlighting the top keywords, that provide comprehensive insights into the sentiments expressed in the content. "</a:t>
            </a:r>
            <a:r>
              <a:rPr lang="en-US" sz="3200" dirty="0" err="1"/>
              <a:t>SentimentScout</a:t>
            </a:r>
            <a:r>
              <a:rPr lang="en-US" sz="3200" dirty="0"/>
              <a:t>" not only simplifies the process but also securely stores your data and search history in a cloud-based MySQL database, enhancing your overall experience..</a:t>
            </a:r>
            <a:endParaRPr lang="en-IN" sz="3200" dirty="0"/>
          </a:p>
        </p:txBody>
      </p:sp>
    </p:spTree>
    <p:extLst>
      <p:ext uri="{BB962C8B-B14F-4D97-AF65-F5344CB8AC3E}">
        <p14:creationId xmlns:p14="http://schemas.microsoft.com/office/powerpoint/2010/main" val="175130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ED77-F7D9-5374-2B90-7721B8829C84}"/>
              </a:ext>
            </a:extLst>
          </p:cNvPr>
          <p:cNvSpPr>
            <a:spLocks noGrp="1"/>
          </p:cNvSpPr>
          <p:nvPr>
            <p:ph type="title"/>
          </p:nvPr>
        </p:nvSpPr>
        <p:spPr>
          <a:xfrm>
            <a:off x="788667" y="173255"/>
            <a:ext cx="10353761" cy="442762"/>
          </a:xfrm>
        </p:spPr>
        <p:txBody>
          <a:bodyPr>
            <a:noAutofit/>
          </a:bodyPr>
          <a:lstStyle/>
          <a:p>
            <a:r>
              <a:rPr lang="en-IN" sz="2800" dirty="0"/>
              <a:t>Technology used:</a:t>
            </a:r>
          </a:p>
        </p:txBody>
      </p:sp>
      <p:sp>
        <p:nvSpPr>
          <p:cNvPr id="3" name="Content Placeholder 2">
            <a:extLst>
              <a:ext uri="{FF2B5EF4-FFF2-40B4-BE49-F238E27FC236}">
                <a16:creationId xmlns:a16="http://schemas.microsoft.com/office/drawing/2014/main" id="{25194EAA-0158-C51F-B1DE-7BC9A4B1A97F}"/>
              </a:ext>
            </a:extLst>
          </p:cNvPr>
          <p:cNvSpPr>
            <a:spLocks noGrp="1"/>
          </p:cNvSpPr>
          <p:nvPr>
            <p:ph idx="1"/>
          </p:nvPr>
        </p:nvSpPr>
        <p:spPr>
          <a:xfrm>
            <a:off x="673768" y="616017"/>
            <a:ext cx="10943925" cy="6068728"/>
          </a:xfrm>
        </p:spPr>
        <p:txBody>
          <a:bodyPr>
            <a:normAutofit fontScale="92500" lnSpcReduction="10000"/>
          </a:bodyPr>
          <a:lstStyle/>
          <a:p>
            <a:r>
              <a:rPr lang="en-IN" sz="2800" dirty="0"/>
              <a:t>Frontend : HTML, CSS and JavaScript</a:t>
            </a:r>
          </a:p>
          <a:p>
            <a:pPr marL="0" indent="0">
              <a:buNone/>
            </a:pPr>
            <a:r>
              <a:rPr lang="en-US" sz="2400" dirty="0"/>
              <a:t>	These fundamental web technologies are used for creating the frontend of "SentimentScout" because they provide the building blocks for structuring web pages, styling them, and adding interactive features.</a:t>
            </a:r>
          </a:p>
          <a:p>
            <a:pPr marL="0" indent="0">
              <a:buNone/>
            </a:pPr>
            <a:endParaRPr lang="en-US" sz="2400" dirty="0"/>
          </a:p>
          <a:p>
            <a:r>
              <a:rPr lang="en-US" sz="2800" dirty="0"/>
              <a:t>Backend :Python Flask (Web Framework)</a:t>
            </a:r>
          </a:p>
          <a:p>
            <a:pPr marL="0" indent="0">
              <a:buNone/>
            </a:pPr>
            <a:r>
              <a:rPr lang="en-US" sz="2400" dirty="0"/>
              <a:t>	Flask was chosen for the backend because of its simplicity and flexibility. It provides essential tools for building web applications, making it well-suited for this project.</a:t>
            </a:r>
          </a:p>
          <a:p>
            <a:pPr marL="0" indent="0">
              <a:buNone/>
            </a:pPr>
            <a:endParaRPr lang="en-US" sz="2400" dirty="0"/>
          </a:p>
          <a:p>
            <a:r>
              <a:rPr lang="en-US" sz="2800" dirty="0"/>
              <a:t>MySQL (Database): </a:t>
            </a:r>
          </a:p>
          <a:p>
            <a:pPr marL="0" indent="0">
              <a:buNone/>
            </a:pPr>
            <a:r>
              <a:rPr lang="en-US" sz="2800" dirty="0"/>
              <a:t>	</a:t>
            </a:r>
            <a:r>
              <a:rPr lang="en-US" sz="2400" dirty="0"/>
              <a:t>MySQL is employed as the database system to securely store user profiles and search history. </a:t>
            </a:r>
          </a:p>
          <a:p>
            <a:pPr marL="0" indent="0">
              <a:buNone/>
            </a:pPr>
            <a:endParaRPr lang="en-IN" sz="2400" dirty="0"/>
          </a:p>
        </p:txBody>
      </p:sp>
    </p:spTree>
    <p:extLst>
      <p:ext uri="{BB962C8B-B14F-4D97-AF65-F5344CB8AC3E}">
        <p14:creationId xmlns:p14="http://schemas.microsoft.com/office/powerpoint/2010/main" val="15191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7F6D8-C678-F02F-EB3E-5AF3893C8836}"/>
              </a:ext>
            </a:extLst>
          </p:cNvPr>
          <p:cNvSpPr>
            <a:spLocks noGrp="1"/>
          </p:cNvSpPr>
          <p:nvPr>
            <p:ph idx="1"/>
          </p:nvPr>
        </p:nvSpPr>
        <p:spPr>
          <a:xfrm>
            <a:off x="616017" y="202131"/>
            <a:ext cx="10886172" cy="6429675"/>
          </a:xfrm>
        </p:spPr>
        <p:txBody>
          <a:bodyPr>
            <a:normAutofit lnSpcReduction="10000"/>
          </a:bodyPr>
          <a:lstStyle/>
          <a:p>
            <a:r>
              <a:rPr lang="en-US" sz="2800" dirty="0"/>
              <a:t>Amazon API and YouTube API: </a:t>
            </a:r>
          </a:p>
          <a:p>
            <a:pPr marL="0" indent="0">
              <a:buNone/>
            </a:pPr>
            <a:r>
              <a:rPr lang="en-US" sz="2400" dirty="0"/>
              <a:t>	These external APIs are integrated to fetch product reviews and video comments.</a:t>
            </a:r>
          </a:p>
          <a:p>
            <a:pPr marL="0" indent="0">
              <a:buNone/>
            </a:pPr>
            <a:endParaRPr lang="en-US" sz="2400" dirty="0"/>
          </a:p>
          <a:p>
            <a:r>
              <a:rPr lang="en-US" sz="2800" dirty="0"/>
              <a:t>NLTK (Natural Language Toolkit) or </a:t>
            </a:r>
            <a:r>
              <a:rPr lang="en-US" sz="2800" dirty="0" err="1"/>
              <a:t>spaCy</a:t>
            </a:r>
            <a:r>
              <a:rPr lang="en-US" sz="2800" dirty="0"/>
              <a:t>: </a:t>
            </a:r>
          </a:p>
          <a:p>
            <a:pPr marL="0" indent="0">
              <a:buNone/>
            </a:pPr>
            <a:r>
              <a:rPr lang="en-US" sz="2800" dirty="0"/>
              <a:t>	</a:t>
            </a:r>
            <a:r>
              <a:rPr lang="en-US" sz="2400" dirty="0"/>
              <a:t>These NLP libraries are used for sentiment analysis. They offer pre-trained models and tools for text analysis, simplifying the process of categorizing sentiments within textual data.</a:t>
            </a:r>
          </a:p>
          <a:p>
            <a:pPr marL="0" indent="0">
              <a:buNone/>
            </a:pPr>
            <a:endParaRPr lang="en-US" sz="2400" dirty="0"/>
          </a:p>
          <a:p>
            <a:r>
              <a:rPr lang="en-US" sz="2800" dirty="0"/>
              <a:t>Data Visualization: Matplotlib and Seaborn</a:t>
            </a:r>
          </a:p>
          <a:p>
            <a:pPr marL="0" indent="0">
              <a:buNone/>
            </a:pPr>
            <a:r>
              <a:rPr lang="en-US" sz="2400" dirty="0"/>
              <a:t>	These Python libraries are employed to create visualizations such as pie charts, histograms, bar charts, and stacked bar charts.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427761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39BC9-80CF-1B64-449E-DA78D033A70D}"/>
              </a:ext>
            </a:extLst>
          </p:cNvPr>
          <p:cNvSpPr>
            <a:spLocks noGrp="1"/>
          </p:cNvSpPr>
          <p:nvPr>
            <p:ph idx="1"/>
          </p:nvPr>
        </p:nvSpPr>
        <p:spPr>
          <a:xfrm>
            <a:off x="913795" y="317634"/>
            <a:ext cx="10353762" cy="6266046"/>
          </a:xfrm>
        </p:spPr>
        <p:txBody>
          <a:bodyPr>
            <a:normAutofit/>
          </a:bodyPr>
          <a:lstStyle/>
          <a:p>
            <a:r>
              <a:rPr lang="en-IN" sz="3200" dirty="0"/>
              <a:t>Development Environment:</a:t>
            </a:r>
          </a:p>
          <a:p>
            <a:pPr marL="0" indent="0">
              <a:buNone/>
            </a:pPr>
            <a:r>
              <a:rPr lang="en-IN" sz="3200" dirty="0"/>
              <a:t>	</a:t>
            </a:r>
            <a:r>
              <a:rPr lang="en-US" sz="2400" dirty="0" err="1"/>
              <a:t>Replit</a:t>
            </a:r>
            <a:r>
              <a:rPr lang="en-US" sz="2400" dirty="0"/>
              <a:t> a web based IDE and Visual Studio Code is chosen for coding, debugging, and project management, as it provides a convenient development environment for Python-based projects.</a:t>
            </a:r>
            <a:endParaRPr lang="en-IN" sz="3200" dirty="0"/>
          </a:p>
        </p:txBody>
      </p:sp>
    </p:spTree>
    <p:extLst>
      <p:ext uri="{BB962C8B-B14F-4D97-AF65-F5344CB8AC3E}">
        <p14:creationId xmlns:p14="http://schemas.microsoft.com/office/powerpoint/2010/main" val="397768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A4BC-EE36-F1B5-A86D-4EF9385BC75C}"/>
              </a:ext>
            </a:extLst>
          </p:cNvPr>
          <p:cNvSpPr>
            <a:spLocks noGrp="1"/>
          </p:cNvSpPr>
          <p:nvPr>
            <p:ph type="title"/>
          </p:nvPr>
        </p:nvSpPr>
        <p:spPr>
          <a:xfrm>
            <a:off x="913794" y="155608"/>
            <a:ext cx="10353761" cy="911192"/>
          </a:xfrm>
        </p:spPr>
        <p:txBody>
          <a:bodyPr>
            <a:normAutofit fontScale="90000"/>
          </a:bodyPr>
          <a:lstStyle/>
          <a:p>
            <a:r>
              <a:rPr lang="en-IN" dirty="0"/>
              <a:t>Implementation Approaches:</a:t>
            </a:r>
            <a:br>
              <a:rPr lang="en-IN" dirty="0"/>
            </a:br>
            <a:endParaRPr lang="en-IN" dirty="0"/>
          </a:p>
        </p:txBody>
      </p:sp>
      <p:sp>
        <p:nvSpPr>
          <p:cNvPr id="3" name="Content Placeholder 2">
            <a:extLst>
              <a:ext uri="{FF2B5EF4-FFF2-40B4-BE49-F238E27FC236}">
                <a16:creationId xmlns:a16="http://schemas.microsoft.com/office/drawing/2014/main" id="{AC0922CE-ADAD-A1CA-4754-C72A36005328}"/>
              </a:ext>
            </a:extLst>
          </p:cNvPr>
          <p:cNvSpPr>
            <a:spLocks noGrp="1"/>
          </p:cNvSpPr>
          <p:nvPr>
            <p:ph idx="1"/>
          </p:nvPr>
        </p:nvSpPr>
        <p:spPr>
          <a:xfrm>
            <a:off x="913795" y="895149"/>
            <a:ext cx="10353762" cy="4896051"/>
          </a:xfrm>
        </p:spPr>
        <p:txBody>
          <a:bodyPr>
            <a:normAutofit fontScale="55000" lnSpcReduction="20000"/>
          </a:bodyPr>
          <a:lstStyle/>
          <a:p>
            <a:pPr algn="just">
              <a:lnSpc>
                <a:spcPct val="150000"/>
              </a:lnSpc>
              <a:spcAft>
                <a:spcPts val="590"/>
              </a:spcAft>
            </a:pP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60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590"/>
              </a:spcAft>
              <a:buNone/>
            </a:pPr>
            <a:r>
              <a:rPr lang="en-IN" sz="6000" kern="100" dirty="0">
                <a:effectLst/>
                <a:latin typeface="Times New Roman" panose="02020603050405020304" pitchFamily="18" charset="0"/>
                <a:ea typeface="Calibri" panose="020F0502020204030204" pitchFamily="34" charset="0"/>
                <a:cs typeface="Times New Roman" panose="02020603050405020304" pitchFamily="18" charset="0"/>
              </a:rPr>
              <a:t>The development of the project followed an agile methodology, with a focus on iterative development and continuous feedback. However, the project was primarily driven by individual effort, without strict adherence to formal Scrum practices.</a:t>
            </a:r>
            <a:endParaRPr lang="en-IN" sz="6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5823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720</TotalTime>
  <Words>1059</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Rockwell</vt:lpstr>
      <vt:lpstr>Times New Roman</vt:lpstr>
      <vt:lpstr>Damask</vt:lpstr>
      <vt:lpstr>PowerPoint Presentation</vt:lpstr>
      <vt:lpstr>PowerPoint Presentation</vt:lpstr>
      <vt:lpstr>Abstract</vt:lpstr>
      <vt:lpstr>PowerPoint Presentation</vt:lpstr>
      <vt:lpstr>PowerPoint Presentation</vt:lpstr>
      <vt:lpstr>Technology used:</vt:lpstr>
      <vt:lpstr>PowerPoint Presentation</vt:lpstr>
      <vt:lpstr>PowerPoint Presentation</vt:lpstr>
      <vt:lpstr>Implementation Approaches: </vt:lpstr>
      <vt:lpstr>PowerPoint Presentation</vt:lpstr>
      <vt:lpstr>PowerPoint Presentation</vt:lpstr>
      <vt:lpstr>PowerPoint Presentation</vt:lpstr>
      <vt:lpstr>PowerPoint Presentation</vt:lpstr>
      <vt:lpstr>Sentiment Analysis: </vt:lpstr>
      <vt:lpstr>PowerPoint Presentation</vt:lpstr>
      <vt:lpstr>Conclusion</vt:lpstr>
      <vt:lpstr>Future Scope of the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kamleshmehta724@gmail.com</dc:creator>
  <cp:lastModifiedBy>Kanika Mehta</cp:lastModifiedBy>
  <cp:revision>33</cp:revision>
  <dcterms:created xsi:type="dcterms:W3CDTF">2023-08-13T08:00:40Z</dcterms:created>
  <dcterms:modified xsi:type="dcterms:W3CDTF">2024-05-04T04:44:34Z</dcterms:modified>
</cp:coreProperties>
</file>