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DM Sans" pitchFamily="2" charset="0"/>
      <p:regular r:id="rId19"/>
    </p:embeddedFont>
    <p:embeddedFont>
      <p:font typeface="DM Sans Bold"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eg"/><Relationship Id="rId1" Type="http://schemas.openxmlformats.org/officeDocument/2006/relationships/slideLayout" Target="../slideLayouts/slideLayout7.xml"/><Relationship Id="rId6" Type="http://schemas.openxmlformats.org/officeDocument/2006/relationships/image" Target="../media/image41.jpeg"/><Relationship Id="rId5" Type="http://schemas.openxmlformats.org/officeDocument/2006/relationships/image" Target="../media/image40.jpeg"/><Relationship Id="rId4" Type="http://schemas.openxmlformats.org/officeDocument/2006/relationships/image" Target="../media/image39.sv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2.jpeg"/><Relationship Id="rId1" Type="http://schemas.openxmlformats.org/officeDocument/2006/relationships/slideLayout" Target="../slideLayouts/slideLayout7.xml"/><Relationship Id="rId6" Type="http://schemas.openxmlformats.org/officeDocument/2006/relationships/image" Target="../media/image44.jpeg"/><Relationship Id="rId5" Type="http://schemas.openxmlformats.org/officeDocument/2006/relationships/image" Target="../media/image43.jpeg"/><Relationship Id="rId4" Type="http://schemas.openxmlformats.org/officeDocument/2006/relationships/image" Target="../media/image39.svg"/></Relationships>
</file>

<file path=ppt/slides/_rels/slide14.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5.jpeg"/></Relationships>
</file>

<file path=ppt/slides/_rels/slide1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46.jpg"/><Relationship Id="rId5" Type="http://schemas.openxmlformats.org/officeDocument/2006/relationships/image" Target="../media/image9.sv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hyperlink" Target="https://www.ncbi.nlm.nih.gov/geo/query/acc.cgi?acc=GSE83563" TargetMode="External"/><Relationship Id="rId2" Type="http://schemas.openxmlformats.org/officeDocument/2006/relationships/image" Target="../media/image10.jpe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2.sv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5.svg"/></Relationships>
</file>

<file path=ppt/slides/_rels/slide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7.jpeg"/><Relationship Id="rId7" Type="http://schemas.openxmlformats.org/officeDocument/2006/relationships/image" Target="../media/image8.png"/><Relationship Id="rId2" Type="http://schemas.openxmlformats.org/officeDocument/2006/relationships/image" Target="../media/image16.jpeg"/><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2.svg"/><Relationship Id="rId4" Type="http://schemas.openxmlformats.org/officeDocument/2006/relationships/image" Target="../media/image18.jpeg"/><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24.svg"/><Relationship Id="rId7" Type="http://schemas.openxmlformats.org/officeDocument/2006/relationships/image" Target="../media/image28.jpeg"/><Relationship Id="rId12" Type="http://schemas.openxmlformats.org/officeDocument/2006/relationships/image" Target="../media/image9.sv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svg"/><Relationship Id="rId11" Type="http://schemas.openxmlformats.org/officeDocument/2006/relationships/image" Target="../media/image8.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jpeg"/><Relationship Id="rId9"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34.svg"/></Relationships>
</file>

<file path=ppt/slides/_rels/slide8.xml.rels><?xml version="1.0" encoding="UTF-8" standalone="yes"?>
<Relationships xmlns="http://schemas.openxmlformats.org/package/2006/relationships"><Relationship Id="rId3" Type="http://schemas.openxmlformats.org/officeDocument/2006/relationships/image" Target="../media/image34.svg"/><Relationship Id="rId7" Type="http://schemas.openxmlformats.org/officeDocument/2006/relationships/hyperlink" Target="http://bioinformatics.sdstate.edu/go/" TargetMode="External"/><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9.sv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4.svg"/><Relationship Id="rId7" Type="http://schemas.openxmlformats.org/officeDocument/2006/relationships/hyperlink" Target="http://bioinformatics.sdstate.edu/go/" TargetMode="External"/><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9.sv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305961" y="5903031"/>
            <a:ext cx="7586018" cy="1116992"/>
            <a:chOff x="0" y="0"/>
            <a:chExt cx="1585812" cy="233501"/>
          </a:xfrm>
        </p:grpSpPr>
        <p:sp>
          <p:nvSpPr>
            <p:cNvPr id="3" name="Freeform 3"/>
            <p:cNvSpPr/>
            <p:nvPr/>
          </p:nvSpPr>
          <p:spPr>
            <a:xfrm>
              <a:off x="0" y="0"/>
              <a:ext cx="1585812" cy="233501"/>
            </a:xfrm>
            <a:custGeom>
              <a:avLst/>
              <a:gdLst/>
              <a:ahLst/>
              <a:cxnLst/>
              <a:rect l="l" t="t" r="r" b="b"/>
              <a:pathLst>
                <a:path w="1585812" h="233501">
                  <a:moveTo>
                    <a:pt x="95932" y="0"/>
                  </a:moveTo>
                  <a:lnTo>
                    <a:pt x="1489880" y="0"/>
                  </a:lnTo>
                  <a:cubicBezTo>
                    <a:pt x="1515323" y="0"/>
                    <a:pt x="1539724" y="10107"/>
                    <a:pt x="1557715" y="28098"/>
                  </a:cubicBezTo>
                  <a:cubicBezTo>
                    <a:pt x="1575705" y="46088"/>
                    <a:pt x="1585812" y="70489"/>
                    <a:pt x="1585812" y="95932"/>
                  </a:cubicBezTo>
                  <a:lnTo>
                    <a:pt x="1585812" y="137569"/>
                  </a:lnTo>
                  <a:cubicBezTo>
                    <a:pt x="1585812" y="163012"/>
                    <a:pt x="1575705" y="187412"/>
                    <a:pt x="1557715" y="205403"/>
                  </a:cubicBezTo>
                  <a:cubicBezTo>
                    <a:pt x="1539724" y="223394"/>
                    <a:pt x="1515323" y="233501"/>
                    <a:pt x="1489880" y="233501"/>
                  </a:cubicBezTo>
                  <a:lnTo>
                    <a:pt x="95932" y="233501"/>
                  </a:lnTo>
                  <a:cubicBezTo>
                    <a:pt x="70489" y="233501"/>
                    <a:pt x="46088" y="223394"/>
                    <a:pt x="28098" y="205403"/>
                  </a:cubicBezTo>
                  <a:cubicBezTo>
                    <a:pt x="10107" y="187412"/>
                    <a:pt x="0" y="163012"/>
                    <a:pt x="0" y="137569"/>
                  </a:cubicBezTo>
                  <a:lnTo>
                    <a:pt x="0" y="95932"/>
                  </a:lnTo>
                  <a:cubicBezTo>
                    <a:pt x="0" y="70489"/>
                    <a:pt x="10107" y="46088"/>
                    <a:pt x="28098" y="28098"/>
                  </a:cubicBezTo>
                  <a:cubicBezTo>
                    <a:pt x="46088" y="10107"/>
                    <a:pt x="70489" y="0"/>
                    <a:pt x="95932" y="0"/>
                  </a:cubicBezTo>
                  <a:close/>
                </a:path>
              </a:pathLst>
            </a:custGeom>
            <a:solidFill>
              <a:srgbClr val="35A1F4"/>
            </a:solidFill>
          </p:spPr>
        </p:sp>
        <p:sp>
          <p:nvSpPr>
            <p:cNvPr id="4" name="TextBox 4"/>
            <p:cNvSpPr txBox="1"/>
            <p:nvPr/>
          </p:nvSpPr>
          <p:spPr>
            <a:xfrm>
              <a:off x="0" y="-57150"/>
              <a:ext cx="1585812" cy="290651"/>
            </a:xfrm>
            <a:prstGeom prst="rect">
              <a:avLst/>
            </a:prstGeom>
          </p:spPr>
          <p:txBody>
            <a:bodyPr lIns="50800" tIns="50800" rIns="50800" bIns="50800" rtlCol="0" anchor="ctr"/>
            <a:lstStyle/>
            <a:p>
              <a:pPr algn="ctr">
                <a:lnSpc>
                  <a:spcPts val="3919"/>
                </a:lnSpc>
              </a:pPr>
              <a:r>
                <a:rPr lang="en-US" sz="2799">
                  <a:solidFill>
                    <a:srgbClr val="FFFFFF"/>
                  </a:solidFill>
                  <a:latin typeface="DM Sans Bold"/>
                </a:rPr>
                <a:t>PB Project</a:t>
              </a:r>
            </a:p>
          </p:txBody>
        </p:sp>
      </p:grpSp>
      <p:sp>
        <p:nvSpPr>
          <p:cNvPr id="5" name="TextBox 5"/>
          <p:cNvSpPr txBox="1"/>
          <p:nvPr/>
        </p:nvSpPr>
        <p:spPr>
          <a:xfrm>
            <a:off x="5323581" y="3530922"/>
            <a:ext cx="8087619" cy="2152192"/>
          </a:xfrm>
          <a:prstGeom prst="rect">
            <a:avLst/>
          </a:prstGeom>
        </p:spPr>
        <p:txBody>
          <a:bodyPr wrap="square" lIns="0" tIns="0" rIns="0" bIns="0" rtlCol="0" anchor="t">
            <a:spAutoFit/>
          </a:bodyPr>
          <a:lstStyle/>
          <a:p>
            <a:pPr algn="ctr">
              <a:lnSpc>
                <a:spcPts val="17555"/>
              </a:lnSpc>
            </a:pPr>
            <a:r>
              <a:rPr lang="en-US" sz="12539" dirty="0" err="1">
                <a:solidFill>
                  <a:srgbClr val="000000"/>
                </a:solidFill>
                <a:latin typeface="DM Sans Bold"/>
              </a:rPr>
              <a:t>WorkFlow</a:t>
            </a:r>
            <a:endParaRPr lang="en-US" sz="12539" dirty="0">
              <a:solidFill>
                <a:srgbClr val="000000"/>
              </a:solidFill>
              <a:latin typeface="DM Sans Bold"/>
            </a:endParaRPr>
          </a:p>
        </p:txBody>
      </p:sp>
      <p:sp>
        <p:nvSpPr>
          <p:cNvPr id="6" name="Freeform 6"/>
          <p:cNvSpPr/>
          <p:nvPr/>
        </p:nvSpPr>
        <p:spPr>
          <a:xfrm>
            <a:off x="13217064" y="3105761"/>
            <a:ext cx="5229066" cy="11412644"/>
          </a:xfrm>
          <a:custGeom>
            <a:avLst/>
            <a:gdLst/>
            <a:ahLst/>
            <a:cxnLst/>
            <a:rect l="l" t="t" r="r" b="b"/>
            <a:pathLst>
              <a:path w="5229066" h="11412644">
                <a:moveTo>
                  <a:pt x="0" y="0"/>
                </a:moveTo>
                <a:lnTo>
                  <a:pt x="5229066" y="0"/>
                </a:lnTo>
                <a:lnTo>
                  <a:pt x="5229066" y="11412644"/>
                </a:lnTo>
                <a:lnTo>
                  <a:pt x="0" y="114126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351213" y="3302457"/>
            <a:ext cx="4716622" cy="13168235"/>
          </a:xfrm>
          <a:custGeom>
            <a:avLst/>
            <a:gdLst/>
            <a:ahLst/>
            <a:cxnLst/>
            <a:rect l="l" t="t" r="r" b="b"/>
            <a:pathLst>
              <a:path w="4716622" h="13168235">
                <a:moveTo>
                  <a:pt x="0" y="0"/>
                </a:moveTo>
                <a:lnTo>
                  <a:pt x="4716623" y="0"/>
                </a:lnTo>
                <a:lnTo>
                  <a:pt x="4716623" y="13168235"/>
                </a:lnTo>
                <a:lnTo>
                  <a:pt x="0" y="131682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1028700" y="971550"/>
            <a:ext cx="5298447" cy="481330"/>
          </a:xfrm>
          <a:prstGeom prst="rect">
            <a:avLst/>
          </a:prstGeom>
        </p:spPr>
        <p:txBody>
          <a:bodyPr lIns="0" tIns="0" rIns="0" bIns="0" rtlCol="0" anchor="t">
            <a:spAutoFit/>
          </a:bodyPr>
          <a:lstStyle/>
          <a:p>
            <a:pPr algn="l">
              <a:lnSpc>
                <a:spcPts val="3919"/>
              </a:lnSpc>
            </a:pPr>
            <a:r>
              <a:rPr lang="en-US" sz="2799">
                <a:solidFill>
                  <a:srgbClr val="000000"/>
                </a:solidFill>
                <a:latin typeface="DM Sans Bold"/>
              </a:rPr>
              <a:t>GROUP 13</a:t>
            </a:r>
          </a:p>
        </p:txBody>
      </p:sp>
      <p:sp>
        <p:nvSpPr>
          <p:cNvPr id="9" name="TextBox 9"/>
          <p:cNvSpPr txBox="1"/>
          <p:nvPr/>
        </p:nvSpPr>
        <p:spPr>
          <a:xfrm>
            <a:off x="11960853" y="981075"/>
            <a:ext cx="5298447" cy="365760"/>
          </a:xfrm>
          <a:prstGeom prst="rect">
            <a:avLst/>
          </a:prstGeom>
        </p:spPr>
        <p:txBody>
          <a:bodyPr lIns="0" tIns="0" rIns="0" bIns="0" rtlCol="0" anchor="t">
            <a:spAutoFit/>
          </a:bodyPr>
          <a:lstStyle/>
          <a:p>
            <a:pPr marL="0" lvl="0" indent="0" algn="r">
              <a:lnSpc>
                <a:spcPts val="2940"/>
              </a:lnSpc>
              <a:spcBef>
                <a:spcPct val="0"/>
              </a:spcBef>
            </a:pPr>
            <a:r>
              <a:rPr lang="en-US" sz="2100">
                <a:solidFill>
                  <a:srgbClr val="000000"/>
                </a:solidFill>
                <a:latin typeface="DM Sans"/>
              </a:rPr>
              <a:t>MAY 12,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36625" y="336625"/>
            <a:ext cx="692075" cy="692075"/>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B85C"/>
            </a:solidFill>
          </p:spPr>
        </p:sp>
        <p:sp>
          <p:nvSpPr>
            <p:cNvPr id="4" name="TextBox 4"/>
            <p:cNvSpPr txBox="1"/>
            <p:nvPr/>
          </p:nvSpPr>
          <p:spPr>
            <a:xfrm>
              <a:off x="76200" y="104775"/>
              <a:ext cx="660400" cy="631825"/>
            </a:xfrm>
            <a:prstGeom prst="rect">
              <a:avLst/>
            </a:prstGeom>
          </p:spPr>
          <p:txBody>
            <a:bodyPr lIns="50800" tIns="50800" rIns="50800" bIns="50800" rtlCol="0" anchor="ctr"/>
            <a:lstStyle/>
            <a:p>
              <a:pPr algn="ctr">
                <a:lnSpc>
                  <a:spcPts val="1599"/>
                </a:lnSpc>
              </a:pPr>
              <a:r>
                <a:rPr lang="en-US" sz="1599" spc="-31">
                  <a:solidFill>
                    <a:srgbClr val="FFFFFF"/>
                  </a:solidFill>
                  <a:latin typeface="DM Sans Bold"/>
                </a:rPr>
                <a:t>9</a:t>
              </a:r>
            </a:p>
          </p:txBody>
        </p:sp>
      </p:grpSp>
      <p:grpSp>
        <p:nvGrpSpPr>
          <p:cNvPr id="5" name="Group 5"/>
          <p:cNvGrpSpPr/>
          <p:nvPr/>
        </p:nvGrpSpPr>
        <p:grpSpPr>
          <a:xfrm>
            <a:off x="6050275" y="1247057"/>
            <a:ext cx="6187450" cy="654402"/>
            <a:chOff x="0" y="0"/>
            <a:chExt cx="8249933" cy="872536"/>
          </a:xfrm>
        </p:grpSpPr>
        <p:grpSp>
          <p:nvGrpSpPr>
            <p:cNvPr id="6" name="Group 6"/>
            <p:cNvGrpSpPr/>
            <p:nvPr/>
          </p:nvGrpSpPr>
          <p:grpSpPr>
            <a:xfrm>
              <a:off x="0" y="0"/>
              <a:ext cx="8249933" cy="872536"/>
              <a:chOff x="0" y="0"/>
              <a:chExt cx="795003" cy="84082"/>
            </a:xfrm>
          </p:grpSpPr>
          <p:sp>
            <p:nvSpPr>
              <p:cNvPr id="7" name="Freeform 7"/>
              <p:cNvSpPr/>
              <p:nvPr/>
            </p:nvSpPr>
            <p:spPr>
              <a:xfrm>
                <a:off x="0" y="0"/>
                <a:ext cx="795003" cy="84082"/>
              </a:xfrm>
              <a:custGeom>
                <a:avLst/>
                <a:gdLst/>
                <a:ahLst/>
                <a:cxnLst/>
                <a:rect l="l" t="t" r="r" b="b"/>
                <a:pathLst>
                  <a:path w="795003" h="84082">
                    <a:moveTo>
                      <a:pt x="42041" y="0"/>
                    </a:moveTo>
                    <a:lnTo>
                      <a:pt x="752962" y="0"/>
                    </a:lnTo>
                    <a:cubicBezTo>
                      <a:pt x="776180" y="0"/>
                      <a:pt x="795003" y="18822"/>
                      <a:pt x="795003" y="42041"/>
                    </a:cubicBezTo>
                    <a:lnTo>
                      <a:pt x="795003" y="42041"/>
                    </a:lnTo>
                    <a:cubicBezTo>
                      <a:pt x="795003" y="53191"/>
                      <a:pt x="790574" y="63884"/>
                      <a:pt x="782689" y="71768"/>
                    </a:cubicBezTo>
                    <a:cubicBezTo>
                      <a:pt x="774805" y="79652"/>
                      <a:pt x="764112" y="84082"/>
                      <a:pt x="752962" y="84082"/>
                    </a:cubicBezTo>
                    <a:lnTo>
                      <a:pt x="42041" y="84082"/>
                    </a:lnTo>
                    <a:cubicBezTo>
                      <a:pt x="18822" y="84082"/>
                      <a:pt x="0" y="65259"/>
                      <a:pt x="0" y="42041"/>
                    </a:cubicBezTo>
                    <a:lnTo>
                      <a:pt x="0" y="42041"/>
                    </a:lnTo>
                    <a:cubicBezTo>
                      <a:pt x="0" y="18822"/>
                      <a:pt x="18822" y="0"/>
                      <a:pt x="42041" y="0"/>
                    </a:cubicBezTo>
                    <a:close/>
                  </a:path>
                </a:pathLst>
              </a:custGeom>
              <a:solidFill>
                <a:srgbClr val="3AB85C"/>
              </a:solidFill>
            </p:spPr>
          </p:sp>
          <p:sp>
            <p:nvSpPr>
              <p:cNvPr id="8" name="TextBox 8"/>
              <p:cNvSpPr txBox="1"/>
              <p:nvPr/>
            </p:nvSpPr>
            <p:spPr>
              <a:xfrm>
                <a:off x="0" y="-123825"/>
                <a:ext cx="795003" cy="207907"/>
              </a:xfrm>
              <a:prstGeom prst="rect">
                <a:avLst/>
              </a:prstGeom>
            </p:spPr>
            <p:txBody>
              <a:bodyPr lIns="50800" tIns="50800" rIns="50800" bIns="50800" rtlCol="0" anchor="ctr"/>
              <a:lstStyle/>
              <a:p>
                <a:pPr algn="ctr">
                  <a:lnSpc>
                    <a:spcPts val="8959"/>
                  </a:lnSpc>
                </a:pPr>
                <a:endParaRPr/>
              </a:p>
            </p:txBody>
          </p:sp>
        </p:grpSp>
        <p:sp>
          <p:nvSpPr>
            <p:cNvPr id="9" name="TextBox 9"/>
            <p:cNvSpPr txBox="1"/>
            <p:nvPr/>
          </p:nvSpPr>
          <p:spPr>
            <a:xfrm>
              <a:off x="719063" y="222856"/>
              <a:ext cx="6811807" cy="474450"/>
            </a:xfrm>
            <a:prstGeom prst="rect">
              <a:avLst/>
            </a:prstGeom>
          </p:spPr>
          <p:txBody>
            <a:bodyPr lIns="0" tIns="0" rIns="0" bIns="0" rtlCol="0" anchor="t">
              <a:spAutoFit/>
            </a:bodyPr>
            <a:lstStyle/>
            <a:p>
              <a:pPr algn="ctr">
                <a:lnSpc>
                  <a:spcPts val="2603"/>
                </a:lnSpc>
                <a:spcBef>
                  <a:spcPct val="0"/>
                </a:spcBef>
              </a:pPr>
              <a:r>
                <a:rPr lang="en-US" sz="2603" spc="-52">
                  <a:solidFill>
                    <a:srgbClr val="FFFFFF"/>
                  </a:solidFill>
                  <a:latin typeface="DM Sans Bold"/>
                </a:rPr>
                <a:t>Results</a:t>
              </a:r>
            </a:p>
          </p:txBody>
        </p:sp>
      </p:grpSp>
      <p:sp>
        <p:nvSpPr>
          <p:cNvPr id="10" name="Freeform 10"/>
          <p:cNvSpPr/>
          <p:nvPr/>
        </p:nvSpPr>
        <p:spPr>
          <a:xfrm>
            <a:off x="0" y="6172200"/>
            <a:ext cx="1473847" cy="4114800"/>
          </a:xfrm>
          <a:custGeom>
            <a:avLst/>
            <a:gdLst/>
            <a:ahLst/>
            <a:cxnLst/>
            <a:rect l="l" t="t" r="r" b="b"/>
            <a:pathLst>
              <a:path w="1473847" h="4114800">
                <a:moveTo>
                  <a:pt x="0" y="0"/>
                </a:moveTo>
                <a:lnTo>
                  <a:pt x="1473847" y="0"/>
                </a:lnTo>
                <a:lnTo>
                  <a:pt x="14738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6224005" y="9170700"/>
            <a:ext cx="5839990" cy="175200"/>
          </a:xfrm>
          <a:custGeom>
            <a:avLst/>
            <a:gdLst/>
            <a:ahLst/>
            <a:cxnLst/>
            <a:rect l="l" t="t" r="r" b="b"/>
            <a:pathLst>
              <a:path w="5839990" h="175200">
                <a:moveTo>
                  <a:pt x="0" y="0"/>
                </a:moveTo>
                <a:lnTo>
                  <a:pt x="5839990" y="0"/>
                </a:lnTo>
                <a:lnTo>
                  <a:pt x="5839990" y="175200"/>
                </a:lnTo>
                <a:lnTo>
                  <a:pt x="0" y="1752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TextBox 12"/>
          <p:cNvSpPr txBox="1"/>
          <p:nvPr/>
        </p:nvSpPr>
        <p:spPr>
          <a:xfrm>
            <a:off x="682663" y="2313540"/>
            <a:ext cx="15147525" cy="1595918"/>
          </a:xfrm>
          <a:prstGeom prst="rect">
            <a:avLst/>
          </a:prstGeom>
        </p:spPr>
        <p:txBody>
          <a:bodyPr lIns="0" tIns="0" rIns="0" bIns="0" rtlCol="0" anchor="t">
            <a:spAutoFit/>
          </a:bodyPr>
          <a:lstStyle/>
          <a:p>
            <a:pPr algn="l">
              <a:lnSpc>
                <a:spcPts val="3206"/>
              </a:lnSpc>
            </a:pPr>
            <a:r>
              <a:rPr lang="en-US" sz="3206" spc="-64">
                <a:solidFill>
                  <a:srgbClr val="000000"/>
                </a:solidFill>
                <a:latin typeface="DM Sans Bold"/>
              </a:rPr>
              <a:t>Breakdown of some of the enriched pathways:</a:t>
            </a:r>
          </a:p>
          <a:p>
            <a:pPr algn="ctr">
              <a:lnSpc>
                <a:spcPts val="3206"/>
              </a:lnSpc>
            </a:pPr>
            <a:endParaRPr lang="en-US" sz="3206" spc="-64">
              <a:solidFill>
                <a:srgbClr val="000000"/>
              </a:solidFill>
              <a:latin typeface="DM Sans Bold"/>
            </a:endParaRPr>
          </a:p>
          <a:p>
            <a:pPr algn="l">
              <a:lnSpc>
                <a:spcPts val="2906"/>
              </a:lnSpc>
            </a:pPr>
            <a:r>
              <a:rPr lang="en-US" sz="2906" spc="-58">
                <a:solidFill>
                  <a:srgbClr val="000000"/>
                </a:solidFill>
                <a:latin typeface="DM Sans Bold"/>
              </a:rPr>
              <a:t>    1) Ribosome:                                                           2) Coronavirus disease-COVID-19:</a:t>
            </a:r>
          </a:p>
          <a:p>
            <a:pPr algn="ctr">
              <a:lnSpc>
                <a:spcPts val="3206"/>
              </a:lnSpc>
            </a:pPr>
            <a:endParaRPr lang="en-US" sz="2906" spc="-58">
              <a:solidFill>
                <a:srgbClr val="000000"/>
              </a:solidFill>
              <a:latin typeface="DM Sans Bold"/>
            </a:endParaRPr>
          </a:p>
        </p:txBody>
      </p:sp>
      <p:sp>
        <p:nvSpPr>
          <p:cNvPr id="13" name="TextBox 13"/>
          <p:cNvSpPr txBox="1"/>
          <p:nvPr/>
        </p:nvSpPr>
        <p:spPr>
          <a:xfrm>
            <a:off x="1028700" y="3817438"/>
            <a:ext cx="5593808" cy="4010395"/>
          </a:xfrm>
          <a:prstGeom prst="rect">
            <a:avLst/>
          </a:prstGeom>
        </p:spPr>
        <p:txBody>
          <a:bodyPr lIns="0" tIns="0" rIns="0" bIns="0" rtlCol="0" anchor="t">
            <a:spAutoFit/>
          </a:bodyPr>
          <a:lstStyle/>
          <a:p>
            <a:pPr marL="488918" lvl="1" indent="-244459" algn="l">
              <a:lnSpc>
                <a:spcPts val="2264"/>
              </a:lnSpc>
              <a:buFont typeface="Arial"/>
              <a:buChar char="•"/>
            </a:pPr>
            <a:r>
              <a:rPr lang="en-US" sz="2264" spc="-45">
                <a:solidFill>
                  <a:srgbClr val="000000"/>
                </a:solidFill>
                <a:latin typeface="DM Sans Bold"/>
              </a:rPr>
              <a:t>Enrichment Significance</a:t>
            </a:r>
            <a:r>
              <a:rPr lang="en-US" sz="2264" spc="-45">
                <a:solidFill>
                  <a:srgbClr val="000000"/>
                </a:solidFill>
                <a:latin typeface="DM Sans"/>
              </a:rPr>
              <a:t>: This pathway shows a significant enrichment with a Fold Enrichment of 21.7, suggesting its potential involvement in the Ebola virus replication process.</a:t>
            </a:r>
          </a:p>
          <a:p>
            <a:pPr marL="488918" lvl="1" indent="-244459" algn="l">
              <a:lnSpc>
                <a:spcPts val="2264"/>
              </a:lnSpc>
              <a:buFont typeface="Arial"/>
              <a:buChar char="•"/>
            </a:pPr>
            <a:r>
              <a:rPr lang="en-US" sz="2264" spc="-45">
                <a:solidFill>
                  <a:srgbClr val="000000"/>
                </a:solidFill>
                <a:latin typeface="DM Sans Bold"/>
              </a:rPr>
              <a:t>Interpretation</a:t>
            </a:r>
            <a:r>
              <a:rPr lang="en-US" sz="2264" spc="-45">
                <a:solidFill>
                  <a:srgbClr val="000000"/>
                </a:solidFill>
                <a:latin typeface="DM Sans"/>
              </a:rPr>
              <a:t>: Ribosomes are cellular structures responsible for protein synthesis. The enrichment of this pathway could indicate that Ebola virus infection may hijack the host cell's protein synthesis machinery, potentially to facilitate its own replication and protein production.</a:t>
            </a:r>
          </a:p>
          <a:p>
            <a:pPr algn="l">
              <a:lnSpc>
                <a:spcPts val="2264"/>
              </a:lnSpc>
            </a:pPr>
            <a:endParaRPr lang="en-US" sz="2264" spc="-45">
              <a:solidFill>
                <a:srgbClr val="000000"/>
              </a:solidFill>
              <a:latin typeface="DM Sans"/>
            </a:endParaRPr>
          </a:p>
        </p:txBody>
      </p:sp>
      <p:sp>
        <p:nvSpPr>
          <p:cNvPr id="14" name="TextBox 14"/>
          <p:cNvSpPr txBox="1"/>
          <p:nvPr/>
        </p:nvSpPr>
        <p:spPr>
          <a:xfrm>
            <a:off x="8256425" y="3817438"/>
            <a:ext cx="5593808" cy="4010395"/>
          </a:xfrm>
          <a:prstGeom prst="rect">
            <a:avLst/>
          </a:prstGeom>
        </p:spPr>
        <p:txBody>
          <a:bodyPr lIns="0" tIns="0" rIns="0" bIns="0" rtlCol="0" anchor="t">
            <a:spAutoFit/>
          </a:bodyPr>
          <a:lstStyle/>
          <a:p>
            <a:pPr marL="488918" lvl="1" indent="-244459" algn="l">
              <a:lnSpc>
                <a:spcPts val="2264"/>
              </a:lnSpc>
              <a:buFont typeface="Arial"/>
              <a:buChar char="•"/>
            </a:pPr>
            <a:r>
              <a:rPr lang="en-US" sz="2264" spc="-45">
                <a:solidFill>
                  <a:srgbClr val="000000"/>
                </a:solidFill>
                <a:latin typeface="DM Sans Bold"/>
              </a:rPr>
              <a:t>Enrichment Significance</a:t>
            </a:r>
            <a:r>
              <a:rPr lang="en-US" sz="2264" spc="-45">
                <a:solidFill>
                  <a:srgbClr val="000000"/>
                </a:solidFill>
                <a:latin typeface="DM Sans"/>
              </a:rPr>
              <a:t>: Surprisingly, this pathway also exhibits significant enrichment.</a:t>
            </a:r>
          </a:p>
          <a:p>
            <a:pPr algn="l">
              <a:lnSpc>
                <a:spcPts val="2264"/>
              </a:lnSpc>
            </a:pPr>
            <a:endParaRPr lang="en-US" sz="2264" spc="-45">
              <a:solidFill>
                <a:srgbClr val="000000"/>
              </a:solidFill>
              <a:latin typeface="DM Sans"/>
            </a:endParaRPr>
          </a:p>
          <a:p>
            <a:pPr marL="488918" lvl="1" indent="-244459" algn="l">
              <a:lnSpc>
                <a:spcPts val="2264"/>
              </a:lnSpc>
              <a:buFont typeface="Arial"/>
              <a:buChar char="•"/>
            </a:pPr>
            <a:r>
              <a:rPr lang="en-US" sz="2264" spc="-45">
                <a:solidFill>
                  <a:srgbClr val="000000"/>
                </a:solidFill>
                <a:latin typeface="DM Sans Bold"/>
              </a:rPr>
              <a:t>Interpretation</a:t>
            </a:r>
            <a:r>
              <a:rPr lang="en-US" sz="2264" spc="-45">
                <a:solidFill>
                  <a:srgbClr val="000000"/>
                </a:solidFill>
                <a:latin typeface="DM Sans"/>
              </a:rPr>
              <a:t>: While Ebola virus and coronaviruses are distinct viruses, the enrichment of the COVID-19 pathway could suggest potential similarities or shared mechanisms between these viruses in terms of host response or pathogenesis. This could indicate common pathways activated by viral infections.</a:t>
            </a:r>
          </a:p>
          <a:p>
            <a:pPr algn="l">
              <a:lnSpc>
                <a:spcPts val="2264"/>
              </a:lnSpc>
            </a:pPr>
            <a:endParaRPr lang="en-US" sz="2264" spc="-45">
              <a:solidFill>
                <a:srgbClr val="000000"/>
              </a:solidFill>
              <a:latin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36625" y="336625"/>
            <a:ext cx="692075" cy="692075"/>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B85C"/>
            </a:solidFill>
          </p:spPr>
        </p:sp>
        <p:sp>
          <p:nvSpPr>
            <p:cNvPr id="4" name="TextBox 4"/>
            <p:cNvSpPr txBox="1"/>
            <p:nvPr/>
          </p:nvSpPr>
          <p:spPr>
            <a:xfrm>
              <a:off x="76200" y="104775"/>
              <a:ext cx="660400" cy="631825"/>
            </a:xfrm>
            <a:prstGeom prst="rect">
              <a:avLst/>
            </a:prstGeom>
          </p:spPr>
          <p:txBody>
            <a:bodyPr lIns="50800" tIns="50800" rIns="50800" bIns="50800" rtlCol="0" anchor="ctr"/>
            <a:lstStyle/>
            <a:p>
              <a:pPr algn="ctr">
                <a:lnSpc>
                  <a:spcPts val="1599"/>
                </a:lnSpc>
              </a:pPr>
              <a:r>
                <a:rPr lang="en-US" sz="1599" spc="-31">
                  <a:solidFill>
                    <a:srgbClr val="FFFFFF"/>
                  </a:solidFill>
                  <a:latin typeface="DM Sans Bold"/>
                </a:rPr>
                <a:t>10</a:t>
              </a:r>
            </a:p>
          </p:txBody>
        </p:sp>
      </p:grpSp>
      <p:grpSp>
        <p:nvGrpSpPr>
          <p:cNvPr id="5" name="Group 5"/>
          <p:cNvGrpSpPr/>
          <p:nvPr/>
        </p:nvGrpSpPr>
        <p:grpSpPr>
          <a:xfrm>
            <a:off x="6050275" y="1247057"/>
            <a:ext cx="6187450" cy="654402"/>
            <a:chOff x="0" y="0"/>
            <a:chExt cx="8249933" cy="872536"/>
          </a:xfrm>
        </p:grpSpPr>
        <p:grpSp>
          <p:nvGrpSpPr>
            <p:cNvPr id="6" name="Group 6"/>
            <p:cNvGrpSpPr/>
            <p:nvPr/>
          </p:nvGrpSpPr>
          <p:grpSpPr>
            <a:xfrm>
              <a:off x="0" y="0"/>
              <a:ext cx="8249933" cy="872536"/>
              <a:chOff x="0" y="0"/>
              <a:chExt cx="795003" cy="84082"/>
            </a:xfrm>
          </p:grpSpPr>
          <p:sp>
            <p:nvSpPr>
              <p:cNvPr id="7" name="Freeform 7"/>
              <p:cNvSpPr/>
              <p:nvPr/>
            </p:nvSpPr>
            <p:spPr>
              <a:xfrm>
                <a:off x="0" y="0"/>
                <a:ext cx="795003" cy="84082"/>
              </a:xfrm>
              <a:custGeom>
                <a:avLst/>
                <a:gdLst/>
                <a:ahLst/>
                <a:cxnLst/>
                <a:rect l="l" t="t" r="r" b="b"/>
                <a:pathLst>
                  <a:path w="795003" h="84082">
                    <a:moveTo>
                      <a:pt x="42041" y="0"/>
                    </a:moveTo>
                    <a:lnTo>
                      <a:pt x="752962" y="0"/>
                    </a:lnTo>
                    <a:cubicBezTo>
                      <a:pt x="776180" y="0"/>
                      <a:pt x="795003" y="18822"/>
                      <a:pt x="795003" y="42041"/>
                    </a:cubicBezTo>
                    <a:lnTo>
                      <a:pt x="795003" y="42041"/>
                    </a:lnTo>
                    <a:cubicBezTo>
                      <a:pt x="795003" y="53191"/>
                      <a:pt x="790574" y="63884"/>
                      <a:pt x="782689" y="71768"/>
                    </a:cubicBezTo>
                    <a:cubicBezTo>
                      <a:pt x="774805" y="79652"/>
                      <a:pt x="764112" y="84082"/>
                      <a:pt x="752962" y="84082"/>
                    </a:cubicBezTo>
                    <a:lnTo>
                      <a:pt x="42041" y="84082"/>
                    </a:lnTo>
                    <a:cubicBezTo>
                      <a:pt x="18822" y="84082"/>
                      <a:pt x="0" y="65259"/>
                      <a:pt x="0" y="42041"/>
                    </a:cubicBezTo>
                    <a:lnTo>
                      <a:pt x="0" y="42041"/>
                    </a:lnTo>
                    <a:cubicBezTo>
                      <a:pt x="0" y="18822"/>
                      <a:pt x="18822" y="0"/>
                      <a:pt x="42041" y="0"/>
                    </a:cubicBezTo>
                    <a:close/>
                  </a:path>
                </a:pathLst>
              </a:custGeom>
              <a:solidFill>
                <a:srgbClr val="3AB85C"/>
              </a:solidFill>
            </p:spPr>
          </p:sp>
          <p:sp>
            <p:nvSpPr>
              <p:cNvPr id="8" name="TextBox 8"/>
              <p:cNvSpPr txBox="1"/>
              <p:nvPr/>
            </p:nvSpPr>
            <p:spPr>
              <a:xfrm>
                <a:off x="0" y="-123825"/>
                <a:ext cx="795003" cy="207907"/>
              </a:xfrm>
              <a:prstGeom prst="rect">
                <a:avLst/>
              </a:prstGeom>
            </p:spPr>
            <p:txBody>
              <a:bodyPr lIns="50800" tIns="50800" rIns="50800" bIns="50800" rtlCol="0" anchor="ctr"/>
              <a:lstStyle/>
              <a:p>
                <a:pPr algn="ctr">
                  <a:lnSpc>
                    <a:spcPts val="8959"/>
                  </a:lnSpc>
                </a:pPr>
                <a:endParaRPr/>
              </a:p>
            </p:txBody>
          </p:sp>
        </p:grpSp>
        <p:sp>
          <p:nvSpPr>
            <p:cNvPr id="9" name="TextBox 9"/>
            <p:cNvSpPr txBox="1"/>
            <p:nvPr/>
          </p:nvSpPr>
          <p:spPr>
            <a:xfrm>
              <a:off x="719063" y="222856"/>
              <a:ext cx="6811807" cy="474450"/>
            </a:xfrm>
            <a:prstGeom prst="rect">
              <a:avLst/>
            </a:prstGeom>
          </p:spPr>
          <p:txBody>
            <a:bodyPr lIns="0" tIns="0" rIns="0" bIns="0" rtlCol="0" anchor="t">
              <a:spAutoFit/>
            </a:bodyPr>
            <a:lstStyle/>
            <a:p>
              <a:pPr algn="ctr">
                <a:lnSpc>
                  <a:spcPts val="2603"/>
                </a:lnSpc>
                <a:spcBef>
                  <a:spcPct val="0"/>
                </a:spcBef>
              </a:pPr>
              <a:r>
                <a:rPr lang="en-US" sz="2603" spc="-52">
                  <a:solidFill>
                    <a:srgbClr val="FFFFFF"/>
                  </a:solidFill>
                  <a:latin typeface="DM Sans Bold"/>
                </a:rPr>
                <a:t>Results</a:t>
              </a:r>
            </a:p>
          </p:txBody>
        </p:sp>
      </p:grpSp>
      <p:sp>
        <p:nvSpPr>
          <p:cNvPr id="10" name="Freeform 10"/>
          <p:cNvSpPr/>
          <p:nvPr/>
        </p:nvSpPr>
        <p:spPr>
          <a:xfrm>
            <a:off x="0" y="6172200"/>
            <a:ext cx="1473847" cy="4114800"/>
          </a:xfrm>
          <a:custGeom>
            <a:avLst/>
            <a:gdLst/>
            <a:ahLst/>
            <a:cxnLst/>
            <a:rect l="l" t="t" r="r" b="b"/>
            <a:pathLst>
              <a:path w="1473847" h="4114800">
                <a:moveTo>
                  <a:pt x="0" y="0"/>
                </a:moveTo>
                <a:lnTo>
                  <a:pt x="1473847" y="0"/>
                </a:lnTo>
                <a:lnTo>
                  <a:pt x="14738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6224005" y="9170700"/>
            <a:ext cx="5839990" cy="175200"/>
          </a:xfrm>
          <a:custGeom>
            <a:avLst/>
            <a:gdLst/>
            <a:ahLst/>
            <a:cxnLst/>
            <a:rect l="l" t="t" r="r" b="b"/>
            <a:pathLst>
              <a:path w="5839990" h="175200">
                <a:moveTo>
                  <a:pt x="0" y="0"/>
                </a:moveTo>
                <a:lnTo>
                  <a:pt x="5839990" y="0"/>
                </a:lnTo>
                <a:lnTo>
                  <a:pt x="5839990" y="175200"/>
                </a:lnTo>
                <a:lnTo>
                  <a:pt x="0" y="1752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TextBox 12"/>
          <p:cNvSpPr txBox="1"/>
          <p:nvPr/>
        </p:nvSpPr>
        <p:spPr>
          <a:xfrm>
            <a:off x="682663" y="2313540"/>
            <a:ext cx="15147525" cy="1595918"/>
          </a:xfrm>
          <a:prstGeom prst="rect">
            <a:avLst/>
          </a:prstGeom>
        </p:spPr>
        <p:txBody>
          <a:bodyPr lIns="0" tIns="0" rIns="0" bIns="0" rtlCol="0" anchor="t">
            <a:spAutoFit/>
          </a:bodyPr>
          <a:lstStyle/>
          <a:p>
            <a:pPr algn="l">
              <a:lnSpc>
                <a:spcPts val="3206"/>
              </a:lnSpc>
            </a:pPr>
            <a:r>
              <a:rPr lang="en-US" sz="3206" spc="-64">
                <a:solidFill>
                  <a:srgbClr val="000000"/>
                </a:solidFill>
                <a:latin typeface="DM Sans Bold"/>
              </a:rPr>
              <a:t>Breakdown of some of the enriched pathways:</a:t>
            </a:r>
          </a:p>
          <a:p>
            <a:pPr algn="ctr">
              <a:lnSpc>
                <a:spcPts val="3206"/>
              </a:lnSpc>
            </a:pPr>
            <a:endParaRPr lang="en-US" sz="3206" spc="-64">
              <a:solidFill>
                <a:srgbClr val="000000"/>
              </a:solidFill>
              <a:latin typeface="DM Sans Bold"/>
            </a:endParaRPr>
          </a:p>
          <a:p>
            <a:pPr algn="l">
              <a:lnSpc>
                <a:spcPts val="2906"/>
              </a:lnSpc>
            </a:pPr>
            <a:r>
              <a:rPr lang="en-US" sz="2906" spc="-58">
                <a:solidFill>
                  <a:srgbClr val="000000"/>
                </a:solidFill>
                <a:latin typeface="DM Sans Bold"/>
              </a:rPr>
              <a:t>    3) Malaria:                                                           4) African trypanosomiasis:</a:t>
            </a:r>
          </a:p>
          <a:p>
            <a:pPr algn="ctr">
              <a:lnSpc>
                <a:spcPts val="3206"/>
              </a:lnSpc>
            </a:pPr>
            <a:endParaRPr lang="en-US" sz="2906" spc="-58">
              <a:solidFill>
                <a:srgbClr val="000000"/>
              </a:solidFill>
              <a:latin typeface="DM Sans Bold"/>
            </a:endParaRPr>
          </a:p>
        </p:txBody>
      </p:sp>
      <p:sp>
        <p:nvSpPr>
          <p:cNvPr id="13" name="TextBox 13"/>
          <p:cNvSpPr txBox="1"/>
          <p:nvPr/>
        </p:nvSpPr>
        <p:spPr>
          <a:xfrm>
            <a:off x="1028700" y="3817438"/>
            <a:ext cx="5593808" cy="3724645"/>
          </a:xfrm>
          <a:prstGeom prst="rect">
            <a:avLst/>
          </a:prstGeom>
        </p:spPr>
        <p:txBody>
          <a:bodyPr lIns="0" tIns="0" rIns="0" bIns="0" rtlCol="0" anchor="t">
            <a:spAutoFit/>
          </a:bodyPr>
          <a:lstStyle/>
          <a:p>
            <a:pPr marL="488918" lvl="1" indent="-244459" algn="l">
              <a:lnSpc>
                <a:spcPts val="2264"/>
              </a:lnSpc>
              <a:buFont typeface="Arial"/>
              <a:buChar char="•"/>
            </a:pPr>
            <a:r>
              <a:rPr lang="en-US" sz="2264" spc="-45">
                <a:solidFill>
                  <a:srgbClr val="000000"/>
                </a:solidFill>
                <a:latin typeface="DM Sans Bold"/>
              </a:rPr>
              <a:t>Enrichment Significance</a:t>
            </a:r>
            <a:r>
              <a:rPr lang="en-US" sz="2264" spc="-45">
                <a:solidFill>
                  <a:srgbClr val="000000"/>
                </a:solidFill>
                <a:latin typeface="DM Sans"/>
              </a:rPr>
              <a:t>: Although not directly related to Ebola virus, this pathway shows enrichment.</a:t>
            </a:r>
          </a:p>
          <a:p>
            <a:pPr marL="488918" lvl="1" indent="-244459" algn="l">
              <a:lnSpc>
                <a:spcPts val="2264"/>
              </a:lnSpc>
              <a:buFont typeface="Arial"/>
              <a:buChar char="•"/>
            </a:pPr>
            <a:r>
              <a:rPr lang="en-US" sz="2264" spc="-45">
                <a:solidFill>
                  <a:srgbClr val="000000"/>
                </a:solidFill>
                <a:latin typeface="DM Sans Bold"/>
              </a:rPr>
              <a:t>Interpretation</a:t>
            </a:r>
            <a:r>
              <a:rPr lang="en-US" sz="2264" spc="-45">
                <a:solidFill>
                  <a:srgbClr val="000000"/>
                </a:solidFill>
                <a:latin typeface="DM Sans"/>
              </a:rPr>
              <a:t>: The enrichment of the malaria pathway may indicate shared host response pathways or co-infections in the studied population. It suggests that individuals infected with Ebola virus may also be predisposed to or co-infected with malaria, leading to the activation of pathways associated with both diseases.</a:t>
            </a:r>
          </a:p>
          <a:p>
            <a:pPr algn="l">
              <a:lnSpc>
                <a:spcPts val="2264"/>
              </a:lnSpc>
            </a:pPr>
            <a:endParaRPr lang="en-US" sz="2264" spc="-45">
              <a:solidFill>
                <a:srgbClr val="000000"/>
              </a:solidFill>
              <a:latin typeface="DM Sans"/>
            </a:endParaRPr>
          </a:p>
        </p:txBody>
      </p:sp>
      <p:sp>
        <p:nvSpPr>
          <p:cNvPr id="14" name="TextBox 14"/>
          <p:cNvSpPr txBox="1"/>
          <p:nvPr/>
        </p:nvSpPr>
        <p:spPr>
          <a:xfrm>
            <a:off x="8256425" y="3817438"/>
            <a:ext cx="5593808" cy="4581895"/>
          </a:xfrm>
          <a:prstGeom prst="rect">
            <a:avLst/>
          </a:prstGeom>
        </p:spPr>
        <p:txBody>
          <a:bodyPr lIns="0" tIns="0" rIns="0" bIns="0" rtlCol="0" anchor="t">
            <a:spAutoFit/>
          </a:bodyPr>
          <a:lstStyle/>
          <a:p>
            <a:pPr marL="488918" lvl="1" indent="-244459" algn="l">
              <a:lnSpc>
                <a:spcPts val="2264"/>
              </a:lnSpc>
              <a:buFont typeface="Arial"/>
              <a:buChar char="•"/>
            </a:pPr>
            <a:r>
              <a:rPr lang="en-US" sz="2264" spc="-45">
                <a:solidFill>
                  <a:srgbClr val="000000"/>
                </a:solidFill>
                <a:latin typeface="DM Sans Bold"/>
              </a:rPr>
              <a:t>Enrichment Significance</a:t>
            </a:r>
            <a:r>
              <a:rPr lang="en-US" sz="2264" spc="-45">
                <a:solidFill>
                  <a:srgbClr val="000000"/>
                </a:solidFill>
                <a:latin typeface="DM Sans"/>
              </a:rPr>
              <a:t>: Similar to malaria, this pathway exhibits enrichment.</a:t>
            </a:r>
          </a:p>
          <a:p>
            <a:pPr marL="488918" lvl="1" indent="-244459" algn="l">
              <a:lnSpc>
                <a:spcPts val="2264"/>
              </a:lnSpc>
              <a:buFont typeface="Arial"/>
              <a:buChar char="•"/>
            </a:pPr>
            <a:r>
              <a:rPr lang="en-US" sz="2264" spc="-45">
                <a:solidFill>
                  <a:srgbClr val="000000"/>
                </a:solidFill>
                <a:latin typeface="DM Sans Bold"/>
              </a:rPr>
              <a:t>Interpretation</a:t>
            </a:r>
            <a:r>
              <a:rPr lang="en-US" sz="2264" spc="-45">
                <a:solidFill>
                  <a:srgbClr val="000000"/>
                </a:solidFill>
                <a:latin typeface="DM Sans"/>
              </a:rPr>
              <a:t>: African trypanosomiasis, caused by Trypanosoma parasites, is another infectious disease. Its enrichment alongside Ebola virus pathways suggests potential interactions or co-morbidities with Ebola virus infection in the studied population. This could indicate shared host response mechanisms or co-infections that impact the observed pathway enrichment.</a:t>
            </a:r>
          </a:p>
          <a:p>
            <a:pPr algn="l">
              <a:lnSpc>
                <a:spcPts val="2264"/>
              </a:lnSpc>
            </a:pPr>
            <a:endParaRPr lang="en-US" sz="2264" spc="-45">
              <a:solidFill>
                <a:srgbClr val="000000"/>
              </a:solidFill>
              <a:latin typeface="DM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6169820" y="682663"/>
            <a:ext cx="6306362" cy="1292581"/>
            <a:chOff x="0" y="0"/>
            <a:chExt cx="1318308" cy="270206"/>
          </a:xfrm>
        </p:grpSpPr>
        <p:sp>
          <p:nvSpPr>
            <p:cNvPr id="3" name="Freeform 3"/>
            <p:cNvSpPr/>
            <p:nvPr/>
          </p:nvSpPr>
          <p:spPr>
            <a:xfrm>
              <a:off x="0" y="0"/>
              <a:ext cx="1318308" cy="270206"/>
            </a:xfrm>
            <a:custGeom>
              <a:avLst/>
              <a:gdLst/>
              <a:ahLst/>
              <a:cxnLst/>
              <a:rect l="l" t="t" r="r" b="b"/>
              <a:pathLst>
                <a:path w="1318308" h="270206">
                  <a:moveTo>
                    <a:pt x="115398" y="0"/>
                  </a:moveTo>
                  <a:lnTo>
                    <a:pt x="1202910" y="0"/>
                  </a:lnTo>
                  <a:cubicBezTo>
                    <a:pt x="1266642" y="0"/>
                    <a:pt x="1318308" y="51665"/>
                    <a:pt x="1318308" y="115398"/>
                  </a:cubicBezTo>
                  <a:lnTo>
                    <a:pt x="1318308" y="154809"/>
                  </a:lnTo>
                  <a:cubicBezTo>
                    <a:pt x="1318308" y="218541"/>
                    <a:pt x="1266642" y="270206"/>
                    <a:pt x="1202910" y="270206"/>
                  </a:cubicBezTo>
                  <a:lnTo>
                    <a:pt x="115398" y="270206"/>
                  </a:lnTo>
                  <a:cubicBezTo>
                    <a:pt x="51665" y="270206"/>
                    <a:pt x="0" y="218541"/>
                    <a:pt x="0" y="154809"/>
                  </a:cubicBezTo>
                  <a:lnTo>
                    <a:pt x="0" y="115398"/>
                  </a:lnTo>
                  <a:cubicBezTo>
                    <a:pt x="0" y="51665"/>
                    <a:pt x="51665" y="0"/>
                    <a:pt x="115398" y="0"/>
                  </a:cubicBezTo>
                  <a:close/>
                </a:path>
              </a:pathLst>
            </a:custGeom>
            <a:solidFill>
              <a:srgbClr val="3AB85C"/>
            </a:solidFill>
          </p:spPr>
        </p:sp>
        <p:sp>
          <p:nvSpPr>
            <p:cNvPr id="4" name="TextBox 4"/>
            <p:cNvSpPr txBox="1"/>
            <p:nvPr/>
          </p:nvSpPr>
          <p:spPr>
            <a:xfrm>
              <a:off x="0" y="-123825"/>
              <a:ext cx="1318308" cy="394031"/>
            </a:xfrm>
            <a:prstGeom prst="rect">
              <a:avLst/>
            </a:prstGeom>
          </p:spPr>
          <p:txBody>
            <a:bodyPr lIns="50800" tIns="50800" rIns="50800" bIns="50800" rtlCol="0" anchor="ctr"/>
            <a:lstStyle/>
            <a:p>
              <a:pPr algn="ctr">
                <a:lnSpc>
                  <a:spcPts val="8959"/>
                </a:lnSpc>
              </a:pPr>
              <a:r>
                <a:rPr lang="en-US" sz="6399">
                  <a:solidFill>
                    <a:srgbClr val="FFFFFF"/>
                  </a:solidFill>
                  <a:latin typeface="DM Sans Bold"/>
                </a:rPr>
                <a:t>Python Snippet</a:t>
              </a:r>
            </a:p>
          </p:txBody>
        </p:sp>
      </p:grpSp>
      <p:grpSp>
        <p:nvGrpSpPr>
          <p:cNvPr id="5" name="Group 5"/>
          <p:cNvGrpSpPr/>
          <p:nvPr/>
        </p:nvGrpSpPr>
        <p:grpSpPr>
          <a:xfrm>
            <a:off x="336625" y="336625"/>
            <a:ext cx="692075" cy="692075"/>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B85C"/>
            </a:solidFill>
          </p:spPr>
        </p:sp>
        <p:sp>
          <p:nvSpPr>
            <p:cNvPr id="7" name="TextBox 7"/>
            <p:cNvSpPr txBox="1"/>
            <p:nvPr/>
          </p:nvSpPr>
          <p:spPr>
            <a:xfrm>
              <a:off x="76200" y="104775"/>
              <a:ext cx="660400" cy="631825"/>
            </a:xfrm>
            <a:prstGeom prst="rect">
              <a:avLst/>
            </a:prstGeom>
          </p:spPr>
          <p:txBody>
            <a:bodyPr lIns="50800" tIns="50800" rIns="50800" bIns="50800" rtlCol="0" anchor="ctr"/>
            <a:lstStyle/>
            <a:p>
              <a:pPr algn="ctr">
                <a:lnSpc>
                  <a:spcPts val="1599"/>
                </a:lnSpc>
              </a:pPr>
              <a:r>
                <a:rPr lang="en-US" sz="1599" spc="-31">
                  <a:solidFill>
                    <a:srgbClr val="FFFFFF"/>
                  </a:solidFill>
                  <a:latin typeface="DM Sans Bold"/>
                </a:rPr>
                <a:t>11</a:t>
              </a:r>
            </a:p>
          </p:txBody>
        </p:sp>
      </p:grpSp>
      <p:sp>
        <p:nvSpPr>
          <p:cNvPr id="8" name="Freeform 8"/>
          <p:cNvSpPr/>
          <p:nvPr/>
        </p:nvSpPr>
        <p:spPr>
          <a:xfrm>
            <a:off x="2518333" y="5316484"/>
            <a:ext cx="6804668" cy="3514147"/>
          </a:xfrm>
          <a:custGeom>
            <a:avLst/>
            <a:gdLst/>
            <a:ahLst/>
            <a:cxnLst/>
            <a:rect l="l" t="t" r="r" b="b"/>
            <a:pathLst>
              <a:path w="6804668" h="3514147">
                <a:moveTo>
                  <a:pt x="0" y="0"/>
                </a:moveTo>
                <a:lnTo>
                  <a:pt x="6804668" y="0"/>
                </a:lnTo>
                <a:lnTo>
                  <a:pt x="6804668" y="3514147"/>
                </a:lnTo>
                <a:lnTo>
                  <a:pt x="0" y="3514147"/>
                </a:lnTo>
                <a:lnTo>
                  <a:pt x="0" y="0"/>
                </a:lnTo>
                <a:close/>
              </a:path>
            </a:pathLst>
          </a:custGeom>
          <a:blipFill>
            <a:blip r:embed="rId2"/>
            <a:stretch>
              <a:fillRect l="-1886" r="-1886"/>
            </a:stretch>
          </a:blipFill>
          <a:ln w="9525" cap="sq">
            <a:solidFill>
              <a:srgbClr val="FFFFFF"/>
            </a:solidFill>
            <a:prstDash val="solid"/>
            <a:miter/>
          </a:ln>
        </p:spPr>
      </p:sp>
      <p:sp>
        <p:nvSpPr>
          <p:cNvPr id="9" name="Freeform 9"/>
          <p:cNvSpPr/>
          <p:nvPr/>
        </p:nvSpPr>
        <p:spPr>
          <a:xfrm>
            <a:off x="0" y="6965885"/>
            <a:ext cx="5525107" cy="2672143"/>
          </a:xfrm>
          <a:custGeom>
            <a:avLst/>
            <a:gdLst/>
            <a:ahLst/>
            <a:cxnLst/>
            <a:rect l="l" t="t" r="r" b="b"/>
            <a:pathLst>
              <a:path w="5525107" h="2672143">
                <a:moveTo>
                  <a:pt x="0" y="0"/>
                </a:moveTo>
                <a:lnTo>
                  <a:pt x="5525107" y="0"/>
                </a:lnTo>
                <a:lnTo>
                  <a:pt x="5525107" y="2672143"/>
                </a:lnTo>
                <a:lnTo>
                  <a:pt x="0" y="267214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a:off x="2518333" y="2294992"/>
            <a:ext cx="14066504" cy="2825404"/>
          </a:xfrm>
          <a:custGeom>
            <a:avLst/>
            <a:gdLst/>
            <a:ahLst/>
            <a:cxnLst/>
            <a:rect l="l" t="t" r="r" b="b"/>
            <a:pathLst>
              <a:path w="14066504" h="2825404">
                <a:moveTo>
                  <a:pt x="0" y="0"/>
                </a:moveTo>
                <a:lnTo>
                  <a:pt x="14066505" y="0"/>
                </a:lnTo>
                <a:lnTo>
                  <a:pt x="14066505" y="2825404"/>
                </a:lnTo>
                <a:lnTo>
                  <a:pt x="0" y="2825404"/>
                </a:lnTo>
                <a:lnTo>
                  <a:pt x="0" y="0"/>
                </a:lnTo>
                <a:close/>
              </a:path>
            </a:pathLst>
          </a:custGeom>
          <a:blipFill>
            <a:blip r:embed="rId5"/>
            <a:stretch>
              <a:fillRect t="-6969" b="-8686"/>
            </a:stretch>
          </a:blipFill>
          <a:ln w="9525" cap="sq">
            <a:solidFill>
              <a:srgbClr val="FFFFFF"/>
            </a:solidFill>
            <a:prstDash val="solid"/>
            <a:miter/>
          </a:ln>
        </p:spPr>
      </p:sp>
      <p:sp>
        <p:nvSpPr>
          <p:cNvPr id="11" name="Freeform 11"/>
          <p:cNvSpPr/>
          <p:nvPr/>
        </p:nvSpPr>
        <p:spPr>
          <a:xfrm>
            <a:off x="9559597" y="5316484"/>
            <a:ext cx="7025241" cy="3514147"/>
          </a:xfrm>
          <a:custGeom>
            <a:avLst/>
            <a:gdLst/>
            <a:ahLst/>
            <a:cxnLst/>
            <a:rect l="l" t="t" r="r" b="b"/>
            <a:pathLst>
              <a:path w="7025241" h="3514147">
                <a:moveTo>
                  <a:pt x="0" y="0"/>
                </a:moveTo>
                <a:lnTo>
                  <a:pt x="7025241" y="0"/>
                </a:lnTo>
                <a:lnTo>
                  <a:pt x="7025241" y="3514147"/>
                </a:lnTo>
                <a:lnTo>
                  <a:pt x="0" y="3514147"/>
                </a:lnTo>
                <a:lnTo>
                  <a:pt x="0" y="0"/>
                </a:lnTo>
                <a:close/>
              </a:path>
            </a:pathLst>
          </a:custGeom>
          <a:blipFill>
            <a:blip r:embed="rId6"/>
            <a:stretch>
              <a:fillRect l="-1886" r="-1886"/>
            </a:stretch>
          </a:blipFill>
          <a:ln w="9525" cap="sq">
            <a:solidFill>
              <a:srgbClr val="FFFFFF"/>
            </a:solidFill>
            <a:prstDash val="solid"/>
            <a:miter/>
          </a:ln>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5990819" y="682663"/>
            <a:ext cx="6306362" cy="1292581"/>
            <a:chOff x="0" y="0"/>
            <a:chExt cx="1318308" cy="270206"/>
          </a:xfrm>
        </p:grpSpPr>
        <p:sp>
          <p:nvSpPr>
            <p:cNvPr id="3" name="Freeform 3"/>
            <p:cNvSpPr/>
            <p:nvPr/>
          </p:nvSpPr>
          <p:spPr>
            <a:xfrm>
              <a:off x="0" y="0"/>
              <a:ext cx="1318308" cy="270206"/>
            </a:xfrm>
            <a:custGeom>
              <a:avLst/>
              <a:gdLst/>
              <a:ahLst/>
              <a:cxnLst/>
              <a:rect l="l" t="t" r="r" b="b"/>
              <a:pathLst>
                <a:path w="1318308" h="270206">
                  <a:moveTo>
                    <a:pt x="115398" y="0"/>
                  </a:moveTo>
                  <a:lnTo>
                    <a:pt x="1202910" y="0"/>
                  </a:lnTo>
                  <a:cubicBezTo>
                    <a:pt x="1266642" y="0"/>
                    <a:pt x="1318308" y="51665"/>
                    <a:pt x="1318308" y="115398"/>
                  </a:cubicBezTo>
                  <a:lnTo>
                    <a:pt x="1318308" y="154809"/>
                  </a:lnTo>
                  <a:cubicBezTo>
                    <a:pt x="1318308" y="218541"/>
                    <a:pt x="1266642" y="270206"/>
                    <a:pt x="1202910" y="270206"/>
                  </a:cubicBezTo>
                  <a:lnTo>
                    <a:pt x="115398" y="270206"/>
                  </a:lnTo>
                  <a:cubicBezTo>
                    <a:pt x="51665" y="270206"/>
                    <a:pt x="0" y="218541"/>
                    <a:pt x="0" y="154809"/>
                  </a:cubicBezTo>
                  <a:lnTo>
                    <a:pt x="0" y="115398"/>
                  </a:lnTo>
                  <a:cubicBezTo>
                    <a:pt x="0" y="51665"/>
                    <a:pt x="51665" y="0"/>
                    <a:pt x="115398" y="0"/>
                  </a:cubicBezTo>
                  <a:close/>
                </a:path>
              </a:pathLst>
            </a:custGeom>
            <a:solidFill>
              <a:srgbClr val="3AB85C"/>
            </a:solidFill>
          </p:spPr>
        </p:sp>
        <p:sp>
          <p:nvSpPr>
            <p:cNvPr id="4" name="TextBox 4"/>
            <p:cNvSpPr txBox="1"/>
            <p:nvPr/>
          </p:nvSpPr>
          <p:spPr>
            <a:xfrm>
              <a:off x="0" y="-123825"/>
              <a:ext cx="1318308" cy="394031"/>
            </a:xfrm>
            <a:prstGeom prst="rect">
              <a:avLst/>
            </a:prstGeom>
          </p:spPr>
          <p:txBody>
            <a:bodyPr lIns="50800" tIns="50800" rIns="50800" bIns="50800" rtlCol="0" anchor="ctr"/>
            <a:lstStyle/>
            <a:p>
              <a:pPr algn="ctr">
                <a:lnSpc>
                  <a:spcPts val="8959"/>
                </a:lnSpc>
              </a:pPr>
              <a:r>
                <a:rPr lang="en-US" sz="6399">
                  <a:solidFill>
                    <a:srgbClr val="FFFFFF"/>
                  </a:solidFill>
                  <a:latin typeface="DM Sans Bold"/>
                </a:rPr>
                <a:t>Python Snippet</a:t>
              </a:r>
            </a:p>
          </p:txBody>
        </p:sp>
      </p:grpSp>
      <p:grpSp>
        <p:nvGrpSpPr>
          <p:cNvPr id="5" name="Group 5"/>
          <p:cNvGrpSpPr/>
          <p:nvPr/>
        </p:nvGrpSpPr>
        <p:grpSpPr>
          <a:xfrm>
            <a:off x="336625" y="336625"/>
            <a:ext cx="692075" cy="692075"/>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B85C"/>
            </a:solidFill>
          </p:spPr>
        </p:sp>
        <p:sp>
          <p:nvSpPr>
            <p:cNvPr id="7" name="TextBox 7"/>
            <p:cNvSpPr txBox="1"/>
            <p:nvPr/>
          </p:nvSpPr>
          <p:spPr>
            <a:xfrm>
              <a:off x="76200" y="104775"/>
              <a:ext cx="660400" cy="631825"/>
            </a:xfrm>
            <a:prstGeom prst="rect">
              <a:avLst/>
            </a:prstGeom>
          </p:spPr>
          <p:txBody>
            <a:bodyPr lIns="50800" tIns="50800" rIns="50800" bIns="50800" rtlCol="0" anchor="ctr"/>
            <a:lstStyle/>
            <a:p>
              <a:pPr algn="ctr">
                <a:lnSpc>
                  <a:spcPts val="1599"/>
                </a:lnSpc>
              </a:pPr>
              <a:r>
                <a:rPr lang="en-US" sz="1599" spc="-31">
                  <a:solidFill>
                    <a:srgbClr val="FFFFFF"/>
                  </a:solidFill>
                  <a:latin typeface="DM Sans Bold"/>
                </a:rPr>
                <a:t>12</a:t>
              </a:r>
            </a:p>
          </p:txBody>
        </p:sp>
      </p:grpSp>
      <p:sp>
        <p:nvSpPr>
          <p:cNvPr id="8" name="Freeform 8"/>
          <p:cNvSpPr/>
          <p:nvPr/>
        </p:nvSpPr>
        <p:spPr>
          <a:xfrm>
            <a:off x="2642659" y="5294813"/>
            <a:ext cx="7636357" cy="3973292"/>
          </a:xfrm>
          <a:custGeom>
            <a:avLst/>
            <a:gdLst/>
            <a:ahLst/>
            <a:cxnLst/>
            <a:rect l="l" t="t" r="r" b="b"/>
            <a:pathLst>
              <a:path w="7636357" h="3973292">
                <a:moveTo>
                  <a:pt x="0" y="0"/>
                </a:moveTo>
                <a:lnTo>
                  <a:pt x="7636357" y="0"/>
                </a:lnTo>
                <a:lnTo>
                  <a:pt x="7636357" y="3973292"/>
                </a:lnTo>
                <a:lnTo>
                  <a:pt x="0" y="3973292"/>
                </a:lnTo>
                <a:lnTo>
                  <a:pt x="0" y="0"/>
                </a:lnTo>
                <a:close/>
              </a:path>
            </a:pathLst>
          </a:custGeom>
          <a:blipFill>
            <a:blip r:embed="rId2"/>
            <a:stretch>
              <a:fillRect/>
            </a:stretch>
          </a:blipFill>
          <a:ln w="9525" cap="sq">
            <a:solidFill>
              <a:srgbClr val="FFFFFF"/>
            </a:solidFill>
            <a:prstDash val="solid"/>
            <a:miter/>
          </a:ln>
        </p:spPr>
      </p:sp>
      <p:sp>
        <p:nvSpPr>
          <p:cNvPr id="9" name="Freeform 9"/>
          <p:cNvSpPr/>
          <p:nvPr/>
        </p:nvSpPr>
        <p:spPr>
          <a:xfrm>
            <a:off x="0" y="6965885"/>
            <a:ext cx="5525107" cy="2672143"/>
          </a:xfrm>
          <a:custGeom>
            <a:avLst/>
            <a:gdLst/>
            <a:ahLst/>
            <a:cxnLst/>
            <a:rect l="l" t="t" r="r" b="b"/>
            <a:pathLst>
              <a:path w="5525107" h="2672143">
                <a:moveTo>
                  <a:pt x="0" y="0"/>
                </a:moveTo>
                <a:lnTo>
                  <a:pt x="5525107" y="0"/>
                </a:lnTo>
                <a:lnTo>
                  <a:pt x="5525107" y="2672143"/>
                </a:lnTo>
                <a:lnTo>
                  <a:pt x="0" y="267214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a:off x="771197" y="2200562"/>
            <a:ext cx="9507819" cy="2942938"/>
          </a:xfrm>
          <a:custGeom>
            <a:avLst/>
            <a:gdLst/>
            <a:ahLst/>
            <a:cxnLst/>
            <a:rect l="l" t="t" r="r" b="b"/>
            <a:pathLst>
              <a:path w="9507819" h="2942938">
                <a:moveTo>
                  <a:pt x="0" y="0"/>
                </a:moveTo>
                <a:lnTo>
                  <a:pt x="9507819" y="0"/>
                </a:lnTo>
                <a:lnTo>
                  <a:pt x="9507819" y="2942938"/>
                </a:lnTo>
                <a:lnTo>
                  <a:pt x="0" y="2942938"/>
                </a:lnTo>
                <a:lnTo>
                  <a:pt x="0" y="0"/>
                </a:lnTo>
                <a:close/>
              </a:path>
            </a:pathLst>
          </a:custGeom>
          <a:blipFill>
            <a:blip r:embed="rId5"/>
            <a:stretch>
              <a:fillRect t="-4770" b="-4770"/>
            </a:stretch>
          </a:blipFill>
          <a:ln w="9525" cap="sq">
            <a:solidFill>
              <a:srgbClr val="FFFFFF"/>
            </a:solidFill>
            <a:prstDash val="solid"/>
            <a:miter/>
          </a:ln>
        </p:spPr>
      </p:sp>
      <p:sp>
        <p:nvSpPr>
          <p:cNvPr id="11" name="Freeform 11"/>
          <p:cNvSpPr/>
          <p:nvPr/>
        </p:nvSpPr>
        <p:spPr>
          <a:xfrm>
            <a:off x="10552518" y="2603051"/>
            <a:ext cx="6153149" cy="5080898"/>
          </a:xfrm>
          <a:custGeom>
            <a:avLst/>
            <a:gdLst/>
            <a:ahLst/>
            <a:cxnLst/>
            <a:rect l="l" t="t" r="r" b="b"/>
            <a:pathLst>
              <a:path w="6153149" h="5080898">
                <a:moveTo>
                  <a:pt x="0" y="0"/>
                </a:moveTo>
                <a:lnTo>
                  <a:pt x="6153149" y="0"/>
                </a:lnTo>
                <a:lnTo>
                  <a:pt x="6153149" y="5080898"/>
                </a:lnTo>
                <a:lnTo>
                  <a:pt x="0" y="5080898"/>
                </a:lnTo>
                <a:lnTo>
                  <a:pt x="0" y="0"/>
                </a:lnTo>
                <a:close/>
              </a:path>
            </a:pathLst>
          </a:custGeom>
          <a:blipFill>
            <a:blip r:embed="rId6"/>
            <a:stretch>
              <a:fillRect l="-166" r="-166"/>
            </a:stretch>
          </a:blipFill>
          <a:ln w="9525" cap="sq">
            <a:solidFill>
              <a:srgbClr val="FFFFFF"/>
            </a:solidFill>
            <a:prstDash val="solid"/>
            <a:miter/>
          </a:ln>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5990819" y="682663"/>
            <a:ext cx="6306362" cy="1292581"/>
            <a:chOff x="0" y="0"/>
            <a:chExt cx="1318308" cy="270206"/>
          </a:xfrm>
        </p:grpSpPr>
        <p:sp>
          <p:nvSpPr>
            <p:cNvPr id="3" name="Freeform 3"/>
            <p:cNvSpPr/>
            <p:nvPr/>
          </p:nvSpPr>
          <p:spPr>
            <a:xfrm>
              <a:off x="0" y="0"/>
              <a:ext cx="1318308" cy="270206"/>
            </a:xfrm>
            <a:custGeom>
              <a:avLst/>
              <a:gdLst/>
              <a:ahLst/>
              <a:cxnLst/>
              <a:rect l="l" t="t" r="r" b="b"/>
              <a:pathLst>
                <a:path w="1318308" h="270206">
                  <a:moveTo>
                    <a:pt x="115398" y="0"/>
                  </a:moveTo>
                  <a:lnTo>
                    <a:pt x="1202910" y="0"/>
                  </a:lnTo>
                  <a:cubicBezTo>
                    <a:pt x="1266642" y="0"/>
                    <a:pt x="1318308" y="51665"/>
                    <a:pt x="1318308" y="115398"/>
                  </a:cubicBezTo>
                  <a:lnTo>
                    <a:pt x="1318308" y="154809"/>
                  </a:lnTo>
                  <a:cubicBezTo>
                    <a:pt x="1318308" y="218541"/>
                    <a:pt x="1266642" y="270206"/>
                    <a:pt x="1202910" y="270206"/>
                  </a:cubicBezTo>
                  <a:lnTo>
                    <a:pt x="115398" y="270206"/>
                  </a:lnTo>
                  <a:cubicBezTo>
                    <a:pt x="51665" y="270206"/>
                    <a:pt x="0" y="218541"/>
                    <a:pt x="0" y="154809"/>
                  </a:cubicBezTo>
                  <a:lnTo>
                    <a:pt x="0" y="115398"/>
                  </a:lnTo>
                  <a:cubicBezTo>
                    <a:pt x="0" y="51665"/>
                    <a:pt x="51665" y="0"/>
                    <a:pt x="115398" y="0"/>
                  </a:cubicBezTo>
                  <a:close/>
                </a:path>
              </a:pathLst>
            </a:custGeom>
            <a:solidFill>
              <a:srgbClr val="3AB85C"/>
            </a:solidFill>
          </p:spPr>
        </p:sp>
        <p:sp>
          <p:nvSpPr>
            <p:cNvPr id="4" name="TextBox 4"/>
            <p:cNvSpPr txBox="1"/>
            <p:nvPr/>
          </p:nvSpPr>
          <p:spPr>
            <a:xfrm>
              <a:off x="0" y="-123825"/>
              <a:ext cx="1318308" cy="394031"/>
            </a:xfrm>
            <a:prstGeom prst="rect">
              <a:avLst/>
            </a:prstGeom>
          </p:spPr>
          <p:txBody>
            <a:bodyPr lIns="50800" tIns="50800" rIns="50800" bIns="50800" rtlCol="0" anchor="ctr"/>
            <a:lstStyle/>
            <a:p>
              <a:pPr algn="ctr">
                <a:lnSpc>
                  <a:spcPts val="8959"/>
                </a:lnSpc>
              </a:pPr>
              <a:r>
                <a:rPr lang="en-US" sz="6399">
                  <a:solidFill>
                    <a:srgbClr val="FFFFFF"/>
                  </a:solidFill>
                  <a:latin typeface="DM Sans Bold"/>
                </a:rPr>
                <a:t>Python Snippet</a:t>
              </a:r>
            </a:p>
          </p:txBody>
        </p:sp>
      </p:grpSp>
      <p:grpSp>
        <p:nvGrpSpPr>
          <p:cNvPr id="5" name="Group 5"/>
          <p:cNvGrpSpPr/>
          <p:nvPr/>
        </p:nvGrpSpPr>
        <p:grpSpPr>
          <a:xfrm>
            <a:off x="336625" y="336625"/>
            <a:ext cx="692075" cy="692075"/>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B85C"/>
            </a:solidFill>
          </p:spPr>
        </p:sp>
        <p:sp>
          <p:nvSpPr>
            <p:cNvPr id="7" name="TextBox 7"/>
            <p:cNvSpPr txBox="1"/>
            <p:nvPr/>
          </p:nvSpPr>
          <p:spPr>
            <a:xfrm>
              <a:off x="76200" y="104775"/>
              <a:ext cx="660400" cy="631825"/>
            </a:xfrm>
            <a:prstGeom prst="rect">
              <a:avLst/>
            </a:prstGeom>
          </p:spPr>
          <p:txBody>
            <a:bodyPr lIns="50800" tIns="50800" rIns="50800" bIns="50800" rtlCol="0" anchor="ctr"/>
            <a:lstStyle/>
            <a:p>
              <a:pPr algn="ctr">
                <a:lnSpc>
                  <a:spcPts val="1599"/>
                </a:lnSpc>
              </a:pPr>
              <a:r>
                <a:rPr lang="en-US" sz="1599" spc="-31">
                  <a:solidFill>
                    <a:srgbClr val="FFFFFF"/>
                  </a:solidFill>
                  <a:latin typeface="DM Sans Bold"/>
                </a:rPr>
                <a:t>13</a:t>
              </a:r>
            </a:p>
          </p:txBody>
        </p:sp>
      </p:grpSp>
      <p:sp>
        <p:nvSpPr>
          <p:cNvPr id="8" name="Freeform 8"/>
          <p:cNvSpPr/>
          <p:nvPr/>
        </p:nvSpPr>
        <p:spPr>
          <a:xfrm>
            <a:off x="0" y="6965885"/>
            <a:ext cx="5525107" cy="2672143"/>
          </a:xfrm>
          <a:custGeom>
            <a:avLst/>
            <a:gdLst/>
            <a:ahLst/>
            <a:cxnLst/>
            <a:rect l="l" t="t" r="r" b="b"/>
            <a:pathLst>
              <a:path w="5525107" h="2672143">
                <a:moveTo>
                  <a:pt x="0" y="0"/>
                </a:moveTo>
                <a:lnTo>
                  <a:pt x="5525107" y="0"/>
                </a:lnTo>
                <a:lnTo>
                  <a:pt x="5525107" y="2672143"/>
                </a:lnTo>
                <a:lnTo>
                  <a:pt x="0" y="26721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4707188" y="2256514"/>
            <a:ext cx="9256908" cy="6412779"/>
          </a:xfrm>
          <a:custGeom>
            <a:avLst/>
            <a:gdLst/>
            <a:ahLst/>
            <a:cxnLst/>
            <a:rect l="l" t="t" r="r" b="b"/>
            <a:pathLst>
              <a:path w="9256908" h="6412779">
                <a:moveTo>
                  <a:pt x="0" y="0"/>
                </a:moveTo>
                <a:lnTo>
                  <a:pt x="9256908" y="0"/>
                </a:lnTo>
                <a:lnTo>
                  <a:pt x="9256908" y="6412779"/>
                </a:lnTo>
                <a:lnTo>
                  <a:pt x="0" y="6412779"/>
                </a:lnTo>
                <a:lnTo>
                  <a:pt x="0" y="0"/>
                </a:lnTo>
                <a:close/>
              </a:path>
            </a:pathLst>
          </a:custGeom>
          <a:blipFill>
            <a:blip r:embed="rId4"/>
            <a:stretch>
              <a:fillRect/>
            </a:stretch>
          </a:blipFill>
          <a:ln w="9525" cap="sq">
            <a:solidFill>
              <a:srgbClr val="FFFFFF"/>
            </a:solidFill>
            <a:prstDash val="solid"/>
            <a:miter/>
          </a:ln>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46214" y="1320580"/>
            <a:ext cx="5221113" cy="1321156"/>
            <a:chOff x="0" y="0"/>
            <a:chExt cx="1091443" cy="276180"/>
          </a:xfrm>
        </p:grpSpPr>
        <p:sp>
          <p:nvSpPr>
            <p:cNvPr id="3" name="Freeform 3"/>
            <p:cNvSpPr/>
            <p:nvPr/>
          </p:nvSpPr>
          <p:spPr>
            <a:xfrm>
              <a:off x="0" y="0"/>
              <a:ext cx="1091443" cy="276180"/>
            </a:xfrm>
            <a:custGeom>
              <a:avLst/>
              <a:gdLst/>
              <a:ahLst/>
              <a:cxnLst/>
              <a:rect l="l" t="t" r="r" b="b"/>
              <a:pathLst>
                <a:path w="1091443" h="276180">
                  <a:moveTo>
                    <a:pt x="138090" y="0"/>
                  </a:moveTo>
                  <a:lnTo>
                    <a:pt x="953353" y="0"/>
                  </a:lnTo>
                  <a:cubicBezTo>
                    <a:pt x="989977" y="0"/>
                    <a:pt x="1025101" y="14549"/>
                    <a:pt x="1050997" y="40446"/>
                  </a:cubicBezTo>
                  <a:cubicBezTo>
                    <a:pt x="1076894" y="66342"/>
                    <a:pt x="1091443" y="101466"/>
                    <a:pt x="1091443" y="138090"/>
                  </a:cubicBezTo>
                  <a:lnTo>
                    <a:pt x="1091443" y="138090"/>
                  </a:lnTo>
                  <a:cubicBezTo>
                    <a:pt x="1091443" y="174714"/>
                    <a:pt x="1076894" y="209837"/>
                    <a:pt x="1050997" y="235734"/>
                  </a:cubicBezTo>
                  <a:cubicBezTo>
                    <a:pt x="1025101" y="261631"/>
                    <a:pt x="989977" y="276180"/>
                    <a:pt x="953353" y="276180"/>
                  </a:cubicBezTo>
                  <a:lnTo>
                    <a:pt x="138090" y="276180"/>
                  </a:lnTo>
                  <a:cubicBezTo>
                    <a:pt x="101466" y="276180"/>
                    <a:pt x="66342" y="261631"/>
                    <a:pt x="40446" y="235734"/>
                  </a:cubicBezTo>
                  <a:cubicBezTo>
                    <a:pt x="14549" y="209837"/>
                    <a:pt x="0" y="174714"/>
                    <a:pt x="0" y="138090"/>
                  </a:cubicBezTo>
                  <a:lnTo>
                    <a:pt x="0" y="138090"/>
                  </a:lnTo>
                  <a:cubicBezTo>
                    <a:pt x="0" y="101466"/>
                    <a:pt x="14549" y="66342"/>
                    <a:pt x="40446" y="40446"/>
                  </a:cubicBezTo>
                  <a:cubicBezTo>
                    <a:pt x="66342" y="14549"/>
                    <a:pt x="101466" y="0"/>
                    <a:pt x="138090" y="0"/>
                  </a:cubicBezTo>
                  <a:close/>
                </a:path>
              </a:pathLst>
            </a:custGeom>
            <a:solidFill>
              <a:srgbClr val="3AB85C"/>
            </a:solidFill>
          </p:spPr>
        </p:sp>
        <p:sp>
          <p:nvSpPr>
            <p:cNvPr id="4" name="TextBox 4"/>
            <p:cNvSpPr txBox="1"/>
            <p:nvPr/>
          </p:nvSpPr>
          <p:spPr>
            <a:xfrm>
              <a:off x="0" y="-123825"/>
              <a:ext cx="1091443" cy="400005"/>
            </a:xfrm>
            <a:prstGeom prst="rect">
              <a:avLst/>
            </a:prstGeom>
          </p:spPr>
          <p:txBody>
            <a:bodyPr lIns="50800" tIns="50800" rIns="50800" bIns="50800" rtlCol="0" anchor="ctr"/>
            <a:lstStyle/>
            <a:p>
              <a:pPr algn="ctr">
                <a:lnSpc>
                  <a:spcPts val="8959"/>
                </a:lnSpc>
              </a:pPr>
              <a:r>
                <a:rPr lang="en-US" sz="6399">
                  <a:solidFill>
                    <a:srgbClr val="FFFFFF"/>
                  </a:solidFill>
                  <a:latin typeface="DM Sans Bold"/>
                </a:rPr>
                <a:t>Contribution</a:t>
              </a:r>
            </a:p>
          </p:txBody>
        </p:sp>
      </p:grpSp>
      <p:grpSp>
        <p:nvGrpSpPr>
          <p:cNvPr id="5" name="Group 5"/>
          <p:cNvGrpSpPr/>
          <p:nvPr/>
        </p:nvGrpSpPr>
        <p:grpSpPr>
          <a:xfrm>
            <a:off x="336625" y="336625"/>
            <a:ext cx="692075" cy="692075"/>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B85C"/>
            </a:solidFill>
          </p:spPr>
        </p:sp>
        <p:sp>
          <p:nvSpPr>
            <p:cNvPr id="7" name="TextBox 7"/>
            <p:cNvSpPr txBox="1"/>
            <p:nvPr/>
          </p:nvSpPr>
          <p:spPr>
            <a:xfrm>
              <a:off x="76200" y="104775"/>
              <a:ext cx="660400" cy="631825"/>
            </a:xfrm>
            <a:prstGeom prst="rect">
              <a:avLst/>
            </a:prstGeom>
          </p:spPr>
          <p:txBody>
            <a:bodyPr lIns="50800" tIns="50800" rIns="50800" bIns="50800" rtlCol="0" anchor="ctr"/>
            <a:lstStyle/>
            <a:p>
              <a:pPr algn="ctr">
                <a:lnSpc>
                  <a:spcPts val="1599"/>
                </a:lnSpc>
              </a:pPr>
              <a:r>
                <a:rPr lang="en-US" sz="1599" spc="-31">
                  <a:solidFill>
                    <a:srgbClr val="FFFFFF"/>
                  </a:solidFill>
                  <a:latin typeface="DM Sans Bold"/>
                </a:rPr>
                <a:t>14</a:t>
              </a:r>
            </a:p>
          </p:txBody>
        </p:sp>
      </p:grpSp>
      <p:sp>
        <p:nvSpPr>
          <p:cNvPr id="8" name="Freeform 8"/>
          <p:cNvSpPr/>
          <p:nvPr/>
        </p:nvSpPr>
        <p:spPr>
          <a:xfrm>
            <a:off x="33667" y="6172200"/>
            <a:ext cx="1990067" cy="4114800"/>
          </a:xfrm>
          <a:custGeom>
            <a:avLst/>
            <a:gdLst/>
            <a:ahLst/>
            <a:cxnLst/>
            <a:rect l="l" t="t" r="r" b="b"/>
            <a:pathLst>
              <a:path w="1990067" h="4114800">
                <a:moveTo>
                  <a:pt x="0" y="0"/>
                </a:moveTo>
                <a:lnTo>
                  <a:pt x="1990066" y="0"/>
                </a:lnTo>
                <a:lnTo>
                  <a:pt x="199006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6224005" y="9170700"/>
            <a:ext cx="5839990" cy="175200"/>
          </a:xfrm>
          <a:custGeom>
            <a:avLst/>
            <a:gdLst/>
            <a:ahLst/>
            <a:cxnLst/>
            <a:rect l="l" t="t" r="r" b="b"/>
            <a:pathLst>
              <a:path w="5839990" h="175200">
                <a:moveTo>
                  <a:pt x="0" y="0"/>
                </a:moveTo>
                <a:lnTo>
                  <a:pt x="5839990" y="0"/>
                </a:lnTo>
                <a:lnTo>
                  <a:pt x="5839990" y="175200"/>
                </a:lnTo>
                <a:lnTo>
                  <a:pt x="0" y="1752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TextBox 10"/>
          <p:cNvSpPr txBox="1"/>
          <p:nvPr/>
        </p:nvSpPr>
        <p:spPr>
          <a:xfrm>
            <a:off x="2023733" y="2865808"/>
            <a:ext cx="5667144" cy="924064"/>
          </a:xfrm>
          <a:prstGeom prst="rect">
            <a:avLst/>
          </a:prstGeom>
        </p:spPr>
        <p:txBody>
          <a:bodyPr lIns="0" tIns="0" rIns="0" bIns="0" rtlCol="0" anchor="t">
            <a:spAutoFit/>
          </a:bodyPr>
          <a:lstStyle/>
          <a:p>
            <a:pPr marL="523302" lvl="1" indent="-261651" algn="l">
              <a:lnSpc>
                <a:spcPts val="2423"/>
              </a:lnSpc>
              <a:buFont typeface="Arial"/>
              <a:buChar char="•"/>
            </a:pPr>
            <a:r>
              <a:rPr lang="en-US" sz="2423" spc="-48">
                <a:solidFill>
                  <a:srgbClr val="000000"/>
                </a:solidFill>
                <a:latin typeface="DM Sans Bold"/>
              </a:rPr>
              <a:t>Karan Yadav(2022234):</a:t>
            </a:r>
          </a:p>
          <a:p>
            <a:pPr algn="l">
              <a:lnSpc>
                <a:spcPts val="2423"/>
              </a:lnSpc>
            </a:pPr>
            <a:r>
              <a:rPr lang="en-US" sz="2423" spc="-48">
                <a:solidFill>
                  <a:srgbClr val="000000"/>
                </a:solidFill>
                <a:latin typeface="DM Sans Bold"/>
              </a:rPr>
              <a:t>         </a:t>
            </a:r>
            <a:r>
              <a:rPr lang="en-US" sz="2423" spc="-48">
                <a:solidFill>
                  <a:srgbClr val="000000"/>
                </a:solidFill>
                <a:latin typeface="DM Sans"/>
              </a:rPr>
              <a:t>Data collection, Pre-processing and </a:t>
            </a:r>
          </a:p>
          <a:p>
            <a:pPr algn="l">
              <a:lnSpc>
                <a:spcPts val="2423"/>
              </a:lnSpc>
              <a:spcBef>
                <a:spcPct val="0"/>
              </a:spcBef>
            </a:pPr>
            <a:r>
              <a:rPr lang="en-US" sz="2423" spc="-48">
                <a:solidFill>
                  <a:srgbClr val="000000"/>
                </a:solidFill>
                <a:latin typeface="DM Sans"/>
              </a:rPr>
              <a:t>        GEO2r Analysis</a:t>
            </a:r>
          </a:p>
        </p:txBody>
      </p:sp>
      <p:sp>
        <p:nvSpPr>
          <p:cNvPr id="11" name="TextBox 11"/>
          <p:cNvSpPr txBox="1"/>
          <p:nvPr/>
        </p:nvSpPr>
        <p:spPr>
          <a:xfrm>
            <a:off x="2023733" y="4055489"/>
            <a:ext cx="5667144" cy="929508"/>
          </a:xfrm>
          <a:prstGeom prst="rect">
            <a:avLst/>
          </a:prstGeom>
        </p:spPr>
        <p:txBody>
          <a:bodyPr lIns="0" tIns="0" rIns="0" bIns="0" rtlCol="0" anchor="t">
            <a:spAutoFit/>
          </a:bodyPr>
          <a:lstStyle/>
          <a:p>
            <a:pPr marL="523302" lvl="1" indent="-261651" algn="l">
              <a:lnSpc>
                <a:spcPts val="2423"/>
              </a:lnSpc>
              <a:buFont typeface="Arial"/>
              <a:buChar char="•"/>
            </a:pPr>
            <a:r>
              <a:rPr lang="en-US" sz="2423" spc="-48">
                <a:solidFill>
                  <a:srgbClr val="000000"/>
                </a:solidFill>
                <a:latin typeface="DM Sans Bold"/>
              </a:rPr>
              <a:t>Manveet Singh(2022280):</a:t>
            </a:r>
          </a:p>
          <a:p>
            <a:pPr algn="l">
              <a:lnSpc>
                <a:spcPts val="2423"/>
              </a:lnSpc>
            </a:pPr>
            <a:r>
              <a:rPr lang="en-US" sz="2423" spc="-48">
                <a:solidFill>
                  <a:srgbClr val="000000"/>
                </a:solidFill>
                <a:latin typeface="DM Sans Bold"/>
              </a:rPr>
              <a:t>         </a:t>
            </a:r>
            <a:r>
              <a:rPr lang="en-US" sz="2423" spc="-48">
                <a:solidFill>
                  <a:srgbClr val="000000"/>
                </a:solidFill>
                <a:latin typeface="DM Sans"/>
              </a:rPr>
              <a:t>KEGG Pathway Analysis, Result</a:t>
            </a:r>
          </a:p>
          <a:p>
            <a:pPr algn="l">
              <a:lnSpc>
                <a:spcPts val="2423"/>
              </a:lnSpc>
              <a:spcBef>
                <a:spcPct val="0"/>
              </a:spcBef>
            </a:pPr>
            <a:r>
              <a:rPr lang="en-US" sz="2423" spc="-48">
                <a:solidFill>
                  <a:srgbClr val="000000"/>
                </a:solidFill>
                <a:latin typeface="DM Sans"/>
              </a:rPr>
              <a:t>        Interpretation and Presentation</a:t>
            </a:r>
          </a:p>
        </p:txBody>
      </p:sp>
      <p:sp>
        <p:nvSpPr>
          <p:cNvPr id="12" name="TextBox 12"/>
          <p:cNvSpPr txBox="1"/>
          <p:nvPr/>
        </p:nvSpPr>
        <p:spPr>
          <a:xfrm>
            <a:off x="2023733" y="5250615"/>
            <a:ext cx="5667144" cy="929508"/>
          </a:xfrm>
          <a:prstGeom prst="rect">
            <a:avLst/>
          </a:prstGeom>
        </p:spPr>
        <p:txBody>
          <a:bodyPr lIns="0" tIns="0" rIns="0" bIns="0" rtlCol="0" anchor="t">
            <a:spAutoFit/>
          </a:bodyPr>
          <a:lstStyle/>
          <a:p>
            <a:pPr marL="523302" lvl="1" indent="-261651" algn="l">
              <a:lnSpc>
                <a:spcPts val="2423"/>
              </a:lnSpc>
              <a:buFont typeface="Arial"/>
              <a:buChar char="•"/>
            </a:pPr>
            <a:r>
              <a:rPr lang="en-US" sz="2423" spc="-48">
                <a:solidFill>
                  <a:srgbClr val="000000"/>
                </a:solidFill>
                <a:latin typeface="DM Sans Bold"/>
              </a:rPr>
              <a:t>Mayank Gautam(2022283):</a:t>
            </a:r>
          </a:p>
          <a:p>
            <a:pPr algn="l">
              <a:lnSpc>
                <a:spcPts val="2423"/>
              </a:lnSpc>
            </a:pPr>
            <a:r>
              <a:rPr lang="en-US" sz="2423" spc="-48">
                <a:solidFill>
                  <a:srgbClr val="000000"/>
                </a:solidFill>
                <a:latin typeface="DM Sans Bold"/>
              </a:rPr>
              <a:t>         </a:t>
            </a:r>
            <a:r>
              <a:rPr lang="en-US" sz="2423" spc="-48">
                <a:solidFill>
                  <a:srgbClr val="000000"/>
                </a:solidFill>
                <a:latin typeface="DM Sans"/>
              </a:rPr>
              <a:t>Python Code and Web Application</a:t>
            </a:r>
          </a:p>
          <a:p>
            <a:pPr algn="l">
              <a:lnSpc>
                <a:spcPts val="2423"/>
              </a:lnSpc>
              <a:spcBef>
                <a:spcPct val="0"/>
              </a:spcBef>
            </a:pPr>
            <a:r>
              <a:rPr lang="en-US" sz="2423" spc="-48">
                <a:solidFill>
                  <a:srgbClr val="000000"/>
                </a:solidFill>
                <a:latin typeface="DM Sans"/>
              </a:rPr>
              <a:t>        for Analysis</a:t>
            </a:r>
          </a:p>
        </p:txBody>
      </p:sp>
      <p:sp>
        <p:nvSpPr>
          <p:cNvPr id="13" name="TextBox 13"/>
          <p:cNvSpPr txBox="1"/>
          <p:nvPr/>
        </p:nvSpPr>
        <p:spPr>
          <a:xfrm>
            <a:off x="2023733" y="6304102"/>
            <a:ext cx="5667144" cy="624319"/>
          </a:xfrm>
          <a:prstGeom prst="rect">
            <a:avLst/>
          </a:prstGeom>
        </p:spPr>
        <p:txBody>
          <a:bodyPr lIns="0" tIns="0" rIns="0" bIns="0" rtlCol="0" anchor="t">
            <a:spAutoFit/>
          </a:bodyPr>
          <a:lstStyle/>
          <a:p>
            <a:pPr marL="523302" lvl="1" indent="-261651" algn="l">
              <a:lnSpc>
                <a:spcPts val="2423"/>
              </a:lnSpc>
              <a:buFont typeface="Arial"/>
              <a:buChar char="•"/>
            </a:pPr>
            <a:r>
              <a:rPr lang="en-US" sz="2423" spc="-48">
                <a:solidFill>
                  <a:srgbClr val="000000"/>
                </a:solidFill>
                <a:latin typeface="DM Sans Bold"/>
              </a:rPr>
              <a:t>Satkeerat Singh Khokhar (2022459)</a:t>
            </a:r>
          </a:p>
          <a:p>
            <a:pPr algn="l">
              <a:lnSpc>
                <a:spcPts val="2423"/>
              </a:lnSpc>
              <a:spcBef>
                <a:spcPct val="0"/>
              </a:spcBef>
            </a:pPr>
            <a:r>
              <a:rPr lang="en-US" sz="2423" spc="-48">
                <a:solidFill>
                  <a:srgbClr val="000000"/>
                </a:solidFill>
                <a:latin typeface="DM Sans Bold"/>
              </a:rPr>
              <a:t>         </a:t>
            </a:r>
          </a:p>
        </p:txBody>
      </p:sp>
      <p:sp>
        <p:nvSpPr>
          <p:cNvPr id="14" name="TextBox 14"/>
          <p:cNvSpPr txBox="1"/>
          <p:nvPr/>
        </p:nvSpPr>
        <p:spPr>
          <a:xfrm>
            <a:off x="2023733" y="6933338"/>
            <a:ext cx="5667144" cy="624319"/>
          </a:xfrm>
          <a:prstGeom prst="rect">
            <a:avLst/>
          </a:prstGeom>
        </p:spPr>
        <p:txBody>
          <a:bodyPr lIns="0" tIns="0" rIns="0" bIns="0" rtlCol="0" anchor="t">
            <a:spAutoFit/>
          </a:bodyPr>
          <a:lstStyle/>
          <a:p>
            <a:pPr marL="523302" lvl="1" indent="-261651" algn="l">
              <a:lnSpc>
                <a:spcPts val="2423"/>
              </a:lnSpc>
              <a:buFont typeface="Arial"/>
              <a:buChar char="•"/>
            </a:pPr>
            <a:r>
              <a:rPr lang="en-US" sz="2423" spc="-48">
                <a:solidFill>
                  <a:srgbClr val="000000"/>
                </a:solidFill>
                <a:latin typeface="DM Sans Bold"/>
              </a:rPr>
              <a:t>Arnav Dixit (2022099)</a:t>
            </a:r>
          </a:p>
          <a:p>
            <a:pPr algn="l">
              <a:lnSpc>
                <a:spcPts val="2423"/>
              </a:lnSpc>
              <a:spcBef>
                <a:spcPct val="0"/>
              </a:spcBef>
            </a:pPr>
            <a:r>
              <a:rPr lang="en-US" sz="2423" spc="-48">
                <a:solidFill>
                  <a:srgbClr val="000000"/>
                </a:solidFill>
                <a:latin typeface="DM Sans Bold"/>
              </a:rPr>
              <a:t>         </a:t>
            </a:r>
          </a:p>
        </p:txBody>
      </p:sp>
      <p:sp>
        <p:nvSpPr>
          <p:cNvPr id="15" name="TextBox 15"/>
          <p:cNvSpPr txBox="1"/>
          <p:nvPr/>
        </p:nvSpPr>
        <p:spPr>
          <a:xfrm>
            <a:off x="2023733" y="7605281"/>
            <a:ext cx="5667144" cy="624319"/>
          </a:xfrm>
          <a:prstGeom prst="rect">
            <a:avLst/>
          </a:prstGeom>
        </p:spPr>
        <p:txBody>
          <a:bodyPr lIns="0" tIns="0" rIns="0" bIns="0" rtlCol="0" anchor="t">
            <a:spAutoFit/>
          </a:bodyPr>
          <a:lstStyle/>
          <a:p>
            <a:pPr marL="523302" lvl="1" indent="-261651" algn="l">
              <a:lnSpc>
                <a:spcPts val="2423"/>
              </a:lnSpc>
              <a:buFont typeface="Arial"/>
              <a:buChar char="•"/>
            </a:pPr>
            <a:r>
              <a:rPr lang="en-US" sz="2423" spc="-48">
                <a:solidFill>
                  <a:srgbClr val="000000"/>
                </a:solidFill>
                <a:latin typeface="DM Sans Bold"/>
              </a:rPr>
              <a:t>Sahil (2022428)</a:t>
            </a:r>
          </a:p>
          <a:p>
            <a:pPr algn="l">
              <a:lnSpc>
                <a:spcPts val="2423"/>
              </a:lnSpc>
              <a:spcBef>
                <a:spcPct val="0"/>
              </a:spcBef>
            </a:pPr>
            <a:r>
              <a:rPr lang="en-US" sz="2423" spc="-48">
                <a:solidFill>
                  <a:srgbClr val="000000"/>
                </a:solidFill>
                <a:latin typeface="DM Sans Bold"/>
              </a:rPr>
              <a:t>         </a:t>
            </a:r>
          </a:p>
        </p:txBody>
      </p:sp>
      <p:sp>
        <p:nvSpPr>
          <p:cNvPr id="16" name="TextBox 16"/>
          <p:cNvSpPr txBox="1"/>
          <p:nvPr/>
        </p:nvSpPr>
        <p:spPr>
          <a:xfrm>
            <a:off x="2023733" y="8353425"/>
            <a:ext cx="5667144" cy="319129"/>
          </a:xfrm>
          <a:prstGeom prst="rect">
            <a:avLst/>
          </a:prstGeom>
        </p:spPr>
        <p:txBody>
          <a:bodyPr lIns="0" tIns="0" rIns="0" bIns="0" rtlCol="0" anchor="t">
            <a:spAutoFit/>
          </a:bodyPr>
          <a:lstStyle/>
          <a:p>
            <a:pPr marL="523302" lvl="1" indent="-261651" algn="l">
              <a:lnSpc>
                <a:spcPts val="2423"/>
              </a:lnSpc>
              <a:spcBef>
                <a:spcPct val="0"/>
              </a:spcBef>
              <a:buFont typeface="Arial"/>
              <a:buChar char="•"/>
            </a:pPr>
            <a:r>
              <a:rPr lang="en-US" sz="2423" spc="-48">
                <a:solidFill>
                  <a:srgbClr val="000000"/>
                </a:solidFill>
                <a:latin typeface="DM Sans Bold"/>
              </a:rPr>
              <a:t>Areen(2022092)         </a:t>
            </a:r>
          </a:p>
        </p:txBody>
      </p:sp>
      <p:pic>
        <p:nvPicPr>
          <p:cNvPr id="18" name="Picture 17">
            <a:extLst>
              <a:ext uri="{FF2B5EF4-FFF2-40B4-BE49-F238E27FC236}">
                <a16:creationId xmlns:a16="http://schemas.microsoft.com/office/drawing/2014/main" id="{768747EC-42EC-559E-96C7-773193A9F6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01000" y="1758603"/>
            <a:ext cx="9278752" cy="647099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990457" y="3524234"/>
            <a:ext cx="6307087" cy="2300661"/>
            <a:chOff x="0" y="0"/>
            <a:chExt cx="1318459" cy="480940"/>
          </a:xfrm>
        </p:grpSpPr>
        <p:sp>
          <p:nvSpPr>
            <p:cNvPr id="3" name="Freeform 3"/>
            <p:cNvSpPr/>
            <p:nvPr/>
          </p:nvSpPr>
          <p:spPr>
            <a:xfrm>
              <a:off x="0" y="0"/>
              <a:ext cx="1318459" cy="480940"/>
            </a:xfrm>
            <a:custGeom>
              <a:avLst/>
              <a:gdLst/>
              <a:ahLst/>
              <a:cxnLst/>
              <a:rect l="l" t="t" r="r" b="b"/>
              <a:pathLst>
                <a:path w="1318459" h="480940">
                  <a:moveTo>
                    <a:pt x="115385" y="0"/>
                  </a:moveTo>
                  <a:lnTo>
                    <a:pt x="1203075" y="0"/>
                  </a:lnTo>
                  <a:cubicBezTo>
                    <a:pt x="1233677" y="0"/>
                    <a:pt x="1263025" y="12157"/>
                    <a:pt x="1284664" y="33795"/>
                  </a:cubicBezTo>
                  <a:cubicBezTo>
                    <a:pt x="1306303" y="55434"/>
                    <a:pt x="1318459" y="84783"/>
                    <a:pt x="1318459" y="115385"/>
                  </a:cubicBezTo>
                  <a:lnTo>
                    <a:pt x="1318459" y="365555"/>
                  </a:lnTo>
                  <a:cubicBezTo>
                    <a:pt x="1318459" y="396157"/>
                    <a:pt x="1306303" y="425505"/>
                    <a:pt x="1284664" y="447144"/>
                  </a:cubicBezTo>
                  <a:cubicBezTo>
                    <a:pt x="1263025" y="468783"/>
                    <a:pt x="1233677" y="480940"/>
                    <a:pt x="1203075" y="480940"/>
                  </a:cubicBezTo>
                  <a:lnTo>
                    <a:pt x="115385" y="480940"/>
                  </a:lnTo>
                  <a:cubicBezTo>
                    <a:pt x="84783" y="480940"/>
                    <a:pt x="55434" y="468783"/>
                    <a:pt x="33795" y="447144"/>
                  </a:cubicBezTo>
                  <a:cubicBezTo>
                    <a:pt x="12157" y="425505"/>
                    <a:pt x="0" y="396157"/>
                    <a:pt x="0" y="365555"/>
                  </a:cubicBezTo>
                  <a:lnTo>
                    <a:pt x="0" y="115385"/>
                  </a:lnTo>
                  <a:cubicBezTo>
                    <a:pt x="0" y="84783"/>
                    <a:pt x="12157" y="55434"/>
                    <a:pt x="33795" y="33795"/>
                  </a:cubicBezTo>
                  <a:cubicBezTo>
                    <a:pt x="55434" y="12157"/>
                    <a:pt x="84783" y="0"/>
                    <a:pt x="115385" y="0"/>
                  </a:cubicBezTo>
                  <a:close/>
                </a:path>
              </a:pathLst>
            </a:custGeom>
            <a:solidFill>
              <a:srgbClr val="3AB85C"/>
            </a:solidFill>
          </p:spPr>
        </p:sp>
        <p:sp>
          <p:nvSpPr>
            <p:cNvPr id="4" name="TextBox 4"/>
            <p:cNvSpPr txBox="1"/>
            <p:nvPr/>
          </p:nvSpPr>
          <p:spPr>
            <a:xfrm>
              <a:off x="0" y="-123825"/>
              <a:ext cx="1318459" cy="604765"/>
            </a:xfrm>
            <a:prstGeom prst="rect">
              <a:avLst/>
            </a:prstGeom>
          </p:spPr>
          <p:txBody>
            <a:bodyPr lIns="50800" tIns="50800" rIns="50800" bIns="50800" rtlCol="0" anchor="ctr"/>
            <a:lstStyle/>
            <a:p>
              <a:pPr algn="ctr">
                <a:lnSpc>
                  <a:spcPts val="8959"/>
                </a:lnSpc>
              </a:pPr>
              <a:r>
                <a:rPr lang="en-US" sz="6399">
                  <a:solidFill>
                    <a:srgbClr val="FFFFFF"/>
                  </a:solidFill>
                  <a:latin typeface="DM Sans Bold"/>
                </a:rPr>
                <a:t>THANK YOU</a:t>
              </a:r>
            </a:p>
          </p:txBody>
        </p:sp>
      </p:grpSp>
      <p:sp>
        <p:nvSpPr>
          <p:cNvPr id="5" name="Freeform 5"/>
          <p:cNvSpPr/>
          <p:nvPr/>
        </p:nvSpPr>
        <p:spPr>
          <a:xfrm>
            <a:off x="33667" y="6172200"/>
            <a:ext cx="1990067" cy="4114800"/>
          </a:xfrm>
          <a:custGeom>
            <a:avLst/>
            <a:gdLst/>
            <a:ahLst/>
            <a:cxnLst/>
            <a:rect l="l" t="t" r="r" b="b"/>
            <a:pathLst>
              <a:path w="1990067" h="4114800">
                <a:moveTo>
                  <a:pt x="0" y="0"/>
                </a:moveTo>
                <a:lnTo>
                  <a:pt x="1990066" y="0"/>
                </a:lnTo>
                <a:lnTo>
                  <a:pt x="199006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6224005" y="9788214"/>
            <a:ext cx="5839990" cy="175200"/>
          </a:xfrm>
          <a:custGeom>
            <a:avLst/>
            <a:gdLst/>
            <a:ahLst/>
            <a:cxnLst/>
            <a:rect l="l" t="t" r="r" b="b"/>
            <a:pathLst>
              <a:path w="5839990" h="175200">
                <a:moveTo>
                  <a:pt x="0" y="0"/>
                </a:moveTo>
                <a:lnTo>
                  <a:pt x="5839990" y="0"/>
                </a:lnTo>
                <a:lnTo>
                  <a:pt x="5839990" y="175200"/>
                </a:lnTo>
                <a:lnTo>
                  <a:pt x="0" y="1752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5917899" y="5021547"/>
            <a:ext cx="972138" cy="6072"/>
          </a:xfrm>
          <a:prstGeom prst="line">
            <a:avLst/>
          </a:prstGeom>
          <a:ln w="28575" cap="rnd">
            <a:solidFill>
              <a:srgbClr val="000000"/>
            </a:solidFill>
            <a:prstDash val="solid"/>
            <a:headEnd type="none" w="sm" len="sm"/>
            <a:tailEnd type="arrow" w="med" len="sm"/>
          </a:ln>
        </p:spPr>
      </p:sp>
      <p:sp>
        <p:nvSpPr>
          <p:cNvPr id="3" name="AutoShape 3"/>
          <p:cNvSpPr/>
          <p:nvPr/>
        </p:nvSpPr>
        <p:spPr>
          <a:xfrm flipH="1">
            <a:off x="13322692" y="3241391"/>
            <a:ext cx="809291" cy="1075158"/>
          </a:xfrm>
          <a:prstGeom prst="line">
            <a:avLst/>
          </a:prstGeom>
          <a:ln w="28575" cap="rnd">
            <a:solidFill>
              <a:srgbClr val="000000"/>
            </a:solidFill>
            <a:prstDash val="solid"/>
            <a:headEnd type="triangle" w="lg" len="med"/>
            <a:tailEnd type="none" w="sm" len="sm"/>
          </a:ln>
        </p:spPr>
      </p:sp>
      <p:sp>
        <p:nvSpPr>
          <p:cNvPr id="4" name="AutoShape 4"/>
          <p:cNvSpPr/>
          <p:nvPr/>
        </p:nvSpPr>
        <p:spPr>
          <a:xfrm flipH="1" flipV="1">
            <a:off x="10090437" y="5037613"/>
            <a:ext cx="1223212" cy="8523"/>
          </a:xfrm>
          <a:prstGeom prst="line">
            <a:avLst/>
          </a:prstGeom>
          <a:ln w="28575" cap="rnd">
            <a:solidFill>
              <a:srgbClr val="000000"/>
            </a:solidFill>
            <a:prstDash val="solid"/>
            <a:headEnd type="triangle" w="lg" len="med"/>
            <a:tailEnd type="none" w="sm" len="sm"/>
          </a:ln>
        </p:spPr>
      </p:sp>
      <p:sp>
        <p:nvSpPr>
          <p:cNvPr id="5" name="AutoShape 5"/>
          <p:cNvSpPr/>
          <p:nvPr/>
        </p:nvSpPr>
        <p:spPr>
          <a:xfrm>
            <a:off x="8490136" y="3255850"/>
            <a:ext cx="77" cy="1370338"/>
          </a:xfrm>
          <a:prstGeom prst="line">
            <a:avLst/>
          </a:prstGeom>
          <a:ln w="28575" cap="rnd">
            <a:solidFill>
              <a:srgbClr val="000000"/>
            </a:solidFill>
            <a:prstDash val="solid"/>
            <a:headEnd type="triangle" w="lg" len="med"/>
            <a:tailEnd type="none" w="sm" len="sm"/>
          </a:ln>
        </p:spPr>
      </p:sp>
      <p:sp>
        <p:nvSpPr>
          <p:cNvPr id="6" name="AutoShape 6"/>
          <p:cNvSpPr/>
          <p:nvPr/>
        </p:nvSpPr>
        <p:spPr>
          <a:xfrm flipV="1">
            <a:off x="8490136" y="5449038"/>
            <a:ext cx="79" cy="1483300"/>
          </a:xfrm>
          <a:prstGeom prst="line">
            <a:avLst/>
          </a:prstGeom>
          <a:ln w="28575" cap="rnd">
            <a:solidFill>
              <a:srgbClr val="000000"/>
            </a:solidFill>
            <a:prstDash val="solid"/>
            <a:headEnd type="triangle" w="lg" len="med"/>
            <a:tailEnd type="none" w="sm" len="sm"/>
          </a:ln>
        </p:spPr>
      </p:sp>
      <p:sp>
        <p:nvSpPr>
          <p:cNvPr id="7" name="AutoShape 7"/>
          <p:cNvSpPr/>
          <p:nvPr/>
        </p:nvSpPr>
        <p:spPr>
          <a:xfrm flipH="1" flipV="1">
            <a:off x="13304350" y="5808964"/>
            <a:ext cx="803634" cy="1123417"/>
          </a:xfrm>
          <a:prstGeom prst="line">
            <a:avLst/>
          </a:prstGeom>
          <a:ln w="28575" cap="rnd">
            <a:solidFill>
              <a:srgbClr val="000000"/>
            </a:solidFill>
            <a:prstDash val="solid"/>
            <a:headEnd type="triangle" w="lg" len="med"/>
            <a:tailEnd type="none" w="sm" len="sm"/>
          </a:ln>
        </p:spPr>
      </p:sp>
      <p:grpSp>
        <p:nvGrpSpPr>
          <p:cNvPr id="8" name="Group 8"/>
          <p:cNvGrpSpPr/>
          <p:nvPr/>
        </p:nvGrpSpPr>
        <p:grpSpPr>
          <a:xfrm>
            <a:off x="6889936" y="2633791"/>
            <a:ext cx="3200400" cy="622059"/>
            <a:chOff x="0" y="0"/>
            <a:chExt cx="2429326" cy="472186"/>
          </a:xfrm>
        </p:grpSpPr>
        <p:sp>
          <p:nvSpPr>
            <p:cNvPr id="9" name="Freeform 9"/>
            <p:cNvSpPr/>
            <p:nvPr/>
          </p:nvSpPr>
          <p:spPr>
            <a:xfrm>
              <a:off x="0" y="0"/>
              <a:ext cx="2429326" cy="472186"/>
            </a:xfrm>
            <a:custGeom>
              <a:avLst/>
              <a:gdLst/>
              <a:ahLst/>
              <a:cxnLst/>
              <a:rect l="l" t="t" r="r" b="b"/>
              <a:pathLst>
                <a:path w="2429326" h="472186">
                  <a:moveTo>
                    <a:pt x="0" y="0"/>
                  </a:moveTo>
                  <a:lnTo>
                    <a:pt x="2429326" y="0"/>
                  </a:lnTo>
                  <a:lnTo>
                    <a:pt x="2429326" y="472186"/>
                  </a:lnTo>
                  <a:lnTo>
                    <a:pt x="0" y="472186"/>
                  </a:lnTo>
                  <a:close/>
                </a:path>
              </a:pathLst>
            </a:custGeom>
            <a:solidFill>
              <a:srgbClr val="BFE4FF"/>
            </a:solidFill>
          </p:spPr>
        </p:sp>
        <p:sp>
          <p:nvSpPr>
            <p:cNvPr id="10" name="TextBox 10"/>
            <p:cNvSpPr txBox="1"/>
            <p:nvPr/>
          </p:nvSpPr>
          <p:spPr>
            <a:xfrm>
              <a:off x="0" y="-9525"/>
              <a:ext cx="2429326" cy="481711"/>
            </a:xfrm>
            <a:prstGeom prst="rect">
              <a:avLst/>
            </a:prstGeom>
          </p:spPr>
          <p:txBody>
            <a:bodyPr lIns="50800" tIns="50800" rIns="50800" bIns="50800" rtlCol="0" anchor="ctr"/>
            <a:lstStyle/>
            <a:p>
              <a:pPr algn="ctr">
                <a:lnSpc>
                  <a:spcPts val="1919"/>
                </a:lnSpc>
              </a:pPr>
              <a:r>
                <a:rPr lang="en-US" sz="1599">
                  <a:solidFill>
                    <a:srgbClr val="000000"/>
                  </a:solidFill>
                  <a:latin typeface="DM Sans"/>
                </a:rPr>
                <a:t>differential gene expression analysis</a:t>
              </a:r>
            </a:p>
          </p:txBody>
        </p:sp>
      </p:grpSp>
      <p:grpSp>
        <p:nvGrpSpPr>
          <p:cNvPr id="11" name="Group 11"/>
          <p:cNvGrpSpPr/>
          <p:nvPr/>
        </p:nvGrpSpPr>
        <p:grpSpPr>
          <a:xfrm>
            <a:off x="6890037" y="4626188"/>
            <a:ext cx="3200400" cy="822850"/>
            <a:chOff x="0" y="0"/>
            <a:chExt cx="2429326" cy="624600"/>
          </a:xfrm>
        </p:grpSpPr>
        <p:sp>
          <p:nvSpPr>
            <p:cNvPr id="12" name="Freeform 12"/>
            <p:cNvSpPr/>
            <p:nvPr/>
          </p:nvSpPr>
          <p:spPr>
            <a:xfrm>
              <a:off x="0" y="0"/>
              <a:ext cx="2429326" cy="624600"/>
            </a:xfrm>
            <a:custGeom>
              <a:avLst/>
              <a:gdLst/>
              <a:ahLst/>
              <a:cxnLst/>
              <a:rect l="l" t="t" r="r" b="b"/>
              <a:pathLst>
                <a:path w="2429326" h="624600">
                  <a:moveTo>
                    <a:pt x="0" y="0"/>
                  </a:moveTo>
                  <a:lnTo>
                    <a:pt x="2429326" y="0"/>
                  </a:lnTo>
                  <a:lnTo>
                    <a:pt x="2429326" y="624600"/>
                  </a:lnTo>
                  <a:lnTo>
                    <a:pt x="0" y="624600"/>
                  </a:lnTo>
                  <a:close/>
                </a:path>
              </a:pathLst>
            </a:custGeom>
            <a:solidFill>
              <a:srgbClr val="BFE4FF"/>
            </a:solidFill>
          </p:spPr>
        </p:sp>
        <p:sp>
          <p:nvSpPr>
            <p:cNvPr id="13" name="TextBox 13"/>
            <p:cNvSpPr txBox="1"/>
            <p:nvPr/>
          </p:nvSpPr>
          <p:spPr>
            <a:xfrm>
              <a:off x="0" y="-9525"/>
              <a:ext cx="2429326" cy="634125"/>
            </a:xfrm>
            <a:prstGeom prst="rect">
              <a:avLst/>
            </a:prstGeom>
          </p:spPr>
          <p:txBody>
            <a:bodyPr lIns="50800" tIns="50800" rIns="50800" bIns="50800" rtlCol="0" anchor="ctr"/>
            <a:lstStyle/>
            <a:p>
              <a:pPr algn="ctr">
                <a:lnSpc>
                  <a:spcPts val="1919"/>
                </a:lnSpc>
              </a:pPr>
              <a:r>
                <a:rPr lang="en-US" sz="1599">
                  <a:solidFill>
                    <a:srgbClr val="000000"/>
                  </a:solidFill>
                  <a:latin typeface="DM Sans"/>
                </a:rPr>
                <a:t>GEO2R Analysis:</a:t>
              </a:r>
            </a:p>
          </p:txBody>
        </p:sp>
      </p:grpSp>
      <p:grpSp>
        <p:nvGrpSpPr>
          <p:cNvPr id="14" name="Group 14"/>
          <p:cNvGrpSpPr/>
          <p:nvPr/>
        </p:nvGrpSpPr>
        <p:grpSpPr>
          <a:xfrm>
            <a:off x="11165701" y="3921822"/>
            <a:ext cx="3200400" cy="2268867"/>
            <a:chOff x="0" y="0"/>
            <a:chExt cx="812800" cy="576220"/>
          </a:xfrm>
        </p:grpSpPr>
        <p:sp>
          <p:nvSpPr>
            <p:cNvPr id="15" name="Freeform 15"/>
            <p:cNvSpPr/>
            <p:nvPr/>
          </p:nvSpPr>
          <p:spPr>
            <a:xfrm>
              <a:off x="37510" y="16829"/>
              <a:ext cx="737780" cy="542562"/>
            </a:xfrm>
            <a:custGeom>
              <a:avLst/>
              <a:gdLst/>
              <a:ahLst/>
              <a:cxnLst/>
              <a:rect l="l" t="t" r="r" b="b"/>
              <a:pathLst>
                <a:path w="737780" h="542562">
                  <a:moveTo>
                    <a:pt x="428093" y="25142"/>
                  </a:moveTo>
                  <a:lnTo>
                    <a:pt x="716087" y="229310"/>
                  </a:lnTo>
                  <a:cubicBezTo>
                    <a:pt x="729694" y="238957"/>
                    <a:pt x="737780" y="254601"/>
                    <a:pt x="737780" y="271281"/>
                  </a:cubicBezTo>
                  <a:cubicBezTo>
                    <a:pt x="737780" y="287961"/>
                    <a:pt x="729694" y="303606"/>
                    <a:pt x="716087" y="313252"/>
                  </a:cubicBezTo>
                  <a:lnTo>
                    <a:pt x="428093" y="517420"/>
                  </a:lnTo>
                  <a:cubicBezTo>
                    <a:pt x="392628" y="542562"/>
                    <a:pt x="345152" y="542562"/>
                    <a:pt x="309687" y="517420"/>
                  </a:cubicBezTo>
                  <a:lnTo>
                    <a:pt x="21693" y="313252"/>
                  </a:lnTo>
                  <a:cubicBezTo>
                    <a:pt x="8086" y="303606"/>
                    <a:pt x="0" y="287961"/>
                    <a:pt x="0" y="271281"/>
                  </a:cubicBezTo>
                  <a:cubicBezTo>
                    <a:pt x="0" y="254601"/>
                    <a:pt x="8086" y="238957"/>
                    <a:pt x="21693" y="229310"/>
                  </a:cubicBezTo>
                  <a:lnTo>
                    <a:pt x="309687" y="25142"/>
                  </a:lnTo>
                  <a:cubicBezTo>
                    <a:pt x="345152" y="0"/>
                    <a:pt x="392628" y="0"/>
                    <a:pt x="428093" y="25142"/>
                  </a:cubicBezTo>
                  <a:close/>
                </a:path>
              </a:pathLst>
            </a:custGeom>
            <a:solidFill>
              <a:srgbClr val="D7DAFF"/>
            </a:solidFill>
          </p:spPr>
        </p:sp>
        <p:sp>
          <p:nvSpPr>
            <p:cNvPr id="16" name="TextBox 16"/>
            <p:cNvSpPr txBox="1"/>
            <p:nvPr/>
          </p:nvSpPr>
          <p:spPr>
            <a:xfrm>
              <a:off x="139700" y="89513"/>
              <a:ext cx="533400" cy="387669"/>
            </a:xfrm>
            <a:prstGeom prst="rect">
              <a:avLst/>
            </a:prstGeom>
          </p:spPr>
          <p:txBody>
            <a:bodyPr lIns="50800" tIns="50800" rIns="50800" bIns="50800" rtlCol="0" anchor="ctr"/>
            <a:lstStyle/>
            <a:p>
              <a:pPr algn="ctr">
                <a:lnSpc>
                  <a:spcPts val="1919"/>
                </a:lnSpc>
              </a:pPr>
              <a:r>
                <a:rPr lang="en-US" sz="1599">
                  <a:solidFill>
                    <a:srgbClr val="000000"/>
                  </a:solidFill>
                  <a:latin typeface="DM Sans"/>
                </a:rPr>
                <a:t>Pathway Analysis on KEGG</a:t>
              </a:r>
            </a:p>
          </p:txBody>
        </p:sp>
      </p:grpSp>
      <p:grpSp>
        <p:nvGrpSpPr>
          <p:cNvPr id="17" name="Group 17"/>
          <p:cNvGrpSpPr/>
          <p:nvPr/>
        </p:nvGrpSpPr>
        <p:grpSpPr>
          <a:xfrm>
            <a:off x="2717499" y="4334567"/>
            <a:ext cx="3200400" cy="1373960"/>
            <a:chOff x="0" y="0"/>
            <a:chExt cx="812800" cy="348942"/>
          </a:xfrm>
        </p:grpSpPr>
        <p:sp>
          <p:nvSpPr>
            <p:cNvPr id="18" name="Freeform 18"/>
            <p:cNvSpPr/>
            <p:nvPr/>
          </p:nvSpPr>
          <p:spPr>
            <a:xfrm>
              <a:off x="0" y="0"/>
              <a:ext cx="812800" cy="348942"/>
            </a:xfrm>
            <a:custGeom>
              <a:avLst/>
              <a:gdLst/>
              <a:ahLst/>
              <a:cxnLst/>
              <a:rect l="l" t="t" r="r" b="b"/>
              <a:pathLst>
                <a:path w="812800" h="348942">
                  <a:moveTo>
                    <a:pt x="406400" y="0"/>
                  </a:moveTo>
                  <a:cubicBezTo>
                    <a:pt x="181951" y="0"/>
                    <a:pt x="0" y="78113"/>
                    <a:pt x="0" y="174471"/>
                  </a:cubicBezTo>
                  <a:cubicBezTo>
                    <a:pt x="0" y="270829"/>
                    <a:pt x="181951" y="348942"/>
                    <a:pt x="406400" y="348942"/>
                  </a:cubicBezTo>
                  <a:cubicBezTo>
                    <a:pt x="630849" y="348942"/>
                    <a:pt x="812800" y="270829"/>
                    <a:pt x="812800" y="174471"/>
                  </a:cubicBezTo>
                  <a:cubicBezTo>
                    <a:pt x="812800" y="78113"/>
                    <a:pt x="630849" y="0"/>
                    <a:pt x="406400" y="0"/>
                  </a:cubicBezTo>
                  <a:lnTo>
                    <a:pt x="406400" y="0"/>
                  </a:lnTo>
                  <a:close/>
                </a:path>
              </a:pathLst>
            </a:custGeom>
            <a:solidFill>
              <a:srgbClr val="D5FDDB"/>
            </a:solidFill>
          </p:spPr>
        </p:sp>
        <p:sp>
          <p:nvSpPr>
            <p:cNvPr id="19" name="TextBox 19"/>
            <p:cNvSpPr txBox="1"/>
            <p:nvPr/>
          </p:nvSpPr>
          <p:spPr>
            <a:xfrm>
              <a:off x="76200" y="23188"/>
              <a:ext cx="660400" cy="293040"/>
            </a:xfrm>
            <a:prstGeom prst="rect">
              <a:avLst/>
            </a:prstGeom>
          </p:spPr>
          <p:txBody>
            <a:bodyPr lIns="50800" tIns="50800" rIns="50800" bIns="50800" rtlCol="0" anchor="ctr"/>
            <a:lstStyle/>
            <a:p>
              <a:pPr algn="ctr">
                <a:lnSpc>
                  <a:spcPts val="1919"/>
                </a:lnSpc>
              </a:pPr>
              <a:r>
                <a:rPr lang="en-US" sz="1599">
                  <a:solidFill>
                    <a:srgbClr val="000000"/>
                  </a:solidFill>
                  <a:latin typeface="DM Sans"/>
                </a:rPr>
                <a:t>Searching for suitable data  </a:t>
              </a:r>
            </a:p>
            <a:p>
              <a:pPr algn="ctr">
                <a:lnSpc>
                  <a:spcPts val="1919"/>
                </a:lnSpc>
              </a:pPr>
              <a:r>
                <a:rPr lang="en-US" sz="1599">
                  <a:solidFill>
                    <a:srgbClr val="000000"/>
                  </a:solidFill>
                  <a:latin typeface="DM Sans"/>
                </a:rPr>
                <a:t>in geo database</a:t>
              </a:r>
            </a:p>
          </p:txBody>
        </p:sp>
      </p:grpSp>
      <p:grpSp>
        <p:nvGrpSpPr>
          <p:cNvPr id="20" name="Group 20"/>
          <p:cNvGrpSpPr/>
          <p:nvPr/>
        </p:nvGrpSpPr>
        <p:grpSpPr>
          <a:xfrm>
            <a:off x="12730279" y="6932382"/>
            <a:ext cx="3200400" cy="622059"/>
            <a:chOff x="0" y="0"/>
            <a:chExt cx="2429326" cy="472186"/>
          </a:xfrm>
        </p:grpSpPr>
        <p:sp>
          <p:nvSpPr>
            <p:cNvPr id="21" name="Freeform 21"/>
            <p:cNvSpPr/>
            <p:nvPr/>
          </p:nvSpPr>
          <p:spPr>
            <a:xfrm>
              <a:off x="0" y="0"/>
              <a:ext cx="2429326" cy="472186"/>
            </a:xfrm>
            <a:custGeom>
              <a:avLst/>
              <a:gdLst/>
              <a:ahLst/>
              <a:cxnLst/>
              <a:rect l="l" t="t" r="r" b="b"/>
              <a:pathLst>
                <a:path w="2429326" h="472186">
                  <a:moveTo>
                    <a:pt x="0" y="0"/>
                  </a:moveTo>
                  <a:lnTo>
                    <a:pt x="2429326" y="0"/>
                  </a:lnTo>
                  <a:lnTo>
                    <a:pt x="2429326" y="472186"/>
                  </a:lnTo>
                  <a:lnTo>
                    <a:pt x="0" y="472186"/>
                  </a:lnTo>
                  <a:close/>
                </a:path>
              </a:pathLst>
            </a:custGeom>
            <a:solidFill>
              <a:srgbClr val="BFE4FF"/>
            </a:solidFill>
          </p:spPr>
        </p:sp>
        <p:sp>
          <p:nvSpPr>
            <p:cNvPr id="22" name="TextBox 22"/>
            <p:cNvSpPr txBox="1"/>
            <p:nvPr/>
          </p:nvSpPr>
          <p:spPr>
            <a:xfrm>
              <a:off x="0" y="-9525"/>
              <a:ext cx="2429326" cy="481711"/>
            </a:xfrm>
            <a:prstGeom prst="rect">
              <a:avLst/>
            </a:prstGeom>
          </p:spPr>
          <p:txBody>
            <a:bodyPr lIns="50800" tIns="50800" rIns="50800" bIns="50800" rtlCol="0" anchor="ctr"/>
            <a:lstStyle/>
            <a:p>
              <a:pPr algn="ctr">
                <a:lnSpc>
                  <a:spcPts val="1919"/>
                </a:lnSpc>
              </a:pPr>
              <a:r>
                <a:rPr lang="en-US" sz="1599">
                  <a:solidFill>
                    <a:srgbClr val="000000"/>
                  </a:solidFill>
                  <a:latin typeface="DM Sans"/>
                </a:rPr>
                <a:t>Result</a:t>
              </a:r>
            </a:p>
          </p:txBody>
        </p:sp>
      </p:grpSp>
      <p:grpSp>
        <p:nvGrpSpPr>
          <p:cNvPr id="23" name="Group 23"/>
          <p:cNvGrpSpPr/>
          <p:nvPr/>
        </p:nvGrpSpPr>
        <p:grpSpPr>
          <a:xfrm>
            <a:off x="6889936" y="6932339"/>
            <a:ext cx="3200400" cy="622059"/>
            <a:chOff x="0" y="0"/>
            <a:chExt cx="2429326" cy="472186"/>
          </a:xfrm>
        </p:grpSpPr>
        <p:sp>
          <p:nvSpPr>
            <p:cNvPr id="24" name="Freeform 24"/>
            <p:cNvSpPr/>
            <p:nvPr/>
          </p:nvSpPr>
          <p:spPr>
            <a:xfrm>
              <a:off x="0" y="0"/>
              <a:ext cx="2429326" cy="472186"/>
            </a:xfrm>
            <a:custGeom>
              <a:avLst/>
              <a:gdLst/>
              <a:ahLst/>
              <a:cxnLst/>
              <a:rect l="l" t="t" r="r" b="b"/>
              <a:pathLst>
                <a:path w="2429326" h="472186">
                  <a:moveTo>
                    <a:pt x="0" y="0"/>
                  </a:moveTo>
                  <a:lnTo>
                    <a:pt x="2429326" y="0"/>
                  </a:lnTo>
                  <a:lnTo>
                    <a:pt x="2429326" y="472186"/>
                  </a:lnTo>
                  <a:lnTo>
                    <a:pt x="0" y="472186"/>
                  </a:lnTo>
                  <a:close/>
                </a:path>
              </a:pathLst>
            </a:custGeom>
            <a:solidFill>
              <a:srgbClr val="BFE4FF"/>
            </a:solidFill>
          </p:spPr>
        </p:sp>
        <p:sp>
          <p:nvSpPr>
            <p:cNvPr id="25" name="TextBox 25"/>
            <p:cNvSpPr txBox="1"/>
            <p:nvPr/>
          </p:nvSpPr>
          <p:spPr>
            <a:xfrm>
              <a:off x="0" y="-9525"/>
              <a:ext cx="2429326" cy="481711"/>
            </a:xfrm>
            <a:prstGeom prst="rect">
              <a:avLst/>
            </a:prstGeom>
          </p:spPr>
          <p:txBody>
            <a:bodyPr lIns="50800" tIns="50800" rIns="50800" bIns="50800" rtlCol="0" anchor="ctr"/>
            <a:lstStyle/>
            <a:p>
              <a:pPr algn="ctr">
                <a:lnSpc>
                  <a:spcPts val="1919"/>
                </a:lnSpc>
              </a:pPr>
              <a:r>
                <a:rPr lang="en-US" sz="1599">
                  <a:solidFill>
                    <a:srgbClr val="000000"/>
                  </a:solidFill>
                  <a:latin typeface="DM Sans"/>
                </a:rPr>
                <a:t>Exporting results</a:t>
              </a:r>
            </a:p>
          </p:txBody>
        </p:sp>
      </p:grpSp>
      <p:grpSp>
        <p:nvGrpSpPr>
          <p:cNvPr id="26" name="Group 26"/>
          <p:cNvGrpSpPr/>
          <p:nvPr/>
        </p:nvGrpSpPr>
        <p:grpSpPr>
          <a:xfrm>
            <a:off x="12765901" y="2619332"/>
            <a:ext cx="3200400" cy="622059"/>
            <a:chOff x="0" y="0"/>
            <a:chExt cx="2429326" cy="472186"/>
          </a:xfrm>
        </p:grpSpPr>
        <p:sp>
          <p:nvSpPr>
            <p:cNvPr id="27" name="Freeform 27"/>
            <p:cNvSpPr/>
            <p:nvPr/>
          </p:nvSpPr>
          <p:spPr>
            <a:xfrm>
              <a:off x="0" y="0"/>
              <a:ext cx="2429326" cy="472186"/>
            </a:xfrm>
            <a:custGeom>
              <a:avLst/>
              <a:gdLst/>
              <a:ahLst/>
              <a:cxnLst/>
              <a:rect l="l" t="t" r="r" b="b"/>
              <a:pathLst>
                <a:path w="2429326" h="472186">
                  <a:moveTo>
                    <a:pt x="0" y="0"/>
                  </a:moveTo>
                  <a:lnTo>
                    <a:pt x="2429326" y="0"/>
                  </a:lnTo>
                  <a:lnTo>
                    <a:pt x="2429326" y="472186"/>
                  </a:lnTo>
                  <a:lnTo>
                    <a:pt x="0" y="472186"/>
                  </a:lnTo>
                  <a:close/>
                </a:path>
              </a:pathLst>
            </a:custGeom>
            <a:solidFill>
              <a:srgbClr val="BFE4FF"/>
            </a:solidFill>
          </p:spPr>
        </p:sp>
        <p:sp>
          <p:nvSpPr>
            <p:cNvPr id="28" name="TextBox 28"/>
            <p:cNvSpPr txBox="1"/>
            <p:nvPr/>
          </p:nvSpPr>
          <p:spPr>
            <a:xfrm>
              <a:off x="0" y="-9525"/>
              <a:ext cx="2429326" cy="481711"/>
            </a:xfrm>
            <a:prstGeom prst="rect">
              <a:avLst/>
            </a:prstGeom>
          </p:spPr>
          <p:txBody>
            <a:bodyPr lIns="50800" tIns="50800" rIns="50800" bIns="50800" rtlCol="0" anchor="ctr"/>
            <a:lstStyle/>
            <a:p>
              <a:pPr algn="ctr">
                <a:lnSpc>
                  <a:spcPts val="1919"/>
                </a:lnSpc>
              </a:pPr>
              <a:r>
                <a:rPr lang="en-US" sz="1599">
                  <a:solidFill>
                    <a:srgbClr val="000000"/>
                  </a:solidFill>
                  <a:latin typeface="DM Sans"/>
                </a:rPr>
                <a:t>pathway enrichment analysis</a:t>
              </a:r>
            </a:p>
          </p:txBody>
        </p:sp>
      </p:grpSp>
      <p:sp>
        <p:nvSpPr>
          <p:cNvPr id="29" name="AutoShape 29"/>
          <p:cNvSpPr/>
          <p:nvPr/>
        </p:nvSpPr>
        <p:spPr>
          <a:xfrm flipH="1" flipV="1">
            <a:off x="14343378" y="7554441"/>
            <a:ext cx="24816" cy="598393"/>
          </a:xfrm>
          <a:prstGeom prst="line">
            <a:avLst/>
          </a:prstGeom>
          <a:ln w="28575" cap="rnd">
            <a:solidFill>
              <a:srgbClr val="000000"/>
            </a:solidFill>
            <a:prstDash val="solid"/>
            <a:headEnd type="triangle" w="lg" len="med"/>
            <a:tailEnd type="none" w="sm" len="sm"/>
          </a:ln>
        </p:spPr>
      </p:sp>
      <p:grpSp>
        <p:nvGrpSpPr>
          <p:cNvPr id="30" name="Group 30"/>
          <p:cNvGrpSpPr/>
          <p:nvPr/>
        </p:nvGrpSpPr>
        <p:grpSpPr>
          <a:xfrm>
            <a:off x="12767994" y="8152834"/>
            <a:ext cx="3200400" cy="1373960"/>
            <a:chOff x="0" y="0"/>
            <a:chExt cx="812800" cy="348942"/>
          </a:xfrm>
        </p:grpSpPr>
        <p:sp>
          <p:nvSpPr>
            <p:cNvPr id="31" name="Freeform 31"/>
            <p:cNvSpPr/>
            <p:nvPr/>
          </p:nvSpPr>
          <p:spPr>
            <a:xfrm>
              <a:off x="0" y="0"/>
              <a:ext cx="812800" cy="348942"/>
            </a:xfrm>
            <a:custGeom>
              <a:avLst/>
              <a:gdLst/>
              <a:ahLst/>
              <a:cxnLst/>
              <a:rect l="l" t="t" r="r" b="b"/>
              <a:pathLst>
                <a:path w="812800" h="348942">
                  <a:moveTo>
                    <a:pt x="406400" y="0"/>
                  </a:moveTo>
                  <a:cubicBezTo>
                    <a:pt x="181951" y="0"/>
                    <a:pt x="0" y="78113"/>
                    <a:pt x="0" y="174471"/>
                  </a:cubicBezTo>
                  <a:cubicBezTo>
                    <a:pt x="0" y="270829"/>
                    <a:pt x="181951" y="348942"/>
                    <a:pt x="406400" y="348942"/>
                  </a:cubicBezTo>
                  <a:cubicBezTo>
                    <a:pt x="630849" y="348942"/>
                    <a:pt x="812800" y="270829"/>
                    <a:pt x="812800" y="174471"/>
                  </a:cubicBezTo>
                  <a:cubicBezTo>
                    <a:pt x="812800" y="78113"/>
                    <a:pt x="630849" y="0"/>
                    <a:pt x="406400" y="0"/>
                  </a:cubicBezTo>
                  <a:lnTo>
                    <a:pt x="406400" y="0"/>
                  </a:lnTo>
                  <a:close/>
                </a:path>
              </a:pathLst>
            </a:custGeom>
            <a:solidFill>
              <a:srgbClr val="FFF5C3"/>
            </a:solidFill>
          </p:spPr>
        </p:sp>
        <p:sp>
          <p:nvSpPr>
            <p:cNvPr id="32" name="TextBox 32"/>
            <p:cNvSpPr txBox="1"/>
            <p:nvPr/>
          </p:nvSpPr>
          <p:spPr>
            <a:xfrm>
              <a:off x="76200" y="23188"/>
              <a:ext cx="660400" cy="293040"/>
            </a:xfrm>
            <a:prstGeom prst="rect">
              <a:avLst/>
            </a:prstGeom>
          </p:spPr>
          <p:txBody>
            <a:bodyPr lIns="50800" tIns="50800" rIns="50800" bIns="50800" rtlCol="0" anchor="ctr"/>
            <a:lstStyle/>
            <a:p>
              <a:pPr algn="ctr">
                <a:lnSpc>
                  <a:spcPts val="1919"/>
                </a:lnSpc>
              </a:pPr>
              <a:r>
                <a:rPr lang="en-US" sz="1599">
                  <a:solidFill>
                    <a:srgbClr val="000000"/>
                  </a:solidFill>
                  <a:latin typeface="DM Sans"/>
                </a:rPr>
                <a:t>Visualization</a:t>
              </a:r>
            </a:p>
          </p:txBody>
        </p:sp>
      </p:grpSp>
      <p:grpSp>
        <p:nvGrpSpPr>
          <p:cNvPr id="33" name="Group 33"/>
          <p:cNvGrpSpPr/>
          <p:nvPr/>
        </p:nvGrpSpPr>
        <p:grpSpPr>
          <a:xfrm>
            <a:off x="2321699" y="4301885"/>
            <a:ext cx="395800" cy="393254"/>
            <a:chOff x="0" y="0"/>
            <a:chExt cx="735568" cy="730836"/>
          </a:xfrm>
        </p:grpSpPr>
        <p:sp>
          <p:nvSpPr>
            <p:cNvPr id="34" name="Freeform 34"/>
            <p:cNvSpPr/>
            <p:nvPr/>
          </p:nvSpPr>
          <p:spPr>
            <a:xfrm>
              <a:off x="0" y="0"/>
              <a:ext cx="735568" cy="730836"/>
            </a:xfrm>
            <a:custGeom>
              <a:avLst/>
              <a:gdLst/>
              <a:ahLst/>
              <a:cxnLst/>
              <a:rect l="l" t="t" r="r" b="b"/>
              <a:pathLst>
                <a:path w="735568" h="730836">
                  <a:moveTo>
                    <a:pt x="367784" y="0"/>
                  </a:moveTo>
                  <a:cubicBezTo>
                    <a:pt x="164663" y="0"/>
                    <a:pt x="0" y="163603"/>
                    <a:pt x="0" y="365418"/>
                  </a:cubicBezTo>
                  <a:cubicBezTo>
                    <a:pt x="0" y="567233"/>
                    <a:pt x="164663" y="730836"/>
                    <a:pt x="367784" y="730836"/>
                  </a:cubicBezTo>
                  <a:cubicBezTo>
                    <a:pt x="570906" y="730836"/>
                    <a:pt x="735568" y="567233"/>
                    <a:pt x="735568" y="365418"/>
                  </a:cubicBezTo>
                  <a:cubicBezTo>
                    <a:pt x="735568" y="163603"/>
                    <a:pt x="570906" y="0"/>
                    <a:pt x="367784" y="0"/>
                  </a:cubicBezTo>
                  <a:close/>
                </a:path>
              </a:pathLst>
            </a:custGeom>
            <a:solidFill>
              <a:srgbClr val="3AB85C"/>
            </a:solidFill>
          </p:spPr>
        </p:sp>
        <p:sp>
          <p:nvSpPr>
            <p:cNvPr id="35" name="TextBox 35"/>
            <p:cNvSpPr txBox="1"/>
            <p:nvPr/>
          </p:nvSpPr>
          <p:spPr>
            <a:xfrm>
              <a:off x="68960" y="97091"/>
              <a:ext cx="597649" cy="565229"/>
            </a:xfrm>
            <a:prstGeom prst="rect">
              <a:avLst/>
            </a:prstGeom>
          </p:spPr>
          <p:txBody>
            <a:bodyPr lIns="50800" tIns="50800" rIns="50800" bIns="50800" rtlCol="0" anchor="ctr"/>
            <a:lstStyle/>
            <a:p>
              <a:pPr algn="ctr">
                <a:lnSpc>
                  <a:spcPts val="1599"/>
                </a:lnSpc>
              </a:pPr>
              <a:r>
                <a:rPr lang="en-US" sz="1599" spc="-31">
                  <a:solidFill>
                    <a:srgbClr val="FFFFFF"/>
                  </a:solidFill>
                  <a:latin typeface="DM Sans Bold"/>
                </a:rPr>
                <a:t>1</a:t>
              </a:r>
            </a:p>
          </p:txBody>
        </p:sp>
      </p:grpSp>
      <p:grpSp>
        <p:nvGrpSpPr>
          <p:cNvPr id="36" name="Group 36"/>
          <p:cNvGrpSpPr/>
          <p:nvPr/>
        </p:nvGrpSpPr>
        <p:grpSpPr>
          <a:xfrm>
            <a:off x="6317631" y="4301885"/>
            <a:ext cx="395800" cy="393254"/>
            <a:chOff x="0" y="0"/>
            <a:chExt cx="735568" cy="730836"/>
          </a:xfrm>
        </p:grpSpPr>
        <p:sp>
          <p:nvSpPr>
            <p:cNvPr id="37" name="Freeform 37"/>
            <p:cNvSpPr/>
            <p:nvPr/>
          </p:nvSpPr>
          <p:spPr>
            <a:xfrm>
              <a:off x="0" y="0"/>
              <a:ext cx="735568" cy="730836"/>
            </a:xfrm>
            <a:custGeom>
              <a:avLst/>
              <a:gdLst/>
              <a:ahLst/>
              <a:cxnLst/>
              <a:rect l="l" t="t" r="r" b="b"/>
              <a:pathLst>
                <a:path w="735568" h="730836">
                  <a:moveTo>
                    <a:pt x="367784" y="0"/>
                  </a:moveTo>
                  <a:cubicBezTo>
                    <a:pt x="164663" y="0"/>
                    <a:pt x="0" y="163603"/>
                    <a:pt x="0" y="365418"/>
                  </a:cubicBezTo>
                  <a:cubicBezTo>
                    <a:pt x="0" y="567233"/>
                    <a:pt x="164663" y="730836"/>
                    <a:pt x="367784" y="730836"/>
                  </a:cubicBezTo>
                  <a:cubicBezTo>
                    <a:pt x="570906" y="730836"/>
                    <a:pt x="735568" y="567233"/>
                    <a:pt x="735568" y="365418"/>
                  </a:cubicBezTo>
                  <a:cubicBezTo>
                    <a:pt x="735568" y="163603"/>
                    <a:pt x="570906" y="0"/>
                    <a:pt x="367784" y="0"/>
                  </a:cubicBezTo>
                  <a:close/>
                </a:path>
              </a:pathLst>
            </a:custGeom>
            <a:solidFill>
              <a:srgbClr val="35A1F4"/>
            </a:solidFill>
          </p:spPr>
        </p:sp>
        <p:sp>
          <p:nvSpPr>
            <p:cNvPr id="38" name="TextBox 38"/>
            <p:cNvSpPr txBox="1"/>
            <p:nvPr/>
          </p:nvSpPr>
          <p:spPr>
            <a:xfrm>
              <a:off x="68960" y="97091"/>
              <a:ext cx="597649" cy="565229"/>
            </a:xfrm>
            <a:prstGeom prst="rect">
              <a:avLst/>
            </a:prstGeom>
          </p:spPr>
          <p:txBody>
            <a:bodyPr lIns="50800" tIns="50800" rIns="50800" bIns="50800" rtlCol="0" anchor="ctr"/>
            <a:lstStyle/>
            <a:p>
              <a:pPr algn="ctr">
                <a:lnSpc>
                  <a:spcPts val="1599"/>
                </a:lnSpc>
              </a:pPr>
              <a:r>
                <a:rPr lang="en-US" sz="1599" spc="-31">
                  <a:solidFill>
                    <a:srgbClr val="FFFFFF"/>
                  </a:solidFill>
                  <a:latin typeface="DM Sans Bold"/>
                </a:rPr>
                <a:t>2</a:t>
              </a:r>
            </a:p>
          </p:txBody>
        </p:sp>
      </p:grpSp>
      <p:grpSp>
        <p:nvGrpSpPr>
          <p:cNvPr id="39" name="Group 39"/>
          <p:cNvGrpSpPr/>
          <p:nvPr/>
        </p:nvGrpSpPr>
        <p:grpSpPr>
          <a:xfrm>
            <a:off x="11132116" y="4301885"/>
            <a:ext cx="395800" cy="393254"/>
            <a:chOff x="0" y="0"/>
            <a:chExt cx="735568" cy="730836"/>
          </a:xfrm>
        </p:grpSpPr>
        <p:sp>
          <p:nvSpPr>
            <p:cNvPr id="40" name="Freeform 40"/>
            <p:cNvSpPr/>
            <p:nvPr/>
          </p:nvSpPr>
          <p:spPr>
            <a:xfrm>
              <a:off x="0" y="0"/>
              <a:ext cx="735568" cy="730836"/>
            </a:xfrm>
            <a:custGeom>
              <a:avLst/>
              <a:gdLst/>
              <a:ahLst/>
              <a:cxnLst/>
              <a:rect l="l" t="t" r="r" b="b"/>
              <a:pathLst>
                <a:path w="735568" h="730836">
                  <a:moveTo>
                    <a:pt x="367784" y="0"/>
                  </a:moveTo>
                  <a:cubicBezTo>
                    <a:pt x="164663" y="0"/>
                    <a:pt x="0" y="163603"/>
                    <a:pt x="0" y="365418"/>
                  </a:cubicBezTo>
                  <a:cubicBezTo>
                    <a:pt x="0" y="567233"/>
                    <a:pt x="164663" y="730836"/>
                    <a:pt x="367784" y="730836"/>
                  </a:cubicBezTo>
                  <a:cubicBezTo>
                    <a:pt x="570906" y="730836"/>
                    <a:pt x="735568" y="567233"/>
                    <a:pt x="735568" y="365418"/>
                  </a:cubicBezTo>
                  <a:cubicBezTo>
                    <a:pt x="735568" y="163603"/>
                    <a:pt x="570906" y="0"/>
                    <a:pt x="367784" y="0"/>
                  </a:cubicBezTo>
                  <a:close/>
                </a:path>
              </a:pathLst>
            </a:custGeom>
            <a:solidFill>
              <a:srgbClr val="8E77F8"/>
            </a:solidFill>
          </p:spPr>
        </p:sp>
        <p:sp>
          <p:nvSpPr>
            <p:cNvPr id="41" name="TextBox 41"/>
            <p:cNvSpPr txBox="1"/>
            <p:nvPr/>
          </p:nvSpPr>
          <p:spPr>
            <a:xfrm>
              <a:off x="68960" y="97091"/>
              <a:ext cx="597649" cy="565229"/>
            </a:xfrm>
            <a:prstGeom prst="rect">
              <a:avLst/>
            </a:prstGeom>
          </p:spPr>
          <p:txBody>
            <a:bodyPr lIns="50800" tIns="50800" rIns="50800" bIns="50800" rtlCol="0" anchor="ctr"/>
            <a:lstStyle/>
            <a:p>
              <a:pPr algn="ctr">
                <a:lnSpc>
                  <a:spcPts val="1599"/>
                </a:lnSpc>
              </a:pPr>
              <a:r>
                <a:rPr lang="en-US" sz="1599" spc="-31">
                  <a:solidFill>
                    <a:srgbClr val="FFFFFF"/>
                  </a:solidFill>
                  <a:latin typeface="DM Sans Bold"/>
                </a:rPr>
                <a:t>3</a:t>
              </a:r>
            </a:p>
          </p:txBody>
        </p:sp>
      </p:grpSp>
      <p:grpSp>
        <p:nvGrpSpPr>
          <p:cNvPr id="42" name="Group 42"/>
          <p:cNvGrpSpPr/>
          <p:nvPr/>
        </p:nvGrpSpPr>
        <p:grpSpPr>
          <a:xfrm>
            <a:off x="12193734" y="6850114"/>
            <a:ext cx="395800" cy="393254"/>
            <a:chOff x="0" y="0"/>
            <a:chExt cx="735568" cy="730836"/>
          </a:xfrm>
        </p:grpSpPr>
        <p:sp>
          <p:nvSpPr>
            <p:cNvPr id="43" name="Freeform 43"/>
            <p:cNvSpPr/>
            <p:nvPr/>
          </p:nvSpPr>
          <p:spPr>
            <a:xfrm>
              <a:off x="0" y="0"/>
              <a:ext cx="735568" cy="730836"/>
            </a:xfrm>
            <a:custGeom>
              <a:avLst/>
              <a:gdLst/>
              <a:ahLst/>
              <a:cxnLst/>
              <a:rect l="l" t="t" r="r" b="b"/>
              <a:pathLst>
                <a:path w="735568" h="730836">
                  <a:moveTo>
                    <a:pt x="367784" y="0"/>
                  </a:moveTo>
                  <a:cubicBezTo>
                    <a:pt x="164663" y="0"/>
                    <a:pt x="0" y="163603"/>
                    <a:pt x="0" y="365418"/>
                  </a:cubicBezTo>
                  <a:cubicBezTo>
                    <a:pt x="0" y="567233"/>
                    <a:pt x="164663" y="730836"/>
                    <a:pt x="367784" y="730836"/>
                  </a:cubicBezTo>
                  <a:cubicBezTo>
                    <a:pt x="570906" y="730836"/>
                    <a:pt x="735568" y="567233"/>
                    <a:pt x="735568" y="365418"/>
                  </a:cubicBezTo>
                  <a:cubicBezTo>
                    <a:pt x="735568" y="163603"/>
                    <a:pt x="570906" y="0"/>
                    <a:pt x="367784" y="0"/>
                  </a:cubicBezTo>
                  <a:close/>
                </a:path>
              </a:pathLst>
            </a:custGeom>
            <a:solidFill>
              <a:srgbClr val="35A1F4"/>
            </a:solidFill>
          </p:spPr>
        </p:sp>
        <p:sp>
          <p:nvSpPr>
            <p:cNvPr id="44" name="TextBox 44"/>
            <p:cNvSpPr txBox="1"/>
            <p:nvPr/>
          </p:nvSpPr>
          <p:spPr>
            <a:xfrm>
              <a:off x="68960" y="97091"/>
              <a:ext cx="597649" cy="565229"/>
            </a:xfrm>
            <a:prstGeom prst="rect">
              <a:avLst/>
            </a:prstGeom>
          </p:spPr>
          <p:txBody>
            <a:bodyPr lIns="50800" tIns="50800" rIns="50800" bIns="50800" rtlCol="0" anchor="ctr"/>
            <a:lstStyle/>
            <a:p>
              <a:pPr algn="ctr">
                <a:lnSpc>
                  <a:spcPts val="1599"/>
                </a:lnSpc>
              </a:pPr>
              <a:r>
                <a:rPr lang="en-US" sz="1599" spc="-31">
                  <a:solidFill>
                    <a:srgbClr val="FFFFFF"/>
                  </a:solidFill>
                  <a:latin typeface="DM Sans Bold"/>
                </a:rPr>
                <a:t>4</a:t>
              </a:r>
            </a:p>
          </p:txBody>
        </p:sp>
      </p:grpSp>
      <p:grpSp>
        <p:nvGrpSpPr>
          <p:cNvPr id="45" name="Group 45"/>
          <p:cNvGrpSpPr/>
          <p:nvPr/>
        </p:nvGrpSpPr>
        <p:grpSpPr>
          <a:xfrm>
            <a:off x="12193734" y="8630833"/>
            <a:ext cx="395800" cy="393254"/>
            <a:chOff x="0" y="0"/>
            <a:chExt cx="735568" cy="730836"/>
          </a:xfrm>
        </p:grpSpPr>
        <p:sp>
          <p:nvSpPr>
            <p:cNvPr id="46" name="Freeform 46"/>
            <p:cNvSpPr/>
            <p:nvPr/>
          </p:nvSpPr>
          <p:spPr>
            <a:xfrm>
              <a:off x="0" y="0"/>
              <a:ext cx="735568" cy="730836"/>
            </a:xfrm>
            <a:custGeom>
              <a:avLst/>
              <a:gdLst/>
              <a:ahLst/>
              <a:cxnLst/>
              <a:rect l="l" t="t" r="r" b="b"/>
              <a:pathLst>
                <a:path w="735568" h="730836">
                  <a:moveTo>
                    <a:pt x="367784" y="0"/>
                  </a:moveTo>
                  <a:cubicBezTo>
                    <a:pt x="164663" y="0"/>
                    <a:pt x="0" y="163603"/>
                    <a:pt x="0" y="365418"/>
                  </a:cubicBezTo>
                  <a:cubicBezTo>
                    <a:pt x="0" y="567233"/>
                    <a:pt x="164663" y="730836"/>
                    <a:pt x="367784" y="730836"/>
                  </a:cubicBezTo>
                  <a:cubicBezTo>
                    <a:pt x="570906" y="730836"/>
                    <a:pt x="735568" y="567233"/>
                    <a:pt x="735568" y="365418"/>
                  </a:cubicBezTo>
                  <a:cubicBezTo>
                    <a:pt x="735568" y="163603"/>
                    <a:pt x="570906" y="0"/>
                    <a:pt x="367784" y="0"/>
                  </a:cubicBezTo>
                  <a:close/>
                </a:path>
              </a:pathLst>
            </a:custGeom>
            <a:solidFill>
              <a:srgbClr val="FFB001"/>
            </a:solidFill>
          </p:spPr>
        </p:sp>
        <p:sp>
          <p:nvSpPr>
            <p:cNvPr id="47" name="TextBox 47"/>
            <p:cNvSpPr txBox="1"/>
            <p:nvPr/>
          </p:nvSpPr>
          <p:spPr>
            <a:xfrm>
              <a:off x="68960" y="97091"/>
              <a:ext cx="597649" cy="565229"/>
            </a:xfrm>
            <a:prstGeom prst="rect">
              <a:avLst/>
            </a:prstGeom>
          </p:spPr>
          <p:txBody>
            <a:bodyPr lIns="50800" tIns="50800" rIns="50800" bIns="50800" rtlCol="0" anchor="ctr"/>
            <a:lstStyle/>
            <a:p>
              <a:pPr algn="ctr">
                <a:lnSpc>
                  <a:spcPts val="1599"/>
                </a:lnSpc>
              </a:pPr>
              <a:r>
                <a:rPr lang="en-US" sz="1599" spc="-31">
                  <a:solidFill>
                    <a:srgbClr val="FFFFFF"/>
                  </a:solidFill>
                  <a:latin typeface="DM Sans Bold"/>
                </a:rPr>
                <a:t>5</a:t>
              </a:r>
            </a:p>
          </p:txBody>
        </p:sp>
      </p:grpSp>
      <p:sp>
        <p:nvSpPr>
          <p:cNvPr id="48" name="Freeform 48"/>
          <p:cNvSpPr/>
          <p:nvPr/>
        </p:nvSpPr>
        <p:spPr>
          <a:xfrm>
            <a:off x="1842279" y="536097"/>
            <a:ext cx="365479" cy="390626"/>
          </a:xfrm>
          <a:custGeom>
            <a:avLst/>
            <a:gdLst/>
            <a:ahLst/>
            <a:cxnLst/>
            <a:rect l="l" t="t" r="r" b="b"/>
            <a:pathLst>
              <a:path w="365479" h="390626">
                <a:moveTo>
                  <a:pt x="0" y="0"/>
                </a:moveTo>
                <a:lnTo>
                  <a:pt x="365480" y="0"/>
                </a:lnTo>
                <a:lnTo>
                  <a:pt x="365480" y="390625"/>
                </a:lnTo>
                <a:lnTo>
                  <a:pt x="0" y="390625"/>
                </a:lnTo>
                <a:lnTo>
                  <a:pt x="0" y="0"/>
                </a:lnTo>
                <a:close/>
              </a:path>
            </a:pathLst>
          </a:custGeom>
          <a:blipFill>
            <a:blip r:embed="rId2"/>
            <a:stretch>
              <a:fillRect/>
            </a:stretch>
          </a:blipFill>
        </p:spPr>
      </p:sp>
      <p:sp>
        <p:nvSpPr>
          <p:cNvPr id="49" name="Freeform 49"/>
          <p:cNvSpPr/>
          <p:nvPr/>
        </p:nvSpPr>
        <p:spPr>
          <a:xfrm>
            <a:off x="2629" y="6190688"/>
            <a:ext cx="2783101" cy="4114800"/>
          </a:xfrm>
          <a:custGeom>
            <a:avLst/>
            <a:gdLst/>
            <a:ahLst/>
            <a:cxnLst/>
            <a:rect l="l" t="t" r="r" b="b"/>
            <a:pathLst>
              <a:path w="2783101" h="4114800">
                <a:moveTo>
                  <a:pt x="0" y="0"/>
                </a:moveTo>
                <a:lnTo>
                  <a:pt x="2783101" y="0"/>
                </a:lnTo>
                <a:lnTo>
                  <a:pt x="2783101"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0" name="TextBox 50"/>
          <p:cNvSpPr txBox="1"/>
          <p:nvPr/>
        </p:nvSpPr>
        <p:spPr>
          <a:xfrm>
            <a:off x="1117537" y="1828757"/>
            <a:ext cx="3200162" cy="405765"/>
          </a:xfrm>
          <a:prstGeom prst="rect">
            <a:avLst/>
          </a:prstGeom>
        </p:spPr>
        <p:txBody>
          <a:bodyPr lIns="0" tIns="0" rIns="0" bIns="0" rtlCol="0" anchor="t">
            <a:spAutoFit/>
          </a:bodyPr>
          <a:lstStyle/>
          <a:p>
            <a:pPr algn="l">
              <a:lnSpc>
                <a:spcPts val="3359"/>
              </a:lnSpc>
              <a:spcBef>
                <a:spcPct val="0"/>
              </a:spcBef>
            </a:pPr>
            <a:r>
              <a:rPr lang="en-US" sz="2400">
                <a:solidFill>
                  <a:srgbClr val="202020"/>
                </a:solidFill>
                <a:latin typeface="DM Sans"/>
              </a:rPr>
              <a:t>WorkFlow Introduction</a:t>
            </a:r>
          </a:p>
        </p:txBody>
      </p:sp>
      <p:sp>
        <p:nvSpPr>
          <p:cNvPr id="51" name="TextBox 51"/>
          <p:cNvSpPr txBox="1"/>
          <p:nvPr/>
        </p:nvSpPr>
        <p:spPr>
          <a:xfrm>
            <a:off x="2321699" y="510319"/>
            <a:ext cx="9352598" cy="518381"/>
          </a:xfrm>
          <a:prstGeom prst="rect">
            <a:avLst/>
          </a:prstGeom>
        </p:spPr>
        <p:txBody>
          <a:bodyPr lIns="0" tIns="0" rIns="0" bIns="0" rtlCol="0" anchor="t">
            <a:spAutoFit/>
          </a:bodyPr>
          <a:lstStyle/>
          <a:p>
            <a:pPr algn="ctr">
              <a:lnSpc>
                <a:spcPts val="3908"/>
              </a:lnSpc>
              <a:spcBef>
                <a:spcPct val="0"/>
              </a:spcBef>
            </a:pPr>
            <a:r>
              <a:rPr lang="en-US" sz="3908" spc="-78">
                <a:solidFill>
                  <a:srgbClr val="202020"/>
                </a:solidFill>
                <a:latin typeface="DM Sans Bold"/>
              </a:rPr>
              <a:t>Ebola Transcriptomic Pathways Analysis</a:t>
            </a:r>
          </a:p>
        </p:txBody>
      </p:sp>
      <p:grpSp>
        <p:nvGrpSpPr>
          <p:cNvPr id="52" name="Group 52"/>
          <p:cNvGrpSpPr/>
          <p:nvPr/>
        </p:nvGrpSpPr>
        <p:grpSpPr>
          <a:xfrm>
            <a:off x="336625" y="336625"/>
            <a:ext cx="692075" cy="692075"/>
            <a:chOff x="0" y="0"/>
            <a:chExt cx="812800" cy="812800"/>
          </a:xfrm>
        </p:grpSpPr>
        <p:sp>
          <p:nvSpPr>
            <p:cNvPr id="53" name="Freeform 5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B85C"/>
            </a:solidFill>
          </p:spPr>
        </p:sp>
        <p:sp>
          <p:nvSpPr>
            <p:cNvPr id="54" name="TextBox 54"/>
            <p:cNvSpPr txBox="1"/>
            <p:nvPr/>
          </p:nvSpPr>
          <p:spPr>
            <a:xfrm>
              <a:off x="76200" y="104775"/>
              <a:ext cx="660400" cy="631825"/>
            </a:xfrm>
            <a:prstGeom prst="rect">
              <a:avLst/>
            </a:prstGeom>
          </p:spPr>
          <p:txBody>
            <a:bodyPr lIns="50800" tIns="50800" rIns="50800" bIns="50800" rtlCol="0" anchor="ctr"/>
            <a:lstStyle/>
            <a:p>
              <a:pPr algn="ctr">
                <a:lnSpc>
                  <a:spcPts val="1599"/>
                </a:lnSpc>
              </a:pPr>
              <a:r>
                <a:rPr lang="en-US" sz="1599" spc="-31">
                  <a:solidFill>
                    <a:srgbClr val="FFFFFF"/>
                  </a:solidFill>
                  <a:latin typeface="DM Sans Bold"/>
                </a:rPr>
                <a:t>1</a:t>
              </a:r>
            </a:p>
          </p:txBody>
        </p:sp>
      </p:grpSp>
      <p:sp>
        <p:nvSpPr>
          <p:cNvPr id="55" name="Freeform 55"/>
          <p:cNvSpPr/>
          <p:nvPr/>
        </p:nvSpPr>
        <p:spPr>
          <a:xfrm>
            <a:off x="6224005" y="9164123"/>
            <a:ext cx="5839990" cy="175200"/>
          </a:xfrm>
          <a:custGeom>
            <a:avLst/>
            <a:gdLst/>
            <a:ahLst/>
            <a:cxnLst/>
            <a:rect l="l" t="t" r="r" b="b"/>
            <a:pathLst>
              <a:path w="5839990" h="175200">
                <a:moveTo>
                  <a:pt x="0" y="0"/>
                </a:moveTo>
                <a:lnTo>
                  <a:pt x="5839990" y="0"/>
                </a:lnTo>
                <a:lnTo>
                  <a:pt x="5839990" y="175199"/>
                </a:lnTo>
                <a:lnTo>
                  <a:pt x="0" y="17519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2326002"/>
            <a:ext cx="6266443" cy="1326542"/>
            <a:chOff x="0" y="0"/>
            <a:chExt cx="1309963" cy="277306"/>
          </a:xfrm>
        </p:grpSpPr>
        <p:sp>
          <p:nvSpPr>
            <p:cNvPr id="3" name="Freeform 3"/>
            <p:cNvSpPr/>
            <p:nvPr/>
          </p:nvSpPr>
          <p:spPr>
            <a:xfrm>
              <a:off x="0" y="0"/>
              <a:ext cx="1309963" cy="277306"/>
            </a:xfrm>
            <a:custGeom>
              <a:avLst/>
              <a:gdLst/>
              <a:ahLst/>
              <a:cxnLst/>
              <a:rect l="l" t="t" r="r" b="b"/>
              <a:pathLst>
                <a:path w="1309963" h="277306">
                  <a:moveTo>
                    <a:pt x="116133" y="0"/>
                  </a:moveTo>
                  <a:lnTo>
                    <a:pt x="1193830" y="0"/>
                  </a:lnTo>
                  <a:cubicBezTo>
                    <a:pt x="1257969" y="0"/>
                    <a:pt x="1309963" y="51994"/>
                    <a:pt x="1309963" y="116133"/>
                  </a:cubicBezTo>
                  <a:lnTo>
                    <a:pt x="1309963" y="161173"/>
                  </a:lnTo>
                  <a:cubicBezTo>
                    <a:pt x="1309963" y="225311"/>
                    <a:pt x="1257969" y="277306"/>
                    <a:pt x="1193830" y="277306"/>
                  </a:cubicBezTo>
                  <a:lnTo>
                    <a:pt x="116133" y="277306"/>
                  </a:lnTo>
                  <a:cubicBezTo>
                    <a:pt x="51994" y="277306"/>
                    <a:pt x="0" y="225311"/>
                    <a:pt x="0" y="161173"/>
                  </a:cubicBezTo>
                  <a:lnTo>
                    <a:pt x="0" y="116133"/>
                  </a:lnTo>
                  <a:cubicBezTo>
                    <a:pt x="0" y="51994"/>
                    <a:pt x="51994" y="0"/>
                    <a:pt x="116133" y="0"/>
                  </a:cubicBezTo>
                  <a:close/>
                </a:path>
              </a:pathLst>
            </a:custGeom>
            <a:solidFill>
              <a:srgbClr val="3AB85C"/>
            </a:solidFill>
          </p:spPr>
        </p:sp>
        <p:sp>
          <p:nvSpPr>
            <p:cNvPr id="4" name="TextBox 4"/>
            <p:cNvSpPr txBox="1"/>
            <p:nvPr/>
          </p:nvSpPr>
          <p:spPr>
            <a:xfrm>
              <a:off x="0" y="-123825"/>
              <a:ext cx="1309963" cy="401131"/>
            </a:xfrm>
            <a:prstGeom prst="rect">
              <a:avLst/>
            </a:prstGeom>
          </p:spPr>
          <p:txBody>
            <a:bodyPr lIns="50800" tIns="50800" rIns="50800" bIns="50800" rtlCol="0" anchor="ctr"/>
            <a:lstStyle/>
            <a:p>
              <a:pPr algn="ctr">
                <a:lnSpc>
                  <a:spcPts val="8959"/>
                </a:lnSpc>
              </a:pPr>
              <a:r>
                <a:rPr lang="en-US" sz="6399">
                  <a:solidFill>
                    <a:srgbClr val="FFFFFF"/>
                  </a:solidFill>
                  <a:latin typeface="DM Sans Bold"/>
                </a:rPr>
                <a:t>Searching Data</a:t>
              </a:r>
            </a:p>
          </p:txBody>
        </p:sp>
      </p:grpSp>
      <p:grpSp>
        <p:nvGrpSpPr>
          <p:cNvPr id="5" name="Group 5"/>
          <p:cNvGrpSpPr/>
          <p:nvPr/>
        </p:nvGrpSpPr>
        <p:grpSpPr>
          <a:xfrm>
            <a:off x="336625" y="336625"/>
            <a:ext cx="692075" cy="692075"/>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B85C"/>
            </a:solidFill>
          </p:spPr>
        </p:sp>
        <p:sp>
          <p:nvSpPr>
            <p:cNvPr id="7" name="TextBox 7"/>
            <p:cNvSpPr txBox="1"/>
            <p:nvPr/>
          </p:nvSpPr>
          <p:spPr>
            <a:xfrm>
              <a:off x="76200" y="104775"/>
              <a:ext cx="660400" cy="631825"/>
            </a:xfrm>
            <a:prstGeom prst="rect">
              <a:avLst/>
            </a:prstGeom>
          </p:spPr>
          <p:txBody>
            <a:bodyPr lIns="50800" tIns="50800" rIns="50800" bIns="50800" rtlCol="0" anchor="ctr"/>
            <a:lstStyle/>
            <a:p>
              <a:pPr algn="ctr">
                <a:lnSpc>
                  <a:spcPts val="1599"/>
                </a:lnSpc>
              </a:pPr>
              <a:r>
                <a:rPr lang="en-US" sz="1599" spc="-31">
                  <a:solidFill>
                    <a:srgbClr val="FFFFFF"/>
                  </a:solidFill>
                  <a:latin typeface="DM Sans Bold"/>
                </a:rPr>
                <a:t>2</a:t>
              </a:r>
            </a:p>
          </p:txBody>
        </p:sp>
      </p:grpSp>
      <p:sp>
        <p:nvSpPr>
          <p:cNvPr id="8" name="Freeform 8"/>
          <p:cNvSpPr/>
          <p:nvPr/>
        </p:nvSpPr>
        <p:spPr>
          <a:xfrm>
            <a:off x="8135124" y="1334902"/>
            <a:ext cx="9762423" cy="6806029"/>
          </a:xfrm>
          <a:custGeom>
            <a:avLst/>
            <a:gdLst/>
            <a:ahLst/>
            <a:cxnLst/>
            <a:rect l="l" t="t" r="r" b="b"/>
            <a:pathLst>
              <a:path w="9762423" h="6806029">
                <a:moveTo>
                  <a:pt x="0" y="0"/>
                </a:moveTo>
                <a:lnTo>
                  <a:pt x="9762422" y="0"/>
                </a:lnTo>
                <a:lnTo>
                  <a:pt x="9762422" y="6806029"/>
                </a:lnTo>
                <a:lnTo>
                  <a:pt x="0" y="6806029"/>
                </a:lnTo>
                <a:lnTo>
                  <a:pt x="0" y="0"/>
                </a:lnTo>
                <a:close/>
              </a:path>
            </a:pathLst>
          </a:custGeom>
          <a:blipFill>
            <a:blip r:embed="rId2"/>
            <a:stretch>
              <a:fillRect/>
            </a:stretch>
          </a:blipFill>
          <a:ln w="9525" cap="sq">
            <a:solidFill>
              <a:srgbClr val="000000"/>
            </a:solidFill>
            <a:prstDash val="solid"/>
            <a:miter/>
          </a:ln>
        </p:spPr>
      </p:sp>
      <p:sp>
        <p:nvSpPr>
          <p:cNvPr id="9" name="Freeform 9"/>
          <p:cNvSpPr/>
          <p:nvPr/>
        </p:nvSpPr>
        <p:spPr>
          <a:xfrm>
            <a:off x="33667" y="6172200"/>
            <a:ext cx="1990067" cy="4114800"/>
          </a:xfrm>
          <a:custGeom>
            <a:avLst/>
            <a:gdLst/>
            <a:ahLst/>
            <a:cxnLst/>
            <a:rect l="l" t="t" r="r" b="b"/>
            <a:pathLst>
              <a:path w="1990067" h="4114800">
                <a:moveTo>
                  <a:pt x="0" y="0"/>
                </a:moveTo>
                <a:lnTo>
                  <a:pt x="1990066" y="0"/>
                </a:lnTo>
                <a:lnTo>
                  <a:pt x="199006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TextBox 10"/>
          <p:cNvSpPr txBox="1"/>
          <p:nvPr/>
        </p:nvSpPr>
        <p:spPr>
          <a:xfrm>
            <a:off x="1028700" y="4109354"/>
            <a:ext cx="6954409" cy="4000500"/>
          </a:xfrm>
          <a:prstGeom prst="rect">
            <a:avLst/>
          </a:prstGeom>
        </p:spPr>
        <p:txBody>
          <a:bodyPr lIns="0" tIns="0" rIns="0" bIns="0" rtlCol="0" anchor="t">
            <a:spAutoFit/>
          </a:bodyPr>
          <a:lstStyle/>
          <a:p>
            <a:pPr marL="822446" lvl="1" indent="-411223" algn="l">
              <a:lnSpc>
                <a:spcPts val="4571"/>
              </a:lnSpc>
              <a:buFont typeface="Arial"/>
              <a:buChar char="•"/>
            </a:pPr>
            <a:r>
              <a:rPr lang="en-US" sz="3809">
                <a:solidFill>
                  <a:srgbClr val="000000"/>
                </a:solidFill>
                <a:latin typeface="DM Sans"/>
              </a:rPr>
              <a:t>Access GEO database, search for Ebola-related datasets using keywords.</a:t>
            </a:r>
          </a:p>
          <a:p>
            <a:pPr marL="822446" lvl="1" indent="-411223" algn="l">
              <a:lnSpc>
                <a:spcPts val="4571"/>
              </a:lnSpc>
              <a:buFont typeface="Arial"/>
              <a:buChar char="•"/>
            </a:pPr>
            <a:r>
              <a:rPr lang="en-US" sz="3809">
                <a:solidFill>
                  <a:srgbClr val="000000"/>
                </a:solidFill>
                <a:latin typeface="DM Sans"/>
              </a:rPr>
              <a:t>Identify datasets with relevant experimental conditions and sample types.</a:t>
            </a:r>
          </a:p>
        </p:txBody>
      </p:sp>
      <p:sp>
        <p:nvSpPr>
          <p:cNvPr id="11" name="Freeform 11"/>
          <p:cNvSpPr/>
          <p:nvPr/>
        </p:nvSpPr>
        <p:spPr>
          <a:xfrm>
            <a:off x="6224005" y="9170700"/>
            <a:ext cx="5839990" cy="175200"/>
          </a:xfrm>
          <a:custGeom>
            <a:avLst/>
            <a:gdLst/>
            <a:ahLst/>
            <a:cxnLst/>
            <a:rect l="l" t="t" r="r" b="b"/>
            <a:pathLst>
              <a:path w="5839990" h="175200">
                <a:moveTo>
                  <a:pt x="0" y="0"/>
                </a:moveTo>
                <a:lnTo>
                  <a:pt x="5839990" y="0"/>
                </a:lnTo>
                <a:lnTo>
                  <a:pt x="5839990" y="175200"/>
                </a:lnTo>
                <a:lnTo>
                  <a:pt x="0" y="1752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2" name="TextBox 12"/>
          <p:cNvSpPr txBox="1"/>
          <p:nvPr/>
        </p:nvSpPr>
        <p:spPr>
          <a:xfrm>
            <a:off x="1810790" y="8258175"/>
            <a:ext cx="425887" cy="212090"/>
          </a:xfrm>
          <a:prstGeom prst="rect">
            <a:avLst/>
          </a:prstGeom>
        </p:spPr>
        <p:txBody>
          <a:bodyPr lIns="0" tIns="0" rIns="0" bIns="0" rtlCol="0" anchor="t">
            <a:spAutoFit/>
          </a:bodyPr>
          <a:lstStyle/>
          <a:p>
            <a:pPr algn="ctr">
              <a:lnSpc>
                <a:spcPts val="1599"/>
              </a:lnSpc>
              <a:spcBef>
                <a:spcPct val="0"/>
              </a:spcBef>
            </a:pPr>
            <a:r>
              <a:rPr lang="en-US" sz="1599" u="sng" spc="-31">
                <a:solidFill>
                  <a:srgbClr val="000000"/>
                </a:solidFill>
                <a:latin typeface="DM Sans Bold"/>
                <a:hlinkClick r:id="rId7" tooltip="https://www.ncbi.nlm.nih.gov/geo/query/acc.cgi?acc=GSE83563"/>
              </a:rPr>
              <a:t>LINK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891568"/>
            <a:ext cx="6709269" cy="1326542"/>
            <a:chOff x="0" y="0"/>
            <a:chExt cx="1402533" cy="277306"/>
          </a:xfrm>
        </p:grpSpPr>
        <p:sp>
          <p:nvSpPr>
            <p:cNvPr id="3" name="Freeform 3"/>
            <p:cNvSpPr/>
            <p:nvPr/>
          </p:nvSpPr>
          <p:spPr>
            <a:xfrm>
              <a:off x="0" y="0"/>
              <a:ext cx="1402533" cy="277306"/>
            </a:xfrm>
            <a:custGeom>
              <a:avLst/>
              <a:gdLst/>
              <a:ahLst/>
              <a:cxnLst/>
              <a:rect l="l" t="t" r="r" b="b"/>
              <a:pathLst>
                <a:path w="1402533" h="277306">
                  <a:moveTo>
                    <a:pt x="108468" y="0"/>
                  </a:moveTo>
                  <a:lnTo>
                    <a:pt x="1294065" y="0"/>
                  </a:lnTo>
                  <a:cubicBezTo>
                    <a:pt x="1353970" y="0"/>
                    <a:pt x="1402533" y="48563"/>
                    <a:pt x="1402533" y="108468"/>
                  </a:cubicBezTo>
                  <a:lnTo>
                    <a:pt x="1402533" y="168838"/>
                  </a:lnTo>
                  <a:cubicBezTo>
                    <a:pt x="1402533" y="228743"/>
                    <a:pt x="1353970" y="277306"/>
                    <a:pt x="1294065" y="277306"/>
                  </a:cubicBezTo>
                  <a:lnTo>
                    <a:pt x="108468" y="277306"/>
                  </a:lnTo>
                  <a:cubicBezTo>
                    <a:pt x="48563" y="277306"/>
                    <a:pt x="0" y="228743"/>
                    <a:pt x="0" y="168838"/>
                  </a:cubicBezTo>
                  <a:lnTo>
                    <a:pt x="0" y="108468"/>
                  </a:lnTo>
                  <a:cubicBezTo>
                    <a:pt x="0" y="48563"/>
                    <a:pt x="48563" y="0"/>
                    <a:pt x="108468" y="0"/>
                  </a:cubicBezTo>
                  <a:close/>
                </a:path>
              </a:pathLst>
            </a:custGeom>
            <a:solidFill>
              <a:srgbClr val="3AB85C"/>
            </a:solidFill>
          </p:spPr>
        </p:sp>
        <p:sp>
          <p:nvSpPr>
            <p:cNvPr id="4" name="TextBox 4"/>
            <p:cNvSpPr txBox="1"/>
            <p:nvPr/>
          </p:nvSpPr>
          <p:spPr>
            <a:xfrm>
              <a:off x="0" y="-123825"/>
              <a:ext cx="1402533" cy="401131"/>
            </a:xfrm>
            <a:prstGeom prst="rect">
              <a:avLst/>
            </a:prstGeom>
          </p:spPr>
          <p:txBody>
            <a:bodyPr lIns="50800" tIns="50800" rIns="50800" bIns="50800" rtlCol="0" anchor="ctr"/>
            <a:lstStyle/>
            <a:p>
              <a:pPr algn="ctr">
                <a:lnSpc>
                  <a:spcPts val="8959"/>
                </a:lnSpc>
              </a:pPr>
              <a:r>
                <a:rPr lang="en-US" sz="6399">
                  <a:solidFill>
                    <a:srgbClr val="FFFFFF"/>
                  </a:solidFill>
                  <a:latin typeface="DM Sans Bold"/>
                </a:rPr>
                <a:t>GEO2R Analyses</a:t>
              </a:r>
            </a:p>
          </p:txBody>
        </p:sp>
      </p:grpSp>
      <p:grpSp>
        <p:nvGrpSpPr>
          <p:cNvPr id="5" name="Group 5"/>
          <p:cNvGrpSpPr/>
          <p:nvPr/>
        </p:nvGrpSpPr>
        <p:grpSpPr>
          <a:xfrm>
            <a:off x="336625" y="336625"/>
            <a:ext cx="692075" cy="692075"/>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B85C"/>
            </a:solidFill>
          </p:spPr>
        </p:sp>
        <p:sp>
          <p:nvSpPr>
            <p:cNvPr id="7" name="TextBox 7"/>
            <p:cNvSpPr txBox="1"/>
            <p:nvPr/>
          </p:nvSpPr>
          <p:spPr>
            <a:xfrm>
              <a:off x="76200" y="104775"/>
              <a:ext cx="660400" cy="631825"/>
            </a:xfrm>
            <a:prstGeom prst="rect">
              <a:avLst/>
            </a:prstGeom>
          </p:spPr>
          <p:txBody>
            <a:bodyPr lIns="50800" tIns="50800" rIns="50800" bIns="50800" rtlCol="0" anchor="ctr"/>
            <a:lstStyle/>
            <a:p>
              <a:pPr algn="ctr">
                <a:lnSpc>
                  <a:spcPts val="1599"/>
                </a:lnSpc>
              </a:pPr>
              <a:r>
                <a:rPr lang="en-US" sz="1599" spc="-31">
                  <a:solidFill>
                    <a:srgbClr val="FFFFFF"/>
                  </a:solidFill>
                  <a:latin typeface="DM Sans Bold"/>
                </a:rPr>
                <a:t>3</a:t>
              </a:r>
            </a:p>
          </p:txBody>
        </p:sp>
      </p:grpSp>
      <p:sp>
        <p:nvSpPr>
          <p:cNvPr id="8" name="Freeform 8"/>
          <p:cNvSpPr/>
          <p:nvPr/>
        </p:nvSpPr>
        <p:spPr>
          <a:xfrm>
            <a:off x="8001000" y="1891568"/>
            <a:ext cx="9881234" cy="6503864"/>
          </a:xfrm>
          <a:custGeom>
            <a:avLst/>
            <a:gdLst/>
            <a:ahLst/>
            <a:cxnLst/>
            <a:rect l="l" t="t" r="r" b="b"/>
            <a:pathLst>
              <a:path w="9881234" h="6503864">
                <a:moveTo>
                  <a:pt x="0" y="0"/>
                </a:moveTo>
                <a:lnTo>
                  <a:pt x="9881234" y="0"/>
                </a:lnTo>
                <a:lnTo>
                  <a:pt x="9881234" y="6503864"/>
                </a:lnTo>
                <a:lnTo>
                  <a:pt x="0" y="6503864"/>
                </a:lnTo>
                <a:lnTo>
                  <a:pt x="0" y="0"/>
                </a:lnTo>
                <a:close/>
              </a:path>
            </a:pathLst>
          </a:custGeom>
          <a:blipFill>
            <a:blip r:embed="rId2"/>
            <a:stretch>
              <a:fillRect r="-18748"/>
            </a:stretch>
          </a:blipFill>
          <a:ln w="9525" cap="sq">
            <a:solidFill>
              <a:srgbClr val="000000"/>
            </a:solidFill>
            <a:prstDash val="solid"/>
            <a:miter/>
          </a:ln>
        </p:spPr>
      </p:sp>
      <p:sp>
        <p:nvSpPr>
          <p:cNvPr id="9" name="Freeform 9"/>
          <p:cNvSpPr/>
          <p:nvPr/>
        </p:nvSpPr>
        <p:spPr>
          <a:xfrm>
            <a:off x="0" y="6172200"/>
            <a:ext cx="4010060" cy="4114800"/>
          </a:xfrm>
          <a:custGeom>
            <a:avLst/>
            <a:gdLst/>
            <a:ahLst/>
            <a:cxnLst/>
            <a:rect l="l" t="t" r="r" b="b"/>
            <a:pathLst>
              <a:path w="4010060" h="4114800">
                <a:moveTo>
                  <a:pt x="0" y="0"/>
                </a:moveTo>
                <a:lnTo>
                  <a:pt x="4010060" y="0"/>
                </a:lnTo>
                <a:lnTo>
                  <a:pt x="401006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TextBox 10"/>
          <p:cNvSpPr txBox="1"/>
          <p:nvPr/>
        </p:nvSpPr>
        <p:spPr>
          <a:xfrm>
            <a:off x="1243146" y="3839613"/>
            <a:ext cx="6280376" cy="3830274"/>
          </a:xfrm>
          <a:prstGeom prst="rect">
            <a:avLst/>
          </a:prstGeom>
        </p:spPr>
        <p:txBody>
          <a:bodyPr lIns="0" tIns="0" rIns="0" bIns="0" rtlCol="0" anchor="t">
            <a:spAutoFit/>
          </a:bodyPr>
          <a:lstStyle/>
          <a:p>
            <a:pPr marL="820025" lvl="1" indent="-410013" algn="l">
              <a:lnSpc>
                <a:spcPts val="3798"/>
              </a:lnSpc>
              <a:spcBef>
                <a:spcPct val="0"/>
              </a:spcBef>
              <a:buFont typeface="Arial"/>
              <a:buChar char="•"/>
            </a:pPr>
            <a:r>
              <a:rPr lang="en-US" sz="3798" spc="-75">
                <a:solidFill>
                  <a:srgbClr val="000000"/>
                </a:solidFill>
                <a:latin typeface="DM Sans"/>
              </a:rPr>
              <a:t>Utilize GEO2R tool to compare gene expression between experimental groups.</a:t>
            </a:r>
          </a:p>
          <a:p>
            <a:pPr marL="820025" lvl="1" indent="-410013" algn="l">
              <a:lnSpc>
                <a:spcPts val="3798"/>
              </a:lnSpc>
              <a:spcBef>
                <a:spcPct val="0"/>
              </a:spcBef>
              <a:buFont typeface="Arial"/>
              <a:buChar char="•"/>
            </a:pPr>
            <a:r>
              <a:rPr lang="en-US" sz="3798" spc="-75">
                <a:solidFill>
                  <a:srgbClr val="000000"/>
                </a:solidFill>
                <a:latin typeface="DM Sans"/>
              </a:rPr>
              <a:t>Identify genes that are significantly differentially expressed.</a:t>
            </a:r>
          </a:p>
          <a:p>
            <a:pPr algn="l">
              <a:lnSpc>
                <a:spcPts val="3798"/>
              </a:lnSpc>
              <a:spcBef>
                <a:spcPct val="0"/>
              </a:spcBef>
            </a:pPr>
            <a:endParaRPr lang="en-US" sz="3798" spc="-75">
              <a:solidFill>
                <a:srgbClr val="000000"/>
              </a:solidFill>
              <a:latin typeface="DM Sans"/>
            </a:endParaRPr>
          </a:p>
        </p:txBody>
      </p:sp>
      <p:sp>
        <p:nvSpPr>
          <p:cNvPr id="11" name="Freeform 11"/>
          <p:cNvSpPr/>
          <p:nvPr/>
        </p:nvSpPr>
        <p:spPr>
          <a:xfrm>
            <a:off x="6224005" y="9170700"/>
            <a:ext cx="5839990" cy="175200"/>
          </a:xfrm>
          <a:custGeom>
            <a:avLst/>
            <a:gdLst/>
            <a:ahLst/>
            <a:cxnLst/>
            <a:rect l="l" t="t" r="r" b="b"/>
            <a:pathLst>
              <a:path w="5839990" h="175200">
                <a:moveTo>
                  <a:pt x="0" y="0"/>
                </a:moveTo>
                <a:lnTo>
                  <a:pt x="5839990" y="0"/>
                </a:lnTo>
                <a:lnTo>
                  <a:pt x="5839990" y="175200"/>
                </a:lnTo>
                <a:lnTo>
                  <a:pt x="0" y="1752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36625" y="336625"/>
            <a:ext cx="692075" cy="692075"/>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B85C"/>
            </a:solidFill>
          </p:spPr>
        </p:sp>
        <p:sp>
          <p:nvSpPr>
            <p:cNvPr id="4" name="TextBox 4"/>
            <p:cNvSpPr txBox="1"/>
            <p:nvPr/>
          </p:nvSpPr>
          <p:spPr>
            <a:xfrm>
              <a:off x="76200" y="104775"/>
              <a:ext cx="660400" cy="631825"/>
            </a:xfrm>
            <a:prstGeom prst="rect">
              <a:avLst/>
            </a:prstGeom>
          </p:spPr>
          <p:txBody>
            <a:bodyPr lIns="50800" tIns="50800" rIns="50800" bIns="50800" rtlCol="0" anchor="ctr"/>
            <a:lstStyle/>
            <a:p>
              <a:pPr algn="ctr">
                <a:lnSpc>
                  <a:spcPts val="1599"/>
                </a:lnSpc>
              </a:pPr>
              <a:r>
                <a:rPr lang="en-US" sz="1599" spc="-31">
                  <a:solidFill>
                    <a:srgbClr val="FFFFFF"/>
                  </a:solidFill>
                  <a:latin typeface="DM Sans Bold"/>
                </a:rPr>
                <a:t>4</a:t>
              </a:r>
            </a:p>
          </p:txBody>
        </p:sp>
      </p:grpSp>
      <p:sp>
        <p:nvSpPr>
          <p:cNvPr id="5" name="Freeform 5"/>
          <p:cNvSpPr/>
          <p:nvPr/>
        </p:nvSpPr>
        <p:spPr>
          <a:xfrm>
            <a:off x="9736004" y="1173430"/>
            <a:ext cx="7344876" cy="3522395"/>
          </a:xfrm>
          <a:custGeom>
            <a:avLst/>
            <a:gdLst/>
            <a:ahLst/>
            <a:cxnLst/>
            <a:rect l="l" t="t" r="r" b="b"/>
            <a:pathLst>
              <a:path w="7344876" h="3522395">
                <a:moveTo>
                  <a:pt x="0" y="0"/>
                </a:moveTo>
                <a:lnTo>
                  <a:pt x="7344876" y="0"/>
                </a:lnTo>
                <a:lnTo>
                  <a:pt x="7344876" y="3522395"/>
                </a:lnTo>
                <a:lnTo>
                  <a:pt x="0" y="3522395"/>
                </a:lnTo>
                <a:lnTo>
                  <a:pt x="0" y="0"/>
                </a:lnTo>
                <a:close/>
              </a:path>
            </a:pathLst>
          </a:custGeom>
          <a:blipFill>
            <a:blip r:embed="rId2"/>
            <a:stretch>
              <a:fillRect l="-6213" r="-6213"/>
            </a:stretch>
          </a:blipFill>
          <a:ln w="19050" cap="sq">
            <a:solidFill>
              <a:srgbClr val="000000"/>
            </a:solidFill>
            <a:prstDash val="solid"/>
            <a:miter/>
          </a:ln>
        </p:spPr>
      </p:sp>
      <p:grpSp>
        <p:nvGrpSpPr>
          <p:cNvPr id="6" name="Group 6"/>
          <p:cNvGrpSpPr/>
          <p:nvPr/>
        </p:nvGrpSpPr>
        <p:grpSpPr>
          <a:xfrm>
            <a:off x="2241791" y="1120497"/>
            <a:ext cx="5556641" cy="979838"/>
            <a:chOff x="0" y="0"/>
            <a:chExt cx="7408854" cy="1306450"/>
          </a:xfrm>
        </p:grpSpPr>
        <p:grpSp>
          <p:nvGrpSpPr>
            <p:cNvPr id="7" name="Group 7"/>
            <p:cNvGrpSpPr/>
            <p:nvPr/>
          </p:nvGrpSpPr>
          <p:grpSpPr>
            <a:xfrm>
              <a:off x="0" y="0"/>
              <a:ext cx="7408854" cy="1306450"/>
              <a:chOff x="0" y="0"/>
              <a:chExt cx="713952" cy="125896"/>
            </a:xfrm>
          </p:grpSpPr>
          <p:sp>
            <p:nvSpPr>
              <p:cNvPr id="8" name="Freeform 8"/>
              <p:cNvSpPr/>
              <p:nvPr/>
            </p:nvSpPr>
            <p:spPr>
              <a:xfrm>
                <a:off x="0" y="0"/>
                <a:ext cx="713952" cy="125896"/>
              </a:xfrm>
              <a:custGeom>
                <a:avLst/>
                <a:gdLst/>
                <a:ahLst/>
                <a:cxnLst/>
                <a:rect l="l" t="t" r="r" b="b"/>
                <a:pathLst>
                  <a:path w="713952" h="125896">
                    <a:moveTo>
                      <a:pt x="62948" y="0"/>
                    </a:moveTo>
                    <a:lnTo>
                      <a:pt x="651005" y="0"/>
                    </a:lnTo>
                    <a:cubicBezTo>
                      <a:pt x="667699" y="0"/>
                      <a:pt x="683710" y="6632"/>
                      <a:pt x="695515" y="18437"/>
                    </a:cubicBezTo>
                    <a:cubicBezTo>
                      <a:pt x="707320" y="30242"/>
                      <a:pt x="713952" y="46253"/>
                      <a:pt x="713952" y="62948"/>
                    </a:cubicBezTo>
                    <a:lnTo>
                      <a:pt x="713952" y="62948"/>
                    </a:lnTo>
                    <a:cubicBezTo>
                      <a:pt x="713952" y="79643"/>
                      <a:pt x="707320" y="95654"/>
                      <a:pt x="695515" y="107459"/>
                    </a:cubicBezTo>
                    <a:cubicBezTo>
                      <a:pt x="683710" y="119264"/>
                      <a:pt x="667699" y="125896"/>
                      <a:pt x="651005" y="125896"/>
                    </a:cubicBezTo>
                    <a:lnTo>
                      <a:pt x="62948" y="125896"/>
                    </a:lnTo>
                    <a:cubicBezTo>
                      <a:pt x="46253" y="125896"/>
                      <a:pt x="30242" y="119264"/>
                      <a:pt x="18437" y="107459"/>
                    </a:cubicBezTo>
                    <a:cubicBezTo>
                      <a:pt x="6632" y="95654"/>
                      <a:pt x="0" y="79643"/>
                      <a:pt x="0" y="62948"/>
                    </a:cubicBezTo>
                    <a:lnTo>
                      <a:pt x="0" y="62948"/>
                    </a:lnTo>
                    <a:cubicBezTo>
                      <a:pt x="0" y="46253"/>
                      <a:pt x="6632" y="30242"/>
                      <a:pt x="18437" y="18437"/>
                    </a:cubicBezTo>
                    <a:cubicBezTo>
                      <a:pt x="30242" y="6632"/>
                      <a:pt x="46253" y="0"/>
                      <a:pt x="62948" y="0"/>
                    </a:cubicBezTo>
                    <a:close/>
                  </a:path>
                </a:pathLst>
              </a:custGeom>
              <a:solidFill>
                <a:srgbClr val="3AB85C"/>
              </a:solidFill>
            </p:spPr>
          </p:sp>
          <p:sp>
            <p:nvSpPr>
              <p:cNvPr id="9" name="TextBox 9"/>
              <p:cNvSpPr txBox="1"/>
              <p:nvPr/>
            </p:nvSpPr>
            <p:spPr>
              <a:xfrm>
                <a:off x="0" y="-123825"/>
                <a:ext cx="713952" cy="249721"/>
              </a:xfrm>
              <a:prstGeom prst="rect">
                <a:avLst/>
              </a:prstGeom>
            </p:spPr>
            <p:txBody>
              <a:bodyPr lIns="50800" tIns="50800" rIns="50800" bIns="50800" rtlCol="0" anchor="ctr"/>
              <a:lstStyle/>
              <a:p>
                <a:pPr algn="ctr">
                  <a:lnSpc>
                    <a:spcPts val="8959"/>
                  </a:lnSpc>
                </a:pPr>
                <a:endParaRPr/>
              </a:p>
            </p:txBody>
          </p:sp>
        </p:grpSp>
        <p:sp>
          <p:nvSpPr>
            <p:cNvPr id="10" name="TextBox 10"/>
            <p:cNvSpPr txBox="1"/>
            <p:nvPr/>
          </p:nvSpPr>
          <p:spPr>
            <a:xfrm>
              <a:off x="645755" y="222856"/>
              <a:ext cx="6117345" cy="908364"/>
            </a:xfrm>
            <a:prstGeom prst="rect">
              <a:avLst/>
            </a:prstGeom>
          </p:spPr>
          <p:txBody>
            <a:bodyPr lIns="0" tIns="0" rIns="0" bIns="0" rtlCol="0" anchor="t">
              <a:spAutoFit/>
            </a:bodyPr>
            <a:lstStyle/>
            <a:p>
              <a:pPr algn="ctr">
                <a:lnSpc>
                  <a:spcPts val="2603"/>
                </a:lnSpc>
                <a:spcBef>
                  <a:spcPct val="0"/>
                </a:spcBef>
              </a:pPr>
              <a:r>
                <a:rPr lang="en-US" sz="2603" spc="-52">
                  <a:solidFill>
                    <a:srgbClr val="FFFFFF"/>
                  </a:solidFill>
                  <a:latin typeface="DM Sans Bold"/>
                </a:rPr>
                <a:t>Grouping Healthy and infected data</a:t>
              </a:r>
            </a:p>
          </p:txBody>
        </p:sp>
      </p:grpSp>
      <p:sp>
        <p:nvSpPr>
          <p:cNvPr id="11" name="Freeform 11"/>
          <p:cNvSpPr/>
          <p:nvPr/>
        </p:nvSpPr>
        <p:spPr>
          <a:xfrm>
            <a:off x="2415433" y="3382342"/>
            <a:ext cx="7320571" cy="3522395"/>
          </a:xfrm>
          <a:custGeom>
            <a:avLst/>
            <a:gdLst/>
            <a:ahLst/>
            <a:cxnLst/>
            <a:rect l="l" t="t" r="r" b="b"/>
            <a:pathLst>
              <a:path w="7320571" h="3522395">
                <a:moveTo>
                  <a:pt x="0" y="0"/>
                </a:moveTo>
                <a:lnTo>
                  <a:pt x="7320571" y="0"/>
                </a:lnTo>
                <a:lnTo>
                  <a:pt x="7320571" y="3522395"/>
                </a:lnTo>
                <a:lnTo>
                  <a:pt x="0" y="3522395"/>
                </a:lnTo>
                <a:lnTo>
                  <a:pt x="0" y="0"/>
                </a:lnTo>
                <a:close/>
              </a:path>
            </a:pathLst>
          </a:custGeom>
          <a:blipFill>
            <a:blip r:embed="rId3"/>
            <a:stretch>
              <a:fillRect l="-574" t="-1374" r="-141011" b="-60626"/>
            </a:stretch>
          </a:blipFill>
          <a:ln w="19050" cap="sq">
            <a:solidFill>
              <a:srgbClr val="000000"/>
            </a:solidFill>
            <a:prstDash val="solid"/>
            <a:miter/>
          </a:ln>
        </p:spPr>
      </p:sp>
      <p:sp>
        <p:nvSpPr>
          <p:cNvPr id="12" name="Freeform 12"/>
          <p:cNvSpPr/>
          <p:nvPr/>
        </p:nvSpPr>
        <p:spPr>
          <a:xfrm>
            <a:off x="9736004" y="5621803"/>
            <a:ext cx="7344876" cy="3811698"/>
          </a:xfrm>
          <a:custGeom>
            <a:avLst/>
            <a:gdLst/>
            <a:ahLst/>
            <a:cxnLst/>
            <a:rect l="l" t="t" r="r" b="b"/>
            <a:pathLst>
              <a:path w="7344876" h="3811698">
                <a:moveTo>
                  <a:pt x="0" y="0"/>
                </a:moveTo>
                <a:lnTo>
                  <a:pt x="7344876" y="0"/>
                </a:lnTo>
                <a:lnTo>
                  <a:pt x="7344876" y="3811698"/>
                </a:lnTo>
                <a:lnTo>
                  <a:pt x="0" y="3811698"/>
                </a:lnTo>
                <a:lnTo>
                  <a:pt x="0" y="0"/>
                </a:lnTo>
                <a:close/>
              </a:path>
            </a:pathLst>
          </a:custGeom>
          <a:blipFill>
            <a:blip r:embed="rId4"/>
            <a:stretch>
              <a:fillRect l="-395" r="-144231" b="-6428"/>
            </a:stretch>
          </a:blipFill>
          <a:ln w="19050" cap="sq">
            <a:solidFill>
              <a:srgbClr val="000000"/>
            </a:solidFill>
            <a:prstDash val="solid"/>
            <a:miter/>
          </a:ln>
        </p:spPr>
      </p:sp>
      <p:sp>
        <p:nvSpPr>
          <p:cNvPr id="13" name="Freeform 13"/>
          <p:cNvSpPr/>
          <p:nvPr/>
        </p:nvSpPr>
        <p:spPr>
          <a:xfrm>
            <a:off x="8081059" y="2100335"/>
            <a:ext cx="1434702" cy="1061680"/>
          </a:xfrm>
          <a:custGeom>
            <a:avLst/>
            <a:gdLst/>
            <a:ahLst/>
            <a:cxnLst/>
            <a:rect l="l" t="t" r="r" b="b"/>
            <a:pathLst>
              <a:path w="1434702" h="1061680">
                <a:moveTo>
                  <a:pt x="0" y="0"/>
                </a:moveTo>
                <a:lnTo>
                  <a:pt x="1434702" y="0"/>
                </a:lnTo>
                <a:lnTo>
                  <a:pt x="1434702" y="1061679"/>
                </a:lnTo>
                <a:lnTo>
                  <a:pt x="0" y="106167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4" name="Freeform 14"/>
          <p:cNvSpPr/>
          <p:nvPr/>
        </p:nvSpPr>
        <p:spPr>
          <a:xfrm rot="-5337962">
            <a:off x="8081059" y="7319785"/>
            <a:ext cx="1434702" cy="1061680"/>
          </a:xfrm>
          <a:custGeom>
            <a:avLst/>
            <a:gdLst/>
            <a:ahLst/>
            <a:cxnLst/>
            <a:rect l="l" t="t" r="r" b="b"/>
            <a:pathLst>
              <a:path w="1434702" h="1061680">
                <a:moveTo>
                  <a:pt x="0" y="0"/>
                </a:moveTo>
                <a:lnTo>
                  <a:pt x="1434702" y="0"/>
                </a:lnTo>
                <a:lnTo>
                  <a:pt x="1434702" y="1061680"/>
                </a:lnTo>
                <a:lnTo>
                  <a:pt x="0" y="106168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5" name="Freeform 15"/>
          <p:cNvSpPr/>
          <p:nvPr/>
        </p:nvSpPr>
        <p:spPr>
          <a:xfrm>
            <a:off x="10488447" y="5055900"/>
            <a:ext cx="5839990" cy="175200"/>
          </a:xfrm>
          <a:custGeom>
            <a:avLst/>
            <a:gdLst/>
            <a:ahLst/>
            <a:cxnLst/>
            <a:rect l="l" t="t" r="r" b="b"/>
            <a:pathLst>
              <a:path w="5839990" h="175200">
                <a:moveTo>
                  <a:pt x="0" y="0"/>
                </a:moveTo>
                <a:lnTo>
                  <a:pt x="5839990" y="0"/>
                </a:lnTo>
                <a:lnTo>
                  <a:pt x="5839990" y="175200"/>
                </a:lnTo>
                <a:lnTo>
                  <a:pt x="0" y="1752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6" name="Freeform 16"/>
          <p:cNvSpPr/>
          <p:nvPr/>
        </p:nvSpPr>
        <p:spPr>
          <a:xfrm>
            <a:off x="0" y="6172200"/>
            <a:ext cx="4175535" cy="4114800"/>
          </a:xfrm>
          <a:custGeom>
            <a:avLst/>
            <a:gdLst/>
            <a:ahLst/>
            <a:cxnLst/>
            <a:rect l="l" t="t" r="r" b="b"/>
            <a:pathLst>
              <a:path w="4175535" h="4114800">
                <a:moveTo>
                  <a:pt x="0" y="0"/>
                </a:moveTo>
                <a:lnTo>
                  <a:pt x="4175535" y="0"/>
                </a:lnTo>
                <a:lnTo>
                  <a:pt x="4175535"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36625" y="336625"/>
            <a:ext cx="692075" cy="692075"/>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B85C"/>
            </a:solidFill>
          </p:spPr>
        </p:sp>
        <p:sp>
          <p:nvSpPr>
            <p:cNvPr id="4" name="TextBox 4"/>
            <p:cNvSpPr txBox="1"/>
            <p:nvPr/>
          </p:nvSpPr>
          <p:spPr>
            <a:xfrm>
              <a:off x="76200" y="104775"/>
              <a:ext cx="660400" cy="631825"/>
            </a:xfrm>
            <a:prstGeom prst="rect">
              <a:avLst/>
            </a:prstGeom>
          </p:spPr>
          <p:txBody>
            <a:bodyPr lIns="50800" tIns="50800" rIns="50800" bIns="50800" rtlCol="0" anchor="ctr"/>
            <a:lstStyle/>
            <a:p>
              <a:pPr algn="ctr">
                <a:lnSpc>
                  <a:spcPts val="1599"/>
                </a:lnSpc>
              </a:pPr>
              <a:r>
                <a:rPr lang="en-US" sz="1599" spc="-31">
                  <a:solidFill>
                    <a:srgbClr val="FFFFFF"/>
                  </a:solidFill>
                  <a:latin typeface="DM Sans Bold"/>
                </a:rPr>
                <a:t>5</a:t>
              </a:r>
            </a:p>
          </p:txBody>
        </p:sp>
      </p:grpSp>
      <p:grpSp>
        <p:nvGrpSpPr>
          <p:cNvPr id="5" name="Group 5"/>
          <p:cNvGrpSpPr/>
          <p:nvPr/>
        </p:nvGrpSpPr>
        <p:grpSpPr>
          <a:xfrm>
            <a:off x="6020090" y="374298"/>
            <a:ext cx="5556641" cy="654402"/>
            <a:chOff x="0" y="0"/>
            <a:chExt cx="7408854" cy="872536"/>
          </a:xfrm>
        </p:grpSpPr>
        <p:grpSp>
          <p:nvGrpSpPr>
            <p:cNvPr id="6" name="Group 6"/>
            <p:cNvGrpSpPr/>
            <p:nvPr/>
          </p:nvGrpSpPr>
          <p:grpSpPr>
            <a:xfrm>
              <a:off x="0" y="0"/>
              <a:ext cx="7408854" cy="872536"/>
              <a:chOff x="0" y="0"/>
              <a:chExt cx="713952" cy="84082"/>
            </a:xfrm>
          </p:grpSpPr>
          <p:sp>
            <p:nvSpPr>
              <p:cNvPr id="7" name="Freeform 7"/>
              <p:cNvSpPr/>
              <p:nvPr/>
            </p:nvSpPr>
            <p:spPr>
              <a:xfrm>
                <a:off x="0" y="0"/>
                <a:ext cx="713952" cy="84082"/>
              </a:xfrm>
              <a:custGeom>
                <a:avLst/>
                <a:gdLst/>
                <a:ahLst/>
                <a:cxnLst/>
                <a:rect l="l" t="t" r="r" b="b"/>
                <a:pathLst>
                  <a:path w="713952" h="84082">
                    <a:moveTo>
                      <a:pt x="42041" y="0"/>
                    </a:moveTo>
                    <a:lnTo>
                      <a:pt x="671912" y="0"/>
                    </a:lnTo>
                    <a:cubicBezTo>
                      <a:pt x="683062" y="0"/>
                      <a:pt x="693755" y="4429"/>
                      <a:pt x="701639" y="12313"/>
                    </a:cubicBezTo>
                    <a:cubicBezTo>
                      <a:pt x="709523" y="20198"/>
                      <a:pt x="713952" y="30891"/>
                      <a:pt x="713952" y="42041"/>
                    </a:cubicBezTo>
                    <a:lnTo>
                      <a:pt x="713952" y="42041"/>
                    </a:lnTo>
                    <a:cubicBezTo>
                      <a:pt x="713952" y="65259"/>
                      <a:pt x="695130" y="84082"/>
                      <a:pt x="671912" y="84082"/>
                    </a:cubicBezTo>
                    <a:lnTo>
                      <a:pt x="42041" y="84082"/>
                    </a:lnTo>
                    <a:cubicBezTo>
                      <a:pt x="18822" y="84082"/>
                      <a:pt x="0" y="65259"/>
                      <a:pt x="0" y="42041"/>
                    </a:cubicBezTo>
                    <a:lnTo>
                      <a:pt x="0" y="42041"/>
                    </a:lnTo>
                    <a:cubicBezTo>
                      <a:pt x="0" y="18822"/>
                      <a:pt x="18822" y="0"/>
                      <a:pt x="42041" y="0"/>
                    </a:cubicBezTo>
                    <a:close/>
                  </a:path>
                </a:pathLst>
              </a:custGeom>
              <a:solidFill>
                <a:srgbClr val="3AB85C"/>
              </a:solidFill>
            </p:spPr>
          </p:sp>
          <p:sp>
            <p:nvSpPr>
              <p:cNvPr id="8" name="TextBox 8"/>
              <p:cNvSpPr txBox="1"/>
              <p:nvPr/>
            </p:nvSpPr>
            <p:spPr>
              <a:xfrm>
                <a:off x="0" y="-123825"/>
                <a:ext cx="713952" cy="207907"/>
              </a:xfrm>
              <a:prstGeom prst="rect">
                <a:avLst/>
              </a:prstGeom>
            </p:spPr>
            <p:txBody>
              <a:bodyPr lIns="50800" tIns="50800" rIns="50800" bIns="50800" rtlCol="0" anchor="ctr"/>
              <a:lstStyle/>
              <a:p>
                <a:pPr algn="ctr">
                  <a:lnSpc>
                    <a:spcPts val="8959"/>
                  </a:lnSpc>
                </a:pPr>
                <a:endParaRPr/>
              </a:p>
            </p:txBody>
          </p:sp>
        </p:grpSp>
        <p:sp>
          <p:nvSpPr>
            <p:cNvPr id="9" name="TextBox 9"/>
            <p:cNvSpPr txBox="1"/>
            <p:nvPr/>
          </p:nvSpPr>
          <p:spPr>
            <a:xfrm>
              <a:off x="645755" y="222856"/>
              <a:ext cx="6117345" cy="474450"/>
            </a:xfrm>
            <a:prstGeom prst="rect">
              <a:avLst/>
            </a:prstGeom>
          </p:spPr>
          <p:txBody>
            <a:bodyPr lIns="0" tIns="0" rIns="0" bIns="0" rtlCol="0" anchor="t">
              <a:spAutoFit/>
            </a:bodyPr>
            <a:lstStyle/>
            <a:p>
              <a:pPr algn="ctr">
                <a:lnSpc>
                  <a:spcPts val="2603"/>
                </a:lnSpc>
                <a:spcBef>
                  <a:spcPct val="0"/>
                </a:spcBef>
              </a:pPr>
              <a:r>
                <a:rPr lang="en-US" sz="2603" spc="-52">
                  <a:solidFill>
                    <a:srgbClr val="FFFFFF"/>
                  </a:solidFill>
                  <a:latin typeface="DM Sans Bold"/>
                </a:rPr>
                <a:t>Healthy vs infected data</a:t>
              </a:r>
            </a:p>
          </p:txBody>
        </p:sp>
      </p:grpSp>
      <p:sp>
        <p:nvSpPr>
          <p:cNvPr id="10" name="Freeform 10"/>
          <p:cNvSpPr/>
          <p:nvPr/>
        </p:nvSpPr>
        <p:spPr>
          <a:xfrm>
            <a:off x="0" y="6172200"/>
            <a:ext cx="2967737" cy="4114800"/>
          </a:xfrm>
          <a:custGeom>
            <a:avLst/>
            <a:gdLst/>
            <a:ahLst/>
            <a:cxnLst/>
            <a:rect l="l" t="t" r="r" b="b"/>
            <a:pathLst>
              <a:path w="2967737" h="4114800">
                <a:moveTo>
                  <a:pt x="0" y="0"/>
                </a:moveTo>
                <a:lnTo>
                  <a:pt x="2967737" y="0"/>
                </a:lnTo>
                <a:lnTo>
                  <a:pt x="296773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11"/>
          <p:cNvGrpSpPr/>
          <p:nvPr/>
        </p:nvGrpSpPr>
        <p:grpSpPr>
          <a:xfrm>
            <a:off x="1877866" y="1433688"/>
            <a:ext cx="14232312" cy="3724270"/>
            <a:chOff x="0" y="0"/>
            <a:chExt cx="18976416" cy="4965694"/>
          </a:xfrm>
        </p:grpSpPr>
        <p:sp>
          <p:nvSpPr>
            <p:cNvPr id="12" name="Freeform 12"/>
            <p:cNvSpPr/>
            <p:nvPr/>
          </p:nvSpPr>
          <p:spPr>
            <a:xfrm>
              <a:off x="0" y="0"/>
              <a:ext cx="5763219" cy="4353715"/>
            </a:xfrm>
            <a:custGeom>
              <a:avLst/>
              <a:gdLst/>
              <a:ahLst/>
              <a:cxnLst/>
              <a:rect l="l" t="t" r="r" b="b"/>
              <a:pathLst>
                <a:path w="5763219" h="4353715">
                  <a:moveTo>
                    <a:pt x="0" y="0"/>
                  </a:moveTo>
                  <a:lnTo>
                    <a:pt x="5763219" y="0"/>
                  </a:lnTo>
                  <a:lnTo>
                    <a:pt x="5763219" y="4353715"/>
                  </a:lnTo>
                  <a:lnTo>
                    <a:pt x="0" y="4353715"/>
                  </a:lnTo>
                  <a:lnTo>
                    <a:pt x="0" y="0"/>
                  </a:lnTo>
                  <a:close/>
                </a:path>
              </a:pathLst>
            </a:custGeom>
            <a:blipFill>
              <a:blip r:embed="rId4"/>
              <a:stretch>
                <a:fillRect t="-1809" b="-8676"/>
              </a:stretch>
            </a:blipFill>
            <a:ln w="9525" cap="sq">
              <a:solidFill>
                <a:srgbClr val="000000"/>
              </a:solidFill>
              <a:prstDash val="solid"/>
              <a:miter/>
            </a:ln>
          </p:spPr>
        </p:sp>
        <p:sp>
          <p:nvSpPr>
            <p:cNvPr id="13" name="TextBox 13"/>
            <p:cNvSpPr txBox="1"/>
            <p:nvPr/>
          </p:nvSpPr>
          <p:spPr>
            <a:xfrm>
              <a:off x="1813683" y="4572373"/>
              <a:ext cx="2135854" cy="393321"/>
            </a:xfrm>
            <a:prstGeom prst="rect">
              <a:avLst/>
            </a:prstGeom>
          </p:spPr>
          <p:txBody>
            <a:bodyPr lIns="0" tIns="0" rIns="0" bIns="0" rtlCol="0" anchor="t">
              <a:spAutoFit/>
            </a:bodyPr>
            <a:lstStyle/>
            <a:p>
              <a:pPr algn="ctr">
                <a:lnSpc>
                  <a:spcPts val="2157"/>
                </a:lnSpc>
                <a:spcBef>
                  <a:spcPct val="0"/>
                </a:spcBef>
              </a:pPr>
              <a:r>
                <a:rPr lang="en-US" sz="2157" spc="-43">
                  <a:solidFill>
                    <a:srgbClr val="000000"/>
                  </a:solidFill>
                  <a:latin typeface="DM Sans Bold"/>
                </a:rPr>
                <a:t>Volcano Plot</a:t>
              </a:r>
            </a:p>
          </p:txBody>
        </p:sp>
        <p:sp>
          <p:nvSpPr>
            <p:cNvPr id="14" name="Freeform 14"/>
            <p:cNvSpPr/>
            <p:nvPr/>
          </p:nvSpPr>
          <p:spPr>
            <a:xfrm rot="-5400000">
              <a:off x="4368189" y="2156572"/>
              <a:ext cx="3970993" cy="209380"/>
            </a:xfrm>
            <a:custGeom>
              <a:avLst/>
              <a:gdLst/>
              <a:ahLst/>
              <a:cxnLst/>
              <a:rect l="l" t="t" r="r" b="b"/>
              <a:pathLst>
                <a:path w="3970993" h="209380">
                  <a:moveTo>
                    <a:pt x="0" y="0"/>
                  </a:moveTo>
                  <a:lnTo>
                    <a:pt x="3970994" y="0"/>
                  </a:lnTo>
                  <a:lnTo>
                    <a:pt x="3970994" y="209380"/>
                  </a:lnTo>
                  <a:lnTo>
                    <a:pt x="0" y="20938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5" name="Freeform 15"/>
            <p:cNvSpPr/>
            <p:nvPr/>
          </p:nvSpPr>
          <p:spPr>
            <a:xfrm>
              <a:off x="6944153" y="0"/>
              <a:ext cx="5430244" cy="4371508"/>
            </a:xfrm>
            <a:custGeom>
              <a:avLst/>
              <a:gdLst/>
              <a:ahLst/>
              <a:cxnLst/>
              <a:rect l="l" t="t" r="r" b="b"/>
              <a:pathLst>
                <a:path w="5430244" h="4371508">
                  <a:moveTo>
                    <a:pt x="0" y="0"/>
                  </a:moveTo>
                  <a:lnTo>
                    <a:pt x="5430244" y="0"/>
                  </a:lnTo>
                  <a:lnTo>
                    <a:pt x="5430244" y="4371508"/>
                  </a:lnTo>
                  <a:lnTo>
                    <a:pt x="0" y="4371508"/>
                  </a:lnTo>
                  <a:lnTo>
                    <a:pt x="0" y="0"/>
                  </a:lnTo>
                  <a:close/>
                </a:path>
              </a:pathLst>
            </a:custGeom>
            <a:blipFill>
              <a:blip r:embed="rId7"/>
              <a:stretch>
                <a:fillRect t="-403" b="-403"/>
              </a:stretch>
            </a:blipFill>
            <a:ln w="9525" cap="sq">
              <a:solidFill>
                <a:srgbClr val="000000"/>
              </a:solidFill>
              <a:prstDash val="solid"/>
              <a:miter/>
            </a:ln>
          </p:spPr>
        </p:sp>
        <p:sp>
          <p:nvSpPr>
            <p:cNvPr id="16" name="TextBox 16"/>
            <p:cNvSpPr txBox="1"/>
            <p:nvPr/>
          </p:nvSpPr>
          <p:spPr>
            <a:xfrm>
              <a:off x="7815079" y="4559700"/>
              <a:ext cx="3688392" cy="405994"/>
            </a:xfrm>
            <a:prstGeom prst="rect">
              <a:avLst/>
            </a:prstGeom>
          </p:spPr>
          <p:txBody>
            <a:bodyPr lIns="0" tIns="0" rIns="0" bIns="0" rtlCol="0" anchor="t">
              <a:spAutoFit/>
            </a:bodyPr>
            <a:lstStyle/>
            <a:p>
              <a:pPr algn="ctr">
                <a:lnSpc>
                  <a:spcPts val="2221"/>
                </a:lnSpc>
                <a:spcBef>
                  <a:spcPct val="0"/>
                </a:spcBef>
              </a:pPr>
              <a:r>
                <a:rPr lang="en-US" sz="2221" spc="-44">
                  <a:solidFill>
                    <a:srgbClr val="000000"/>
                  </a:solidFill>
                  <a:latin typeface="DM Sans Bold"/>
                </a:rPr>
                <a:t>Mean Difference Plot</a:t>
              </a:r>
            </a:p>
          </p:txBody>
        </p:sp>
        <p:sp>
          <p:nvSpPr>
            <p:cNvPr id="17" name="Freeform 17"/>
            <p:cNvSpPr/>
            <p:nvPr/>
          </p:nvSpPr>
          <p:spPr>
            <a:xfrm rot="-5400000">
              <a:off x="10978412" y="2156572"/>
              <a:ext cx="3970993" cy="209380"/>
            </a:xfrm>
            <a:custGeom>
              <a:avLst/>
              <a:gdLst/>
              <a:ahLst/>
              <a:cxnLst/>
              <a:rect l="l" t="t" r="r" b="b"/>
              <a:pathLst>
                <a:path w="3970993" h="209380">
                  <a:moveTo>
                    <a:pt x="0" y="0"/>
                  </a:moveTo>
                  <a:lnTo>
                    <a:pt x="3970994" y="0"/>
                  </a:lnTo>
                  <a:lnTo>
                    <a:pt x="3970994" y="209380"/>
                  </a:lnTo>
                  <a:lnTo>
                    <a:pt x="0" y="20938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8" name="Freeform 18"/>
            <p:cNvSpPr/>
            <p:nvPr/>
          </p:nvSpPr>
          <p:spPr>
            <a:xfrm>
              <a:off x="13553421" y="0"/>
              <a:ext cx="5422995" cy="4246759"/>
            </a:xfrm>
            <a:custGeom>
              <a:avLst/>
              <a:gdLst/>
              <a:ahLst/>
              <a:cxnLst/>
              <a:rect l="l" t="t" r="r" b="b"/>
              <a:pathLst>
                <a:path w="5422995" h="4246759">
                  <a:moveTo>
                    <a:pt x="0" y="0"/>
                  </a:moveTo>
                  <a:lnTo>
                    <a:pt x="5422995" y="0"/>
                  </a:lnTo>
                  <a:lnTo>
                    <a:pt x="5422995" y="4246759"/>
                  </a:lnTo>
                  <a:lnTo>
                    <a:pt x="0" y="4246759"/>
                  </a:lnTo>
                  <a:lnTo>
                    <a:pt x="0" y="0"/>
                  </a:lnTo>
                  <a:close/>
                </a:path>
              </a:pathLst>
            </a:custGeom>
            <a:blipFill>
              <a:blip r:embed="rId8"/>
              <a:stretch>
                <a:fillRect/>
              </a:stretch>
            </a:blipFill>
            <a:ln w="9525" cap="sq">
              <a:solidFill>
                <a:srgbClr val="000000"/>
              </a:solidFill>
              <a:prstDash val="solid"/>
              <a:miter/>
            </a:ln>
          </p:spPr>
        </p:sp>
        <p:sp>
          <p:nvSpPr>
            <p:cNvPr id="19" name="TextBox 19"/>
            <p:cNvSpPr txBox="1"/>
            <p:nvPr/>
          </p:nvSpPr>
          <p:spPr>
            <a:xfrm>
              <a:off x="15383872" y="4494331"/>
              <a:ext cx="1762093" cy="393321"/>
            </a:xfrm>
            <a:prstGeom prst="rect">
              <a:avLst/>
            </a:prstGeom>
          </p:spPr>
          <p:txBody>
            <a:bodyPr lIns="0" tIns="0" rIns="0" bIns="0" rtlCol="0" anchor="t">
              <a:spAutoFit/>
            </a:bodyPr>
            <a:lstStyle/>
            <a:p>
              <a:pPr algn="ctr">
                <a:lnSpc>
                  <a:spcPts val="2157"/>
                </a:lnSpc>
                <a:spcBef>
                  <a:spcPct val="0"/>
                </a:spcBef>
              </a:pPr>
              <a:r>
                <a:rPr lang="en-US" sz="2157" spc="-43">
                  <a:solidFill>
                    <a:srgbClr val="000000"/>
                  </a:solidFill>
                  <a:latin typeface="DM Sans Bold"/>
                </a:rPr>
                <a:t>UMAP Plot</a:t>
              </a:r>
            </a:p>
          </p:txBody>
        </p:sp>
      </p:grpSp>
      <p:grpSp>
        <p:nvGrpSpPr>
          <p:cNvPr id="20" name="Group 20"/>
          <p:cNvGrpSpPr/>
          <p:nvPr/>
        </p:nvGrpSpPr>
        <p:grpSpPr>
          <a:xfrm>
            <a:off x="5161891" y="5496625"/>
            <a:ext cx="8537689" cy="3761675"/>
            <a:chOff x="0" y="0"/>
            <a:chExt cx="11383586" cy="5015567"/>
          </a:xfrm>
        </p:grpSpPr>
        <p:sp>
          <p:nvSpPr>
            <p:cNvPr id="21" name="Freeform 21"/>
            <p:cNvSpPr/>
            <p:nvPr/>
          </p:nvSpPr>
          <p:spPr>
            <a:xfrm>
              <a:off x="0" y="0"/>
              <a:ext cx="4441099" cy="4462558"/>
            </a:xfrm>
            <a:custGeom>
              <a:avLst/>
              <a:gdLst/>
              <a:ahLst/>
              <a:cxnLst/>
              <a:rect l="l" t="t" r="r" b="b"/>
              <a:pathLst>
                <a:path w="4441099" h="4462558">
                  <a:moveTo>
                    <a:pt x="0" y="0"/>
                  </a:moveTo>
                  <a:lnTo>
                    <a:pt x="4441099" y="0"/>
                  </a:lnTo>
                  <a:lnTo>
                    <a:pt x="4441099" y="4462558"/>
                  </a:lnTo>
                  <a:lnTo>
                    <a:pt x="0" y="4462558"/>
                  </a:lnTo>
                  <a:lnTo>
                    <a:pt x="0" y="0"/>
                  </a:lnTo>
                  <a:close/>
                </a:path>
              </a:pathLst>
            </a:custGeom>
            <a:blipFill>
              <a:blip r:embed="rId9"/>
              <a:stretch>
                <a:fillRect l="-1755" t="-15752" b="-8910"/>
              </a:stretch>
            </a:blipFill>
            <a:ln w="9525" cap="sq">
              <a:solidFill>
                <a:srgbClr val="000000"/>
              </a:solidFill>
              <a:prstDash val="solid"/>
              <a:miter/>
            </a:ln>
          </p:spPr>
        </p:sp>
        <p:sp>
          <p:nvSpPr>
            <p:cNvPr id="22" name="Freeform 22"/>
            <p:cNvSpPr/>
            <p:nvPr/>
          </p:nvSpPr>
          <p:spPr>
            <a:xfrm>
              <a:off x="5584363" y="0"/>
              <a:ext cx="5799223" cy="4462558"/>
            </a:xfrm>
            <a:custGeom>
              <a:avLst/>
              <a:gdLst/>
              <a:ahLst/>
              <a:cxnLst/>
              <a:rect l="l" t="t" r="r" b="b"/>
              <a:pathLst>
                <a:path w="5799223" h="4462558">
                  <a:moveTo>
                    <a:pt x="0" y="0"/>
                  </a:moveTo>
                  <a:lnTo>
                    <a:pt x="5799223" y="0"/>
                  </a:lnTo>
                  <a:lnTo>
                    <a:pt x="5799223" y="4462558"/>
                  </a:lnTo>
                  <a:lnTo>
                    <a:pt x="0" y="4462558"/>
                  </a:lnTo>
                  <a:lnTo>
                    <a:pt x="0" y="0"/>
                  </a:lnTo>
                  <a:close/>
                </a:path>
              </a:pathLst>
            </a:custGeom>
            <a:blipFill>
              <a:blip r:embed="rId10"/>
              <a:stretch>
                <a:fillRect l="-2664" t="-14891" r="-2664"/>
              </a:stretch>
            </a:blipFill>
            <a:ln w="9525" cap="sq">
              <a:solidFill>
                <a:srgbClr val="000000"/>
              </a:solidFill>
              <a:prstDash val="solid"/>
              <a:miter/>
            </a:ln>
          </p:spPr>
        </p:sp>
        <p:sp>
          <p:nvSpPr>
            <p:cNvPr id="23" name="TextBox 23"/>
            <p:cNvSpPr txBox="1"/>
            <p:nvPr/>
          </p:nvSpPr>
          <p:spPr>
            <a:xfrm>
              <a:off x="1447555" y="4603139"/>
              <a:ext cx="1545989" cy="412429"/>
            </a:xfrm>
            <a:prstGeom prst="rect">
              <a:avLst/>
            </a:prstGeom>
          </p:spPr>
          <p:txBody>
            <a:bodyPr lIns="0" tIns="0" rIns="0" bIns="0" rtlCol="0" anchor="t">
              <a:spAutoFit/>
            </a:bodyPr>
            <a:lstStyle/>
            <a:p>
              <a:pPr algn="ctr">
                <a:lnSpc>
                  <a:spcPts val="2253"/>
                </a:lnSpc>
                <a:spcBef>
                  <a:spcPct val="0"/>
                </a:spcBef>
              </a:pPr>
              <a:r>
                <a:rPr lang="en-US" sz="2253" spc="-45">
                  <a:solidFill>
                    <a:srgbClr val="000000"/>
                  </a:solidFill>
                  <a:latin typeface="DM Sans Bold"/>
                </a:rPr>
                <a:t>BOX Plot</a:t>
              </a:r>
            </a:p>
          </p:txBody>
        </p:sp>
        <p:sp>
          <p:nvSpPr>
            <p:cNvPr id="24" name="TextBox 24"/>
            <p:cNvSpPr txBox="1"/>
            <p:nvPr/>
          </p:nvSpPr>
          <p:spPr>
            <a:xfrm>
              <a:off x="6809623" y="4603139"/>
              <a:ext cx="3348703" cy="412429"/>
            </a:xfrm>
            <a:prstGeom prst="rect">
              <a:avLst/>
            </a:prstGeom>
          </p:spPr>
          <p:txBody>
            <a:bodyPr lIns="0" tIns="0" rIns="0" bIns="0" rtlCol="0" anchor="t">
              <a:spAutoFit/>
            </a:bodyPr>
            <a:lstStyle/>
            <a:p>
              <a:pPr algn="ctr">
                <a:lnSpc>
                  <a:spcPts val="2253"/>
                </a:lnSpc>
                <a:spcBef>
                  <a:spcPct val="0"/>
                </a:spcBef>
              </a:pPr>
              <a:r>
                <a:rPr lang="en-US" sz="2253" spc="-45">
                  <a:solidFill>
                    <a:srgbClr val="000000"/>
                  </a:solidFill>
                  <a:latin typeface="DM Sans Bold"/>
                </a:rPr>
                <a:t>P-Value Histogram</a:t>
              </a:r>
            </a:p>
          </p:txBody>
        </p:sp>
        <p:sp>
          <p:nvSpPr>
            <p:cNvPr id="25" name="Freeform 25"/>
            <p:cNvSpPr/>
            <p:nvPr/>
          </p:nvSpPr>
          <p:spPr>
            <a:xfrm rot="-5400000">
              <a:off x="3050408" y="2183089"/>
              <a:ext cx="3970993" cy="209380"/>
            </a:xfrm>
            <a:custGeom>
              <a:avLst/>
              <a:gdLst/>
              <a:ahLst/>
              <a:cxnLst/>
              <a:rect l="l" t="t" r="r" b="b"/>
              <a:pathLst>
                <a:path w="3970993" h="209380">
                  <a:moveTo>
                    <a:pt x="0" y="0"/>
                  </a:moveTo>
                  <a:lnTo>
                    <a:pt x="3970993" y="0"/>
                  </a:lnTo>
                  <a:lnTo>
                    <a:pt x="3970993" y="209380"/>
                  </a:lnTo>
                  <a:lnTo>
                    <a:pt x="0" y="20938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sp>
        <p:nvSpPr>
          <p:cNvPr id="26" name="Freeform 26"/>
          <p:cNvSpPr/>
          <p:nvPr/>
        </p:nvSpPr>
        <p:spPr>
          <a:xfrm>
            <a:off x="6510741" y="9258300"/>
            <a:ext cx="5839990" cy="175200"/>
          </a:xfrm>
          <a:custGeom>
            <a:avLst/>
            <a:gdLst/>
            <a:ahLst/>
            <a:cxnLst/>
            <a:rect l="l" t="t" r="r" b="b"/>
            <a:pathLst>
              <a:path w="5839990" h="175200">
                <a:moveTo>
                  <a:pt x="0" y="0"/>
                </a:moveTo>
                <a:lnTo>
                  <a:pt x="5839990" y="0"/>
                </a:lnTo>
                <a:lnTo>
                  <a:pt x="5839990" y="175200"/>
                </a:lnTo>
                <a:lnTo>
                  <a:pt x="0" y="175200"/>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36625" y="336625"/>
            <a:ext cx="692075" cy="692075"/>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B85C"/>
            </a:solidFill>
          </p:spPr>
        </p:sp>
        <p:sp>
          <p:nvSpPr>
            <p:cNvPr id="4" name="TextBox 4"/>
            <p:cNvSpPr txBox="1"/>
            <p:nvPr/>
          </p:nvSpPr>
          <p:spPr>
            <a:xfrm>
              <a:off x="76200" y="104775"/>
              <a:ext cx="660400" cy="631825"/>
            </a:xfrm>
            <a:prstGeom prst="rect">
              <a:avLst/>
            </a:prstGeom>
          </p:spPr>
          <p:txBody>
            <a:bodyPr lIns="50800" tIns="50800" rIns="50800" bIns="50800" rtlCol="0" anchor="ctr"/>
            <a:lstStyle/>
            <a:p>
              <a:pPr algn="ctr">
                <a:lnSpc>
                  <a:spcPts val="1599"/>
                </a:lnSpc>
              </a:pPr>
              <a:r>
                <a:rPr lang="en-US" sz="1599" spc="-31">
                  <a:solidFill>
                    <a:srgbClr val="FFFFFF"/>
                  </a:solidFill>
                  <a:latin typeface="DM Sans Bold"/>
                </a:rPr>
                <a:t>6</a:t>
              </a:r>
            </a:p>
          </p:txBody>
        </p:sp>
      </p:grpSp>
      <p:grpSp>
        <p:nvGrpSpPr>
          <p:cNvPr id="5" name="Group 5"/>
          <p:cNvGrpSpPr/>
          <p:nvPr/>
        </p:nvGrpSpPr>
        <p:grpSpPr>
          <a:xfrm>
            <a:off x="6050275" y="1247057"/>
            <a:ext cx="6187450" cy="654402"/>
            <a:chOff x="0" y="0"/>
            <a:chExt cx="8249933" cy="872536"/>
          </a:xfrm>
        </p:grpSpPr>
        <p:grpSp>
          <p:nvGrpSpPr>
            <p:cNvPr id="6" name="Group 6"/>
            <p:cNvGrpSpPr/>
            <p:nvPr/>
          </p:nvGrpSpPr>
          <p:grpSpPr>
            <a:xfrm>
              <a:off x="0" y="0"/>
              <a:ext cx="8249933" cy="872536"/>
              <a:chOff x="0" y="0"/>
              <a:chExt cx="795003" cy="84082"/>
            </a:xfrm>
          </p:grpSpPr>
          <p:sp>
            <p:nvSpPr>
              <p:cNvPr id="7" name="Freeform 7"/>
              <p:cNvSpPr/>
              <p:nvPr/>
            </p:nvSpPr>
            <p:spPr>
              <a:xfrm>
                <a:off x="0" y="0"/>
                <a:ext cx="795003" cy="84082"/>
              </a:xfrm>
              <a:custGeom>
                <a:avLst/>
                <a:gdLst/>
                <a:ahLst/>
                <a:cxnLst/>
                <a:rect l="l" t="t" r="r" b="b"/>
                <a:pathLst>
                  <a:path w="795003" h="84082">
                    <a:moveTo>
                      <a:pt x="42041" y="0"/>
                    </a:moveTo>
                    <a:lnTo>
                      <a:pt x="752962" y="0"/>
                    </a:lnTo>
                    <a:cubicBezTo>
                      <a:pt x="776180" y="0"/>
                      <a:pt x="795003" y="18822"/>
                      <a:pt x="795003" y="42041"/>
                    </a:cubicBezTo>
                    <a:lnTo>
                      <a:pt x="795003" y="42041"/>
                    </a:lnTo>
                    <a:cubicBezTo>
                      <a:pt x="795003" y="53191"/>
                      <a:pt x="790574" y="63884"/>
                      <a:pt x="782689" y="71768"/>
                    </a:cubicBezTo>
                    <a:cubicBezTo>
                      <a:pt x="774805" y="79652"/>
                      <a:pt x="764112" y="84082"/>
                      <a:pt x="752962" y="84082"/>
                    </a:cubicBezTo>
                    <a:lnTo>
                      <a:pt x="42041" y="84082"/>
                    </a:lnTo>
                    <a:cubicBezTo>
                      <a:pt x="18822" y="84082"/>
                      <a:pt x="0" y="65259"/>
                      <a:pt x="0" y="42041"/>
                    </a:cubicBezTo>
                    <a:lnTo>
                      <a:pt x="0" y="42041"/>
                    </a:lnTo>
                    <a:cubicBezTo>
                      <a:pt x="0" y="18822"/>
                      <a:pt x="18822" y="0"/>
                      <a:pt x="42041" y="0"/>
                    </a:cubicBezTo>
                    <a:close/>
                  </a:path>
                </a:pathLst>
              </a:custGeom>
              <a:solidFill>
                <a:srgbClr val="3AB85C"/>
              </a:solidFill>
            </p:spPr>
          </p:sp>
          <p:sp>
            <p:nvSpPr>
              <p:cNvPr id="8" name="TextBox 8"/>
              <p:cNvSpPr txBox="1"/>
              <p:nvPr/>
            </p:nvSpPr>
            <p:spPr>
              <a:xfrm>
                <a:off x="0" y="-123825"/>
                <a:ext cx="795003" cy="207907"/>
              </a:xfrm>
              <a:prstGeom prst="rect">
                <a:avLst/>
              </a:prstGeom>
            </p:spPr>
            <p:txBody>
              <a:bodyPr lIns="50800" tIns="50800" rIns="50800" bIns="50800" rtlCol="0" anchor="ctr"/>
              <a:lstStyle/>
              <a:p>
                <a:pPr algn="ctr">
                  <a:lnSpc>
                    <a:spcPts val="8959"/>
                  </a:lnSpc>
                </a:pPr>
                <a:endParaRPr/>
              </a:p>
            </p:txBody>
          </p:sp>
        </p:grpSp>
        <p:sp>
          <p:nvSpPr>
            <p:cNvPr id="9" name="TextBox 9"/>
            <p:cNvSpPr txBox="1"/>
            <p:nvPr/>
          </p:nvSpPr>
          <p:spPr>
            <a:xfrm>
              <a:off x="719063" y="222856"/>
              <a:ext cx="6811807" cy="474450"/>
            </a:xfrm>
            <a:prstGeom prst="rect">
              <a:avLst/>
            </a:prstGeom>
          </p:spPr>
          <p:txBody>
            <a:bodyPr lIns="0" tIns="0" rIns="0" bIns="0" rtlCol="0" anchor="t">
              <a:spAutoFit/>
            </a:bodyPr>
            <a:lstStyle/>
            <a:p>
              <a:pPr algn="ctr">
                <a:lnSpc>
                  <a:spcPts val="2603"/>
                </a:lnSpc>
                <a:spcBef>
                  <a:spcPct val="0"/>
                </a:spcBef>
              </a:pPr>
              <a:r>
                <a:rPr lang="en-US" sz="2603" spc="-52">
                  <a:solidFill>
                    <a:srgbClr val="FFFFFF"/>
                  </a:solidFill>
                  <a:latin typeface="DM Sans Bold"/>
                </a:rPr>
                <a:t>Differentially Expressed Genes</a:t>
              </a:r>
            </a:p>
          </p:txBody>
        </p:sp>
      </p:grpSp>
      <p:sp>
        <p:nvSpPr>
          <p:cNvPr id="10" name="Freeform 10"/>
          <p:cNvSpPr/>
          <p:nvPr/>
        </p:nvSpPr>
        <p:spPr>
          <a:xfrm>
            <a:off x="2312344" y="2263085"/>
            <a:ext cx="13663312" cy="6479399"/>
          </a:xfrm>
          <a:custGeom>
            <a:avLst/>
            <a:gdLst/>
            <a:ahLst/>
            <a:cxnLst/>
            <a:rect l="l" t="t" r="r" b="b"/>
            <a:pathLst>
              <a:path w="13663312" h="6479399">
                <a:moveTo>
                  <a:pt x="0" y="0"/>
                </a:moveTo>
                <a:lnTo>
                  <a:pt x="13663312" y="0"/>
                </a:lnTo>
                <a:lnTo>
                  <a:pt x="13663312" y="6479398"/>
                </a:lnTo>
                <a:lnTo>
                  <a:pt x="0" y="6479398"/>
                </a:lnTo>
                <a:lnTo>
                  <a:pt x="0" y="0"/>
                </a:lnTo>
                <a:close/>
              </a:path>
            </a:pathLst>
          </a:custGeom>
          <a:blipFill>
            <a:blip r:embed="rId2"/>
            <a:stretch>
              <a:fillRect/>
            </a:stretch>
          </a:blipFill>
          <a:ln w="9525" cap="sq">
            <a:solidFill>
              <a:srgbClr val="000000"/>
            </a:solidFill>
            <a:prstDash val="solid"/>
            <a:miter/>
          </a:ln>
        </p:spPr>
      </p:sp>
      <p:sp>
        <p:nvSpPr>
          <p:cNvPr id="11" name="Freeform 11"/>
          <p:cNvSpPr/>
          <p:nvPr/>
        </p:nvSpPr>
        <p:spPr>
          <a:xfrm>
            <a:off x="0" y="6172200"/>
            <a:ext cx="1473847" cy="4114800"/>
          </a:xfrm>
          <a:custGeom>
            <a:avLst/>
            <a:gdLst/>
            <a:ahLst/>
            <a:cxnLst/>
            <a:rect l="l" t="t" r="r" b="b"/>
            <a:pathLst>
              <a:path w="1473847" h="4114800">
                <a:moveTo>
                  <a:pt x="0" y="0"/>
                </a:moveTo>
                <a:lnTo>
                  <a:pt x="1473847" y="0"/>
                </a:lnTo>
                <a:lnTo>
                  <a:pt x="1473847"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Freeform 12"/>
          <p:cNvSpPr/>
          <p:nvPr/>
        </p:nvSpPr>
        <p:spPr>
          <a:xfrm>
            <a:off x="6224005" y="9170700"/>
            <a:ext cx="5839990" cy="175200"/>
          </a:xfrm>
          <a:custGeom>
            <a:avLst/>
            <a:gdLst/>
            <a:ahLst/>
            <a:cxnLst/>
            <a:rect l="l" t="t" r="r" b="b"/>
            <a:pathLst>
              <a:path w="5839990" h="175200">
                <a:moveTo>
                  <a:pt x="0" y="0"/>
                </a:moveTo>
                <a:lnTo>
                  <a:pt x="5839990" y="0"/>
                </a:lnTo>
                <a:lnTo>
                  <a:pt x="5839990" y="175200"/>
                </a:lnTo>
                <a:lnTo>
                  <a:pt x="0" y="1752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36625" y="336625"/>
            <a:ext cx="692075" cy="692075"/>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B85C"/>
            </a:solidFill>
          </p:spPr>
        </p:sp>
        <p:sp>
          <p:nvSpPr>
            <p:cNvPr id="4" name="TextBox 4"/>
            <p:cNvSpPr txBox="1"/>
            <p:nvPr/>
          </p:nvSpPr>
          <p:spPr>
            <a:xfrm>
              <a:off x="76200" y="104775"/>
              <a:ext cx="660400" cy="631825"/>
            </a:xfrm>
            <a:prstGeom prst="rect">
              <a:avLst/>
            </a:prstGeom>
          </p:spPr>
          <p:txBody>
            <a:bodyPr lIns="50800" tIns="50800" rIns="50800" bIns="50800" rtlCol="0" anchor="ctr"/>
            <a:lstStyle/>
            <a:p>
              <a:pPr algn="ctr">
                <a:lnSpc>
                  <a:spcPts val="1599"/>
                </a:lnSpc>
              </a:pPr>
              <a:r>
                <a:rPr lang="en-US" sz="1599" spc="-31">
                  <a:solidFill>
                    <a:srgbClr val="FFFFFF"/>
                  </a:solidFill>
                  <a:latin typeface="DM Sans Bold"/>
                </a:rPr>
                <a:t>7</a:t>
              </a:r>
            </a:p>
          </p:txBody>
        </p:sp>
      </p:grpSp>
      <p:grpSp>
        <p:nvGrpSpPr>
          <p:cNvPr id="5" name="Group 5"/>
          <p:cNvGrpSpPr/>
          <p:nvPr/>
        </p:nvGrpSpPr>
        <p:grpSpPr>
          <a:xfrm>
            <a:off x="6050275" y="1247057"/>
            <a:ext cx="6187450" cy="654402"/>
            <a:chOff x="0" y="0"/>
            <a:chExt cx="8249933" cy="872536"/>
          </a:xfrm>
        </p:grpSpPr>
        <p:grpSp>
          <p:nvGrpSpPr>
            <p:cNvPr id="6" name="Group 6"/>
            <p:cNvGrpSpPr/>
            <p:nvPr/>
          </p:nvGrpSpPr>
          <p:grpSpPr>
            <a:xfrm>
              <a:off x="0" y="0"/>
              <a:ext cx="8249933" cy="872536"/>
              <a:chOff x="0" y="0"/>
              <a:chExt cx="795003" cy="84082"/>
            </a:xfrm>
          </p:grpSpPr>
          <p:sp>
            <p:nvSpPr>
              <p:cNvPr id="7" name="Freeform 7"/>
              <p:cNvSpPr/>
              <p:nvPr/>
            </p:nvSpPr>
            <p:spPr>
              <a:xfrm>
                <a:off x="0" y="0"/>
                <a:ext cx="795003" cy="84082"/>
              </a:xfrm>
              <a:custGeom>
                <a:avLst/>
                <a:gdLst/>
                <a:ahLst/>
                <a:cxnLst/>
                <a:rect l="l" t="t" r="r" b="b"/>
                <a:pathLst>
                  <a:path w="795003" h="84082">
                    <a:moveTo>
                      <a:pt x="42041" y="0"/>
                    </a:moveTo>
                    <a:lnTo>
                      <a:pt x="752962" y="0"/>
                    </a:lnTo>
                    <a:cubicBezTo>
                      <a:pt x="776180" y="0"/>
                      <a:pt x="795003" y="18822"/>
                      <a:pt x="795003" y="42041"/>
                    </a:cubicBezTo>
                    <a:lnTo>
                      <a:pt x="795003" y="42041"/>
                    </a:lnTo>
                    <a:cubicBezTo>
                      <a:pt x="795003" y="53191"/>
                      <a:pt x="790574" y="63884"/>
                      <a:pt x="782689" y="71768"/>
                    </a:cubicBezTo>
                    <a:cubicBezTo>
                      <a:pt x="774805" y="79652"/>
                      <a:pt x="764112" y="84082"/>
                      <a:pt x="752962" y="84082"/>
                    </a:cubicBezTo>
                    <a:lnTo>
                      <a:pt x="42041" y="84082"/>
                    </a:lnTo>
                    <a:cubicBezTo>
                      <a:pt x="18822" y="84082"/>
                      <a:pt x="0" y="65259"/>
                      <a:pt x="0" y="42041"/>
                    </a:cubicBezTo>
                    <a:lnTo>
                      <a:pt x="0" y="42041"/>
                    </a:lnTo>
                    <a:cubicBezTo>
                      <a:pt x="0" y="18822"/>
                      <a:pt x="18822" y="0"/>
                      <a:pt x="42041" y="0"/>
                    </a:cubicBezTo>
                    <a:close/>
                  </a:path>
                </a:pathLst>
              </a:custGeom>
              <a:solidFill>
                <a:srgbClr val="3AB85C"/>
              </a:solidFill>
            </p:spPr>
          </p:sp>
          <p:sp>
            <p:nvSpPr>
              <p:cNvPr id="8" name="TextBox 8"/>
              <p:cNvSpPr txBox="1"/>
              <p:nvPr/>
            </p:nvSpPr>
            <p:spPr>
              <a:xfrm>
                <a:off x="0" y="-123825"/>
                <a:ext cx="795003" cy="207907"/>
              </a:xfrm>
              <a:prstGeom prst="rect">
                <a:avLst/>
              </a:prstGeom>
            </p:spPr>
            <p:txBody>
              <a:bodyPr lIns="50800" tIns="50800" rIns="50800" bIns="50800" rtlCol="0" anchor="ctr"/>
              <a:lstStyle/>
              <a:p>
                <a:pPr algn="ctr">
                  <a:lnSpc>
                    <a:spcPts val="8959"/>
                  </a:lnSpc>
                </a:pPr>
                <a:endParaRPr/>
              </a:p>
            </p:txBody>
          </p:sp>
        </p:grpSp>
        <p:sp>
          <p:nvSpPr>
            <p:cNvPr id="9" name="TextBox 9"/>
            <p:cNvSpPr txBox="1"/>
            <p:nvPr/>
          </p:nvSpPr>
          <p:spPr>
            <a:xfrm>
              <a:off x="719063" y="222856"/>
              <a:ext cx="6811807" cy="474450"/>
            </a:xfrm>
            <a:prstGeom prst="rect">
              <a:avLst/>
            </a:prstGeom>
          </p:spPr>
          <p:txBody>
            <a:bodyPr lIns="0" tIns="0" rIns="0" bIns="0" rtlCol="0" anchor="t">
              <a:spAutoFit/>
            </a:bodyPr>
            <a:lstStyle/>
            <a:p>
              <a:pPr algn="ctr">
                <a:lnSpc>
                  <a:spcPts val="2603"/>
                </a:lnSpc>
                <a:spcBef>
                  <a:spcPct val="0"/>
                </a:spcBef>
              </a:pPr>
              <a:r>
                <a:rPr lang="en-US" sz="2603" spc="-52">
                  <a:solidFill>
                    <a:srgbClr val="FFFFFF"/>
                  </a:solidFill>
                  <a:latin typeface="DM Sans Bold"/>
                </a:rPr>
                <a:t>PathWay Analysis on KEGG</a:t>
              </a:r>
            </a:p>
          </p:txBody>
        </p:sp>
      </p:grpSp>
      <p:sp>
        <p:nvSpPr>
          <p:cNvPr id="10" name="Freeform 10"/>
          <p:cNvSpPr/>
          <p:nvPr/>
        </p:nvSpPr>
        <p:spPr>
          <a:xfrm>
            <a:off x="0" y="6172200"/>
            <a:ext cx="1473847" cy="4114800"/>
          </a:xfrm>
          <a:custGeom>
            <a:avLst/>
            <a:gdLst/>
            <a:ahLst/>
            <a:cxnLst/>
            <a:rect l="l" t="t" r="r" b="b"/>
            <a:pathLst>
              <a:path w="1473847" h="4114800">
                <a:moveTo>
                  <a:pt x="0" y="0"/>
                </a:moveTo>
                <a:lnTo>
                  <a:pt x="1473847" y="0"/>
                </a:lnTo>
                <a:lnTo>
                  <a:pt x="14738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6224005" y="9170700"/>
            <a:ext cx="5839990" cy="175200"/>
          </a:xfrm>
          <a:custGeom>
            <a:avLst/>
            <a:gdLst/>
            <a:ahLst/>
            <a:cxnLst/>
            <a:rect l="l" t="t" r="r" b="b"/>
            <a:pathLst>
              <a:path w="5839990" h="175200">
                <a:moveTo>
                  <a:pt x="0" y="0"/>
                </a:moveTo>
                <a:lnTo>
                  <a:pt x="5839990" y="0"/>
                </a:lnTo>
                <a:lnTo>
                  <a:pt x="5839990" y="175200"/>
                </a:lnTo>
                <a:lnTo>
                  <a:pt x="0" y="1752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2818720" y="2536457"/>
            <a:ext cx="12650560" cy="6325280"/>
          </a:xfrm>
          <a:custGeom>
            <a:avLst/>
            <a:gdLst/>
            <a:ahLst/>
            <a:cxnLst/>
            <a:rect l="l" t="t" r="r" b="b"/>
            <a:pathLst>
              <a:path w="12650560" h="6325280">
                <a:moveTo>
                  <a:pt x="0" y="0"/>
                </a:moveTo>
                <a:lnTo>
                  <a:pt x="12650560" y="0"/>
                </a:lnTo>
                <a:lnTo>
                  <a:pt x="12650560" y="6325280"/>
                </a:lnTo>
                <a:lnTo>
                  <a:pt x="0" y="6325280"/>
                </a:lnTo>
                <a:lnTo>
                  <a:pt x="0" y="0"/>
                </a:lnTo>
                <a:close/>
              </a:path>
            </a:pathLst>
          </a:custGeom>
          <a:blipFill>
            <a:blip r:embed="rId6"/>
            <a:stretch>
              <a:fillRect/>
            </a:stretch>
          </a:blipFill>
          <a:ln w="9525" cap="sq">
            <a:solidFill>
              <a:srgbClr val="000000"/>
            </a:solidFill>
            <a:prstDash val="solid"/>
            <a:miter/>
          </a:ln>
        </p:spPr>
      </p:sp>
      <p:sp>
        <p:nvSpPr>
          <p:cNvPr id="13" name="TextBox 13"/>
          <p:cNvSpPr txBox="1"/>
          <p:nvPr/>
        </p:nvSpPr>
        <p:spPr>
          <a:xfrm>
            <a:off x="15979235" y="8649647"/>
            <a:ext cx="425887" cy="212090"/>
          </a:xfrm>
          <a:prstGeom prst="rect">
            <a:avLst/>
          </a:prstGeom>
        </p:spPr>
        <p:txBody>
          <a:bodyPr lIns="0" tIns="0" rIns="0" bIns="0" rtlCol="0" anchor="t">
            <a:spAutoFit/>
          </a:bodyPr>
          <a:lstStyle/>
          <a:p>
            <a:pPr algn="ctr">
              <a:lnSpc>
                <a:spcPts val="1599"/>
              </a:lnSpc>
              <a:spcBef>
                <a:spcPct val="0"/>
              </a:spcBef>
            </a:pPr>
            <a:r>
              <a:rPr lang="en-US" sz="1599" u="sng" spc="-31">
                <a:solidFill>
                  <a:srgbClr val="000000"/>
                </a:solidFill>
                <a:latin typeface="DM Sans Bold"/>
                <a:hlinkClick r:id="rId7" tooltip="http://bioinformatics.sdstate.edu/go/"/>
              </a:rPr>
              <a:t>LINK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36625" y="336625"/>
            <a:ext cx="692075" cy="692075"/>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B85C"/>
            </a:solidFill>
          </p:spPr>
        </p:sp>
        <p:sp>
          <p:nvSpPr>
            <p:cNvPr id="4" name="TextBox 4"/>
            <p:cNvSpPr txBox="1"/>
            <p:nvPr/>
          </p:nvSpPr>
          <p:spPr>
            <a:xfrm>
              <a:off x="76200" y="104775"/>
              <a:ext cx="660400" cy="631825"/>
            </a:xfrm>
            <a:prstGeom prst="rect">
              <a:avLst/>
            </a:prstGeom>
          </p:spPr>
          <p:txBody>
            <a:bodyPr lIns="50800" tIns="50800" rIns="50800" bIns="50800" rtlCol="0" anchor="ctr"/>
            <a:lstStyle/>
            <a:p>
              <a:pPr algn="ctr">
                <a:lnSpc>
                  <a:spcPts val="1599"/>
                </a:lnSpc>
              </a:pPr>
              <a:r>
                <a:rPr lang="en-US" sz="1599" spc="-31">
                  <a:solidFill>
                    <a:srgbClr val="FFFFFF"/>
                  </a:solidFill>
                  <a:latin typeface="DM Sans Bold"/>
                </a:rPr>
                <a:t>8</a:t>
              </a:r>
            </a:p>
          </p:txBody>
        </p:sp>
      </p:grpSp>
      <p:grpSp>
        <p:nvGrpSpPr>
          <p:cNvPr id="5" name="Group 5"/>
          <p:cNvGrpSpPr/>
          <p:nvPr/>
        </p:nvGrpSpPr>
        <p:grpSpPr>
          <a:xfrm>
            <a:off x="6050275" y="1247057"/>
            <a:ext cx="6187450" cy="654402"/>
            <a:chOff x="0" y="0"/>
            <a:chExt cx="8249933" cy="872536"/>
          </a:xfrm>
        </p:grpSpPr>
        <p:grpSp>
          <p:nvGrpSpPr>
            <p:cNvPr id="6" name="Group 6"/>
            <p:cNvGrpSpPr/>
            <p:nvPr/>
          </p:nvGrpSpPr>
          <p:grpSpPr>
            <a:xfrm>
              <a:off x="0" y="0"/>
              <a:ext cx="8249933" cy="872536"/>
              <a:chOff x="0" y="0"/>
              <a:chExt cx="795003" cy="84082"/>
            </a:xfrm>
          </p:grpSpPr>
          <p:sp>
            <p:nvSpPr>
              <p:cNvPr id="7" name="Freeform 7"/>
              <p:cNvSpPr/>
              <p:nvPr/>
            </p:nvSpPr>
            <p:spPr>
              <a:xfrm>
                <a:off x="0" y="0"/>
                <a:ext cx="795003" cy="84082"/>
              </a:xfrm>
              <a:custGeom>
                <a:avLst/>
                <a:gdLst/>
                <a:ahLst/>
                <a:cxnLst/>
                <a:rect l="l" t="t" r="r" b="b"/>
                <a:pathLst>
                  <a:path w="795003" h="84082">
                    <a:moveTo>
                      <a:pt x="42041" y="0"/>
                    </a:moveTo>
                    <a:lnTo>
                      <a:pt x="752962" y="0"/>
                    </a:lnTo>
                    <a:cubicBezTo>
                      <a:pt x="776180" y="0"/>
                      <a:pt x="795003" y="18822"/>
                      <a:pt x="795003" y="42041"/>
                    </a:cubicBezTo>
                    <a:lnTo>
                      <a:pt x="795003" y="42041"/>
                    </a:lnTo>
                    <a:cubicBezTo>
                      <a:pt x="795003" y="53191"/>
                      <a:pt x="790574" y="63884"/>
                      <a:pt x="782689" y="71768"/>
                    </a:cubicBezTo>
                    <a:cubicBezTo>
                      <a:pt x="774805" y="79652"/>
                      <a:pt x="764112" y="84082"/>
                      <a:pt x="752962" y="84082"/>
                    </a:cubicBezTo>
                    <a:lnTo>
                      <a:pt x="42041" y="84082"/>
                    </a:lnTo>
                    <a:cubicBezTo>
                      <a:pt x="18822" y="84082"/>
                      <a:pt x="0" y="65259"/>
                      <a:pt x="0" y="42041"/>
                    </a:cubicBezTo>
                    <a:lnTo>
                      <a:pt x="0" y="42041"/>
                    </a:lnTo>
                    <a:cubicBezTo>
                      <a:pt x="0" y="18822"/>
                      <a:pt x="18822" y="0"/>
                      <a:pt x="42041" y="0"/>
                    </a:cubicBezTo>
                    <a:close/>
                  </a:path>
                </a:pathLst>
              </a:custGeom>
              <a:solidFill>
                <a:srgbClr val="3AB85C"/>
              </a:solidFill>
            </p:spPr>
          </p:sp>
          <p:sp>
            <p:nvSpPr>
              <p:cNvPr id="8" name="TextBox 8"/>
              <p:cNvSpPr txBox="1"/>
              <p:nvPr/>
            </p:nvSpPr>
            <p:spPr>
              <a:xfrm>
                <a:off x="0" y="-123825"/>
                <a:ext cx="795003" cy="207907"/>
              </a:xfrm>
              <a:prstGeom prst="rect">
                <a:avLst/>
              </a:prstGeom>
            </p:spPr>
            <p:txBody>
              <a:bodyPr lIns="50800" tIns="50800" rIns="50800" bIns="50800" rtlCol="0" anchor="ctr"/>
              <a:lstStyle/>
              <a:p>
                <a:pPr algn="ctr">
                  <a:lnSpc>
                    <a:spcPts val="8959"/>
                  </a:lnSpc>
                </a:pPr>
                <a:endParaRPr/>
              </a:p>
            </p:txBody>
          </p:sp>
        </p:grpSp>
        <p:sp>
          <p:nvSpPr>
            <p:cNvPr id="9" name="TextBox 9"/>
            <p:cNvSpPr txBox="1"/>
            <p:nvPr/>
          </p:nvSpPr>
          <p:spPr>
            <a:xfrm>
              <a:off x="719063" y="222856"/>
              <a:ext cx="6811807" cy="474450"/>
            </a:xfrm>
            <a:prstGeom prst="rect">
              <a:avLst/>
            </a:prstGeom>
          </p:spPr>
          <p:txBody>
            <a:bodyPr lIns="0" tIns="0" rIns="0" bIns="0" rtlCol="0" anchor="t">
              <a:spAutoFit/>
            </a:bodyPr>
            <a:lstStyle/>
            <a:p>
              <a:pPr algn="ctr">
                <a:lnSpc>
                  <a:spcPts val="2603"/>
                </a:lnSpc>
                <a:spcBef>
                  <a:spcPct val="0"/>
                </a:spcBef>
              </a:pPr>
              <a:r>
                <a:rPr lang="en-US" sz="2603" spc="-52">
                  <a:solidFill>
                    <a:srgbClr val="FFFFFF"/>
                  </a:solidFill>
                  <a:latin typeface="DM Sans Bold"/>
                </a:rPr>
                <a:t>PathWay Analysis on KEGG</a:t>
              </a:r>
            </a:p>
          </p:txBody>
        </p:sp>
      </p:grpSp>
      <p:sp>
        <p:nvSpPr>
          <p:cNvPr id="10" name="Freeform 10"/>
          <p:cNvSpPr/>
          <p:nvPr/>
        </p:nvSpPr>
        <p:spPr>
          <a:xfrm>
            <a:off x="0" y="6172200"/>
            <a:ext cx="1473847" cy="4114800"/>
          </a:xfrm>
          <a:custGeom>
            <a:avLst/>
            <a:gdLst/>
            <a:ahLst/>
            <a:cxnLst/>
            <a:rect l="l" t="t" r="r" b="b"/>
            <a:pathLst>
              <a:path w="1473847" h="4114800">
                <a:moveTo>
                  <a:pt x="0" y="0"/>
                </a:moveTo>
                <a:lnTo>
                  <a:pt x="1473847" y="0"/>
                </a:lnTo>
                <a:lnTo>
                  <a:pt x="14738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6224005" y="9170700"/>
            <a:ext cx="5839990" cy="175200"/>
          </a:xfrm>
          <a:custGeom>
            <a:avLst/>
            <a:gdLst/>
            <a:ahLst/>
            <a:cxnLst/>
            <a:rect l="l" t="t" r="r" b="b"/>
            <a:pathLst>
              <a:path w="5839990" h="175200">
                <a:moveTo>
                  <a:pt x="0" y="0"/>
                </a:moveTo>
                <a:lnTo>
                  <a:pt x="5839990" y="0"/>
                </a:lnTo>
                <a:lnTo>
                  <a:pt x="5839990" y="175200"/>
                </a:lnTo>
                <a:lnTo>
                  <a:pt x="0" y="1752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4894543" y="2075346"/>
            <a:ext cx="8541500" cy="6545726"/>
          </a:xfrm>
          <a:custGeom>
            <a:avLst/>
            <a:gdLst/>
            <a:ahLst/>
            <a:cxnLst/>
            <a:rect l="l" t="t" r="r" b="b"/>
            <a:pathLst>
              <a:path w="8541500" h="6545726">
                <a:moveTo>
                  <a:pt x="0" y="0"/>
                </a:moveTo>
                <a:lnTo>
                  <a:pt x="8541501" y="0"/>
                </a:lnTo>
                <a:lnTo>
                  <a:pt x="8541501" y="6545726"/>
                </a:lnTo>
                <a:lnTo>
                  <a:pt x="0" y="6545726"/>
                </a:lnTo>
                <a:lnTo>
                  <a:pt x="0" y="0"/>
                </a:lnTo>
                <a:close/>
              </a:path>
            </a:pathLst>
          </a:custGeom>
          <a:blipFill>
            <a:blip r:embed="rId6"/>
            <a:stretch>
              <a:fillRect l="-498"/>
            </a:stretch>
          </a:blipFill>
          <a:ln w="9525" cap="sq">
            <a:solidFill>
              <a:srgbClr val="000000"/>
            </a:solidFill>
            <a:prstDash val="solid"/>
            <a:miter/>
          </a:ln>
        </p:spPr>
      </p:sp>
      <p:sp>
        <p:nvSpPr>
          <p:cNvPr id="13" name="TextBox 13"/>
          <p:cNvSpPr txBox="1"/>
          <p:nvPr/>
        </p:nvSpPr>
        <p:spPr>
          <a:xfrm>
            <a:off x="13892463" y="8408982"/>
            <a:ext cx="425887" cy="212090"/>
          </a:xfrm>
          <a:prstGeom prst="rect">
            <a:avLst/>
          </a:prstGeom>
        </p:spPr>
        <p:txBody>
          <a:bodyPr lIns="0" tIns="0" rIns="0" bIns="0" rtlCol="0" anchor="t">
            <a:spAutoFit/>
          </a:bodyPr>
          <a:lstStyle/>
          <a:p>
            <a:pPr algn="ctr">
              <a:lnSpc>
                <a:spcPts val="1599"/>
              </a:lnSpc>
              <a:spcBef>
                <a:spcPct val="0"/>
              </a:spcBef>
            </a:pPr>
            <a:r>
              <a:rPr lang="en-US" sz="1599" u="sng" spc="-31">
                <a:solidFill>
                  <a:srgbClr val="000000"/>
                </a:solidFill>
                <a:latin typeface="DM Sans Bold"/>
                <a:hlinkClick r:id="rId7" tooltip="http://bioinformatics.sdstate.edu/go/"/>
              </a:rPr>
              <a:t>LINK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503</Words>
  <Application>Microsoft Office PowerPoint</Application>
  <PresentationFormat>Custom</PresentationFormat>
  <Paragraphs>91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DM Sans</vt:lpstr>
      <vt:lpstr>DM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and White Green Blue Basic Flow Chart Brainstorm Presentation</dc:title>
  <dc:creator>hp</dc:creator>
  <cp:lastModifiedBy>Karan Yadav</cp:lastModifiedBy>
  <cp:revision>2</cp:revision>
  <dcterms:created xsi:type="dcterms:W3CDTF">2006-08-16T00:00:00Z</dcterms:created>
  <dcterms:modified xsi:type="dcterms:W3CDTF">2024-05-12T11:26:52Z</dcterms:modified>
  <dc:identifier>DAGE9OnuUbY</dc:identifier>
</cp:coreProperties>
</file>