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6" r:id="rId2"/>
    <p:sldId id="263" r:id="rId3"/>
    <p:sldId id="264" r:id="rId4"/>
    <p:sldId id="291" r:id="rId5"/>
    <p:sldId id="267" r:id="rId6"/>
    <p:sldId id="287" r:id="rId7"/>
    <p:sldId id="288" r:id="rId8"/>
    <p:sldId id="293" r:id="rId9"/>
    <p:sldId id="294" r:id="rId10"/>
    <p:sldId id="292" r:id="rId11"/>
    <p:sldId id="290" r:id="rId12"/>
    <p:sldId id="289" r:id="rId13"/>
  </p:sldIdLst>
  <p:sldSz cx="9144000" cy="6858000" type="screen4x3"/>
  <p:notesSz cx="6858000" cy="9144000"/>
  <p:defaultTextStyle>
    <a:defPPr>
      <a:defRPr lang="hu-H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23" autoAdjust="0"/>
  </p:normalViewPr>
  <p:slideViewPr>
    <p:cSldViewPr>
      <p:cViewPr varScale="1">
        <p:scale>
          <a:sx n="95" d="100"/>
          <a:sy n="95" d="100"/>
        </p:scale>
        <p:origin x="44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hu-HU"/>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hu-HU"/>
          </a:p>
        </p:txBody>
      </p:sp>
      <p:sp>
        <p:nvSpPr>
          <p:cNvPr id="205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u-HU" noProof="0" smtClean="0"/>
              <a:t>Mintaszöveg szerkesztése</a:t>
            </a:r>
          </a:p>
          <a:p>
            <a:pPr lvl="1"/>
            <a:r>
              <a:rPr lang="hu-HU" noProof="0" smtClean="0"/>
              <a:t>Második szint</a:t>
            </a:r>
          </a:p>
          <a:p>
            <a:pPr lvl="2"/>
            <a:r>
              <a:rPr lang="hu-HU" noProof="0" smtClean="0"/>
              <a:t>Harmadik szint</a:t>
            </a:r>
          </a:p>
          <a:p>
            <a:pPr lvl="3"/>
            <a:r>
              <a:rPr lang="hu-HU" noProof="0" smtClean="0"/>
              <a:t>Negyedik szint</a:t>
            </a:r>
          </a:p>
          <a:p>
            <a:pPr lvl="4"/>
            <a:r>
              <a:rPr lang="hu-HU" noProof="0" smtClean="0"/>
              <a:t>Ötödik szint</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hu-HU"/>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A0FF47F-CA61-4367-9C07-2771FA3A6D40}" type="slidenum">
              <a:rPr lang="hu-HU" altLang="hu-HU"/>
              <a:pPr>
                <a:defRPr/>
              </a:pPr>
              <a:t>‹#›</a:t>
            </a:fld>
            <a:endParaRPr lang="hu-HU" altLang="hu-H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837F29A-0A3A-4318-96CB-188BE12D8026}" type="slidenum">
              <a:rPr lang="hu-HU" altLang="hu-HU" smtClean="0"/>
              <a:pPr>
                <a:spcBef>
                  <a:spcPct val="0"/>
                </a:spcBef>
              </a:pPr>
              <a:t>1</a:t>
            </a:fld>
            <a:endParaRPr lang="hu-HU" altLang="hu-HU" smtClean="0"/>
          </a:p>
        </p:txBody>
      </p:sp>
      <p:sp>
        <p:nvSpPr>
          <p:cNvPr id="4099" name="Rectangle 2"/>
          <p:cNvSpPr>
            <a:spLocks noRot="1" noChangeArrowheads="1" noTextEdit="1"/>
          </p:cNvSpPr>
          <p:nvPr>
            <p:ph type="sldImg"/>
          </p:nvPr>
        </p:nvSpPr>
        <p:spPr>
          <a:xfrm>
            <a:off x="457200" y="457200"/>
            <a:ext cx="5945188" cy="4459288"/>
          </a:xfrm>
          <a:ln/>
        </p:spPr>
      </p:sp>
      <p:sp>
        <p:nvSpPr>
          <p:cNvPr id="4100"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endParaRPr lang="en-US" altLang="hu-HU"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5DE7EDE-8E37-4B71-B8AF-1FEFAA040688}" type="slidenum">
              <a:rPr lang="hu-HU" altLang="hu-HU" smtClean="0"/>
              <a:pPr>
                <a:spcBef>
                  <a:spcPct val="0"/>
                </a:spcBef>
              </a:pPr>
              <a:t>10</a:t>
            </a:fld>
            <a:endParaRPr lang="hu-HU" altLang="hu-HU" smtClean="0"/>
          </a:p>
        </p:txBody>
      </p:sp>
      <p:sp>
        <p:nvSpPr>
          <p:cNvPr id="22531" name="Rectangle 2"/>
          <p:cNvSpPr>
            <a:spLocks noRot="1" noChangeArrowheads="1" noTextEdit="1"/>
          </p:cNvSpPr>
          <p:nvPr>
            <p:ph type="sldImg"/>
          </p:nvPr>
        </p:nvSpPr>
        <p:spPr>
          <a:xfrm>
            <a:off x="457200" y="457200"/>
            <a:ext cx="5943600" cy="4457700"/>
          </a:xfrm>
          <a:ln/>
        </p:spPr>
      </p:sp>
      <p:sp>
        <p:nvSpPr>
          <p:cNvPr id="22532"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Database Block: Contents</a:t>
            </a:r>
            <a:endParaRPr lang="en-US" altLang="hu-HU" b="1" smtClean="0"/>
          </a:p>
          <a:p>
            <a:pPr marL="114300" lvl="1" defTabSz="457200" eaLnBrk="1" hangingPunct="1"/>
            <a:r>
              <a:rPr lang="en-US" altLang="hu-HU" smtClean="0"/>
              <a:t>Oracle data blocks contain the following:</a:t>
            </a:r>
            <a:endParaRPr lang="en-US" altLang="hu-HU" b="1" smtClean="0"/>
          </a:p>
          <a:p>
            <a:pPr marL="457200" lvl="2" indent="-228600" defTabSz="457200" eaLnBrk="1" hangingPunct="1"/>
            <a:r>
              <a:rPr lang="en-US" altLang="hu-HU" b="1" smtClean="0"/>
              <a:t>Block header:</a:t>
            </a:r>
            <a:r>
              <a:rPr lang="en-US" altLang="hu-HU" smtClean="0"/>
              <a:t> The block header contains the segment type (such as table or index), data block address, table directory, row directory, and transaction slots of size 23 bytes each, which are used when modifications are made to rows in the block. The block header grows downward from the top.</a:t>
            </a:r>
            <a:endParaRPr lang="en-US" altLang="hu-HU" b="1" smtClean="0"/>
          </a:p>
          <a:p>
            <a:pPr marL="457200" lvl="2" indent="-228600" defTabSz="457200" eaLnBrk="1" hangingPunct="1"/>
            <a:r>
              <a:rPr lang="en-US" altLang="hu-HU" b="1" smtClean="0"/>
              <a:t>Row data:</a:t>
            </a:r>
            <a:r>
              <a:rPr lang="en-US" altLang="hu-HU" smtClean="0"/>
              <a:t> This is the actual data for the rows in the block. Row data space grows upward from the bottom.</a:t>
            </a:r>
            <a:endParaRPr lang="en-US" altLang="hu-HU" b="1" smtClean="0"/>
          </a:p>
          <a:p>
            <a:pPr marL="457200" lvl="2" indent="-228600" defTabSz="457200" eaLnBrk="1" hangingPunct="1"/>
            <a:r>
              <a:rPr lang="en-US" altLang="hu-HU" b="1" smtClean="0"/>
              <a:t>Free space:</a:t>
            </a:r>
            <a:r>
              <a:rPr lang="en-US" altLang="hu-HU" smtClean="0"/>
              <a:t> Free space is in the middle of the block. This enables the header and the row data space to grow when necessary. Row data takes up free space as new rows are inserted or columns of existing rows are updated with larger values. The examples of events that cause header growth are when the row directory needs more row entries or more transaction slots are required than initially configured. Initially, the free space in a block is contiguous. However, deletions and updates may fragment the free space in the block. The free space in the block is coalesced by the Oracle server when necessary.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BB9C460-A2D8-40EB-9C6C-23B6FF5F7E03}" type="slidenum">
              <a:rPr lang="en-US" altLang="hu-HU" smtClean="0">
                <a:ea typeface="MS PGothic" panose="020B0600070205080204" pitchFamily="34" charset="-128"/>
              </a:rPr>
              <a:pPr/>
              <a:t>11</a:t>
            </a:fld>
            <a:endParaRPr lang="en-US" altLang="hu-HU" smtClean="0">
              <a:ea typeface="MS PGothic" panose="020B0600070205080204" pitchFamily="34" charset="-128"/>
            </a:endParaRPr>
          </a:p>
        </p:txBody>
      </p:sp>
      <p:sp>
        <p:nvSpPr>
          <p:cNvPr id="24579" name="Rectangle 2"/>
          <p:cNvSpPr>
            <a:spLocks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hu-HU"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A8CFBB1-B414-4B2C-9B74-BA7A6E8444C7}" type="slidenum">
              <a:rPr lang="en-US" altLang="hu-HU" smtClean="0">
                <a:ea typeface="MS PGothic" panose="020B0600070205080204" pitchFamily="34" charset="-128"/>
              </a:rPr>
              <a:pPr/>
              <a:t>12</a:t>
            </a:fld>
            <a:endParaRPr lang="en-US" altLang="hu-HU" smtClean="0">
              <a:ea typeface="MS PGothic" panose="020B0600070205080204" pitchFamily="34" charset="-128"/>
            </a:endParaRPr>
          </a:p>
        </p:txBody>
      </p:sp>
      <p:sp>
        <p:nvSpPr>
          <p:cNvPr id="26627" name="Rectangle 2"/>
          <p:cNvSpPr>
            <a:spLocks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smtClean="0"/>
              <a:t>Where are the number of fields and data types stored?</a:t>
            </a:r>
          </a:p>
          <a:p>
            <a:pPr eaLnBrk="1" hangingPunct="1"/>
            <a:r>
              <a:rPr lang="en-US" altLang="hu-HU" smtClean="0"/>
              <a:t>Record that grows moves subsequent fields</a:t>
            </a:r>
          </a:p>
          <a:p>
            <a:pPr eaLnBrk="1" hangingPunct="1"/>
            <a:endParaRPr lang="en-US" altLang="hu-H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455C7D8-E603-46DC-8022-9C46DE48A23E}" type="slidenum">
              <a:rPr lang="hu-HU" altLang="hu-HU" smtClean="0"/>
              <a:pPr>
                <a:spcBef>
                  <a:spcPct val="0"/>
                </a:spcBef>
              </a:pPr>
              <a:t>2</a:t>
            </a:fld>
            <a:endParaRPr lang="hu-HU" altLang="hu-HU" smtClean="0"/>
          </a:p>
        </p:txBody>
      </p:sp>
      <p:sp>
        <p:nvSpPr>
          <p:cNvPr id="6147" name="Rectangle 2"/>
          <p:cNvSpPr>
            <a:spLocks noRot="1" noChangeArrowheads="1" noTextEdit="1"/>
          </p:cNvSpPr>
          <p:nvPr>
            <p:ph type="sldImg"/>
          </p:nvPr>
        </p:nvSpPr>
        <p:spPr>
          <a:xfrm>
            <a:off x="457200" y="457200"/>
            <a:ext cx="5945188" cy="4459288"/>
          </a:xfrm>
          <a:ln/>
        </p:spPr>
      </p:sp>
      <p:sp>
        <p:nvSpPr>
          <p:cNvPr id="6148"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Tablespaces and Data Files</a:t>
            </a:r>
          </a:p>
          <a:p>
            <a:pPr marL="114300" lvl="1" defTabSz="457200" eaLnBrk="1" hangingPunct="1"/>
            <a:r>
              <a:rPr lang="en-US" altLang="hu-HU" smtClean="0"/>
              <a:t>A database is divided into logical storage units called tablespaces, which can be used to group related logical structures together. Each database is logically divided into one or more tablespaces. One or more data files are explicitly created for each tablespace to physically store the data of all logical structures in a tablespace.</a:t>
            </a:r>
          </a:p>
          <a:p>
            <a:pPr marL="114300" lvl="1" defTabSz="457200" eaLnBrk="1" hangingPunct="1"/>
            <a:r>
              <a:rPr lang="en-US" altLang="hu-HU" b="1" smtClean="0"/>
              <a:t>Note:</a:t>
            </a:r>
            <a:r>
              <a:rPr lang="en-US" altLang="hu-HU" smtClean="0"/>
              <a:t> You can also create the bigfile tablespaces, which are tablespaces with a single but very large (up to 4 billion data blocks) data file. The traditional smallfile tablespaces (which are the default) can contain multiple data files, but the files cannot be as large. For more information about the bigfile tablespaces, see the </a:t>
            </a:r>
            <a:r>
              <a:rPr lang="en-US" altLang="hu-HU" i="1" smtClean="0"/>
              <a:t>Database Administrator’s Guide</a:t>
            </a:r>
            <a:r>
              <a:rPr lang="en-US" altLang="hu-HU" smtClean="0"/>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9BDB27-294E-48BA-AB2A-B13614A81A22}" type="slidenum">
              <a:rPr lang="hu-HU" altLang="hu-HU" smtClean="0"/>
              <a:pPr>
                <a:spcBef>
                  <a:spcPct val="0"/>
                </a:spcBef>
              </a:pPr>
              <a:t>3</a:t>
            </a:fld>
            <a:endParaRPr lang="hu-HU" altLang="hu-HU" smtClean="0"/>
          </a:p>
        </p:txBody>
      </p:sp>
      <p:sp>
        <p:nvSpPr>
          <p:cNvPr id="8195" name="Rectangle 2"/>
          <p:cNvSpPr>
            <a:spLocks noRot="1" noChangeArrowheads="1" noTextEdit="1"/>
          </p:cNvSpPr>
          <p:nvPr>
            <p:ph type="sldImg"/>
          </p:nvPr>
        </p:nvSpPr>
        <p:spPr>
          <a:xfrm>
            <a:off x="457200" y="457200"/>
            <a:ext cx="5945188" cy="4459288"/>
          </a:xfrm>
          <a:ln/>
        </p:spPr>
      </p:sp>
      <p:sp>
        <p:nvSpPr>
          <p:cNvPr id="8196"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Segments, Extents, and Blocks</a:t>
            </a:r>
          </a:p>
          <a:p>
            <a:pPr marL="114300" lvl="1" defTabSz="457200" eaLnBrk="1" hangingPunct="1"/>
            <a:r>
              <a:rPr lang="en-US" altLang="hu-HU" smtClean="0"/>
              <a:t>Database objects, such as tables and indexes, are stored as segments in tablespaces. Each segment contains one or more extents. An extent consists of contiguous data blocks, which means that each extent can exist only in one data file. Data blocks are the smallest unit of I/O in the database.</a:t>
            </a:r>
          </a:p>
          <a:p>
            <a:pPr marL="114300" lvl="1" defTabSz="457200" eaLnBrk="1" hangingPunct="1"/>
            <a:r>
              <a:rPr lang="en-US" altLang="hu-HU" smtClean="0"/>
              <a:t>When the database requests a set of data blocks from the operating system (OS), the OS maps this to an actual file system or disk block on the storage device. Because of this, you need not know the physical address of any of the data in your database. This also means that a data file can be striped or mirrored on several disks.</a:t>
            </a:r>
          </a:p>
          <a:p>
            <a:pPr marL="114300" lvl="1" defTabSz="457200" eaLnBrk="1" hangingPunct="1"/>
            <a:r>
              <a:rPr lang="en-US" altLang="hu-HU" smtClean="0"/>
              <a:t>The size of the data block can be set at the time of the creation of the database. The default size of 8 KB is adequate for most databases. If your database supports a data warehouse application that has large tables and indexes, then a larger block size may be beneficial. </a:t>
            </a:r>
          </a:p>
          <a:p>
            <a:pPr marL="114300" lvl="1" defTabSz="457200" eaLnBrk="1" hangingPunct="1"/>
            <a:r>
              <a:rPr lang="en-US" altLang="hu-HU" smtClean="0"/>
              <a:t>If your database supports a transactional application where reads and writes are random, then specifying a smaller block size may be beneficial. The maximum block size depends on your OS. The minimum Oracle block size is 2 KB and should rarely (if ever) be used.</a:t>
            </a:r>
          </a:p>
          <a:p>
            <a:pPr marL="114300" lvl="1" defTabSz="457200" eaLnBrk="1" hangingPunct="1"/>
            <a:r>
              <a:rPr lang="en-US" altLang="hu-HU" smtClean="0"/>
              <a:t>You can have tablespaces with different block sizes. However, this should be used only for transportable tablespaces. For details, see the </a:t>
            </a:r>
            <a:r>
              <a:rPr lang="en-US" altLang="hu-HU" i="1" smtClean="0"/>
              <a:t>Database Administrator’s Guide</a:t>
            </a:r>
            <a:r>
              <a:rPr lang="en-US" altLang="hu-HU" smtClean="0"/>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78ED90A-4460-40E2-A514-2632A556D8CB}" type="slidenum">
              <a:rPr lang="hu-HU" altLang="hu-HU" smtClean="0"/>
              <a:pPr>
                <a:spcBef>
                  <a:spcPct val="0"/>
                </a:spcBef>
              </a:pPr>
              <a:t>4</a:t>
            </a:fld>
            <a:endParaRPr lang="hu-HU" altLang="hu-HU" smtClean="0"/>
          </a:p>
        </p:txBody>
      </p:sp>
      <p:sp>
        <p:nvSpPr>
          <p:cNvPr id="10243" name="Rectangle 2"/>
          <p:cNvSpPr>
            <a:spLocks noRot="1" noChangeArrowheads="1" noTextEdit="1"/>
          </p:cNvSpPr>
          <p:nvPr>
            <p:ph type="sldImg"/>
          </p:nvPr>
        </p:nvSpPr>
        <p:spPr>
          <a:xfrm>
            <a:off x="457200" y="457200"/>
            <a:ext cx="5945188" cy="4459288"/>
          </a:xfrm>
          <a:ln/>
        </p:spPr>
      </p:sp>
      <p:sp>
        <p:nvSpPr>
          <p:cNvPr id="10244"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fr-FR" altLang="hu-HU" smtClean="0"/>
              <a:t>Logical and Physical Database Structures</a:t>
            </a:r>
          </a:p>
          <a:p>
            <a:pPr marL="114300" lvl="1" defTabSz="457200" eaLnBrk="1" hangingPunct="1"/>
            <a:r>
              <a:rPr lang="en-US" altLang="hu-HU" smtClean="0"/>
              <a:t>An Oracle database is a collection of data that is treated as a unit. The general purpose of a database is to store and retrieve related information. The database has logical structures and physical structures. </a:t>
            </a:r>
          </a:p>
          <a:p>
            <a:pPr marL="114300" lvl="1" defTabSz="457200" eaLnBrk="1" hangingPunct="1"/>
            <a:r>
              <a:rPr lang="en-US" altLang="hu-HU" b="1" smtClean="0"/>
              <a:t>Tablespaces</a:t>
            </a:r>
          </a:p>
          <a:p>
            <a:pPr marL="114300" lvl="1" defTabSz="457200" eaLnBrk="1" hangingPunct="1"/>
            <a:r>
              <a:rPr lang="en-US" altLang="hu-HU" smtClean="0"/>
              <a:t>A database is divided into logical storage units called tablespaces, which group related logical structures together. For example, tablespaces commonly group all of an application’s objects to simplify some administrative operations. You may have a tablespace for application data and an additional one for application indexes.</a:t>
            </a:r>
          </a:p>
          <a:p>
            <a:pPr marL="114300" lvl="1" defTabSz="457200" eaLnBrk="1" hangingPunct="1"/>
            <a:r>
              <a:rPr lang="en-US" altLang="hu-HU" b="1" smtClean="0"/>
              <a:t>Databases, Tablespaces, and Data Files</a:t>
            </a:r>
          </a:p>
          <a:p>
            <a:pPr marL="114300" lvl="1" defTabSz="457200" eaLnBrk="1" hangingPunct="1"/>
            <a:r>
              <a:rPr lang="en-US" altLang="hu-HU" smtClean="0"/>
              <a:t>The relationship among databases, tablespaces, and data files is illustrated in the slide. Each database is logically divided into one or more tablespaces. One or more data files are explicitly created for each tablespace to physically store the data of all logical structures in a tablespace. If it is a </a:t>
            </a:r>
            <a:r>
              <a:rPr lang="en-US" altLang="hu-HU" smtClean="0">
                <a:latin typeface="Courier New" panose="02070309020205020404" pitchFamily="49" charset="0"/>
              </a:rPr>
              <a:t>TEMPORARY</a:t>
            </a:r>
            <a:r>
              <a:rPr lang="en-US" altLang="hu-HU" smtClean="0"/>
              <a:t> tablespace, instead of a data file, then the tablespace has a temporary file.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C92182E-9DA8-4CBF-AB29-55FFFE56123D}" type="slidenum">
              <a:rPr lang="hu-HU" altLang="hu-HU" smtClean="0"/>
              <a:pPr>
                <a:spcBef>
                  <a:spcPct val="0"/>
                </a:spcBef>
              </a:pPr>
              <a:t>5</a:t>
            </a:fld>
            <a:endParaRPr lang="hu-HU" altLang="hu-HU" smtClean="0"/>
          </a:p>
        </p:txBody>
      </p:sp>
      <p:sp>
        <p:nvSpPr>
          <p:cNvPr id="12291" name="Rectangle 2"/>
          <p:cNvSpPr>
            <a:spLocks noRot="1" noChangeArrowheads="1" noTextEdit="1"/>
          </p:cNvSpPr>
          <p:nvPr>
            <p:ph type="sldImg"/>
          </p:nvPr>
        </p:nvSpPr>
        <p:spPr>
          <a:xfrm>
            <a:off x="457200" y="457200"/>
            <a:ext cx="5943600" cy="4457700"/>
          </a:xfrm>
          <a:ln/>
        </p:spPr>
      </p:sp>
      <p:sp>
        <p:nvSpPr>
          <p:cNvPr id="12292"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How Table Data Is Stored</a:t>
            </a:r>
          </a:p>
          <a:p>
            <a:pPr marL="114300" lvl="1" defTabSz="457200" eaLnBrk="1" hangingPunct="1"/>
            <a:r>
              <a:rPr lang="en-US" altLang="hu-HU" smtClean="0"/>
              <a:t>When a table is created, a segment is created to hold its data. A tablespace contains a collection of segments. Logically, a table contains rows of column values. A row is ultimately stored in a database block in the form of a row piece. It is called a row piece because under some circumstances the entire row may not be stored in one place. This happens when an inserted row is too large to fit into a single block or when an update causes an existing row to outgrow its current space.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F7CB4A1-D9DF-456B-BF13-D166DB9042C7}" type="slidenum">
              <a:rPr lang="hu-HU" altLang="hu-HU" smtClean="0"/>
              <a:pPr>
                <a:spcBef>
                  <a:spcPct val="0"/>
                </a:spcBef>
              </a:pPr>
              <a:t>6</a:t>
            </a:fld>
            <a:endParaRPr lang="hu-HU" altLang="hu-HU" smtClean="0"/>
          </a:p>
        </p:txBody>
      </p:sp>
      <p:sp>
        <p:nvSpPr>
          <p:cNvPr id="14339" name="Rectangle 2"/>
          <p:cNvSpPr>
            <a:spLocks noRot="1" noChangeArrowheads="1" noTextEdit="1"/>
          </p:cNvSpPr>
          <p:nvPr>
            <p:ph type="sldImg"/>
          </p:nvPr>
        </p:nvSpPr>
        <p:spPr>
          <a:xfrm>
            <a:off x="457200" y="457200"/>
            <a:ext cx="5945188" cy="4459288"/>
          </a:xfrm>
          <a:ln/>
        </p:spPr>
      </p:sp>
      <p:sp>
        <p:nvSpPr>
          <p:cNvPr id="14340"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endParaRPr lang="en-US" altLang="hu-H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AD89B8D-64AE-4695-B09E-0573628A0E2E}" type="slidenum">
              <a:rPr lang="hu-HU" altLang="hu-HU" smtClean="0"/>
              <a:pPr>
                <a:spcBef>
                  <a:spcPct val="0"/>
                </a:spcBef>
              </a:pPr>
              <a:t>7</a:t>
            </a:fld>
            <a:endParaRPr lang="hu-HU" altLang="hu-HU" smtClean="0"/>
          </a:p>
        </p:txBody>
      </p:sp>
      <p:sp>
        <p:nvSpPr>
          <p:cNvPr id="16387" name="Rectangle 2"/>
          <p:cNvSpPr>
            <a:spLocks noRot="1" noChangeArrowheads="1" noTextEdit="1"/>
          </p:cNvSpPr>
          <p:nvPr>
            <p:ph type="sldImg"/>
          </p:nvPr>
        </p:nvSpPr>
        <p:spPr>
          <a:xfrm>
            <a:off x="457200" y="457200"/>
            <a:ext cx="5945188" cy="4459288"/>
          </a:xfrm>
          <a:ln/>
        </p:spPr>
      </p:sp>
      <p:sp>
        <p:nvSpPr>
          <p:cNvPr id="16388"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endParaRPr lang="en-US" altLang="hu-HU"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D148DA-071E-4AA6-9444-7673E142993A}" type="slidenum">
              <a:rPr lang="hu-HU" altLang="hu-HU" smtClean="0"/>
              <a:pPr>
                <a:spcBef>
                  <a:spcPct val="0"/>
                </a:spcBef>
              </a:pPr>
              <a:t>8</a:t>
            </a:fld>
            <a:endParaRPr lang="hu-HU" altLang="hu-HU" smtClean="0"/>
          </a:p>
        </p:txBody>
      </p:sp>
      <p:sp>
        <p:nvSpPr>
          <p:cNvPr id="18435" name="Rectangle 2"/>
          <p:cNvSpPr>
            <a:spLocks noRot="1" noChangeArrowheads="1" noTextEdit="1"/>
          </p:cNvSpPr>
          <p:nvPr>
            <p:ph type="sldImg"/>
          </p:nvPr>
        </p:nvSpPr>
        <p:spPr>
          <a:xfrm>
            <a:off x="457200" y="457200"/>
            <a:ext cx="5945188" cy="4459288"/>
          </a:xfrm>
          <a:ln/>
        </p:spPr>
      </p:sp>
      <p:sp>
        <p:nvSpPr>
          <p:cNvPr id="18436"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endParaRPr lang="en-US" altLang="hu-HU"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D3E537C-39E7-40F2-9A05-C0959F56F0C1}" type="slidenum">
              <a:rPr lang="hu-HU" altLang="hu-HU" smtClean="0"/>
              <a:pPr>
                <a:spcBef>
                  <a:spcPct val="0"/>
                </a:spcBef>
              </a:pPr>
              <a:t>9</a:t>
            </a:fld>
            <a:endParaRPr lang="hu-HU" altLang="hu-HU" smtClean="0"/>
          </a:p>
        </p:txBody>
      </p:sp>
      <p:sp>
        <p:nvSpPr>
          <p:cNvPr id="20483" name="Rectangle 2"/>
          <p:cNvSpPr>
            <a:spLocks noRot="1" noChangeArrowheads="1" noTextEdit="1"/>
          </p:cNvSpPr>
          <p:nvPr>
            <p:ph type="sldImg"/>
          </p:nvPr>
        </p:nvSpPr>
        <p:spPr>
          <a:xfrm>
            <a:off x="457200" y="457200"/>
            <a:ext cx="5945188" cy="4459288"/>
          </a:xfrm>
          <a:ln/>
        </p:spPr>
      </p:sp>
      <p:sp>
        <p:nvSpPr>
          <p:cNvPr id="20484"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endParaRPr lang="en-US" altLang="hu-H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hu-HU"/>
          </a:p>
        </p:txBody>
      </p:sp>
      <p:sp>
        <p:nvSpPr>
          <p:cNvPr id="3" name="Alcím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u-HU" smtClean="0"/>
              <a:t>Alcím mintájának szerkesztése</a:t>
            </a:r>
            <a:endParaRPr lang="hu-HU"/>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pPr>
              <a:defRPr/>
            </a:pPr>
            <a:fld id="{89CC6BB5-2C40-4D8D-BDE4-85E6F76B403D}" type="slidenum">
              <a:rPr lang="hu-HU" altLang="hu-HU"/>
              <a:pPr>
                <a:defRPr/>
              </a:pPr>
              <a:t>‹#›</a:t>
            </a:fld>
            <a:endParaRPr lang="hu-HU" altLang="hu-HU"/>
          </a:p>
        </p:txBody>
      </p:sp>
    </p:spTree>
    <p:extLst>
      <p:ext uri="{BB962C8B-B14F-4D97-AF65-F5344CB8AC3E}">
        <p14:creationId xmlns:p14="http://schemas.microsoft.com/office/powerpoint/2010/main" val="1442602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pPr>
              <a:defRPr/>
            </a:pPr>
            <a:fld id="{A5A76D7B-0DD9-4420-8FBB-FE7EE76C9E4F}" type="slidenum">
              <a:rPr lang="hu-HU" altLang="hu-HU"/>
              <a:pPr>
                <a:defRPr/>
              </a:pPr>
              <a:t>‹#›</a:t>
            </a:fld>
            <a:endParaRPr lang="hu-HU" altLang="hu-HU"/>
          </a:p>
        </p:txBody>
      </p:sp>
    </p:spTree>
    <p:extLst>
      <p:ext uri="{BB962C8B-B14F-4D97-AF65-F5344CB8AC3E}">
        <p14:creationId xmlns:p14="http://schemas.microsoft.com/office/powerpoint/2010/main" val="356353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pPr>
              <a:defRPr/>
            </a:pPr>
            <a:fld id="{0D88F73D-E23A-447D-B3FC-6ABDF16CD34B}" type="slidenum">
              <a:rPr lang="hu-HU" altLang="hu-HU"/>
              <a:pPr>
                <a:defRPr/>
              </a:pPr>
              <a:t>‹#›</a:t>
            </a:fld>
            <a:endParaRPr lang="hu-HU" altLang="hu-HU"/>
          </a:p>
        </p:txBody>
      </p:sp>
    </p:spTree>
    <p:extLst>
      <p:ext uri="{BB962C8B-B14F-4D97-AF65-F5344CB8AC3E}">
        <p14:creationId xmlns:p14="http://schemas.microsoft.com/office/powerpoint/2010/main" val="2467648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pPr>
              <a:defRPr/>
            </a:pPr>
            <a:fld id="{6C18E976-08B8-41F5-86CC-F3EBD62AEA31}" type="slidenum">
              <a:rPr lang="hu-HU" altLang="hu-HU"/>
              <a:pPr>
                <a:defRPr/>
              </a:pPr>
              <a:t>‹#›</a:t>
            </a:fld>
            <a:endParaRPr lang="hu-HU" altLang="hu-HU"/>
          </a:p>
        </p:txBody>
      </p:sp>
    </p:spTree>
    <p:extLst>
      <p:ext uri="{BB962C8B-B14F-4D97-AF65-F5344CB8AC3E}">
        <p14:creationId xmlns:p14="http://schemas.microsoft.com/office/powerpoint/2010/main" val="4110823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hu-HU"/>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u-HU" smtClean="0"/>
              <a:t>Mintaszöveg szerkesztése</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pPr>
              <a:defRPr/>
            </a:pPr>
            <a:fld id="{E102C0BF-DA64-47ED-9A73-B994DE16544F}" type="slidenum">
              <a:rPr lang="hu-HU" altLang="hu-HU"/>
              <a:pPr>
                <a:defRPr/>
              </a:pPr>
              <a:t>‹#›</a:t>
            </a:fld>
            <a:endParaRPr lang="hu-HU" altLang="hu-HU"/>
          </a:p>
        </p:txBody>
      </p:sp>
    </p:spTree>
    <p:extLst>
      <p:ext uri="{BB962C8B-B14F-4D97-AF65-F5344CB8AC3E}">
        <p14:creationId xmlns:p14="http://schemas.microsoft.com/office/powerpoint/2010/main" val="93385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pPr>
              <a:defRPr/>
            </a:pPr>
            <a:fld id="{4D6F3422-525A-4B60-AF47-537E7F07A3B3}" type="slidenum">
              <a:rPr lang="hu-HU" altLang="hu-HU"/>
              <a:pPr>
                <a:defRPr/>
              </a:pPr>
              <a:t>‹#›</a:t>
            </a:fld>
            <a:endParaRPr lang="hu-HU" altLang="hu-HU"/>
          </a:p>
        </p:txBody>
      </p:sp>
    </p:spTree>
    <p:extLst>
      <p:ext uri="{BB962C8B-B14F-4D97-AF65-F5344CB8AC3E}">
        <p14:creationId xmlns:p14="http://schemas.microsoft.com/office/powerpoint/2010/main" val="507527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Rectangle 4"/>
          <p:cNvSpPr>
            <a:spLocks noGrp="1" noChangeArrowheads="1"/>
          </p:cNvSpPr>
          <p:nvPr>
            <p:ph type="dt" sz="half" idx="10"/>
          </p:nvPr>
        </p:nvSpPr>
        <p:spPr>
          <a:ln/>
        </p:spPr>
        <p:txBody>
          <a:bodyPr/>
          <a:lstStyle>
            <a:lvl1pPr>
              <a:defRPr/>
            </a:lvl1pPr>
          </a:lstStyle>
          <a:p>
            <a:pPr>
              <a:defRPr/>
            </a:pPr>
            <a:endParaRPr lang="hu-HU"/>
          </a:p>
        </p:txBody>
      </p:sp>
      <p:sp>
        <p:nvSpPr>
          <p:cNvPr id="8" name="Rectangle 5"/>
          <p:cNvSpPr>
            <a:spLocks noGrp="1" noChangeArrowheads="1"/>
          </p:cNvSpPr>
          <p:nvPr>
            <p:ph type="ftr" sz="quarter" idx="11"/>
          </p:nvPr>
        </p:nvSpPr>
        <p:spPr>
          <a:ln/>
        </p:spPr>
        <p:txBody>
          <a:bodyPr/>
          <a:lstStyle>
            <a:lvl1pPr>
              <a:defRPr/>
            </a:lvl1pPr>
          </a:lstStyle>
          <a:p>
            <a:pPr>
              <a:defRPr/>
            </a:pPr>
            <a:endParaRPr lang="hu-HU"/>
          </a:p>
        </p:txBody>
      </p:sp>
      <p:sp>
        <p:nvSpPr>
          <p:cNvPr id="9" name="Rectangle 6"/>
          <p:cNvSpPr>
            <a:spLocks noGrp="1" noChangeArrowheads="1"/>
          </p:cNvSpPr>
          <p:nvPr>
            <p:ph type="sldNum" sz="quarter" idx="12"/>
          </p:nvPr>
        </p:nvSpPr>
        <p:spPr>
          <a:ln/>
        </p:spPr>
        <p:txBody>
          <a:bodyPr/>
          <a:lstStyle>
            <a:lvl1pPr>
              <a:defRPr/>
            </a:lvl1pPr>
          </a:lstStyle>
          <a:p>
            <a:pPr>
              <a:defRPr/>
            </a:pPr>
            <a:fld id="{0ED461E5-9312-4749-98A9-5EAB25FEB431}" type="slidenum">
              <a:rPr lang="hu-HU" altLang="hu-HU"/>
              <a:pPr>
                <a:defRPr/>
              </a:pPr>
              <a:t>‹#›</a:t>
            </a:fld>
            <a:endParaRPr lang="hu-HU" altLang="hu-HU"/>
          </a:p>
        </p:txBody>
      </p:sp>
    </p:spTree>
    <p:extLst>
      <p:ext uri="{BB962C8B-B14F-4D97-AF65-F5344CB8AC3E}">
        <p14:creationId xmlns:p14="http://schemas.microsoft.com/office/powerpoint/2010/main" val="3462226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Rectangle 4"/>
          <p:cNvSpPr>
            <a:spLocks noGrp="1" noChangeArrowheads="1"/>
          </p:cNvSpPr>
          <p:nvPr>
            <p:ph type="dt" sz="half" idx="10"/>
          </p:nvPr>
        </p:nvSpPr>
        <p:spPr>
          <a:ln/>
        </p:spPr>
        <p:txBody>
          <a:bodyPr/>
          <a:lstStyle>
            <a:lvl1pPr>
              <a:defRPr/>
            </a:lvl1pPr>
          </a:lstStyle>
          <a:p>
            <a:pPr>
              <a:defRPr/>
            </a:pPr>
            <a:endParaRPr lang="hu-HU"/>
          </a:p>
        </p:txBody>
      </p:sp>
      <p:sp>
        <p:nvSpPr>
          <p:cNvPr id="4" name="Rectangle 5"/>
          <p:cNvSpPr>
            <a:spLocks noGrp="1" noChangeArrowheads="1"/>
          </p:cNvSpPr>
          <p:nvPr>
            <p:ph type="ftr" sz="quarter" idx="11"/>
          </p:nvPr>
        </p:nvSpPr>
        <p:spPr>
          <a:ln/>
        </p:spPr>
        <p:txBody>
          <a:bodyPr/>
          <a:lstStyle>
            <a:lvl1pPr>
              <a:defRPr/>
            </a:lvl1pPr>
          </a:lstStyle>
          <a:p>
            <a:pPr>
              <a:defRPr/>
            </a:pPr>
            <a:endParaRPr lang="hu-HU"/>
          </a:p>
        </p:txBody>
      </p:sp>
      <p:sp>
        <p:nvSpPr>
          <p:cNvPr id="5" name="Rectangle 6"/>
          <p:cNvSpPr>
            <a:spLocks noGrp="1" noChangeArrowheads="1"/>
          </p:cNvSpPr>
          <p:nvPr>
            <p:ph type="sldNum" sz="quarter" idx="12"/>
          </p:nvPr>
        </p:nvSpPr>
        <p:spPr>
          <a:ln/>
        </p:spPr>
        <p:txBody>
          <a:bodyPr/>
          <a:lstStyle>
            <a:lvl1pPr>
              <a:defRPr/>
            </a:lvl1pPr>
          </a:lstStyle>
          <a:p>
            <a:pPr>
              <a:defRPr/>
            </a:pPr>
            <a:fld id="{56D91DC3-07A3-4C25-9FB5-7CAABA483577}" type="slidenum">
              <a:rPr lang="hu-HU" altLang="hu-HU"/>
              <a:pPr>
                <a:defRPr/>
              </a:pPr>
              <a:t>‹#›</a:t>
            </a:fld>
            <a:endParaRPr lang="hu-HU" altLang="hu-HU"/>
          </a:p>
        </p:txBody>
      </p:sp>
    </p:spTree>
    <p:extLst>
      <p:ext uri="{BB962C8B-B14F-4D97-AF65-F5344CB8AC3E}">
        <p14:creationId xmlns:p14="http://schemas.microsoft.com/office/powerpoint/2010/main" val="32358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hu-HU"/>
          </a:p>
        </p:txBody>
      </p:sp>
      <p:sp>
        <p:nvSpPr>
          <p:cNvPr id="3" name="Rectangle 5"/>
          <p:cNvSpPr>
            <a:spLocks noGrp="1" noChangeArrowheads="1"/>
          </p:cNvSpPr>
          <p:nvPr>
            <p:ph type="ftr" sz="quarter" idx="11"/>
          </p:nvPr>
        </p:nvSpPr>
        <p:spPr>
          <a:ln/>
        </p:spPr>
        <p:txBody>
          <a:bodyPr/>
          <a:lstStyle>
            <a:lvl1pPr>
              <a:defRPr/>
            </a:lvl1pPr>
          </a:lstStyle>
          <a:p>
            <a:pPr>
              <a:defRPr/>
            </a:pPr>
            <a:endParaRPr lang="hu-HU"/>
          </a:p>
        </p:txBody>
      </p:sp>
      <p:sp>
        <p:nvSpPr>
          <p:cNvPr id="4" name="Rectangle 6"/>
          <p:cNvSpPr>
            <a:spLocks noGrp="1" noChangeArrowheads="1"/>
          </p:cNvSpPr>
          <p:nvPr>
            <p:ph type="sldNum" sz="quarter" idx="12"/>
          </p:nvPr>
        </p:nvSpPr>
        <p:spPr>
          <a:ln/>
        </p:spPr>
        <p:txBody>
          <a:bodyPr/>
          <a:lstStyle>
            <a:lvl1pPr>
              <a:defRPr/>
            </a:lvl1pPr>
          </a:lstStyle>
          <a:p>
            <a:pPr>
              <a:defRPr/>
            </a:pPr>
            <a:fld id="{51417581-5BF2-482E-9A2F-E5CC8AB43037}" type="slidenum">
              <a:rPr lang="hu-HU" altLang="hu-HU"/>
              <a:pPr>
                <a:defRPr/>
              </a:pPr>
              <a:t>‹#›</a:t>
            </a:fld>
            <a:endParaRPr lang="hu-HU" altLang="hu-HU"/>
          </a:p>
        </p:txBody>
      </p:sp>
    </p:spTree>
    <p:extLst>
      <p:ext uri="{BB962C8B-B14F-4D97-AF65-F5344CB8AC3E}">
        <p14:creationId xmlns:p14="http://schemas.microsoft.com/office/powerpoint/2010/main" val="446086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hu-HU"/>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pPr>
              <a:defRPr/>
            </a:pPr>
            <a:fld id="{C9E9ED94-E109-4A90-A0F3-296122553B42}" type="slidenum">
              <a:rPr lang="hu-HU" altLang="hu-HU"/>
              <a:pPr>
                <a:defRPr/>
              </a:pPr>
              <a:t>‹#›</a:t>
            </a:fld>
            <a:endParaRPr lang="hu-HU" altLang="hu-HU"/>
          </a:p>
        </p:txBody>
      </p:sp>
    </p:spTree>
    <p:extLst>
      <p:ext uri="{BB962C8B-B14F-4D97-AF65-F5344CB8AC3E}">
        <p14:creationId xmlns:p14="http://schemas.microsoft.com/office/powerpoint/2010/main" val="3299324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hu-HU"/>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u-HU" noProof="0" smtClean="0"/>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pPr>
              <a:defRPr/>
            </a:pPr>
            <a:fld id="{33E29EC5-DC18-445E-B7AA-4503EC1F98FD}" type="slidenum">
              <a:rPr lang="hu-HU" altLang="hu-HU"/>
              <a:pPr>
                <a:defRPr/>
              </a:pPr>
              <a:t>‹#›</a:t>
            </a:fld>
            <a:endParaRPr lang="hu-HU" altLang="hu-HU"/>
          </a:p>
        </p:txBody>
      </p:sp>
    </p:spTree>
    <p:extLst>
      <p:ext uri="{BB962C8B-B14F-4D97-AF65-F5344CB8AC3E}">
        <p14:creationId xmlns:p14="http://schemas.microsoft.com/office/powerpoint/2010/main" val="3741564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hu-HU" altLang="hu-HU" smtClean="0"/>
              <a:t>Mintacím szerkesztése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u-HU" altLang="hu-HU" smtClean="0"/>
              <a:t>Mintaszöveg szerkesztése</a:t>
            </a:r>
          </a:p>
          <a:p>
            <a:pPr lvl="1"/>
            <a:r>
              <a:rPr lang="hu-HU" altLang="hu-HU" smtClean="0"/>
              <a:t>Második szint</a:t>
            </a:r>
          </a:p>
          <a:p>
            <a:pPr lvl="2"/>
            <a:r>
              <a:rPr lang="hu-HU" altLang="hu-HU" smtClean="0"/>
              <a:t>Harmadik szint</a:t>
            </a:r>
          </a:p>
          <a:p>
            <a:pPr lvl="3"/>
            <a:r>
              <a:rPr lang="hu-HU" altLang="hu-HU" smtClean="0"/>
              <a:t>Negyedik szint</a:t>
            </a:r>
          </a:p>
          <a:p>
            <a:pPr lvl="4"/>
            <a:r>
              <a:rPr lang="hu-HU" altLang="hu-HU" smtClean="0"/>
              <a:t>Ötödik szint</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hu-H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hu-H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E1131A6A-1176-46C6-B9D8-01C079295F7B}" type="slidenum">
              <a:rPr lang="hu-HU" altLang="hu-HU"/>
              <a:pPr>
                <a:defRPr/>
              </a:pPr>
              <a:t>‹#›</a:t>
            </a:fld>
            <a:endParaRPr lang="hu-HU" altLang="hu-H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31800" y="476250"/>
            <a:ext cx="8229600" cy="1143000"/>
          </a:xfrm>
        </p:spPr>
        <p:txBody>
          <a:bodyPr/>
          <a:lstStyle/>
          <a:p>
            <a:pPr defTabSz="228600" eaLnBrk="1" hangingPunct="1"/>
            <a:r>
              <a:rPr lang="hu-HU" altLang="hu-HU" sz="4000" smtClean="0"/>
              <a:t>Execution of a SELECT statement</a:t>
            </a:r>
            <a:r>
              <a:rPr lang="hu-HU" altLang="hu-HU" smtClean="0"/>
              <a:t/>
            </a:r>
            <a:br>
              <a:rPr lang="hu-HU" altLang="hu-HU" smtClean="0"/>
            </a:br>
            <a:endParaRPr lang="en-US" altLang="hu-HU" smtClean="0"/>
          </a:p>
        </p:txBody>
      </p:sp>
      <p:sp>
        <p:nvSpPr>
          <p:cNvPr id="3075" name="Rectangle 3"/>
          <p:cNvSpPr>
            <a:spLocks noGrp="1" noChangeArrowheads="1"/>
          </p:cNvSpPr>
          <p:nvPr>
            <p:ph type="body" idx="1"/>
          </p:nvPr>
        </p:nvSpPr>
        <p:spPr bwMode="gray">
          <a:xfrm>
            <a:off x="863600" y="1816100"/>
            <a:ext cx="7366000" cy="3413125"/>
          </a:xfrm>
        </p:spPr>
        <p:txBody>
          <a:bodyPr/>
          <a:lstStyle/>
          <a:p>
            <a:pPr marL="0" indent="0" defTabSz="228600" eaLnBrk="1" hangingPunct="1"/>
            <a:r>
              <a:rPr lang="hu-HU" altLang="hu-HU" sz="2400" smtClean="0"/>
              <a:t>SELECT col1 FROM Tab1 WHERE col2 = …</a:t>
            </a:r>
          </a:p>
          <a:p>
            <a:pPr marL="0" indent="0" defTabSz="228600" eaLnBrk="1" hangingPunct="1">
              <a:buFontTx/>
              <a:buNone/>
            </a:pPr>
            <a:endParaRPr lang="hu-HU" altLang="hu-HU" sz="2400" smtClean="0"/>
          </a:p>
          <a:p>
            <a:pPr marL="0" indent="0" defTabSz="228600" eaLnBrk="1" hangingPunct="1">
              <a:buFontTx/>
              <a:buNone/>
            </a:pPr>
            <a:r>
              <a:rPr lang="hu-HU" altLang="hu-HU" sz="2400" smtClean="0"/>
              <a:t>How does the DBMS find the pieces of Data on disk?</a:t>
            </a:r>
          </a:p>
          <a:p>
            <a:pPr marL="0" indent="0" defTabSz="228600" eaLnBrk="1" hangingPunct="1">
              <a:buFontTx/>
              <a:buNone/>
            </a:pPr>
            <a:r>
              <a:rPr lang="hu-HU" altLang="hu-HU" sz="2000" smtClean="0"/>
              <a:t>Data blocks</a:t>
            </a:r>
          </a:p>
          <a:p>
            <a:pPr marL="0" indent="0" defTabSz="228600" eaLnBrk="1" hangingPunct="1">
              <a:buFontTx/>
              <a:buNone/>
            </a:pPr>
            <a:r>
              <a:rPr lang="hu-HU" altLang="hu-HU" sz="2000" smtClean="0"/>
              <a:t>Records</a:t>
            </a:r>
          </a:p>
          <a:p>
            <a:pPr marL="0" indent="0" defTabSz="228600" eaLnBrk="1" hangingPunct="1">
              <a:buFontTx/>
              <a:buNone/>
            </a:pPr>
            <a:r>
              <a:rPr lang="hu-HU" altLang="hu-HU" sz="2000" smtClean="0"/>
              <a:t>Fields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defTabSz="228600" eaLnBrk="1" hangingPunct="1"/>
            <a:r>
              <a:rPr lang="en-US" altLang="hu-HU" smtClean="0"/>
              <a:t>Anatomy of a Database Block</a:t>
            </a:r>
          </a:p>
        </p:txBody>
      </p:sp>
      <p:sp>
        <p:nvSpPr>
          <p:cNvPr id="21507" name="Rectangle 3"/>
          <p:cNvSpPr>
            <a:spLocks noChangeArrowheads="1"/>
          </p:cNvSpPr>
          <p:nvPr/>
        </p:nvSpPr>
        <p:spPr bwMode="auto">
          <a:xfrm>
            <a:off x="6223000" y="2370138"/>
            <a:ext cx="16764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hu-HU" sz="1800" b="1"/>
              <a:t>Block header</a:t>
            </a:r>
          </a:p>
        </p:txBody>
      </p:sp>
      <p:sp>
        <p:nvSpPr>
          <p:cNvPr id="21508" name="Rectangle 4"/>
          <p:cNvSpPr>
            <a:spLocks noChangeArrowheads="1"/>
          </p:cNvSpPr>
          <p:nvPr/>
        </p:nvSpPr>
        <p:spPr bwMode="auto">
          <a:xfrm>
            <a:off x="6223000" y="3025775"/>
            <a:ext cx="15398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hu-HU" sz="1800" b="1"/>
              <a:t>Free space</a:t>
            </a:r>
          </a:p>
        </p:txBody>
      </p:sp>
      <p:sp>
        <p:nvSpPr>
          <p:cNvPr id="21509" name="Rectangle 5"/>
          <p:cNvSpPr>
            <a:spLocks noChangeArrowheads="1"/>
          </p:cNvSpPr>
          <p:nvPr/>
        </p:nvSpPr>
        <p:spPr bwMode="auto">
          <a:xfrm>
            <a:off x="6223000" y="4703763"/>
            <a:ext cx="1268413"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hu-HU" sz="1800" b="1"/>
              <a:t>Row data</a:t>
            </a:r>
          </a:p>
        </p:txBody>
      </p:sp>
      <p:sp>
        <p:nvSpPr>
          <p:cNvPr id="21510" name="Line 6"/>
          <p:cNvSpPr>
            <a:spLocks noChangeShapeType="1"/>
          </p:cNvSpPr>
          <p:nvPr/>
        </p:nvSpPr>
        <p:spPr bwMode="auto">
          <a:xfrm>
            <a:off x="5003800" y="3208338"/>
            <a:ext cx="1158875" cy="0"/>
          </a:xfrm>
          <a:prstGeom prst="line">
            <a:avLst/>
          </a:prstGeom>
          <a:noFill/>
          <a:ln w="28575">
            <a:solidFill>
              <a:schemeClr val="tx2"/>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11" name="Line 7"/>
          <p:cNvSpPr>
            <a:spLocks noChangeShapeType="1"/>
          </p:cNvSpPr>
          <p:nvPr/>
        </p:nvSpPr>
        <p:spPr bwMode="gray">
          <a:xfrm>
            <a:off x="2613025" y="2451100"/>
            <a:ext cx="0" cy="981075"/>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12" name="Line 8"/>
          <p:cNvSpPr>
            <a:spLocks noChangeShapeType="1"/>
          </p:cNvSpPr>
          <p:nvPr/>
        </p:nvSpPr>
        <p:spPr bwMode="gray">
          <a:xfrm>
            <a:off x="4908550" y="2727325"/>
            <a:ext cx="0" cy="942975"/>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13" name="Freeform 9"/>
          <p:cNvSpPr>
            <a:spLocks/>
          </p:cNvSpPr>
          <p:nvPr/>
        </p:nvSpPr>
        <p:spPr bwMode="gray">
          <a:xfrm>
            <a:off x="3629025" y="3678238"/>
            <a:ext cx="1314450" cy="2349500"/>
          </a:xfrm>
          <a:custGeom>
            <a:avLst/>
            <a:gdLst>
              <a:gd name="T0" fmla="*/ 2147483646 w 828"/>
              <a:gd name="T1" fmla="*/ 0 h 1480"/>
              <a:gd name="T2" fmla="*/ 2147483646 w 828"/>
              <a:gd name="T3" fmla="*/ 2147483646 h 1480"/>
              <a:gd name="T4" fmla="*/ 0 w 828"/>
              <a:gd name="T5" fmla="*/ 2147483646 h 1480"/>
              <a:gd name="T6" fmla="*/ 0 w 828"/>
              <a:gd name="T7" fmla="*/ 2147483646 h 1480"/>
              <a:gd name="T8" fmla="*/ 2147483646 w 828"/>
              <a:gd name="T9" fmla="*/ 0 h 1480"/>
              <a:gd name="T10" fmla="*/ 0 60000 65536"/>
              <a:gd name="T11" fmla="*/ 0 60000 65536"/>
              <a:gd name="T12" fmla="*/ 0 60000 65536"/>
              <a:gd name="T13" fmla="*/ 0 60000 65536"/>
              <a:gd name="T14" fmla="*/ 0 60000 65536"/>
              <a:gd name="T15" fmla="*/ 0 w 828"/>
              <a:gd name="T16" fmla="*/ 0 h 1480"/>
              <a:gd name="T17" fmla="*/ 828 w 828"/>
              <a:gd name="T18" fmla="*/ 1480 h 1480"/>
            </a:gdLst>
            <a:ahLst/>
            <a:cxnLst>
              <a:cxn ang="T10">
                <a:pos x="T0" y="T1"/>
              </a:cxn>
              <a:cxn ang="T11">
                <a:pos x="T2" y="T3"/>
              </a:cxn>
              <a:cxn ang="T12">
                <a:pos x="T4" y="T5"/>
              </a:cxn>
              <a:cxn ang="T13">
                <a:pos x="T6" y="T7"/>
              </a:cxn>
              <a:cxn ang="T14">
                <a:pos x="T8" y="T9"/>
              </a:cxn>
            </a:cxnLst>
            <a:rect l="T15" t="T16" r="T17" b="T18"/>
            <a:pathLst>
              <a:path w="828" h="1480">
                <a:moveTo>
                  <a:pt x="827" y="0"/>
                </a:moveTo>
                <a:lnTo>
                  <a:pt x="827" y="1259"/>
                </a:lnTo>
                <a:lnTo>
                  <a:pt x="0" y="1479"/>
                </a:lnTo>
                <a:lnTo>
                  <a:pt x="0" y="219"/>
                </a:lnTo>
                <a:lnTo>
                  <a:pt x="827" y="0"/>
                </a:lnTo>
              </a:path>
            </a:pathLst>
          </a:custGeom>
          <a:solidFill>
            <a:srgbClr val="CC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21514" name="Freeform 10"/>
          <p:cNvSpPr>
            <a:spLocks/>
          </p:cNvSpPr>
          <p:nvPr/>
        </p:nvSpPr>
        <p:spPr bwMode="gray">
          <a:xfrm>
            <a:off x="3629025" y="3678238"/>
            <a:ext cx="1314450" cy="2349500"/>
          </a:xfrm>
          <a:custGeom>
            <a:avLst/>
            <a:gdLst>
              <a:gd name="T0" fmla="*/ 2147483646 w 828"/>
              <a:gd name="T1" fmla="*/ 0 h 1480"/>
              <a:gd name="T2" fmla="*/ 2147483646 w 828"/>
              <a:gd name="T3" fmla="*/ 2147483646 h 1480"/>
              <a:gd name="T4" fmla="*/ 0 w 828"/>
              <a:gd name="T5" fmla="*/ 2147483646 h 1480"/>
              <a:gd name="T6" fmla="*/ 0 w 828"/>
              <a:gd name="T7" fmla="*/ 2147483646 h 1480"/>
              <a:gd name="T8" fmla="*/ 2147483646 w 828"/>
              <a:gd name="T9" fmla="*/ 0 h 1480"/>
              <a:gd name="T10" fmla="*/ 0 60000 65536"/>
              <a:gd name="T11" fmla="*/ 0 60000 65536"/>
              <a:gd name="T12" fmla="*/ 0 60000 65536"/>
              <a:gd name="T13" fmla="*/ 0 60000 65536"/>
              <a:gd name="T14" fmla="*/ 0 60000 65536"/>
              <a:gd name="T15" fmla="*/ 0 w 828"/>
              <a:gd name="T16" fmla="*/ 0 h 1480"/>
              <a:gd name="T17" fmla="*/ 828 w 828"/>
              <a:gd name="T18" fmla="*/ 1480 h 1480"/>
            </a:gdLst>
            <a:ahLst/>
            <a:cxnLst>
              <a:cxn ang="T10">
                <a:pos x="T0" y="T1"/>
              </a:cxn>
              <a:cxn ang="T11">
                <a:pos x="T2" y="T3"/>
              </a:cxn>
              <a:cxn ang="T12">
                <a:pos x="T4" y="T5"/>
              </a:cxn>
              <a:cxn ang="T13">
                <a:pos x="T6" y="T7"/>
              </a:cxn>
              <a:cxn ang="T14">
                <a:pos x="T8" y="T9"/>
              </a:cxn>
            </a:cxnLst>
            <a:rect l="T15" t="T16" r="T17" b="T18"/>
            <a:pathLst>
              <a:path w="828" h="1480">
                <a:moveTo>
                  <a:pt x="827" y="0"/>
                </a:moveTo>
                <a:lnTo>
                  <a:pt x="827" y="1259"/>
                </a:lnTo>
                <a:lnTo>
                  <a:pt x="0" y="1479"/>
                </a:lnTo>
                <a:lnTo>
                  <a:pt x="0" y="219"/>
                </a:lnTo>
                <a:lnTo>
                  <a:pt x="827"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21515" name="Freeform 11"/>
          <p:cNvSpPr>
            <a:spLocks/>
          </p:cNvSpPr>
          <p:nvPr/>
        </p:nvSpPr>
        <p:spPr bwMode="gray">
          <a:xfrm>
            <a:off x="2581275" y="3421063"/>
            <a:ext cx="1049338" cy="2606675"/>
          </a:xfrm>
          <a:custGeom>
            <a:avLst/>
            <a:gdLst>
              <a:gd name="T0" fmla="*/ 0 w 661"/>
              <a:gd name="T1" fmla="*/ 0 h 1642"/>
              <a:gd name="T2" fmla="*/ 0 w 661"/>
              <a:gd name="T3" fmla="*/ 2147483646 h 1642"/>
              <a:gd name="T4" fmla="*/ 2147483646 w 661"/>
              <a:gd name="T5" fmla="*/ 2147483646 h 1642"/>
              <a:gd name="T6" fmla="*/ 2147483646 w 661"/>
              <a:gd name="T7" fmla="*/ 2147483646 h 1642"/>
              <a:gd name="T8" fmla="*/ 0 w 661"/>
              <a:gd name="T9" fmla="*/ 0 h 1642"/>
              <a:gd name="T10" fmla="*/ 0 60000 65536"/>
              <a:gd name="T11" fmla="*/ 0 60000 65536"/>
              <a:gd name="T12" fmla="*/ 0 60000 65536"/>
              <a:gd name="T13" fmla="*/ 0 60000 65536"/>
              <a:gd name="T14" fmla="*/ 0 60000 65536"/>
              <a:gd name="T15" fmla="*/ 0 w 661"/>
              <a:gd name="T16" fmla="*/ 0 h 1642"/>
              <a:gd name="T17" fmla="*/ 661 w 661"/>
              <a:gd name="T18" fmla="*/ 1642 h 1642"/>
            </a:gdLst>
            <a:ahLst/>
            <a:cxnLst>
              <a:cxn ang="T10">
                <a:pos x="T0" y="T1"/>
              </a:cxn>
              <a:cxn ang="T11">
                <a:pos x="T2" y="T3"/>
              </a:cxn>
              <a:cxn ang="T12">
                <a:pos x="T4" y="T5"/>
              </a:cxn>
              <a:cxn ang="T13">
                <a:pos x="T6" y="T7"/>
              </a:cxn>
              <a:cxn ang="T14">
                <a:pos x="T8" y="T9"/>
              </a:cxn>
            </a:cxnLst>
            <a:rect l="T15" t="T16" r="T17" b="T18"/>
            <a:pathLst>
              <a:path w="661" h="1642">
                <a:moveTo>
                  <a:pt x="0" y="0"/>
                </a:moveTo>
                <a:lnTo>
                  <a:pt x="0" y="1259"/>
                </a:lnTo>
                <a:lnTo>
                  <a:pt x="660" y="1641"/>
                </a:lnTo>
                <a:lnTo>
                  <a:pt x="660" y="381"/>
                </a:lnTo>
                <a:lnTo>
                  <a:pt x="0" y="0"/>
                </a:lnTo>
              </a:path>
            </a:pathLst>
          </a:custGeom>
          <a:solidFill>
            <a:srgbClr val="9999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21516" name="Freeform 12"/>
          <p:cNvSpPr>
            <a:spLocks/>
          </p:cNvSpPr>
          <p:nvPr/>
        </p:nvSpPr>
        <p:spPr bwMode="gray">
          <a:xfrm>
            <a:off x="2581275" y="3421063"/>
            <a:ext cx="1049338" cy="2606675"/>
          </a:xfrm>
          <a:custGeom>
            <a:avLst/>
            <a:gdLst>
              <a:gd name="T0" fmla="*/ 0 w 661"/>
              <a:gd name="T1" fmla="*/ 0 h 1642"/>
              <a:gd name="T2" fmla="*/ 0 w 661"/>
              <a:gd name="T3" fmla="*/ 2147483646 h 1642"/>
              <a:gd name="T4" fmla="*/ 2147483646 w 661"/>
              <a:gd name="T5" fmla="*/ 2147483646 h 1642"/>
              <a:gd name="T6" fmla="*/ 2147483646 w 661"/>
              <a:gd name="T7" fmla="*/ 2147483646 h 1642"/>
              <a:gd name="T8" fmla="*/ 0 w 661"/>
              <a:gd name="T9" fmla="*/ 0 h 1642"/>
              <a:gd name="T10" fmla="*/ 0 60000 65536"/>
              <a:gd name="T11" fmla="*/ 0 60000 65536"/>
              <a:gd name="T12" fmla="*/ 0 60000 65536"/>
              <a:gd name="T13" fmla="*/ 0 60000 65536"/>
              <a:gd name="T14" fmla="*/ 0 60000 65536"/>
              <a:gd name="T15" fmla="*/ 0 w 661"/>
              <a:gd name="T16" fmla="*/ 0 h 1642"/>
              <a:gd name="T17" fmla="*/ 661 w 661"/>
              <a:gd name="T18" fmla="*/ 1642 h 1642"/>
            </a:gdLst>
            <a:ahLst/>
            <a:cxnLst>
              <a:cxn ang="T10">
                <a:pos x="T0" y="T1"/>
              </a:cxn>
              <a:cxn ang="T11">
                <a:pos x="T2" y="T3"/>
              </a:cxn>
              <a:cxn ang="T12">
                <a:pos x="T4" y="T5"/>
              </a:cxn>
              <a:cxn ang="T13">
                <a:pos x="T6" y="T7"/>
              </a:cxn>
              <a:cxn ang="T14">
                <a:pos x="T8" y="T9"/>
              </a:cxn>
            </a:cxnLst>
            <a:rect l="T15" t="T16" r="T17" b="T18"/>
            <a:pathLst>
              <a:path w="661" h="1642">
                <a:moveTo>
                  <a:pt x="0" y="0"/>
                </a:moveTo>
                <a:lnTo>
                  <a:pt x="0" y="1259"/>
                </a:lnTo>
                <a:lnTo>
                  <a:pt x="660" y="1641"/>
                </a:lnTo>
                <a:lnTo>
                  <a:pt x="660" y="381"/>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21517" name="Freeform 13"/>
          <p:cNvSpPr>
            <a:spLocks/>
          </p:cNvSpPr>
          <p:nvPr/>
        </p:nvSpPr>
        <p:spPr bwMode="gray">
          <a:xfrm>
            <a:off x="2581275" y="3071813"/>
            <a:ext cx="2362200" cy="955675"/>
          </a:xfrm>
          <a:custGeom>
            <a:avLst/>
            <a:gdLst>
              <a:gd name="T0" fmla="*/ 0 w 1488"/>
              <a:gd name="T1" fmla="*/ 2147483646 h 602"/>
              <a:gd name="T2" fmla="*/ 2147483646 w 1488"/>
              <a:gd name="T3" fmla="*/ 0 h 602"/>
              <a:gd name="T4" fmla="*/ 2147483646 w 1488"/>
              <a:gd name="T5" fmla="*/ 2147483646 h 602"/>
              <a:gd name="T6" fmla="*/ 2147483646 w 1488"/>
              <a:gd name="T7" fmla="*/ 2147483646 h 602"/>
              <a:gd name="T8" fmla="*/ 0 w 1488"/>
              <a:gd name="T9" fmla="*/ 2147483646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0" y="220"/>
                </a:moveTo>
                <a:lnTo>
                  <a:pt x="827" y="0"/>
                </a:lnTo>
                <a:lnTo>
                  <a:pt x="1487" y="382"/>
                </a:lnTo>
                <a:lnTo>
                  <a:pt x="660" y="601"/>
                </a:lnTo>
                <a:lnTo>
                  <a:pt x="0" y="220"/>
                </a:lnTo>
              </a:path>
            </a:pathLst>
          </a:custGeom>
          <a:solidFill>
            <a:srgbClr val="CC99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21518" name="Freeform 14"/>
          <p:cNvSpPr>
            <a:spLocks/>
          </p:cNvSpPr>
          <p:nvPr/>
        </p:nvSpPr>
        <p:spPr bwMode="gray">
          <a:xfrm>
            <a:off x="2581275" y="3071813"/>
            <a:ext cx="2362200" cy="955675"/>
          </a:xfrm>
          <a:custGeom>
            <a:avLst/>
            <a:gdLst>
              <a:gd name="T0" fmla="*/ 0 w 1488"/>
              <a:gd name="T1" fmla="*/ 2147483646 h 602"/>
              <a:gd name="T2" fmla="*/ 2147483646 w 1488"/>
              <a:gd name="T3" fmla="*/ 0 h 602"/>
              <a:gd name="T4" fmla="*/ 2147483646 w 1488"/>
              <a:gd name="T5" fmla="*/ 2147483646 h 602"/>
              <a:gd name="T6" fmla="*/ 2147483646 w 1488"/>
              <a:gd name="T7" fmla="*/ 2147483646 h 602"/>
              <a:gd name="T8" fmla="*/ 0 w 1488"/>
              <a:gd name="T9" fmla="*/ 2147483646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0" y="220"/>
                </a:moveTo>
                <a:lnTo>
                  <a:pt x="827" y="0"/>
                </a:lnTo>
                <a:lnTo>
                  <a:pt x="1487" y="382"/>
                </a:lnTo>
                <a:lnTo>
                  <a:pt x="660" y="601"/>
                </a:lnTo>
                <a:lnTo>
                  <a:pt x="0" y="2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21519" name="Line 15"/>
          <p:cNvSpPr>
            <a:spLocks noChangeShapeType="1"/>
          </p:cNvSpPr>
          <p:nvPr/>
        </p:nvSpPr>
        <p:spPr bwMode="gray">
          <a:xfrm>
            <a:off x="3632200" y="3051175"/>
            <a:ext cx="0" cy="976313"/>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20" name="Line 16"/>
          <p:cNvSpPr>
            <a:spLocks noChangeShapeType="1"/>
          </p:cNvSpPr>
          <p:nvPr/>
        </p:nvSpPr>
        <p:spPr bwMode="gray">
          <a:xfrm>
            <a:off x="3894138" y="2400300"/>
            <a:ext cx="0" cy="6889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21" name="Line 17"/>
          <p:cNvSpPr>
            <a:spLocks noChangeShapeType="1"/>
          </p:cNvSpPr>
          <p:nvPr/>
        </p:nvSpPr>
        <p:spPr bwMode="gray">
          <a:xfrm>
            <a:off x="3894138" y="2400300"/>
            <a:ext cx="0" cy="688975"/>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22" name="Freeform 18"/>
          <p:cNvSpPr>
            <a:spLocks/>
          </p:cNvSpPr>
          <p:nvPr/>
        </p:nvSpPr>
        <p:spPr bwMode="gray">
          <a:xfrm>
            <a:off x="2581275" y="2117725"/>
            <a:ext cx="2362200" cy="955675"/>
          </a:xfrm>
          <a:custGeom>
            <a:avLst/>
            <a:gdLst>
              <a:gd name="T0" fmla="*/ 2147483646 w 1488"/>
              <a:gd name="T1" fmla="*/ 0 h 602"/>
              <a:gd name="T2" fmla="*/ 2147483646 w 1488"/>
              <a:gd name="T3" fmla="*/ 2147483646 h 602"/>
              <a:gd name="T4" fmla="*/ 2147483646 w 1488"/>
              <a:gd name="T5" fmla="*/ 2147483646 h 602"/>
              <a:gd name="T6" fmla="*/ 0 w 1488"/>
              <a:gd name="T7" fmla="*/ 2147483646 h 602"/>
              <a:gd name="T8" fmla="*/ 2147483646 w 1488"/>
              <a:gd name="T9" fmla="*/ 0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827" y="0"/>
                </a:moveTo>
                <a:lnTo>
                  <a:pt x="1487" y="382"/>
                </a:lnTo>
                <a:lnTo>
                  <a:pt x="660" y="601"/>
                </a:lnTo>
                <a:lnTo>
                  <a:pt x="0" y="220"/>
                </a:lnTo>
                <a:lnTo>
                  <a:pt x="827" y="0"/>
                </a:lnTo>
              </a:path>
            </a:pathLst>
          </a:custGeom>
          <a:solidFill>
            <a:srgbClr val="FFFF6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21523" name="Freeform 19"/>
          <p:cNvSpPr>
            <a:spLocks/>
          </p:cNvSpPr>
          <p:nvPr/>
        </p:nvSpPr>
        <p:spPr bwMode="gray">
          <a:xfrm>
            <a:off x="2581275" y="2117725"/>
            <a:ext cx="2362200" cy="955675"/>
          </a:xfrm>
          <a:custGeom>
            <a:avLst/>
            <a:gdLst>
              <a:gd name="T0" fmla="*/ 2147483646 w 1488"/>
              <a:gd name="T1" fmla="*/ 0 h 602"/>
              <a:gd name="T2" fmla="*/ 2147483646 w 1488"/>
              <a:gd name="T3" fmla="*/ 2147483646 h 602"/>
              <a:gd name="T4" fmla="*/ 2147483646 w 1488"/>
              <a:gd name="T5" fmla="*/ 2147483646 h 602"/>
              <a:gd name="T6" fmla="*/ 0 w 1488"/>
              <a:gd name="T7" fmla="*/ 2147483646 h 602"/>
              <a:gd name="T8" fmla="*/ 2147483646 w 1488"/>
              <a:gd name="T9" fmla="*/ 0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827" y="0"/>
                </a:moveTo>
                <a:lnTo>
                  <a:pt x="1487" y="382"/>
                </a:lnTo>
                <a:lnTo>
                  <a:pt x="660" y="601"/>
                </a:lnTo>
                <a:lnTo>
                  <a:pt x="0" y="220"/>
                </a:lnTo>
                <a:lnTo>
                  <a:pt x="827"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21524" name="Freeform 20"/>
          <p:cNvSpPr>
            <a:spLocks/>
          </p:cNvSpPr>
          <p:nvPr/>
        </p:nvSpPr>
        <p:spPr bwMode="gray">
          <a:xfrm>
            <a:off x="3629025" y="2359025"/>
            <a:ext cx="1314450" cy="714375"/>
          </a:xfrm>
          <a:custGeom>
            <a:avLst/>
            <a:gdLst>
              <a:gd name="T0" fmla="*/ 2147483646 w 828"/>
              <a:gd name="T1" fmla="*/ 0 h 450"/>
              <a:gd name="T2" fmla="*/ 2147483646 w 828"/>
              <a:gd name="T3" fmla="*/ 2147483646 h 450"/>
              <a:gd name="T4" fmla="*/ 0 w 828"/>
              <a:gd name="T5" fmla="*/ 2147483646 h 450"/>
              <a:gd name="T6" fmla="*/ 0 w 828"/>
              <a:gd name="T7" fmla="*/ 2147483646 h 450"/>
              <a:gd name="T8" fmla="*/ 2147483646 w 828"/>
              <a:gd name="T9" fmla="*/ 0 h 450"/>
              <a:gd name="T10" fmla="*/ 0 60000 65536"/>
              <a:gd name="T11" fmla="*/ 0 60000 65536"/>
              <a:gd name="T12" fmla="*/ 0 60000 65536"/>
              <a:gd name="T13" fmla="*/ 0 60000 65536"/>
              <a:gd name="T14" fmla="*/ 0 60000 65536"/>
              <a:gd name="T15" fmla="*/ 0 w 828"/>
              <a:gd name="T16" fmla="*/ 0 h 450"/>
              <a:gd name="T17" fmla="*/ 828 w 828"/>
              <a:gd name="T18" fmla="*/ 450 h 450"/>
            </a:gdLst>
            <a:ahLst/>
            <a:cxnLst>
              <a:cxn ang="T10">
                <a:pos x="T0" y="T1"/>
              </a:cxn>
              <a:cxn ang="T11">
                <a:pos x="T2" y="T3"/>
              </a:cxn>
              <a:cxn ang="T12">
                <a:pos x="T4" y="T5"/>
              </a:cxn>
              <a:cxn ang="T13">
                <a:pos x="T6" y="T7"/>
              </a:cxn>
              <a:cxn ang="T14">
                <a:pos x="T8" y="T9"/>
              </a:cxn>
            </a:cxnLst>
            <a:rect l="T15" t="T16" r="T17" b="T18"/>
            <a:pathLst>
              <a:path w="828" h="450">
                <a:moveTo>
                  <a:pt x="827" y="0"/>
                </a:moveTo>
                <a:lnTo>
                  <a:pt x="827" y="230"/>
                </a:lnTo>
                <a:lnTo>
                  <a:pt x="0" y="449"/>
                </a:lnTo>
                <a:lnTo>
                  <a:pt x="0" y="219"/>
                </a:lnTo>
                <a:lnTo>
                  <a:pt x="827" y="0"/>
                </a:lnTo>
              </a:path>
            </a:pathLst>
          </a:custGeom>
          <a:solidFill>
            <a:srgbClr val="00FF6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21525" name="Freeform 21"/>
          <p:cNvSpPr>
            <a:spLocks/>
          </p:cNvSpPr>
          <p:nvPr/>
        </p:nvSpPr>
        <p:spPr bwMode="gray">
          <a:xfrm>
            <a:off x="3629025" y="2359025"/>
            <a:ext cx="1314450" cy="714375"/>
          </a:xfrm>
          <a:custGeom>
            <a:avLst/>
            <a:gdLst>
              <a:gd name="T0" fmla="*/ 2147483646 w 828"/>
              <a:gd name="T1" fmla="*/ 0 h 450"/>
              <a:gd name="T2" fmla="*/ 2147483646 w 828"/>
              <a:gd name="T3" fmla="*/ 2147483646 h 450"/>
              <a:gd name="T4" fmla="*/ 0 w 828"/>
              <a:gd name="T5" fmla="*/ 2147483646 h 450"/>
              <a:gd name="T6" fmla="*/ 0 w 828"/>
              <a:gd name="T7" fmla="*/ 2147483646 h 450"/>
              <a:gd name="T8" fmla="*/ 2147483646 w 828"/>
              <a:gd name="T9" fmla="*/ 0 h 450"/>
              <a:gd name="T10" fmla="*/ 0 60000 65536"/>
              <a:gd name="T11" fmla="*/ 0 60000 65536"/>
              <a:gd name="T12" fmla="*/ 0 60000 65536"/>
              <a:gd name="T13" fmla="*/ 0 60000 65536"/>
              <a:gd name="T14" fmla="*/ 0 60000 65536"/>
              <a:gd name="T15" fmla="*/ 0 w 828"/>
              <a:gd name="T16" fmla="*/ 0 h 450"/>
              <a:gd name="T17" fmla="*/ 828 w 828"/>
              <a:gd name="T18" fmla="*/ 450 h 450"/>
            </a:gdLst>
            <a:ahLst/>
            <a:cxnLst>
              <a:cxn ang="T10">
                <a:pos x="T0" y="T1"/>
              </a:cxn>
              <a:cxn ang="T11">
                <a:pos x="T2" y="T3"/>
              </a:cxn>
              <a:cxn ang="T12">
                <a:pos x="T4" y="T5"/>
              </a:cxn>
              <a:cxn ang="T13">
                <a:pos x="T6" y="T7"/>
              </a:cxn>
              <a:cxn ang="T14">
                <a:pos x="T8" y="T9"/>
              </a:cxn>
            </a:cxnLst>
            <a:rect l="T15" t="T16" r="T17" b="T18"/>
            <a:pathLst>
              <a:path w="828" h="450">
                <a:moveTo>
                  <a:pt x="827" y="0"/>
                </a:moveTo>
                <a:lnTo>
                  <a:pt x="827" y="230"/>
                </a:lnTo>
                <a:lnTo>
                  <a:pt x="0" y="449"/>
                </a:lnTo>
                <a:lnTo>
                  <a:pt x="0" y="219"/>
                </a:lnTo>
                <a:lnTo>
                  <a:pt x="827"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21526" name="Freeform 22"/>
          <p:cNvSpPr>
            <a:spLocks/>
          </p:cNvSpPr>
          <p:nvPr/>
        </p:nvSpPr>
        <p:spPr bwMode="gray">
          <a:xfrm>
            <a:off x="2581275" y="2101850"/>
            <a:ext cx="1049338" cy="971550"/>
          </a:xfrm>
          <a:custGeom>
            <a:avLst/>
            <a:gdLst>
              <a:gd name="T0" fmla="*/ 0 w 661"/>
              <a:gd name="T1" fmla="*/ 0 h 612"/>
              <a:gd name="T2" fmla="*/ 0 w 661"/>
              <a:gd name="T3" fmla="*/ 2147483646 h 612"/>
              <a:gd name="T4" fmla="*/ 2147483646 w 661"/>
              <a:gd name="T5" fmla="*/ 2147483646 h 612"/>
              <a:gd name="T6" fmla="*/ 2147483646 w 661"/>
              <a:gd name="T7" fmla="*/ 2147483646 h 612"/>
              <a:gd name="T8" fmla="*/ 0 w 661"/>
              <a:gd name="T9" fmla="*/ 0 h 612"/>
              <a:gd name="T10" fmla="*/ 0 60000 65536"/>
              <a:gd name="T11" fmla="*/ 0 60000 65536"/>
              <a:gd name="T12" fmla="*/ 0 60000 65536"/>
              <a:gd name="T13" fmla="*/ 0 60000 65536"/>
              <a:gd name="T14" fmla="*/ 0 60000 65536"/>
              <a:gd name="T15" fmla="*/ 0 w 661"/>
              <a:gd name="T16" fmla="*/ 0 h 612"/>
              <a:gd name="T17" fmla="*/ 661 w 661"/>
              <a:gd name="T18" fmla="*/ 612 h 612"/>
            </a:gdLst>
            <a:ahLst/>
            <a:cxnLst>
              <a:cxn ang="T10">
                <a:pos x="T0" y="T1"/>
              </a:cxn>
              <a:cxn ang="T11">
                <a:pos x="T2" y="T3"/>
              </a:cxn>
              <a:cxn ang="T12">
                <a:pos x="T4" y="T5"/>
              </a:cxn>
              <a:cxn ang="T13">
                <a:pos x="T6" y="T7"/>
              </a:cxn>
              <a:cxn ang="T14">
                <a:pos x="T8" y="T9"/>
              </a:cxn>
            </a:cxnLst>
            <a:rect l="T15" t="T16" r="T17" b="T18"/>
            <a:pathLst>
              <a:path w="661" h="612">
                <a:moveTo>
                  <a:pt x="0" y="0"/>
                </a:moveTo>
                <a:lnTo>
                  <a:pt x="0" y="230"/>
                </a:lnTo>
                <a:lnTo>
                  <a:pt x="660" y="611"/>
                </a:lnTo>
                <a:lnTo>
                  <a:pt x="660" y="381"/>
                </a:lnTo>
                <a:lnTo>
                  <a:pt x="0" y="0"/>
                </a:lnTo>
              </a:path>
            </a:pathLst>
          </a:custGeom>
          <a:solidFill>
            <a:srgbClr val="0099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21527" name="Freeform 23"/>
          <p:cNvSpPr>
            <a:spLocks/>
          </p:cNvSpPr>
          <p:nvPr/>
        </p:nvSpPr>
        <p:spPr bwMode="gray">
          <a:xfrm>
            <a:off x="2581275" y="2101850"/>
            <a:ext cx="1049338" cy="971550"/>
          </a:xfrm>
          <a:custGeom>
            <a:avLst/>
            <a:gdLst>
              <a:gd name="T0" fmla="*/ 0 w 661"/>
              <a:gd name="T1" fmla="*/ 0 h 612"/>
              <a:gd name="T2" fmla="*/ 0 w 661"/>
              <a:gd name="T3" fmla="*/ 2147483646 h 612"/>
              <a:gd name="T4" fmla="*/ 2147483646 w 661"/>
              <a:gd name="T5" fmla="*/ 2147483646 h 612"/>
              <a:gd name="T6" fmla="*/ 2147483646 w 661"/>
              <a:gd name="T7" fmla="*/ 2147483646 h 612"/>
              <a:gd name="T8" fmla="*/ 0 w 661"/>
              <a:gd name="T9" fmla="*/ 0 h 612"/>
              <a:gd name="T10" fmla="*/ 0 60000 65536"/>
              <a:gd name="T11" fmla="*/ 0 60000 65536"/>
              <a:gd name="T12" fmla="*/ 0 60000 65536"/>
              <a:gd name="T13" fmla="*/ 0 60000 65536"/>
              <a:gd name="T14" fmla="*/ 0 60000 65536"/>
              <a:gd name="T15" fmla="*/ 0 w 661"/>
              <a:gd name="T16" fmla="*/ 0 h 612"/>
              <a:gd name="T17" fmla="*/ 661 w 661"/>
              <a:gd name="T18" fmla="*/ 612 h 612"/>
            </a:gdLst>
            <a:ahLst/>
            <a:cxnLst>
              <a:cxn ang="T10">
                <a:pos x="T0" y="T1"/>
              </a:cxn>
              <a:cxn ang="T11">
                <a:pos x="T2" y="T3"/>
              </a:cxn>
              <a:cxn ang="T12">
                <a:pos x="T4" y="T5"/>
              </a:cxn>
              <a:cxn ang="T13">
                <a:pos x="T6" y="T7"/>
              </a:cxn>
              <a:cxn ang="T14">
                <a:pos x="T8" y="T9"/>
              </a:cxn>
            </a:cxnLst>
            <a:rect l="T15" t="T16" r="T17" b="T18"/>
            <a:pathLst>
              <a:path w="661" h="612">
                <a:moveTo>
                  <a:pt x="0" y="0"/>
                </a:moveTo>
                <a:lnTo>
                  <a:pt x="0" y="230"/>
                </a:lnTo>
                <a:lnTo>
                  <a:pt x="660" y="611"/>
                </a:lnTo>
                <a:lnTo>
                  <a:pt x="660" y="381"/>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21528" name="Freeform 24"/>
          <p:cNvSpPr>
            <a:spLocks/>
          </p:cNvSpPr>
          <p:nvPr/>
        </p:nvSpPr>
        <p:spPr bwMode="gray">
          <a:xfrm>
            <a:off x="2581275" y="1752600"/>
            <a:ext cx="2362200" cy="955675"/>
          </a:xfrm>
          <a:custGeom>
            <a:avLst/>
            <a:gdLst>
              <a:gd name="T0" fmla="*/ 2147483646 w 1488"/>
              <a:gd name="T1" fmla="*/ 0 h 602"/>
              <a:gd name="T2" fmla="*/ 2147483646 w 1488"/>
              <a:gd name="T3" fmla="*/ 2147483646 h 602"/>
              <a:gd name="T4" fmla="*/ 2147483646 w 1488"/>
              <a:gd name="T5" fmla="*/ 2147483646 h 602"/>
              <a:gd name="T6" fmla="*/ 0 w 1488"/>
              <a:gd name="T7" fmla="*/ 2147483646 h 602"/>
              <a:gd name="T8" fmla="*/ 2147483646 w 1488"/>
              <a:gd name="T9" fmla="*/ 0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827" y="0"/>
                </a:moveTo>
                <a:lnTo>
                  <a:pt x="1487" y="382"/>
                </a:lnTo>
                <a:lnTo>
                  <a:pt x="660" y="601"/>
                </a:lnTo>
                <a:lnTo>
                  <a:pt x="0" y="225"/>
                </a:lnTo>
                <a:lnTo>
                  <a:pt x="827" y="0"/>
                </a:lnTo>
              </a:path>
            </a:pathLst>
          </a:custGeom>
          <a:solidFill>
            <a:srgbClr val="00CC6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21529" name="Freeform 25"/>
          <p:cNvSpPr>
            <a:spLocks/>
          </p:cNvSpPr>
          <p:nvPr/>
        </p:nvSpPr>
        <p:spPr bwMode="gray">
          <a:xfrm>
            <a:off x="2581275" y="1752600"/>
            <a:ext cx="2362200" cy="955675"/>
          </a:xfrm>
          <a:custGeom>
            <a:avLst/>
            <a:gdLst>
              <a:gd name="T0" fmla="*/ 2147483646 w 1488"/>
              <a:gd name="T1" fmla="*/ 0 h 602"/>
              <a:gd name="T2" fmla="*/ 2147483646 w 1488"/>
              <a:gd name="T3" fmla="*/ 2147483646 h 602"/>
              <a:gd name="T4" fmla="*/ 2147483646 w 1488"/>
              <a:gd name="T5" fmla="*/ 2147483646 h 602"/>
              <a:gd name="T6" fmla="*/ 0 w 1488"/>
              <a:gd name="T7" fmla="*/ 2147483646 h 602"/>
              <a:gd name="T8" fmla="*/ 2147483646 w 1488"/>
              <a:gd name="T9" fmla="*/ 0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827" y="0"/>
                </a:moveTo>
                <a:lnTo>
                  <a:pt x="1487" y="382"/>
                </a:lnTo>
                <a:lnTo>
                  <a:pt x="660" y="601"/>
                </a:lnTo>
                <a:lnTo>
                  <a:pt x="0" y="225"/>
                </a:lnTo>
                <a:lnTo>
                  <a:pt x="827"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21530" name="Line 26"/>
          <p:cNvSpPr>
            <a:spLocks noChangeShapeType="1"/>
          </p:cNvSpPr>
          <p:nvPr/>
        </p:nvSpPr>
        <p:spPr bwMode="auto">
          <a:xfrm flipV="1">
            <a:off x="2352675" y="3055938"/>
            <a:ext cx="0" cy="3048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21531" name="Line 27"/>
          <p:cNvSpPr>
            <a:spLocks noChangeShapeType="1"/>
          </p:cNvSpPr>
          <p:nvPr/>
        </p:nvSpPr>
        <p:spPr bwMode="auto">
          <a:xfrm>
            <a:off x="2352675" y="2514600"/>
            <a:ext cx="0" cy="3048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21532" name="Line 28"/>
          <p:cNvSpPr>
            <a:spLocks noChangeShapeType="1"/>
          </p:cNvSpPr>
          <p:nvPr/>
        </p:nvSpPr>
        <p:spPr bwMode="auto">
          <a:xfrm>
            <a:off x="5003800" y="4884738"/>
            <a:ext cx="1143000" cy="0"/>
          </a:xfrm>
          <a:prstGeom prst="line">
            <a:avLst/>
          </a:prstGeom>
          <a:noFill/>
          <a:ln w="28575">
            <a:solidFill>
              <a:schemeClr val="tx2"/>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21533" name="Text Box 29"/>
          <p:cNvSpPr txBox="1">
            <a:spLocks noChangeArrowheads="1"/>
          </p:cNvSpPr>
          <p:nvPr/>
        </p:nvSpPr>
        <p:spPr bwMode="auto">
          <a:xfrm>
            <a:off x="1228725" y="2724150"/>
            <a:ext cx="984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800" b="1"/>
              <a:t>Growth</a:t>
            </a:r>
          </a:p>
        </p:txBody>
      </p:sp>
      <p:sp>
        <p:nvSpPr>
          <p:cNvPr id="21534" name="Line 30"/>
          <p:cNvSpPr>
            <a:spLocks noChangeShapeType="1"/>
          </p:cNvSpPr>
          <p:nvPr/>
        </p:nvSpPr>
        <p:spPr bwMode="auto">
          <a:xfrm>
            <a:off x="5029200" y="2562225"/>
            <a:ext cx="1120775" cy="0"/>
          </a:xfrm>
          <a:prstGeom prst="line">
            <a:avLst/>
          </a:prstGeom>
          <a:noFill/>
          <a:ln w="28575">
            <a:solidFill>
              <a:schemeClr val="tx2"/>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hu-HU"/>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átum helye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hu-HU" sz="900" smtClean="0">
                <a:ea typeface="MS PGothic" panose="020B0600070205080204" pitchFamily="34" charset="-128"/>
              </a:rPr>
              <a:t>Advanced Databases</a:t>
            </a:r>
          </a:p>
        </p:txBody>
      </p:sp>
      <p:sp>
        <p:nvSpPr>
          <p:cNvPr id="23555" name="Élőláb helye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hu-HU" sz="900" smtClean="0">
                <a:ea typeface="MS PGothic" panose="020B0600070205080204" pitchFamily="34" charset="-128"/>
              </a:rPr>
              <a:t>Physical Storage Organization</a:t>
            </a:r>
          </a:p>
        </p:txBody>
      </p:sp>
      <p:sp>
        <p:nvSpPr>
          <p:cNvPr id="23556" name="Dia számának hely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4D4BCE2-D9B9-408E-B38E-540B159EE40B}" type="slidenum">
              <a:rPr lang="en-US" altLang="hu-HU" sz="900" smtClean="0">
                <a:ea typeface="MS PGothic" panose="020B0600070205080204" pitchFamily="34" charset="-128"/>
              </a:rPr>
              <a:pPr>
                <a:spcBef>
                  <a:spcPct val="0"/>
                </a:spcBef>
                <a:buFontTx/>
                <a:buNone/>
              </a:pPr>
              <a:t>11</a:t>
            </a:fld>
            <a:endParaRPr lang="en-US" altLang="hu-HU" sz="900" smtClean="0">
              <a:ea typeface="MS PGothic" panose="020B0600070205080204" pitchFamily="34" charset="-128"/>
            </a:endParaRPr>
          </a:p>
        </p:txBody>
      </p:sp>
      <p:sp>
        <p:nvSpPr>
          <p:cNvPr id="23557" name="Rectangle 3"/>
          <p:cNvSpPr>
            <a:spLocks noGrp="1" noChangeArrowheads="1"/>
          </p:cNvSpPr>
          <p:nvPr>
            <p:ph type="body" idx="1"/>
          </p:nvPr>
        </p:nvSpPr>
        <p:spPr/>
        <p:txBody>
          <a:bodyPr/>
          <a:lstStyle/>
          <a:p>
            <a:pPr eaLnBrk="1" hangingPunct="1"/>
            <a:r>
              <a:rPr lang="en-US" altLang="hu-HU" sz="1800" smtClean="0"/>
              <a:t>When do we have a file with variable-length records?</a:t>
            </a:r>
          </a:p>
          <a:p>
            <a:pPr marL="819150" lvl="1" eaLnBrk="1" hangingPunct="1"/>
            <a:r>
              <a:rPr lang="en-US" altLang="hu-HU" sz="1800" smtClean="0"/>
              <a:t>file contains records of multiple tables</a:t>
            </a:r>
          </a:p>
          <a:p>
            <a:pPr marL="819150" lvl="1" eaLnBrk="1" hangingPunct="1"/>
            <a:r>
              <a:rPr lang="en-US" altLang="hu-HU" sz="1800" smtClean="0"/>
              <a:t>create table t (field1 int, field2 </a:t>
            </a:r>
            <a:r>
              <a:rPr lang="hu-HU" altLang="hu-HU" sz="1800" smtClean="0"/>
              <a:t>varchar2(n)</a:t>
            </a:r>
            <a:r>
              <a:rPr lang="en-US" altLang="hu-HU" sz="1800" smtClean="0"/>
              <a:t>)</a:t>
            </a:r>
          </a:p>
          <a:p>
            <a:pPr eaLnBrk="1" hangingPunct="1"/>
            <a:r>
              <a:rPr lang="en-US" altLang="hu-HU" sz="1800" smtClean="0"/>
              <a:t>Problems:</a:t>
            </a:r>
          </a:p>
          <a:p>
            <a:pPr marL="819150" lvl="1" eaLnBrk="1" hangingPunct="1"/>
            <a:r>
              <a:rPr lang="en-US" altLang="hu-HU" sz="1800" smtClean="0"/>
              <a:t>Holes created upon deletion have variable size</a:t>
            </a:r>
          </a:p>
          <a:p>
            <a:pPr marL="819150" lvl="1" eaLnBrk="1" hangingPunct="1"/>
            <a:r>
              <a:rPr lang="en-US" altLang="hu-HU" sz="1800" smtClean="0"/>
              <a:t>Find large enough free space for new record</a:t>
            </a:r>
          </a:p>
          <a:p>
            <a:pPr eaLnBrk="1" hangingPunct="1"/>
            <a:r>
              <a:rPr lang="en-US" altLang="hu-HU" sz="1800" smtClean="0"/>
              <a:t>Could use previous approaches: maximum record size</a:t>
            </a:r>
          </a:p>
          <a:p>
            <a:pPr marL="819150" lvl="1" eaLnBrk="1" hangingPunct="1"/>
            <a:r>
              <a:rPr lang="en-US" altLang="hu-HU" sz="1800" smtClean="0"/>
              <a:t>a lot of space wasted</a:t>
            </a:r>
          </a:p>
          <a:p>
            <a:pPr eaLnBrk="1" hangingPunct="1"/>
            <a:r>
              <a:rPr lang="en-US" altLang="hu-HU" sz="1800" smtClean="0">
                <a:solidFill>
                  <a:srgbClr val="FF0000"/>
                </a:solidFill>
              </a:rPr>
              <a:t>Use slotted page structure</a:t>
            </a:r>
          </a:p>
          <a:p>
            <a:pPr marL="819150" lvl="1" eaLnBrk="1" hangingPunct="1"/>
            <a:r>
              <a:rPr lang="en-US" altLang="hu-HU" sz="1800" smtClean="0"/>
              <a:t>Slot directory</a:t>
            </a:r>
          </a:p>
          <a:p>
            <a:pPr marL="819150" lvl="1" eaLnBrk="1" hangingPunct="1"/>
            <a:r>
              <a:rPr lang="en-US" altLang="hu-HU" sz="1800" smtClean="0"/>
              <a:t>Each slot storing offset, size of record</a:t>
            </a:r>
          </a:p>
          <a:p>
            <a:pPr marL="819150" lvl="1" eaLnBrk="1" hangingPunct="1"/>
            <a:r>
              <a:rPr lang="en-US" altLang="hu-HU" sz="1800" smtClean="0"/>
              <a:t>Record IDs: page number, slot number</a:t>
            </a:r>
          </a:p>
        </p:txBody>
      </p:sp>
      <p:sp>
        <p:nvSpPr>
          <p:cNvPr id="23558" name="Rectangle 2"/>
          <p:cNvSpPr>
            <a:spLocks noGrp="1" noChangeArrowheads="1"/>
          </p:cNvSpPr>
          <p:nvPr>
            <p:ph type="title"/>
          </p:nvPr>
        </p:nvSpPr>
        <p:spPr/>
        <p:txBody>
          <a:bodyPr/>
          <a:lstStyle/>
          <a:p>
            <a:pPr eaLnBrk="1" hangingPunct="1"/>
            <a:r>
              <a:rPr lang="en-US" altLang="hu-HU" smtClean="0"/>
              <a:t>Variable-length records</a:t>
            </a:r>
            <a:r>
              <a:rPr lang="hu-HU" altLang="hu-HU" smtClean="0"/>
              <a:t/>
            </a:r>
            <a:br>
              <a:rPr lang="hu-HU" altLang="hu-HU" smtClean="0"/>
            </a:br>
            <a:r>
              <a:rPr lang="hu-HU" altLang="hu-HU" sz="2800" smtClean="0"/>
              <a:t>(finding records within blocks)</a:t>
            </a:r>
            <a:endParaRPr lang="en-US" altLang="hu-HU" sz="2800" smtClean="0"/>
          </a:p>
        </p:txBody>
      </p:sp>
      <p:grpSp>
        <p:nvGrpSpPr>
          <p:cNvPr id="23559" name="Group 62"/>
          <p:cNvGrpSpPr>
            <a:grpSpLocks/>
          </p:cNvGrpSpPr>
          <p:nvPr/>
        </p:nvGrpSpPr>
        <p:grpSpPr bwMode="auto">
          <a:xfrm>
            <a:off x="5689600" y="3860800"/>
            <a:ext cx="3302000" cy="2844800"/>
            <a:chOff x="3168" y="2392"/>
            <a:chExt cx="2080" cy="1792"/>
          </a:xfrm>
        </p:grpSpPr>
        <p:sp>
          <p:nvSpPr>
            <p:cNvPr id="23560" name="Rectangle 6"/>
            <p:cNvSpPr>
              <a:spLocks noChangeArrowheads="1"/>
            </p:cNvSpPr>
            <p:nvPr/>
          </p:nvSpPr>
          <p:spPr bwMode="auto">
            <a:xfrm>
              <a:off x="3504" y="2592"/>
              <a:ext cx="1152" cy="1344"/>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hu-HU" altLang="hu-HU" sz="2400">
                <a:ea typeface="MS PGothic" panose="020B0600070205080204" pitchFamily="34" charset="-128"/>
              </a:endParaRPr>
            </a:p>
          </p:txBody>
        </p:sp>
        <p:sp>
          <p:nvSpPr>
            <p:cNvPr id="23561" name="Rectangle 56"/>
            <p:cNvSpPr>
              <a:spLocks noChangeArrowheads="1"/>
            </p:cNvSpPr>
            <p:nvPr/>
          </p:nvSpPr>
          <p:spPr bwMode="auto">
            <a:xfrm>
              <a:off x="3888" y="2736"/>
              <a:ext cx="768" cy="14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2400">
                <a:ea typeface="MS PGothic" panose="020B0600070205080204" pitchFamily="34" charset="-128"/>
              </a:endParaRPr>
            </a:p>
          </p:txBody>
        </p:sp>
        <p:sp>
          <p:nvSpPr>
            <p:cNvPr id="23562" name="Line 9"/>
            <p:cNvSpPr>
              <a:spLocks noChangeShapeType="1"/>
            </p:cNvSpPr>
            <p:nvPr/>
          </p:nvSpPr>
          <p:spPr bwMode="auto">
            <a:xfrm>
              <a:off x="3504" y="3744"/>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3563" name="Line 10"/>
            <p:cNvSpPr>
              <a:spLocks noChangeShapeType="1"/>
            </p:cNvSpPr>
            <p:nvPr/>
          </p:nvSpPr>
          <p:spPr bwMode="auto">
            <a:xfrm>
              <a:off x="3504" y="3936"/>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3564" name="Rectangle 12"/>
            <p:cNvSpPr>
              <a:spLocks noChangeArrowheads="1"/>
            </p:cNvSpPr>
            <p:nvPr/>
          </p:nvSpPr>
          <p:spPr bwMode="auto">
            <a:xfrm>
              <a:off x="3504" y="2880"/>
              <a:ext cx="1152" cy="336"/>
            </a:xfrm>
            <a:prstGeom prst="rect">
              <a:avLst/>
            </a:prstGeom>
            <a:solidFill>
              <a:srgbClr val="C0C0C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hu-HU" altLang="hu-HU" sz="2400">
                <a:ea typeface="MS PGothic" panose="020B0600070205080204" pitchFamily="34" charset="-128"/>
              </a:endParaRPr>
            </a:p>
          </p:txBody>
        </p:sp>
        <p:sp>
          <p:nvSpPr>
            <p:cNvPr id="23565" name="Text Box 13"/>
            <p:cNvSpPr txBox="1">
              <a:spLocks noChangeArrowheads="1"/>
            </p:cNvSpPr>
            <p:nvPr/>
          </p:nvSpPr>
          <p:spPr bwMode="auto">
            <a:xfrm>
              <a:off x="4356" y="374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N</a:t>
              </a:r>
              <a:endParaRPr lang="en-US" altLang="hu-HU" sz="2400">
                <a:ea typeface="MS PGothic" panose="020B0600070205080204" pitchFamily="34" charset="-128"/>
              </a:endParaRPr>
            </a:p>
          </p:txBody>
        </p:sp>
        <p:sp>
          <p:nvSpPr>
            <p:cNvPr id="23566" name="Line 14"/>
            <p:cNvSpPr>
              <a:spLocks noChangeShapeType="1"/>
            </p:cNvSpPr>
            <p:nvPr/>
          </p:nvSpPr>
          <p:spPr bwMode="auto">
            <a:xfrm>
              <a:off x="4368" y="37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3567" name="Line 15"/>
            <p:cNvSpPr>
              <a:spLocks noChangeShapeType="1"/>
            </p:cNvSpPr>
            <p:nvPr/>
          </p:nvSpPr>
          <p:spPr bwMode="auto">
            <a:xfrm>
              <a:off x="3504" y="2736"/>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3568" name="Text Box 18"/>
            <p:cNvSpPr txBox="1">
              <a:spLocks noChangeArrowheads="1"/>
            </p:cNvSpPr>
            <p:nvPr/>
          </p:nvSpPr>
          <p:spPr bwMode="auto">
            <a:xfrm>
              <a:off x="3904" y="2856"/>
              <a:ext cx="4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hu-HU" sz="2400">
                  <a:ea typeface="MS PGothic" panose="020B0600070205080204" pitchFamily="34" charset="-128"/>
                </a:rPr>
                <a:t>...</a:t>
              </a:r>
            </a:p>
          </p:txBody>
        </p:sp>
        <p:sp>
          <p:nvSpPr>
            <p:cNvPr id="23569" name="Line 25"/>
            <p:cNvSpPr>
              <a:spLocks noChangeShapeType="1"/>
            </p:cNvSpPr>
            <p:nvPr/>
          </p:nvSpPr>
          <p:spPr bwMode="auto">
            <a:xfrm>
              <a:off x="4176" y="37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3570" name="Line 26"/>
            <p:cNvSpPr>
              <a:spLocks noChangeShapeType="1"/>
            </p:cNvSpPr>
            <p:nvPr/>
          </p:nvSpPr>
          <p:spPr bwMode="auto">
            <a:xfrm>
              <a:off x="3996" y="37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3571" name="Line 28"/>
            <p:cNvSpPr>
              <a:spLocks noChangeShapeType="1"/>
            </p:cNvSpPr>
            <p:nvPr/>
          </p:nvSpPr>
          <p:spPr bwMode="auto">
            <a:xfrm>
              <a:off x="3848" y="37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3572" name="Text Box 29"/>
            <p:cNvSpPr txBox="1">
              <a:spLocks noChangeArrowheads="1"/>
            </p:cNvSpPr>
            <p:nvPr/>
          </p:nvSpPr>
          <p:spPr bwMode="auto">
            <a:xfrm>
              <a:off x="4152" y="3750"/>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600">
                  <a:ea typeface="MS PGothic" panose="020B0600070205080204" pitchFamily="34" charset="-128"/>
                </a:rPr>
                <a:t>38</a:t>
              </a:r>
              <a:endParaRPr lang="en-US" altLang="hu-HU" sz="2400">
                <a:ea typeface="MS PGothic" panose="020B0600070205080204" pitchFamily="34" charset="-128"/>
              </a:endParaRPr>
            </a:p>
          </p:txBody>
        </p:sp>
        <p:sp>
          <p:nvSpPr>
            <p:cNvPr id="23573" name="Text Box 35"/>
            <p:cNvSpPr txBox="1">
              <a:spLocks noChangeArrowheads="1"/>
            </p:cNvSpPr>
            <p:nvPr/>
          </p:nvSpPr>
          <p:spPr bwMode="auto">
            <a:xfrm>
              <a:off x="3804" y="3744"/>
              <a:ext cx="4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hu-HU" sz="1800">
                  <a:ea typeface="MS PGothic" panose="020B0600070205080204" pitchFamily="34" charset="-128"/>
                </a:rPr>
                <a:t>...</a:t>
              </a:r>
              <a:endParaRPr lang="en-US" altLang="hu-HU" sz="2400">
                <a:ea typeface="MS PGothic" panose="020B0600070205080204" pitchFamily="34" charset="-128"/>
              </a:endParaRPr>
            </a:p>
          </p:txBody>
        </p:sp>
        <p:sp>
          <p:nvSpPr>
            <p:cNvPr id="23574" name="Line 36"/>
            <p:cNvSpPr>
              <a:spLocks noChangeShapeType="1"/>
            </p:cNvSpPr>
            <p:nvPr/>
          </p:nvSpPr>
          <p:spPr bwMode="auto">
            <a:xfrm>
              <a:off x="3680" y="37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3575" name="Line 39"/>
            <p:cNvSpPr>
              <a:spLocks noChangeShapeType="1"/>
            </p:cNvSpPr>
            <p:nvPr/>
          </p:nvSpPr>
          <p:spPr bwMode="auto">
            <a:xfrm>
              <a:off x="4560" y="37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3576" name="Rectangle 40"/>
            <p:cNvSpPr>
              <a:spLocks noChangeArrowheads="1"/>
            </p:cNvSpPr>
            <p:nvPr/>
          </p:nvSpPr>
          <p:spPr bwMode="auto">
            <a:xfrm>
              <a:off x="3504" y="3216"/>
              <a:ext cx="1152" cy="52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2400">
                <a:ea typeface="MS PGothic" panose="020B0600070205080204" pitchFamily="34" charset="-128"/>
              </a:endParaRPr>
            </a:p>
          </p:txBody>
        </p:sp>
        <p:sp>
          <p:nvSpPr>
            <p:cNvPr id="23577" name="Freeform 41"/>
            <p:cNvSpPr>
              <a:spLocks/>
            </p:cNvSpPr>
            <p:nvPr/>
          </p:nvSpPr>
          <p:spPr bwMode="auto">
            <a:xfrm>
              <a:off x="4560" y="3264"/>
              <a:ext cx="544" cy="576"/>
            </a:xfrm>
            <a:custGeom>
              <a:avLst/>
              <a:gdLst>
                <a:gd name="T0" fmla="*/ 48 w 544"/>
                <a:gd name="T1" fmla="*/ 576 h 576"/>
                <a:gd name="T2" fmla="*/ 384 w 544"/>
                <a:gd name="T3" fmla="*/ 480 h 576"/>
                <a:gd name="T4" fmla="*/ 480 w 544"/>
                <a:gd name="T5" fmla="*/ 96 h 576"/>
                <a:gd name="T6" fmla="*/ 0 w 544"/>
                <a:gd name="T7" fmla="*/ 0 h 576"/>
                <a:gd name="T8" fmla="*/ 0 60000 65536"/>
                <a:gd name="T9" fmla="*/ 0 60000 65536"/>
                <a:gd name="T10" fmla="*/ 0 60000 65536"/>
                <a:gd name="T11" fmla="*/ 0 60000 65536"/>
                <a:gd name="T12" fmla="*/ 0 w 544"/>
                <a:gd name="T13" fmla="*/ 0 h 576"/>
                <a:gd name="T14" fmla="*/ 544 w 544"/>
                <a:gd name="T15" fmla="*/ 576 h 576"/>
              </a:gdLst>
              <a:ahLst/>
              <a:cxnLst>
                <a:cxn ang="T8">
                  <a:pos x="T0" y="T1"/>
                </a:cxn>
                <a:cxn ang="T9">
                  <a:pos x="T2" y="T3"/>
                </a:cxn>
                <a:cxn ang="T10">
                  <a:pos x="T4" y="T5"/>
                </a:cxn>
                <a:cxn ang="T11">
                  <a:pos x="T6" y="T7"/>
                </a:cxn>
              </a:cxnLst>
              <a:rect l="T12" t="T13" r="T14" b="T15"/>
              <a:pathLst>
                <a:path w="544" h="576">
                  <a:moveTo>
                    <a:pt x="48" y="576"/>
                  </a:moveTo>
                  <a:cubicBezTo>
                    <a:pt x="180" y="568"/>
                    <a:pt x="312" y="560"/>
                    <a:pt x="384" y="480"/>
                  </a:cubicBezTo>
                  <a:cubicBezTo>
                    <a:pt x="456" y="400"/>
                    <a:pt x="544" y="176"/>
                    <a:pt x="480" y="96"/>
                  </a:cubicBezTo>
                  <a:cubicBezTo>
                    <a:pt x="416" y="16"/>
                    <a:pt x="208" y="8"/>
                    <a:pt x="0" y="0"/>
                  </a:cubicBezTo>
                </a:path>
              </a:pathLst>
            </a:custGeom>
            <a:noFill/>
            <a:ln w="9525">
              <a:solidFill>
                <a:schemeClr val="tx1"/>
              </a:solidFill>
              <a:round/>
              <a:headEnd type="oval" w="sm" len="sm"/>
              <a:tailEnd type="triangle" w="lg" len="me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23578" name="Text Box 42"/>
            <p:cNvSpPr txBox="1">
              <a:spLocks noChangeArrowheads="1"/>
            </p:cNvSpPr>
            <p:nvPr/>
          </p:nvSpPr>
          <p:spPr bwMode="auto">
            <a:xfrm>
              <a:off x="4004" y="392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2</a:t>
              </a:r>
              <a:endParaRPr lang="en-US" altLang="hu-HU" sz="2400">
                <a:ea typeface="MS PGothic" panose="020B0600070205080204" pitchFamily="34" charset="-128"/>
              </a:endParaRPr>
            </a:p>
          </p:txBody>
        </p:sp>
        <p:sp>
          <p:nvSpPr>
            <p:cNvPr id="23579" name="Text Box 43"/>
            <p:cNvSpPr txBox="1">
              <a:spLocks noChangeArrowheads="1"/>
            </p:cNvSpPr>
            <p:nvPr/>
          </p:nvSpPr>
          <p:spPr bwMode="auto">
            <a:xfrm>
              <a:off x="4200" y="392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1</a:t>
              </a:r>
              <a:endParaRPr lang="en-US" altLang="hu-HU" sz="2400">
                <a:ea typeface="MS PGothic" panose="020B0600070205080204" pitchFamily="34" charset="-128"/>
              </a:endParaRPr>
            </a:p>
          </p:txBody>
        </p:sp>
        <p:sp>
          <p:nvSpPr>
            <p:cNvPr id="23580" name="Text Box 44"/>
            <p:cNvSpPr txBox="1">
              <a:spLocks noChangeArrowheads="1"/>
            </p:cNvSpPr>
            <p:nvPr/>
          </p:nvSpPr>
          <p:spPr bwMode="auto">
            <a:xfrm>
              <a:off x="3684" y="392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N</a:t>
              </a:r>
              <a:endParaRPr lang="en-US" altLang="hu-HU" sz="2400">
                <a:ea typeface="MS PGothic" panose="020B0600070205080204" pitchFamily="34" charset="-128"/>
              </a:endParaRPr>
            </a:p>
          </p:txBody>
        </p:sp>
        <p:sp>
          <p:nvSpPr>
            <p:cNvPr id="23581" name="Text Box 46"/>
            <p:cNvSpPr txBox="1">
              <a:spLocks noChangeArrowheads="1"/>
            </p:cNvSpPr>
            <p:nvPr/>
          </p:nvSpPr>
          <p:spPr bwMode="auto">
            <a:xfrm>
              <a:off x="3960" y="3748"/>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600">
                  <a:ea typeface="MS PGothic" panose="020B0600070205080204" pitchFamily="34" charset="-128"/>
                </a:rPr>
                <a:t>16</a:t>
              </a:r>
              <a:endParaRPr lang="en-US" altLang="hu-HU" sz="2400">
                <a:ea typeface="MS PGothic" panose="020B0600070205080204" pitchFamily="34" charset="-128"/>
              </a:endParaRPr>
            </a:p>
          </p:txBody>
        </p:sp>
        <p:sp>
          <p:nvSpPr>
            <p:cNvPr id="23582" name="Text Box 47"/>
            <p:cNvSpPr txBox="1">
              <a:spLocks noChangeArrowheads="1"/>
            </p:cNvSpPr>
            <p:nvPr/>
          </p:nvSpPr>
          <p:spPr bwMode="auto">
            <a:xfrm>
              <a:off x="3630" y="3748"/>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600">
                  <a:ea typeface="MS PGothic" panose="020B0600070205080204" pitchFamily="34" charset="-128"/>
                </a:rPr>
                <a:t>32</a:t>
              </a:r>
              <a:endParaRPr lang="en-US" altLang="hu-HU" sz="2400">
                <a:ea typeface="MS PGothic" panose="020B0600070205080204" pitchFamily="34" charset="-128"/>
              </a:endParaRPr>
            </a:p>
          </p:txBody>
        </p:sp>
        <p:sp>
          <p:nvSpPr>
            <p:cNvPr id="23583" name="Freeform 48"/>
            <p:cNvSpPr>
              <a:spLocks/>
            </p:cNvSpPr>
            <p:nvPr/>
          </p:nvSpPr>
          <p:spPr bwMode="auto">
            <a:xfrm>
              <a:off x="3544" y="2392"/>
              <a:ext cx="1704" cy="1744"/>
            </a:xfrm>
            <a:custGeom>
              <a:avLst/>
              <a:gdLst>
                <a:gd name="T0" fmla="*/ 776 w 1704"/>
                <a:gd name="T1" fmla="*/ 1544 h 1744"/>
                <a:gd name="T2" fmla="*/ 1064 w 1704"/>
                <a:gd name="T3" fmla="*/ 1736 h 1744"/>
                <a:gd name="T4" fmla="*/ 1496 w 1704"/>
                <a:gd name="T5" fmla="*/ 1592 h 1744"/>
                <a:gd name="T6" fmla="*/ 1592 w 1704"/>
                <a:gd name="T7" fmla="*/ 1256 h 1744"/>
                <a:gd name="T8" fmla="*/ 1640 w 1704"/>
                <a:gd name="T9" fmla="*/ 440 h 1744"/>
                <a:gd name="T10" fmla="*/ 1208 w 1704"/>
                <a:gd name="T11" fmla="*/ 56 h 1744"/>
                <a:gd name="T12" fmla="*/ 200 w 1704"/>
                <a:gd name="T13" fmla="*/ 104 h 1744"/>
                <a:gd name="T14" fmla="*/ 8 w 1704"/>
                <a:gd name="T15" fmla="*/ 248 h 1744"/>
                <a:gd name="T16" fmla="*/ 0 60000 65536"/>
                <a:gd name="T17" fmla="*/ 0 60000 65536"/>
                <a:gd name="T18" fmla="*/ 0 60000 65536"/>
                <a:gd name="T19" fmla="*/ 0 60000 65536"/>
                <a:gd name="T20" fmla="*/ 0 60000 65536"/>
                <a:gd name="T21" fmla="*/ 0 60000 65536"/>
                <a:gd name="T22" fmla="*/ 0 60000 65536"/>
                <a:gd name="T23" fmla="*/ 0 60000 65536"/>
                <a:gd name="T24" fmla="*/ 0 w 1704"/>
                <a:gd name="T25" fmla="*/ 0 h 1744"/>
                <a:gd name="T26" fmla="*/ 1704 w 1704"/>
                <a:gd name="T27" fmla="*/ 1744 h 17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04" h="1744">
                  <a:moveTo>
                    <a:pt x="776" y="1544"/>
                  </a:moveTo>
                  <a:cubicBezTo>
                    <a:pt x="860" y="1636"/>
                    <a:pt x="944" y="1728"/>
                    <a:pt x="1064" y="1736"/>
                  </a:cubicBezTo>
                  <a:cubicBezTo>
                    <a:pt x="1184" y="1744"/>
                    <a:pt x="1408" y="1672"/>
                    <a:pt x="1496" y="1592"/>
                  </a:cubicBezTo>
                  <a:cubicBezTo>
                    <a:pt x="1584" y="1512"/>
                    <a:pt x="1568" y="1448"/>
                    <a:pt x="1592" y="1256"/>
                  </a:cubicBezTo>
                  <a:cubicBezTo>
                    <a:pt x="1616" y="1064"/>
                    <a:pt x="1704" y="640"/>
                    <a:pt x="1640" y="440"/>
                  </a:cubicBezTo>
                  <a:cubicBezTo>
                    <a:pt x="1576" y="240"/>
                    <a:pt x="1448" y="112"/>
                    <a:pt x="1208" y="56"/>
                  </a:cubicBezTo>
                  <a:cubicBezTo>
                    <a:pt x="968" y="0"/>
                    <a:pt x="400" y="72"/>
                    <a:pt x="200" y="104"/>
                  </a:cubicBezTo>
                  <a:cubicBezTo>
                    <a:pt x="0" y="136"/>
                    <a:pt x="4" y="192"/>
                    <a:pt x="8" y="248"/>
                  </a:cubicBezTo>
                </a:path>
              </a:pathLst>
            </a:custGeom>
            <a:noFill/>
            <a:ln w="9525">
              <a:solidFill>
                <a:schemeClr val="tx1"/>
              </a:solidFill>
              <a:round/>
              <a:headEnd type="oval" w="sm" len="sm"/>
              <a:tailEnd type="triangle" w="lg" len="me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23584" name="Line 50"/>
            <p:cNvSpPr>
              <a:spLocks noChangeShapeType="1"/>
            </p:cNvSpPr>
            <p:nvPr/>
          </p:nvSpPr>
          <p:spPr bwMode="auto">
            <a:xfrm>
              <a:off x="4176" y="2592"/>
              <a:ext cx="0" cy="14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3585" name="Line 52"/>
            <p:cNvSpPr>
              <a:spLocks noChangeShapeType="1"/>
            </p:cNvSpPr>
            <p:nvPr/>
          </p:nvSpPr>
          <p:spPr bwMode="auto">
            <a:xfrm>
              <a:off x="4464" y="2600"/>
              <a:ext cx="0" cy="14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3586" name="Line 53"/>
            <p:cNvSpPr>
              <a:spLocks noChangeShapeType="1"/>
            </p:cNvSpPr>
            <p:nvPr/>
          </p:nvSpPr>
          <p:spPr bwMode="auto">
            <a:xfrm>
              <a:off x="3888" y="2744"/>
              <a:ext cx="0" cy="14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3587" name="Line 57"/>
            <p:cNvSpPr>
              <a:spLocks noChangeShapeType="1"/>
            </p:cNvSpPr>
            <p:nvPr/>
          </p:nvSpPr>
          <p:spPr bwMode="auto">
            <a:xfrm>
              <a:off x="3888" y="2880"/>
              <a:ext cx="768" cy="0"/>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3588" name="Freeform 59"/>
            <p:cNvSpPr>
              <a:spLocks/>
            </p:cNvSpPr>
            <p:nvPr/>
          </p:nvSpPr>
          <p:spPr bwMode="auto">
            <a:xfrm>
              <a:off x="3168" y="2640"/>
              <a:ext cx="1008" cy="1544"/>
            </a:xfrm>
            <a:custGeom>
              <a:avLst/>
              <a:gdLst>
                <a:gd name="T0" fmla="*/ 864 w 1008"/>
                <a:gd name="T1" fmla="*/ 1248 h 1544"/>
                <a:gd name="T2" fmla="*/ 816 w 1008"/>
                <a:gd name="T3" fmla="*/ 1440 h 1544"/>
                <a:gd name="T4" fmla="*/ 624 w 1008"/>
                <a:gd name="T5" fmla="*/ 1536 h 1544"/>
                <a:gd name="T6" fmla="*/ 384 w 1008"/>
                <a:gd name="T7" fmla="*/ 1488 h 1544"/>
                <a:gd name="T8" fmla="*/ 144 w 1008"/>
                <a:gd name="T9" fmla="*/ 1248 h 1544"/>
                <a:gd name="T10" fmla="*/ 144 w 1008"/>
                <a:gd name="T11" fmla="*/ 336 h 1544"/>
                <a:gd name="T12" fmla="*/ 1008 w 1008"/>
                <a:gd name="T13" fmla="*/ 0 h 1544"/>
                <a:gd name="T14" fmla="*/ 0 60000 65536"/>
                <a:gd name="T15" fmla="*/ 0 60000 65536"/>
                <a:gd name="T16" fmla="*/ 0 60000 65536"/>
                <a:gd name="T17" fmla="*/ 0 60000 65536"/>
                <a:gd name="T18" fmla="*/ 0 60000 65536"/>
                <a:gd name="T19" fmla="*/ 0 60000 65536"/>
                <a:gd name="T20" fmla="*/ 0 60000 65536"/>
                <a:gd name="T21" fmla="*/ 0 w 1008"/>
                <a:gd name="T22" fmla="*/ 0 h 1544"/>
                <a:gd name="T23" fmla="*/ 1008 w 1008"/>
                <a:gd name="T24" fmla="*/ 1544 h 15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8" h="1544">
                  <a:moveTo>
                    <a:pt x="864" y="1248"/>
                  </a:moveTo>
                  <a:cubicBezTo>
                    <a:pt x="860" y="1320"/>
                    <a:pt x="856" y="1392"/>
                    <a:pt x="816" y="1440"/>
                  </a:cubicBezTo>
                  <a:cubicBezTo>
                    <a:pt x="776" y="1488"/>
                    <a:pt x="696" y="1528"/>
                    <a:pt x="624" y="1536"/>
                  </a:cubicBezTo>
                  <a:cubicBezTo>
                    <a:pt x="552" y="1544"/>
                    <a:pt x="464" y="1536"/>
                    <a:pt x="384" y="1488"/>
                  </a:cubicBezTo>
                  <a:cubicBezTo>
                    <a:pt x="304" y="1440"/>
                    <a:pt x="184" y="1440"/>
                    <a:pt x="144" y="1248"/>
                  </a:cubicBezTo>
                  <a:cubicBezTo>
                    <a:pt x="104" y="1056"/>
                    <a:pt x="0" y="544"/>
                    <a:pt x="144" y="336"/>
                  </a:cubicBezTo>
                  <a:cubicBezTo>
                    <a:pt x="288" y="128"/>
                    <a:pt x="648" y="64"/>
                    <a:pt x="1008" y="0"/>
                  </a:cubicBezTo>
                </a:path>
              </a:pathLst>
            </a:custGeom>
            <a:noFill/>
            <a:ln w="9525">
              <a:solidFill>
                <a:schemeClr val="tx1"/>
              </a:solidFill>
              <a:round/>
              <a:headEnd type="oval" w="sm" len="sm"/>
              <a:tailEnd type="triangle" w="lg" len="me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23589" name="Freeform 61"/>
            <p:cNvSpPr>
              <a:spLocks/>
            </p:cNvSpPr>
            <p:nvPr/>
          </p:nvSpPr>
          <p:spPr bwMode="auto">
            <a:xfrm>
              <a:off x="3328" y="2688"/>
              <a:ext cx="1200" cy="1096"/>
            </a:xfrm>
            <a:custGeom>
              <a:avLst/>
              <a:gdLst>
                <a:gd name="T0" fmla="*/ 416 w 1200"/>
                <a:gd name="T1" fmla="*/ 1056 h 1096"/>
                <a:gd name="T2" fmla="*/ 80 w 1200"/>
                <a:gd name="T3" fmla="*/ 1056 h 1096"/>
                <a:gd name="T4" fmla="*/ 32 w 1200"/>
                <a:gd name="T5" fmla="*/ 816 h 1096"/>
                <a:gd name="T6" fmla="*/ 272 w 1200"/>
                <a:gd name="T7" fmla="*/ 480 h 1096"/>
                <a:gd name="T8" fmla="*/ 800 w 1200"/>
                <a:gd name="T9" fmla="*/ 192 h 1096"/>
                <a:gd name="T10" fmla="*/ 1136 w 1200"/>
                <a:gd name="T11" fmla="*/ 144 h 1096"/>
                <a:gd name="T12" fmla="*/ 1184 w 1200"/>
                <a:gd name="T13" fmla="*/ 0 h 1096"/>
                <a:gd name="T14" fmla="*/ 0 60000 65536"/>
                <a:gd name="T15" fmla="*/ 0 60000 65536"/>
                <a:gd name="T16" fmla="*/ 0 60000 65536"/>
                <a:gd name="T17" fmla="*/ 0 60000 65536"/>
                <a:gd name="T18" fmla="*/ 0 60000 65536"/>
                <a:gd name="T19" fmla="*/ 0 60000 65536"/>
                <a:gd name="T20" fmla="*/ 0 60000 65536"/>
                <a:gd name="T21" fmla="*/ 0 w 1200"/>
                <a:gd name="T22" fmla="*/ 0 h 1096"/>
                <a:gd name="T23" fmla="*/ 1200 w 1200"/>
                <a:gd name="T24" fmla="*/ 1096 h 10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0" h="1096">
                  <a:moveTo>
                    <a:pt x="416" y="1056"/>
                  </a:moveTo>
                  <a:cubicBezTo>
                    <a:pt x="280" y="1076"/>
                    <a:pt x="144" y="1096"/>
                    <a:pt x="80" y="1056"/>
                  </a:cubicBezTo>
                  <a:cubicBezTo>
                    <a:pt x="16" y="1016"/>
                    <a:pt x="0" y="912"/>
                    <a:pt x="32" y="816"/>
                  </a:cubicBezTo>
                  <a:cubicBezTo>
                    <a:pt x="64" y="720"/>
                    <a:pt x="144" y="584"/>
                    <a:pt x="272" y="480"/>
                  </a:cubicBezTo>
                  <a:cubicBezTo>
                    <a:pt x="400" y="376"/>
                    <a:pt x="656" y="248"/>
                    <a:pt x="800" y="192"/>
                  </a:cubicBezTo>
                  <a:cubicBezTo>
                    <a:pt x="944" y="136"/>
                    <a:pt x="1072" y="176"/>
                    <a:pt x="1136" y="144"/>
                  </a:cubicBezTo>
                  <a:cubicBezTo>
                    <a:pt x="1200" y="112"/>
                    <a:pt x="1192" y="56"/>
                    <a:pt x="1184" y="0"/>
                  </a:cubicBezTo>
                </a:path>
              </a:pathLst>
            </a:custGeom>
            <a:noFill/>
            <a:ln w="9525">
              <a:solidFill>
                <a:schemeClr val="tx1"/>
              </a:solidFill>
              <a:round/>
              <a:headEnd type="oval" w="sm" len="sm"/>
              <a:tailEnd type="triangle" w="lg" len="me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átum helye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hu-HU" sz="900" smtClean="0">
                <a:ea typeface="MS PGothic" panose="020B0600070205080204" pitchFamily="34" charset="-128"/>
              </a:rPr>
              <a:t>Advanced Databases</a:t>
            </a:r>
          </a:p>
        </p:txBody>
      </p:sp>
      <p:sp>
        <p:nvSpPr>
          <p:cNvPr id="25603" name="Élőláb helye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hu-HU" sz="900" smtClean="0">
                <a:ea typeface="MS PGothic" panose="020B0600070205080204" pitchFamily="34" charset="-128"/>
              </a:rPr>
              <a:t>Physical Storage Organization</a:t>
            </a:r>
          </a:p>
        </p:txBody>
      </p:sp>
      <p:sp>
        <p:nvSpPr>
          <p:cNvPr id="25604" name="Dia számának hely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9ADD9E0-D0F2-47C3-97AC-5AB1340A6A57}" type="slidenum">
              <a:rPr lang="en-US" altLang="hu-HU" sz="900" smtClean="0">
                <a:ea typeface="MS PGothic" panose="020B0600070205080204" pitchFamily="34" charset="-128"/>
              </a:rPr>
              <a:pPr>
                <a:spcBef>
                  <a:spcPct val="0"/>
                </a:spcBef>
                <a:buFontTx/>
                <a:buNone/>
              </a:pPr>
              <a:t>12</a:t>
            </a:fld>
            <a:endParaRPr lang="en-US" altLang="hu-HU" sz="900" smtClean="0">
              <a:ea typeface="MS PGothic" panose="020B0600070205080204" pitchFamily="34" charset="-128"/>
            </a:endParaRPr>
          </a:p>
        </p:txBody>
      </p:sp>
      <p:sp>
        <p:nvSpPr>
          <p:cNvPr id="25605" name="Rectangle 2"/>
          <p:cNvSpPr>
            <a:spLocks noGrp="1" noChangeArrowheads="1"/>
          </p:cNvSpPr>
          <p:nvPr>
            <p:ph type="title"/>
          </p:nvPr>
        </p:nvSpPr>
        <p:spPr/>
        <p:txBody>
          <a:bodyPr/>
          <a:lstStyle/>
          <a:p>
            <a:pPr eaLnBrk="1" hangingPunct="1"/>
            <a:r>
              <a:rPr lang="en-US" altLang="hu-HU" smtClean="0"/>
              <a:t>Record Organization</a:t>
            </a:r>
            <a:r>
              <a:rPr lang="hu-HU" altLang="hu-HU" smtClean="0"/>
              <a:t/>
            </a:r>
            <a:br>
              <a:rPr lang="hu-HU" altLang="hu-HU" smtClean="0"/>
            </a:br>
            <a:r>
              <a:rPr lang="hu-HU" altLang="hu-HU" sz="2800" smtClean="0"/>
              <a:t>(finding fields within records)</a:t>
            </a:r>
            <a:endParaRPr lang="en-US" altLang="hu-HU" sz="2800" smtClean="0"/>
          </a:p>
        </p:txBody>
      </p:sp>
      <p:sp>
        <p:nvSpPr>
          <p:cNvPr id="25606" name="Rectangle 3"/>
          <p:cNvSpPr>
            <a:spLocks noGrp="1" noChangeArrowheads="1"/>
          </p:cNvSpPr>
          <p:nvPr>
            <p:ph type="body" idx="1"/>
          </p:nvPr>
        </p:nvSpPr>
        <p:spPr/>
        <p:txBody>
          <a:bodyPr/>
          <a:lstStyle/>
          <a:p>
            <a:pPr eaLnBrk="1" hangingPunct="1"/>
            <a:r>
              <a:rPr lang="en-US" altLang="hu-HU" sz="1800" smtClean="0"/>
              <a:t>Fixed-length record formats</a:t>
            </a:r>
          </a:p>
          <a:p>
            <a:pPr lvl="1" eaLnBrk="1" hangingPunct="1"/>
            <a:r>
              <a:rPr lang="en-US" altLang="hu-HU" sz="1800" smtClean="0"/>
              <a:t>Fields stored consecutively</a:t>
            </a:r>
          </a:p>
          <a:p>
            <a:pPr eaLnBrk="1" hangingPunct="1"/>
            <a:r>
              <a:rPr lang="en-US" altLang="hu-HU" sz="1800" smtClean="0"/>
              <a:t>Variable-length record formats</a:t>
            </a:r>
          </a:p>
          <a:p>
            <a:pPr lvl="1" eaLnBrk="1" hangingPunct="1"/>
            <a:r>
              <a:rPr lang="en-US" altLang="hu-HU" sz="1800" smtClean="0"/>
              <a:t>Array of offsets</a:t>
            </a:r>
          </a:p>
          <a:p>
            <a:pPr lvl="1" eaLnBrk="1" hangingPunct="1"/>
            <a:r>
              <a:rPr lang="en-US" altLang="hu-HU" sz="1800" smtClean="0"/>
              <a:t>NULL values when start offset = end offset</a:t>
            </a:r>
          </a:p>
        </p:txBody>
      </p:sp>
      <p:grpSp>
        <p:nvGrpSpPr>
          <p:cNvPr id="25607" name="Group 27"/>
          <p:cNvGrpSpPr>
            <a:grpSpLocks/>
          </p:cNvGrpSpPr>
          <p:nvPr/>
        </p:nvGrpSpPr>
        <p:grpSpPr bwMode="auto">
          <a:xfrm>
            <a:off x="1143000" y="3505200"/>
            <a:ext cx="6248400" cy="1433513"/>
            <a:chOff x="672" y="1776"/>
            <a:chExt cx="3936" cy="903"/>
          </a:xfrm>
        </p:grpSpPr>
        <p:sp>
          <p:nvSpPr>
            <p:cNvPr id="25636" name="Rectangle 7"/>
            <p:cNvSpPr>
              <a:spLocks noChangeArrowheads="1"/>
            </p:cNvSpPr>
            <p:nvPr/>
          </p:nvSpPr>
          <p:spPr bwMode="auto">
            <a:xfrm>
              <a:off x="2016" y="1776"/>
              <a:ext cx="480"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hu-HU" sz="1800">
                  <a:ea typeface="MS PGothic" panose="020B0600070205080204" pitchFamily="34" charset="-128"/>
                </a:rPr>
                <a:t>f1</a:t>
              </a:r>
              <a:endParaRPr lang="en-US" altLang="hu-HU" sz="2400">
                <a:ea typeface="MS PGothic" panose="020B0600070205080204" pitchFamily="34" charset="-128"/>
              </a:endParaRPr>
            </a:p>
          </p:txBody>
        </p:sp>
        <p:sp>
          <p:nvSpPr>
            <p:cNvPr id="25637" name="Rectangle 9"/>
            <p:cNvSpPr>
              <a:spLocks noChangeArrowheads="1"/>
            </p:cNvSpPr>
            <p:nvPr/>
          </p:nvSpPr>
          <p:spPr bwMode="auto">
            <a:xfrm>
              <a:off x="2496" y="1776"/>
              <a:ext cx="960"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hu-HU" sz="1800">
                  <a:ea typeface="MS PGothic" panose="020B0600070205080204" pitchFamily="34" charset="-128"/>
                </a:rPr>
                <a:t>f2</a:t>
              </a:r>
            </a:p>
          </p:txBody>
        </p:sp>
        <p:sp>
          <p:nvSpPr>
            <p:cNvPr id="25638" name="Rectangle 10"/>
            <p:cNvSpPr>
              <a:spLocks noChangeArrowheads="1"/>
            </p:cNvSpPr>
            <p:nvPr/>
          </p:nvSpPr>
          <p:spPr bwMode="auto">
            <a:xfrm>
              <a:off x="3456" y="1776"/>
              <a:ext cx="720"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hu-HU" sz="1800">
                  <a:ea typeface="MS PGothic" panose="020B0600070205080204" pitchFamily="34" charset="-128"/>
                </a:rPr>
                <a:t>f3</a:t>
              </a:r>
              <a:endParaRPr lang="en-US" altLang="hu-HU" sz="2400">
                <a:ea typeface="MS PGothic" panose="020B0600070205080204" pitchFamily="34" charset="-128"/>
              </a:endParaRPr>
            </a:p>
          </p:txBody>
        </p:sp>
        <p:sp>
          <p:nvSpPr>
            <p:cNvPr id="25639" name="Rectangle 11"/>
            <p:cNvSpPr>
              <a:spLocks noChangeArrowheads="1"/>
            </p:cNvSpPr>
            <p:nvPr/>
          </p:nvSpPr>
          <p:spPr bwMode="auto">
            <a:xfrm>
              <a:off x="4176" y="1776"/>
              <a:ext cx="432"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hu-HU" sz="1800">
                  <a:ea typeface="MS PGothic" panose="020B0600070205080204" pitchFamily="34" charset="-128"/>
                </a:rPr>
                <a:t>f4</a:t>
              </a:r>
              <a:endParaRPr lang="en-US" altLang="hu-HU" sz="2400">
                <a:ea typeface="MS PGothic" panose="020B0600070205080204" pitchFamily="34" charset="-128"/>
              </a:endParaRPr>
            </a:p>
          </p:txBody>
        </p:sp>
        <p:sp>
          <p:nvSpPr>
            <p:cNvPr id="25640" name="Text Box 12"/>
            <p:cNvSpPr txBox="1">
              <a:spLocks noChangeArrowheads="1"/>
            </p:cNvSpPr>
            <p:nvPr/>
          </p:nvSpPr>
          <p:spPr bwMode="auto">
            <a:xfrm>
              <a:off x="672" y="2016"/>
              <a:ext cx="1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Base address (B)</a:t>
              </a:r>
              <a:endParaRPr lang="en-US" altLang="hu-HU" sz="2400">
                <a:ea typeface="MS PGothic" panose="020B0600070205080204" pitchFamily="34" charset="-128"/>
              </a:endParaRPr>
            </a:p>
          </p:txBody>
        </p:sp>
        <p:sp>
          <p:nvSpPr>
            <p:cNvPr id="25641" name="Line 13"/>
            <p:cNvSpPr>
              <a:spLocks noChangeShapeType="1"/>
            </p:cNvSpPr>
            <p:nvPr/>
          </p:nvSpPr>
          <p:spPr bwMode="auto">
            <a:xfrm>
              <a:off x="2016" y="2160"/>
              <a:ext cx="480"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hu-HU"/>
            </a:p>
          </p:txBody>
        </p:sp>
        <p:sp>
          <p:nvSpPr>
            <p:cNvPr id="25642" name="Freeform 14"/>
            <p:cNvSpPr>
              <a:spLocks/>
            </p:cNvSpPr>
            <p:nvPr/>
          </p:nvSpPr>
          <p:spPr bwMode="auto">
            <a:xfrm>
              <a:off x="1488" y="1856"/>
              <a:ext cx="480" cy="208"/>
            </a:xfrm>
            <a:custGeom>
              <a:avLst/>
              <a:gdLst>
                <a:gd name="T0" fmla="*/ 0 w 480"/>
                <a:gd name="T1" fmla="*/ 208 h 208"/>
                <a:gd name="T2" fmla="*/ 96 w 480"/>
                <a:gd name="T3" fmla="*/ 16 h 208"/>
                <a:gd name="T4" fmla="*/ 480 w 480"/>
                <a:gd name="T5" fmla="*/ 112 h 208"/>
                <a:gd name="T6" fmla="*/ 0 60000 65536"/>
                <a:gd name="T7" fmla="*/ 0 60000 65536"/>
                <a:gd name="T8" fmla="*/ 0 60000 65536"/>
                <a:gd name="T9" fmla="*/ 0 w 480"/>
                <a:gd name="T10" fmla="*/ 0 h 208"/>
                <a:gd name="T11" fmla="*/ 480 w 480"/>
                <a:gd name="T12" fmla="*/ 208 h 208"/>
              </a:gdLst>
              <a:ahLst/>
              <a:cxnLst>
                <a:cxn ang="T6">
                  <a:pos x="T0" y="T1"/>
                </a:cxn>
                <a:cxn ang="T7">
                  <a:pos x="T2" y="T3"/>
                </a:cxn>
                <a:cxn ang="T8">
                  <a:pos x="T4" y="T5"/>
                </a:cxn>
              </a:cxnLst>
              <a:rect l="T9" t="T10" r="T11" b="T12"/>
              <a:pathLst>
                <a:path w="480" h="208">
                  <a:moveTo>
                    <a:pt x="0" y="208"/>
                  </a:moveTo>
                  <a:cubicBezTo>
                    <a:pt x="8" y="120"/>
                    <a:pt x="16" y="32"/>
                    <a:pt x="96" y="16"/>
                  </a:cubicBezTo>
                  <a:cubicBezTo>
                    <a:pt x="176" y="0"/>
                    <a:pt x="328" y="56"/>
                    <a:pt x="480" y="11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25643" name="Line 15"/>
            <p:cNvSpPr>
              <a:spLocks noChangeShapeType="1"/>
            </p:cNvSpPr>
            <p:nvPr/>
          </p:nvSpPr>
          <p:spPr bwMode="auto">
            <a:xfrm>
              <a:off x="2544" y="2160"/>
              <a:ext cx="864"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hu-HU"/>
            </a:p>
          </p:txBody>
        </p:sp>
        <p:sp>
          <p:nvSpPr>
            <p:cNvPr id="25644" name="Line 16"/>
            <p:cNvSpPr>
              <a:spLocks noChangeShapeType="1"/>
            </p:cNvSpPr>
            <p:nvPr/>
          </p:nvSpPr>
          <p:spPr bwMode="auto">
            <a:xfrm>
              <a:off x="3504" y="2160"/>
              <a:ext cx="624"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hu-HU"/>
            </a:p>
          </p:txBody>
        </p:sp>
        <p:sp>
          <p:nvSpPr>
            <p:cNvPr id="25645" name="Line 17"/>
            <p:cNvSpPr>
              <a:spLocks noChangeShapeType="1"/>
            </p:cNvSpPr>
            <p:nvPr/>
          </p:nvSpPr>
          <p:spPr bwMode="auto">
            <a:xfrm>
              <a:off x="4224" y="2160"/>
              <a:ext cx="384"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hu-HU"/>
            </a:p>
          </p:txBody>
        </p:sp>
        <p:sp>
          <p:nvSpPr>
            <p:cNvPr id="25646" name="Text Box 18"/>
            <p:cNvSpPr txBox="1">
              <a:spLocks noChangeArrowheads="1"/>
            </p:cNvSpPr>
            <p:nvPr/>
          </p:nvSpPr>
          <p:spPr bwMode="auto">
            <a:xfrm>
              <a:off x="2124" y="216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L1</a:t>
              </a:r>
              <a:endParaRPr lang="en-US" altLang="hu-HU" sz="2400">
                <a:ea typeface="MS PGothic" panose="020B0600070205080204" pitchFamily="34" charset="-128"/>
              </a:endParaRPr>
            </a:p>
          </p:txBody>
        </p:sp>
        <p:sp>
          <p:nvSpPr>
            <p:cNvPr id="25647" name="Text Box 19"/>
            <p:cNvSpPr txBox="1">
              <a:spLocks noChangeArrowheads="1"/>
            </p:cNvSpPr>
            <p:nvPr/>
          </p:nvSpPr>
          <p:spPr bwMode="auto">
            <a:xfrm>
              <a:off x="2832" y="216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L2</a:t>
              </a:r>
              <a:endParaRPr lang="en-US" altLang="hu-HU" sz="2400">
                <a:ea typeface="MS PGothic" panose="020B0600070205080204" pitchFamily="34" charset="-128"/>
              </a:endParaRPr>
            </a:p>
          </p:txBody>
        </p:sp>
        <p:sp>
          <p:nvSpPr>
            <p:cNvPr id="25648" name="Text Box 20"/>
            <p:cNvSpPr txBox="1">
              <a:spLocks noChangeArrowheads="1"/>
            </p:cNvSpPr>
            <p:nvPr/>
          </p:nvSpPr>
          <p:spPr bwMode="auto">
            <a:xfrm>
              <a:off x="3696" y="2169"/>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L3</a:t>
              </a:r>
              <a:endParaRPr lang="en-US" altLang="hu-HU" sz="2400">
                <a:ea typeface="MS PGothic" panose="020B0600070205080204" pitchFamily="34" charset="-128"/>
              </a:endParaRPr>
            </a:p>
          </p:txBody>
        </p:sp>
        <p:sp>
          <p:nvSpPr>
            <p:cNvPr id="25649" name="Text Box 21"/>
            <p:cNvSpPr txBox="1">
              <a:spLocks noChangeArrowheads="1"/>
            </p:cNvSpPr>
            <p:nvPr/>
          </p:nvSpPr>
          <p:spPr bwMode="auto">
            <a:xfrm>
              <a:off x="4272" y="216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L4</a:t>
              </a:r>
              <a:endParaRPr lang="en-US" altLang="hu-HU" sz="2400">
                <a:ea typeface="MS PGothic" panose="020B0600070205080204" pitchFamily="34" charset="-128"/>
              </a:endParaRPr>
            </a:p>
          </p:txBody>
        </p:sp>
        <p:sp>
          <p:nvSpPr>
            <p:cNvPr id="25650" name="Text Box 22"/>
            <p:cNvSpPr txBox="1">
              <a:spLocks noChangeArrowheads="1"/>
            </p:cNvSpPr>
            <p:nvPr/>
          </p:nvSpPr>
          <p:spPr bwMode="auto">
            <a:xfrm>
              <a:off x="3024" y="2448"/>
              <a:ext cx="15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f3 Address = B+L1+L2</a:t>
              </a:r>
              <a:endParaRPr lang="en-US" altLang="hu-HU" sz="2400">
                <a:ea typeface="MS PGothic" panose="020B0600070205080204" pitchFamily="34" charset="-128"/>
              </a:endParaRPr>
            </a:p>
          </p:txBody>
        </p:sp>
        <p:sp>
          <p:nvSpPr>
            <p:cNvPr id="25651" name="Freeform 26"/>
            <p:cNvSpPr>
              <a:spLocks/>
            </p:cNvSpPr>
            <p:nvPr/>
          </p:nvSpPr>
          <p:spPr bwMode="auto">
            <a:xfrm>
              <a:off x="3312" y="2112"/>
              <a:ext cx="168" cy="336"/>
            </a:xfrm>
            <a:custGeom>
              <a:avLst/>
              <a:gdLst>
                <a:gd name="T0" fmla="*/ 0 w 168"/>
                <a:gd name="T1" fmla="*/ 336 h 336"/>
                <a:gd name="T2" fmla="*/ 144 w 168"/>
                <a:gd name="T3" fmla="*/ 240 h 336"/>
                <a:gd name="T4" fmla="*/ 144 w 168"/>
                <a:gd name="T5" fmla="*/ 0 h 336"/>
                <a:gd name="T6" fmla="*/ 0 60000 65536"/>
                <a:gd name="T7" fmla="*/ 0 60000 65536"/>
                <a:gd name="T8" fmla="*/ 0 60000 65536"/>
                <a:gd name="T9" fmla="*/ 0 w 168"/>
                <a:gd name="T10" fmla="*/ 0 h 336"/>
                <a:gd name="T11" fmla="*/ 168 w 168"/>
                <a:gd name="T12" fmla="*/ 336 h 336"/>
              </a:gdLst>
              <a:ahLst/>
              <a:cxnLst>
                <a:cxn ang="T6">
                  <a:pos x="T0" y="T1"/>
                </a:cxn>
                <a:cxn ang="T7">
                  <a:pos x="T2" y="T3"/>
                </a:cxn>
                <a:cxn ang="T8">
                  <a:pos x="T4" y="T5"/>
                </a:cxn>
              </a:cxnLst>
              <a:rect l="T9" t="T10" r="T11" b="T12"/>
              <a:pathLst>
                <a:path w="168" h="336">
                  <a:moveTo>
                    <a:pt x="0" y="336"/>
                  </a:moveTo>
                  <a:cubicBezTo>
                    <a:pt x="60" y="316"/>
                    <a:pt x="120" y="296"/>
                    <a:pt x="144" y="240"/>
                  </a:cubicBezTo>
                  <a:cubicBezTo>
                    <a:pt x="168" y="184"/>
                    <a:pt x="156" y="92"/>
                    <a:pt x="144"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25608" name="Group 94"/>
          <p:cNvGrpSpPr>
            <a:grpSpLocks/>
          </p:cNvGrpSpPr>
          <p:nvPr/>
        </p:nvGrpSpPr>
        <p:grpSpPr bwMode="auto">
          <a:xfrm>
            <a:off x="1143000" y="5348288"/>
            <a:ext cx="6858000" cy="747712"/>
            <a:chOff x="720" y="3224"/>
            <a:chExt cx="4320" cy="471"/>
          </a:xfrm>
        </p:grpSpPr>
        <p:grpSp>
          <p:nvGrpSpPr>
            <p:cNvPr id="25609" name="Group 87"/>
            <p:cNvGrpSpPr>
              <a:grpSpLocks/>
            </p:cNvGrpSpPr>
            <p:nvPr/>
          </p:nvGrpSpPr>
          <p:grpSpPr bwMode="auto">
            <a:xfrm>
              <a:off x="720" y="3224"/>
              <a:ext cx="4320" cy="471"/>
              <a:chOff x="720" y="3224"/>
              <a:chExt cx="4320" cy="471"/>
            </a:xfrm>
          </p:grpSpPr>
          <p:sp>
            <p:nvSpPr>
              <p:cNvPr id="25614" name="Rectangle 29"/>
              <p:cNvSpPr>
                <a:spLocks noChangeArrowheads="1"/>
              </p:cNvSpPr>
              <p:nvPr/>
            </p:nvSpPr>
            <p:spPr bwMode="auto">
              <a:xfrm>
                <a:off x="2448" y="3224"/>
                <a:ext cx="480"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hu-HU" sz="1800">
                    <a:ea typeface="MS PGothic" panose="020B0600070205080204" pitchFamily="34" charset="-128"/>
                  </a:rPr>
                  <a:t>f1</a:t>
                </a:r>
                <a:endParaRPr lang="en-US" altLang="hu-HU" sz="2400">
                  <a:ea typeface="MS PGothic" panose="020B0600070205080204" pitchFamily="34" charset="-128"/>
                </a:endParaRPr>
              </a:p>
            </p:txBody>
          </p:sp>
          <p:sp>
            <p:nvSpPr>
              <p:cNvPr id="25615" name="Rectangle 30"/>
              <p:cNvSpPr>
                <a:spLocks noChangeArrowheads="1"/>
              </p:cNvSpPr>
              <p:nvPr/>
            </p:nvSpPr>
            <p:spPr bwMode="auto">
              <a:xfrm>
                <a:off x="2928" y="3224"/>
                <a:ext cx="960"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hu-HU" sz="1800">
                    <a:ea typeface="MS PGothic" panose="020B0600070205080204" pitchFamily="34" charset="-128"/>
                  </a:rPr>
                  <a:t>f2</a:t>
                </a:r>
              </a:p>
            </p:txBody>
          </p:sp>
          <p:sp>
            <p:nvSpPr>
              <p:cNvPr id="25616" name="Rectangle 31"/>
              <p:cNvSpPr>
                <a:spLocks noChangeArrowheads="1"/>
              </p:cNvSpPr>
              <p:nvPr/>
            </p:nvSpPr>
            <p:spPr bwMode="auto">
              <a:xfrm>
                <a:off x="3888" y="3224"/>
                <a:ext cx="720"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hu-HU" sz="1800">
                    <a:ea typeface="MS PGothic" panose="020B0600070205080204" pitchFamily="34" charset="-128"/>
                  </a:rPr>
                  <a:t>f3</a:t>
                </a:r>
                <a:endParaRPr lang="en-US" altLang="hu-HU" sz="2400">
                  <a:ea typeface="MS PGothic" panose="020B0600070205080204" pitchFamily="34" charset="-128"/>
                </a:endParaRPr>
              </a:p>
            </p:txBody>
          </p:sp>
          <p:sp>
            <p:nvSpPr>
              <p:cNvPr id="25617" name="Rectangle 32"/>
              <p:cNvSpPr>
                <a:spLocks noChangeArrowheads="1"/>
              </p:cNvSpPr>
              <p:nvPr/>
            </p:nvSpPr>
            <p:spPr bwMode="auto">
              <a:xfrm>
                <a:off x="4608" y="3224"/>
                <a:ext cx="432"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hu-HU" sz="1800">
                    <a:ea typeface="MS PGothic" panose="020B0600070205080204" pitchFamily="34" charset="-128"/>
                  </a:rPr>
                  <a:t>f4</a:t>
                </a:r>
                <a:endParaRPr lang="en-US" altLang="hu-HU" sz="2400">
                  <a:ea typeface="MS PGothic" panose="020B0600070205080204" pitchFamily="34" charset="-128"/>
                </a:endParaRPr>
              </a:p>
            </p:txBody>
          </p:sp>
          <p:sp>
            <p:nvSpPr>
              <p:cNvPr id="25618" name="Text Box 33"/>
              <p:cNvSpPr txBox="1">
                <a:spLocks noChangeArrowheads="1"/>
              </p:cNvSpPr>
              <p:nvPr/>
            </p:nvSpPr>
            <p:spPr bwMode="auto">
              <a:xfrm>
                <a:off x="720" y="3464"/>
                <a:ext cx="1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Base address (B)</a:t>
                </a:r>
                <a:endParaRPr lang="en-US" altLang="hu-HU" sz="2400">
                  <a:ea typeface="MS PGothic" panose="020B0600070205080204" pitchFamily="34" charset="-128"/>
                </a:endParaRPr>
              </a:p>
            </p:txBody>
          </p:sp>
          <p:sp>
            <p:nvSpPr>
              <p:cNvPr id="25619" name="Freeform 35"/>
              <p:cNvSpPr>
                <a:spLocks/>
              </p:cNvSpPr>
              <p:nvPr/>
            </p:nvSpPr>
            <p:spPr bwMode="auto">
              <a:xfrm>
                <a:off x="1536" y="3304"/>
                <a:ext cx="480" cy="208"/>
              </a:xfrm>
              <a:custGeom>
                <a:avLst/>
                <a:gdLst>
                  <a:gd name="T0" fmla="*/ 0 w 480"/>
                  <a:gd name="T1" fmla="*/ 208 h 208"/>
                  <a:gd name="T2" fmla="*/ 96 w 480"/>
                  <a:gd name="T3" fmla="*/ 16 h 208"/>
                  <a:gd name="T4" fmla="*/ 480 w 480"/>
                  <a:gd name="T5" fmla="*/ 112 h 208"/>
                  <a:gd name="T6" fmla="*/ 0 60000 65536"/>
                  <a:gd name="T7" fmla="*/ 0 60000 65536"/>
                  <a:gd name="T8" fmla="*/ 0 60000 65536"/>
                  <a:gd name="T9" fmla="*/ 0 w 480"/>
                  <a:gd name="T10" fmla="*/ 0 h 208"/>
                  <a:gd name="T11" fmla="*/ 480 w 480"/>
                  <a:gd name="T12" fmla="*/ 208 h 208"/>
                </a:gdLst>
                <a:ahLst/>
                <a:cxnLst>
                  <a:cxn ang="T6">
                    <a:pos x="T0" y="T1"/>
                  </a:cxn>
                  <a:cxn ang="T7">
                    <a:pos x="T2" y="T3"/>
                  </a:cxn>
                  <a:cxn ang="T8">
                    <a:pos x="T4" y="T5"/>
                  </a:cxn>
                </a:cxnLst>
                <a:rect l="T9" t="T10" r="T11" b="T12"/>
                <a:pathLst>
                  <a:path w="480" h="208">
                    <a:moveTo>
                      <a:pt x="0" y="208"/>
                    </a:moveTo>
                    <a:cubicBezTo>
                      <a:pt x="8" y="120"/>
                      <a:pt x="16" y="32"/>
                      <a:pt x="96" y="16"/>
                    </a:cubicBezTo>
                    <a:cubicBezTo>
                      <a:pt x="176" y="0"/>
                      <a:pt x="328" y="56"/>
                      <a:pt x="480" y="11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25620" name="Rectangle 45"/>
              <p:cNvSpPr>
                <a:spLocks noChangeArrowheads="1"/>
              </p:cNvSpPr>
              <p:nvPr/>
            </p:nvSpPr>
            <p:spPr bwMode="auto">
              <a:xfrm>
                <a:off x="2064" y="3224"/>
                <a:ext cx="96"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hu-HU" altLang="hu-HU" sz="2400">
                  <a:ea typeface="MS PGothic" panose="020B0600070205080204" pitchFamily="34" charset="-128"/>
                </a:endParaRPr>
              </a:p>
            </p:txBody>
          </p:sp>
          <p:sp>
            <p:nvSpPr>
              <p:cNvPr id="25621" name="Rectangle 46"/>
              <p:cNvSpPr>
                <a:spLocks noChangeArrowheads="1"/>
              </p:cNvSpPr>
              <p:nvPr/>
            </p:nvSpPr>
            <p:spPr bwMode="auto">
              <a:xfrm>
                <a:off x="2160" y="3224"/>
                <a:ext cx="96"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hu-HU" altLang="hu-HU" sz="2400">
                  <a:ea typeface="MS PGothic" panose="020B0600070205080204" pitchFamily="34" charset="-128"/>
                </a:endParaRPr>
              </a:p>
            </p:txBody>
          </p:sp>
          <p:sp>
            <p:nvSpPr>
              <p:cNvPr id="25622" name="Rectangle 47"/>
              <p:cNvSpPr>
                <a:spLocks noChangeArrowheads="1"/>
              </p:cNvSpPr>
              <p:nvPr/>
            </p:nvSpPr>
            <p:spPr bwMode="auto">
              <a:xfrm>
                <a:off x="2256" y="3224"/>
                <a:ext cx="96"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hu-HU" altLang="hu-HU" sz="2400">
                  <a:ea typeface="MS PGothic" panose="020B0600070205080204" pitchFamily="34" charset="-128"/>
                </a:endParaRPr>
              </a:p>
            </p:txBody>
          </p:sp>
          <p:sp>
            <p:nvSpPr>
              <p:cNvPr id="25623" name="Rectangle 48"/>
              <p:cNvSpPr>
                <a:spLocks noChangeArrowheads="1"/>
              </p:cNvSpPr>
              <p:nvPr/>
            </p:nvSpPr>
            <p:spPr bwMode="auto">
              <a:xfrm>
                <a:off x="2352" y="3224"/>
                <a:ext cx="96"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hu-HU" altLang="hu-HU" sz="2400">
                  <a:ea typeface="MS PGothic" panose="020B0600070205080204" pitchFamily="34" charset="-128"/>
                </a:endParaRPr>
              </a:p>
            </p:txBody>
          </p:sp>
          <p:sp>
            <p:nvSpPr>
              <p:cNvPr id="25624" name="Line 74"/>
              <p:cNvSpPr>
                <a:spLocks noChangeShapeType="1"/>
              </p:cNvSpPr>
              <p:nvPr/>
            </p:nvSpPr>
            <p:spPr bwMode="auto">
              <a:xfrm>
                <a:off x="2880" y="3456"/>
                <a:ext cx="0" cy="144"/>
              </a:xfrm>
              <a:prstGeom prst="line">
                <a:avLst/>
              </a:prstGeom>
              <a:noFill/>
              <a:ln w="9525">
                <a:solidFill>
                  <a:schemeClr val="tx1"/>
                </a:solidFill>
                <a:round/>
                <a:headEnd type="triangle" w="lg" len="med"/>
                <a:tailEnd/>
              </a:ln>
              <a:extLst>
                <a:ext uri="{909E8E84-426E-40DD-AFC4-6F175D3DCCD1}">
                  <a14:hiddenFill xmlns:a14="http://schemas.microsoft.com/office/drawing/2010/main">
                    <a:noFill/>
                  </a14:hiddenFill>
                </a:ext>
              </a:extLst>
            </p:spPr>
            <p:txBody>
              <a:bodyPr wrap="none" anchor="ctr"/>
              <a:lstStyle/>
              <a:p>
                <a:endParaRPr lang="hu-HU"/>
              </a:p>
            </p:txBody>
          </p:sp>
          <p:sp>
            <p:nvSpPr>
              <p:cNvPr id="25625" name="Line 75"/>
              <p:cNvSpPr>
                <a:spLocks noChangeShapeType="1"/>
              </p:cNvSpPr>
              <p:nvPr/>
            </p:nvSpPr>
            <p:spPr bwMode="auto">
              <a:xfrm>
                <a:off x="2496" y="3456"/>
                <a:ext cx="0" cy="144"/>
              </a:xfrm>
              <a:prstGeom prst="line">
                <a:avLst/>
              </a:prstGeom>
              <a:noFill/>
              <a:ln w="9525">
                <a:solidFill>
                  <a:schemeClr val="tx1"/>
                </a:solidFill>
                <a:round/>
                <a:headEnd type="triangle" w="lg" len="med"/>
                <a:tailEnd type="none" w="lg" len="med"/>
              </a:ln>
              <a:extLst>
                <a:ext uri="{909E8E84-426E-40DD-AFC4-6F175D3DCCD1}">
                  <a14:hiddenFill xmlns:a14="http://schemas.microsoft.com/office/drawing/2010/main">
                    <a:noFill/>
                  </a14:hiddenFill>
                </a:ext>
              </a:extLst>
            </p:spPr>
            <p:txBody>
              <a:bodyPr wrap="none" anchor="ctr"/>
              <a:lstStyle/>
              <a:p>
                <a:endParaRPr lang="hu-HU"/>
              </a:p>
            </p:txBody>
          </p:sp>
          <p:sp>
            <p:nvSpPr>
              <p:cNvPr id="25626" name="Line 76"/>
              <p:cNvSpPr>
                <a:spLocks noChangeShapeType="1"/>
              </p:cNvSpPr>
              <p:nvPr/>
            </p:nvSpPr>
            <p:spPr bwMode="auto">
              <a:xfrm>
                <a:off x="2496" y="3600"/>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cxnSp>
            <p:nvCxnSpPr>
              <p:cNvPr id="25627" name="AutoShape 77"/>
              <p:cNvCxnSpPr>
                <a:cxnSpLocks noChangeShapeType="1"/>
                <a:stCxn id="25620" idx="2"/>
                <a:endCxn id="25626" idx="0"/>
              </p:cNvCxnSpPr>
              <p:nvPr/>
            </p:nvCxnSpPr>
            <p:spPr bwMode="auto">
              <a:xfrm rot="16200000" flipH="1">
                <a:off x="2260" y="3364"/>
                <a:ext cx="88" cy="384"/>
              </a:xfrm>
              <a:prstGeom prst="curvedConnector3">
                <a:avLst>
                  <a:gd name="adj1" fmla="val 159088"/>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5628" name="Line 79"/>
              <p:cNvSpPr>
                <a:spLocks noChangeShapeType="1"/>
              </p:cNvSpPr>
              <p:nvPr/>
            </p:nvSpPr>
            <p:spPr bwMode="auto">
              <a:xfrm>
                <a:off x="4560" y="3456"/>
                <a:ext cx="0" cy="144"/>
              </a:xfrm>
              <a:prstGeom prst="line">
                <a:avLst/>
              </a:prstGeom>
              <a:noFill/>
              <a:ln w="9525">
                <a:solidFill>
                  <a:schemeClr val="tx1"/>
                </a:solidFill>
                <a:round/>
                <a:headEnd type="triangle" w="lg" len="med"/>
                <a:tailEnd type="none" w="lg" len="med"/>
              </a:ln>
              <a:extLst>
                <a:ext uri="{909E8E84-426E-40DD-AFC4-6F175D3DCCD1}">
                  <a14:hiddenFill xmlns:a14="http://schemas.microsoft.com/office/drawing/2010/main">
                    <a:noFill/>
                  </a14:hiddenFill>
                </a:ext>
              </a:extLst>
            </p:spPr>
            <p:txBody>
              <a:bodyPr wrap="none" anchor="ctr"/>
              <a:lstStyle/>
              <a:p>
                <a:endParaRPr lang="hu-HU"/>
              </a:p>
            </p:txBody>
          </p:sp>
          <p:sp>
            <p:nvSpPr>
              <p:cNvPr id="25629" name="Line 80"/>
              <p:cNvSpPr>
                <a:spLocks noChangeShapeType="1"/>
              </p:cNvSpPr>
              <p:nvPr/>
            </p:nvSpPr>
            <p:spPr bwMode="auto">
              <a:xfrm>
                <a:off x="3936" y="3600"/>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cxnSp>
            <p:nvCxnSpPr>
              <p:cNvPr id="25630" name="AutoShape 81"/>
              <p:cNvCxnSpPr>
                <a:cxnSpLocks noChangeShapeType="1"/>
                <a:stCxn id="25622" idx="2"/>
                <a:endCxn id="25629" idx="0"/>
              </p:cNvCxnSpPr>
              <p:nvPr/>
            </p:nvCxnSpPr>
            <p:spPr bwMode="auto">
              <a:xfrm rot="16200000" flipH="1">
                <a:off x="3076" y="2740"/>
                <a:ext cx="88" cy="1632"/>
              </a:xfrm>
              <a:prstGeom prst="curvedConnector3">
                <a:avLst>
                  <a:gd name="adj1" fmla="val 314769"/>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5631" name="Line 82"/>
              <p:cNvSpPr>
                <a:spLocks noChangeShapeType="1"/>
              </p:cNvSpPr>
              <p:nvPr/>
            </p:nvSpPr>
            <p:spPr bwMode="auto">
              <a:xfrm>
                <a:off x="3840" y="3456"/>
                <a:ext cx="0" cy="144"/>
              </a:xfrm>
              <a:prstGeom prst="line">
                <a:avLst/>
              </a:prstGeom>
              <a:noFill/>
              <a:ln w="9525">
                <a:solidFill>
                  <a:schemeClr val="tx1"/>
                </a:solidFill>
                <a:round/>
                <a:headEnd type="triangle" w="lg" len="med"/>
                <a:tailEnd/>
              </a:ln>
              <a:extLst>
                <a:ext uri="{909E8E84-426E-40DD-AFC4-6F175D3DCCD1}">
                  <a14:hiddenFill xmlns:a14="http://schemas.microsoft.com/office/drawing/2010/main">
                    <a:noFill/>
                  </a14:hiddenFill>
                </a:ext>
              </a:extLst>
            </p:spPr>
            <p:txBody>
              <a:bodyPr wrap="none" anchor="ctr"/>
              <a:lstStyle/>
              <a:p>
                <a:endParaRPr lang="hu-HU"/>
              </a:p>
            </p:txBody>
          </p:sp>
          <p:sp>
            <p:nvSpPr>
              <p:cNvPr id="25632" name="Line 83"/>
              <p:cNvSpPr>
                <a:spLocks noChangeShapeType="1"/>
              </p:cNvSpPr>
              <p:nvPr/>
            </p:nvSpPr>
            <p:spPr bwMode="auto">
              <a:xfrm>
                <a:off x="2970" y="3456"/>
                <a:ext cx="0" cy="144"/>
              </a:xfrm>
              <a:prstGeom prst="line">
                <a:avLst/>
              </a:prstGeom>
              <a:noFill/>
              <a:ln w="9525">
                <a:solidFill>
                  <a:schemeClr val="tx1"/>
                </a:solidFill>
                <a:round/>
                <a:headEnd type="triangle" w="lg" len="med"/>
                <a:tailEnd type="none" w="lg" len="med"/>
              </a:ln>
              <a:extLst>
                <a:ext uri="{909E8E84-426E-40DD-AFC4-6F175D3DCCD1}">
                  <a14:hiddenFill xmlns:a14="http://schemas.microsoft.com/office/drawing/2010/main">
                    <a:noFill/>
                  </a14:hiddenFill>
                </a:ext>
              </a:extLst>
            </p:spPr>
            <p:txBody>
              <a:bodyPr wrap="none" anchor="ctr"/>
              <a:lstStyle/>
              <a:p>
                <a:endParaRPr lang="hu-HU"/>
              </a:p>
            </p:txBody>
          </p:sp>
          <p:sp>
            <p:nvSpPr>
              <p:cNvPr id="25633" name="Line 84"/>
              <p:cNvSpPr>
                <a:spLocks noChangeShapeType="1"/>
              </p:cNvSpPr>
              <p:nvPr/>
            </p:nvSpPr>
            <p:spPr bwMode="auto">
              <a:xfrm>
                <a:off x="2971" y="3593"/>
                <a:ext cx="869" cy="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cxnSp>
            <p:nvCxnSpPr>
              <p:cNvPr id="25634" name="AutoShape 85"/>
              <p:cNvCxnSpPr>
                <a:cxnSpLocks noChangeShapeType="1"/>
                <a:stCxn id="25621" idx="2"/>
                <a:endCxn id="25633" idx="0"/>
              </p:cNvCxnSpPr>
              <p:nvPr/>
            </p:nvCxnSpPr>
            <p:spPr bwMode="auto">
              <a:xfrm rot="16200000" flipH="1">
                <a:off x="2549" y="3171"/>
                <a:ext cx="81" cy="763"/>
              </a:xfrm>
              <a:prstGeom prst="curvedConnector3">
                <a:avLst>
                  <a:gd name="adj1" fmla="val 297528"/>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5635" name="Line 86"/>
              <p:cNvSpPr>
                <a:spLocks noChangeShapeType="1"/>
              </p:cNvSpPr>
              <p:nvPr/>
            </p:nvSpPr>
            <p:spPr bwMode="auto">
              <a:xfrm flipH="1">
                <a:off x="3936" y="3464"/>
                <a:ext cx="0" cy="128"/>
              </a:xfrm>
              <a:prstGeom prst="line">
                <a:avLst/>
              </a:prstGeom>
              <a:noFill/>
              <a:ln w="9525">
                <a:solidFill>
                  <a:schemeClr val="tx1"/>
                </a:solidFill>
                <a:round/>
                <a:headEnd type="triangle" w="lg" len="med"/>
                <a:tailEnd/>
              </a:ln>
              <a:extLst>
                <a:ext uri="{909E8E84-426E-40DD-AFC4-6F175D3DCCD1}">
                  <a14:hiddenFill xmlns:a14="http://schemas.microsoft.com/office/drawing/2010/main">
                    <a:noFill/>
                  </a14:hiddenFill>
                </a:ext>
              </a:extLst>
            </p:spPr>
            <p:txBody>
              <a:bodyPr wrap="none" anchor="ctr"/>
              <a:lstStyle/>
              <a:p>
                <a:endParaRPr lang="hu-HU"/>
              </a:p>
            </p:txBody>
          </p:sp>
        </p:grpSp>
        <p:sp>
          <p:nvSpPr>
            <p:cNvPr id="25610" name="Line 89"/>
            <p:cNvSpPr>
              <a:spLocks noChangeShapeType="1"/>
            </p:cNvSpPr>
            <p:nvPr/>
          </p:nvSpPr>
          <p:spPr bwMode="auto">
            <a:xfrm>
              <a:off x="4656" y="3456"/>
              <a:ext cx="0" cy="144"/>
            </a:xfrm>
            <a:prstGeom prst="line">
              <a:avLst/>
            </a:prstGeom>
            <a:noFill/>
            <a:ln w="9525">
              <a:solidFill>
                <a:schemeClr val="tx1"/>
              </a:solidFill>
              <a:round/>
              <a:headEnd type="triangle" w="lg" len="med"/>
              <a:tailEnd type="none" w="lg" len="med"/>
            </a:ln>
            <a:extLst>
              <a:ext uri="{909E8E84-426E-40DD-AFC4-6F175D3DCCD1}">
                <a14:hiddenFill xmlns:a14="http://schemas.microsoft.com/office/drawing/2010/main">
                  <a:noFill/>
                </a14:hiddenFill>
              </a:ext>
            </a:extLst>
          </p:spPr>
          <p:txBody>
            <a:bodyPr wrap="none" anchor="ctr"/>
            <a:lstStyle/>
            <a:p>
              <a:endParaRPr lang="hu-HU"/>
            </a:p>
          </p:txBody>
        </p:sp>
        <p:sp>
          <p:nvSpPr>
            <p:cNvPr id="25611" name="Line 90"/>
            <p:cNvSpPr>
              <a:spLocks noChangeShapeType="1"/>
            </p:cNvSpPr>
            <p:nvPr/>
          </p:nvSpPr>
          <p:spPr bwMode="auto">
            <a:xfrm>
              <a:off x="4656" y="3600"/>
              <a:ext cx="3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cxnSp>
          <p:nvCxnSpPr>
            <p:cNvPr id="25612" name="AutoShape 91"/>
            <p:cNvCxnSpPr>
              <a:cxnSpLocks noChangeShapeType="1"/>
              <a:stCxn id="25623" idx="2"/>
              <a:endCxn id="25611" idx="0"/>
            </p:cNvCxnSpPr>
            <p:nvPr/>
          </p:nvCxnSpPr>
          <p:spPr bwMode="auto">
            <a:xfrm rot="16200000" flipH="1">
              <a:off x="3484" y="2428"/>
              <a:ext cx="88" cy="2256"/>
            </a:xfrm>
            <a:prstGeom prst="curvedConnector3">
              <a:avLst>
                <a:gd name="adj1" fmla="val 352269"/>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5613" name="Line 92"/>
            <p:cNvSpPr>
              <a:spLocks noChangeShapeType="1"/>
            </p:cNvSpPr>
            <p:nvPr/>
          </p:nvSpPr>
          <p:spPr bwMode="auto">
            <a:xfrm flipH="1">
              <a:off x="5022" y="3449"/>
              <a:ext cx="0" cy="151"/>
            </a:xfrm>
            <a:prstGeom prst="line">
              <a:avLst/>
            </a:prstGeom>
            <a:noFill/>
            <a:ln w="9525">
              <a:solidFill>
                <a:schemeClr val="tx1"/>
              </a:solidFill>
              <a:round/>
              <a:headEnd type="triangle" w="lg" len="med"/>
              <a:tailEnd/>
            </a:ln>
            <a:extLst>
              <a:ext uri="{909E8E84-426E-40DD-AFC4-6F175D3DCCD1}">
                <a14:hiddenFill xmlns:a14="http://schemas.microsoft.com/office/drawing/2010/main">
                  <a:noFill/>
                </a14:hiddenFill>
              </a:ext>
            </a:extLst>
          </p:spPr>
          <p:txBody>
            <a:bodyPr wrap="none" anchor="ctr"/>
            <a:lstStyle/>
            <a:p>
              <a:endParaRPr lang="hu-HU"/>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defTabSz="228600" eaLnBrk="1" hangingPunct="1"/>
            <a:r>
              <a:rPr lang="en-US" altLang="hu-HU" smtClean="0"/>
              <a:t>Tablespaces and Data Files</a:t>
            </a:r>
          </a:p>
        </p:txBody>
      </p:sp>
      <p:sp>
        <p:nvSpPr>
          <p:cNvPr id="5123" name="Rectangle 3"/>
          <p:cNvSpPr>
            <a:spLocks noGrp="1" noChangeArrowheads="1"/>
          </p:cNvSpPr>
          <p:nvPr>
            <p:ph type="body" idx="1"/>
          </p:nvPr>
        </p:nvSpPr>
        <p:spPr>
          <a:xfrm>
            <a:off x="457200" y="1600200"/>
            <a:ext cx="8229600" cy="1857375"/>
          </a:xfrm>
        </p:spPr>
        <p:txBody>
          <a:bodyPr/>
          <a:lstStyle/>
          <a:p>
            <a:pPr marL="571500" lvl="1" indent="-457200" defTabSz="228600" eaLnBrk="1" hangingPunct="1"/>
            <a:r>
              <a:rPr lang="en-US" altLang="hu-HU" smtClean="0"/>
              <a:t>Tablespaces consist of one or more data files.</a:t>
            </a:r>
          </a:p>
          <a:p>
            <a:pPr marL="571500" lvl="1" indent="-457200" defTabSz="228600" eaLnBrk="1" hangingPunct="1"/>
            <a:r>
              <a:rPr lang="en-US" altLang="hu-HU" smtClean="0"/>
              <a:t>Data files belong to only one tablespace.</a:t>
            </a:r>
          </a:p>
        </p:txBody>
      </p:sp>
      <p:sp>
        <p:nvSpPr>
          <p:cNvPr id="5124" name="Rectangle 4"/>
          <p:cNvSpPr>
            <a:spLocks noChangeArrowheads="1"/>
          </p:cNvSpPr>
          <p:nvPr/>
        </p:nvSpPr>
        <p:spPr bwMode="gray">
          <a:xfrm>
            <a:off x="4886325" y="3692525"/>
            <a:ext cx="1981200" cy="1274763"/>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grpSp>
        <p:nvGrpSpPr>
          <p:cNvPr id="5125" name="Group 5"/>
          <p:cNvGrpSpPr>
            <a:grpSpLocks/>
          </p:cNvGrpSpPr>
          <p:nvPr/>
        </p:nvGrpSpPr>
        <p:grpSpPr bwMode="auto">
          <a:xfrm>
            <a:off x="1914525" y="3105150"/>
            <a:ext cx="5257800" cy="2667000"/>
            <a:chOff x="1296" y="2208"/>
            <a:chExt cx="3312" cy="1680"/>
          </a:xfrm>
        </p:grpSpPr>
        <p:sp>
          <p:nvSpPr>
            <p:cNvPr id="5128" name="Oval 6"/>
            <p:cNvSpPr>
              <a:spLocks noChangeArrowheads="1"/>
            </p:cNvSpPr>
            <p:nvPr/>
          </p:nvSpPr>
          <p:spPr bwMode="gray">
            <a:xfrm>
              <a:off x="3168" y="2304"/>
              <a:ext cx="1248" cy="515"/>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5129" name="Oval 7"/>
            <p:cNvSpPr>
              <a:spLocks noChangeArrowheads="1"/>
            </p:cNvSpPr>
            <p:nvPr/>
          </p:nvSpPr>
          <p:spPr bwMode="gray">
            <a:xfrm>
              <a:off x="3168" y="3133"/>
              <a:ext cx="1248" cy="515"/>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grpSp>
          <p:nvGrpSpPr>
            <p:cNvPr id="5130" name="Group 8"/>
            <p:cNvGrpSpPr>
              <a:grpSpLocks/>
            </p:cNvGrpSpPr>
            <p:nvPr/>
          </p:nvGrpSpPr>
          <p:grpSpPr bwMode="auto">
            <a:xfrm>
              <a:off x="1488" y="2304"/>
              <a:ext cx="1248" cy="1344"/>
              <a:chOff x="1488" y="2304"/>
              <a:chExt cx="1248" cy="1344"/>
            </a:xfrm>
          </p:grpSpPr>
          <p:sp>
            <p:nvSpPr>
              <p:cNvPr id="5136" name="Rectangle 9"/>
              <p:cNvSpPr>
                <a:spLocks noChangeArrowheads="1"/>
              </p:cNvSpPr>
              <p:nvPr/>
            </p:nvSpPr>
            <p:spPr bwMode="gray">
              <a:xfrm>
                <a:off x="1488" y="2578"/>
                <a:ext cx="1248" cy="803"/>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5137" name="Oval 10"/>
              <p:cNvSpPr>
                <a:spLocks noChangeArrowheads="1"/>
              </p:cNvSpPr>
              <p:nvPr/>
            </p:nvSpPr>
            <p:spPr bwMode="gray">
              <a:xfrm>
                <a:off x="1488" y="2304"/>
                <a:ext cx="1248" cy="515"/>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5138" name="Oval 11"/>
              <p:cNvSpPr>
                <a:spLocks noChangeArrowheads="1"/>
              </p:cNvSpPr>
              <p:nvPr/>
            </p:nvSpPr>
            <p:spPr bwMode="gray">
              <a:xfrm>
                <a:off x="1488" y="3133"/>
                <a:ext cx="1248" cy="515"/>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grpSp>
        <p:sp>
          <p:nvSpPr>
            <p:cNvPr id="5131" name="Line 12"/>
            <p:cNvSpPr>
              <a:spLocks noChangeShapeType="1"/>
            </p:cNvSpPr>
            <p:nvPr/>
          </p:nvSpPr>
          <p:spPr bwMode="auto">
            <a:xfrm>
              <a:off x="1296" y="3888"/>
              <a:ext cx="3312" cy="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132" name="Line 13"/>
            <p:cNvSpPr>
              <a:spLocks noChangeShapeType="1"/>
            </p:cNvSpPr>
            <p:nvPr/>
          </p:nvSpPr>
          <p:spPr bwMode="auto">
            <a:xfrm>
              <a:off x="1296" y="2208"/>
              <a:ext cx="3312" cy="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133" name="Line 14"/>
            <p:cNvSpPr>
              <a:spLocks noChangeShapeType="1"/>
            </p:cNvSpPr>
            <p:nvPr/>
          </p:nvSpPr>
          <p:spPr bwMode="auto">
            <a:xfrm flipV="1">
              <a:off x="1296" y="2208"/>
              <a:ext cx="0" cy="168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134" name="Line 15"/>
            <p:cNvSpPr>
              <a:spLocks noChangeShapeType="1"/>
            </p:cNvSpPr>
            <p:nvPr/>
          </p:nvSpPr>
          <p:spPr bwMode="auto">
            <a:xfrm flipV="1">
              <a:off x="4608" y="2208"/>
              <a:ext cx="0" cy="168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135" name="Rectangle 16"/>
            <p:cNvSpPr>
              <a:spLocks noChangeArrowheads="1"/>
            </p:cNvSpPr>
            <p:nvPr/>
          </p:nvSpPr>
          <p:spPr bwMode="auto">
            <a:xfrm>
              <a:off x="2064" y="3705"/>
              <a:ext cx="163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anose="020B0604020202020204" pitchFamily="34" charset="0"/>
                </a:defRPr>
              </a:lvl1pPr>
              <a:lvl2pPr marL="742950" indent="-285750" defTabSz="369888">
                <a:spcBef>
                  <a:spcPct val="20000"/>
                </a:spcBef>
                <a:buChar char="–"/>
                <a:defRPr sz="2800">
                  <a:solidFill>
                    <a:schemeClr val="tx1"/>
                  </a:solidFill>
                  <a:latin typeface="Arial" panose="020B0604020202020204" pitchFamily="34" charset="0"/>
                </a:defRPr>
              </a:lvl2pPr>
              <a:lvl3pPr marL="1143000" indent="-228600" defTabSz="369888">
                <a:spcBef>
                  <a:spcPct val="20000"/>
                </a:spcBef>
                <a:buChar char="•"/>
                <a:defRPr sz="2400">
                  <a:solidFill>
                    <a:schemeClr val="tx1"/>
                  </a:solidFill>
                  <a:latin typeface="Arial" panose="020B0604020202020204" pitchFamily="34" charset="0"/>
                </a:defRPr>
              </a:lvl3pPr>
              <a:lvl4pPr marL="1600200" indent="-228600" defTabSz="369888">
                <a:spcBef>
                  <a:spcPct val="20000"/>
                </a:spcBef>
                <a:buChar char="–"/>
                <a:defRPr sz="2000">
                  <a:solidFill>
                    <a:schemeClr val="tx1"/>
                  </a:solidFill>
                  <a:latin typeface="Arial" panose="020B0604020202020204" pitchFamily="34" charset="0"/>
                </a:defRPr>
              </a:lvl4pPr>
              <a:lvl5pPr marL="2057400" indent="-228600" defTabSz="369888">
                <a:spcBef>
                  <a:spcPct val="20000"/>
                </a:spcBef>
                <a:buChar char="»"/>
                <a:defRPr sz="2000">
                  <a:solidFill>
                    <a:schemeClr val="tx1"/>
                  </a:solidFill>
                  <a:latin typeface="Arial" panose="020B0604020202020204" pitchFamily="34" charset="0"/>
                </a:defRPr>
              </a:lvl5pPr>
              <a:lvl6pPr marL="25146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0"/>
                </a:spcBef>
                <a:buFontTx/>
                <a:buNone/>
              </a:pPr>
              <a:r>
                <a:rPr lang="en-US" altLang="hu-HU" sz="1800" b="1">
                  <a:latin typeface="Courier New" panose="02070309020205020404" pitchFamily="49" charset="0"/>
                </a:rPr>
                <a:t>USERS</a:t>
              </a:r>
              <a:r>
                <a:rPr lang="en-US" altLang="hu-HU" sz="1800" b="1"/>
                <a:t> tablespace</a:t>
              </a:r>
            </a:p>
          </p:txBody>
        </p:sp>
      </p:grpSp>
      <p:sp>
        <p:nvSpPr>
          <p:cNvPr id="5126" name="Rectangle 17"/>
          <p:cNvSpPr>
            <a:spLocks noChangeArrowheads="1"/>
          </p:cNvSpPr>
          <p:nvPr/>
        </p:nvSpPr>
        <p:spPr bwMode="auto">
          <a:xfrm>
            <a:off x="2508250" y="4491038"/>
            <a:ext cx="14636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anose="020B0604020202020204" pitchFamily="34" charset="0"/>
              </a:defRPr>
            </a:lvl1pPr>
            <a:lvl2pPr marL="742950" indent="-285750" defTabSz="369888">
              <a:spcBef>
                <a:spcPct val="20000"/>
              </a:spcBef>
              <a:buChar char="–"/>
              <a:defRPr sz="2800">
                <a:solidFill>
                  <a:schemeClr val="tx1"/>
                </a:solidFill>
                <a:latin typeface="Arial" panose="020B0604020202020204" pitchFamily="34" charset="0"/>
              </a:defRPr>
            </a:lvl2pPr>
            <a:lvl3pPr marL="1143000" indent="-228600" defTabSz="369888">
              <a:spcBef>
                <a:spcPct val="20000"/>
              </a:spcBef>
              <a:buChar char="•"/>
              <a:defRPr sz="2400">
                <a:solidFill>
                  <a:schemeClr val="tx1"/>
                </a:solidFill>
                <a:latin typeface="Arial" panose="020B0604020202020204" pitchFamily="34" charset="0"/>
              </a:defRPr>
            </a:lvl3pPr>
            <a:lvl4pPr marL="1600200" indent="-228600" defTabSz="369888">
              <a:spcBef>
                <a:spcPct val="20000"/>
              </a:spcBef>
              <a:buChar char="–"/>
              <a:defRPr sz="2000">
                <a:solidFill>
                  <a:schemeClr val="tx1"/>
                </a:solidFill>
                <a:latin typeface="Arial" panose="020B0604020202020204" pitchFamily="34" charset="0"/>
              </a:defRPr>
            </a:lvl4pPr>
            <a:lvl5pPr marL="2057400" indent="-228600" defTabSz="369888">
              <a:spcBef>
                <a:spcPct val="20000"/>
              </a:spcBef>
              <a:buChar char="»"/>
              <a:defRPr sz="2000">
                <a:solidFill>
                  <a:schemeClr val="tx1"/>
                </a:solidFill>
                <a:latin typeface="Arial" panose="020B0604020202020204" pitchFamily="34" charset="0"/>
              </a:defRPr>
            </a:lvl5pPr>
            <a:lvl6pPr marL="25146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0"/>
              </a:spcBef>
              <a:buFontTx/>
              <a:buNone/>
            </a:pPr>
            <a:r>
              <a:rPr lang="en-US" altLang="hu-HU" sz="1800" b="1"/>
              <a:t>Data file 1</a:t>
            </a:r>
          </a:p>
        </p:txBody>
      </p:sp>
      <p:sp>
        <p:nvSpPr>
          <p:cNvPr id="5127" name="Rectangle 18"/>
          <p:cNvSpPr>
            <a:spLocks noChangeArrowheads="1"/>
          </p:cNvSpPr>
          <p:nvPr/>
        </p:nvSpPr>
        <p:spPr bwMode="auto">
          <a:xfrm>
            <a:off x="5175250" y="4489450"/>
            <a:ext cx="14636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anose="020B0604020202020204" pitchFamily="34" charset="0"/>
              </a:defRPr>
            </a:lvl1pPr>
            <a:lvl2pPr marL="742950" indent="-285750" defTabSz="369888">
              <a:spcBef>
                <a:spcPct val="20000"/>
              </a:spcBef>
              <a:buChar char="–"/>
              <a:defRPr sz="2800">
                <a:solidFill>
                  <a:schemeClr val="tx1"/>
                </a:solidFill>
                <a:latin typeface="Arial" panose="020B0604020202020204" pitchFamily="34" charset="0"/>
              </a:defRPr>
            </a:lvl2pPr>
            <a:lvl3pPr marL="1143000" indent="-228600" defTabSz="369888">
              <a:spcBef>
                <a:spcPct val="20000"/>
              </a:spcBef>
              <a:buChar char="•"/>
              <a:defRPr sz="2400">
                <a:solidFill>
                  <a:schemeClr val="tx1"/>
                </a:solidFill>
                <a:latin typeface="Arial" panose="020B0604020202020204" pitchFamily="34" charset="0"/>
              </a:defRPr>
            </a:lvl3pPr>
            <a:lvl4pPr marL="1600200" indent="-228600" defTabSz="369888">
              <a:spcBef>
                <a:spcPct val="20000"/>
              </a:spcBef>
              <a:buChar char="–"/>
              <a:defRPr sz="2000">
                <a:solidFill>
                  <a:schemeClr val="tx1"/>
                </a:solidFill>
                <a:latin typeface="Arial" panose="020B0604020202020204" pitchFamily="34" charset="0"/>
              </a:defRPr>
            </a:lvl4pPr>
            <a:lvl5pPr marL="2057400" indent="-228600" defTabSz="369888">
              <a:spcBef>
                <a:spcPct val="20000"/>
              </a:spcBef>
              <a:buChar char="»"/>
              <a:defRPr sz="2000">
                <a:solidFill>
                  <a:schemeClr val="tx1"/>
                </a:solidFill>
                <a:latin typeface="Arial" panose="020B0604020202020204" pitchFamily="34" charset="0"/>
              </a:defRPr>
            </a:lvl5pPr>
            <a:lvl6pPr marL="25146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0"/>
              </a:spcBef>
              <a:buFontTx/>
              <a:buNone/>
            </a:pPr>
            <a:r>
              <a:rPr lang="en-US" altLang="hu-HU" sz="1800" b="1"/>
              <a:t>Data file 2</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defTabSz="228600" eaLnBrk="1" hangingPunct="1"/>
            <a:r>
              <a:rPr lang="en-US" altLang="hu-HU" smtClean="0"/>
              <a:t>Segments, Extents, and Blocks</a:t>
            </a:r>
          </a:p>
        </p:txBody>
      </p:sp>
      <p:sp>
        <p:nvSpPr>
          <p:cNvPr id="7171" name="Rectangle 3"/>
          <p:cNvSpPr>
            <a:spLocks noGrp="1" noChangeArrowheads="1"/>
          </p:cNvSpPr>
          <p:nvPr>
            <p:ph type="body" idx="1"/>
          </p:nvPr>
        </p:nvSpPr>
        <p:spPr>
          <a:xfrm>
            <a:off x="457200" y="1600200"/>
            <a:ext cx="8229600" cy="3814763"/>
          </a:xfrm>
        </p:spPr>
        <p:txBody>
          <a:bodyPr/>
          <a:lstStyle/>
          <a:p>
            <a:pPr marL="571500" lvl="1" indent="-457200" defTabSz="228600" eaLnBrk="1" hangingPunct="1"/>
            <a:r>
              <a:rPr lang="en-US" altLang="hu-HU" sz="1800" smtClean="0"/>
              <a:t>Segments exist within a tablespace.</a:t>
            </a:r>
          </a:p>
          <a:p>
            <a:pPr marL="571500" lvl="1" indent="-457200" defTabSz="228600" eaLnBrk="1" hangingPunct="1"/>
            <a:r>
              <a:rPr lang="en-US" altLang="hu-HU" sz="1800" smtClean="0"/>
              <a:t>Segments are made up of a collection of extents.</a:t>
            </a:r>
          </a:p>
          <a:p>
            <a:pPr marL="571500" lvl="1" indent="-457200" defTabSz="228600" eaLnBrk="1" hangingPunct="1"/>
            <a:r>
              <a:rPr lang="en-US" altLang="hu-HU" sz="1800" smtClean="0"/>
              <a:t>Extents are a collection of data blocks.</a:t>
            </a:r>
          </a:p>
          <a:p>
            <a:pPr marL="571500" lvl="1" indent="-457200" defTabSz="228600" eaLnBrk="1" hangingPunct="1"/>
            <a:r>
              <a:rPr lang="en-US" altLang="hu-HU" sz="1800" smtClean="0"/>
              <a:t>Data blocks are mapped to disk blocks</a:t>
            </a:r>
            <a:r>
              <a:rPr lang="en-US" altLang="hu-HU" smtClean="0"/>
              <a:t>.</a:t>
            </a:r>
          </a:p>
        </p:txBody>
      </p:sp>
      <p:pic>
        <p:nvPicPr>
          <p:cNvPr id="7172" name="Picture 4" descr="Cube: Box, Dark 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1143000" y="3657600"/>
            <a:ext cx="15176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Rectangle 5"/>
          <p:cNvSpPr>
            <a:spLocks noChangeArrowheads="1"/>
          </p:cNvSpPr>
          <p:nvPr/>
        </p:nvSpPr>
        <p:spPr bwMode="gray">
          <a:xfrm>
            <a:off x="1254125" y="5334000"/>
            <a:ext cx="12954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anose="020B0604020202020204" pitchFamily="34" charset="0"/>
              </a:defRPr>
            </a:lvl1pPr>
            <a:lvl2pPr marL="742950" indent="-285750" defTabSz="369888">
              <a:spcBef>
                <a:spcPct val="20000"/>
              </a:spcBef>
              <a:buChar char="–"/>
              <a:defRPr sz="2800">
                <a:solidFill>
                  <a:schemeClr val="tx1"/>
                </a:solidFill>
                <a:latin typeface="Arial" panose="020B0604020202020204" pitchFamily="34" charset="0"/>
              </a:defRPr>
            </a:lvl2pPr>
            <a:lvl3pPr marL="1143000" indent="-228600" defTabSz="369888">
              <a:spcBef>
                <a:spcPct val="20000"/>
              </a:spcBef>
              <a:buChar char="•"/>
              <a:defRPr sz="2400">
                <a:solidFill>
                  <a:schemeClr val="tx1"/>
                </a:solidFill>
                <a:latin typeface="Arial" panose="020B0604020202020204" pitchFamily="34" charset="0"/>
              </a:defRPr>
            </a:lvl3pPr>
            <a:lvl4pPr marL="1600200" indent="-228600" defTabSz="369888">
              <a:spcBef>
                <a:spcPct val="20000"/>
              </a:spcBef>
              <a:buChar char="–"/>
              <a:defRPr sz="2000">
                <a:solidFill>
                  <a:schemeClr val="tx1"/>
                </a:solidFill>
                <a:latin typeface="Arial" panose="020B0604020202020204" pitchFamily="34" charset="0"/>
              </a:defRPr>
            </a:lvl4pPr>
            <a:lvl5pPr marL="2057400" indent="-228600" defTabSz="369888">
              <a:spcBef>
                <a:spcPct val="20000"/>
              </a:spcBef>
              <a:buChar char="»"/>
              <a:defRPr sz="2000">
                <a:solidFill>
                  <a:schemeClr val="tx1"/>
                </a:solidFill>
                <a:latin typeface="Arial" panose="020B0604020202020204" pitchFamily="34" charset="0"/>
              </a:defRPr>
            </a:lvl5pPr>
            <a:lvl6pPr marL="25146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0"/>
              </a:spcBef>
              <a:buFontTx/>
              <a:buNone/>
            </a:pPr>
            <a:r>
              <a:rPr lang="en-US" altLang="hu-HU" sz="1800" b="1"/>
              <a:t>Segment</a:t>
            </a:r>
          </a:p>
        </p:txBody>
      </p:sp>
      <p:grpSp>
        <p:nvGrpSpPr>
          <p:cNvPr id="7174" name="Group 6"/>
          <p:cNvGrpSpPr>
            <a:grpSpLocks/>
          </p:cNvGrpSpPr>
          <p:nvPr/>
        </p:nvGrpSpPr>
        <p:grpSpPr bwMode="auto">
          <a:xfrm>
            <a:off x="3348038" y="3657600"/>
            <a:ext cx="939800" cy="1600200"/>
            <a:chOff x="2136" y="2448"/>
            <a:chExt cx="592" cy="1008"/>
          </a:xfrm>
        </p:grpSpPr>
        <p:pic>
          <p:nvPicPr>
            <p:cNvPr id="7185" name="Picture 7" descr="Cube: Box, Yell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136" y="2832"/>
              <a:ext cx="59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6" name="Picture 8" descr="Cube: Box, Yell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136" y="2448"/>
              <a:ext cx="59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75" name="Rectangle 9"/>
          <p:cNvSpPr>
            <a:spLocks noChangeArrowheads="1"/>
          </p:cNvSpPr>
          <p:nvPr/>
        </p:nvSpPr>
        <p:spPr bwMode="gray">
          <a:xfrm>
            <a:off x="3170238" y="5334000"/>
            <a:ext cx="12954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anose="020B0604020202020204" pitchFamily="34" charset="0"/>
              </a:defRPr>
            </a:lvl1pPr>
            <a:lvl2pPr marL="742950" indent="-285750" defTabSz="369888">
              <a:spcBef>
                <a:spcPct val="20000"/>
              </a:spcBef>
              <a:buChar char="–"/>
              <a:defRPr sz="2800">
                <a:solidFill>
                  <a:schemeClr val="tx1"/>
                </a:solidFill>
                <a:latin typeface="Arial" panose="020B0604020202020204" pitchFamily="34" charset="0"/>
              </a:defRPr>
            </a:lvl2pPr>
            <a:lvl3pPr marL="1143000" indent="-228600" defTabSz="369888">
              <a:spcBef>
                <a:spcPct val="20000"/>
              </a:spcBef>
              <a:buChar char="•"/>
              <a:defRPr sz="2400">
                <a:solidFill>
                  <a:schemeClr val="tx1"/>
                </a:solidFill>
                <a:latin typeface="Arial" panose="020B0604020202020204" pitchFamily="34" charset="0"/>
              </a:defRPr>
            </a:lvl3pPr>
            <a:lvl4pPr marL="1600200" indent="-228600" defTabSz="369888">
              <a:spcBef>
                <a:spcPct val="20000"/>
              </a:spcBef>
              <a:buChar char="–"/>
              <a:defRPr sz="2000">
                <a:solidFill>
                  <a:schemeClr val="tx1"/>
                </a:solidFill>
                <a:latin typeface="Arial" panose="020B0604020202020204" pitchFamily="34" charset="0"/>
              </a:defRPr>
            </a:lvl4pPr>
            <a:lvl5pPr marL="2057400" indent="-228600" defTabSz="369888">
              <a:spcBef>
                <a:spcPct val="20000"/>
              </a:spcBef>
              <a:buChar char="»"/>
              <a:defRPr sz="2000">
                <a:solidFill>
                  <a:schemeClr val="tx1"/>
                </a:solidFill>
                <a:latin typeface="Arial" panose="020B0604020202020204" pitchFamily="34" charset="0"/>
              </a:defRPr>
            </a:lvl5pPr>
            <a:lvl6pPr marL="25146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0"/>
              </a:spcBef>
              <a:buFontTx/>
              <a:buNone/>
            </a:pPr>
            <a:r>
              <a:rPr lang="en-US" altLang="hu-HU" sz="1800" b="1"/>
              <a:t>Extents</a:t>
            </a:r>
          </a:p>
        </p:txBody>
      </p:sp>
      <p:pic>
        <p:nvPicPr>
          <p:cNvPr id="7176" name="Picture 10" descr="Cube: Box, Dark G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297488" y="4648200"/>
            <a:ext cx="650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Picture 11" descr="Cube: Box, Dark G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297488" y="4152900"/>
            <a:ext cx="650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8" name="Picture 12" descr="Cube: Box, Dark G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297488" y="3657600"/>
            <a:ext cx="650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9" name="Rectangle 13"/>
          <p:cNvSpPr>
            <a:spLocks noChangeArrowheads="1"/>
          </p:cNvSpPr>
          <p:nvPr/>
        </p:nvSpPr>
        <p:spPr bwMode="gray">
          <a:xfrm>
            <a:off x="4975225" y="5334000"/>
            <a:ext cx="1295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anose="020B0604020202020204" pitchFamily="34" charset="0"/>
              </a:defRPr>
            </a:lvl1pPr>
            <a:lvl2pPr marL="742950" indent="-285750" defTabSz="369888">
              <a:spcBef>
                <a:spcPct val="20000"/>
              </a:spcBef>
              <a:buChar char="–"/>
              <a:defRPr sz="2800">
                <a:solidFill>
                  <a:schemeClr val="tx1"/>
                </a:solidFill>
                <a:latin typeface="Arial" panose="020B0604020202020204" pitchFamily="34" charset="0"/>
              </a:defRPr>
            </a:lvl2pPr>
            <a:lvl3pPr marL="1143000" indent="-228600" defTabSz="369888">
              <a:spcBef>
                <a:spcPct val="20000"/>
              </a:spcBef>
              <a:buChar char="•"/>
              <a:defRPr sz="2400">
                <a:solidFill>
                  <a:schemeClr val="tx1"/>
                </a:solidFill>
                <a:latin typeface="Arial" panose="020B0604020202020204" pitchFamily="34" charset="0"/>
              </a:defRPr>
            </a:lvl3pPr>
            <a:lvl4pPr marL="1600200" indent="-228600" defTabSz="369888">
              <a:spcBef>
                <a:spcPct val="20000"/>
              </a:spcBef>
              <a:buChar char="–"/>
              <a:defRPr sz="2000">
                <a:solidFill>
                  <a:schemeClr val="tx1"/>
                </a:solidFill>
                <a:latin typeface="Arial" panose="020B0604020202020204" pitchFamily="34" charset="0"/>
              </a:defRPr>
            </a:lvl4pPr>
            <a:lvl5pPr marL="2057400" indent="-228600" defTabSz="369888">
              <a:spcBef>
                <a:spcPct val="20000"/>
              </a:spcBef>
              <a:buChar char="»"/>
              <a:defRPr sz="2000">
                <a:solidFill>
                  <a:schemeClr val="tx1"/>
                </a:solidFill>
                <a:latin typeface="Arial" panose="020B0604020202020204" pitchFamily="34" charset="0"/>
              </a:defRPr>
            </a:lvl5pPr>
            <a:lvl6pPr marL="25146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0"/>
              </a:spcBef>
              <a:buFontTx/>
              <a:buNone/>
            </a:pPr>
            <a:r>
              <a:rPr lang="en-US" altLang="hu-HU" sz="1800" b="1"/>
              <a:t>Data blocks</a:t>
            </a:r>
          </a:p>
        </p:txBody>
      </p:sp>
      <p:pic>
        <p:nvPicPr>
          <p:cNvPr id="7180" name="Picture 14" descr="Cube: Box, Gre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7212013" y="46863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1" name="Picture 15" descr="Cube: Box, Gre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7212013" y="43434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16" descr="Cube: Box, Gre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7212013" y="40005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Picture 17" descr="Cube: Box, Gre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7212013" y="36576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4" name="Rectangle 18"/>
          <p:cNvSpPr>
            <a:spLocks noChangeArrowheads="1"/>
          </p:cNvSpPr>
          <p:nvPr/>
        </p:nvSpPr>
        <p:spPr bwMode="gray">
          <a:xfrm>
            <a:off x="6781800" y="5334000"/>
            <a:ext cx="1295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anose="020B0604020202020204" pitchFamily="34" charset="0"/>
              </a:defRPr>
            </a:lvl1pPr>
            <a:lvl2pPr marL="742950" indent="-285750" defTabSz="369888">
              <a:spcBef>
                <a:spcPct val="20000"/>
              </a:spcBef>
              <a:buChar char="–"/>
              <a:defRPr sz="2800">
                <a:solidFill>
                  <a:schemeClr val="tx1"/>
                </a:solidFill>
                <a:latin typeface="Arial" panose="020B0604020202020204" pitchFamily="34" charset="0"/>
              </a:defRPr>
            </a:lvl2pPr>
            <a:lvl3pPr marL="1143000" indent="-228600" defTabSz="369888">
              <a:spcBef>
                <a:spcPct val="20000"/>
              </a:spcBef>
              <a:buChar char="•"/>
              <a:defRPr sz="2400">
                <a:solidFill>
                  <a:schemeClr val="tx1"/>
                </a:solidFill>
                <a:latin typeface="Arial" panose="020B0604020202020204" pitchFamily="34" charset="0"/>
              </a:defRPr>
            </a:lvl3pPr>
            <a:lvl4pPr marL="1600200" indent="-228600" defTabSz="369888">
              <a:spcBef>
                <a:spcPct val="20000"/>
              </a:spcBef>
              <a:buChar char="–"/>
              <a:defRPr sz="2000">
                <a:solidFill>
                  <a:schemeClr val="tx1"/>
                </a:solidFill>
                <a:latin typeface="Arial" panose="020B0604020202020204" pitchFamily="34" charset="0"/>
              </a:defRPr>
            </a:lvl4pPr>
            <a:lvl5pPr marL="2057400" indent="-228600" defTabSz="369888">
              <a:spcBef>
                <a:spcPct val="20000"/>
              </a:spcBef>
              <a:buChar char="»"/>
              <a:defRPr sz="2000">
                <a:solidFill>
                  <a:schemeClr val="tx1"/>
                </a:solidFill>
                <a:latin typeface="Arial" panose="020B0604020202020204" pitchFamily="34" charset="0"/>
              </a:defRPr>
            </a:lvl5pPr>
            <a:lvl6pPr marL="25146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0"/>
              </a:spcBef>
              <a:buFontTx/>
              <a:buNone/>
            </a:pPr>
            <a:r>
              <a:rPr lang="en-US" altLang="hu-HU" sz="1800" b="1"/>
              <a:t>Disk blocks</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átum helye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F032E9F-C0B0-4237-9C92-2D9820292AA0}" type="datetime1">
              <a:rPr lang="hu-HU" altLang="hu-HU" sz="1400" smtClean="0"/>
              <a:pPr>
                <a:spcBef>
                  <a:spcPct val="0"/>
                </a:spcBef>
                <a:buFontTx/>
                <a:buNone/>
              </a:pPr>
              <a:t>2019. 09. 17.</a:t>
            </a:fld>
            <a:endParaRPr lang="hu-HU" altLang="hu-HU" sz="1400" smtClean="0"/>
          </a:p>
        </p:txBody>
      </p:sp>
      <p:sp>
        <p:nvSpPr>
          <p:cNvPr id="9219" name="Dia számának hely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F5EBD7B-B037-4063-A9B9-B189C5004886}" type="slidenum">
              <a:rPr lang="hu-HU" altLang="hu-HU" sz="1400" smtClean="0"/>
              <a:pPr>
                <a:spcBef>
                  <a:spcPct val="0"/>
                </a:spcBef>
                <a:buFontTx/>
                <a:buNone/>
              </a:pPr>
              <a:t>4</a:t>
            </a:fld>
            <a:endParaRPr lang="hu-HU" altLang="hu-HU" sz="1400" smtClean="0"/>
          </a:p>
        </p:txBody>
      </p:sp>
      <p:sp>
        <p:nvSpPr>
          <p:cNvPr id="9220" name="Rectangle 2"/>
          <p:cNvSpPr>
            <a:spLocks noGrp="1" noChangeArrowheads="1"/>
          </p:cNvSpPr>
          <p:nvPr>
            <p:ph type="title"/>
          </p:nvPr>
        </p:nvSpPr>
        <p:spPr/>
        <p:txBody>
          <a:bodyPr/>
          <a:lstStyle/>
          <a:p>
            <a:pPr defTabSz="228600" eaLnBrk="1" hangingPunct="1"/>
            <a:r>
              <a:rPr lang="en-US" altLang="hu-HU" smtClean="0"/>
              <a:t>Logical and Physical Database Structures</a:t>
            </a:r>
          </a:p>
        </p:txBody>
      </p:sp>
      <p:sp>
        <p:nvSpPr>
          <p:cNvPr id="9221" name="Freeform 3"/>
          <p:cNvSpPr>
            <a:spLocks/>
          </p:cNvSpPr>
          <p:nvPr/>
        </p:nvSpPr>
        <p:spPr bwMode="blackWhite">
          <a:xfrm>
            <a:off x="3638550" y="5256213"/>
            <a:ext cx="458788" cy="228600"/>
          </a:xfrm>
          <a:custGeom>
            <a:avLst/>
            <a:gdLst>
              <a:gd name="T0" fmla="*/ 0 w 97"/>
              <a:gd name="T1" fmla="*/ 2147483646 h 74"/>
              <a:gd name="T2" fmla="*/ 2147483646 w 97"/>
              <a:gd name="T3" fmla="*/ 0 h 74"/>
              <a:gd name="T4" fmla="*/ 2147483646 w 97"/>
              <a:gd name="T5" fmla="*/ 2147483646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22" name="Freeform 4"/>
          <p:cNvSpPr>
            <a:spLocks/>
          </p:cNvSpPr>
          <p:nvPr/>
        </p:nvSpPr>
        <p:spPr bwMode="blackWhite">
          <a:xfrm>
            <a:off x="6672263" y="5275263"/>
            <a:ext cx="458787" cy="228600"/>
          </a:xfrm>
          <a:custGeom>
            <a:avLst/>
            <a:gdLst>
              <a:gd name="T0" fmla="*/ 0 w 97"/>
              <a:gd name="T1" fmla="*/ 2147483646 h 74"/>
              <a:gd name="T2" fmla="*/ 2147483646 w 97"/>
              <a:gd name="T3" fmla="*/ 0 h 74"/>
              <a:gd name="T4" fmla="*/ 2147483646 w 97"/>
              <a:gd name="T5" fmla="*/ 2147483646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23" name="Freeform 5"/>
          <p:cNvSpPr>
            <a:spLocks/>
          </p:cNvSpPr>
          <p:nvPr/>
        </p:nvSpPr>
        <p:spPr bwMode="auto">
          <a:xfrm>
            <a:off x="6096000" y="5656263"/>
            <a:ext cx="152400" cy="228600"/>
          </a:xfrm>
          <a:custGeom>
            <a:avLst/>
            <a:gdLst>
              <a:gd name="T0" fmla="*/ 2147483646 w 97"/>
              <a:gd name="T1" fmla="*/ 0 h 97"/>
              <a:gd name="T2" fmla="*/ 0 w 97"/>
              <a:gd name="T3" fmla="*/ 2147483646 h 97"/>
              <a:gd name="T4" fmla="*/ 2147483646 w 97"/>
              <a:gd name="T5" fmla="*/ 2147483646 h 97"/>
              <a:gd name="T6" fmla="*/ 0 60000 65536"/>
              <a:gd name="T7" fmla="*/ 0 60000 65536"/>
              <a:gd name="T8" fmla="*/ 0 60000 65536"/>
              <a:gd name="T9" fmla="*/ 0 w 97"/>
              <a:gd name="T10" fmla="*/ 0 h 97"/>
              <a:gd name="T11" fmla="*/ 97 w 97"/>
              <a:gd name="T12" fmla="*/ 97 h 97"/>
            </a:gdLst>
            <a:ahLst/>
            <a:cxnLst>
              <a:cxn ang="T6">
                <a:pos x="T0" y="T1"/>
              </a:cxn>
              <a:cxn ang="T7">
                <a:pos x="T2" y="T3"/>
              </a:cxn>
              <a:cxn ang="T8">
                <a:pos x="T4" y="T5"/>
              </a:cxn>
            </a:cxnLst>
            <a:rect l="T9" t="T10" r="T11" b="T12"/>
            <a:pathLst>
              <a:path w="97" h="97">
                <a:moveTo>
                  <a:pt x="96" y="0"/>
                </a:moveTo>
                <a:lnTo>
                  <a:pt x="0" y="48"/>
                </a:lnTo>
                <a:lnTo>
                  <a:pt x="96" y="96"/>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24" name="Freeform 6"/>
          <p:cNvSpPr>
            <a:spLocks/>
          </p:cNvSpPr>
          <p:nvPr/>
        </p:nvSpPr>
        <p:spPr bwMode="blackWhite">
          <a:xfrm>
            <a:off x="3641725" y="3432175"/>
            <a:ext cx="458788" cy="228600"/>
          </a:xfrm>
          <a:custGeom>
            <a:avLst/>
            <a:gdLst>
              <a:gd name="T0" fmla="*/ 0 w 97"/>
              <a:gd name="T1" fmla="*/ 2147483646 h 74"/>
              <a:gd name="T2" fmla="*/ 2147483646 w 97"/>
              <a:gd name="T3" fmla="*/ 0 h 74"/>
              <a:gd name="T4" fmla="*/ 2147483646 w 97"/>
              <a:gd name="T5" fmla="*/ 2147483646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25" name="Freeform 7"/>
          <p:cNvSpPr>
            <a:spLocks/>
          </p:cNvSpPr>
          <p:nvPr/>
        </p:nvSpPr>
        <p:spPr bwMode="blackWhite">
          <a:xfrm>
            <a:off x="3643313" y="4346575"/>
            <a:ext cx="458787" cy="228600"/>
          </a:xfrm>
          <a:custGeom>
            <a:avLst/>
            <a:gdLst>
              <a:gd name="T0" fmla="*/ 0 w 97"/>
              <a:gd name="T1" fmla="*/ 2147483646 h 74"/>
              <a:gd name="T2" fmla="*/ 2147483646 w 97"/>
              <a:gd name="T3" fmla="*/ 0 h 74"/>
              <a:gd name="T4" fmla="*/ 2147483646 w 97"/>
              <a:gd name="T5" fmla="*/ 2147483646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26" name="Freeform 8"/>
          <p:cNvSpPr>
            <a:spLocks/>
          </p:cNvSpPr>
          <p:nvPr/>
        </p:nvSpPr>
        <p:spPr bwMode="blackWhite">
          <a:xfrm>
            <a:off x="3656013" y="2593975"/>
            <a:ext cx="458787" cy="228600"/>
          </a:xfrm>
          <a:custGeom>
            <a:avLst/>
            <a:gdLst>
              <a:gd name="T0" fmla="*/ 0 w 97"/>
              <a:gd name="T1" fmla="*/ 2147483646 h 74"/>
              <a:gd name="T2" fmla="*/ 2147483646 w 97"/>
              <a:gd name="T3" fmla="*/ 0 h 74"/>
              <a:gd name="T4" fmla="*/ 2147483646 w 97"/>
              <a:gd name="T5" fmla="*/ 2147483646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27" name="Line 9"/>
          <p:cNvSpPr>
            <a:spLocks noChangeShapeType="1"/>
          </p:cNvSpPr>
          <p:nvPr/>
        </p:nvSpPr>
        <p:spPr bwMode="auto">
          <a:xfrm>
            <a:off x="3871913" y="1879600"/>
            <a:ext cx="0" cy="3886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9228" name="Line 10"/>
          <p:cNvSpPr>
            <a:spLocks noChangeShapeType="1"/>
          </p:cNvSpPr>
          <p:nvPr/>
        </p:nvSpPr>
        <p:spPr bwMode="auto">
          <a:xfrm flipH="1">
            <a:off x="2071688" y="2108200"/>
            <a:ext cx="129540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9229" name="Freeform 11"/>
          <p:cNvSpPr>
            <a:spLocks/>
          </p:cNvSpPr>
          <p:nvPr/>
        </p:nvSpPr>
        <p:spPr bwMode="blackWhite">
          <a:xfrm>
            <a:off x="4619625" y="4641850"/>
            <a:ext cx="92075" cy="180975"/>
          </a:xfrm>
          <a:custGeom>
            <a:avLst/>
            <a:gdLst>
              <a:gd name="T0" fmla="*/ 0 w 58"/>
              <a:gd name="T1" fmla="*/ 0 h 114"/>
              <a:gd name="T2" fmla="*/ 2147483646 w 58"/>
              <a:gd name="T3" fmla="*/ 2147483646 h 114"/>
              <a:gd name="T4" fmla="*/ 0 w 58"/>
              <a:gd name="T5" fmla="*/ 2147483646 h 114"/>
              <a:gd name="T6" fmla="*/ 0 60000 65536"/>
              <a:gd name="T7" fmla="*/ 0 60000 65536"/>
              <a:gd name="T8" fmla="*/ 0 60000 65536"/>
              <a:gd name="T9" fmla="*/ 0 w 58"/>
              <a:gd name="T10" fmla="*/ 0 h 114"/>
              <a:gd name="T11" fmla="*/ 58 w 58"/>
              <a:gd name="T12" fmla="*/ 114 h 114"/>
            </a:gdLst>
            <a:ahLst/>
            <a:cxnLst>
              <a:cxn ang="T6">
                <a:pos x="T0" y="T1"/>
              </a:cxn>
              <a:cxn ang="T7">
                <a:pos x="T2" y="T3"/>
              </a:cxn>
              <a:cxn ang="T8">
                <a:pos x="T4" y="T5"/>
              </a:cxn>
            </a:cxnLst>
            <a:rect l="T9" t="T10" r="T11" b="T12"/>
            <a:pathLst>
              <a:path w="58" h="114">
                <a:moveTo>
                  <a:pt x="0" y="0"/>
                </a:moveTo>
                <a:lnTo>
                  <a:pt x="57" y="56"/>
                </a:lnTo>
                <a:lnTo>
                  <a:pt x="0" y="11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30" name="Freeform 12"/>
          <p:cNvSpPr>
            <a:spLocks/>
          </p:cNvSpPr>
          <p:nvPr/>
        </p:nvSpPr>
        <p:spPr bwMode="auto">
          <a:xfrm>
            <a:off x="3946525" y="3205163"/>
            <a:ext cx="2522538" cy="1533525"/>
          </a:xfrm>
          <a:custGeom>
            <a:avLst/>
            <a:gdLst>
              <a:gd name="T0" fmla="*/ 0 w 1589"/>
              <a:gd name="T1" fmla="*/ 2147483646 h 966"/>
              <a:gd name="T2" fmla="*/ 2147483646 w 1589"/>
              <a:gd name="T3" fmla="*/ 2147483646 h 966"/>
              <a:gd name="T4" fmla="*/ 2147483646 w 1589"/>
              <a:gd name="T5" fmla="*/ 2147483646 h 966"/>
              <a:gd name="T6" fmla="*/ 2147483646 w 1589"/>
              <a:gd name="T7" fmla="*/ 0 h 966"/>
              <a:gd name="T8" fmla="*/ 0 60000 65536"/>
              <a:gd name="T9" fmla="*/ 0 60000 65536"/>
              <a:gd name="T10" fmla="*/ 0 60000 65536"/>
              <a:gd name="T11" fmla="*/ 0 60000 65536"/>
              <a:gd name="T12" fmla="*/ 0 w 1589"/>
              <a:gd name="T13" fmla="*/ 0 h 966"/>
              <a:gd name="T14" fmla="*/ 1589 w 1589"/>
              <a:gd name="T15" fmla="*/ 966 h 966"/>
            </a:gdLst>
            <a:ahLst/>
            <a:cxnLst>
              <a:cxn ang="T8">
                <a:pos x="T0" y="T1"/>
              </a:cxn>
              <a:cxn ang="T9">
                <a:pos x="T2" y="T3"/>
              </a:cxn>
              <a:cxn ang="T10">
                <a:pos x="T4" y="T5"/>
              </a:cxn>
              <a:cxn ang="T11">
                <a:pos x="T6" y="T7"/>
              </a:cxn>
            </a:cxnLst>
            <a:rect l="T12" t="T13" r="T14" b="T15"/>
            <a:pathLst>
              <a:path w="1589" h="966">
                <a:moveTo>
                  <a:pt x="0" y="965"/>
                </a:moveTo>
                <a:lnTo>
                  <a:pt x="766" y="965"/>
                </a:lnTo>
                <a:lnTo>
                  <a:pt x="1588" y="965"/>
                </a:lnTo>
                <a:lnTo>
                  <a:pt x="1588" y="0"/>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31" name="Freeform 13"/>
          <p:cNvSpPr>
            <a:spLocks/>
          </p:cNvSpPr>
          <p:nvPr/>
        </p:nvSpPr>
        <p:spPr bwMode="auto">
          <a:xfrm>
            <a:off x="6048375" y="2903538"/>
            <a:ext cx="152400" cy="228600"/>
          </a:xfrm>
          <a:custGeom>
            <a:avLst/>
            <a:gdLst>
              <a:gd name="T0" fmla="*/ 2147483646 w 97"/>
              <a:gd name="T1" fmla="*/ 0 h 97"/>
              <a:gd name="T2" fmla="*/ 0 w 97"/>
              <a:gd name="T3" fmla="*/ 2147483646 h 97"/>
              <a:gd name="T4" fmla="*/ 2147483646 w 97"/>
              <a:gd name="T5" fmla="*/ 2147483646 h 97"/>
              <a:gd name="T6" fmla="*/ 0 60000 65536"/>
              <a:gd name="T7" fmla="*/ 0 60000 65536"/>
              <a:gd name="T8" fmla="*/ 0 60000 65536"/>
              <a:gd name="T9" fmla="*/ 0 w 97"/>
              <a:gd name="T10" fmla="*/ 0 h 97"/>
              <a:gd name="T11" fmla="*/ 97 w 97"/>
              <a:gd name="T12" fmla="*/ 97 h 97"/>
            </a:gdLst>
            <a:ahLst/>
            <a:cxnLst>
              <a:cxn ang="T6">
                <a:pos x="T0" y="T1"/>
              </a:cxn>
              <a:cxn ang="T7">
                <a:pos x="T2" y="T3"/>
              </a:cxn>
              <a:cxn ang="T8">
                <a:pos x="T4" y="T5"/>
              </a:cxn>
            </a:cxnLst>
            <a:rect l="T9" t="T10" r="T11" b="T12"/>
            <a:pathLst>
              <a:path w="97" h="97">
                <a:moveTo>
                  <a:pt x="96" y="0"/>
                </a:moveTo>
                <a:lnTo>
                  <a:pt x="0" y="48"/>
                </a:lnTo>
                <a:lnTo>
                  <a:pt x="96" y="96"/>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32" name="Line 14"/>
          <p:cNvSpPr>
            <a:spLocks noChangeShapeType="1"/>
          </p:cNvSpPr>
          <p:nvPr/>
        </p:nvSpPr>
        <p:spPr bwMode="auto">
          <a:xfrm>
            <a:off x="3962400" y="5765800"/>
            <a:ext cx="289560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9233" name="Line 15"/>
          <p:cNvSpPr>
            <a:spLocks noChangeShapeType="1"/>
          </p:cNvSpPr>
          <p:nvPr/>
        </p:nvSpPr>
        <p:spPr bwMode="auto">
          <a:xfrm>
            <a:off x="3886200" y="3022600"/>
            <a:ext cx="297180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9234" name="Line 16"/>
          <p:cNvSpPr>
            <a:spLocks noChangeShapeType="1"/>
          </p:cNvSpPr>
          <p:nvPr/>
        </p:nvSpPr>
        <p:spPr bwMode="auto">
          <a:xfrm>
            <a:off x="6891338" y="2936875"/>
            <a:ext cx="0" cy="2693988"/>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9235" name="AutoShape 17"/>
          <p:cNvSpPr>
            <a:spLocks noChangeArrowheads="1"/>
          </p:cNvSpPr>
          <p:nvPr/>
        </p:nvSpPr>
        <p:spPr bwMode="blackWhite">
          <a:xfrm>
            <a:off x="2986088" y="1817688"/>
            <a:ext cx="1806575" cy="588962"/>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r>
              <a:rPr lang="en-US" altLang="hu-HU" sz="1800" b="1"/>
              <a:t>Database</a:t>
            </a:r>
          </a:p>
        </p:txBody>
      </p:sp>
      <p:sp>
        <p:nvSpPr>
          <p:cNvPr id="9236" name="Line 18"/>
          <p:cNvSpPr>
            <a:spLocks noChangeShapeType="1"/>
          </p:cNvSpPr>
          <p:nvPr/>
        </p:nvSpPr>
        <p:spPr bwMode="auto">
          <a:xfrm>
            <a:off x="5181600" y="1651000"/>
            <a:ext cx="0" cy="4724400"/>
          </a:xfrm>
          <a:prstGeom prst="line">
            <a:avLst/>
          </a:prstGeom>
          <a:noFill/>
          <a:ln w="25400">
            <a:solidFill>
              <a:schemeClr val="accent2"/>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9237" name="Rectangle 19"/>
          <p:cNvSpPr>
            <a:spLocks noChangeArrowheads="1"/>
          </p:cNvSpPr>
          <p:nvPr/>
        </p:nvSpPr>
        <p:spPr bwMode="auto">
          <a:xfrm>
            <a:off x="3363913" y="1414463"/>
            <a:ext cx="98425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346075">
              <a:spcBef>
                <a:spcPct val="20000"/>
              </a:spcBef>
              <a:buChar char="•"/>
              <a:tabLst>
                <a:tab pos="571500" algn="l"/>
              </a:tabLst>
              <a:defRPr sz="3200">
                <a:solidFill>
                  <a:schemeClr val="tx1"/>
                </a:solidFill>
                <a:latin typeface="Arial" panose="020B0604020202020204" pitchFamily="34" charset="0"/>
              </a:defRPr>
            </a:lvl1pPr>
            <a:lvl2pPr marL="742950" indent="-285750" defTabSz="346075">
              <a:spcBef>
                <a:spcPct val="20000"/>
              </a:spcBef>
              <a:buChar char="–"/>
              <a:tabLst>
                <a:tab pos="571500" algn="l"/>
              </a:tabLst>
              <a:defRPr sz="2800">
                <a:solidFill>
                  <a:schemeClr val="tx1"/>
                </a:solidFill>
                <a:latin typeface="Arial" panose="020B0604020202020204" pitchFamily="34" charset="0"/>
              </a:defRPr>
            </a:lvl2pPr>
            <a:lvl3pPr marL="1143000" indent="-228600" defTabSz="346075">
              <a:spcBef>
                <a:spcPct val="20000"/>
              </a:spcBef>
              <a:buChar char="•"/>
              <a:tabLst>
                <a:tab pos="571500" algn="l"/>
              </a:tabLst>
              <a:defRPr sz="2400">
                <a:solidFill>
                  <a:schemeClr val="tx1"/>
                </a:solidFill>
                <a:latin typeface="Arial" panose="020B0604020202020204" pitchFamily="34" charset="0"/>
              </a:defRPr>
            </a:lvl3pPr>
            <a:lvl4pPr marL="1600200" indent="-228600" defTabSz="346075">
              <a:spcBef>
                <a:spcPct val="20000"/>
              </a:spcBef>
              <a:buChar char="–"/>
              <a:tabLst>
                <a:tab pos="571500" algn="l"/>
              </a:tabLst>
              <a:defRPr sz="2000">
                <a:solidFill>
                  <a:schemeClr val="tx1"/>
                </a:solidFill>
                <a:latin typeface="Arial" panose="020B0604020202020204" pitchFamily="34" charset="0"/>
              </a:defRPr>
            </a:lvl4pPr>
            <a:lvl5pPr marL="2057400" indent="-228600" defTabSz="346075">
              <a:spcBef>
                <a:spcPct val="20000"/>
              </a:spcBef>
              <a:buChar char="»"/>
              <a:tabLst>
                <a:tab pos="571500" algn="l"/>
              </a:tabLst>
              <a:defRPr sz="2000">
                <a:solidFill>
                  <a:schemeClr val="tx1"/>
                </a:solidFill>
                <a:latin typeface="Arial" panose="020B0604020202020204" pitchFamily="34" charset="0"/>
              </a:defRPr>
            </a:lvl5pPr>
            <a:lvl6pPr marL="25146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6pPr>
            <a:lvl7pPr marL="29718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7pPr>
            <a:lvl8pPr marL="34290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8pPr>
            <a:lvl9pPr marL="38862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9pPr>
          </a:lstStyle>
          <a:p>
            <a:pPr>
              <a:lnSpc>
                <a:spcPct val="85000"/>
              </a:lnSpc>
              <a:spcBef>
                <a:spcPct val="35000"/>
              </a:spcBef>
              <a:buFontTx/>
              <a:buNone/>
            </a:pPr>
            <a:r>
              <a:rPr lang="en-US" altLang="hu-HU" sz="1800" b="1" i="1">
                <a:solidFill>
                  <a:srgbClr val="9999FF"/>
                </a:solidFill>
                <a:cs typeface="Times New Roman" panose="02020603050405020304" pitchFamily="18" charset="0"/>
              </a:rPr>
              <a:t>Logical</a:t>
            </a:r>
          </a:p>
        </p:txBody>
      </p:sp>
      <p:sp>
        <p:nvSpPr>
          <p:cNvPr id="9238" name="Rectangle 20"/>
          <p:cNvSpPr>
            <a:spLocks noChangeArrowheads="1"/>
          </p:cNvSpPr>
          <p:nvPr/>
        </p:nvSpPr>
        <p:spPr bwMode="auto">
          <a:xfrm>
            <a:off x="6296025" y="1414463"/>
            <a:ext cx="111125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346075">
              <a:spcBef>
                <a:spcPct val="20000"/>
              </a:spcBef>
              <a:buChar char="•"/>
              <a:tabLst>
                <a:tab pos="571500" algn="l"/>
              </a:tabLst>
              <a:defRPr sz="3200">
                <a:solidFill>
                  <a:schemeClr val="tx1"/>
                </a:solidFill>
                <a:latin typeface="Arial" panose="020B0604020202020204" pitchFamily="34" charset="0"/>
              </a:defRPr>
            </a:lvl1pPr>
            <a:lvl2pPr marL="742950" indent="-285750" defTabSz="346075">
              <a:spcBef>
                <a:spcPct val="20000"/>
              </a:spcBef>
              <a:buChar char="–"/>
              <a:tabLst>
                <a:tab pos="571500" algn="l"/>
              </a:tabLst>
              <a:defRPr sz="2800">
                <a:solidFill>
                  <a:schemeClr val="tx1"/>
                </a:solidFill>
                <a:latin typeface="Arial" panose="020B0604020202020204" pitchFamily="34" charset="0"/>
              </a:defRPr>
            </a:lvl2pPr>
            <a:lvl3pPr marL="1143000" indent="-228600" defTabSz="346075">
              <a:spcBef>
                <a:spcPct val="20000"/>
              </a:spcBef>
              <a:buChar char="•"/>
              <a:tabLst>
                <a:tab pos="571500" algn="l"/>
              </a:tabLst>
              <a:defRPr sz="2400">
                <a:solidFill>
                  <a:schemeClr val="tx1"/>
                </a:solidFill>
                <a:latin typeface="Arial" panose="020B0604020202020204" pitchFamily="34" charset="0"/>
              </a:defRPr>
            </a:lvl3pPr>
            <a:lvl4pPr marL="1600200" indent="-228600" defTabSz="346075">
              <a:spcBef>
                <a:spcPct val="20000"/>
              </a:spcBef>
              <a:buChar char="–"/>
              <a:tabLst>
                <a:tab pos="571500" algn="l"/>
              </a:tabLst>
              <a:defRPr sz="2000">
                <a:solidFill>
                  <a:schemeClr val="tx1"/>
                </a:solidFill>
                <a:latin typeface="Arial" panose="020B0604020202020204" pitchFamily="34" charset="0"/>
              </a:defRPr>
            </a:lvl4pPr>
            <a:lvl5pPr marL="2057400" indent="-228600" defTabSz="346075">
              <a:spcBef>
                <a:spcPct val="20000"/>
              </a:spcBef>
              <a:buChar char="»"/>
              <a:tabLst>
                <a:tab pos="571500" algn="l"/>
              </a:tabLst>
              <a:defRPr sz="2000">
                <a:solidFill>
                  <a:schemeClr val="tx1"/>
                </a:solidFill>
                <a:latin typeface="Arial" panose="020B0604020202020204" pitchFamily="34" charset="0"/>
              </a:defRPr>
            </a:lvl5pPr>
            <a:lvl6pPr marL="25146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6pPr>
            <a:lvl7pPr marL="29718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7pPr>
            <a:lvl8pPr marL="34290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8pPr>
            <a:lvl9pPr marL="38862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9pPr>
          </a:lstStyle>
          <a:p>
            <a:pPr>
              <a:lnSpc>
                <a:spcPct val="85000"/>
              </a:lnSpc>
              <a:spcBef>
                <a:spcPct val="35000"/>
              </a:spcBef>
              <a:buFontTx/>
              <a:buNone/>
            </a:pPr>
            <a:r>
              <a:rPr lang="en-US" altLang="hu-HU" sz="1800" b="1" i="1">
                <a:solidFill>
                  <a:srgbClr val="6699CC"/>
                </a:solidFill>
                <a:cs typeface="Times New Roman" panose="02020603050405020304" pitchFamily="18" charset="0"/>
              </a:rPr>
              <a:t>Physical</a:t>
            </a:r>
          </a:p>
        </p:txBody>
      </p:sp>
      <p:sp>
        <p:nvSpPr>
          <p:cNvPr id="9239" name="AutoShape 21"/>
          <p:cNvSpPr>
            <a:spLocks noChangeArrowheads="1"/>
          </p:cNvSpPr>
          <p:nvPr/>
        </p:nvSpPr>
        <p:spPr bwMode="blackWhite">
          <a:xfrm>
            <a:off x="3000375" y="2724150"/>
            <a:ext cx="1779588" cy="596900"/>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r>
              <a:rPr lang="en-US" altLang="hu-HU" sz="1800" b="1"/>
              <a:t>Tablespace</a:t>
            </a:r>
          </a:p>
        </p:txBody>
      </p:sp>
      <p:sp>
        <p:nvSpPr>
          <p:cNvPr id="9240" name="AutoShape 22"/>
          <p:cNvSpPr>
            <a:spLocks noChangeArrowheads="1"/>
          </p:cNvSpPr>
          <p:nvPr/>
        </p:nvSpPr>
        <p:spPr bwMode="blackWhite">
          <a:xfrm>
            <a:off x="6156325" y="2708275"/>
            <a:ext cx="1435100" cy="612775"/>
          </a:xfrm>
          <a:prstGeom prst="roundRect">
            <a:avLst>
              <a:gd name="adj" fmla="val 12495"/>
            </a:avLst>
          </a:prstGeom>
          <a:solidFill>
            <a:srgbClr val="6699CC"/>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r>
              <a:rPr lang="en-US" altLang="hu-HU" sz="1800" b="1"/>
              <a:t>Data file</a:t>
            </a:r>
          </a:p>
        </p:txBody>
      </p:sp>
      <p:sp>
        <p:nvSpPr>
          <p:cNvPr id="9241" name="AutoShape 23"/>
          <p:cNvSpPr>
            <a:spLocks noChangeArrowheads="1"/>
          </p:cNvSpPr>
          <p:nvPr/>
        </p:nvSpPr>
        <p:spPr bwMode="blackWhite">
          <a:xfrm>
            <a:off x="6223000" y="5391150"/>
            <a:ext cx="1425575" cy="749300"/>
          </a:xfrm>
          <a:prstGeom prst="roundRect">
            <a:avLst>
              <a:gd name="adj" fmla="val 12495"/>
            </a:avLst>
          </a:prstGeom>
          <a:solidFill>
            <a:srgbClr val="6699CC"/>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r>
              <a:rPr lang="en-US" altLang="hu-HU" sz="1800" b="1"/>
              <a:t>OS block</a:t>
            </a:r>
          </a:p>
        </p:txBody>
      </p:sp>
      <p:sp>
        <p:nvSpPr>
          <p:cNvPr id="9242" name="AutoShape 24"/>
          <p:cNvSpPr>
            <a:spLocks noChangeArrowheads="1"/>
          </p:cNvSpPr>
          <p:nvPr/>
        </p:nvSpPr>
        <p:spPr bwMode="blackWhite">
          <a:xfrm>
            <a:off x="2990850" y="3562350"/>
            <a:ext cx="1798638" cy="596900"/>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r>
              <a:rPr lang="en-US" altLang="hu-HU" sz="1800" b="1"/>
              <a:t>Segment</a:t>
            </a:r>
          </a:p>
        </p:txBody>
      </p:sp>
      <p:sp>
        <p:nvSpPr>
          <p:cNvPr id="9243" name="AutoShape 25"/>
          <p:cNvSpPr>
            <a:spLocks noChangeArrowheads="1"/>
          </p:cNvSpPr>
          <p:nvPr/>
        </p:nvSpPr>
        <p:spPr bwMode="blackWhite">
          <a:xfrm>
            <a:off x="2990850" y="4481513"/>
            <a:ext cx="1798638" cy="592137"/>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r>
              <a:rPr lang="en-US" altLang="hu-HU" sz="1800" b="1"/>
              <a:t>Extent</a:t>
            </a:r>
          </a:p>
        </p:txBody>
      </p:sp>
      <p:sp>
        <p:nvSpPr>
          <p:cNvPr id="9244" name="AutoShape 26"/>
          <p:cNvSpPr>
            <a:spLocks noChangeArrowheads="1"/>
          </p:cNvSpPr>
          <p:nvPr/>
        </p:nvSpPr>
        <p:spPr bwMode="blackWhite">
          <a:xfrm>
            <a:off x="2978150" y="5395913"/>
            <a:ext cx="1816100" cy="744537"/>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r>
              <a:rPr lang="en-US" altLang="hu-HU" sz="1800" b="1"/>
              <a:t>Oracle data</a:t>
            </a:r>
            <a:br>
              <a:rPr lang="en-US" altLang="hu-HU" sz="1800" b="1"/>
            </a:br>
            <a:r>
              <a:rPr lang="en-US" altLang="hu-HU" sz="1800" b="1"/>
              <a:t>block</a:t>
            </a:r>
          </a:p>
        </p:txBody>
      </p:sp>
      <p:sp>
        <p:nvSpPr>
          <p:cNvPr id="9245" name="Line 27"/>
          <p:cNvSpPr>
            <a:spLocks noChangeShapeType="1"/>
          </p:cNvSpPr>
          <p:nvPr/>
        </p:nvSpPr>
        <p:spPr bwMode="auto">
          <a:xfrm flipV="1">
            <a:off x="2085975" y="2108200"/>
            <a:ext cx="0" cy="76200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9246" name="Freeform 28"/>
          <p:cNvSpPr>
            <a:spLocks/>
          </p:cNvSpPr>
          <p:nvPr/>
        </p:nvSpPr>
        <p:spPr bwMode="blackWhite">
          <a:xfrm>
            <a:off x="1857375" y="2593975"/>
            <a:ext cx="458788" cy="228600"/>
          </a:xfrm>
          <a:custGeom>
            <a:avLst/>
            <a:gdLst>
              <a:gd name="T0" fmla="*/ 0 w 97"/>
              <a:gd name="T1" fmla="*/ 2147483646 h 74"/>
              <a:gd name="T2" fmla="*/ 2147483646 w 97"/>
              <a:gd name="T3" fmla="*/ 0 h 74"/>
              <a:gd name="T4" fmla="*/ 2147483646 w 97"/>
              <a:gd name="T5" fmla="*/ 2147483646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47" name="AutoShape 29"/>
          <p:cNvSpPr>
            <a:spLocks noChangeArrowheads="1"/>
          </p:cNvSpPr>
          <p:nvPr/>
        </p:nvSpPr>
        <p:spPr bwMode="blackWhite">
          <a:xfrm>
            <a:off x="1301750" y="2724150"/>
            <a:ext cx="1435100" cy="596900"/>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r>
              <a:rPr lang="en-US" altLang="hu-HU" sz="1800" b="1"/>
              <a:t>Schema</a:t>
            </a:r>
          </a:p>
        </p:txBody>
      </p:sp>
      <p:sp>
        <p:nvSpPr>
          <p:cNvPr id="9248" name="Freeform 13"/>
          <p:cNvSpPr>
            <a:spLocks/>
          </p:cNvSpPr>
          <p:nvPr/>
        </p:nvSpPr>
        <p:spPr bwMode="auto">
          <a:xfrm>
            <a:off x="4787900" y="4724400"/>
            <a:ext cx="214313" cy="107950"/>
          </a:xfrm>
          <a:custGeom>
            <a:avLst/>
            <a:gdLst>
              <a:gd name="T0" fmla="*/ 2147483646 w 135"/>
              <a:gd name="T1" fmla="*/ 0 h 68"/>
              <a:gd name="T2" fmla="*/ 0 w 135"/>
              <a:gd name="T3" fmla="*/ 2147483646 h 68"/>
              <a:gd name="T4" fmla="*/ 2147483646 w 135"/>
              <a:gd name="T5" fmla="*/ 2147483646 h 68"/>
              <a:gd name="T6" fmla="*/ 0 60000 65536"/>
              <a:gd name="T7" fmla="*/ 0 60000 65536"/>
              <a:gd name="T8" fmla="*/ 0 60000 65536"/>
              <a:gd name="T9" fmla="*/ 0 w 135"/>
              <a:gd name="T10" fmla="*/ 0 h 68"/>
              <a:gd name="T11" fmla="*/ 97 w 135"/>
              <a:gd name="T12" fmla="*/ 97 h 68"/>
            </a:gdLst>
            <a:ahLst/>
            <a:cxnLst>
              <a:cxn ang="T6">
                <a:pos x="T0" y="T1"/>
              </a:cxn>
              <a:cxn ang="T7">
                <a:pos x="T2" y="T3"/>
              </a:cxn>
              <a:cxn ang="T8">
                <a:pos x="T4" y="T5"/>
              </a:cxn>
            </a:cxnLst>
            <a:rect l="T9" t="T10" r="T11" b="T12"/>
            <a:pathLst>
              <a:path w="135" h="68">
                <a:moveTo>
                  <a:pt x="0" y="68"/>
                </a:moveTo>
                <a:lnTo>
                  <a:pt x="135" y="0"/>
                </a:lnTo>
                <a:lnTo>
                  <a:pt x="133" y="4"/>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49" name="Freeform 13"/>
          <p:cNvSpPr>
            <a:spLocks/>
          </p:cNvSpPr>
          <p:nvPr/>
        </p:nvSpPr>
        <p:spPr bwMode="auto">
          <a:xfrm>
            <a:off x="4787900" y="4581525"/>
            <a:ext cx="185738" cy="134938"/>
          </a:xfrm>
          <a:custGeom>
            <a:avLst/>
            <a:gdLst>
              <a:gd name="T0" fmla="*/ 2147483646 w 117"/>
              <a:gd name="T1" fmla="*/ 0 h 85"/>
              <a:gd name="T2" fmla="*/ 0 w 117"/>
              <a:gd name="T3" fmla="*/ 2147483646 h 85"/>
              <a:gd name="T4" fmla="*/ 2147483646 w 117"/>
              <a:gd name="T5" fmla="*/ 2147483646 h 85"/>
              <a:gd name="T6" fmla="*/ 0 60000 65536"/>
              <a:gd name="T7" fmla="*/ 0 60000 65536"/>
              <a:gd name="T8" fmla="*/ 0 60000 65536"/>
              <a:gd name="T9" fmla="*/ 0 w 117"/>
              <a:gd name="T10" fmla="*/ 0 h 85"/>
              <a:gd name="T11" fmla="*/ 97 w 117"/>
              <a:gd name="T12" fmla="*/ 97 h 85"/>
            </a:gdLst>
            <a:ahLst/>
            <a:cxnLst>
              <a:cxn ang="T6">
                <a:pos x="T0" y="T1"/>
              </a:cxn>
              <a:cxn ang="T7">
                <a:pos x="T2" y="T3"/>
              </a:cxn>
              <a:cxn ang="T8">
                <a:pos x="T4" y="T5"/>
              </a:cxn>
            </a:cxnLst>
            <a:rect l="T9" t="T10" r="T11" b="T12"/>
            <a:pathLst>
              <a:path w="117" h="85">
                <a:moveTo>
                  <a:pt x="0" y="0"/>
                </a:moveTo>
                <a:lnTo>
                  <a:pt x="117" y="85"/>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2"/>
          <p:cNvSpPr>
            <a:spLocks noChangeShapeType="1"/>
          </p:cNvSpPr>
          <p:nvPr/>
        </p:nvSpPr>
        <p:spPr bwMode="auto">
          <a:xfrm>
            <a:off x="6019800" y="2224088"/>
            <a:ext cx="60483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67" name="Rectangle 3"/>
          <p:cNvSpPr>
            <a:spLocks noGrp="1" noChangeArrowheads="1"/>
          </p:cNvSpPr>
          <p:nvPr>
            <p:ph type="title"/>
          </p:nvPr>
        </p:nvSpPr>
        <p:spPr/>
        <p:txBody>
          <a:bodyPr/>
          <a:lstStyle/>
          <a:p>
            <a:pPr defTabSz="228600" eaLnBrk="1" hangingPunct="1"/>
            <a:r>
              <a:rPr lang="en-US" altLang="hu-HU" smtClean="0"/>
              <a:t>How Table Data Is Stored</a:t>
            </a:r>
          </a:p>
        </p:txBody>
      </p:sp>
      <p:sp>
        <p:nvSpPr>
          <p:cNvPr id="11268" name="Rectangle 4"/>
          <p:cNvSpPr>
            <a:spLocks noChangeArrowheads="1"/>
          </p:cNvSpPr>
          <p:nvPr/>
        </p:nvSpPr>
        <p:spPr bwMode="auto">
          <a:xfrm>
            <a:off x="623888" y="1881188"/>
            <a:ext cx="2667000" cy="1928812"/>
          </a:xfrm>
          <a:prstGeom prst="rect">
            <a:avLst/>
          </a:prstGeom>
          <a:noFill/>
          <a:ln w="412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269" name="Text Box 5"/>
          <p:cNvSpPr txBox="1">
            <a:spLocks noChangeArrowheads="1"/>
          </p:cNvSpPr>
          <p:nvPr/>
        </p:nvSpPr>
        <p:spPr bwMode="auto">
          <a:xfrm>
            <a:off x="1233488" y="3962400"/>
            <a:ext cx="1457325" cy="395288"/>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800" b="1"/>
              <a:t>Tablespace</a:t>
            </a:r>
          </a:p>
        </p:txBody>
      </p:sp>
      <p:sp>
        <p:nvSpPr>
          <p:cNvPr id="11270" name="Rectangle 6"/>
          <p:cNvSpPr>
            <a:spLocks noChangeArrowheads="1"/>
          </p:cNvSpPr>
          <p:nvPr/>
        </p:nvSpPr>
        <p:spPr bwMode="blackWhite">
          <a:xfrm>
            <a:off x="776288" y="2033588"/>
            <a:ext cx="990600" cy="1166812"/>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271" name="Rectangle 7"/>
          <p:cNvSpPr>
            <a:spLocks noChangeArrowheads="1"/>
          </p:cNvSpPr>
          <p:nvPr/>
        </p:nvSpPr>
        <p:spPr bwMode="auto">
          <a:xfrm>
            <a:off x="1995488" y="2033588"/>
            <a:ext cx="1143000" cy="11430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272" name="Text Box 8"/>
          <p:cNvSpPr txBox="1">
            <a:spLocks noChangeArrowheads="1"/>
          </p:cNvSpPr>
          <p:nvPr/>
        </p:nvSpPr>
        <p:spPr bwMode="auto">
          <a:xfrm>
            <a:off x="776288" y="2033588"/>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800" b="1"/>
              <a:t>Table A</a:t>
            </a:r>
          </a:p>
        </p:txBody>
      </p:sp>
      <p:sp>
        <p:nvSpPr>
          <p:cNvPr id="11273" name="Text Box 9"/>
          <p:cNvSpPr txBox="1">
            <a:spLocks noChangeArrowheads="1"/>
          </p:cNvSpPr>
          <p:nvPr/>
        </p:nvSpPr>
        <p:spPr bwMode="auto">
          <a:xfrm>
            <a:off x="2071688" y="2033588"/>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800" b="1"/>
              <a:t>Table B</a:t>
            </a:r>
          </a:p>
        </p:txBody>
      </p:sp>
      <p:sp>
        <p:nvSpPr>
          <p:cNvPr id="11274" name="Text Box 10"/>
          <p:cNvSpPr txBox="1">
            <a:spLocks noChangeArrowheads="1"/>
          </p:cNvSpPr>
          <p:nvPr/>
        </p:nvSpPr>
        <p:spPr bwMode="auto">
          <a:xfrm>
            <a:off x="2028825" y="3276600"/>
            <a:ext cx="1069975" cy="365125"/>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600" b="1"/>
              <a:t>Segment</a:t>
            </a:r>
          </a:p>
        </p:txBody>
      </p:sp>
      <p:sp>
        <p:nvSpPr>
          <p:cNvPr id="11275" name="Text Box 11"/>
          <p:cNvSpPr txBox="1">
            <a:spLocks noChangeArrowheads="1"/>
          </p:cNvSpPr>
          <p:nvPr/>
        </p:nvSpPr>
        <p:spPr bwMode="auto">
          <a:xfrm>
            <a:off x="742950" y="3276600"/>
            <a:ext cx="1069975" cy="365125"/>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600" b="1"/>
              <a:t>Segment</a:t>
            </a:r>
          </a:p>
        </p:txBody>
      </p:sp>
      <p:sp>
        <p:nvSpPr>
          <p:cNvPr id="11276" name="Rectangle 12"/>
          <p:cNvSpPr>
            <a:spLocks noChangeArrowheads="1"/>
          </p:cNvSpPr>
          <p:nvPr/>
        </p:nvSpPr>
        <p:spPr bwMode="auto">
          <a:xfrm>
            <a:off x="4586288" y="1957388"/>
            <a:ext cx="1447800" cy="16002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277" name="Line 13"/>
          <p:cNvSpPr>
            <a:spLocks noChangeShapeType="1"/>
          </p:cNvSpPr>
          <p:nvPr/>
        </p:nvSpPr>
        <p:spPr bwMode="auto">
          <a:xfrm>
            <a:off x="4586288" y="21351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78" name="Line 14"/>
          <p:cNvSpPr>
            <a:spLocks noChangeShapeType="1"/>
          </p:cNvSpPr>
          <p:nvPr/>
        </p:nvSpPr>
        <p:spPr bwMode="auto">
          <a:xfrm>
            <a:off x="4586288" y="23129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79" name="Line 15"/>
          <p:cNvSpPr>
            <a:spLocks noChangeShapeType="1"/>
          </p:cNvSpPr>
          <p:nvPr/>
        </p:nvSpPr>
        <p:spPr bwMode="auto">
          <a:xfrm>
            <a:off x="4586288" y="24907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0" name="Line 16"/>
          <p:cNvSpPr>
            <a:spLocks noChangeShapeType="1"/>
          </p:cNvSpPr>
          <p:nvPr/>
        </p:nvSpPr>
        <p:spPr bwMode="auto">
          <a:xfrm>
            <a:off x="4586288" y="26685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1" name="Line 17"/>
          <p:cNvSpPr>
            <a:spLocks noChangeShapeType="1"/>
          </p:cNvSpPr>
          <p:nvPr/>
        </p:nvSpPr>
        <p:spPr bwMode="auto">
          <a:xfrm>
            <a:off x="4586288" y="28463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2" name="Line 18"/>
          <p:cNvSpPr>
            <a:spLocks noChangeShapeType="1"/>
          </p:cNvSpPr>
          <p:nvPr/>
        </p:nvSpPr>
        <p:spPr bwMode="auto">
          <a:xfrm>
            <a:off x="4586288" y="30241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3" name="Line 19"/>
          <p:cNvSpPr>
            <a:spLocks noChangeShapeType="1"/>
          </p:cNvSpPr>
          <p:nvPr/>
        </p:nvSpPr>
        <p:spPr bwMode="auto">
          <a:xfrm>
            <a:off x="4586288" y="32019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4" name="Line 20"/>
          <p:cNvSpPr>
            <a:spLocks noChangeShapeType="1"/>
          </p:cNvSpPr>
          <p:nvPr/>
        </p:nvSpPr>
        <p:spPr bwMode="auto">
          <a:xfrm>
            <a:off x="4586288" y="33797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5" name="Line 21"/>
          <p:cNvSpPr>
            <a:spLocks noChangeShapeType="1"/>
          </p:cNvSpPr>
          <p:nvPr/>
        </p:nvSpPr>
        <p:spPr bwMode="auto">
          <a:xfrm>
            <a:off x="4786313" y="1957388"/>
            <a:ext cx="0" cy="1600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6" name="Line 22"/>
          <p:cNvSpPr>
            <a:spLocks noChangeShapeType="1"/>
          </p:cNvSpPr>
          <p:nvPr/>
        </p:nvSpPr>
        <p:spPr bwMode="auto">
          <a:xfrm>
            <a:off x="4886325" y="1957388"/>
            <a:ext cx="0" cy="1600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7" name="Line 23"/>
          <p:cNvSpPr>
            <a:spLocks noChangeShapeType="1"/>
          </p:cNvSpPr>
          <p:nvPr/>
        </p:nvSpPr>
        <p:spPr bwMode="auto">
          <a:xfrm>
            <a:off x="5135563" y="1957388"/>
            <a:ext cx="0" cy="1600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8" name="Line 24"/>
          <p:cNvSpPr>
            <a:spLocks noChangeShapeType="1"/>
          </p:cNvSpPr>
          <p:nvPr/>
        </p:nvSpPr>
        <p:spPr bwMode="auto">
          <a:xfrm>
            <a:off x="5584825" y="1957388"/>
            <a:ext cx="0" cy="1600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9" name="Line 25"/>
          <p:cNvSpPr>
            <a:spLocks noChangeShapeType="1"/>
          </p:cNvSpPr>
          <p:nvPr/>
        </p:nvSpPr>
        <p:spPr bwMode="auto">
          <a:xfrm>
            <a:off x="5834063" y="1957388"/>
            <a:ext cx="0" cy="1600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90" name="Line 26"/>
          <p:cNvSpPr>
            <a:spLocks noChangeShapeType="1"/>
          </p:cNvSpPr>
          <p:nvPr/>
        </p:nvSpPr>
        <p:spPr bwMode="auto">
          <a:xfrm flipV="1">
            <a:off x="3214688" y="1938338"/>
            <a:ext cx="1104900" cy="9525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91" name="Line 27"/>
          <p:cNvSpPr>
            <a:spLocks noChangeShapeType="1"/>
          </p:cNvSpPr>
          <p:nvPr/>
        </p:nvSpPr>
        <p:spPr bwMode="auto">
          <a:xfrm>
            <a:off x="3214688" y="3176588"/>
            <a:ext cx="1143000" cy="38100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92" name="Text Box 28"/>
          <p:cNvSpPr txBox="1">
            <a:spLocks noChangeArrowheads="1"/>
          </p:cNvSpPr>
          <p:nvPr/>
        </p:nvSpPr>
        <p:spPr bwMode="auto">
          <a:xfrm>
            <a:off x="3443288" y="2566988"/>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600" b="1"/>
              <a:t>Rows</a:t>
            </a:r>
          </a:p>
        </p:txBody>
      </p:sp>
      <p:sp>
        <p:nvSpPr>
          <p:cNvPr id="11293" name="Text Box 29"/>
          <p:cNvSpPr txBox="1">
            <a:spLocks noChangeArrowheads="1"/>
          </p:cNvSpPr>
          <p:nvPr/>
        </p:nvSpPr>
        <p:spPr bwMode="auto">
          <a:xfrm>
            <a:off x="4764088" y="1371600"/>
            <a:ext cx="10525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600" b="1"/>
              <a:t>Columns</a:t>
            </a:r>
          </a:p>
        </p:txBody>
      </p:sp>
      <p:sp>
        <p:nvSpPr>
          <p:cNvPr id="11294" name="AutoShape 30"/>
          <p:cNvSpPr>
            <a:spLocks noChangeAspect="1" noChangeArrowheads="1"/>
          </p:cNvSpPr>
          <p:nvPr/>
        </p:nvSpPr>
        <p:spPr bwMode="blackGray">
          <a:xfrm>
            <a:off x="7162800" y="1924050"/>
            <a:ext cx="976313" cy="1471613"/>
          </a:xfrm>
          <a:prstGeom prst="cube">
            <a:avLst>
              <a:gd name="adj" fmla="val 25000"/>
            </a:avLst>
          </a:prstGeom>
          <a:solidFill>
            <a:schemeClr val="accent1"/>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295" name="Rectangle 31"/>
          <p:cNvSpPr>
            <a:spLocks noChangeArrowheads="1"/>
          </p:cNvSpPr>
          <p:nvPr/>
        </p:nvSpPr>
        <p:spPr bwMode="auto">
          <a:xfrm>
            <a:off x="7177088" y="2414588"/>
            <a:ext cx="520700" cy="1143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296" name="Rectangle 32"/>
          <p:cNvSpPr>
            <a:spLocks noChangeArrowheads="1"/>
          </p:cNvSpPr>
          <p:nvPr/>
        </p:nvSpPr>
        <p:spPr bwMode="auto">
          <a:xfrm>
            <a:off x="7278688" y="2643188"/>
            <a:ext cx="520700" cy="1143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297" name="Line 33"/>
          <p:cNvSpPr>
            <a:spLocks noChangeShapeType="1"/>
          </p:cNvSpPr>
          <p:nvPr/>
        </p:nvSpPr>
        <p:spPr bwMode="auto">
          <a:xfrm>
            <a:off x="6719888" y="2474913"/>
            <a:ext cx="4445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11298" name="Line 34"/>
          <p:cNvSpPr>
            <a:spLocks noChangeShapeType="1"/>
          </p:cNvSpPr>
          <p:nvPr/>
        </p:nvSpPr>
        <p:spPr bwMode="auto">
          <a:xfrm>
            <a:off x="6615113" y="2693988"/>
            <a:ext cx="6604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11299" name="AutoShape 35"/>
          <p:cNvSpPr>
            <a:spLocks noChangeAspect="1" noChangeArrowheads="1"/>
          </p:cNvSpPr>
          <p:nvPr/>
        </p:nvSpPr>
        <p:spPr bwMode="auto">
          <a:xfrm>
            <a:off x="7162800" y="4057650"/>
            <a:ext cx="976313" cy="1473200"/>
          </a:xfrm>
          <a:prstGeom prst="cube">
            <a:avLst>
              <a:gd name="adj" fmla="val 25000"/>
            </a:avLst>
          </a:prstGeom>
          <a:solidFill>
            <a:schemeClr val="accent1"/>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300" name="Rectangle 36"/>
          <p:cNvSpPr>
            <a:spLocks noChangeArrowheads="1"/>
          </p:cNvSpPr>
          <p:nvPr/>
        </p:nvSpPr>
        <p:spPr bwMode="auto">
          <a:xfrm>
            <a:off x="7177088" y="4953000"/>
            <a:ext cx="520700" cy="1143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301" name="Line 37"/>
          <p:cNvSpPr>
            <a:spLocks noChangeShapeType="1"/>
          </p:cNvSpPr>
          <p:nvPr/>
        </p:nvSpPr>
        <p:spPr bwMode="auto">
          <a:xfrm>
            <a:off x="6405563" y="5029200"/>
            <a:ext cx="74295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11302" name="Line 38"/>
          <p:cNvSpPr>
            <a:spLocks noChangeShapeType="1"/>
          </p:cNvSpPr>
          <p:nvPr/>
        </p:nvSpPr>
        <p:spPr bwMode="auto">
          <a:xfrm>
            <a:off x="6034088" y="2033588"/>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303" name="Line 39"/>
          <p:cNvSpPr>
            <a:spLocks noChangeShapeType="1"/>
          </p:cNvSpPr>
          <p:nvPr/>
        </p:nvSpPr>
        <p:spPr bwMode="auto">
          <a:xfrm>
            <a:off x="6719888" y="2033588"/>
            <a:ext cx="0" cy="4381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304" name="Line 40"/>
          <p:cNvSpPr>
            <a:spLocks noChangeShapeType="1"/>
          </p:cNvSpPr>
          <p:nvPr/>
        </p:nvSpPr>
        <p:spPr bwMode="auto">
          <a:xfrm>
            <a:off x="6624638" y="2224088"/>
            <a:ext cx="0" cy="4762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305" name="Line 41"/>
          <p:cNvSpPr>
            <a:spLocks noChangeShapeType="1"/>
          </p:cNvSpPr>
          <p:nvPr/>
        </p:nvSpPr>
        <p:spPr bwMode="auto">
          <a:xfrm>
            <a:off x="6043613" y="3281363"/>
            <a:ext cx="381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306" name="Line 42"/>
          <p:cNvSpPr>
            <a:spLocks noChangeShapeType="1"/>
          </p:cNvSpPr>
          <p:nvPr/>
        </p:nvSpPr>
        <p:spPr bwMode="auto">
          <a:xfrm>
            <a:off x="6415088" y="3290888"/>
            <a:ext cx="0" cy="1752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307" name="AutoShape 43"/>
          <p:cNvSpPr>
            <a:spLocks/>
          </p:cNvSpPr>
          <p:nvPr/>
        </p:nvSpPr>
        <p:spPr bwMode="auto">
          <a:xfrm>
            <a:off x="4310063" y="1995488"/>
            <a:ext cx="152400" cy="1524000"/>
          </a:xfrm>
          <a:prstGeom prst="leftBrace">
            <a:avLst>
              <a:gd name="adj1" fmla="val 83333"/>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308" name="AutoShape 44"/>
          <p:cNvSpPr>
            <a:spLocks/>
          </p:cNvSpPr>
          <p:nvPr/>
        </p:nvSpPr>
        <p:spPr bwMode="auto">
          <a:xfrm rot="5400000">
            <a:off x="5237957" y="1077119"/>
            <a:ext cx="144462" cy="1447800"/>
          </a:xfrm>
          <a:prstGeom prst="leftBrace">
            <a:avLst>
              <a:gd name="adj1" fmla="val 83517"/>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309" name="Text Box 45"/>
          <p:cNvSpPr txBox="1">
            <a:spLocks noChangeArrowheads="1"/>
          </p:cNvSpPr>
          <p:nvPr/>
        </p:nvSpPr>
        <p:spPr bwMode="auto">
          <a:xfrm>
            <a:off x="4876800" y="3657600"/>
            <a:ext cx="809625" cy="395288"/>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800" b="1"/>
              <a:t>Table</a:t>
            </a:r>
          </a:p>
        </p:txBody>
      </p:sp>
      <p:sp>
        <p:nvSpPr>
          <p:cNvPr id="11310" name="Text Box 46"/>
          <p:cNvSpPr txBox="1">
            <a:spLocks noChangeArrowheads="1"/>
          </p:cNvSpPr>
          <p:nvPr/>
        </p:nvSpPr>
        <p:spPr bwMode="auto">
          <a:xfrm>
            <a:off x="7216775" y="1447800"/>
            <a:ext cx="877888" cy="365125"/>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600" b="1"/>
              <a:t>Blocks</a:t>
            </a:r>
          </a:p>
        </p:txBody>
      </p:sp>
      <p:sp>
        <p:nvSpPr>
          <p:cNvPr id="11311" name="Oval 47"/>
          <p:cNvSpPr>
            <a:spLocks noChangeArrowheads="1"/>
          </p:cNvSpPr>
          <p:nvPr/>
        </p:nvSpPr>
        <p:spPr bwMode="auto">
          <a:xfrm>
            <a:off x="7481888" y="3505200"/>
            <a:ext cx="76200"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312" name="Oval 48"/>
          <p:cNvSpPr>
            <a:spLocks noChangeArrowheads="1"/>
          </p:cNvSpPr>
          <p:nvPr/>
        </p:nvSpPr>
        <p:spPr bwMode="auto">
          <a:xfrm>
            <a:off x="7481888" y="3657600"/>
            <a:ext cx="76200"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313" name="Oval 49"/>
          <p:cNvSpPr>
            <a:spLocks noChangeArrowheads="1"/>
          </p:cNvSpPr>
          <p:nvPr/>
        </p:nvSpPr>
        <p:spPr bwMode="auto">
          <a:xfrm>
            <a:off x="7481888" y="3810000"/>
            <a:ext cx="76200"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314" name="Text Box 50"/>
          <p:cNvSpPr txBox="1">
            <a:spLocks noChangeArrowheads="1"/>
          </p:cNvSpPr>
          <p:nvPr/>
        </p:nvSpPr>
        <p:spPr bwMode="auto">
          <a:xfrm>
            <a:off x="4938713" y="5867400"/>
            <a:ext cx="1060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400" b="1"/>
              <a:t>Row piece</a:t>
            </a:r>
          </a:p>
        </p:txBody>
      </p:sp>
      <p:sp>
        <p:nvSpPr>
          <p:cNvPr id="11315" name="Rectangle 51"/>
          <p:cNvSpPr>
            <a:spLocks noChangeArrowheads="1"/>
          </p:cNvSpPr>
          <p:nvPr/>
        </p:nvSpPr>
        <p:spPr bwMode="auto">
          <a:xfrm>
            <a:off x="5043488" y="5638800"/>
            <a:ext cx="520700" cy="1143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316" name="Rectangle 52"/>
          <p:cNvSpPr>
            <a:spLocks noChangeArrowheads="1"/>
          </p:cNvSpPr>
          <p:nvPr/>
        </p:nvSpPr>
        <p:spPr bwMode="auto">
          <a:xfrm>
            <a:off x="6872288" y="1371600"/>
            <a:ext cx="1447800" cy="43434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317" name="Text Box 53"/>
          <p:cNvSpPr txBox="1">
            <a:spLocks noChangeArrowheads="1"/>
          </p:cNvSpPr>
          <p:nvPr/>
        </p:nvSpPr>
        <p:spPr bwMode="auto">
          <a:xfrm>
            <a:off x="7177088" y="5791200"/>
            <a:ext cx="911225" cy="395288"/>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800" b="1"/>
              <a:t>Extent</a:t>
            </a:r>
          </a:p>
        </p:txBody>
      </p:sp>
      <p:sp>
        <p:nvSpPr>
          <p:cNvPr id="11318" name="Oval 54"/>
          <p:cNvSpPr>
            <a:spLocks noChangeArrowheads="1"/>
          </p:cNvSpPr>
          <p:nvPr/>
        </p:nvSpPr>
        <p:spPr bwMode="auto">
          <a:xfrm>
            <a:off x="6140450" y="2590800"/>
            <a:ext cx="74613"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319" name="Oval 55"/>
          <p:cNvSpPr>
            <a:spLocks noChangeArrowheads="1"/>
          </p:cNvSpPr>
          <p:nvPr/>
        </p:nvSpPr>
        <p:spPr bwMode="auto">
          <a:xfrm>
            <a:off x="6138863" y="2743200"/>
            <a:ext cx="76200"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11320" name="Oval 56"/>
          <p:cNvSpPr>
            <a:spLocks noChangeArrowheads="1"/>
          </p:cNvSpPr>
          <p:nvPr/>
        </p:nvSpPr>
        <p:spPr bwMode="auto">
          <a:xfrm>
            <a:off x="6140450" y="2895600"/>
            <a:ext cx="74613"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defTabSz="228600" eaLnBrk="1" hangingPunct="1"/>
            <a:r>
              <a:rPr lang="hu-HU" altLang="hu-HU" sz="3600" smtClean="0"/>
              <a:t>Where Table Data is Stored?</a:t>
            </a:r>
            <a:endParaRPr lang="en-US" altLang="hu-HU" sz="3600" smtClean="0"/>
          </a:p>
        </p:txBody>
      </p:sp>
      <p:sp>
        <p:nvSpPr>
          <p:cNvPr id="13315" name="Rectangle 3"/>
          <p:cNvSpPr>
            <a:spLocks noGrp="1" noChangeArrowheads="1"/>
          </p:cNvSpPr>
          <p:nvPr>
            <p:ph type="body" idx="1"/>
          </p:nvPr>
        </p:nvSpPr>
        <p:spPr bwMode="gray">
          <a:xfrm>
            <a:off x="323850" y="1816100"/>
            <a:ext cx="8424863" cy="2405063"/>
          </a:xfrm>
        </p:spPr>
        <p:txBody>
          <a:bodyPr/>
          <a:lstStyle/>
          <a:p>
            <a:pPr marL="0" indent="0" defTabSz="228600" eaLnBrk="1" hangingPunct="1">
              <a:buFontTx/>
              <a:buNone/>
            </a:pPr>
            <a:r>
              <a:rPr lang="hu-HU" altLang="hu-HU" sz="2400" smtClean="0"/>
              <a:t>SELECT segment_name, segment_type, tablespace_name, </a:t>
            </a:r>
          </a:p>
          <a:p>
            <a:pPr marL="0" indent="0" defTabSz="228600" eaLnBrk="1" hangingPunct="1">
              <a:buFontTx/>
              <a:buNone/>
            </a:pPr>
            <a:r>
              <a:rPr lang="hu-HU" altLang="hu-HU" sz="2400" smtClean="0"/>
              <a:t>       header_file, header_block, blocks, extents</a:t>
            </a:r>
          </a:p>
          <a:p>
            <a:pPr marL="0" indent="0" defTabSz="228600" eaLnBrk="1" hangingPunct="1">
              <a:buFontTx/>
              <a:buNone/>
            </a:pPr>
            <a:r>
              <a:rPr lang="hu-HU" altLang="hu-HU" sz="2400" smtClean="0"/>
              <a:t>FROM </a:t>
            </a:r>
            <a:r>
              <a:rPr lang="hu-HU" altLang="hu-HU" sz="2400" smtClean="0">
                <a:solidFill>
                  <a:srgbClr val="FF0000"/>
                </a:solidFill>
              </a:rPr>
              <a:t>dba_segments</a:t>
            </a:r>
            <a:r>
              <a:rPr lang="hu-HU" altLang="hu-HU" sz="2400" smtClean="0"/>
              <a:t> where owner='NIKOVITS' </a:t>
            </a:r>
          </a:p>
          <a:p>
            <a:pPr marL="0" indent="0" defTabSz="228600" eaLnBrk="1" hangingPunct="1">
              <a:buFontTx/>
              <a:buNone/>
            </a:pPr>
            <a:r>
              <a:rPr lang="hu-HU" altLang="hu-HU" sz="2400" smtClean="0"/>
              <a:t>AND segment_name='SZALLIT' AND segment_type='TABLE';</a:t>
            </a:r>
          </a:p>
          <a:p>
            <a:pPr marL="0" indent="0" defTabSz="228600" eaLnBrk="1" hangingPunct="1">
              <a:buFontTx/>
              <a:buNone/>
            </a:pPr>
            <a:endParaRPr lang="hu-HU" altLang="hu-HU" sz="2400" smtClean="0"/>
          </a:p>
        </p:txBody>
      </p:sp>
      <p:pic>
        <p:nvPicPr>
          <p:cNvPr id="13316" name="Kép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 y="4365625"/>
            <a:ext cx="8677275"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defTabSz="228600" eaLnBrk="1" hangingPunct="1"/>
            <a:r>
              <a:rPr lang="hu-HU" altLang="hu-HU" sz="3200" smtClean="0"/>
              <a:t>Where Table Data is Stored?</a:t>
            </a:r>
            <a:endParaRPr lang="en-US" altLang="hu-HU" sz="3200" smtClean="0"/>
          </a:p>
        </p:txBody>
      </p:sp>
      <p:sp>
        <p:nvSpPr>
          <p:cNvPr id="15363" name="Rectangle 3"/>
          <p:cNvSpPr>
            <a:spLocks noGrp="1" noChangeArrowheads="1"/>
          </p:cNvSpPr>
          <p:nvPr>
            <p:ph type="body" idx="1"/>
          </p:nvPr>
        </p:nvSpPr>
        <p:spPr bwMode="gray">
          <a:xfrm>
            <a:off x="323850" y="1816100"/>
            <a:ext cx="8424863" cy="2260600"/>
          </a:xfrm>
        </p:spPr>
        <p:txBody>
          <a:bodyPr/>
          <a:lstStyle/>
          <a:p>
            <a:pPr marL="0" indent="0" defTabSz="228600" eaLnBrk="1" hangingPunct="1">
              <a:buFontTx/>
              <a:buNone/>
            </a:pPr>
            <a:r>
              <a:rPr lang="en-US" altLang="hu-HU" sz="2400" smtClean="0"/>
              <a:t>SELECT segment_name, segment_type, </a:t>
            </a:r>
          </a:p>
          <a:p>
            <a:pPr marL="0" indent="0" defTabSz="228600" eaLnBrk="1" hangingPunct="1">
              <a:buFontTx/>
              <a:buNone/>
            </a:pPr>
            <a:r>
              <a:rPr lang="en-US" altLang="hu-HU" sz="2400" smtClean="0"/>
              <a:t>       file_id, block_id, blocks</a:t>
            </a:r>
          </a:p>
          <a:p>
            <a:pPr marL="0" indent="0" defTabSz="228600" eaLnBrk="1" hangingPunct="1">
              <a:buFontTx/>
              <a:buNone/>
            </a:pPr>
            <a:r>
              <a:rPr lang="en-US" altLang="hu-HU" sz="2400" smtClean="0"/>
              <a:t>FROM </a:t>
            </a:r>
            <a:r>
              <a:rPr lang="en-US" altLang="hu-HU" sz="2400" smtClean="0">
                <a:solidFill>
                  <a:srgbClr val="FF0000"/>
                </a:solidFill>
              </a:rPr>
              <a:t>dba_extents</a:t>
            </a:r>
            <a:r>
              <a:rPr lang="en-US" altLang="hu-HU" sz="2400" smtClean="0"/>
              <a:t> where owner='NIKOVITS' </a:t>
            </a:r>
          </a:p>
          <a:p>
            <a:pPr marL="0" indent="0" defTabSz="228600" eaLnBrk="1" hangingPunct="1">
              <a:buFontTx/>
              <a:buNone/>
            </a:pPr>
            <a:r>
              <a:rPr lang="en-US" altLang="hu-HU" sz="2400" smtClean="0"/>
              <a:t>AND segment_name='SZALLIT' AND segment_type='TABLE';</a:t>
            </a:r>
          </a:p>
          <a:p>
            <a:pPr marL="0" indent="0" defTabSz="228600" eaLnBrk="1" hangingPunct="1">
              <a:buFontTx/>
              <a:buNone/>
            </a:pPr>
            <a:endParaRPr lang="hu-HU" altLang="hu-HU" sz="2400" smtClean="0"/>
          </a:p>
        </p:txBody>
      </p:sp>
      <p:pic>
        <p:nvPicPr>
          <p:cNvPr id="15364" name="Kép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4095750"/>
            <a:ext cx="7345363"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defTabSz="228600" eaLnBrk="1" hangingPunct="1"/>
            <a:r>
              <a:rPr lang="hu-HU" altLang="hu-HU" sz="3200" smtClean="0"/>
              <a:t>Where Table Data is Stored?</a:t>
            </a:r>
            <a:endParaRPr lang="en-US" altLang="hu-HU" sz="3200" smtClean="0"/>
          </a:p>
        </p:txBody>
      </p:sp>
      <p:sp>
        <p:nvSpPr>
          <p:cNvPr id="17411" name="Rectangle 3"/>
          <p:cNvSpPr>
            <a:spLocks noGrp="1" noChangeArrowheads="1"/>
          </p:cNvSpPr>
          <p:nvPr>
            <p:ph type="body" idx="1"/>
          </p:nvPr>
        </p:nvSpPr>
        <p:spPr bwMode="gray">
          <a:xfrm>
            <a:off x="323850" y="1816100"/>
            <a:ext cx="8424863" cy="1325563"/>
          </a:xfrm>
        </p:spPr>
        <p:txBody>
          <a:bodyPr/>
          <a:lstStyle/>
          <a:p>
            <a:pPr marL="0" indent="0" defTabSz="228600" eaLnBrk="1" hangingPunct="1">
              <a:buFontTx/>
              <a:buNone/>
            </a:pPr>
            <a:r>
              <a:rPr lang="en-US" altLang="hu-HU" sz="2400" smtClean="0"/>
              <a:t>SELECT </a:t>
            </a:r>
            <a:r>
              <a:rPr lang="hu-HU" altLang="hu-HU" sz="2400" smtClean="0"/>
              <a:t>file_id, </a:t>
            </a:r>
            <a:r>
              <a:rPr lang="en-US" altLang="hu-HU" sz="2400" smtClean="0"/>
              <a:t>file_name, blocks </a:t>
            </a:r>
            <a:endParaRPr lang="hu-HU" altLang="hu-HU" sz="2400" smtClean="0"/>
          </a:p>
          <a:p>
            <a:pPr marL="0" indent="0" defTabSz="228600" eaLnBrk="1" hangingPunct="1">
              <a:buFontTx/>
              <a:buNone/>
            </a:pPr>
            <a:r>
              <a:rPr lang="en-US" altLang="hu-HU" sz="2400" smtClean="0"/>
              <a:t>FROM </a:t>
            </a:r>
            <a:r>
              <a:rPr lang="en-US" altLang="hu-HU" sz="2400" smtClean="0">
                <a:solidFill>
                  <a:srgbClr val="FF0000"/>
                </a:solidFill>
              </a:rPr>
              <a:t>dba_data_files</a:t>
            </a:r>
            <a:r>
              <a:rPr lang="en-US" altLang="hu-HU" sz="2400" smtClean="0"/>
              <a:t>;</a:t>
            </a:r>
          </a:p>
          <a:p>
            <a:pPr marL="0" indent="0" defTabSz="228600" eaLnBrk="1" hangingPunct="1">
              <a:buFontTx/>
              <a:buNone/>
            </a:pPr>
            <a:endParaRPr lang="hu-HU" altLang="hu-HU" sz="2400" smtClean="0"/>
          </a:p>
        </p:txBody>
      </p:sp>
      <p:pic>
        <p:nvPicPr>
          <p:cNvPr id="17412" name="Kép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3119438"/>
            <a:ext cx="7993063"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defTabSz="228600" eaLnBrk="1" hangingPunct="1"/>
            <a:r>
              <a:rPr lang="hu-HU" altLang="hu-HU" sz="3600" smtClean="0"/>
              <a:t>Which part of the Datafile?</a:t>
            </a:r>
            <a:br>
              <a:rPr lang="hu-HU" altLang="hu-HU" sz="3600" smtClean="0"/>
            </a:br>
            <a:r>
              <a:rPr lang="hu-HU" altLang="hu-HU" sz="2800" smtClean="0"/>
              <a:t>(What is the block size?)</a:t>
            </a:r>
            <a:endParaRPr lang="en-US" altLang="hu-HU" sz="2800" smtClean="0"/>
          </a:p>
        </p:txBody>
      </p:sp>
      <p:sp>
        <p:nvSpPr>
          <p:cNvPr id="19459" name="Rectangle 3"/>
          <p:cNvSpPr>
            <a:spLocks noGrp="1" noChangeArrowheads="1"/>
          </p:cNvSpPr>
          <p:nvPr>
            <p:ph type="body" idx="1"/>
          </p:nvPr>
        </p:nvSpPr>
        <p:spPr bwMode="gray">
          <a:xfrm>
            <a:off x="261938" y="1989138"/>
            <a:ext cx="8424862" cy="1323975"/>
          </a:xfrm>
        </p:spPr>
        <p:txBody>
          <a:bodyPr/>
          <a:lstStyle/>
          <a:p>
            <a:pPr marL="0" indent="0" defTabSz="228600" eaLnBrk="1" hangingPunct="1">
              <a:buFontTx/>
              <a:buNone/>
            </a:pPr>
            <a:r>
              <a:rPr lang="en-US" altLang="hu-HU" sz="2400" smtClean="0"/>
              <a:t>SELECT tablespace_name, block_size </a:t>
            </a:r>
            <a:endParaRPr lang="hu-HU" altLang="hu-HU" sz="2400" smtClean="0"/>
          </a:p>
          <a:p>
            <a:pPr marL="0" indent="0" defTabSz="228600" eaLnBrk="1" hangingPunct="1">
              <a:buFontTx/>
              <a:buNone/>
            </a:pPr>
            <a:r>
              <a:rPr lang="en-US" altLang="hu-HU" sz="2400" smtClean="0"/>
              <a:t>FROM </a:t>
            </a:r>
            <a:r>
              <a:rPr lang="en-US" altLang="hu-HU" sz="2400" smtClean="0">
                <a:solidFill>
                  <a:srgbClr val="FF0000"/>
                </a:solidFill>
              </a:rPr>
              <a:t>dba_tablespaces</a:t>
            </a:r>
            <a:r>
              <a:rPr lang="en-US" altLang="hu-HU" sz="2400" smtClean="0"/>
              <a:t>;</a:t>
            </a:r>
          </a:p>
          <a:p>
            <a:pPr marL="0" indent="0" defTabSz="228600" eaLnBrk="1" hangingPunct="1">
              <a:buFontTx/>
              <a:buNone/>
            </a:pPr>
            <a:endParaRPr lang="en-US" altLang="hu-HU" sz="2400" smtClean="0"/>
          </a:p>
          <a:p>
            <a:pPr marL="0" indent="0" defTabSz="228600" eaLnBrk="1" hangingPunct="1">
              <a:buFontTx/>
              <a:buNone/>
            </a:pPr>
            <a:endParaRPr lang="hu-HU" altLang="hu-HU" sz="2400" smtClean="0"/>
          </a:p>
        </p:txBody>
      </p:sp>
      <p:pic>
        <p:nvPicPr>
          <p:cNvPr id="19460" name="Kép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313113"/>
            <a:ext cx="4248150" cy="256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lapértelmezett terv">
  <a:themeElements>
    <a:clrScheme name="Alapértelmezett ter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lapértelmezett ter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lapértelmezett ter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lapértelmezett ter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lapértelmezett ter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lapértelmezett ter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lapértelmezett ter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lapértelmezett ter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lapértelmezett ter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lapértelmezett ter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lapértelmezett ter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lapértelmezett ter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lapértelmezett ter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lapértelmezett ter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1316</Words>
  <Application>Microsoft Office PowerPoint</Application>
  <PresentationFormat>Diavetítés a képernyőre (4:3 oldalarány)</PresentationFormat>
  <Paragraphs>153</Paragraphs>
  <Slides>12</Slides>
  <Notes>12</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12</vt:i4>
      </vt:variant>
    </vt:vector>
  </HeadingPairs>
  <TitlesOfParts>
    <vt:vector size="17" baseType="lpstr">
      <vt:lpstr>Arial</vt:lpstr>
      <vt:lpstr>Courier New</vt:lpstr>
      <vt:lpstr>Times New Roman</vt:lpstr>
      <vt:lpstr>MS PGothic</vt:lpstr>
      <vt:lpstr>Alapértelmezett terv</vt:lpstr>
      <vt:lpstr>Execution of a SELECT statement </vt:lpstr>
      <vt:lpstr>Tablespaces and Data Files</vt:lpstr>
      <vt:lpstr>Segments, Extents, and Blocks</vt:lpstr>
      <vt:lpstr>Logical and Physical Database Structures</vt:lpstr>
      <vt:lpstr>How Table Data Is Stored</vt:lpstr>
      <vt:lpstr>Where Table Data is Stored?</vt:lpstr>
      <vt:lpstr>Where Table Data is Stored?</vt:lpstr>
      <vt:lpstr>Where Table Data is Stored?</vt:lpstr>
      <vt:lpstr>Which part of the Datafile? (What is the block size?)</vt:lpstr>
      <vt:lpstr>Anatomy of a Database Block</vt:lpstr>
      <vt:lpstr>Variable-length records (finding records within blocks)</vt:lpstr>
      <vt:lpstr>Record Organization (finding fields within records)</vt:lpstr>
    </vt:vector>
  </TitlesOfParts>
  <Company>ELTE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Structures</dc:title>
  <dc:creator>Nikovits Tibor</dc:creator>
  <cp:lastModifiedBy>admin</cp:lastModifiedBy>
  <cp:revision>27</cp:revision>
  <dcterms:created xsi:type="dcterms:W3CDTF">2008-09-10T08:55:52Z</dcterms:created>
  <dcterms:modified xsi:type="dcterms:W3CDTF">2019-09-17T09:49:15Z</dcterms:modified>
</cp:coreProperties>
</file>