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8" r:id="rId3"/>
    <p:sldId id="258" r:id="rId4"/>
    <p:sldId id="259" r:id="rId5"/>
    <p:sldId id="260" r:id="rId6"/>
    <p:sldId id="261" r:id="rId7"/>
    <p:sldId id="257" r:id="rId8"/>
    <p:sldId id="263" r:id="rId9"/>
    <p:sldId id="262" r:id="rId10"/>
    <p:sldId id="265" r:id="rId11"/>
    <p:sldId id="286" r:id="rId12"/>
    <p:sldId id="266" r:id="rId13"/>
    <p:sldId id="267" r:id="rId14"/>
    <p:sldId id="269" r:id="rId15"/>
    <p:sldId id="268" r:id="rId16"/>
    <p:sldId id="272" r:id="rId17"/>
    <p:sldId id="274" r:id="rId18"/>
    <p:sldId id="289" r:id="rId19"/>
    <p:sldId id="302" r:id="rId20"/>
    <p:sldId id="303" r:id="rId21"/>
    <p:sldId id="290" r:id="rId22"/>
    <p:sldId id="291" r:id="rId23"/>
    <p:sldId id="292" r:id="rId24"/>
    <p:sldId id="293" r:id="rId25"/>
    <p:sldId id="294" r:id="rId26"/>
    <p:sldId id="275" r:id="rId27"/>
    <p:sldId id="277" r:id="rId28"/>
    <p:sldId id="304" r:id="rId29"/>
    <p:sldId id="278" r:id="rId30"/>
    <p:sldId id="279" r:id="rId31"/>
    <p:sldId id="276" r:id="rId32"/>
    <p:sldId id="280" r:id="rId33"/>
    <p:sldId id="305" r:id="rId34"/>
    <p:sldId id="298" r:id="rId35"/>
    <p:sldId id="299" r:id="rId36"/>
    <p:sldId id="300" r:id="rId37"/>
    <p:sldId id="306" r:id="rId38"/>
    <p:sldId id="301" r:id="rId39"/>
    <p:sldId id="307" r:id="rId40"/>
    <p:sldId id="308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CC"/>
    <a:srgbClr val="FF3300"/>
    <a:srgbClr val="FFFDA0"/>
    <a:srgbClr val="FFFFFF"/>
    <a:srgbClr val="C0C0C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79195" autoAdjust="0"/>
  </p:normalViewPr>
  <p:slideViewPr>
    <p:cSldViewPr>
      <p:cViewPr varScale="1">
        <p:scale>
          <a:sx n="108" d="100"/>
          <a:sy n="108" d="100"/>
        </p:scale>
        <p:origin x="2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3491CA2-5E17-4A8F-87D8-9BE00E554D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59885F-B741-45D5-BF52-742C766FB84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8E65B2-12BD-4008-BAA6-DAF42D3F00EB}" type="slidenum">
              <a:rPr lang="en-US" altLang="hu-HU" sz="1200"/>
              <a:pPr/>
              <a:t>1</a:t>
            </a:fld>
            <a:endParaRPr lang="en-US" altLang="hu-HU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753D16-5713-4E45-9892-FF5658B388CE}" type="slidenum">
              <a:rPr lang="en-US" altLang="hu-HU" sz="1200"/>
              <a:pPr/>
              <a:t>10</a:t>
            </a:fld>
            <a:endParaRPr lang="en-US" altLang="hu-HU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B4904E-D5A6-435C-8A24-1262182D2404}" type="slidenum">
              <a:rPr lang="en-US" altLang="hu-HU" sz="1200"/>
              <a:pPr/>
              <a:t>11</a:t>
            </a:fld>
            <a:endParaRPr lang="en-US" altLang="hu-HU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D0F745-B74F-4B03-9E1D-E165595B35BC}" type="slidenum">
              <a:rPr lang="en-US" altLang="hu-HU" sz="1200"/>
              <a:pPr/>
              <a:t>12</a:t>
            </a:fld>
            <a:endParaRPr lang="en-US" altLang="hu-HU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D7B6C-35C3-4DA0-B86B-CBC93E2EC167}" type="slidenum">
              <a:rPr lang="en-US" altLang="hu-HU" sz="1200"/>
              <a:pPr/>
              <a:t>13</a:t>
            </a:fld>
            <a:endParaRPr lang="en-US" altLang="hu-HU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elevator  scheduling algorithm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Keep logical close blocks physically close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B8BD03-BA06-4131-8F2F-487FB9B420BF}" type="slidenum">
              <a:rPr lang="en-US" altLang="hu-HU" sz="1200"/>
              <a:pPr/>
              <a:t>14</a:t>
            </a:fld>
            <a:endParaRPr lang="en-US" altLang="hu-HU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Example in postgres in iBook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CF0ED2-B2B8-47A7-BA2D-2B12DF3F72C0}" type="slidenum">
              <a:rPr lang="en-US" altLang="hu-HU" sz="1200"/>
              <a:pPr/>
              <a:t>15</a:t>
            </a:fld>
            <a:endParaRPr lang="en-US" altLang="hu-HU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Before we introduce buffer management, an exercise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1933B9-5212-4A9D-A158-EFB8A51C955B}" type="slidenum">
              <a:rPr lang="en-US" altLang="hu-HU" sz="1200"/>
              <a:pPr/>
              <a:t>16</a:t>
            </a:fld>
            <a:endParaRPr lang="en-US" altLang="hu-HU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59D14F-DEDC-4B20-A7E5-1198355FEE13}" type="slidenum">
              <a:rPr lang="en-US" altLang="hu-HU" sz="1200"/>
              <a:pPr/>
              <a:t>17</a:t>
            </a:fld>
            <a:endParaRPr lang="en-US" altLang="hu-HU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Replacement policies similar to OS page replacement policies, eg: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Least Recently Used pages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Most Recently Used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Could have a short exercise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4BFEDF-D4D4-4BCB-A156-8702F3DE0E08}" type="slidenum">
              <a:rPr lang="en-US" altLang="hu-HU" sz="1200"/>
              <a:pPr/>
              <a:t>18</a:t>
            </a:fld>
            <a:endParaRPr lang="en-US" altLang="hu-HU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61AF7-AB49-4AB4-9198-58045FED0600}" type="slidenum">
              <a:rPr lang="en-CA" altLang="hu-HU"/>
              <a:pPr/>
              <a:t>19</a:t>
            </a:fld>
            <a:endParaRPr lang="en-CA" altLang="hu-HU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2695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5A2772-692E-42CF-BBB3-8BF3A7054716}" type="slidenum">
              <a:rPr lang="en-US" altLang="hu-HU" sz="1200"/>
              <a:pPr/>
              <a:t>2</a:t>
            </a:fld>
            <a:endParaRPr lang="en-US" altLang="hu-HU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517CC-104B-40EA-B38B-BD03AA7C3161}" type="slidenum">
              <a:rPr lang="en-CA" altLang="hu-HU"/>
              <a:pPr/>
              <a:t>20</a:t>
            </a:fld>
            <a:endParaRPr lang="en-CA" altLang="hu-HU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05762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B9D4AA-2F17-4FD4-AAB4-476B1527E86D}" type="slidenum">
              <a:rPr lang="en-US" altLang="hu-HU" sz="1200"/>
              <a:pPr/>
              <a:t>21</a:t>
            </a:fld>
            <a:endParaRPr lang="en-US" altLang="hu-HU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94B11D-653F-4E9C-B9A9-49D3A6E1924D}" type="slidenum">
              <a:rPr lang="en-US" altLang="hu-HU" sz="1200"/>
              <a:pPr/>
              <a:t>22</a:t>
            </a:fld>
            <a:endParaRPr lang="en-US" altLang="hu-HU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9ED3D5-BC12-463E-8E56-54083F8B96CD}" type="slidenum">
              <a:rPr lang="en-US" altLang="hu-HU" sz="1200"/>
              <a:pPr/>
              <a:t>23</a:t>
            </a:fld>
            <a:endParaRPr lang="en-US" altLang="hu-HU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7D5C0F-12F9-4E97-A971-C98E0E55DDB6}" type="slidenum">
              <a:rPr lang="en-US" altLang="hu-HU" sz="1200"/>
              <a:pPr/>
              <a:t>24</a:t>
            </a:fld>
            <a:endParaRPr lang="en-US" altLang="hu-HU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D1CCAB-2089-4AF5-A69D-7A91780518D7}" type="slidenum">
              <a:rPr lang="en-US" altLang="hu-HU" sz="1200"/>
              <a:pPr/>
              <a:t>25</a:t>
            </a:fld>
            <a:endParaRPr lang="en-US" altLang="hu-HU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A3A4CA-6DC8-4C3C-AA90-07F02DAEB754}" type="slidenum">
              <a:rPr lang="en-US" altLang="hu-HU" sz="1200"/>
              <a:pPr/>
              <a:t>26</a:t>
            </a:fld>
            <a:endParaRPr lang="en-US" altLang="hu-HU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2267B9-5936-4064-BB71-CC6C77AAA1D3}" type="slidenum">
              <a:rPr lang="en-US" altLang="hu-HU" sz="1200"/>
              <a:pPr/>
              <a:t>27</a:t>
            </a:fld>
            <a:endParaRPr lang="en-US" altLang="hu-HU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q1: what if large records (over a single page)?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Q2: what if large records, BLOBs (over multiple pages)?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63562-3A65-463B-B8C9-E7ACDDCBA071}" type="slidenum">
              <a:rPr lang="en-CA" altLang="hu-HU"/>
              <a:pPr/>
              <a:t>28</a:t>
            </a:fld>
            <a:endParaRPr lang="en-CA" altLang="hu-HU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66878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FB6BDC-A4E4-415F-A0BE-CBCFF216593F}" type="slidenum">
              <a:rPr lang="en-US" altLang="hu-HU" sz="1200"/>
              <a:pPr/>
              <a:t>29</a:t>
            </a:fld>
            <a:endParaRPr lang="en-US" altLang="hu-HU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Which is the easiest one and why?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4356CD-C5EB-40E2-AFE9-7F8A7D9E26B9}" type="slidenum">
              <a:rPr lang="en-US" altLang="hu-HU" sz="1200"/>
              <a:pPr/>
              <a:t>3</a:t>
            </a:fld>
            <a:endParaRPr lang="en-US" altLang="hu-HU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E72350-C927-4994-AD80-0F3A976C4523}" type="slidenum">
              <a:rPr lang="en-US" altLang="hu-HU" sz="1200"/>
              <a:pPr/>
              <a:t>30</a:t>
            </a:fld>
            <a:endParaRPr lang="en-US" altLang="hu-HU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Problem with packed scheme, RID do not change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But you can’t store a sorted file on bitmap</a:t>
            </a:r>
          </a:p>
          <a:p>
            <a:pPr eaLnBrk="1" hangingPunct="1"/>
            <a:endParaRPr lang="en-US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76655-32A9-4701-BC97-60D2CE5E640B}" type="slidenum">
              <a:rPr lang="en-US" altLang="hu-HU" sz="1200"/>
              <a:pPr/>
              <a:t>31</a:t>
            </a:fld>
            <a:endParaRPr lang="en-US" altLang="hu-HU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 in this case record IDs are still valid when record’s moved</a:t>
            </a:r>
          </a:p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Slots are not removed, but scanned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4C68FA-A051-499A-8045-0A8D091D7619}" type="slidenum">
              <a:rPr lang="en-US" altLang="hu-HU" sz="1200"/>
              <a:pPr/>
              <a:t>32</a:t>
            </a:fld>
            <a:endParaRPr lang="en-US" altLang="hu-HU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Where are the number of fields and data types stored?</a:t>
            </a:r>
          </a:p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Record that grows moves subsequent fields</a:t>
            </a:r>
          </a:p>
          <a:p>
            <a:pPr eaLnBrk="1" hangingPunct="1"/>
            <a:endParaRPr lang="en-US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6371-2DB1-44AB-830B-39EBE65D4472}" type="slidenum">
              <a:rPr lang="en-CA" altLang="hu-HU"/>
              <a:pPr/>
              <a:t>33</a:t>
            </a:fld>
            <a:endParaRPr lang="en-CA" altLang="hu-HU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902240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E06A326-8A1E-4E5E-9DDE-13B1E27AE954}" type="slidenum">
              <a:rPr lang="en-US" altLang="hu-HU" sz="1200"/>
              <a:pPr algn="r"/>
              <a:t>34</a:t>
            </a:fld>
            <a:endParaRPr lang="en-US" altLang="hu-HU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7B5C72-B422-4F9D-81E2-A74BB6FA6E53}" type="slidenum">
              <a:rPr lang="en-US" altLang="hu-HU" sz="1200"/>
              <a:pPr algn="r"/>
              <a:t>35</a:t>
            </a:fld>
            <a:endParaRPr lang="en-US" altLang="hu-HU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890BF1-571E-45FD-9E2E-8483292FE2B5}" type="slidenum">
              <a:rPr lang="en-US" altLang="hu-HU" sz="1200"/>
              <a:pPr algn="r"/>
              <a:t>36</a:t>
            </a:fld>
            <a:endParaRPr lang="en-US" altLang="hu-HU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4B06B-2699-490F-AA34-0F477E9290DD}" type="slidenum">
              <a:rPr lang="en-CA" altLang="hu-HU"/>
              <a:pPr/>
              <a:t>37</a:t>
            </a:fld>
            <a:endParaRPr lang="en-CA" altLang="hu-HU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83447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5A9537C-39BE-439D-8C77-FFDCCCC3E9BE}" type="slidenum">
              <a:rPr lang="en-US" altLang="hu-HU" sz="1200"/>
              <a:pPr algn="r"/>
              <a:t>38</a:t>
            </a:fld>
            <a:endParaRPr lang="en-US" altLang="hu-HU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3C348-DFFF-4382-AF0D-DE7B26F2CDC5}" type="slidenum">
              <a:rPr lang="en-CA" altLang="hu-HU"/>
              <a:pPr/>
              <a:t>39</a:t>
            </a:fld>
            <a:endParaRPr lang="en-CA" altLang="hu-HU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5533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6A9606-2ABF-4104-AD16-CC7225F38872}" type="slidenum">
              <a:rPr lang="en-US" altLang="hu-HU" sz="1200"/>
              <a:pPr/>
              <a:t>4</a:t>
            </a:fld>
            <a:endParaRPr lang="en-US" altLang="hu-HU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show example in psql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\d </a:t>
            </a:r>
          </a:p>
          <a:p>
            <a:pPr eaLnBrk="1" hangingPunct="1">
              <a:buFontTx/>
              <a:buChar char="-"/>
            </a:pPr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\d student</a:t>
            </a:r>
          </a:p>
          <a:p>
            <a:pPr lvl="1" eaLnBrk="1" hangingPunct="1"/>
            <a:endParaRPr lang="en-US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6542B-1E86-42E5-BACF-E3DB8056D312}" type="slidenum">
              <a:rPr lang="en-CA" altLang="hu-HU"/>
              <a:pPr/>
              <a:t>40</a:t>
            </a:fld>
            <a:endParaRPr lang="en-CA" altLang="hu-HU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2776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B5FA3E-15CD-4B72-92E4-938F76EEE2C4}" type="slidenum">
              <a:rPr lang="en-US" altLang="hu-HU" sz="1200"/>
              <a:pPr/>
              <a:t>42</a:t>
            </a:fld>
            <a:endParaRPr lang="en-US" altLang="hu-HU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70F6AF-6E45-4A7B-A80C-77DD7E5E9F1A}" type="slidenum">
              <a:rPr lang="en-US" altLang="hu-HU" sz="1200"/>
              <a:pPr/>
              <a:t>5</a:t>
            </a:fld>
            <a:endParaRPr lang="en-US" altLang="hu-HU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A3D58-3BA6-408C-A971-7E3EA9D0FB23}" type="slidenum">
              <a:rPr lang="en-US" altLang="hu-HU" sz="1200"/>
              <a:pPr/>
              <a:t>6</a:t>
            </a:fld>
            <a:endParaRPr lang="en-US" altLang="hu-HU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ED3E16-0D69-41E8-8FC3-341129E4DA9A}" type="slidenum">
              <a:rPr lang="en-US" altLang="hu-HU" sz="1200"/>
              <a:pPr/>
              <a:t>7</a:t>
            </a:fld>
            <a:endParaRPr lang="en-US" altLang="hu-HU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7F001-273C-4748-B809-9D1F43CD6BA6}" type="slidenum">
              <a:rPr lang="en-US" altLang="hu-HU" sz="1200"/>
              <a:pPr/>
              <a:t>8</a:t>
            </a:fld>
            <a:endParaRPr lang="en-US" altLang="hu-HU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6C650E-CC0E-4A25-B6AA-466755859B77}" type="slidenum">
              <a:rPr lang="en-US" altLang="hu-HU" sz="1200"/>
              <a:pPr/>
              <a:t>9</a:t>
            </a:fld>
            <a:endParaRPr lang="en-US" altLang="hu-HU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u-HU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- the higher the faster and more expensive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6E9B85AB-B74F-4FF8-A620-8E7E02BAB74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080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4DDC6-848A-4355-B5B5-BD2517D11E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757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7EE81-D998-4598-A202-A48805B8CB8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938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7705A-6F1E-411C-B742-EEF85796F53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001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82C0-7CE3-4471-B9A3-2E6193A850D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003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4A58-2CAB-4B49-9F75-AC7F2CBE648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748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49E2-FB5A-42C7-93D5-4E04151FAEF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750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78E6-9A1A-4359-A46F-82A8DDEED75C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2790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C172A-57A5-4AD7-AFB2-C411421639C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76385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B9AB-2D69-45D7-B38C-B726210B7B90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2045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F23B-405E-4CE2-B61E-6F4D63E88DF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846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Physical Storage Organization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1048A127-2D78-4D14-9B94-7FC264426D8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Physical Storage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0381A-C714-4AB3-AFBF-7294418BB68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9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Magnetic Disks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Random Access</a:t>
            </a:r>
          </a:p>
          <a:p>
            <a:pPr eaLnBrk="1" hangingPunct="1"/>
            <a:r>
              <a:rPr lang="en-US" altLang="hu-HU" smtClean="0"/>
              <a:t>Inexpensive</a:t>
            </a:r>
          </a:p>
          <a:p>
            <a:pPr eaLnBrk="1" hangingPunct="1"/>
            <a:r>
              <a:rPr lang="en-US" altLang="hu-HU" smtClean="0"/>
              <a:t>Non-volatile</a:t>
            </a:r>
          </a:p>
        </p:txBody>
      </p:sp>
      <p:pic>
        <p:nvPicPr>
          <p:cNvPr id="23557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4267200" y="2743200"/>
            <a:ext cx="4343400" cy="3349625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BCF8B-49AB-4DF5-9722-510D8503923F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9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How do disks work?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Platter: covered with magnetic recording material</a:t>
            </a:r>
          </a:p>
          <a:p>
            <a:pPr eaLnBrk="1" hangingPunct="1"/>
            <a:r>
              <a:rPr lang="en-US" altLang="hu-HU" smtClean="0"/>
              <a:t>Track: logical division of platter surface</a:t>
            </a:r>
          </a:p>
          <a:p>
            <a:pPr eaLnBrk="1" hangingPunct="1"/>
            <a:r>
              <a:rPr lang="en-US" altLang="hu-HU" smtClean="0"/>
              <a:t>Sector: hardware division of tracks</a:t>
            </a:r>
          </a:p>
          <a:p>
            <a:pPr eaLnBrk="1" hangingPunct="1"/>
            <a:r>
              <a:rPr lang="en-US" altLang="hu-HU" smtClean="0"/>
              <a:t>Block: OS division of tracks</a:t>
            </a:r>
          </a:p>
          <a:p>
            <a:pPr lvl="1" eaLnBrk="1" hangingPunct="1"/>
            <a:r>
              <a:rPr lang="en-US" altLang="hu-HU" smtClean="0"/>
              <a:t>Typical block sizes: </a:t>
            </a:r>
          </a:p>
          <a:p>
            <a:pPr marL="1162050" lvl="2" eaLnBrk="1" hangingPunct="1">
              <a:buFontTx/>
              <a:buNone/>
            </a:pPr>
            <a:r>
              <a:rPr lang="en-US" altLang="hu-HU" smtClean="0"/>
              <a:t>512 B, 2KB, 4KB</a:t>
            </a:r>
          </a:p>
          <a:p>
            <a:pPr eaLnBrk="1" hangingPunct="1"/>
            <a:r>
              <a:rPr lang="en-US" altLang="hu-HU" smtClean="0"/>
              <a:t>Read/write head</a:t>
            </a:r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4356100" y="2708275"/>
            <a:ext cx="4343400" cy="3349625"/>
          </a:xfrm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12D7C-2C67-4265-AEB6-854277D03D0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9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Disk I/O := block I/O</a:t>
            </a:r>
          </a:p>
          <a:p>
            <a:pPr lvl="1" eaLnBrk="1" hangingPunct="1"/>
            <a:r>
              <a:rPr lang="en-US" altLang="hu-HU" dirty="0" smtClean="0"/>
              <a:t>Hardware address is converted to Cylinder, Surface and Sector number</a:t>
            </a:r>
          </a:p>
          <a:p>
            <a:pPr lvl="1" eaLnBrk="1" hangingPunct="1"/>
            <a:r>
              <a:rPr lang="en-US" altLang="hu-HU" dirty="0" smtClean="0"/>
              <a:t>Modern disks: Logical Sector Address 0…n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Access time</a:t>
            </a:r>
            <a:r>
              <a:rPr lang="en-US" altLang="hu-HU" dirty="0" smtClean="0"/>
              <a:t>: time from read/write request to when data transfer begins</a:t>
            </a:r>
          </a:p>
          <a:p>
            <a:pPr lvl="1" eaLnBrk="1" hangingPunct="1"/>
            <a:r>
              <a:rPr lang="en-US" altLang="hu-HU" dirty="0" smtClean="0"/>
              <a:t>Seek time: the head reaches correct track</a:t>
            </a:r>
          </a:p>
          <a:p>
            <a:pPr lvl="2" eaLnBrk="1" hangingPunct="1"/>
            <a:r>
              <a:rPr lang="en-US" altLang="hu-HU" dirty="0" smtClean="0"/>
              <a:t>Average seek time 5-10 </a:t>
            </a:r>
            <a:r>
              <a:rPr lang="en-US" altLang="hu-HU" dirty="0" err="1" smtClean="0"/>
              <a:t>msec</a:t>
            </a:r>
            <a:endParaRPr lang="en-US" altLang="hu-HU" dirty="0" smtClean="0"/>
          </a:p>
          <a:p>
            <a:pPr lvl="1" eaLnBrk="1" hangingPunct="1"/>
            <a:r>
              <a:rPr lang="en-US" altLang="hu-HU" dirty="0" smtClean="0"/>
              <a:t>Rotation latency time: correct block rotated </a:t>
            </a:r>
          </a:p>
          <a:p>
            <a:pPr lvl="1" eaLnBrk="1" hangingPunct="1">
              <a:buFontTx/>
              <a:buNone/>
            </a:pPr>
            <a:r>
              <a:rPr lang="en-US" altLang="hu-HU" dirty="0" smtClean="0"/>
              <a:t>	under head</a:t>
            </a:r>
          </a:p>
          <a:p>
            <a:pPr lvl="2" eaLnBrk="1" hangingPunct="1"/>
            <a:r>
              <a:rPr lang="en-US" altLang="hu-HU" dirty="0" smtClean="0"/>
              <a:t>5400 RPM, 15K RPM</a:t>
            </a:r>
          </a:p>
          <a:p>
            <a:pPr lvl="2" eaLnBrk="1" hangingPunct="1"/>
            <a:r>
              <a:rPr lang="en-US" altLang="hu-HU" dirty="0" smtClean="0"/>
              <a:t>On average 4-11 </a:t>
            </a:r>
            <a:r>
              <a:rPr lang="en-US" altLang="hu-HU" dirty="0" err="1" smtClean="0"/>
              <a:t>msec</a:t>
            </a:r>
            <a:endParaRPr lang="en-US" altLang="hu-HU" dirty="0" smtClean="0"/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Block Transfer Time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Disk I/O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99" r="2678" b="1373"/>
          <a:stretch>
            <a:fillRect/>
          </a:stretch>
        </p:blipFill>
        <p:spPr>
          <a:xfrm>
            <a:off x="6034088" y="3789363"/>
            <a:ext cx="3109912" cy="2398712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B58A9-B370-40D3-82C2-CA9888285C1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9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Optimize I/O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Database system performance</a:t>
            </a:r>
            <a:r>
              <a:rPr lang="en-US" altLang="hu-HU" dirty="0" smtClean="0">
                <a:solidFill>
                  <a:srgbClr val="FF0000"/>
                </a:solidFill>
              </a:rPr>
              <a:t> I/O bound</a:t>
            </a:r>
          </a:p>
          <a:p>
            <a:pPr eaLnBrk="1" hangingPunct="1"/>
            <a:r>
              <a:rPr lang="en-US" altLang="hu-HU" dirty="0" smtClean="0"/>
              <a:t>Improve the speed of access to disk:</a:t>
            </a:r>
          </a:p>
          <a:p>
            <a:pPr lvl="1" eaLnBrk="1" hangingPunct="1"/>
            <a:r>
              <a:rPr lang="en-US" altLang="hu-HU" dirty="0" smtClean="0"/>
              <a:t>Scheduling algorithms</a:t>
            </a:r>
          </a:p>
          <a:p>
            <a:pPr lvl="1" eaLnBrk="1" hangingPunct="1"/>
            <a:r>
              <a:rPr lang="en-US" altLang="hu-HU" dirty="0" smtClean="0"/>
              <a:t>File Organization</a:t>
            </a:r>
          </a:p>
          <a:p>
            <a:pPr eaLnBrk="1" hangingPunct="1"/>
            <a:r>
              <a:rPr lang="en-US" altLang="hu-HU" dirty="0" smtClean="0"/>
              <a:t>Introduce disk redundancy </a:t>
            </a:r>
          </a:p>
          <a:p>
            <a:pPr lvl="1" eaLnBrk="1" hangingPunct="1"/>
            <a:r>
              <a:rPr lang="en-US" altLang="hu-HU" dirty="0" smtClean="0"/>
              <a:t>Redundant Array of Independent Disks (RAID)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Reduce</a:t>
            </a:r>
            <a:r>
              <a:rPr lang="en-US" altLang="hu-HU" dirty="0" smtClean="0"/>
              <a:t> number of </a:t>
            </a:r>
            <a:r>
              <a:rPr lang="en-US" altLang="hu-HU" dirty="0" smtClean="0">
                <a:solidFill>
                  <a:srgbClr val="FF0000"/>
                </a:solidFill>
              </a:rPr>
              <a:t>I/</a:t>
            </a:r>
            <a:r>
              <a:rPr lang="en-US" altLang="hu-HU" dirty="0" err="1" smtClean="0">
                <a:solidFill>
                  <a:srgbClr val="FF0000"/>
                </a:solidFill>
              </a:rPr>
              <a:t>Os</a:t>
            </a:r>
            <a:endParaRPr lang="en-US" altLang="hu-HU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u-HU" dirty="0" smtClean="0"/>
              <a:t>Query optimization,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B5A9E-E552-49F1-A251-3E43E8D735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9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 smtClean="0"/>
              <a:t>Where</a:t>
            </a:r>
            <a:r>
              <a:rPr lang="en-US" altLang="hu-HU" smtClean="0"/>
              <a:t> and </a:t>
            </a:r>
            <a:r>
              <a:rPr lang="en-US" altLang="hu-HU" b="1" smtClean="0"/>
              <a:t>How</a:t>
            </a:r>
            <a:r>
              <a:rPr lang="en-US" altLang="hu-HU" smtClean="0"/>
              <a:t> all this information </a:t>
            </a:r>
            <a:r>
              <a:rPr lang="hu-HU" altLang="hu-HU" smtClean="0"/>
              <a:t>is </a:t>
            </a:r>
            <a:r>
              <a:rPr lang="en-US" altLang="hu-HU" smtClean="0"/>
              <a:t>stored?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Metadata: tables, attributes, data types, constraints, etc</a:t>
            </a:r>
          </a:p>
          <a:p>
            <a:pPr eaLnBrk="1" hangingPunct="1"/>
            <a:r>
              <a:rPr lang="en-US" altLang="hu-HU" smtClean="0"/>
              <a:t>Data: records</a:t>
            </a:r>
          </a:p>
          <a:p>
            <a:pPr eaLnBrk="1" hangingPunct="1"/>
            <a:r>
              <a:rPr lang="en-US" altLang="hu-HU" smtClean="0"/>
              <a:t>Transaction logs, indices, etc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/>
            <a:r>
              <a:rPr lang="en-US" altLang="hu-HU" smtClean="0"/>
              <a:t>A collection of </a:t>
            </a:r>
            <a:r>
              <a:rPr lang="en-US" altLang="hu-HU" b="1" smtClean="0"/>
              <a:t>files</a:t>
            </a:r>
            <a:r>
              <a:rPr lang="hu-HU" altLang="hu-HU" b="1" smtClean="0"/>
              <a:t> (or tables)</a:t>
            </a:r>
            <a:endParaRPr lang="en-US" altLang="hu-HU" smtClean="0"/>
          </a:p>
          <a:p>
            <a:pPr lvl="1" eaLnBrk="1" hangingPunct="1"/>
            <a:r>
              <a:rPr lang="en-US" altLang="hu-HU" b="1" smtClean="0"/>
              <a:t>Physically</a:t>
            </a:r>
            <a:r>
              <a:rPr lang="en-US" altLang="hu-HU" smtClean="0"/>
              <a:t> partitioned into </a:t>
            </a:r>
            <a:r>
              <a:rPr lang="en-US" altLang="hu-HU" b="1" smtClean="0"/>
              <a:t>pages</a:t>
            </a:r>
            <a:r>
              <a:rPr lang="hu-HU" altLang="hu-HU" b="1" smtClean="0"/>
              <a:t> or data blocks</a:t>
            </a:r>
            <a:endParaRPr lang="en-US" altLang="hu-HU" smtClean="0"/>
          </a:p>
          <a:p>
            <a:pPr lvl="1" eaLnBrk="1" hangingPunct="1"/>
            <a:r>
              <a:rPr lang="en-US" altLang="hu-HU" b="1" smtClean="0"/>
              <a:t>Logically</a:t>
            </a:r>
            <a:r>
              <a:rPr lang="en-US" altLang="hu-HU" smtClean="0"/>
              <a:t> partitioned into </a:t>
            </a:r>
            <a:r>
              <a:rPr lang="en-US" altLang="hu-HU" b="1" smtClean="0"/>
              <a:t>records</a:t>
            </a:r>
            <a:endParaRPr lang="en-US" altLang="hu-HU" smtClean="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066800" y="6096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CCB1C-EF23-4F46-BFA7-C25F4AE6D71E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9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Storage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smtClean="0"/>
              <a:t>A collection of files</a:t>
            </a:r>
          </a:p>
          <a:p>
            <a:pPr lvl="1" eaLnBrk="1" hangingPunct="1"/>
            <a:r>
              <a:rPr lang="en-US" altLang="hu-HU" smtClean="0"/>
              <a:t>Physically partitioned into pages</a:t>
            </a:r>
          </a:p>
          <a:p>
            <a:pPr lvl="1" eaLnBrk="1" hangingPunct="1"/>
            <a:r>
              <a:rPr lang="en-US" altLang="hu-HU" smtClean="0"/>
              <a:t>Typical database page sizes: 2KB, 4KB, 8KB</a:t>
            </a:r>
          </a:p>
          <a:p>
            <a:pPr lvl="1" eaLnBrk="1" hangingPunct="1"/>
            <a:r>
              <a:rPr lang="en-US" altLang="hu-HU" smtClean="0"/>
              <a:t>Reduce number of block I/Os := reduce number of page I/Os</a:t>
            </a:r>
          </a:p>
          <a:p>
            <a:pPr lvl="1" eaLnBrk="1" hangingPunct="1"/>
            <a:r>
              <a:rPr lang="en-US" altLang="hu-HU" smtClean="0"/>
              <a:t>How?</a:t>
            </a:r>
          </a:p>
          <a:p>
            <a:pPr lvl="1" eaLnBrk="1" hangingPunct="1"/>
            <a:endParaRPr lang="en-US" altLang="hu-HU" smtClean="0"/>
          </a:p>
          <a:p>
            <a:pPr eaLnBrk="1" hangingPunct="1"/>
            <a:r>
              <a:rPr lang="en-US" altLang="hu-HU" smtClean="0"/>
              <a:t>Buffer Manager</a:t>
            </a:r>
          </a:p>
          <a:p>
            <a:pPr lvl="1"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A4C1E-6E92-4442-9C54-CCC650A5331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900"/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auto">
          <a:xfrm>
            <a:off x="6477000" y="4724400"/>
            <a:ext cx="1447800" cy="990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590800" y="4419600"/>
            <a:ext cx="2362200" cy="2057400"/>
            <a:chOff x="1632" y="2544"/>
            <a:chExt cx="1488" cy="1296"/>
          </a:xfrm>
        </p:grpSpPr>
        <p:sp>
          <p:nvSpPr>
            <p:cNvPr id="35863" name="Rectangle 6"/>
            <p:cNvSpPr>
              <a:spLocks noChangeArrowheads="1"/>
            </p:cNvSpPr>
            <p:nvPr/>
          </p:nvSpPr>
          <p:spPr bwMode="auto">
            <a:xfrm>
              <a:off x="1872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4" name="Rectangle 7"/>
            <p:cNvSpPr>
              <a:spLocks noChangeArrowheads="1"/>
            </p:cNvSpPr>
            <p:nvPr/>
          </p:nvSpPr>
          <p:spPr bwMode="auto">
            <a:xfrm>
              <a:off x="211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5" name="Rectangle 8"/>
            <p:cNvSpPr>
              <a:spLocks noChangeArrowheads="1"/>
            </p:cNvSpPr>
            <p:nvPr/>
          </p:nvSpPr>
          <p:spPr bwMode="auto">
            <a:xfrm>
              <a:off x="235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6" name="Rectangle 9"/>
            <p:cNvSpPr>
              <a:spLocks noChangeArrowheads="1"/>
            </p:cNvSpPr>
            <p:nvPr/>
          </p:nvSpPr>
          <p:spPr bwMode="auto">
            <a:xfrm>
              <a:off x="2592" y="254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7" name="Rectangle 10"/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8" name="Rectangle 11"/>
            <p:cNvSpPr>
              <a:spLocks noChangeArrowheads="1"/>
            </p:cNvSpPr>
            <p:nvPr/>
          </p:nvSpPr>
          <p:spPr bwMode="auto">
            <a:xfrm>
              <a:off x="211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69" name="Rectangle 12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0" name="Rectangle 13"/>
            <p:cNvSpPr>
              <a:spLocks noChangeArrowheads="1"/>
            </p:cNvSpPr>
            <p:nvPr/>
          </p:nvSpPr>
          <p:spPr bwMode="auto">
            <a:xfrm>
              <a:off x="2592" y="278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1" name="Rectangle 14"/>
            <p:cNvSpPr>
              <a:spLocks noChangeArrowheads="1"/>
            </p:cNvSpPr>
            <p:nvPr/>
          </p:nvSpPr>
          <p:spPr bwMode="auto">
            <a:xfrm>
              <a:off x="187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2" name="Rectangle 15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3" name="Rectangle 16"/>
            <p:cNvSpPr>
              <a:spLocks noChangeArrowheads="1"/>
            </p:cNvSpPr>
            <p:nvPr/>
          </p:nvSpPr>
          <p:spPr bwMode="auto">
            <a:xfrm>
              <a:off x="2352" y="3024"/>
              <a:ext cx="240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4" name="Rectangle 17"/>
            <p:cNvSpPr>
              <a:spLocks noChangeArrowheads="1"/>
            </p:cNvSpPr>
            <p:nvPr/>
          </p:nvSpPr>
          <p:spPr bwMode="auto">
            <a:xfrm>
              <a:off x="2592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5" name="Rectangle 18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6" name="Rectangle 19"/>
            <p:cNvSpPr>
              <a:spLocks noChangeArrowheads="1"/>
            </p:cNvSpPr>
            <p:nvPr/>
          </p:nvSpPr>
          <p:spPr bwMode="auto">
            <a:xfrm>
              <a:off x="211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7" name="Rectangle 20"/>
            <p:cNvSpPr>
              <a:spLocks noChangeArrowheads="1"/>
            </p:cNvSpPr>
            <p:nvPr/>
          </p:nvSpPr>
          <p:spPr bwMode="auto">
            <a:xfrm>
              <a:off x="235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8" name="Rectangle 21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5879" name="Rectangle 22"/>
            <p:cNvSpPr>
              <a:spLocks noChangeArrowheads="1"/>
            </p:cNvSpPr>
            <p:nvPr/>
          </p:nvSpPr>
          <p:spPr bwMode="auto">
            <a:xfrm>
              <a:off x="1632" y="3552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buffer pool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4648200" y="4114800"/>
            <a:ext cx="1997075" cy="685800"/>
            <a:chOff x="2928" y="2352"/>
            <a:chExt cx="1258" cy="432"/>
          </a:xfrm>
        </p:grpSpPr>
        <p:sp>
          <p:nvSpPr>
            <p:cNvPr id="35861" name="Freeform 31"/>
            <p:cNvSpPr>
              <a:spLocks/>
            </p:cNvSpPr>
            <p:nvPr/>
          </p:nvSpPr>
          <p:spPr bwMode="auto">
            <a:xfrm>
              <a:off x="3072" y="2688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62" name="Rectangle 32"/>
            <p:cNvSpPr>
              <a:spLocks noChangeArrowheads="1"/>
            </p:cNvSpPr>
            <p:nvPr/>
          </p:nvSpPr>
          <p:spPr bwMode="auto">
            <a:xfrm>
              <a:off x="2928" y="2352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85800" y="4191000"/>
            <a:ext cx="1997075" cy="685800"/>
            <a:chOff x="432" y="2400"/>
            <a:chExt cx="1258" cy="432"/>
          </a:xfrm>
        </p:grpSpPr>
        <p:sp>
          <p:nvSpPr>
            <p:cNvPr id="35859" name="Freeform 33"/>
            <p:cNvSpPr>
              <a:spLocks/>
            </p:cNvSpPr>
            <p:nvPr/>
          </p:nvSpPr>
          <p:spPr bwMode="auto">
            <a:xfrm>
              <a:off x="576" y="273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60" name="Rectangle 34"/>
            <p:cNvSpPr>
              <a:spLocks noChangeArrowheads="1"/>
            </p:cNvSpPr>
            <p:nvPr/>
          </p:nvSpPr>
          <p:spPr bwMode="auto">
            <a:xfrm>
              <a:off x="432" y="2400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876800" y="5486400"/>
            <a:ext cx="1447800" cy="609600"/>
            <a:chOff x="3072" y="3216"/>
            <a:chExt cx="912" cy="384"/>
          </a:xfrm>
        </p:grpSpPr>
        <p:sp>
          <p:nvSpPr>
            <p:cNvPr id="35857" name="Freeform 45"/>
            <p:cNvSpPr>
              <a:spLocks/>
            </p:cNvSpPr>
            <p:nvPr/>
          </p:nvSpPr>
          <p:spPr bwMode="auto">
            <a:xfrm flipV="1">
              <a:off x="3072" y="321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8" name="Rectangle 46"/>
            <p:cNvSpPr>
              <a:spLocks noChangeArrowheads="1"/>
            </p:cNvSpPr>
            <p:nvPr/>
          </p:nvSpPr>
          <p:spPr bwMode="auto">
            <a:xfrm>
              <a:off x="3408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3352800" y="4419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914400" y="5486400"/>
            <a:ext cx="1447800" cy="609600"/>
            <a:chOff x="576" y="3216"/>
            <a:chExt cx="912" cy="384"/>
          </a:xfrm>
        </p:grpSpPr>
        <p:sp>
          <p:nvSpPr>
            <p:cNvPr id="35855" name="Freeform 55"/>
            <p:cNvSpPr>
              <a:spLocks/>
            </p:cNvSpPr>
            <p:nvPr/>
          </p:nvSpPr>
          <p:spPr bwMode="auto">
            <a:xfrm flipV="1">
              <a:off x="576" y="321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6" name="Rectangle 56"/>
            <p:cNvSpPr>
              <a:spLocks noChangeArrowheads="1"/>
            </p:cNvSpPr>
            <p:nvPr/>
          </p:nvSpPr>
          <p:spPr bwMode="auto">
            <a:xfrm>
              <a:off x="912" y="3360"/>
              <a:ext cx="240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48188" name="Rectangle 60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51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Buffer Management (1/2)</a:t>
            </a:r>
          </a:p>
        </p:txBody>
      </p:sp>
      <p:sp>
        <p:nvSpPr>
          <p:cNvPr id="48190" name="Rectangle 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Buffer: storing a page copy</a:t>
            </a:r>
          </a:p>
          <a:p>
            <a:pPr eaLnBrk="1" hangingPunct="1"/>
            <a:r>
              <a:rPr lang="en-US" altLang="hu-HU" smtClean="0"/>
              <a:t>Buffer manager: manages a pool of buffers</a:t>
            </a:r>
          </a:p>
          <a:p>
            <a:pPr lvl="1" eaLnBrk="1" hangingPunct="1"/>
            <a:r>
              <a:rPr lang="en-US" altLang="hu-HU" smtClean="0"/>
              <a:t>Requested page in pool: hit!</a:t>
            </a:r>
          </a:p>
          <a:p>
            <a:pPr lvl="1" eaLnBrk="1" hangingPunct="1"/>
            <a:r>
              <a:rPr lang="en-US" altLang="hu-HU" smtClean="0"/>
              <a:t>Requested page in disk:</a:t>
            </a:r>
          </a:p>
          <a:p>
            <a:pPr lvl="2" eaLnBrk="1" hangingPunct="1"/>
            <a:r>
              <a:rPr lang="en-US" altLang="hu-HU" smtClean="0"/>
              <a:t>Allocate page frame</a:t>
            </a:r>
          </a:p>
          <a:p>
            <a:pPr lvl="2" eaLnBrk="1" hangingPunct="1"/>
            <a:r>
              <a:rPr lang="en-US" altLang="hu-HU" smtClean="0"/>
              <a:t>Read page and pin</a:t>
            </a:r>
          </a:p>
          <a:p>
            <a:pPr eaLnBrk="1" hangingPunct="1"/>
            <a:r>
              <a:rPr lang="en-US" altLang="hu-HU" smtClean="0"/>
              <a:t>Problems?</a:t>
            </a:r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3733800" y="5181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8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8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8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48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48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48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1" grpId="0" animBg="1"/>
      <p:bldP spid="48181" grpId="1" animBg="1"/>
      <p:bldP spid="48188" grpId="0" animBg="1"/>
      <p:bldP spid="48190" grpId="0" build="p"/>
      <p:bldP spid="48178" grpId="0" animBg="1"/>
      <p:bldP spid="48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8EB8B-CF4A-40CB-8A2A-39D71F9456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9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Buffer Management (2/2)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What if </a:t>
            </a:r>
            <a:r>
              <a:rPr lang="en-US" altLang="hu-HU" dirty="0" smtClean="0">
                <a:solidFill>
                  <a:srgbClr val="FF0000"/>
                </a:solidFill>
              </a:rPr>
              <a:t>no empty page frame </a:t>
            </a:r>
            <a:r>
              <a:rPr lang="en-US" altLang="hu-HU" dirty="0" smtClean="0"/>
              <a:t>exists:</a:t>
            </a:r>
          </a:p>
          <a:p>
            <a:pPr lvl="1" eaLnBrk="1" hangingPunct="1"/>
            <a:r>
              <a:rPr lang="en-US" altLang="hu-HU" dirty="0" smtClean="0"/>
              <a:t>Select victim page</a:t>
            </a:r>
          </a:p>
          <a:p>
            <a:pPr lvl="1" eaLnBrk="1" hangingPunct="1"/>
            <a:r>
              <a:rPr lang="en-US" altLang="hu-HU" dirty="0" smtClean="0"/>
              <a:t>Each page associated with </a:t>
            </a:r>
            <a:r>
              <a:rPr lang="en-US" altLang="hu-HU" dirty="0" smtClean="0">
                <a:solidFill>
                  <a:srgbClr val="FF0000"/>
                </a:solidFill>
              </a:rPr>
              <a:t>dirty flag</a:t>
            </a:r>
          </a:p>
          <a:p>
            <a:pPr lvl="1" eaLnBrk="1" hangingPunct="1"/>
            <a:r>
              <a:rPr lang="en-US" altLang="hu-HU" dirty="0" smtClean="0"/>
              <a:t>If page selected dirty, then write it back to disk</a:t>
            </a:r>
          </a:p>
          <a:p>
            <a:pPr eaLnBrk="1" hangingPunct="1"/>
            <a:r>
              <a:rPr lang="en-US" altLang="hu-HU" dirty="0" smtClean="0"/>
              <a:t>Which page to select?</a:t>
            </a:r>
          </a:p>
          <a:p>
            <a:pPr lvl="1" eaLnBrk="1" hangingPunct="1"/>
            <a:r>
              <a:rPr lang="en-US" altLang="hu-HU" dirty="0" smtClean="0"/>
              <a:t>Replacement policies (</a:t>
            </a:r>
            <a:r>
              <a:rPr lang="en-US" altLang="hu-HU" dirty="0" smtClean="0">
                <a:solidFill>
                  <a:srgbClr val="FF0000"/>
                </a:solidFill>
              </a:rPr>
              <a:t>LRU</a:t>
            </a:r>
            <a:r>
              <a:rPr lang="en-US" altLang="hu-HU" dirty="0" smtClean="0"/>
              <a:t>, MRU)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6477000" y="4572000"/>
            <a:ext cx="1447800" cy="990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37894" name="Group 23"/>
          <p:cNvGrpSpPr>
            <a:grpSpLocks/>
          </p:cNvGrpSpPr>
          <p:nvPr/>
        </p:nvGrpSpPr>
        <p:grpSpPr bwMode="auto">
          <a:xfrm>
            <a:off x="685800" y="4038600"/>
            <a:ext cx="1997075" cy="685800"/>
            <a:chOff x="432" y="2400"/>
            <a:chExt cx="1258" cy="432"/>
          </a:xfrm>
        </p:grpSpPr>
        <p:sp>
          <p:nvSpPr>
            <p:cNvPr id="37920" name="Freeform 24"/>
            <p:cNvSpPr>
              <a:spLocks/>
            </p:cNvSpPr>
            <p:nvPr/>
          </p:nvSpPr>
          <p:spPr bwMode="auto">
            <a:xfrm>
              <a:off x="576" y="2736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21" name="Rectangle 25"/>
            <p:cNvSpPr>
              <a:spLocks noChangeArrowheads="1"/>
            </p:cNvSpPr>
            <p:nvPr/>
          </p:nvSpPr>
          <p:spPr bwMode="auto">
            <a:xfrm>
              <a:off x="432" y="2400"/>
              <a:ext cx="1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Page request</a:t>
              </a:r>
            </a:p>
          </p:txBody>
        </p:sp>
      </p:grpSp>
      <p:grpSp>
        <p:nvGrpSpPr>
          <p:cNvPr id="37895" name="Group 30"/>
          <p:cNvGrpSpPr>
            <a:grpSpLocks/>
          </p:cNvGrpSpPr>
          <p:nvPr/>
        </p:nvGrpSpPr>
        <p:grpSpPr bwMode="auto">
          <a:xfrm>
            <a:off x="2590800" y="4267200"/>
            <a:ext cx="2362200" cy="2057400"/>
            <a:chOff x="1632" y="2688"/>
            <a:chExt cx="1488" cy="1296"/>
          </a:xfrm>
        </p:grpSpPr>
        <p:sp>
          <p:nvSpPr>
            <p:cNvPr id="37903" name="Rectangle 6"/>
            <p:cNvSpPr>
              <a:spLocks noChangeArrowheads="1"/>
            </p:cNvSpPr>
            <p:nvPr/>
          </p:nvSpPr>
          <p:spPr bwMode="auto">
            <a:xfrm>
              <a:off x="187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4" name="Rectangle 7"/>
            <p:cNvSpPr>
              <a:spLocks noChangeArrowheads="1"/>
            </p:cNvSpPr>
            <p:nvPr/>
          </p:nvSpPr>
          <p:spPr bwMode="auto">
            <a:xfrm>
              <a:off x="211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5" name="Rectangle 8"/>
            <p:cNvSpPr>
              <a:spLocks noChangeArrowheads="1"/>
            </p:cNvSpPr>
            <p:nvPr/>
          </p:nvSpPr>
          <p:spPr bwMode="auto">
            <a:xfrm>
              <a:off x="235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6" name="Rectangle 9"/>
            <p:cNvSpPr>
              <a:spLocks noChangeArrowheads="1"/>
            </p:cNvSpPr>
            <p:nvPr/>
          </p:nvSpPr>
          <p:spPr bwMode="auto">
            <a:xfrm>
              <a:off x="2592" y="268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7" name="Rectangle 11"/>
            <p:cNvSpPr>
              <a:spLocks noChangeArrowheads="1"/>
            </p:cNvSpPr>
            <p:nvPr/>
          </p:nvSpPr>
          <p:spPr bwMode="auto">
            <a:xfrm>
              <a:off x="211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8" name="Rectangle 12"/>
            <p:cNvSpPr>
              <a:spLocks noChangeArrowheads="1"/>
            </p:cNvSpPr>
            <p:nvPr/>
          </p:nvSpPr>
          <p:spPr bwMode="auto">
            <a:xfrm>
              <a:off x="235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09" name="Rectangle 14"/>
            <p:cNvSpPr>
              <a:spLocks noChangeArrowheads="1"/>
            </p:cNvSpPr>
            <p:nvPr/>
          </p:nvSpPr>
          <p:spPr bwMode="auto">
            <a:xfrm>
              <a:off x="187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0" name="Rectangle 15"/>
            <p:cNvSpPr>
              <a:spLocks noChangeArrowheads="1"/>
            </p:cNvSpPr>
            <p:nvPr/>
          </p:nvSpPr>
          <p:spPr bwMode="auto">
            <a:xfrm>
              <a:off x="211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1" name="Rectangle 16" descr="Dashed downward diagonal"/>
            <p:cNvSpPr>
              <a:spLocks noChangeArrowheads="1"/>
            </p:cNvSpPr>
            <p:nvPr/>
          </p:nvSpPr>
          <p:spPr bwMode="auto">
            <a:xfrm>
              <a:off x="2352" y="316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2" name="Rectangle 17"/>
            <p:cNvSpPr>
              <a:spLocks noChangeArrowheads="1"/>
            </p:cNvSpPr>
            <p:nvPr/>
          </p:nvSpPr>
          <p:spPr bwMode="auto">
            <a:xfrm>
              <a:off x="2592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3" name="Rectangle 19"/>
            <p:cNvSpPr>
              <a:spLocks noChangeArrowheads="1"/>
            </p:cNvSpPr>
            <p:nvPr/>
          </p:nvSpPr>
          <p:spPr bwMode="auto">
            <a:xfrm>
              <a:off x="211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4" name="Rectangle 20"/>
            <p:cNvSpPr>
              <a:spLocks noChangeArrowheads="1"/>
            </p:cNvSpPr>
            <p:nvPr/>
          </p:nvSpPr>
          <p:spPr bwMode="auto">
            <a:xfrm>
              <a:off x="235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5" name="Rectangle 21"/>
            <p:cNvSpPr>
              <a:spLocks noChangeArrowheads="1"/>
            </p:cNvSpPr>
            <p:nvPr/>
          </p:nvSpPr>
          <p:spPr bwMode="auto">
            <a:xfrm>
              <a:off x="2592" y="340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6" name="Rectangle 22"/>
            <p:cNvSpPr>
              <a:spLocks noChangeArrowheads="1"/>
            </p:cNvSpPr>
            <p:nvPr/>
          </p:nvSpPr>
          <p:spPr bwMode="auto">
            <a:xfrm>
              <a:off x="1632" y="3696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buffer pool</a:t>
              </a:r>
            </a:p>
          </p:txBody>
        </p:sp>
        <p:sp>
          <p:nvSpPr>
            <p:cNvPr id="37917" name="Rectangle 26" descr="Dashed downward diagonal"/>
            <p:cNvSpPr>
              <a:spLocks noChangeArrowheads="1"/>
            </p:cNvSpPr>
            <p:nvPr/>
          </p:nvSpPr>
          <p:spPr bwMode="auto">
            <a:xfrm>
              <a:off x="1872" y="292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8" name="Rectangle 27" descr="Dashed downward diagonal"/>
            <p:cNvSpPr>
              <a:spLocks noChangeArrowheads="1"/>
            </p:cNvSpPr>
            <p:nvPr/>
          </p:nvSpPr>
          <p:spPr bwMode="auto">
            <a:xfrm>
              <a:off x="2592" y="292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37919" name="Rectangle 28" descr="Dashed downward diagonal"/>
            <p:cNvSpPr>
              <a:spLocks noChangeArrowheads="1"/>
            </p:cNvSpPr>
            <p:nvPr/>
          </p:nvSpPr>
          <p:spPr bwMode="auto">
            <a:xfrm>
              <a:off x="1872" y="3408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3352800" y="4648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3352800" y="46482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800600" y="4114800"/>
            <a:ext cx="1447800" cy="609600"/>
            <a:chOff x="3024" y="2592"/>
            <a:chExt cx="912" cy="384"/>
          </a:xfrm>
        </p:grpSpPr>
        <p:sp>
          <p:nvSpPr>
            <p:cNvPr id="37901" name="Freeform 33"/>
            <p:cNvSpPr>
              <a:spLocks/>
            </p:cNvSpPr>
            <p:nvPr/>
          </p:nvSpPr>
          <p:spPr bwMode="auto">
            <a:xfrm>
              <a:off x="3024" y="2880"/>
              <a:ext cx="912" cy="96"/>
            </a:xfrm>
            <a:custGeom>
              <a:avLst/>
              <a:gdLst>
                <a:gd name="T0" fmla="*/ 0 w 912"/>
                <a:gd name="T1" fmla="*/ 15 h 240"/>
                <a:gd name="T2" fmla="*/ 480 w 912"/>
                <a:gd name="T3" fmla="*/ 0 h 240"/>
                <a:gd name="T4" fmla="*/ 912 w 912"/>
                <a:gd name="T5" fmla="*/ 15 h 240"/>
                <a:gd name="T6" fmla="*/ 0 60000 65536"/>
                <a:gd name="T7" fmla="*/ 0 60000 65536"/>
                <a:gd name="T8" fmla="*/ 0 60000 65536"/>
                <a:gd name="T9" fmla="*/ 0 w 912"/>
                <a:gd name="T10" fmla="*/ 0 h 240"/>
                <a:gd name="T11" fmla="*/ 912 w 9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40">
                  <a:moveTo>
                    <a:pt x="0" y="240"/>
                  </a:moveTo>
                  <a:cubicBezTo>
                    <a:pt x="164" y="120"/>
                    <a:pt x="328" y="0"/>
                    <a:pt x="480" y="0"/>
                  </a:cubicBezTo>
                  <a:cubicBezTo>
                    <a:pt x="632" y="0"/>
                    <a:pt x="772" y="120"/>
                    <a:pt x="91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2" name="Rectangle 35" descr="Dashed downward diagonal"/>
            <p:cNvSpPr>
              <a:spLocks noChangeArrowheads="1"/>
            </p:cNvSpPr>
            <p:nvPr/>
          </p:nvSpPr>
          <p:spPr bwMode="auto">
            <a:xfrm>
              <a:off x="3360" y="2592"/>
              <a:ext cx="240" cy="240"/>
            </a:xfrm>
            <a:prstGeom prst="rect">
              <a:avLst/>
            </a:prstGeom>
            <a:pattFill prst="dashDnDiag">
              <a:fgClr>
                <a:schemeClr val="tx1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309" name="Rectangle 37" descr="Dashed downward diagonal"/>
          <p:cNvSpPr>
            <a:spLocks noChangeArrowheads="1"/>
          </p:cNvSpPr>
          <p:nvPr/>
        </p:nvSpPr>
        <p:spPr bwMode="auto">
          <a:xfrm>
            <a:off x="4114800" y="4648200"/>
            <a:ext cx="381000" cy="381000"/>
          </a:xfrm>
          <a:prstGeom prst="rect">
            <a:avLst/>
          </a:prstGeom>
          <a:pattFill prst="dashDnDiag">
            <a:fgClr>
              <a:schemeClr val="tx1"/>
            </a:fgClr>
            <a:bgClr>
              <a:schemeClr val="accent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114800" y="4648200"/>
            <a:ext cx="3810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301" grpId="0" animBg="1"/>
      <p:bldP spid="54301" grpId="1" animBg="1"/>
      <p:bldP spid="54303" grpId="0" animBg="1"/>
      <p:bldP spid="54303" grpId="1" animBg="1"/>
      <p:bldP spid="54309" grpId="0" animBg="1"/>
      <p:bldP spid="543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4D1BC-D913-4A4E-8D02-4C571359787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9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Disk Arrays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Single disk becomes bottleneck</a:t>
            </a:r>
          </a:p>
          <a:p>
            <a:pPr eaLnBrk="1" hangingPunct="1"/>
            <a:r>
              <a:rPr lang="en-US" altLang="hu-HU" dirty="0" smtClean="0"/>
              <a:t>Disk arrays</a:t>
            </a:r>
          </a:p>
          <a:p>
            <a:pPr lvl="1" eaLnBrk="1" hangingPunct="1"/>
            <a:r>
              <a:rPr lang="en-US" altLang="hu-HU" dirty="0" smtClean="0"/>
              <a:t>instead of single large disk</a:t>
            </a:r>
          </a:p>
          <a:p>
            <a:pPr lvl="1" eaLnBrk="1" hangingPunct="1"/>
            <a:r>
              <a:rPr lang="en-US" altLang="hu-HU" dirty="0" smtClean="0"/>
              <a:t>many small </a:t>
            </a:r>
            <a:r>
              <a:rPr lang="en-US" altLang="hu-HU" dirty="0" smtClean="0">
                <a:solidFill>
                  <a:srgbClr val="FF0000"/>
                </a:solidFill>
              </a:rPr>
              <a:t>parallel disks</a:t>
            </a:r>
          </a:p>
          <a:p>
            <a:pPr lvl="2" eaLnBrk="1" hangingPunct="1"/>
            <a:r>
              <a:rPr lang="en-US" altLang="hu-HU" dirty="0" smtClean="0"/>
              <a:t>read N blocks in a single access time</a:t>
            </a:r>
          </a:p>
          <a:p>
            <a:pPr lvl="2" eaLnBrk="1" hangingPunct="1"/>
            <a:r>
              <a:rPr lang="en-US" altLang="hu-HU" dirty="0" smtClean="0"/>
              <a:t>concurrent queries</a:t>
            </a:r>
          </a:p>
          <a:p>
            <a:pPr lvl="2" eaLnBrk="1" hangingPunct="1"/>
            <a:r>
              <a:rPr lang="en-US" altLang="hu-HU" dirty="0" smtClean="0"/>
              <a:t>tables spanning among disks</a:t>
            </a:r>
          </a:p>
          <a:p>
            <a:pPr eaLnBrk="1" hangingPunct="1"/>
            <a:r>
              <a:rPr lang="en-US" altLang="hu-HU" dirty="0" smtClean="0"/>
              <a:t>Redundant Arrays of Independent Disks (</a:t>
            </a:r>
            <a:r>
              <a:rPr lang="en-US" altLang="hu-HU" dirty="0" smtClean="0">
                <a:solidFill>
                  <a:srgbClr val="FF0000"/>
                </a:solidFill>
              </a:rPr>
              <a:t>RAID</a:t>
            </a:r>
            <a:r>
              <a:rPr lang="en-US" altLang="hu-HU" dirty="0" smtClean="0"/>
              <a:t>)</a:t>
            </a:r>
          </a:p>
          <a:p>
            <a:pPr lvl="1" eaLnBrk="1" hangingPunct="1"/>
            <a:r>
              <a:rPr lang="en-US" altLang="hu-HU" dirty="0" smtClean="0"/>
              <a:t>7 levels</a:t>
            </a:r>
            <a:r>
              <a:rPr lang="hu-HU" altLang="hu-HU" dirty="0" smtClean="0"/>
              <a:t> (0-6)</a:t>
            </a:r>
            <a:endParaRPr lang="en-US" altLang="hu-HU" dirty="0" smtClean="0"/>
          </a:p>
          <a:p>
            <a:pPr lvl="1" eaLnBrk="1" hangingPunct="1"/>
            <a:r>
              <a:rPr lang="en-US" altLang="hu-HU" dirty="0" smtClean="0"/>
              <a:t>reliability</a:t>
            </a:r>
          </a:p>
          <a:p>
            <a:pPr lvl="1" eaLnBrk="1" hangingPunct="1"/>
            <a:r>
              <a:rPr lang="en-US" altLang="hu-HU" dirty="0" smtClean="0"/>
              <a:t>redundancy</a:t>
            </a:r>
          </a:p>
          <a:p>
            <a:pPr lvl="1" eaLnBrk="1" hangingPunct="1"/>
            <a:r>
              <a:rPr lang="en-US" altLang="hu-HU" dirty="0" smtClean="0"/>
              <a:t>parallelism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6213" cy="992188"/>
          </a:xfrm>
        </p:spPr>
        <p:txBody>
          <a:bodyPr/>
          <a:lstStyle/>
          <a:p>
            <a:r>
              <a:rPr lang="en-US" altLang="hu-HU" dirty="0"/>
              <a:t>RAID </a:t>
            </a:r>
            <a:r>
              <a:rPr lang="en-US" altLang="hu-HU" dirty="0" smtClean="0"/>
              <a:t>Technology</a:t>
            </a:r>
            <a:endParaRPr lang="en-US" altLang="hu-HU" dirty="0"/>
          </a:p>
        </p:txBody>
      </p:sp>
      <p:sp>
        <p:nvSpPr>
          <p:cNvPr id="7229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143000"/>
            <a:ext cx="8294687" cy="236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400" dirty="0"/>
              <a:t>A natural solution is a large array of small independent disks acting as a single higher-performance logical disk.</a:t>
            </a:r>
          </a:p>
          <a:p>
            <a:pPr>
              <a:lnSpc>
                <a:spcPct val="90000"/>
              </a:lnSpc>
            </a:pPr>
            <a:r>
              <a:rPr lang="en-US" altLang="hu-HU" sz="2400" dirty="0"/>
              <a:t>A concept called </a:t>
            </a:r>
            <a:r>
              <a:rPr lang="en-US" altLang="hu-HU" sz="2400" b="1" dirty="0"/>
              <a:t>data striping</a:t>
            </a:r>
            <a:r>
              <a:rPr lang="en-US" altLang="hu-HU" sz="2400" dirty="0"/>
              <a:t> is used, which utilizes parallelism to improve disk performance.</a:t>
            </a:r>
          </a:p>
          <a:p>
            <a:pPr>
              <a:lnSpc>
                <a:spcPct val="90000"/>
              </a:lnSpc>
            </a:pPr>
            <a:r>
              <a:rPr lang="en-US" altLang="hu-HU" sz="2400" dirty="0"/>
              <a:t>Data striping distributes data transparently over multiple disks to make them appear as a single large, fast disk. </a:t>
            </a:r>
          </a:p>
        </p:txBody>
      </p:sp>
      <p:pic>
        <p:nvPicPr>
          <p:cNvPr id="722954" name="Picture 10" descr="Pink tissue pap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226425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77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2D983-AD85-49C2-92D2-B34E4337B5A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9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Where and How </a:t>
            </a:r>
            <a:r>
              <a:rPr lang="hu-HU" altLang="hu-HU" smtClean="0"/>
              <a:t>data </a:t>
            </a:r>
            <a:r>
              <a:rPr lang="en-US" altLang="hu-HU" smtClean="0"/>
              <a:t>are stored?</a:t>
            </a:r>
          </a:p>
          <a:p>
            <a:pPr lvl="1" eaLnBrk="1" hangingPunct="1"/>
            <a:r>
              <a:rPr lang="en-US" altLang="hu-HU" smtClean="0"/>
              <a:t>physical level</a:t>
            </a:r>
          </a:p>
          <a:p>
            <a:pPr lvl="1" eaLnBrk="1" hangingPunct="1"/>
            <a:r>
              <a:rPr lang="en-US" altLang="hu-HU" smtClean="0"/>
              <a:t>logical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RAID Technology (cont.)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hu-HU" sz="2000" dirty="0"/>
              <a:t>Different raid organizations were defined based on different combinations of the two factors of granularity of data interleaving (striping) and pattern used to compute redundant information.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0</a:t>
            </a:r>
            <a:r>
              <a:rPr lang="en-US" altLang="hu-HU" sz="2000" dirty="0"/>
              <a:t> has no redundant data and hence has the best write performance at the risk of data loss 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1</a:t>
            </a:r>
            <a:r>
              <a:rPr lang="en-US" altLang="hu-HU" sz="2000" dirty="0"/>
              <a:t> uses mirrored disks.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2</a:t>
            </a:r>
            <a:r>
              <a:rPr lang="en-US" altLang="hu-HU" sz="2000" dirty="0"/>
              <a:t> uses memory-style redundancy by using Hamming codes, which contain parity bits for distinct overlapping subsets of components. Level 2 includes both error detection and correction.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3</a:t>
            </a:r>
            <a:r>
              <a:rPr lang="en-US" altLang="hu-HU" sz="2000" dirty="0"/>
              <a:t> uses a single parity disk relying on the disk controller to figure out which disk has failed.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Levels 4 and 5 </a:t>
            </a:r>
            <a:r>
              <a:rPr lang="en-US" altLang="hu-HU" sz="2000" dirty="0"/>
              <a:t>use block-level data striping, with level 5 distributing data and parity information across all disks. </a:t>
            </a:r>
          </a:p>
          <a:p>
            <a:pPr lvl="1">
              <a:lnSpc>
                <a:spcPct val="80000"/>
              </a:lnSpc>
            </a:pPr>
            <a:r>
              <a:rPr lang="en-US" altLang="hu-HU" sz="2000" dirty="0"/>
              <a:t>Raid </a:t>
            </a:r>
            <a:r>
              <a:rPr lang="en-US" altLang="hu-HU" sz="2000" dirty="0">
                <a:solidFill>
                  <a:srgbClr val="FF0000"/>
                </a:solidFill>
              </a:rPr>
              <a:t>level 6</a:t>
            </a:r>
            <a:r>
              <a:rPr lang="en-US" altLang="hu-HU" sz="2000" dirty="0"/>
              <a:t> applies the so-called P + Q redundancy scheme using Reed-</a:t>
            </a:r>
            <a:r>
              <a:rPr lang="en-US" altLang="hu-HU" sz="2000" dirty="0" err="1"/>
              <a:t>Soloman</a:t>
            </a:r>
            <a:r>
              <a:rPr lang="en-US" altLang="hu-HU" sz="2000" dirty="0"/>
              <a:t> codes to protect against up to two disk failures by using just two redundant disks.  </a:t>
            </a:r>
          </a:p>
        </p:txBody>
      </p:sp>
    </p:spTree>
    <p:extLst>
      <p:ext uri="{BB962C8B-B14F-4D97-AF65-F5344CB8AC3E}">
        <p14:creationId xmlns:p14="http://schemas.microsoft.com/office/powerpoint/2010/main" val="97212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12B13-E16D-454D-A1A4-782825ECCDA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9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RAID level 0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Block level </a:t>
            </a:r>
            <a:r>
              <a:rPr lang="en-US" altLang="hu-HU" dirty="0" smtClean="0">
                <a:solidFill>
                  <a:srgbClr val="FF0000"/>
                </a:solidFill>
              </a:rPr>
              <a:t>striping</a:t>
            </a:r>
          </a:p>
          <a:p>
            <a:pPr eaLnBrk="1" hangingPunct="1"/>
            <a:r>
              <a:rPr lang="en-US" altLang="hu-HU" dirty="0" smtClean="0"/>
              <a:t>No redundancy</a:t>
            </a:r>
          </a:p>
          <a:p>
            <a:pPr eaLnBrk="1" hangingPunct="1"/>
            <a:r>
              <a:rPr lang="en-US" altLang="hu-HU" dirty="0" smtClean="0"/>
              <a:t>maximum bandwidth</a:t>
            </a:r>
          </a:p>
          <a:p>
            <a:pPr eaLnBrk="1" hangingPunct="1"/>
            <a:r>
              <a:rPr lang="en-US" altLang="hu-HU" dirty="0" smtClean="0"/>
              <a:t>automatic load balancing</a:t>
            </a:r>
          </a:p>
          <a:p>
            <a:pPr eaLnBrk="1" hangingPunct="1"/>
            <a:r>
              <a:rPr lang="en-US" altLang="hu-HU" dirty="0" smtClean="0"/>
              <a:t>best write performance</a:t>
            </a:r>
          </a:p>
          <a:p>
            <a:pPr eaLnBrk="1" hangingPunct="1"/>
            <a:r>
              <a:rPr lang="en-US" altLang="hu-HU" dirty="0" smtClean="0"/>
              <a:t>but, </a:t>
            </a:r>
            <a:r>
              <a:rPr lang="en-US" altLang="hu-HU" dirty="0" smtClean="0">
                <a:solidFill>
                  <a:srgbClr val="FF0000"/>
                </a:solidFill>
              </a:rPr>
              <a:t>no reliability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524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4</a:t>
            </a:r>
            <a:endParaRPr lang="en-US" altLang="hu-HU" sz="2400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3429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5</a:t>
            </a:r>
            <a:endParaRPr lang="en-US" altLang="hu-HU" sz="2400"/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3</a:t>
            </a:r>
            <a:endParaRPr lang="en-US" altLang="hu-HU" sz="2400"/>
          </a:p>
        </p:txBody>
      </p:sp>
      <p:sp>
        <p:nvSpPr>
          <p:cNvPr id="41999" name="Text Box 16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2000" name="Text Box 17"/>
          <p:cNvSpPr txBox="1">
            <a:spLocks noChangeArrowheads="1"/>
          </p:cNvSpPr>
          <p:nvPr/>
        </p:nvSpPr>
        <p:spPr bwMode="auto">
          <a:xfrm>
            <a:off x="34861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42001" name="Text Box 18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2002" name="Text Box 19"/>
          <p:cNvSpPr txBox="1">
            <a:spLocks noChangeArrowheads="1"/>
          </p:cNvSpPr>
          <p:nvPr/>
        </p:nvSpPr>
        <p:spPr bwMode="auto">
          <a:xfrm>
            <a:off x="7239000" y="57292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DF12F-9364-4D3C-AADA-9B584A44354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9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Raid level 1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Mirroring</a:t>
            </a:r>
          </a:p>
          <a:p>
            <a:pPr lvl="1" eaLnBrk="1" hangingPunct="1"/>
            <a:r>
              <a:rPr lang="en-US" altLang="hu-HU" dirty="0" smtClean="0"/>
              <a:t>Two identical copies stored in two different disks</a:t>
            </a:r>
          </a:p>
          <a:p>
            <a:pPr eaLnBrk="1" hangingPunct="1"/>
            <a:r>
              <a:rPr lang="en-US" altLang="hu-HU" dirty="0" smtClean="0"/>
              <a:t>Parallel reads</a:t>
            </a:r>
          </a:p>
          <a:p>
            <a:pPr eaLnBrk="1" hangingPunct="1"/>
            <a:r>
              <a:rPr lang="en-US" altLang="hu-HU" dirty="0" smtClean="0"/>
              <a:t>Sequential writes</a:t>
            </a:r>
          </a:p>
          <a:p>
            <a:pPr eaLnBrk="1" hangingPunct="1"/>
            <a:r>
              <a:rPr lang="en-US" altLang="hu-HU" dirty="0" smtClean="0"/>
              <a:t>transfer rate comparable to single disk rate</a:t>
            </a:r>
          </a:p>
          <a:p>
            <a:pPr eaLnBrk="1" hangingPunct="1"/>
            <a:r>
              <a:rPr lang="en-US" altLang="hu-HU" dirty="0" smtClean="0"/>
              <a:t>most expensive solution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524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0</a:t>
            </a:r>
            <a:endParaRPr lang="en-US" altLang="hu-HU" sz="2400"/>
          </a:p>
        </p:txBody>
      </p:sp>
      <p:sp>
        <p:nvSpPr>
          <p:cNvPr id="44044" name="Rectangle 11"/>
          <p:cNvSpPr>
            <a:spLocks noChangeArrowheads="1"/>
          </p:cNvSpPr>
          <p:nvPr/>
        </p:nvSpPr>
        <p:spPr bwMode="auto">
          <a:xfrm>
            <a:off x="3429000" y="51816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1</a:t>
            </a:r>
            <a:endParaRPr lang="en-US" altLang="hu-HU" sz="2400"/>
          </a:p>
        </p:txBody>
      </p:sp>
      <p:sp>
        <p:nvSpPr>
          <p:cNvPr id="44045" name="Rectangle 12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4046" name="Rectangle 13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2</a:t>
            </a:r>
            <a:endParaRPr lang="en-US" altLang="hu-HU" sz="2400"/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3486150" y="571500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mirror of disk 1</a:t>
            </a:r>
            <a:endParaRPr lang="en-US" altLang="hu-HU" sz="2400"/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7239000" y="5729288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mirror of disk 3 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FAA6DE-AD4D-4EA2-B236-28E2F52FF8C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9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RAID levels 2 and 3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bit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en-US" dirty="0" smtClean="0"/>
              <a:t>striping</a:t>
            </a:r>
            <a:r>
              <a:rPr lang="hu-HU" dirty="0" smtClean="0"/>
              <a:t> (</a:t>
            </a:r>
            <a:r>
              <a:rPr lang="hu-HU" dirty="0" err="1" smtClean="0"/>
              <a:t>next</a:t>
            </a:r>
            <a:r>
              <a:rPr lang="hu-HU" dirty="0" smtClean="0"/>
              <a:t> bit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separate</a:t>
            </a:r>
            <a:r>
              <a:rPr lang="hu-HU" dirty="0" smtClean="0"/>
              <a:t> </a:t>
            </a:r>
            <a:r>
              <a:rPr lang="hu-HU" dirty="0" err="1" smtClean="0"/>
              <a:t>disk</a:t>
            </a:r>
            <a:r>
              <a:rPr lang="hu-HU" dirty="0" smtClean="0"/>
              <a:t>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error detection and correction</a:t>
            </a:r>
          </a:p>
          <a:p>
            <a:pPr eaLnBrk="1" hangingPunct="1">
              <a:defRPr/>
            </a:pPr>
            <a:r>
              <a:rPr lang="en-US" dirty="0" smtClean="0"/>
              <a:t>RAID 2</a:t>
            </a:r>
          </a:p>
          <a:p>
            <a:pPr lvl="1" eaLnBrk="1" hangingPunct="1">
              <a:defRPr/>
            </a:pPr>
            <a:r>
              <a:rPr lang="en-US" dirty="0" smtClean="0"/>
              <a:t>ECC </a:t>
            </a:r>
            <a:r>
              <a:rPr lang="en-US" dirty="0" smtClean="0">
                <a:solidFill>
                  <a:srgbClr val="FF0000"/>
                </a:solidFill>
              </a:rPr>
              <a:t>error correction </a:t>
            </a:r>
            <a:r>
              <a:rPr lang="en-US" dirty="0" smtClean="0"/>
              <a:t>codes</a:t>
            </a:r>
            <a:r>
              <a:rPr lang="hu-HU" dirty="0" smtClean="0"/>
              <a:t> (Hamming </a:t>
            </a:r>
            <a:r>
              <a:rPr lang="hu-HU" dirty="0" err="1" smtClean="0"/>
              <a:t>code</a:t>
            </a:r>
            <a:r>
              <a:rPr lang="hu-HU" dirty="0" smtClean="0"/>
              <a:t>)</a:t>
            </a:r>
            <a:endParaRPr lang="en-US" dirty="0" smtClean="0"/>
          </a:p>
          <a:p>
            <a:pPr lvl="1" eaLnBrk="1" hangingPunct="1">
              <a:defRPr/>
            </a:pPr>
            <a:r>
              <a:rPr lang="hu-HU" dirty="0" smtClean="0"/>
              <a:t>Bit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striping</a:t>
            </a:r>
            <a:r>
              <a:rPr lang="hu-HU" dirty="0" smtClean="0"/>
              <a:t>, </a:t>
            </a:r>
            <a:r>
              <a:rPr lang="hu-HU" dirty="0" err="1" smtClean="0">
                <a:solidFill>
                  <a:srgbClr val="FF0000"/>
                </a:solidFill>
              </a:rPr>
              <a:t>several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parity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bits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RAID 3</a:t>
            </a:r>
          </a:p>
          <a:p>
            <a:pPr lvl="1" eaLnBrk="1" hangingPunct="1">
              <a:defRPr/>
            </a:pPr>
            <a:r>
              <a:rPr lang="hu-HU" dirty="0" smtClean="0"/>
              <a:t>Byte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striping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single parity bit</a:t>
            </a:r>
          </a:p>
          <a:p>
            <a:pPr lvl="1" eaLnBrk="1" hangingPunct="1">
              <a:defRPr/>
            </a:pPr>
            <a:r>
              <a:rPr lang="en-US" dirty="0" smtClean="0"/>
              <a:t>error detection by disk controllers</a:t>
            </a:r>
            <a:r>
              <a:rPr lang="hu-HU" dirty="0" smtClean="0"/>
              <a:t> (hardware)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RAID 4 </a:t>
            </a:r>
            <a:endParaRPr lang="hu-HU" dirty="0" smtClean="0"/>
          </a:p>
          <a:p>
            <a:pPr marL="342900" lvl="1" indent="-342900" eaLnBrk="1" hangingPunct="1">
              <a:buFontTx/>
              <a:buNone/>
              <a:defRPr/>
            </a:pPr>
            <a:r>
              <a:rPr lang="hu-HU" dirty="0" smtClean="0"/>
              <a:t>        -    </a:t>
            </a:r>
            <a:r>
              <a:rPr lang="hu-HU" dirty="0" err="1" smtClean="0"/>
              <a:t>Block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</a:t>
            </a:r>
            <a:r>
              <a:rPr lang="hu-HU" dirty="0" err="1" smtClean="0"/>
              <a:t>striping</a:t>
            </a:r>
            <a:r>
              <a:rPr lang="hu-HU" dirty="0" smtClean="0"/>
              <a:t>,</a:t>
            </a:r>
            <a:r>
              <a:rPr lang="en-US" dirty="0" smtClean="0"/>
              <a:t> single parity bit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A381F-6975-45D3-95D6-B478F5A66479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9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RAID level 4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block level striping</a:t>
            </a:r>
          </a:p>
          <a:p>
            <a:pPr eaLnBrk="1" hangingPunct="1"/>
            <a:r>
              <a:rPr lang="en-US" altLang="hu-HU" dirty="0" smtClean="0"/>
              <a:t>parity block for each block in data disks</a:t>
            </a:r>
          </a:p>
          <a:p>
            <a:pPr marL="819150" lvl="1" eaLnBrk="1" hangingPunct="1"/>
            <a:r>
              <a:rPr lang="en-US" altLang="hu-HU" dirty="0" smtClean="0"/>
              <a:t>P1 = B0 </a:t>
            </a:r>
            <a:r>
              <a:rPr lang="en-US" altLang="hu-HU" b="1" dirty="0" smtClean="0"/>
              <a:t>XOR</a:t>
            </a:r>
            <a:r>
              <a:rPr lang="en-US" altLang="hu-HU" dirty="0" smtClean="0"/>
              <a:t> B1 </a:t>
            </a:r>
            <a:r>
              <a:rPr lang="en-US" altLang="hu-HU" b="1" dirty="0" smtClean="0"/>
              <a:t>XOR</a:t>
            </a:r>
            <a:r>
              <a:rPr lang="en-US" altLang="hu-HU" dirty="0" smtClean="0"/>
              <a:t> B2</a:t>
            </a:r>
          </a:p>
          <a:p>
            <a:pPr marL="819150" lvl="1" eaLnBrk="1" hangingPunct="1"/>
            <a:r>
              <a:rPr lang="en-US" altLang="hu-HU" dirty="0" smtClean="0"/>
              <a:t>B2 = B0 </a:t>
            </a:r>
            <a:r>
              <a:rPr lang="en-US" altLang="hu-HU" b="1" dirty="0" smtClean="0"/>
              <a:t>XOR </a:t>
            </a:r>
            <a:r>
              <a:rPr lang="en-US" altLang="hu-HU" dirty="0" smtClean="0"/>
              <a:t>B1 </a:t>
            </a:r>
            <a:r>
              <a:rPr lang="en-US" altLang="hu-HU" b="1" dirty="0" smtClean="0"/>
              <a:t>XOR</a:t>
            </a:r>
            <a:r>
              <a:rPr lang="en-US" altLang="hu-HU" dirty="0" smtClean="0"/>
              <a:t> P1</a:t>
            </a:r>
          </a:p>
          <a:p>
            <a:pPr eaLnBrk="1" hangingPunct="1"/>
            <a:r>
              <a:rPr lang="en-US" altLang="hu-HU" dirty="0" smtClean="0"/>
              <a:t>an update:</a:t>
            </a:r>
          </a:p>
          <a:p>
            <a:pPr marL="819150" lvl="1" eaLnBrk="1" hangingPunct="1"/>
            <a:r>
              <a:rPr lang="en-US" altLang="hu-HU" dirty="0" smtClean="0"/>
              <a:t>P1’ = B0’ </a:t>
            </a:r>
            <a:r>
              <a:rPr lang="en-US" altLang="hu-HU" b="1" dirty="0" smtClean="0"/>
              <a:t>XOR </a:t>
            </a:r>
            <a:r>
              <a:rPr lang="en-US" altLang="hu-HU" dirty="0" smtClean="0"/>
              <a:t>B0 </a:t>
            </a:r>
            <a:r>
              <a:rPr lang="en-US" altLang="hu-HU" b="1" dirty="0" smtClean="0"/>
              <a:t>XOR </a:t>
            </a:r>
            <a:r>
              <a:rPr lang="en-US" altLang="hu-HU" dirty="0" smtClean="0"/>
              <a:t>P1</a:t>
            </a:r>
            <a:r>
              <a:rPr lang="hu-HU" altLang="hu-HU" dirty="0" smtClean="0"/>
              <a:t> (</a:t>
            </a:r>
            <a:r>
              <a:rPr lang="hu-HU" altLang="hu-HU" dirty="0" err="1" smtClean="0"/>
              <a:t>every</a:t>
            </a:r>
            <a:r>
              <a:rPr lang="hu-HU" altLang="hu-HU" dirty="0" smtClean="0"/>
              <a:t> update -&gt; </a:t>
            </a:r>
            <a:r>
              <a:rPr lang="hu-HU" altLang="hu-HU" dirty="0" smtClean="0">
                <a:solidFill>
                  <a:srgbClr val="FF0000"/>
                </a:solidFill>
              </a:rPr>
              <a:t>must </a:t>
            </a:r>
            <a:r>
              <a:rPr lang="hu-HU" altLang="hu-HU" dirty="0" err="1" smtClean="0">
                <a:solidFill>
                  <a:srgbClr val="FF0000"/>
                </a:solidFill>
              </a:rPr>
              <a:t>write</a:t>
            </a:r>
            <a:r>
              <a:rPr lang="hu-HU" altLang="hu-HU" dirty="0" smtClean="0">
                <a:solidFill>
                  <a:srgbClr val="FF0000"/>
                </a:solidFill>
              </a:rPr>
              <a:t> </a:t>
            </a:r>
            <a:r>
              <a:rPr lang="hu-HU" altLang="hu-HU" dirty="0" err="1" smtClean="0">
                <a:solidFill>
                  <a:srgbClr val="FF0000"/>
                </a:solidFill>
              </a:rPr>
              <a:t>parity</a:t>
            </a:r>
            <a:r>
              <a:rPr lang="hu-HU" altLang="hu-HU" dirty="0" smtClean="0">
                <a:solidFill>
                  <a:srgbClr val="FF0000"/>
                </a:solidFill>
              </a:rPr>
              <a:t> </a:t>
            </a:r>
            <a:r>
              <a:rPr lang="hu-HU" altLang="hu-HU" dirty="0" err="1" smtClean="0">
                <a:solidFill>
                  <a:srgbClr val="FF0000"/>
                </a:solidFill>
              </a:rPr>
              <a:t>disk</a:t>
            </a:r>
            <a:r>
              <a:rPr lang="hu-HU" altLang="hu-HU" dirty="0" smtClean="0"/>
              <a:t>)</a:t>
            </a:r>
            <a:endParaRPr lang="en-US" altLang="hu-HU" dirty="0" smtClean="0"/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21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3124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50292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6858000" y="44196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8137" name="Text Box 14"/>
          <p:cNvSpPr txBox="1">
            <a:spLocks noChangeArrowheads="1"/>
          </p:cNvSpPr>
          <p:nvPr/>
        </p:nvSpPr>
        <p:spPr bwMode="auto">
          <a:xfrm>
            <a:off x="1581150" y="56816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48138" name="Text Box 15"/>
          <p:cNvSpPr txBox="1">
            <a:spLocks noChangeArrowheads="1"/>
          </p:cNvSpPr>
          <p:nvPr/>
        </p:nvSpPr>
        <p:spPr bwMode="auto">
          <a:xfrm>
            <a:off x="34861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48139" name="Text Box 16"/>
          <p:cNvSpPr txBox="1">
            <a:spLocks noChangeArrowheads="1"/>
          </p:cNvSpPr>
          <p:nvPr/>
        </p:nvSpPr>
        <p:spPr bwMode="auto">
          <a:xfrm>
            <a:off x="5467350" y="57150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48140" name="Text Box 17"/>
          <p:cNvSpPr txBox="1">
            <a:spLocks noChangeArrowheads="1"/>
          </p:cNvSpPr>
          <p:nvPr/>
        </p:nvSpPr>
        <p:spPr bwMode="auto">
          <a:xfrm>
            <a:off x="7239000" y="57292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  <p:sp>
        <p:nvSpPr>
          <p:cNvPr id="48141" name="Rectangle 18"/>
          <p:cNvSpPr>
            <a:spLocks noChangeArrowheads="1"/>
          </p:cNvSpPr>
          <p:nvPr/>
        </p:nvSpPr>
        <p:spPr bwMode="auto">
          <a:xfrm>
            <a:off x="152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B0</a:t>
            </a:r>
            <a:endParaRPr lang="en-US" altLang="hu-HU" sz="2400"/>
          </a:p>
        </p:txBody>
      </p:sp>
      <p:sp>
        <p:nvSpPr>
          <p:cNvPr id="48142" name="Rectangle 19"/>
          <p:cNvSpPr>
            <a:spLocks noChangeArrowheads="1"/>
          </p:cNvSpPr>
          <p:nvPr/>
        </p:nvSpPr>
        <p:spPr bwMode="auto">
          <a:xfrm>
            <a:off x="3429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B1</a:t>
            </a:r>
            <a:endParaRPr lang="en-US" altLang="hu-HU" sz="2400"/>
          </a:p>
        </p:txBody>
      </p:sp>
      <p:sp>
        <p:nvSpPr>
          <p:cNvPr id="48143" name="Rectangle 20"/>
          <p:cNvSpPr>
            <a:spLocks noChangeArrowheads="1"/>
          </p:cNvSpPr>
          <p:nvPr/>
        </p:nvSpPr>
        <p:spPr bwMode="auto">
          <a:xfrm>
            <a:off x="53340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B2</a:t>
            </a:r>
            <a:endParaRPr lang="en-US" altLang="hu-HU" sz="2400"/>
          </a:p>
        </p:txBody>
      </p:sp>
      <p:sp>
        <p:nvSpPr>
          <p:cNvPr id="48144" name="Rectangle 21"/>
          <p:cNvSpPr>
            <a:spLocks noChangeArrowheads="1"/>
          </p:cNvSpPr>
          <p:nvPr/>
        </p:nvSpPr>
        <p:spPr bwMode="auto">
          <a:xfrm>
            <a:off x="7162800" y="48768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P1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C4302C-763F-4F33-A47F-36722CC1195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9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RAID level 5 and 6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subsumes RAID 4</a:t>
            </a:r>
          </a:p>
          <a:p>
            <a:pPr eaLnBrk="1" hangingPunct="1"/>
            <a:r>
              <a:rPr lang="en-US" altLang="hu-HU" smtClean="0"/>
              <a:t>parity disk not a bottleneck</a:t>
            </a:r>
          </a:p>
          <a:p>
            <a:pPr lvl="1" eaLnBrk="1" hangingPunct="1"/>
            <a:r>
              <a:rPr lang="en-US" altLang="hu-HU" smtClean="0"/>
              <a:t>parity blocks distributed on all disks</a:t>
            </a:r>
          </a:p>
          <a:p>
            <a:pPr eaLnBrk="1" hangingPunct="1"/>
            <a:r>
              <a:rPr lang="en-US" altLang="hu-HU" smtClean="0"/>
              <a:t>RAID 6</a:t>
            </a:r>
          </a:p>
          <a:p>
            <a:pPr lvl="1" eaLnBrk="1" hangingPunct="1"/>
            <a:r>
              <a:rPr lang="en-US" altLang="hu-HU" smtClean="0"/>
              <a:t>tolerates two disk failures</a:t>
            </a:r>
          </a:p>
          <a:p>
            <a:pPr lvl="1" eaLnBrk="1" hangingPunct="1"/>
            <a:r>
              <a:rPr lang="en-US" altLang="hu-HU" smtClean="0"/>
              <a:t>P+Q redundancy scheme</a:t>
            </a:r>
          </a:p>
          <a:p>
            <a:pPr lvl="2" eaLnBrk="1" hangingPunct="1"/>
            <a:r>
              <a:rPr lang="en-US" altLang="hu-HU" smtClean="0"/>
              <a:t>2 bits of redundant data for each 4 bits of data</a:t>
            </a:r>
          </a:p>
          <a:p>
            <a:pPr lvl="1" eaLnBrk="1" hangingPunct="1"/>
            <a:r>
              <a:rPr lang="en-US" altLang="hu-HU" smtClean="0"/>
              <a:t>more expensive writes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219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3124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50292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6858000" y="4572000"/>
            <a:ext cx="1447800" cy="1143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1581150" y="58340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1</a:t>
            </a:r>
            <a:endParaRPr lang="en-US" altLang="hu-HU" sz="2400"/>
          </a:p>
        </p:txBody>
      </p:sp>
      <p:sp>
        <p:nvSpPr>
          <p:cNvPr id="50186" name="Text Box 9"/>
          <p:cNvSpPr txBox="1">
            <a:spLocks noChangeArrowheads="1"/>
          </p:cNvSpPr>
          <p:nvPr/>
        </p:nvSpPr>
        <p:spPr bwMode="auto">
          <a:xfrm>
            <a:off x="3486150" y="58674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2</a:t>
            </a:r>
            <a:endParaRPr lang="en-US" altLang="hu-HU" sz="2400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5467350" y="58674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3</a:t>
            </a:r>
            <a:endParaRPr lang="en-US" altLang="hu-HU" sz="2400"/>
          </a:p>
        </p:txBody>
      </p:sp>
      <p:sp>
        <p:nvSpPr>
          <p:cNvPr id="50188" name="Text Box 11"/>
          <p:cNvSpPr txBox="1">
            <a:spLocks noChangeArrowheads="1"/>
          </p:cNvSpPr>
          <p:nvPr/>
        </p:nvSpPr>
        <p:spPr bwMode="auto">
          <a:xfrm>
            <a:off x="7239000" y="588168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disk 4</a:t>
            </a:r>
            <a:endParaRPr lang="en-US" altLang="hu-HU" sz="2400"/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1524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B0</a:t>
            </a:r>
            <a:endParaRPr lang="en-US" altLang="hu-HU" sz="2400"/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3429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PX’</a:t>
            </a:r>
            <a:endParaRPr lang="en-US" altLang="hu-HU" sz="2400"/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53340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B2</a:t>
            </a:r>
            <a:endParaRPr lang="en-US" altLang="hu-HU" sz="2400"/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7162800" y="50292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P1</a:t>
            </a:r>
            <a:endParaRPr lang="en-US" altLang="hu-HU" sz="2400"/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5334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PX</a:t>
            </a:r>
            <a:endParaRPr lang="en-US" altLang="hu-HU" sz="2400"/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71628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BY</a:t>
            </a:r>
            <a:endParaRPr lang="en-US" altLang="hu-HU" sz="2400"/>
          </a:p>
        </p:txBody>
      </p:sp>
      <p:sp>
        <p:nvSpPr>
          <p:cNvPr id="50195" name="Rectangle 18"/>
          <p:cNvSpPr>
            <a:spLocks noChangeArrowheads="1"/>
          </p:cNvSpPr>
          <p:nvPr/>
        </p:nvSpPr>
        <p:spPr bwMode="auto">
          <a:xfrm>
            <a:off x="3429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BY’</a:t>
            </a:r>
            <a:endParaRPr lang="en-US" altLang="hu-HU" sz="2400"/>
          </a:p>
        </p:txBody>
      </p:sp>
      <p:sp>
        <p:nvSpPr>
          <p:cNvPr id="50196" name="Rectangle 19"/>
          <p:cNvSpPr>
            <a:spLocks noChangeArrowheads="1"/>
          </p:cNvSpPr>
          <p:nvPr/>
        </p:nvSpPr>
        <p:spPr bwMode="auto">
          <a:xfrm>
            <a:off x="3429000" y="47244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B1</a:t>
            </a:r>
            <a:endParaRPr lang="en-US" altLang="hu-HU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524000" y="53340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PN</a:t>
            </a:r>
            <a:endParaRPr lang="en-US" altLang="hu-HU" sz="2400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524000" y="4724400"/>
            <a:ext cx="838200" cy="228600"/>
          </a:xfrm>
          <a:prstGeom prst="rect">
            <a:avLst/>
          </a:prstGeom>
          <a:solidFill>
            <a:srgbClr val="FFFD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BM</a:t>
            </a:r>
            <a:endParaRPr lang="en-US" altLang="hu-H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76DCA-0E29-4849-9034-E62BD1E2EDD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9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What pages contain logically?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Files:</a:t>
            </a:r>
          </a:p>
          <a:p>
            <a:pPr lvl="1" eaLnBrk="1" hangingPunct="1"/>
            <a:r>
              <a:rPr lang="en-US" altLang="hu-HU" dirty="0" smtClean="0">
                <a:solidFill>
                  <a:srgbClr val="FF0000"/>
                </a:solidFill>
              </a:rPr>
              <a:t>Physically</a:t>
            </a:r>
            <a:r>
              <a:rPr lang="en-US" altLang="hu-HU" dirty="0" smtClean="0"/>
              <a:t> partitioned into </a:t>
            </a:r>
            <a:r>
              <a:rPr lang="en-US" altLang="hu-HU" dirty="0" smtClean="0">
                <a:solidFill>
                  <a:srgbClr val="FF0000"/>
                </a:solidFill>
              </a:rPr>
              <a:t>pages</a:t>
            </a:r>
            <a:r>
              <a:rPr lang="hu-HU" altLang="hu-HU" dirty="0" smtClean="0">
                <a:solidFill>
                  <a:srgbClr val="FF0000"/>
                </a:solidFill>
              </a:rPr>
              <a:t> </a:t>
            </a:r>
            <a:r>
              <a:rPr lang="hu-HU" altLang="hu-HU" dirty="0" smtClean="0"/>
              <a:t>(</a:t>
            </a:r>
            <a:r>
              <a:rPr lang="hu-HU" altLang="hu-HU" dirty="0" err="1" smtClean="0"/>
              <a:t>or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blocks</a:t>
            </a:r>
            <a:r>
              <a:rPr lang="hu-HU" altLang="hu-HU" dirty="0" smtClean="0"/>
              <a:t>)</a:t>
            </a:r>
            <a:endParaRPr lang="en-US" altLang="hu-HU" dirty="0" smtClean="0"/>
          </a:p>
          <a:p>
            <a:pPr lvl="1" eaLnBrk="1" hangingPunct="1"/>
            <a:r>
              <a:rPr lang="en-US" altLang="hu-HU" dirty="0" smtClean="0">
                <a:solidFill>
                  <a:srgbClr val="FF0000"/>
                </a:solidFill>
              </a:rPr>
              <a:t>Logically</a:t>
            </a:r>
            <a:r>
              <a:rPr lang="en-US" altLang="hu-HU" dirty="0" smtClean="0"/>
              <a:t> partitioned into </a:t>
            </a:r>
            <a:r>
              <a:rPr lang="en-US" altLang="hu-HU" b="1" dirty="0" smtClean="0">
                <a:solidFill>
                  <a:srgbClr val="FF0000"/>
                </a:solidFill>
              </a:rPr>
              <a:t>records</a:t>
            </a:r>
            <a:endParaRPr lang="en-US" altLang="hu-HU" dirty="0" smtClean="0">
              <a:solidFill>
                <a:srgbClr val="FF0000"/>
              </a:solidFill>
            </a:endParaRP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 smtClean="0"/>
              <a:t>Each file is a sequence of records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 smtClean="0"/>
              <a:t>Each record is a sequence of fields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2057400" y="3886200"/>
          <a:ext cx="4572000" cy="109706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71600" y="5257800"/>
            <a:ext cx="5791200" cy="1066800"/>
            <a:chOff x="864" y="3312"/>
            <a:chExt cx="3648" cy="672"/>
          </a:xfrm>
        </p:grpSpPr>
        <p:sp>
          <p:nvSpPr>
            <p:cNvPr id="52243" name="Rectangle 4"/>
            <p:cNvSpPr>
              <a:spLocks noChangeArrowheads="1"/>
            </p:cNvSpPr>
            <p:nvPr/>
          </p:nvSpPr>
          <p:spPr bwMode="auto">
            <a:xfrm>
              <a:off x="2112" y="3312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00112233</a:t>
              </a:r>
            </a:p>
          </p:txBody>
        </p:sp>
        <p:sp>
          <p:nvSpPr>
            <p:cNvPr id="52244" name="Rectangle 5"/>
            <p:cNvSpPr>
              <a:spLocks noChangeArrowheads="1"/>
            </p:cNvSpPr>
            <p:nvPr/>
          </p:nvSpPr>
          <p:spPr bwMode="auto">
            <a:xfrm>
              <a:off x="3312" y="3312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Paul</a:t>
              </a:r>
            </a:p>
          </p:txBody>
        </p:sp>
        <p:sp>
          <p:nvSpPr>
            <p:cNvPr id="52245" name="Text Box 6"/>
            <p:cNvSpPr txBox="1">
              <a:spLocks noChangeArrowheads="1"/>
            </p:cNvSpPr>
            <p:nvPr/>
          </p:nvSpPr>
          <p:spPr bwMode="auto">
            <a:xfrm>
              <a:off x="864" y="3360"/>
              <a:ext cx="10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 record:</a:t>
              </a:r>
              <a:endParaRPr lang="en-US" altLang="hu-HU" sz="2400"/>
            </a:p>
          </p:txBody>
        </p:sp>
        <p:sp>
          <p:nvSpPr>
            <p:cNvPr id="52246" name="Text Box 25"/>
            <p:cNvSpPr txBox="1">
              <a:spLocks noChangeArrowheads="1"/>
            </p:cNvSpPr>
            <p:nvPr/>
          </p:nvSpPr>
          <p:spPr bwMode="auto">
            <a:xfrm>
              <a:off x="2496" y="3696"/>
              <a:ext cx="15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 + 4 = 12 Bytes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F49755-EEA5-4B01-8C38-5EE494A77EF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900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685800" y="4419600"/>
            <a:ext cx="3352800" cy="1555750"/>
            <a:chOff x="432" y="2784"/>
            <a:chExt cx="2112" cy="980"/>
          </a:xfrm>
        </p:grpSpPr>
        <p:grpSp>
          <p:nvGrpSpPr>
            <p:cNvPr id="54320" name="Group 46"/>
            <p:cNvGrpSpPr>
              <a:grpSpLocks/>
            </p:cNvGrpSpPr>
            <p:nvPr/>
          </p:nvGrpSpPr>
          <p:grpSpPr bwMode="auto">
            <a:xfrm>
              <a:off x="432" y="2784"/>
              <a:ext cx="2112" cy="768"/>
              <a:chOff x="672" y="2640"/>
              <a:chExt cx="2112" cy="768"/>
            </a:xfrm>
          </p:grpSpPr>
          <p:sp>
            <p:nvSpPr>
              <p:cNvPr id="54323" name="Rectangle 14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grpSp>
            <p:nvGrpSpPr>
              <p:cNvPr id="54324" name="Group 35"/>
              <p:cNvGrpSpPr>
                <a:grpSpLocks/>
              </p:cNvGrpSpPr>
              <p:nvPr/>
            </p:nvGrpSpPr>
            <p:grpSpPr bwMode="auto">
              <a:xfrm>
                <a:off x="672" y="2640"/>
                <a:ext cx="912" cy="768"/>
                <a:chOff x="672" y="2640"/>
                <a:chExt cx="912" cy="768"/>
              </a:xfrm>
            </p:grpSpPr>
            <p:sp>
              <p:nvSpPr>
                <p:cNvPr id="54325" name="Rectangle 4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6" name="Rectangle 5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7" name="Rectangle 16"/>
                <p:cNvSpPr>
                  <a:spLocks noChangeArrowheads="1"/>
                </p:cNvSpPr>
                <p:nvPr/>
              </p:nvSpPr>
              <p:spPr bwMode="auto">
                <a:xfrm>
                  <a:off x="672" y="2832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672" y="3216"/>
                  <a:ext cx="720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29" name="Line 27"/>
                <p:cNvSpPr>
                  <a:spLocks noChangeShapeType="1"/>
                </p:cNvSpPr>
                <p:nvPr/>
              </p:nvSpPr>
              <p:spPr bwMode="auto">
                <a:xfrm>
                  <a:off x="1296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0" name="Line 28"/>
                <p:cNvSpPr>
                  <a:spLocks noChangeShapeType="1"/>
                </p:cNvSpPr>
                <p:nvPr/>
              </p:nvSpPr>
              <p:spPr bwMode="auto">
                <a:xfrm>
                  <a:off x="912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1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2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3024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33" name="Line 34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34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54321" name="Text Box 102"/>
            <p:cNvSpPr txBox="1">
              <a:spLocks noChangeArrowheads="1"/>
            </p:cNvSpPr>
            <p:nvPr/>
          </p:nvSpPr>
          <p:spPr bwMode="auto">
            <a:xfrm>
              <a:off x="673" y="3552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</a:t>
              </a:r>
              <a:endParaRPr lang="en-US" altLang="hu-HU" sz="2400"/>
            </a:p>
          </p:txBody>
        </p:sp>
        <p:sp>
          <p:nvSpPr>
            <p:cNvPr id="54322" name="Text Box 103"/>
            <p:cNvSpPr txBox="1">
              <a:spLocks noChangeArrowheads="1"/>
            </p:cNvSpPr>
            <p:nvPr/>
          </p:nvSpPr>
          <p:spPr bwMode="auto">
            <a:xfrm>
              <a:off x="1776" y="3552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i+1</a:t>
              </a:r>
              <a:endParaRPr lang="en-US" altLang="hu-HU" sz="2400"/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4724400" y="4419600"/>
            <a:ext cx="3352800" cy="1555750"/>
            <a:chOff x="2976" y="2784"/>
            <a:chExt cx="2112" cy="980"/>
          </a:xfrm>
        </p:grpSpPr>
        <p:grpSp>
          <p:nvGrpSpPr>
            <p:cNvPr id="54305" name="Group 66"/>
            <p:cNvGrpSpPr>
              <a:grpSpLocks/>
            </p:cNvGrpSpPr>
            <p:nvPr/>
          </p:nvGrpSpPr>
          <p:grpSpPr bwMode="auto">
            <a:xfrm>
              <a:off x="2976" y="2784"/>
              <a:ext cx="2112" cy="768"/>
              <a:chOff x="672" y="2640"/>
              <a:chExt cx="2112" cy="768"/>
            </a:xfrm>
          </p:grpSpPr>
          <p:sp>
            <p:nvSpPr>
              <p:cNvPr id="54308" name="Rectangle 67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grpSp>
            <p:nvGrpSpPr>
              <p:cNvPr id="54309" name="Group 68"/>
              <p:cNvGrpSpPr>
                <a:grpSpLocks/>
              </p:cNvGrpSpPr>
              <p:nvPr/>
            </p:nvGrpSpPr>
            <p:grpSpPr bwMode="auto">
              <a:xfrm>
                <a:off x="672" y="2640"/>
                <a:ext cx="912" cy="768"/>
                <a:chOff x="672" y="2640"/>
                <a:chExt cx="912" cy="768"/>
              </a:xfrm>
            </p:grpSpPr>
            <p:sp>
              <p:nvSpPr>
                <p:cNvPr id="54310" name="Rectangle 69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7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1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" y="2640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2" name="Rectangle 71"/>
                <p:cNvSpPr>
                  <a:spLocks noChangeArrowheads="1"/>
                </p:cNvSpPr>
                <p:nvPr/>
              </p:nvSpPr>
              <p:spPr bwMode="auto">
                <a:xfrm>
                  <a:off x="672" y="2832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3" name="Rectangle 72"/>
                <p:cNvSpPr>
                  <a:spLocks noChangeArrowheads="1"/>
                </p:cNvSpPr>
                <p:nvPr/>
              </p:nvSpPr>
              <p:spPr bwMode="auto">
                <a:xfrm>
                  <a:off x="672" y="3216"/>
                  <a:ext cx="720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4" name="Line 73"/>
                <p:cNvSpPr>
                  <a:spLocks noChangeShapeType="1"/>
                </p:cNvSpPr>
                <p:nvPr/>
              </p:nvSpPr>
              <p:spPr bwMode="auto">
                <a:xfrm>
                  <a:off x="1296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5" name="Line 74"/>
                <p:cNvSpPr>
                  <a:spLocks noChangeShapeType="1"/>
                </p:cNvSpPr>
                <p:nvPr/>
              </p:nvSpPr>
              <p:spPr bwMode="auto">
                <a:xfrm>
                  <a:off x="912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6" name="Line 7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7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3024"/>
                  <a:ext cx="912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4318" name="Line 77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4319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30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54306" name="Text Box 105"/>
            <p:cNvSpPr txBox="1">
              <a:spLocks noChangeArrowheads="1"/>
            </p:cNvSpPr>
            <p:nvPr/>
          </p:nvSpPr>
          <p:spPr bwMode="auto">
            <a:xfrm>
              <a:off x="3217" y="3552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</a:t>
              </a:r>
              <a:endParaRPr lang="en-US" altLang="hu-HU" sz="2400"/>
            </a:p>
          </p:txBody>
        </p:sp>
        <p:sp>
          <p:nvSpPr>
            <p:cNvPr id="54307" name="Text Box 106"/>
            <p:cNvSpPr txBox="1">
              <a:spLocks noChangeArrowheads="1"/>
            </p:cNvSpPr>
            <p:nvPr/>
          </p:nvSpPr>
          <p:spPr bwMode="auto">
            <a:xfrm>
              <a:off x="4320" y="3552"/>
              <a:ext cx="6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i+1</a:t>
              </a:r>
              <a:endParaRPr lang="en-US" altLang="hu-HU" sz="2400"/>
            </a:p>
          </p:txBody>
        </p:sp>
      </p:grp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Page Organization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Student record size: 12 Bytes</a:t>
            </a:r>
          </a:p>
          <a:p>
            <a:pPr eaLnBrk="1" hangingPunct="1"/>
            <a:r>
              <a:rPr lang="en-US" altLang="hu-HU" smtClean="0"/>
              <a:t>Typical page size: 2 KB</a:t>
            </a:r>
          </a:p>
          <a:p>
            <a:pPr eaLnBrk="1" hangingPunct="1"/>
            <a:r>
              <a:rPr lang="en-US" altLang="hu-HU" smtClean="0"/>
              <a:t>Record identifiers: &lt;Page identifier, offset&gt;</a:t>
            </a:r>
          </a:p>
          <a:p>
            <a:pPr eaLnBrk="1" hangingPunct="1"/>
            <a:r>
              <a:rPr lang="en-US" altLang="hu-HU" smtClean="0"/>
              <a:t>How records</a:t>
            </a:r>
            <a:r>
              <a:rPr lang="hu-HU" altLang="hu-HU" smtClean="0"/>
              <a:t> are </a:t>
            </a:r>
            <a:r>
              <a:rPr lang="en-US" altLang="hu-HU" smtClean="0"/>
              <a:t>distributed into pages:</a:t>
            </a:r>
          </a:p>
          <a:p>
            <a:pPr lvl="1" eaLnBrk="1" hangingPunct="1"/>
            <a:r>
              <a:rPr lang="en-US" altLang="hu-HU" smtClean="0"/>
              <a:t>Unspanned organization</a:t>
            </a:r>
          </a:p>
          <a:p>
            <a:pPr lvl="2" eaLnBrk="1" hangingPunct="1"/>
            <a:r>
              <a:rPr lang="en-US" altLang="hu-HU" smtClean="0"/>
              <a:t>Blocking factor = </a:t>
            </a:r>
          </a:p>
          <a:p>
            <a:pPr lvl="1" eaLnBrk="1" hangingPunct="1"/>
            <a:r>
              <a:rPr lang="en-US" altLang="hu-HU" smtClean="0"/>
              <a:t>Spanned organization</a:t>
            </a:r>
            <a:r>
              <a:rPr lang="hu-HU" altLang="hu-HU" smtClean="0"/>
              <a:t> </a:t>
            </a:r>
            <a:endParaRPr lang="en-US" altLang="hu-HU" smtClean="0"/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752600" y="3962400"/>
            <a:ext cx="990600" cy="304800"/>
            <a:chOff x="1776" y="3360"/>
            <a:chExt cx="768" cy="192"/>
          </a:xfrm>
        </p:grpSpPr>
        <p:sp>
          <p:nvSpPr>
            <p:cNvPr id="54302" name="Rectangle 15"/>
            <p:cNvSpPr>
              <a:spLocks noChangeArrowheads="1"/>
            </p:cNvSpPr>
            <p:nvPr/>
          </p:nvSpPr>
          <p:spPr bwMode="auto">
            <a:xfrm>
              <a:off x="1776" y="3360"/>
              <a:ext cx="768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303" name="Line 37"/>
            <p:cNvSpPr>
              <a:spLocks noChangeShapeType="1"/>
            </p:cNvSpPr>
            <p:nvPr/>
          </p:nvSpPr>
          <p:spPr bwMode="auto">
            <a:xfrm>
              <a:off x="1776" y="33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4304" name="Line 38"/>
            <p:cNvSpPr>
              <a:spLocks noChangeShapeType="1"/>
            </p:cNvSpPr>
            <p:nvPr/>
          </p:nvSpPr>
          <p:spPr bwMode="auto">
            <a:xfrm>
              <a:off x="1776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590800" y="4419600"/>
            <a:ext cx="990600" cy="304800"/>
            <a:chOff x="2112" y="3600"/>
            <a:chExt cx="624" cy="192"/>
          </a:xfrm>
        </p:grpSpPr>
        <p:grpSp>
          <p:nvGrpSpPr>
            <p:cNvPr id="54297" name="Group 40"/>
            <p:cNvGrpSpPr>
              <a:grpSpLocks/>
            </p:cNvGrpSpPr>
            <p:nvPr/>
          </p:nvGrpSpPr>
          <p:grpSpPr bwMode="auto">
            <a:xfrm>
              <a:off x="2112" y="3600"/>
              <a:ext cx="624" cy="192"/>
              <a:chOff x="1776" y="3360"/>
              <a:chExt cx="768" cy="192"/>
            </a:xfrm>
          </p:grpSpPr>
          <p:sp>
            <p:nvSpPr>
              <p:cNvPr id="54299" name="Rectangle 41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300" name="Line 42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301" name="Line 43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98" name="Line 44"/>
            <p:cNvSpPr>
              <a:spLocks noChangeShapeType="1"/>
            </p:cNvSpPr>
            <p:nvPr/>
          </p:nvSpPr>
          <p:spPr bwMode="auto">
            <a:xfrm>
              <a:off x="211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1600200" y="5991225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unspanned</a:t>
            </a:r>
            <a:endParaRPr lang="en-US" altLang="hu-HU" sz="2400"/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6629400" y="4419600"/>
            <a:ext cx="685800" cy="304800"/>
            <a:chOff x="2112" y="3600"/>
            <a:chExt cx="624" cy="192"/>
          </a:xfrm>
        </p:grpSpPr>
        <p:grpSp>
          <p:nvGrpSpPr>
            <p:cNvPr id="54292" name="Group 80"/>
            <p:cNvGrpSpPr>
              <a:grpSpLocks/>
            </p:cNvGrpSpPr>
            <p:nvPr/>
          </p:nvGrpSpPr>
          <p:grpSpPr bwMode="auto">
            <a:xfrm>
              <a:off x="2112" y="3600"/>
              <a:ext cx="624" cy="192"/>
              <a:chOff x="1776" y="3360"/>
              <a:chExt cx="768" cy="192"/>
            </a:xfrm>
          </p:grpSpPr>
          <p:sp>
            <p:nvSpPr>
              <p:cNvPr id="54294" name="Rectangle 81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295" name="Line 82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296" name="Line 83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93" name="Line 84"/>
            <p:cNvSpPr>
              <a:spLocks noChangeShapeType="1"/>
            </p:cNvSpPr>
            <p:nvPr/>
          </p:nvSpPr>
          <p:spPr bwMode="auto">
            <a:xfrm>
              <a:off x="2112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53" name="Text Box 85"/>
          <p:cNvSpPr txBox="1">
            <a:spLocks noChangeArrowheads="1"/>
          </p:cNvSpPr>
          <p:nvPr/>
        </p:nvSpPr>
        <p:spPr bwMode="auto">
          <a:xfrm>
            <a:off x="5638800" y="5991225"/>
            <a:ext cx="115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spanned</a:t>
            </a:r>
            <a:endParaRPr lang="en-US" altLang="hu-HU" sz="2400"/>
          </a:p>
        </p:txBody>
      </p: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5867400" y="5334000"/>
            <a:ext cx="304800" cy="304800"/>
            <a:chOff x="3120" y="2304"/>
            <a:chExt cx="624" cy="192"/>
          </a:xfrm>
        </p:grpSpPr>
        <p:grpSp>
          <p:nvGrpSpPr>
            <p:cNvPr id="54287" name="Group 87"/>
            <p:cNvGrpSpPr>
              <a:grpSpLocks/>
            </p:cNvGrpSpPr>
            <p:nvPr/>
          </p:nvGrpSpPr>
          <p:grpSpPr bwMode="auto">
            <a:xfrm>
              <a:off x="3120" y="2304"/>
              <a:ext cx="624" cy="192"/>
              <a:chOff x="1776" y="3360"/>
              <a:chExt cx="768" cy="192"/>
            </a:xfrm>
          </p:grpSpPr>
          <p:sp>
            <p:nvSpPr>
              <p:cNvPr id="54289" name="Rectangle 88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768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4290" name="Line 89"/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4291" name="Line 90"/>
              <p:cNvSpPr>
                <a:spLocks noChangeShapeType="1"/>
              </p:cNvSpPr>
              <p:nvPr/>
            </p:nvSpPr>
            <p:spPr bwMode="auto">
              <a:xfrm>
                <a:off x="1776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4288" name="Line 91"/>
            <p:cNvSpPr>
              <a:spLocks noChangeShapeType="1"/>
            </p:cNvSpPr>
            <p:nvPr/>
          </p:nvSpPr>
          <p:spPr bwMode="auto">
            <a:xfrm>
              <a:off x="374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8469" name="Freeform 101"/>
          <p:cNvSpPr>
            <a:spLocks/>
          </p:cNvSpPr>
          <p:nvPr/>
        </p:nvSpPr>
        <p:spPr bwMode="auto">
          <a:xfrm>
            <a:off x="6096000" y="4495800"/>
            <a:ext cx="609600" cy="990600"/>
          </a:xfrm>
          <a:custGeom>
            <a:avLst/>
            <a:gdLst>
              <a:gd name="T0" fmla="*/ 0 w 336"/>
              <a:gd name="T1" fmla="*/ 2147483646 h 624"/>
              <a:gd name="T2" fmla="*/ 2147483646 w 336"/>
              <a:gd name="T3" fmla="*/ 2147483646 h 624"/>
              <a:gd name="T4" fmla="*/ 2147483646 w 336"/>
              <a:gd name="T5" fmla="*/ 2147483646 h 624"/>
              <a:gd name="T6" fmla="*/ 2147483646 w 336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624"/>
              <a:gd name="T14" fmla="*/ 336 w 336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624">
                <a:moveTo>
                  <a:pt x="0" y="624"/>
                </a:moveTo>
                <a:cubicBezTo>
                  <a:pt x="84" y="588"/>
                  <a:pt x="168" y="552"/>
                  <a:pt x="192" y="480"/>
                </a:cubicBezTo>
                <a:cubicBezTo>
                  <a:pt x="216" y="408"/>
                  <a:pt x="120" y="272"/>
                  <a:pt x="144" y="192"/>
                </a:cubicBezTo>
                <a:cubicBezTo>
                  <a:pt x="168" y="112"/>
                  <a:pt x="252" y="5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58476" name="Object 108"/>
          <p:cNvGraphicFramePr>
            <a:graphicFrameLocks noChangeAspect="1"/>
          </p:cNvGraphicFramePr>
          <p:nvPr/>
        </p:nvGraphicFramePr>
        <p:xfrm>
          <a:off x="3505200" y="32766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4" imgW="787400" imgH="406400" progId="Equation.3">
                  <p:embed/>
                </p:oleObj>
              </mc:Choice>
              <mc:Fallback>
                <p:oleObj name="Equation" r:id="rId4" imgW="787400" imgH="4064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432" grpId="0"/>
      <p:bldP spid="584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Blocking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b="1" dirty="0"/>
              <a:t>Blocking</a:t>
            </a:r>
            <a:r>
              <a:rPr lang="en-US" altLang="hu-HU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hu-HU" dirty="0"/>
              <a:t>Refers to storing a number of records in one block on the disk.</a:t>
            </a:r>
          </a:p>
          <a:p>
            <a:pPr>
              <a:lnSpc>
                <a:spcPct val="90000"/>
              </a:lnSpc>
            </a:pPr>
            <a:r>
              <a:rPr lang="en-US" altLang="hu-HU" dirty="0"/>
              <a:t>Blocking factor (</a:t>
            </a:r>
            <a:r>
              <a:rPr lang="en-US" altLang="hu-HU" b="1" dirty="0" smtClean="0"/>
              <a:t>bf</a:t>
            </a:r>
            <a:r>
              <a:rPr lang="en-US" altLang="hu-HU" dirty="0" smtClean="0"/>
              <a:t>) </a:t>
            </a:r>
            <a:r>
              <a:rPr lang="en-US" altLang="hu-HU" dirty="0"/>
              <a:t>refers to the number of records per block. </a:t>
            </a:r>
          </a:p>
          <a:p>
            <a:pPr>
              <a:lnSpc>
                <a:spcPct val="90000"/>
              </a:lnSpc>
            </a:pPr>
            <a:r>
              <a:rPr lang="en-US" altLang="hu-HU" dirty="0"/>
              <a:t>There may be empty space in a block if an integral number of records do not fit in one block.</a:t>
            </a:r>
          </a:p>
          <a:p>
            <a:pPr>
              <a:lnSpc>
                <a:spcPct val="90000"/>
              </a:lnSpc>
            </a:pPr>
            <a:r>
              <a:rPr lang="en-US" altLang="hu-HU" dirty="0" smtClean="0"/>
              <a:t>File </a:t>
            </a:r>
            <a:r>
              <a:rPr lang="en-US" altLang="hu-HU" dirty="0"/>
              <a:t>records can be </a:t>
            </a:r>
            <a:r>
              <a:rPr lang="en-US" altLang="hu-HU" b="1" dirty="0" err="1"/>
              <a:t>unspanned</a:t>
            </a:r>
            <a:r>
              <a:rPr lang="en-US" altLang="hu-HU" dirty="0"/>
              <a:t> or </a:t>
            </a:r>
            <a:r>
              <a:rPr lang="en-US" altLang="hu-HU" b="1" dirty="0"/>
              <a:t>spanned</a:t>
            </a:r>
            <a:r>
              <a:rPr lang="en-US" altLang="hu-HU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hu-HU" sz="2000" b="1" dirty="0" err="1"/>
              <a:t>Unspanned</a:t>
            </a:r>
            <a:r>
              <a:rPr lang="en-US" altLang="hu-HU" sz="2000" dirty="0"/>
              <a:t>: no record can span two blocks</a:t>
            </a:r>
          </a:p>
          <a:p>
            <a:pPr lvl="1">
              <a:lnSpc>
                <a:spcPct val="90000"/>
              </a:lnSpc>
            </a:pPr>
            <a:r>
              <a:rPr lang="en-US" altLang="hu-HU" sz="2000" b="1" dirty="0"/>
              <a:t>Spanned</a:t>
            </a:r>
            <a:r>
              <a:rPr lang="en-US" altLang="hu-HU" sz="2000" dirty="0"/>
              <a:t>: a record can be stored in more than one </a:t>
            </a:r>
            <a:r>
              <a:rPr lang="en-US" altLang="hu-HU" sz="2000" dirty="0" smtClean="0"/>
              <a:t>block</a:t>
            </a:r>
            <a:endParaRPr lang="hu-HU" altLang="hu-HU" sz="20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hu-HU" altLang="hu-HU" sz="2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hu-HU" sz="2000" dirty="0" smtClean="0"/>
              <a:t>The </a:t>
            </a:r>
            <a:r>
              <a:rPr lang="en-US" altLang="hu-HU" sz="2000" dirty="0"/>
              <a:t>physical disk blocks that are allocated to hold the records of a file can be </a:t>
            </a:r>
            <a:r>
              <a:rPr lang="en-US" altLang="hu-HU" sz="2000" i="1" dirty="0"/>
              <a:t>contiguous, linked, or indexed</a:t>
            </a:r>
            <a:r>
              <a:rPr lang="en-US" altLang="hu-HU" sz="2000" dirty="0" smtClean="0"/>
              <a:t>.</a:t>
            </a:r>
            <a:endParaRPr lang="hu-HU" altLang="hu-HU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hu-HU" sz="2000" dirty="0"/>
          </a:p>
          <a:p>
            <a:pPr lvl="1">
              <a:lnSpc>
                <a:spcPct val="90000"/>
              </a:lnSpc>
            </a:pPr>
            <a:endParaRPr lang="en-US" altLang="hu-HU" sz="2000" dirty="0"/>
          </a:p>
          <a:p>
            <a:pPr lvl="1">
              <a:lnSpc>
                <a:spcPct val="90000"/>
              </a:lnSpc>
            </a:pPr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237139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29B3A-B2AE-4F13-AAF3-2C0C65A34C5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9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What if a record is deleted?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hu-HU" smtClean="0"/>
              <a:t>Depending on the type of records:</a:t>
            </a:r>
          </a:p>
          <a:p>
            <a:pPr lvl="1" eaLnBrk="1" hangingPunct="1"/>
            <a:r>
              <a:rPr lang="en-US" altLang="hu-HU" smtClean="0"/>
              <a:t>Fixed-length records</a:t>
            </a:r>
          </a:p>
          <a:p>
            <a:pPr lvl="1" eaLnBrk="1" hangingPunct="1"/>
            <a:r>
              <a:rPr lang="en-US" altLang="hu-HU" smtClean="0"/>
              <a:t>Variable-length records</a:t>
            </a:r>
          </a:p>
        </p:txBody>
      </p:sp>
      <p:grpSp>
        <p:nvGrpSpPr>
          <p:cNvPr id="56325" name="Group 48"/>
          <p:cNvGrpSpPr>
            <a:grpSpLocks/>
          </p:cNvGrpSpPr>
          <p:nvPr/>
        </p:nvGrpSpPr>
        <p:grpSpPr bwMode="auto">
          <a:xfrm>
            <a:off x="3657600" y="3733800"/>
            <a:ext cx="1447800" cy="1219200"/>
            <a:chOff x="720" y="2784"/>
            <a:chExt cx="912" cy="768"/>
          </a:xfrm>
        </p:grpSpPr>
        <p:sp>
          <p:nvSpPr>
            <p:cNvPr id="56332" name="Rectangle 8"/>
            <p:cNvSpPr>
              <a:spLocks noChangeArrowheads="1"/>
            </p:cNvSpPr>
            <p:nvPr/>
          </p:nvSpPr>
          <p:spPr bwMode="auto">
            <a:xfrm>
              <a:off x="720" y="2784"/>
              <a:ext cx="91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3" name="Rectangle 9"/>
            <p:cNvSpPr>
              <a:spLocks noChangeArrowheads="1"/>
            </p:cNvSpPr>
            <p:nvPr/>
          </p:nvSpPr>
          <p:spPr bwMode="auto">
            <a:xfrm>
              <a:off x="720" y="2784"/>
              <a:ext cx="91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4" name="Rectangle 11"/>
            <p:cNvSpPr>
              <a:spLocks noChangeArrowheads="1"/>
            </p:cNvSpPr>
            <p:nvPr/>
          </p:nvSpPr>
          <p:spPr bwMode="auto">
            <a:xfrm>
              <a:off x="720" y="3360"/>
              <a:ext cx="720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5" name="Line 12"/>
            <p:cNvSpPr>
              <a:spLocks noChangeShapeType="1"/>
            </p:cNvSpPr>
            <p:nvPr/>
          </p:nvSpPr>
          <p:spPr bwMode="auto">
            <a:xfrm>
              <a:off x="134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6336" name="Rectangle 15"/>
            <p:cNvSpPr>
              <a:spLocks noChangeArrowheads="1"/>
            </p:cNvSpPr>
            <p:nvPr/>
          </p:nvSpPr>
          <p:spPr bwMode="auto">
            <a:xfrm>
              <a:off x="720" y="3168"/>
              <a:ext cx="91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72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1152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6339" name="Group 40"/>
            <p:cNvGrpSpPr>
              <a:grpSpLocks/>
            </p:cNvGrpSpPr>
            <p:nvPr/>
          </p:nvGrpSpPr>
          <p:grpSpPr bwMode="auto">
            <a:xfrm>
              <a:off x="1536" y="2976"/>
              <a:ext cx="96" cy="192"/>
              <a:chOff x="1872" y="2880"/>
              <a:chExt cx="96" cy="192"/>
            </a:xfrm>
          </p:grpSpPr>
          <p:sp>
            <p:nvSpPr>
              <p:cNvPr id="56347" name="Rectangle 34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6348" name="Line 35"/>
              <p:cNvSpPr>
                <a:spLocks noChangeShapeType="1"/>
              </p:cNvSpPr>
              <p:nvPr/>
            </p:nvSpPr>
            <p:spPr bwMode="auto">
              <a:xfrm>
                <a:off x="1872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6349" name="Line 36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6340" name="Line 37"/>
            <p:cNvSpPr>
              <a:spLocks noChangeShapeType="1"/>
            </p:cNvSpPr>
            <p:nvPr/>
          </p:nvSpPr>
          <p:spPr bwMode="auto">
            <a:xfrm>
              <a:off x="163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56341" name="Group 26"/>
            <p:cNvGrpSpPr>
              <a:grpSpLocks/>
            </p:cNvGrpSpPr>
            <p:nvPr/>
          </p:nvGrpSpPr>
          <p:grpSpPr bwMode="auto">
            <a:xfrm>
              <a:off x="720" y="2976"/>
              <a:ext cx="240" cy="192"/>
              <a:chOff x="2112" y="3600"/>
              <a:chExt cx="624" cy="192"/>
            </a:xfrm>
          </p:grpSpPr>
          <p:grpSp>
            <p:nvGrpSpPr>
              <p:cNvPr id="56342" name="Group 27"/>
              <p:cNvGrpSpPr>
                <a:grpSpLocks/>
              </p:cNvGrpSpPr>
              <p:nvPr/>
            </p:nvGrpSpPr>
            <p:grpSpPr bwMode="auto">
              <a:xfrm>
                <a:off x="2112" y="3600"/>
                <a:ext cx="624" cy="192"/>
                <a:chOff x="1776" y="3360"/>
                <a:chExt cx="768" cy="192"/>
              </a:xfrm>
            </p:grpSpPr>
            <p:sp>
              <p:nvSpPr>
                <p:cNvPr id="563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3360"/>
                  <a:ext cx="768" cy="19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6345" name="Line 29"/>
                <p:cNvSpPr>
                  <a:spLocks noChangeShapeType="1"/>
                </p:cNvSpPr>
                <p:nvPr/>
              </p:nvSpPr>
              <p:spPr bwMode="auto">
                <a:xfrm>
                  <a:off x="1776" y="336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6346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355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56343" name="Line 31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6326" name="Group 47"/>
          <p:cNvGrpSpPr>
            <a:grpSpLocks/>
          </p:cNvGrpSpPr>
          <p:nvPr/>
        </p:nvGrpSpPr>
        <p:grpSpPr bwMode="auto">
          <a:xfrm>
            <a:off x="4038600" y="4038600"/>
            <a:ext cx="914400" cy="304800"/>
            <a:chOff x="960" y="2544"/>
            <a:chExt cx="576" cy="192"/>
          </a:xfrm>
        </p:grpSpPr>
        <p:grpSp>
          <p:nvGrpSpPr>
            <p:cNvPr id="56327" name="Group 41"/>
            <p:cNvGrpSpPr>
              <a:grpSpLocks/>
            </p:cNvGrpSpPr>
            <p:nvPr/>
          </p:nvGrpSpPr>
          <p:grpSpPr bwMode="auto">
            <a:xfrm>
              <a:off x="960" y="2544"/>
              <a:ext cx="576" cy="192"/>
              <a:chOff x="1008" y="2448"/>
              <a:chExt cx="576" cy="192"/>
            </a:xfrm>
          </p:grpSpPr>
          <p:sp>
            <p:nvSpPr>
              <p:cNvPr id="56329" name="Rectangle 22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56330" name="Line 23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6331" name="Line 24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6328" name="Line 46"/>
            <p:cNvSpPr>
              <a:spLocks noChangeShapeType="1"/>
            </p:cNvSpPr>
            <p:nvPr/>
          </p:nvSpPr>
          <p:spPr bwMode="auto">
            <a:xfrm>
              <a:off x="96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70AF9-BD9B-4DE4-837B-0BD0506387C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9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Building a Database: </a:t>
            </a:r>
            <a:r>
              <a:rPr lang="en-US" altLang="hu-HU" dirty="0" smtClean="0">
                <a:solidFill>
                  <a:srgbClr val="FF0000"/>
                </a:solidFill>
              </a:rPr>
              <a:t>High-Level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 smtClean="0"/>
              <a:t>Design conceptual schema using a data model, e.g. ER, UML, etc.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582738" y="4724400"/>
            <a:ext cx="5580062" cy="685800"/>
            <a:chOff x="997" y="2976"/>
            <a:chExt cx="3515" cy="432"/>
          </a:xfrm>
        </p:grpSpPr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1392" y="2976"/>
              <a:ext cx="816" cy="43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9223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816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takes</a:t>
              </a:r>
              <a:endParaRPr lang="en-US" altLang="hu-HU" sz="2400"/>
            </a:p>
          </p:txBody>
        </p:sp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696" y="2976"/>
              <a:ext cx="816" cy="43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course</a:t>
              </a:r>
              <a:endParaRPr lang="en-US" altLang="hu-HU" sz="2400"/>
            </a:p>
          </p:txBody>
        </p:sp>
        <p:cxnSp>
          <p:nvCxnSpPr>
            <p:cNvPr id="9225" name="AutoShape 11"/>
            <p:cNvCxnSpPr>
              <a:cxnSpLocks noChangeShapeType="1"/>
              <a:stCxn id="9222" idx="3"/>
              <a:endCxn id="9222" idx="3"/>
            </p:cNvCxnSpPr>
            <p:nvPr/>
          </p:nvCxnSpPr>
          <p:spPr bwMode="auto">
            <a:xfrm>
              <a:off x="2208" y="3192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12"/>
            <p:cNvCxnSpPr>
              <a:cxnSpLocks noChangeShapeType="1"/>
              <a:stCxn id="9222" idx="3"/>
              <a:endCxn id="9223" idx="1"/>
            </p:cNvCxnSpPr>
            <p:nvPr/>
          </p:nvCxnSpPr>
          <p:spPr bwMode="auto">
            <a:xfrm>
              <a:off x="2208" y="319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7" name="AutoShape 13"/>
            <p:cNvCxnSpPr>
              <a:cxnSpLocks noChangeShapeType="1"/>
              <a:stCxn id="9223" idx="3"/>
              <a:endCxn id="9224" idx="1"/>
            </p:cNvCxnSpPr>
            <p:nvPr/>
          </p:nvCxnSpPr>
          <p:spPr bwMode="auto">
            <a:xfrm>
              <a:off x="3360" y="319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AutoShape 18"/>
            <p:cNvCxnSpPr>
              <a:cxnSpLocks noChangeShapeType="1"/>
            </p:cNvCxnSpPr>
            <p:nvPr/>
          </p:nvCxnSpPr>
          <p:spPr bwMode="auto">
            <a:xfrm>
              <a:off x="1056" y="3308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9" name="AutoShape 14"/>
            <p:cNvSpPr>
              <a:spLocks noChangeArrowheads="1"/>
            </p:cNvSpPr>
            <p:nvPr/>
          </p:nvSpPr>
          <p:spPr bwMode="auto">
            <a:xfrm>
              <a:off x="997" y="3264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name</a:t>
              </a:r>
              <a:endParaRPr lang="en-US" altLang="hu-HU" sz="2400"/>
            </a:p>
          </p:txBody>
        </p:sp>
        <p:cxnSp>
          <p:nvCxnSpPr>
            <p:cNvPr id="9230" name="AutoShape 20"/>
            <p:cNvCxnSpPr>
              <a:cxnSpLocks noChangeShapeType="1"/>
            </p:cNvCxnSpPr>
            <p:nvPr/>
          </p:nvCxnSpPr>
          <p:spPr bwMode="auto">
            <a:xfrm>
              <a:off x="1056" y="3020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1" name="AutoShape 21"/>
            <p:cNvSpPr>
              <a:spLocks noChangeArrowheads="1"/>
            </p:cNvSpPr>
            <p:nvPr/>
          </p:nvSpPr>
          <p:spPr bwMode="auto">
            <a:xfrm>
              <a:off x="997" y="2976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82800" bIns="0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hu-HU" altLang="hu-HU" sz="1800" u="sng"/>
                <a:t>st</a:t>
              </a:r>
              <a:r>
                <a:rPr lang="en-US" altLang="hu-HU" sz="1800" u="sng"/>
                <a:t>id</a:t>
              </a:r>
              <a:endParaRPr lang="en-US" altLang="hu-HU" sz="2400"/>
            </a:p>
          </p:txBody>
        </p:sp>
        <p:sp>
          <p:nvSpPr>
            <p:cNvPr id="9232" name="Text Box 22"/>
            <p:cNvSpPr txBox="1">
              <a:spLocks noChangeArrowheads="1"/>
            </p:cNvSpPr>
            <p:nvPr/>
          </p:nvSpPr>
          <p:spPr bwMode="auto">
            <a:xfrm>
              <a:off x="2160" y="3004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1:N</a:t>
              </a:r>
              <a:endParaRPr lang="en-US" altLang="hu-HU" sz="2400"/>
            </a:p>
          </p:txBody>
        </p:sp>
        <p:sp>
          <p:nvSpPr>
            <p:cNvPr id="9233" name="Text Box 23"/>
            <p:cNvSpPr txBox="1">
              <a:spLocks noChangeArrowheads="1"/>
            </p:cNvSpPr>
            <p:nvPr/>
          </p:nvSpPr>
          <p:spPr bwMode="auto">
            <a:xfrm>
              <a:off x="3429" y="3004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0:N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5E298-8CE2-4346-934F-F0988C106669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90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76200" y="2857500"/>
            <a:ext cx="3322638" cy="2838450"/>
            <a:chOff x="115" y="1803"/>
            <a:chExt cx="2093" cy="1788"/>
          </a:xfrm>
        </p:grpSpPr>
        <p:grpSp>
          <p:nvGrpSpPr>
            <p:cNvPr id="58426" name="Group 73"/>
            <p:cNvGrpSpPr>
              <a:grpSpLocks/>
            </p:cNvGrpSpPr>
            <p:nvPr/>
          </p:nvGrpSpPr>
          <p:grpSpPr bwMode="auto">
            <a:xfrm>
              <a:off x="115" y="1803"/>
              <a:ext cx="2093" cy="1788"/>
              <a:chOff x="115" y="1803"/>
              <a:chExt cx="2093" cy="1788"/>
            </a:xfrm>
          </p:grpSpPr>
          <p:grpSp>
            <p:nvGrpSpPr>
              <p:cNvPr id="58428" name="Group 72"/>
              <p:cNvGrpSpPr>
                <a:grpSpLocks/>
              </p:cNvGrpSpPr>
              <p:nvPr/>
            </p:nvGrpSpPr>
            <p:grpSpPr bwMode="auto">
              <a:xfrm>
                <a:off x="115" y="1803"/>
                <a:ext cx="2093" cy="1788"/>
                <a:chOff x="115" y="1803"/>
                <a:chExt cx="2093" cy="1788"/>
              </a:xfrm>
            </p:grpSpPr>
            <p:sp>
              <p:nvSpPr>
                <p:cNvPr id="584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28" y="1803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1</a:t>
                  </a:r>
                  <a:endParaRPr lang="en-US" altLang="hu-HU" sz="2400"/>
                </a:p>
              </p:txBody>
            </p:sp>
            <p:sp>
              <p:nvSpPr>
                <p:cNvPr id="584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8" y="2016"/>
                  <a:ext cx="4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2</a:t>
                  </a:r>
                  <a:endParaRPr lang="en-US" altLang="hu-HU" sz="2400"/>
                </a:p>
              </p:txBody>
            </p:sp>
            <p:sp>
              <p:nvSpPr>
                <p:cNvPr id="5843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24" y="2736"/>
                  <a:ext cx="50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Slot N</a:t>
                  </a:r>
                  <a:endParaRPr lang="en-US" altLang="hu-HU" sz="2400"/>
                </a:p>
              </p:txBody>
            </p:sp>
            <p:sp>
              <p:nvSpPr>
                <p:cNvPr id="5843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5" y="3360"/>
                  <a:ext cx="941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hu-HU" sz="1800"/>
                    <a:t>Page header</a:t>
                  </a:r>
                  <a:endParaRPr lang="en-US" altLang="hu-HU" sz="2400"/>
                </a:p>
              </p:txBody>
            </p:sp>
            <p:sp>
              <p:nvSpPr>
                <p:cNvPr id="58434" name="Rectangle 60"/>
                <p:cNvSpPr>
                  <a:spLocks noChangeArrowheads="1"/>
                </p:cNvSpPr>
                <p:nvPr/>
              </p:nvSpPr>
              <p:spPr bwMode="auto">
                <a:xfrm>
                  <a:off x="1056" y="1824"/>
                  <a:ext cx="11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8435" name="Line 61"/>
                <p:cNvSpPr>
                  <a:spLocks noChangeShapeType="1"/>
                </p:cNvSpPr>
                <p:nvPr/>
              </p:nvSpPr>
              <p:spPr bwMode="auto">
                <a:xfrm>
                  <a:off x="1056" y="201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6" name="Line 62"/>
                <p:cNvSpPr>
                  <a:spLocks noChangeShapeType="1"/>
                </p:cNvSpPr>
                <p:nvPr/>
              </p:nvSpPr>
              <p:spPr bwMode="auto">
                <a:xfrm>
                  <a:off x="1056" y="22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7" name="Line 63"/>
                <p:cNvSpPr>
                  <a:spLocks noChangeShapeType="1"/>
                </p:cNvSpPr>
                <p:nvPr/>
              </p:nvSpPr>
              <p:spPr bwMode="auto">
                <a:xfrm>
                  <a:off x="1056" y="336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8" name="Line 64"/>
                <p:cNvSpPr>
                  <a:spLocks noChangeShapeType="1"/>
                </p:cNvSpPr>
                <p:nvPr/>
              </p:nvSpPr>
              <p:spPr bwMode="auto">
                <a:xfrm>
                  <a:off x="1056" y="355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39" name="Line 65"/>
                <p:cNvSpPr>
                  <a:spLocks noChangeShapeType="1"/>
                </p:cNvSpPr>
                <p:nvPr/>
              </p:nvSpPr>
              <p:spPr bwMode="auto">
                <a:xfrm>
                  <a:off x="1056" y="273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40" name="Line 66"/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5844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hu-HU" sz="2400"/>
                    <a:t>...</a:t>
                  </a:r>
                </a:p>
              </p:txBody>
            </p:sp>
            <p:sp>
              <p:nvSpPr>
                <p:cNvPr id="58442" name="Rectangle 68"/>
                <p:cNvSpPr>
                  <a:spLocks noChangeArrowheads="1"/>
                </p:cNvSpPr>
                <p:nvPr/>
              </p:nvSpPr>
              <p:spPr bwMode="auto">
                <a:xfrm>
                  <a:off x="1056" y="2928"/>
                  <a:ext cx="115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hu-HU" altLang="hu-HU" sz="2400"/>
                </a:p>
              </p:txBody>
            </p:sp>
            <p:sp>
              <p:nvSpPr>
                <p:cNvPr id="58443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sp>
            <p:nvSpPr>
              <p:cNvPr id="58429" name="Text Box 69"/>
              <p:cNvSpPr txBox="1">
                <a:spLocks noChangeArrowheads="1"/>
              </p:cNvSpPr>
              <p:nvPr/>
            </p:nvSpPr>
            <p:spPr bwMode="auto">
              <a:xfrm>
                <a:off x="1968" y="3360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</p:grpSp>
        <p:sp>
          <p:nvSpPr>
            <p:cNvPr id="58427" name="Text Box 76"/>
            <p:cNvSpPr txBox="1">
              <a:spLocks noChangeArrowheads="1"/>
            </p:cNvSpPr>
            <p:nvPr/>
          </p:nvSpPr>
          <p:spPr bwMode="auto">
            <a:xfrm>
              <a:off x="1152" y="3024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i="1"/>
                <a:t>Free Space</a:t>
              </a:r>
              <a:endParaRPr lang="en-US" altLang="hu-HU" sz="2400" i="1"/>
            </a:p>
          </p:txBody>
        </p:sp>
      </p:grp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Fixed-length record files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Upon record deletion:</a:t>
            </a:r>
          </a:p>
          <a:p>
            <a:pPr marL="819150" lvl="1" eaLnBrk="1" hangingPunct="1"/>
            <a:r>
              <a:rPr lang="en-US" altLang="hu-HU" smtClean="0"/>
              <a:t>Packed page scheme</a:t>
            </a:r>
          </a:p>
          <a:p>
            <a:pPr marL="819150" lvl="1" eaLnBrk="1" hangingPunct="1"/>
            <a:r>
              <a:rPr lang="en-US" altLang="hu-HU" smtClean="0"/>
              <a:t>Bitmap</a:t>
            </a:r>
          </a:p>
          <a:p>
            <a:pPr marL="819150" lvl="1" eaLnBrk="1" hangingPunct="1">
              <a:buFontTx/>
              <a:buNone/>
            </a:pPr>
            <a:endParaRPr lang="en-US" altLang="hu-HU" smtClean="0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627438" y="2895600"/>
            <a:ext cx="1905000" cy="2805113"/>
            <a:chOff x="2352" y="1824"/>
            <a:chExt cx="1200" cy="1767"/>
          </a:xfrm>
        </p:grpSpPr>
        <p:sp>
          <p:nvSpPr>
            <p:cNvPr id="58415" name="Rectangle 5"/>
            <p:cNvSpPr>
              <a:spLocks noChangeArrowheads="1"/>
            </p:cNvSpPr>
            <p:nvPr/>
          </p:nvSpPr>
          <p:spPr bwMode="auto">
            <a:xfrm>
              <a:off x="2352" y="1824"/>
              <a:ext cx="1152" cy="17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416" name="Line 29"/>
            <p:cNvSpPr>
              <a:spLocks noChangeShapeType="1"/>
            </p:cNvSpPr>
            <p:nvPr/>
          </p:nvSpPr>
          <p:spPr bwMode="auto">
            <a:xfrm>
              <a:off x="2352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7" name="Line 30"/>
            <p:cNvSpPr>
              <a:spLocks noChangeShapeType="1"/>
            </p:cNvSpPr>
            <p:nvPr/>
          </p:nvSpPr>
          <p:spPr bwMode="auto">
            <a:xfrm>
              <a:off x="2352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8" name="Line 33"/>
            <p:cNvSpPr>
              <a:spLocks noChangeShapeType="1"/>
            </p:cNvSpPr>
            <p:nvPr/>
          </p:nvSpPr>
          <p:spPr bwMode="auto">
            <a:xfrm>
              <a:off x="2352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9" name="Line 34"/>
            <p:cNvSpPr>
              <a:spLocks noChangeShapeType="1"/>
            </p:cNvSpPr>
            <p:nvPr/>
          </p:nvSpPr>
          <p:spPr bwMode="auto">
            <a:xfrm>
              <a:off x="2352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0" name="Line 35"/>
            <p:cNvSpPr>
              <a:spLocks noChangeShapeType="1"/>
            </p:cNvSpPr>
            <p:nvPr/>
          </p:nvSpPr>
          <p:spPr bwMode="auto">
            <a:xfrm>
              <a:off x="2352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1" name="Line 36"/>
            <p:cNvSpPr>
              <a:spLocks noChangeShapeType="1"/>
            </p:cNvSpPr>
            <p:nvPr/>
          </p:nvSpPr>
          <p:spPr bwMode="auto">
            <a:xfrm>
              <a:off x="2352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22" name="Text Box 44"/>
            <p:cNvSpPr txBox="1">
              <a:spLocks noChangeArrowheads="1"/>
            </p:cNvSpPr>
            <p:nvPr/>
          </p:nvSpPr>
          <p:spPr bwMode="auto">
            <a:xfrm>
              <a:off x="2688" y="211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423" name="Rectangle 6"/>
            <p:cNvSpPr>
              <a:spLocks noChangeArrowheads="1"/>
            </p:cNvSpPr>
            <p:nvPr/>
          </p:nvSpPr>
          <p:spPr bwMode="auto">
            <a:xfrm>
              <a:off x="2352" y="2736"/>
              <a:ext cx="1152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424" name="Text Box 45"/>
            <p:cNvSpPr txBox="1">
              <a:spLocks noChangeArrowheads="1"/>
            </p:cNvSpPr>
            <p:nvPr/>
          </p:nvSpPr>
          <p:spPr bwMode="auto">
            <a:xfrm>
              <a:off x="3204" y="336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N-1</a:t>
              </a:r>
              <a:endParaRPr lang="en-US" altLang="hu-HU" sz="2400"/>
            </a:p>
          </p:txBody>
        </p:sp>
        <p:sp>
          <p:nvSpPr>
            <p:cNvPr id="58425" name="Line 46"/>
            <p:cNvSpPr>
              <a:spLocks noChangeShapeType="1"/>
            </p:cNvSpPr>
            <p:nvPr/>
          </p:nvSpPr>
          <p:spPr bwMode="auto">
            <a:xfrm>
              <a:off x="321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1570038" y="32004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613" name="Text Box 77"/>
          <p:cNvSpPr txBox="1">
            <a:spLocks noChangeArrowheads="1"/>
          </p:cNvSpPr>
          <p:nvPr/>
        </p:nvSpPr>
        <p:spPr bwMode="auto">
          <a:xfrm>
            <a:off x="2865438" y="58674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/>
              <a:t>Packed 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6172200" y="2895600"/>
            <a:ext cx="2743200" cy="3429000"/>
            <a:chOff x="3888" y="1824"/>
            <a:chExt cx="1728" cy="2160"/>
          </a:xfrm>
        </p:grpSpPr>
        <p:sp>
          <p:nvSpPr>
            <p:cNvPr id="58382" name="Rectangle 80"/>
            <p:cNvSpPr>
              <a:spLocks noChangeArrowheads="1"/>
            </p:cNvSpPr>
            <p:nvPr/>
          </p:nvSpPr>
          <p:spPr bwMode="auto">
            <a:xfrm>
              <a:off x="3936" y="1824"/>
              <a:ext cx="1152" cy="17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83" name="Line 81"/>
            <p:cNvSpPr>
              <a:spLocks noChangeShapeType="1"/>
            </p:cNvSpPr>
            <p:nvPr/>
          </p:nvSpPr>
          <p:spPr bwMode="auto">
            <a:xfrm>
              <a:off x="3936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4" name="Line 82"/>
            <p:cNvSpPr>
              <a:spLocks noChangeShapeType="1"/>
            </p:cNvSpPr>
            <p:nvPr/>
          </p:nvSpPr>
          <p:spPr bwMode="auto">
            <a:xfrm>
              <a:off x="3936" y="22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5" name="Line 83"/>
            <p:cNvSpPr>
              <a:spLocks noChangeShapeType="1"/>
            </p:cNvSpPr>
            <p:nvPr/>
          </p:nvSpPr>
          <p:spPr bwMode="auto">
            <a:xfrm>
              <a:off x="3936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6" name="Line 84"/>
            <p:cNvSpPr>
              <a:spLocks noChangeShapeType="1"/>
            </p:cNvSpPr>
            <p:nvPr/>
          </p:nvSpPr>
          <p:spPr bwMode="auto">
            <a:xfrm>
              <a:off x="3936" y="35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7" name="Line 85"/>
            <p:cNvSpPr>
              <a:spLocks noChangeShapeType="1"/>
            </p:cNvSpPr>
            <p:nvPr/>
          </p:nvSpPr>
          <p:spPr bwMode="auto">
            <a:xfrm>
              <a:off x="3936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8" name="Rectangle 88"/>
            <p:cNvSpPr>
              <a:spLocks noChangeArrowheads="1"/>
            </p:cNvSpPr>
            <p:nvPr/>
          </p:nvSpPr>
          <p:spPr bwMode="auto">
            <a:xfrm>
              <a:off x="3936" y="2208"/>
              <a:ext cx="1152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89" name="Text Box 89"/>
            <p:cNvSpPr txBox="1">
              <a:spLocks noChangeArrowheads="1"/>
            </p:cNvSpPr>
            <p:nvPr/>
          </p:nvSpPr>
          <p:spPr bwMode="auto">
            <a:xfrm>
              <a:off x="4848" y="336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58390" name="Line 90"/>
            <p:cNvSpPr>
              <a:spLocks noChangeShapeType="1"/>
            </p:cNvSpPr>
            <p:nvPr/>
          </p:nvSpPr>
          <p:spPr bwMode="auto">
            <a:xfrm>
              <a:off x="480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91" name="Line 91"/>
            <p:cNvSpPr>
              <a:spLocks noChangeShapeType="1"/>
            </p:cNvSpPr>
            <p:nvPr/>
          </p:nvSpPr>
          <p:spPr bwMode="auto">
            <a:xfrm>
              <a:off x="3936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92" name="Rectangle 92"/>
            <p:cNvSpPr>
              <a:spLocks noChangeArrowheads="1"/>
            </p:cNvSpPr>
            <p:nvPr/>
          </p:nvSpPr>
          <p:spPr bwMode="auto">
            <a:xfrm>
              <a:off x="3936" y="2928"/>
              <a:ext cx="1152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93" name="Text Box 93"/>
            <p:cNvSpPr txBox="1">
              <a:spLocks noChangeArrowheads="1"/>
            </p:cNvSpPr>
            <p:nvPr/>
          </p:nvSpPr>
          <p:spPr bwMode="auto">
            <a:xfrm>
              <a:off x="4272" y="211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394" name="Text Box 87"/>
            <p:cNvSpPr txBox="1">
              <a:spLocks noChangeArrowheads="1"/>
            </p:cNvSpPr>
            <p:nvPr/>
          </p:nvSpPr>
          <p:spPr bwMode="auto">
            <a:xfrm>
              <a:off x="4286" y="2832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58395" name="Rectangle 94"/>
            <p:cNvSpPr>
              <a:spLocks noChangeArrowheads="1"/>
            </p:cNvSpPr>
            <p:nvPr/>
          </p:nvSpPr>
          <p:spPr bwMode="auto">
            <a:xfrm>
              <a:off x="3936" y="2016"/>
              <a:ext cx="115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8396" name="Text Box 95"/>
            <p:cNvSpPr txBox="1">
              <a:spLocks noChangeArrowheads="1"/>
            </p:cNvSpPr>
            <p:nvPr/>
          </p:nvSpPr>
          <p:spPr bwMode="auto">
            <a:xfrm>
              <a:off x="5092" y="3168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M</a:t>
              </a:r>
              <a:endParaRPr lang="en-US" altLang="hu-HU" sz="2400"/>
            </a:p>
          </p:txBody>
        </p:sp>
        <p:sp>
          <p:nvSpPr>
            <p:cNvPr id="58397" name="Text Box 96"/>
            <p:cNvSpPr txBox="1">
              <a:spLocks noChangeArrowheads="1"/>
            </p:cNvSpPr>
            <p:nvPr/>
          </p:nvSpPr>
          <p:spPr bwMode="auto">
            <a:xfrm>
              <a:off x="5088" y="2745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N</a:t>
              </a:r>
              <a:endParaRPr lang="en-US" altLang="hu-HU" sz="2400"/>
            </a:p>
          </p:txBody>
        </p:sp>
        <p:sp>
          <p:nvSpPr>
            <p:cNvPr id="58398" name="Text Box 97"/>
            <p:cNvSpPr txBox="1">
              <a:spLocks noChangeArrowheads="1"/>
            </p:cNvSpPr>
            <p:nvPr/>
          </p:nvSpPr>
          <p:spPr bwMode="auto">
            <a:xfrm>
              <a:off x="5092" y="2016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2</a:t>
              </a:r>
              <a:endParaRPr lang="en-US" altLang="hu-HU" sz="2400"/>
            </a:p>
          </p:txBody>
        </p:sp>
        <p:sp>
          <p:nvSpPr>
            <p:cNvPr id="58399" name="Text Box 98"/>
            <p:cNvSpPr txBox="1">
              <a:spLocks noChangeArrowheads="1"/>
            </p:cNvSpPr>
            <p:nvPr/>
          </p:nvSpPr>
          <p:spPr bwMode="auto">
            <a:xfrm>
              <a:off x="5088" y="182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Slot 1</a:t>
              </a:r>
              <a:endParaRPr lang="en-US" altLang="hu-HU" sz="2400"/>
            </a:p>
          </p:txBody>
        </p:sp>
        <p:sp>
          <p:nvSpPr>
            <p:cNvPr id="58400" name="Text Box 99"/>
            <p:cNvSpPr txBox="1">
              <a:spLocks noChangeArrowheads="1"/>
            </p:cNvSpPr>
            <p:nvPr/>
          </p:nvSpPr>
          <p:spPr bwMode="auto">
            <a:xfrm>
              <a:off x="4224" y="3696"/>
              <a:ext cx="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Bitmap </a:t>
              </a:r>
            </a:p>
          </p:txBody>
        </p:sp>
        <p:sp>
          <p:nvSpPr>
            <p:cNvPr id="58401" name="Line 100"/>
            <p:cNvSpPr>
              <a:spLocks noChangeShapeType="1"/>
            </p:cNvSpPr>
            <p:nvPr/>
          </p:nvSpPr>
          <p:spPr bwMode="auto">
            <a:xfrm>
              <a:off x="465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2" name="Line 101"/>
            <p:cNvSpPr>
              <a:spLocks noChangeShapeType="1"/>
            </p:cNvSpPr>
            <p:nvPr/>
          </p:nvSpPr>
          <p:spPr bwMode="auto">
            <a:xfrm>
              <a:off x="451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3" name="Line 102"/>
            <p:cNvSpPr>
              <a:spLocks noChangeShapeType="1"/>
            </p:cNvSpPr>
            <p:nvPr/>
          </p:nvSpPr>
          <p:spPr bwMode="auto">
            <a:xfrm>
              <a:off x="405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4" name="Line 103"/>
            <p:cNvSpPr>
              <a:spLocks noChangeShapeType="1"/>
            </p:cNvSpPr>
            <p:nvPr/>
          </p:nvSpPr>
          <p:spPr bwMode="auto">
            <a:xfrm>
              <a:off x="436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05" name="Text Box 104"/>
            <p:cNvSpPr txBox="1">
              <a:spLocks noChangeArrowheads="1"/>
            </p:cNvSpPr>
            <p:nvPr/>
          </p:nvSpPr>
          <p:spPr bwMode="auto">
            <a:xfrm>
              <a:off x="4628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58406" name="Text Box 105"/>
            <p:cNvSpPr txBox="1">
              <a:spLocks noChangeArrowheads="1"/>
            </p:cNvSpPr>
            <p:nvPr/>
          </p:nvSpPr>
          <p:spPr bwMode="auto">
            <a:xfrm>
              <a:off x="4486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0</a:t>
              </a:r>
              <a:endParaRPr lang="en-US" altLang="hu-HU" sz="2400"/>
            </a:p>
          </p:txBody>
        </p:sp>
        <p:sp>
          <p:nvSpPr>
            <p:cNvPr id="58407" name="Text Box 106"/>
            <p:cNvSpPr txBox="1">
              <a:spLocks noChangeArrowheads="1"/>
            </p:cNvSpPr>
            <p:nvPr/>
          </p:nvSpPr>
          <p:spPr bwMode="auto">
            <a:xfrm>
              <a:off x="4630" y="35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58408" name="Text Box 107"/>
            <p:cNvSpPr txBox="1">
              <a:spLocks noChangeArrowheads="1"/>
            </p:cNvSpPr>
            <p:nvPr/>
          </p:nvSpPr>
          <p:spPr bwMode="auto">
            <a:xfrm>
              <a:off x="4497" y="35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</a:t>
              </a:r>
              <a:endParaRPr lang="en-US" altLang="hu-HU" sz="2400"/>
            </a:p>
          </p:txBody>
        </p:sp>
        <p:sp>
          <p:nvSpPr>
            <p:cNvPr id="58409" name="Text Box 108"/>
            <p:cNvSpPr txBox="1">
              <a:spLocks noChangeArrowheads="1"/>
            </p:cNvSpPr>
            <p:nvPr/>
          </p:nvSpPr>
          <p:spPr bwMode="auto">
            <a:xfrm>
              <a:off x="4183" y="354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58410" name="Text Box 109"/>
            <p:cNvSpPr txBox="1">
              <a:spLocks noChangeArrowheads="1"/>
            </p:cNvSpPr>
            <p:nvPr/>
          </p:nvSpPr>
          <p:spPr bwMode="auto">
            <a:xfrm>
              <a:off x="3888" y="354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M</a:t>
              </a:r>
              <a:endParaRPr lang="en-US" altLang="hu-HU" sz="2400"/>
            </a:p>
          </p:txBody>
        </p:sp>
        <p:sp>
          <p:nvSpPr>
            <p:cNvPr id="58411" name="Text Box 110"/>
            <p:cNvSpPr txBox="1">
              <a:spLocks noChangeArrowheads="1"/>
            </p:cNvSpPr>
            <p:nvPr/>
          </p:nvSpPr>
          <p:spPr bwMode="auto">
            <a:xfrm>
              <a:off x="4323" y="3360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58412" name="Line 111"/>
            <p:cNvSpPr>
              <a:spLocks noChangeShapeType="1"/>
            </p:cNvSpPr>
            <p:nvPr/>
          </p:nvSpPr>
          <p:spPr bwMode="auto">
            <a:xfrm>
              <a:off x="4220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413" name="Text Box 113"/>
            <p:cNvSpPr txBox="1">
              <a:spLocks noChangeArrowheads="1"/>
            </p:cNvSpPr>
            <p:nvPr/>
          </p:nvSpPr>
          <p:spPr bwMode="auto">
            <a:xfrm>
              <a:off x="4031" y="3358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58414" name="Text Box 114"/>
            <p:cNvSpPr txBox="1">
              <a:spLocks noChangeArrowheads="1"/>
            </p:cNvSpPr>
            <p:nvPr/>
          </p:nvSpPr>
          <p:spPr bwMode="auto">
            <a:xfrm>
              <a:off x="3899" y="33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</p:grpSp>
      <p:sp>
        <p:nvSpPr>
          <p:cNvPr id="65652" name="Rectangle 116"/>
          <p:cNvSpPr>
            <a:spLocks noChangeArrowheads="1"/>
          </p:cNvSpPr>
          <p:nvPr/>
        </p:nvSpPr>
        <p:spPr bwMode="auto">
          <a:xfrm>
            <a:off x="6248400" y="43434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653" name="Text Box 117"/>
          <p:cNvSpPr txBox="1">
            <a:spLocks noChangeArrowheads="1"/>
          </p:cNvSpPr>
          <p:nvPr/>
        </p:nvSpPr>
        <p:spPr bwMode="auto">
          <a:xfrm>
            <a:off x="6646863" y="53403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0</a:t>
            </a:r>
            <a:endParaRPr lang="en-US" altLang="hu-HU" sz="2400"/>
          </a:p>
        </p:txBody>
      </p:sp>
      <p:sp>
        <p:nvSpPr>
          <p:cNvPr id="65648" name="Text Box 112"/>
          <p:cNvSpPr txBox="1">
            <a:spLocks noChangeArrowheads="1"/>
          </p:cNvSpPr>
          <p:nvPr/>
        </p:nvSpPr>
        <p:spPr bwMode="auto">
          <a:xfrm>
            <a:off x="6646863" y="53101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1</a:t>
            </a:r>
            <a:endParaRPr lang="en-US" altLang="hu-HU" sz="2400"/>
          </a:p>
        </p:txBody>
      </p:sp>
      <p:sp>
        <p:nvSpPr>
          <p:cNvPr id="65657" name="Freeform 121"/>
          <p:cNvSpPr>
            <a:spLocks/>
          </p:cNvSpPr>
          <p:nvPr/>
        </p:nvSpPr>
        <p:spPr bwMode="auto">
          <a:xfrm>
            <a:off x="3429000" y="3124200"/>
            <a:ext cx="469900" cy="1308100"/>
          </a:xfrm>
          <a:custGeom>
            <a:avLst/>
            <a:gdLst>
              <a:gd name="T0" fmla="*/ 0 w 296"/>
              <a:gd name="T1" fmla="*/ 2147483646 h 824"/>
              <a:gd name="T2" fmla="*/ 2147483646 w 296"/>
              <a:gd name="T3" fmla="*/ 2147483646 h 824"/>
              <a:gd name="T4" fmla="*/ 2147483646 w 296"/>
              <a:gd name="T5" fmla="*/ 2147483646 h 824"/>
              <a:gd name="T6" fmla="*/ 2147483646 w 296"/>
              <a:gd name="T7" fmla="*/ 2147483646 h 824"/>
              <a:gd name="T8" fmla="*/ 0 w 296"/>
              <a:gd name="T9" fmla="*/ 2147483646 h 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824"/>
              <a:gd name="T17" fmla="*/ 296 w 296"/>
              <a:gd name="T18" fmla="*/ 824 h 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824">
                <a:moveTo>
                  <a:pt x="0" y="824"/>
                </a:moveTo>
                <a:cubicBezTo>
                  <a:pt x="96" y="812"/>
                  <a:pt x="192" y="800"/>
                  <a:pt x="240" y="728"/>
                </a:cubicBezTo>
                <a:cubicBezTo>
                  <a:pt x="288" y="656"/>
                  <a:pt x="296" y="504"/>
                  <a:pt x="288" y="392"/>
                </a:cubicBezTo>
                <a:cubicBezTo>
                  <a:pt x="280" y="280"/>
                  <a:pt x="240" y="112"/>
                  <a:pt x="192" y="56"/>
                </a:cubicBezTo>
                <a:cubicBezTo>
                  <a:pt x="144" y="0"/>
                  <a:pt x="72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5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610" grpId="0" animBg="1"/>
      <p:bldP spid="65613" grpId="0"/>
      <p:bldP spid="65652" grpId="0" animBg="1"/>
      <p:bldP spid="65653" grpId="0"/>
      <p:bldP spid="65648" grpId="0"/>
      <p:bldP spid="6564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F3B14-EA9E-41F9-B38D-3C3595337BE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9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When do we have a file with variable-length records?</a:t>
            </a:r>
          </a:p>
          <a:p>
            <a:pPr marL="819150" lvl="1" eaLnBrk="1" hangingPunct="1"/>
            <a:r>
              <a:rPr lang="hu-HU" altLang="hu-HU" dirty="0" err="1" smtClean="0"/>
              <a:t>Column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datatype</a:t>
            </a:r>
            <a:r>
              <a:rPr lang="hu-HU" altLang="hu-HU" dirty="0" smtClean="0"/>
              <a:t>: </a:t>
            </a:r>
            <a:r>
              <a:rPr lang="hu-HU" altLang="hu-HU" dirty="0" err="1" smtClean="0"/>
              <a:t>variable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length</a:t>
            </a:r>
            <a:endParaRPr lang="en-US" altLang="hu-HU" dirty="0" smtClean="0"/>
          </a:p>
          <a:p>
            <a:pPr marL="819150" lvl="1" eaLnBrk="1" hangingPunct="1"/>
            <a:r>
              <a:rPr lang="en-US" altLang="hu-HU" dirty="0" smtClean="0"/>
              <a:t>create table t (field1 </a:t>
            </a:r>
            <a:r>
              <a:rPr lang="en-US" altLang="hu-HU" dirty="0" err="1" smtClean="0"/>
              <a:t>int</a:t>
            </a:r>
            <a:r>
              <a:rPr lang="en-US" altLang="hu-HU" dirty="0" smtClean="0"/>
              <a:t>, field2 </a:t>
            </a:r>
            <a:r>
              <a:rPr lang="hu-HU" altLang="hu-HU" dirty="0" smtClean="0">
                <a:solidFill>
                  <a:srgbClr val="FF0000"/>
                </a:solidFill>
              </a:rPr>
              <a:t>varchar2(n)</a:t>
            </a:r>
            <a:r>
              <a:rPr lang="en-US" altLang="hu-HU" dirty="0" smtClean="0"/>
              <a:t>)</a:t>
            </a:r>
          </a:p>
          <a:p>
            <a:pPr eaLnBrk="1" hangingPunct="1"/>
            <a:r>
              <a:rPr lang="en-US" altLang="hu-HU" dirty="0" smtClean="0"/>
              <a:t>Problems:</a:t>
            </a:r>
          </a:p>
          <a:p>
            <a:pPr marL="819150" lvl="1" eaLnBrk="1" hangingPunct="1"/>
            <a:r>
              <a:rPr lang="en-US" altLang="hu-HU" dirty="0" smtClean="0"/>
              <a:t>Holes created upon deletion have variable size</a:t>
            </a:r>
          </a:p>
          <a:p>
            <a:pPr marL="819150" lvl="1" eaLnBrk="1" hangingPunct="1"/>
            <a:r>
              <a:rPr lang="en-US" altLang="hu-HU" dirty="0" smtClean="0"/>
              <a:t>Find large enough free space for new record</a:t>
            </a:r>
          </a:p>
          <a:p>
            <a:pPr eaLnBrk="1" hangingPunct="1"/>
            <a:r>
              <a:rPr lang="en-US" altLang="hu-HU" dirty="0" smtClean="0"/>
              <a:t>Could use previous approaches: maximum record size</a:t>
            </a:r>
          </a:p>
          <a:p>
            <a:pPr marL="819150" lvl="1" eaLnBrk="1" hangingPunct="1"/>
            <a:r>
              <a:rPr lang="en-US" altLang="hu-HU" dirty="0" smtClean="0"/>
              <a:t>a lot of space wasted</a:t>
            </a:r>
          </a:p>
          <a:p>
            <a:pPr eaLnBrk="1" hangingPunct="1"/>
            <a:r>
              <a:rPr lang="en-US" altLang="hu-HU" dirty="0" smtClean="0"/>
              <a:t>Use slotted page structure</a:t>
            </a:r>
          </a:p>
          <a:p>
            <a:pPr marL="819150" lvl="1" eaLnBrk="1" hangingPunct="1"/>
            <a:r>
              <a:rPr lang="en-US" altLang="hu-HU" dirty="0" smtClean="0"/>
              <a:t>Slot directory</a:t>
            </a:r>
          </a:p>
          <a:p>
            <a:pPr marL="819150" lvl="1" eaLnBrk="1" hangingPunct="1"/>
            <a:r>
              <a:rPr lang="en-US" altLang="hu-HU" dirty="0" smtClean="0"/>
              <a:t>Each slot storing offset, size of record</a:t>
            </a:r>
          </a:p>
          <a:p>
            <a:pPr marL="819150" lvl="1" eaLnBrk="1" hangingPunct="1"/>
            <a:r>
              <a:rPr lang="en-US" altLang="hu-HU" dirty="0" smtClean="0"/>
              <a:t>Record IDs: page number, slot number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Variable-length record files</a:t>
            </a:r>
          </a:p>
        </p:txBody>
      </p:sp>
      <p:grpSp>
        <p:nvGrpSpPr>
          <p:cNvPr id="60421" name="Group 62"/>
          <p:cNvGrpSpPr>
            <a:grpSpLocks/>
          </p:cNvGrpSpPr>
          <p:nvPr/>
        </p:nvGrpSpPr>
        <p:grpSpPr bwMode="auto">
          <a:xfrm>
            <a:off x="5689600" y="3860800"/>
            <a:ext cx="3302000" cy="2844800"/>
            <a:chOff x="3168" y="2392"/>
            <a:chExt cx="2080" cy="1792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504" y="2592"/>
              <a:ext cx="1152" cy="13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3" name="Rectangle 56"/>
            <p:cNvSpPr>
              <a:spLocks noChangeArrowheads="1"/>
            </p:cNvSpPr>
            <p:nvPr/>
          </p:nvSpPr>
          <p:spPr bwMode="auto">
            <a:xfrm>
              <a:off x="3888" y="2736"/>
              <a:ext cx="768" cy="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4" name="Line 9"/>
            <p:cNvSpPr>
              <a:spLocks noChangeShapeType="1"/>
            </p:cNvSpPr>
            <p:nvPr/>
          </p:nvSpPr>
          <p:spPr bwMode="auto">
            <a:xfrm>
              <a:off x="3504" y="37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5" name="Line 10"/>
            <p:cNvSpPr>
              <a:spLocks noChangeShapeType="1"/>
            </p:cNvSpPr>
            <p:nvPr/>
          </p:nvSpPr>
          <p:spPr bwMode="auto">
            <a:xfrm>
              <a:off x="3504" y="39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6" name="Rectangle 12"/>
            <p:cNvSpPr>
              <a:spLocks noChangeArrowheads="1"/>
            </p:cNvSpPr>
            <p:nvPr/>
          </p:nvSpPr>
          <p:spPr bwMode="auto">
            <a:xfrm>
              <a:off x="3504" y="2880"/>
              <a:ext cx="1152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27" name="Text Box 13"/>
            <p:cNvSpPr txBox="1">
              <a:spLocks noChangeArrowheads="1"/>
            </p:cNvSpPr>
            <p:nvPr/>
          </p:nvSpPr>
          <p:spPr bwMode="auto">
            <a:xfrm>
              <a:off x="4356" y="374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0428" name="Line 14"/>
            <p:cNvSpPr>
              <a:spLocks noChangeShapeType="1"/>
            </p:cNvSpPr>
            <p:nvPr/>
          </p:nvSpPr>
          <p:spPr bwMode="auto">
            <a:xfrm>
              <a:off x="436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29" name="Line 15"/>
            <p:cNvSpPr>
              <a:spLocks noChangeShapeType="1"/>
            </p:cNvSpPr>
            <p:nvPr/>
          </p:nvSpPr>
          <p:spPr bwMode="auto">
            <a:xfrm>
              <a:off x="3504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0" name="Text Box 18"/>
            <p:cNvSpPr txBox="1">
              <a:spLocks noChangeArrowheads="1"/>
            </p:cNvSpPr>
            <p:nvPr/>
          </p:nvSpPr>
          <p:spPr bwMode="auto">
            <a:xfrm>
              <a:off x="3904" y="2856"/>
              <a:ext cx="4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...</a:t>
              </a:r>
            </a:p>
          </p:txBody>
        </p:sp>
        <p:sp>
          <p:nvSpPr>
            <p:cNvPr id="60431" name="Line 25"/>
            <p:cNvSpPr>
              <a:spLocks noChangeShapeType="1"/>
            </p:cNvSpPr>
            <p:nvPr/>
          </p:nvSpPr>
          <p:spPr bwMode="auto">
            <a:xfrm>
              <a:off x="417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2" name="Line 26"/>
            <p:cNvSpPr>
              <a:spLocks noChangeShapeType="1"/>
            </p:cNvSpPr>
            <p:nvPr/>
          </p:nvSpPr>
          <p:spPr bwMode="auto">
            <a:xfrm>
              <a:off x="3996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3" name="Line 28"/>
            <p:cNvSpPr>
              <a:spLocks noChangeShapeType="1"/>
            </p:cNvSpPr>
            <p:nvPr/>
          </p:nvSpPr>
          <p:spPr bwMode="auto">
            <a:xfrm>
              <a:off x="3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4" name="Text Box 29"/>
            <p:cNvSpPr txBox="1">
              <a:spLocks noChangeArrowheads="1"/>
            </p:cNvSpPr>
            <p:nvPr/>
          </p:nvSpPr>
          <p:spPr bwMode="auto">
            <a:xfrm>
              <a:off x="4152" y="3750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38</a:t>
              </a:r>
              <a:endParaRPr lang="en-US" altLang="hu-HU" sz="2400"/>
            </a:p>
          </p:txBody>
        </p:sp>
        <p:sp>
          <p:nvSpPr>
            <p:cNvPr id="60435" name="Text Box 35"/>
            <p:cNvSpPr txBox="1">
              <a:spLocks noChangeArrowheads="1"/>
            </p:cNvSpPr>
            <p:nvPr/>
          </p:nvSpPr>
          <p:spPr bwMode="auto">
            <a:xfrm>
              <a:off x="3804" y="3744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...</a:t>
              </a:r>
              <a:endParaRPr lang="en-US" altLang="hu-HU" sz="2400"/>
            </a:p>
          </p:txBody>
        </p:sp>
        <p:sp>
          <p:nvSpPr>
            <p:cNvPr id="60436" name="Line 36"/>
            <p:cNvSpPr>
              <a:spLocks noChangeShapeType="1"/>
            </p:cNvSpPr>
            <p:nvPr/>
          </p:nvSpPr>
          <p:spPr bwMode="auto">
            <a:xfrm>
              <a:off x="3680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7" name="Line 39"/>
            <p:cNvSpPr>
              <a:spLocks noChangeShapeType="1"/>
            </p:cNvSpPr>
            <p:nvPr/>
          </p:nvSpPr>
          <p:spPr bwMode="auto">
            <a:xfrm>
              <a:off x="4560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8" name="Rectangle 40"/>
            <p:cNvSpPr>
              <a:spLocks noChangeArrowheads="1"/>
            </p:cNvSpPr>
            <p:nvPr/>
          </p:nvSpPr>
          <p:spPr bwMode="auto">
            <a:xfrm>
              <a:off x="3504" y="3216"/>
              <a:ext cx="115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0439" name="Freeform 41"/>
            <p:cNvSpPr>
              <a:spLocks/>
            </p:cNvSpPr>
            <p:nvPr/>
          </p:nvSpPr>
          <p:spPr bwMode="auto">
            <a:xfrm>
              <a:off x="4560" y="3264"/>
              <a:ext cx="544" cy="576"/>
            </a:xfrm>
            <a:custGeom>
              <a:avLst/>
              <a:gdLst>
                <a:gd name="T0" fmla="*/ 48 w 544"/>
                <a:gd name="T1" fmla="*/ 576 h 576"/>
                <a:gd name="T2" fmla="*/ 384 w 544"/>
                <a:gd name="T3" fmla="*/ 480 h 576"/>
                <a:gd name="T4" fmla="*/ 480 w 544"/>
                <a:gd name="T5" fmla="*/ 96 h 576"/>
                <a:gd name="T6" fmla="*/ 0 w 54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576"/>
                <a:gd name="T14" fmla="*/ 544 w 544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576">
                  <a:moveTo>
                    <a:pt x="48" y="576"/>
                  </a:moveTo>
                  <a:cubicBezTo>
                    <a:pt x="180" y="568"/>
                    <a:pt x="312" y="560"/>
                    <a:pt x="384" y="480"/>
                  </a:cubicBezTo>
                  <a:cubicBezTo>
                    <a:pt x="456" y="400"/>
                    <a:pt x="544" y="176"/>
                    <a:pt x="480" y="96"/>
                  </a:cubicBezTo>
                  <a:cubicBezTo>
                    <a:pt x="416" y="16"/>
                    <a:pt x="208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0" name="Text Box 42"/>
            <p:cNvSpPr txBox="1">
              <a:spLocks noChangeArrowheads="1"/>
            </p:cNvSpPr>
            <p:nvPr/>
          </p:nvSpPr>
          <p:spPr bwMode="auto">
            <a:xfrm>
              <a:off x="4004" y="39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</a:t>
              </a:r>
              <a:endParaRPr lang="en-US" altLang="hu-HU" sz="2400"/>
            </a:p>
          </p:txBody>
        </p:sp>
        <p:sp>
          <p:nvSpPr>
            <p:cNvPr id="60441" name="Text Box 43"/>
            <p:cNvSpPr txBox="1">
              <a:spLocks noChangeArrowheads="1"/>
            </p:cNvSpPr>
            <p:nvPr/>
          </p:nvSpPr>
          <p:spPr bwMode="auto">
            <a:xfrm>
              <a:off x="4200" y="39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</a:t>
              </a:r>
              <a:endParaRPr lang="en-US" altLang="hu-HU" sz="2400"/>
            </a:p>
          </p:txBody>
        </p:sp>
        <p:sp>
          <p:nvSpPr>
            <p:cNvPr id="60442" name="Text Box 44"/>
            <p:cNvSpPr txBox="1">
              <a:spLocks noChangeArrowheads="1"/>
            </p:cNvSpPr>
            <p:nvPr/>
          </p:nvSpPr>
          <p:spPr bwMode="auto">
            <a:xfrm>
              <a:off x="3684" y="39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0443" name="Text Box 46"/>
            <p:cNvSpPr txBox="1">
              <a:spLocks noChangeArrowheads="1"/>
            </p:cNvSpPr>
            <p:nvPr/>
          </p:nvSpPr>
          <p:spPr bwMode="auto">
            <a:xfrm>
              <a:off x="3960" y="3748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16</a:t>
              </a:r>
              <a:endParaRPr lang="en-US" altLang="hu-HU" sz="2400"/>
            </a:p>
          </p:txBody>
        </p:sp>
        <p:sp>
          <p:nvSpPr>
            <p:cNvPr id="60444" name="Text Box 47"/>
            <p:cNvSpPr txBox="1">
              <a:spLocks noChangeArrowheads="1"/>
            </p:cNvSpPr>
            <p:nvPr/>
          </p:nvSpPr>
          <p:spPr bwMode="auto">
            <a:xfrm>
              <a:off x="3630" y="3748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32</a:t>
              </a:r>
              <a:endParaRPr lang="en-US" altLang="hu-HU" sz="2400"/>
            </a:p>
          </p:txBody>
        </p:sp>
        <p:sp>
          <p:nvSpPr>
            <p:cNvPr id="60445" name="Freeform 48"/>
            <p:cNvSpPr>
              <a:spLocks/>
            </p:cNvSpPr>
            <p:nvPr/>
          </p:nvSpPr>
          <p:spPr bwMode="auto">
            <a:xfrm>
              <a:off x="3544" y="2392"/>
              <a:ext cx="1704" cy="1744"/>
            </a:xfrm>
            <a:custGeom>
              <a:avLst/>
              <a:gdLst>
                <a:gd name="T0" fmla="*/ 776 w 1704"/>
                <a:gd name="T1" fmla="*/ 1544 h 1744"/>
                <a:gd name="T2" fmla="*/ 1064 w 1704"/>
                <a:gd name="T3" fmla="*/ 1736 h 1744"/>
                <a:gd name="T4" fmla="*/ 1496 w 1704"/>
                <a:gd name="T5" fmla="*/ 1592 h 1744"/>
                <a:gd name="T6" fmla="*/ 1592 w 1704"/>
                <a:gd name="T7" fmla="*/ 1256 h 1744"/>
                <a:gd name="T8" fmla="*/ 1640 w 1704"/>
                <a:gd name="T9" fmla="*/ 440 h 1744"/>
                <a:gd name="T10" fmla="*/ 1208 w 1704"/>
                <a:gd name="T11" fmla="*/ 56 h 1744"/>
                <a:gd name="T12" fmla="*/ 200 w 1704"/>
                <a:gd name="T13" fmla="*/ 104 h 1744"/>
                <a:gd name="T14" fmla="*/ 8 w 1704"/>
                <a:gd name="T15" fmla="*/ 248 h 17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04"/>
                <a:gd name="T25" fmla="*/ 0 h 1744"/>
                <a:gd name="T26" fmla="*/ 1704 w 1704"/>
                <a:gd name="T27" fmla="*/ 1744 h 17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04" h="1744">
                  <a:moveTo>
                    <a:pt x="776" y="1544"/>
                  </a:moveTo>
                  <a:cubicBezTo>
                    <a:pt x="860" y="1636"/>
                    <a:pt x="944" y="1728"/>
                    <a:pt x="1064" y="1736"/>
                  </a:cubicBezTo>
                  <a:cubicBezTo>
                    <a:pt x="1184" y="1744"/>
                    <a:pt x="1408" y="1672"/>
                    <a:pt x="1496" y="1592"/>
                  </a:cubicBezTo>
                  <a:cubicBezTo>
                    <a:pt x="1584" y="1512"/>
                    <a:pt x="1568" y="1448"/>
                    <a:pt x="1592" y="1256"/>
                  </a:cubicBezTo>
                  <a:cubicBezTo>
                    <a:pt x="1616" y="1064"/>
                    <a:pt x="1704" y="640"/>
                    <a:pt x="1640" y="440"/>
                  </a:cubicBezTo>
                  <a:cubicBezTo>
                    <a:pt x="1576" y="240"/>
                    <a:pt x="1448" y="112"/>
                    <a:pt x="1208" y="56"/>
                  </a:cubicBezTo>
                  <a:cubicBezTo>
                    <a:pt x="968" y="0"/>
                    <a:pt x="400" y="72"/>
                    <a:pt x="200" y="104"/>
                  </a:cubicBezTo>
                  <a:cubicBezTo>
                    <a:pt x="0" y="136"/>
                    <a:pt x="4" y="192"/>
                    <a:pt x="8" y="2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6" name="Line 50"/>
            <p:cNvSpPr>
              <a:spLocks noChangeShapeType="1"/>
            </p:cNvSpPr>
            <p:nvPr/>
          </p:nvSpPr>
          <p:spPr bwMode="auto">
            <a:xfrm>
              <a:off x="4176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7" name="Line 52"/>
            <p:cNvSpPr>
              <a:spLocks noChangeShapeType="1"/>
            </p:cNvSpPr>
            <p:nvPr/>
          </p:nvSpPr>
          <p:spPr bwMode="auto">
            <a:xfrm>
              <a:off x="4464" y="2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8" name="Line 53"/>
            <p:cNvSpPr>
              <a:spLocks noChangeShapeType="1"/>
            </p:cNvSpPr>
            <p:nvPr/>
          </p:nvSpPr>
          <p:spPr bwMode="auto">
            <a:xfrm>
              <a:off x="3888" y="2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49" name="Line 57"/>
            <p:cNvSpPr>
              <a:spLocks noChangeShapeType="1"/>
            </p:cNvSpPr>
            <p:nvPr/>
          </p:nvSpPr>
          <p:spPr bwMode="auto">
            <a:xfrm>
              <a:off x="3888" y="2880"/>
              <a:ext cx="76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50" name="Freeform 59"/>
            <p:cNvSpPr>
              <a:spLocks/>
            </p:cNvSpPr>
            <p:nvPr/>
          </p:nvSpPr>
          <p:spPr bwMode="auto">
            <a:xfrm>
              <a:off x="3168" y="2640"/>
              <a:ext cx="1008" cy="1544"/>
            </a:xfrm>
            <a:custGeom>
              <a:avLst/>
              <a:gdLst>
                <a:gd name="T0" fmla="*/ 864 w 1008"/>
                <a:gd name="T1" fmla="*/ 1248 h 1544"/>
                <a:gd name="T2" fmla="*/ 816 w 1008"/>
                <a:gd name="T3" fmla="*/ 1440 h 1544"/>
                <a:gd name="T4" fmla="*/ 624 w 1008"/>
                <a:gd name="T5" fmla="*/ 1536 h 1544"/>
                <a:gd name="T6" fmla="*/ 384 w 1008"/>
                <a:gd name="T7" fmla="*/ 1488 h 1544"/>
                <a:gd name="T8" fmla="*/ 144 w 1008"/>
                <a:gd name="T9" fmla="*/ 1248 h 1544"/>
                <a:gd name="T10" fmla="*/ 144 w 1008"/>
                <a:gd name="T11" fmla="*/ 336 h 1544"/>
                <a:gd name="T12" fmla="*/ 1008 w 1008"/>
                <a:gd name="T13" fmla="*/ 0 h 15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8"/>
                <a:gd name="T22" fmla="*/ 0 h 1544"/>
                <a:gd name="T23" fmla="*/ 1008 w 1008"/>
                <a:gd name="T24" fmla="*/ 1544 h 15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8" h="1544">
                  <a:moveTo>
                    <a:pt x="864" y="1248"/>
                  </a:moveTo>
                  <a:cubicBezTo>
                    <a:pt x="860" y="1320"/>
                    <a:pt x="856" y="1392"/>
                    <a:pt x="816" y="1440"/>
                  </a:cubicBezTo>
                  <a:cubicBezTo>
                    <a:pt x="776" y="1488"/>
                    <a:pt x="696" y="1528"/>
                    <a:pt x="624" y="1536"/>
                  </a:cubicBezTo>
                  <a:cubicBezTo>
                    <a:pt x="552" y="1544"/>
                    <a:pt x="464" y="1536"/>
                    <a:pt x="384" y="1488"/>
                  </a:cubicBezTo>
                  <a:cubicBezTo>
                    <a:pt x="304" y="1440"/>
                    <a:pt x="184" y="1440"/>
                    <a:pt x="144" y="1248"/>
                  </a:cubicBezTo>
                  <a:cubicBezTo>
                    <a:pt x="104" y="1056"/>
                    <a:pt x="0" y="544"/>
                    <a:pt x="144" y="336"/>
                  </a:cubicBezTo>
                  <a:cubicBezTo>
                    <a:pt x="288" y="128"/>
                    <a:pt x="648" y="64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51" name="Freeform 61"/>
            <p:cNvSpPr>
              <a:spLocks/>
            </p:cNvSpPr>
            <p:nvPr/>
          </p:nvSpPr>
          <p:spPr bwMode="auto">
            <a:xfrm>
              <a:off x="3328" y="2688"/>
              <a:ext cx="1200" cy="1096"/>
            </a:xfrm>
            <a:custGeom>
              <a:avLst/>
              <a:gdLst>
                <a:gd name="T0" fmla="*/ 416 w 1200"/>
                <a:gd name="T1" fmla="*/ 1056 h 1096"/>
                <a:gd name="T2" fmla="*/ 80 w 1200"/>
                <a:gd name="T3" fmla="*/ 1056 h 1096"/>
                <a:gd name="T4" fmla="*/ 32 w 1200"/>
                <a:gd name="T5" fmla="*/ 816 h 1096"/>
                <a:gd name="T6" fmla="*/ 272 w 1200"/>
                <a:gd name="T7" fmla="*/ 480 h 1096"/>
                <a:gd name="T8" fmla="*/ 800 w 1200"/>
                <a:gd name="T9" fmla="*/ 192 h 1096"/>
                <a:gd name="T10" fmla="*/ 1136 w 1200"/>
                <a:gd name="T11" fmla="*/ 144 h 1096"/>
                <a:gd name="T12" fmla="*/ 1184 w 1200"/>
                <a:gd name="T13" fmla="*/ 0 h 10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096"/>
                <a:gd name="T23" fmla="*/ 1200 w 1200"/>
                <a:gd name="T24" fmla="*/ 1096 h 10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096">
                  <a:moveTo>
                    <a:pt x="416" y="1056"/>
                  </a:moveTo>
                  <a:cubicBezTo>
                    <a:pt x="280" y="1076"/>
                    <a:pt x="144" y="1096"/>
                    <a:pt x="80" y="1056"/>
                  </a:cubicBezTo>
                  <a:cubicBezTo>
                    <a:pt x="16" y="1016"/>
                    <a:pt x="0" y="912"/>
                    <a:pt x="32" y="816"/>
                  </a:cubicBezTo>
                  <a:cubicBezTo>
                    <a:pt x="64" y="720"/>
                    <a:pt x="144" y="584"/>
                    <a:pt x="272" y="480"/>
                  </a:cubicBezTo>
                  <a:cubicBezTo>
                    <a:pt x="400" y="376"/>
                    <a:pt x="656" y="248"/>
                    <a:pt x="800" y="192"/>
                  </a:cubicBezTo>
                  <a:cubicBezTo>
                    <a:pt x="944" y="136"/>
                    <a:pt x="1072" y="176"/>
                    <a:pt x="1136" y="144"/>
                  </a:cubicBezTo>
                  <a:cubicBezTo>
                    <a:pt x="1200" y="112"/>
                    <a:pt x="1192" y="56"/>
                    <a:pt x="11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C9F43-BEEF-422F-BD8B-4C18C19F1BA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9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Record Organization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Fixed-length record formats</a:t>
            </a:r>
          </a:p>
          <a:p>
            <a:pPr lvl="1" eaLnBrk="1" hangingPunct="1"/>
            <a:r>
              <a:rPr lang="en-US" altLang="hu-HU" smtClean="0"/>
              <a:t>Fields stored consecutively</a:t>
            </a:r>
          </a:p>
          <a:p>
            <a:pPr eaLnBrk="1" hangingPunct="1"/>
            <a:r>
              <a:rPr lang="en-US" altLang="hu-HU" smtClean="0"/>
              <a:t>Variable-length record formats</a:t>
            </a:r>
          </a:p>
          <a:p>
            <a:pPr lvl="1" eaLnBrk="1" hangingPunct="1"/>
            <a:r>
              <a:rPr lang="en-US" altLang="hu-HU" smtClean="0"/>
              <a:t>Array of offsets</a:t>
            </a:r>
          </a:p>
          <a:p>
            <a:pPr lvl="1" eaLnBrk="1" hangingPunct="1"/>
            <a:r>
              <a:rPr lang="en-US" altLang="hu-HU" smtClean="0"/>
              <a:t>NULL values when start offset = end offset</a:t>
            </a:r>
          </a:p>
        </p:txBody>
      </p:sp>
      <p:grpSp>
        <p:nvGrpSpPr>
          <p:cNvPr id="62469" name="Group 27"/>
          <p:cNvGrpSpPr>
            <a:grpSpLocks/>
          </p:cNvGrpSpPr>
          <p:nvPr/>
        </p:nvGrpSpPr>
        <p:grpSpPr bwMode="auto">
          <a:xfrm>
            <a:off x="1143000" y="3505200"/>
            <a:ext cx="6248400" cy="1433513"/>
            <a:chOff x="672" y="1776"/>
            <a:chExt cx="3936" cy="903"/>
          </a:xfrm>
        </p:grpSpPr>
        <p:sp>
          <p:nvSpPr>
            <p:cNvPr id="62498" name="Rectangle 7"/>
            <p:cNvSpPr>
              <a:spLocks noChangeArrowheads="1"/>
            </p:cNvSpPr>
            <p:nvPr/>
          </p:nvSpPr>
          <p:spPr bwMode="auto">
            <a:xfrm>
              <a:off x="2016" y="1776"/>
              <a:ext cx="48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f1</a:t>
              </a:r>
              <a:endParaRPr lang="en-US" altLang="hu-HU" sz="2400"/>
            </a:p>
          </p:txBody>
        </p:sp>
        <p:sp>
          <p:nvSpPr>
            <p:cNvPr id="62499" name="Rectangle 9"/>
            <p:cNvSpPr>
              <a:spLocks noChangeArrowheads="1"/>
            </p:cNvSpPr>
            <p:nvPr/>
          </p:nvSpPr>
          <p:spPr bwMode="auto">
            <a:xfrm>
              <a:off x="2496" y="1776"/>
              <a:ext cx="96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f2</a:t>
              </a:r>
            </a:p>
          </p:txBody>
        </p:sp>
        <p:sp>
          <p:nvSpPr>
            <p:cNvPr id="62500" name="Rectangle 10"/>
            <p:cNvSpPr>
              <a:spLocks noChangeArrowheads="1"/>
            </p:cNvSpPr>
            <p:nvPr/>
          </p:nvSpPr>
          <p:spPr bwMode="auto">
            <a:xfrm>
              <a:off x="3456" y="1776"/>
              <a:ext cx="720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f3</a:t>
              </a:r>
              <a:endParaRPr lang="en-US" altLang="hu-HU" sz="2400"/>
            </a:p>
          </p:txBody>
        </p:sp>
        <p:sp>
          <p:nvSpPr>
            <p:cNvPr id="62501" name="Rectangle 11"/>
            <p:cNvSpPr>
              <a:spLocks noChangeArrowheads="1"/>
            </p:cNvSpPr>
            <p:nvPr/>
          </p:nvSpPr>
          <p:spPr bwMode="auto">
            <a:xfrm>
              <a:off x="4176" y="1776"/>
              <a:ext cx="432" cy="288"/>
            </a:xfrm>
            <a:prstGeom prst="rect">
              <a:avLst/>
            </a:prstGeom>
            <a:solidFill>
              <a:srgbClr val="FFFD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f4</a:t>
              </a:r>
              <a:endParaRPr lang="en-US" altLang="hu-HU" sz="2400"/>
            </a:p>
          </p:txBody>
        </p:sp>
        <p:sp>
          <p:nvSpPr>
            <p:cNvPr id="62502" name="Text Box 12"/>
            <p:cNvSpPr txBox="1">
              <a:spLocks noChangeArrowheads="1"/>
            </p:cNvSpPr>
            <p:nvPr/>
          </p:nvSpPr>
          <p:spPr bwMode="auto">
            <a:xfrm>
              <a:off x="672" y="2016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Base address (B)</a:t>
              </a:r>
              <a:endParaRPr lang="en-US" altLang="hu-HU" sz="2400"/>
            </a:p>
          </p:txBody>
        </p:sp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>
              <a:off x="2016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4" name="Freeform 14"/>
            <p:cNvSpPr>
              <a:spLocks/>
            </p:cNvSpPr>
            <p:nvPr/>
          </p:nvSpPr>
          <p:spPr bwMode="auto">
            <a:xfrm>
              <a:off x="1488" y="1856"/>
              <a:ext cx="480" cy="208"/>
            </a:xfrm>
            <a:custGeom>
              <a:avLst/>
              <a:gdLst>
                <a:gd name="T0" fmla="*/ 0 w 480"/>
                <a:gd name="T1" fmla="*/ 208 h 208"/>
                <a:gd name="T2" fmla="*/ 96 w 480"/>
                <a:gd name="T3" fmla="*/ 16 h 208"/>
                <a:gd name="T4" fmla="*/ 480 w 480"/>
                <a:gd name="T5" fmla="*/ 112 h 208"/>
                <a:gd name="T6" fmla="*/ 0 60000 65536"/>
                <a:gd name="T7" fmla="*/ 0 60000 65536"/>
                <a:gd name="T8" fmla="*/ 0 60000 65536"/>
                <a:gd name="T9" fmla="*/ 0 w 480"/>
                <a:gd name="T10" fmla="*/ 0 h 208"/>
                <a:gd name="T11" fmla="*/ 480 w 480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08">
                  <a:moveTo>
                    <a:pt x="0" y="208"/>
                  </a:moveTo>
                  <a:cubicBezTo>
                    <a:pt x="8" y="120"/>
                    <a:pt x="16" y="32"/>
                    <a:pt x="96" y="16"/>
                  </a:cubicBezTo>
                  <a:cubicBezTo>
                    <a:pt x="176" y="0"/>
                    <a:pt x="328" y="56"/>
                    <a:pt x="480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5" name="Line 15"/>
            <p:cNvSpPr>
              <a:spLocks noChangeShapeType="1"/>
            </p:cNvSpPr>
            <p:nvPr/>
          </p:nvSpPr>
          <p:spPr bwMode="auto">
            <a:xfrm>
              <a:off x="2544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6" name="Line 16"/>
            <p:cNvSpPr>
              <a:spLocks noChangeShapeType="1"/>
            </p:cNvSpPr>
            <p:nvPr/>
          </p:nvSpPr>
          <p:spPr bwMode="auto">
            <a:xfrm>
              <a:off x="3504" y="21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7" name="Line 17"/>
            <p:cNvSpPr>
              <a:spLocks noChangeShapeType="1"/>
            </p:cNvSpPr>
            <p:nvPr/>
          </p:nvSpPr>
          <p:spPr bwMode="auto">
            <a:xfrm>
              <a:off x="4224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508" name="Text Box 18"/>
            <p:cNvSpPr txBox="1">
              <a:spLocks noChangeArrowheads="1"/>
            </p:cNvSpPr>
            <p:nvPr/>
          </p:nvSpPr>
          <p:spPr bwMode="auto">
            <a:xfrm>
              <a:off x="2124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L1</a:t>
              </a:r>
              <a:endParaRPr lang="en-US" altLang="hu-HU" sz="2400"/>
            </a:p>
          </p:txBody>
        </p:sp>
        <p:sp>
          <p:nvSpPr>
            <p:cNvPr id="62509" name="Text Box 19"/>
            <p:cNvSpPr txBox="1">
              <a:spLocks noChangeArrowheads="1"/>
            </p:cNvSpPr>
            <p:nvPr/>
          </p:nvSpPr>
          <p:spPr bwMode="auto">
            <a:xfrm>
              <a:off x="2832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L2</a:t>
              </a:r>
              <a:endParaRPr lang="en-US" altLang="hu-HU" sz="2400"/>
            </a:p>
          </p:txBody>
        </p:sp>
        <p:sp>
          <p:nvSpPr>
            <p:cNvPr id="62510" name="Text Box 20"/>
            <p:cNvSpPr txBox="1">
              <a:spLocks noChangeArrowheads="1"/>
            </p:cNvSpPr>
            <p:nvPr/>
          </p:nvSpPr>
          <p:spPr bwMode="auto">
            <a:xfrm>
              <a:off x="3696" y="216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L3</a:t>
              </a:r>
              <a:endParaRPr lang="en-US" altLang="hu-HU" sz="2400"/>
            </a:p>
          </p:txBody>
        </p:sp>
        <p:sp>
          <p:nvSpPr>
            <p:cNvPr id="62511" name="Text Box 21"/>
            <p:cNvSpPr txBox="1">
              <a:spLocks noChangeArrowheads="1"/>
            </p:cNvSpPr>
            <p:nvPr/>
          </p:nvSpPr>
          <p:spPr bwMode="auto">
            <a:xfrm>
              <a:off x="4272" y="216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L4</a:t>
              </a:r>
              <a:endParaRPr lang="en-US" altLang="hu-HU" sz="2400"/>
            </a:p>
          </p:txBody>
        </p:sp>
        <p:sp>
          <p:nvSpPr>
            <p:cNvPr id="62512" name="Text Box 22"/>
            <p:cNvSpPr txBox="1">
              <a:spLocks noChangeArrowheads="1"/>
            </p:cNvSpPr>
            <p:nvPr/>
          </p:nvSpPr>
          <p:spPr bwMode="auto">
            <a:xfrm>
              <a:off x="3024" y="2448"/>
              <a:ext cx="15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f3 Address = B+L1+L2</a:t>
              </a:r>
              <a:endParaRPr lang="en-US" altLang="hu-HU" sz="2400"/>
            </a:p>
          </p:txBody>
        </p:sp>
        <p:sp>
          <p:nvSpPr>
            <p:cNvPr id="62513" name="Freeform 26"/>
            <p:cNvSpPr>
              <a:spLocks/>
            </p:cNvSpPr>
            <p:nvPr/>
          </p:nvSpPr>
          <p:spPr bwMode="auto">
            <a:xfrm>
              <a:off x="3312" y="2112"/>
              <a:ext cx="168" cy="336"/>
            </a:xfrm>
            <a:custGeom>
              <a:avLst/>
              <a:gdLst>
                <a:gd name="T0" fmla="*/ 0 w 168"/>
                <a:gd name="T1" fmla="*/ 336 h 336"/>
                <a:gd name="T2" fmla="*/ 144 w 168"/>
                <a:gd name="T3" fmla="*/ 240 h 336"/>
                <a:gd name="T4" fmla="*/ 144 w 168"/>
                <a:gd name="T5" fmla="*/ 0 h 336"/>
                <a:gd name="T6" fmla="*/ 0 60000 65536"/>
                <a:gd name="T7" fmla="*/ 0 60000 65536"/>
                <a:gd name="T8" fmla="*/ 0 60000 65536"/>
                <a:gd name="T9" fmla="*/ 0 w 168"/>
                <a:gd name="T10" fmla="*/ 0 h 336"/>
                <a:gd name="T11" fmla="*/ 168 w 16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336">
                  <a:moveTo>
                    <a:pt x="0" y="336"/>
                  </a:moveTo>
                  <a:cubicBezTo>
                    <a:pt x="60" y="316"/>
                    <a:pt x="120" y="296"/>
                    <a:pt x="144" y="240"/>
                  </a:cubicBezTo>
                  <a:cubicBezTo>
                    <a:pt x="168" y="184"/>
                    <a:pt x="156" y="92"/>
                    <a:pt x="1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62470" name="Group 94"/>
          <p:cNvGrpSpPr>
            <a:grpSpLocks/>
          </p:cNvGrpSpPr>
          <p:nvPr/>
        </p:nvGrpSpPr>
        <p:grpSpPr bwMode="auto">
          <a:xfrm>
            <a:off x="1143000" y="5348288"/>
            <a:ext cx="6858000" cy="747712"/>
            <a:chOff x="720" y="3224"/>
            <a:chExt cx="4320" cy="471"/>
          </a:xfrm>
        </p:grpSpPr>
        <p:grpSp>
          <p:nvGrpSpPr>
            <p:cNvPr id="62471" name="Group 87"/>
            <p:cNvGrpSpPr>
              <a:grpSpLocks/>
            </p:cNvGrpSpPr>
            <p:nvPr/>
          </p:nvGrpSpPr>
          <p:grpSpPr bwMode="auto">
            <a:xfrm>
              <a:off x="720" y="3224"/>
              <a:ext cx="4320" cy="471"/>
              <a:chOff x="720" y="3224"/>
              <a:chExt cx="4320" cy="471"/>
            </a:xfrm>
          </p:grpSpPr>
          <p:sp>
            <p:nvSpPr>
              <p:cNvPr id="62476" name="Rectangle 29"/>
              <p:cNvSpPr>
                <a:spLocks noChangeArrowheads="1"/>
              </p:cNvSpPr>
              <p:nvPr/>
            </p:nvSpPr>
            <p:spPr bwMode="auto">
              <a:xfrm>
                <a:off x="2448" y="3224"/>
                <a:ext cx="48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f1</a:t>
                </a:r>
                <a:endParaRPr lang="en-US" altLang="hu-HU" sz="2400"/>
              </a:p>
            </p:txBody>
          </p:sp>
          <p:sp>
            <p:nvSpPr>
              <p:cNvPr id="62477" name="Rectangle 30"/>
              <p:cNvSpPr>
                <a:spLocks noChangeArrowheads="1"/>
              </p:cNvSpPr>
              <p:nvPr/>
            </p:nvSpPr>
            <p:spPr bwMode="auto">
              <a:xfrm>
                <a:off x="2928" y="3224"/>
                <a:ext cx="96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f2</a:t>
                </a:r>
              </a:p>
            </p:txBody>
          </p:sp>
          <p:sp>
            <p:nvSpPr>
              <p:cNvPr id="62478" name="Rectangle 31"/>
              <p:cNvSpPr>
                <a:spLocks noChangeArrowheads="1"/>
              </p:cNvSpPr>
              <p:nvPr/>
            </p:nvSpPr>
            <p:spPr bwMode="auto">
              <a:xfrm>
                <a:off x="3888" y="3224"/>
                <a:ext cx="720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f3</a:t>
                </a:r>
                <a:endParaRPr lang="en-US" altLang="hu-HU" sz="2400"/>
              </a:p>
            </p:txBody>
          </p:sp>
          <p:sp>
            <p:nvSpPr>
              <p:cNvPr id="62479" name="Rectangle 32"/>
              <p:cNvSpPr>
                <a:spLocks noChangeArrowheads="1"/>
              </p:cNvSpPr>
              <p:nvPr/>
            </p:nvSpPr>
            <p:spPr bwMode="auto">
              <a:xfrm>
                <a:off x="4608" y="3224"/>
                <a:ext cx="432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f4</a:t>
                </a:r>
                <a:endParaRPr lang="en-US" altLang="hu-HU" sz="2400"/>
              </a:p>
            </p:txBody>
          </p:sp>
          <p:sp>
            <p:nvSpPr>
              <p:cNvPr id="62480" name="Text Box 33"/>
              <p:cNvSpPr txBox="1">
                <a:spLocks noChangeArrowheads="1"/>
              </p:cNvSpPr>
              <p:nvPr/>
            </p:nvSpPr>
            <p:spPr bwMode="auto">
              <a:xfrm>
                <a:off x="720" y="3464"/>
                <a:ext cx="1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Base address (B)</a:t>
                </a:r>
                <a:endParaRPr lang="en-US" altLang="hu-HU" sz="2400"/>
              </a:p>
            </p:txBody>
          </p:sp>
          <p:sp>
            <p:nvSpPr>
              <p:cNvPr id="62481" name="Freeform 35"/>
              <p:cNvSpPr>
                <a:spLocks/>
              </p:cNvSpPr>
              <p:nvPr/>
            </p:nvSpPr>
            <p:spPr bwMode="auto">
              <a:xfrm>
                <a:off x="1536" y="3304"/>
                <a:ext cx="480" cy="208"/>
              </a:xfrm>
              <a:custGeom>
                <a:avLst/>
                <a:gdLst>
                  <a:gd name="T0" fmla="*/ 0 w 480"/>
                  <a:gd name="T1" fmla="*/ 208 h 208"/>
                  <a:gd name="T2" fmla="*/ 96 w 480"/>
                  <a:gd name="T3" fmla="*/ 16 h 208"/>
                  <a:gd name="T4" fmla="*/ 480 w 480"/>
                  <a:gd name="T5" fmla="*/ 112 h 20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08"/>
                  <a:gd name="T11" fmla="*/ 480 w 480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08">
                    <a:moveTo>
                      <a:pt x="0" y="208"/>
                    </a:moveTo>
                    <a:cubicBezTo>
                      <a:pt x="8" y="120"/>
                      <a:pt x="16" y="32"/>
                      <a:pt x="96" y="16"/>
                    </a:cubicBezTo>
                    <a:cubicBezTo>
                      <a:pt x="176" y="0"/>
                      <a:pt x="328" y="56"/>
                      <a:pt x="480" y="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2" name="Rectangle 45"/>
              <p:cNvSpPr>
                <a:spLocks noChangeArrowheads="1"/>
              </p:cNvSpPr>
              <p:nvPr/>
            </p:nvSpPr>
            <p:spPr bwMode="auto">
              <a:xfrm>
                <a:off x="2064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3" name="Rectangle 46"/>
              <p:cNvSpPr>
                <a:spLocks noChangeArrowheads="1"/>
              </p:cNvSpPr>
              <p:nvPr/>
            </p:nvSpPr>
            <p:spPr bwMode="auto">
              <a:xfrm>
                <a:off x="2160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4" name="Rectangle 47"/>
              <p:cNvSpPr>
                <a:spLocks noChangeArrowheads="1"/>
              </p:cNvSpPr>
              <p:nvPr/>
            </p:nvSpPr>
            <p:spPr bwMode="auto">
              <a:xfrm>
                <a:off x="2256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5" name="Rectangle 48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96" cy="28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2486" name="Line 74"/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7" name="Line 75"/>
              <p:cNvSpPr>
                <a:spLocks noChangeShapeType="1"/>
              </p:cNvSpPr>
              <p:nvPr/>
            </p:nvSpPr>
            <p:spPr bwMode="auto">
              <a:xfrm>
                <a:off x="2496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8" name="Line 76"/>
              <p:cNvSpPr>
                <a:spLocks noChangeShapeType="1"/>
              </p:cNvSpPr>
              <p:nvPr/>
            </p:nvSpPr>
            <p:spPr bwMode="auto">
              <a:xfrm>
                <a:off x="2496" y="36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89" name="AutoShape 77"/>
              <p:cNvCxnSpPr>
                <a:cxnSpLocks noChangeShapeType="1"/>
                <a:stCxn id="62482" idx="2"/>
                <a:endCxn id="62488" idx="0"/>
              </p:cNvCxnSpPr>
              <p:nvPr/>
            </p:nvCxnSpPr>
            <p:spPr bwMode="auto">
              <a:xfrm rot="16200000" flipH="1">
                <a:off x="2260" y="3364"/>
                <a:ext cx="88" cy="384"/>
              </a:xfrm>
              <a:prstGeom prst="curvedConnector3">
                <a:avLst>
                  <a:gd name="adj1" fmla="val 15908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0" name="Line 79"/>
              <p:cNvSpPr>
                <a:spLocks noChangeShapeType="1"/>
              </p:cNvSpPr>
              <p:nvPr/>
            </p:nvSpPr>
            <p:spPr bwMode="auto">
              <a:xfrm>
                <a:off x="456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1" name="Line 80"/>
              <p:cNvSpPr>
                <a:spLocks noChangeShapeType="1"/>
              </p:cNvSpPr>
              <p:nvPr/>
            </p:nvSpPr>
            <p:spPr bwMode="auto">
              <a:xfrm>
                <a:off x="3936" y="36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92" name="AutoShape 81"/>
              <p:cNvCxnSpPr>
                <a:cxnSpLocks noChangeShapeType="1"/>
                <a:stCxn id="62484" idx="2"/>
                <a:endCxn id="62491" idx="0"/>
              </p:cNvCxnSpPr>
              <p:nvPr/>
            </p:nvCxnSpPr>
            <p:spPr bwMode="auto">
              <a:xfrm rot="16200000" flipH="1">
                <a:off x="3076" y="2740"/>
                <a:ext cx="88" cy="1632"/>
              </a:xfrm>
              <a:prstGeom prst="curvedConnector3">
                <a:avLst>
                  <a:gd name="adj1" fmla="val 3147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3" name="Line 82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4" name="Line 83"/>
              <p:cNvSpPr>
                <a:spLocks noChangeShapeType="1"/>
              </p:cNvSpPr>
              <p:nvPr/>
            </p:nvSpPr>
            <p:spPr bwMode="auto">
              <a:xfrm>
                <a:off x="2970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5" name="Line 84"/>
              <p:cNvSpPr>
                <a:spLocks noChangeShapeType="1"/>
              </p:cNvSpPr>
              <p:nvPr/>
            </p:nvSpPr>
            <p:spPr bwMode="auto">
              <a:xfrm>
                <a:off x="2971" y="3593"/>
                <a:ext cx="86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cxnSp>
            <p:nvCxnSpPr>
              <p:cNvPr id="62496" name="AutoShape 85"/>
              <p:cNvCxnSpPr>
                <a:cxnSpLocks noChangeShapeType="1"/>
                <a:stCxn id="62483" idx="2"/>
                <a:endCxn id="62495" idx="0"/>
              </p:cNvCxnSpPr>
              <p:nvPr/>
            </p:nvCxnSpPr>
            <p:spPr bwMode="auto">
              <a:xfrm rot="16200000" flipH="1">
                <a:off x="2549" y="3171"/>
                <a:ext cx="81" cy="763"/>
              </a:xfrm>
              <a:prstGeom prst="curvedConnector3">
                <a:avLst>
                  <a:gd name="adj1" fmla="val 29752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7" name="Line 86"/>
              <p:cNvSpPr>
                <a:spLocks noChangeShapeType="1"/>
              </p:cNvSpPr>
              <p:nvPr/>
            </p:nvSpPr>
            <p:spPr bwMode="auto">
              <a:xfrm flipH="1">
                <a:off x="3936" y="3464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2472" name="Line 89"/>
            <p:cNvSpPr>
              <a:spLocks noChangeShapeType="1"/>
            </p:cNvSpPr>
            <p:nvPr/>
          </p:nvSpPr>
          <p:spPr bwMode="auto">
            <a:xfrm>
              <a:off x="4656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2473" name="Line 90"/>
            <p:cNvSpPr>
              <a:spLocks noChangeShapeType="1"/>
            </p:cNvSpPr>
            <p:nvPr/>
          </p:nvSpPr>
          <p:spPr bwMode="auto">
            <a:xfrm>
              <a:off x="4656" y="3600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62474" name="AutoShape 91"/>
            <p:cNvCxnSpPr>
              <a:cxnSpLocks noChangeShapeType="1"/>
              <a:stCxn id="62485" idx="2"/>
              <a:endCxn id="62473" idx="0"/>
            </p:cNvCxnSpPr>
            <p:nvPr/>
          </p:nvCxnSpPr>
          <p:spPr bwMode="auto">
            <a:xfrm rot="16200000" flipH="1">
              <a:off x="3484" y="2428"/>
              <a:ext cx="88" cy="2256"/>
            </a:xfrm>
            <a:prstGeom prst="curvedConnector3">
              <a:avLst>
                <a:gd name="adj1" fmla="val 3522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75" name="Line 92"/>
            <p:cNvSpPr>
              <a:spLocks noChangeShapeType="1"/>
            </p:cNvSpPr>
            <p:nvPr/>
          </p:nvSpPr>
          <p:spPr bwMode="auto">
            <a:xfrm flipH="1">
              <a:off x="5022" y="3449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96213" cy="687388"/>
          </a:xfrm>
        </p:spPr>
        <p:txBody>
          <a:bodyPr/>
          <a:lstStyle/>
          <a:p>
            <a:r>
              <a:rPr lang="en-US" altLang="hu-HU"/>
              <a:t>Operation on Files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9713" y="990600"/>
            <a:ext cx="844708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hu-HU" sz="1800" dirty="0"/>
              <a:t>Typical file operations include: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OPEN</a:t>
            </a:r>
            <a:r>
              <a:rPr lang="en-US" altLang="hu-HU" sz="1800" dirty="0"/>
              <a:t>: </a:t>
            </a:r>
            <a:r>
              <a:rPr lang="hu-HU" altLang="hu-HU" sz="1800" dirty="0" smtClean="0"/>
              <a:t>Prepare</a:t>
            </a:r>
            <a:r>
              <a:rPr lang="en-US" altLang="hu-HU" sz="1800" dirty="0" smtClean="0"/>
              <a:t>s </a:t>
            </a:r>
            <a:r>
              <a:rPr lang="en-US" altLang="hu-HU" sz="1800" dirty="0"/>
              <a:t>the file for access, and associates a pointer that will refer to a </a:t>
            </a:r>
            <a:r>
              <a:rPr lang="en-US" altLang="hu-HU" sz="1800" i="1" dirty="0"/>
              <a:t>current</a:t>
            </a:r>
            <a:r>
              <a:rPr lang="en-US" altLang="hu-HU" sz="1800" dirty="0"/>
              <a:t> file record at each point in time.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FIND</a:t>
            </a:r>
            <a:r>
              <a:rPr lang="en-US" altLang="hu-HU" sz="1800" dirty="0"/>
              <a:t>: Searches for the first file record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FINDNEXT</a:t>
            </a:r>
            <a:r>
              <a:rPr lang="en-US" altLang="hu-HU" sz="1800" dirty="0"/>
              <a:t>: Searches for the next file record (from the current record) that satisfies a certain condition, and makes it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READ</a:t>
            </a:r>
            <a:r>
              <a:rPr lang="en-US" altLang="hu-HU" sz="1800" dirty="0"/>
              <a:t>: Reads the current file record into a program variable.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INSERT</a:t>
            </a:r>
            <a:r>
              <a:rPr lang="en-US" altLang="hu-HU" sz="1800" dirty="0"/>
              <a:t>: Inserts a new record into the file &amp; makes it the current file record. 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DELETE</a:t>
            </a:r>
            <a:r>
              <a:rPr lang="en-US" altLang="hu-HU" sz="1800" dirty="0"/>
              <a:t>: Removes the current file record from the file, usually by marking the record to indicate that it is no longer valid.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MODIFY</a:t>
            </a:r>
            <a:r>
              <a:rPr lang="en-US" altLang="hu-HU" sz="1800" dirty="0"/>
              <a:t>: Changes the values of some fields of the current file record.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CLOSE</a:t>
            </a:r>
            <a:r>
              <a:rPr lang="en-US" altLang="hu-HU" sz="1800" dirty="0"/>
              <a:t>: Terminates access to the file.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REORGANIZE</a:t>
            </a:r>
            <a:r>
              <a:rPr lang="en-US" altLang="hu-HU" sz="1800" dirty="0"/>
              <a:t>: Reorganizes the file records.</a:t>
            </a:r>
          </a:p>
          <a:p>
            <a:pPr lvl="2">
              <a:lnSpc>
                <a:spcPct val="80000"/>
              </a:lnSpc>
            </a:pPr>
            <a:r>
              <a:rPr lang="en-US" altLang="hu-HU" sz="1800" dirty="0"/>
              <a:t>For example, the records marked deleted are physically removed from the file or a new organization of the file records is created.</a:t>
            </a:r>
          </a:p>
          <a:p>
            <a:pPr lvl="1">
              <a:lnSpc>
                <a:spcPct val="80000"/>
              </a:lnSpc>
            </a:pPr>
            <a:r>
              <a:rPr lang="en-US" altLang="hu-HU" sz="1800" b="1" dirty="0"/>
              <a:t>READ_ORDERED</a:t>
            </a:r>
            <a:r>
              <a:rPr lang="en-US" altLang="hu-HU" sz="1800" dirty="0"/>
              <a:t>: Read the file blocks in order of a specific field of the file.</a:t>
            </a:r>
            <a:r>
              <a:rPr lang="en-US" altLang="hu-HU" sz="1700" dirty="0"/>
              <a:t> </a:t>
            </a:r>
          </a:p>
          <a:p>
            <a:pPr lvl="1">
              <a:lnSpc>
                <a:spcPct val="80000"/>
              </a:lnSpc>
            </a:pPr>
            <a:endParaRPr lang="en-US" altLang="hu-HU" sz="1700" dirty="0"/>
          </a:p>
        </p:txBody>
      </p:sp>
    </p:spTree>
    <p:extLst>
      <p:ext uri="{BB962C8B-B14F-4D97-AF65-F5344CB8AC3E}">
        <p14:creationId xmlns:p14="http://schemas.microsoft.com/office/powerpoint/2010/main" val="9641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8B3AEF8-6A26-43A1-AC8E-0D0CFC61FA35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9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755775"/>
          </a:xfrm>
        </p:spPr>
        <p:txBody>
          <a:bodyPr/>
          <a:lstStyle/>
          <a:p>
            <a:pPr eaLnBrk="1" hangingPunct="1"/>
            <a:r>
              <a:rPr lang="en-US" altLang="hu-HU" smtClean="0"/>
              <a:t>File Organization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z="2400" smtClean="0"/>
              <a:t>(later we study it in a more detailed way)</a:t>
            </a:r>
            <a:endParaRPr lang="en-US" altLang="hu-HU" sz="24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76475"/>
            <a:ext cx="7772400" cy="3971925"/>
          </a:xfrm>
        </p:spPr>
        <p:txBody>
          <a:bodyPr/>
          <a:lstStyle/>
          <a:p>
            <a:pPr eaLnBrk="1" hangingPunct="1"/>
            <a:r>
              <a:rPr lang="en-US" altLang="hu-HU" smtClean="0"/>
              <a:t>Heap files: unordered records</a:t>
            </a:r>
          </a:p>
          <a:p>
            <a:pPr eaLnBrk="1" hangingPunct="1"/>
            <a:r>
              <a:rPr lang="en-US" altLang="hu-HU" smtClean="0"/>
              <a:t>Sorted files: ordered records</a:t>
            </a:r>
          </a:p>
          <a:p>
            <a:pPr eaLnBrk="1" hangingPunct="1"/>
            <a:r>
              <a:rPr lang="en-US" altLang="hu-HU" smtClean="0"/>
              <a:t>Hashed files: records partitioned into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5C8026A-EF78-498A-B1EE-540334182D87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900"/>
          </a:p>
        </p:txBody>
      </p:sp>
      <p:sp>
        <p:nvSpPr>
          <p:cNvPr id="66563" name="Rectangle 2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Heap Files</a:t>
            </a:r>
          </a:p>
        </p:txBody>
      </p:sp>
      <p:sp>
        <p:nvSpPr>
          <p:cNvPr id="66564" name="Rectangle 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Simplest file structure</a:t>
            </a:r>
          </a:p>
          <a:p>
            <a:pPr eaLnBrk="1" hangingPunct="1"/>
            <a:r>
              <a:rPr lang="en-US" altLang="hu-HU" smtClean="0"/>
              <a:t>Efficient insert </a:t>
            </a:r>
          </a:p>
          <a:p>
            <a:pPr eaLnBrk="1" hangingPunct="1"/>
            <a:r>
              <a:rPr lang="en-US" altLang="hu-HU" smtClean="0"/>
              <a:t>Slow search and delete</a:t>
            </a:r>
          </a:p>
          <a:p>
            <a:pPr lvl="1" eaLnBrk="1" hangingPunct="1"/>
            <a:r>
              <a:rPr lang="en-US" altLang="hu-HU" smtClean="0"/>
              <a:t>Equality search: half pages fetched on average</a:t>
            </a:r>
          </a:p>
          <a:p>
            <a:pPr lvl="1" eaLnBrk="1" hangingPunct="1"/>
            <a:r>
              <a:rPr lang="en-US" altLang="hu-HU" smtClean="0"/>
              <a:t>Range search: all pages must be fetched</a:t>
            </a:r>
          </a:p>
        </p:txBody>
      </p:sp>
      <p:grpSp>
        <p:nvGrpSpPr>
          <p:cNvPr id="66565" name="Group 80"/>
          <p:cNvGrpSpPr>
            <a:grpSpLocks/>
          </p:cNvGrpSpPr>
          <p:nvPr/>
        </p:nvGrpSpPr>
        <p:grpSpPr bwMode="auto">
          <a:xfrm>
            <a:off x="1905000" y="3962400"/>
            <a:ext cx="6096000" cy="2362200"/>
            <a:chOff x="1200" y="2496"/>
            <a:chExt cx="3840" cy="1488"/>
          </a:xfrm>
        </p:grpSpPr>
        <p:grpSp>
          <p:nvGrpSpPr>
            <p:cNvPr id="66566" name="Group 4"/>
            <p:cNvGrpSpPr>
              <a:grpSpLocks/>
            </p:cNvGrpSpPr>
            <p:nvPr/>
          </p:nvGrpSpPr>
          <p:grpSpPr bwMode="auto">
            <a:xfrm>
              <a:off x="2016" y="3408"/>
              <a:ext cx="672" cy="576"/>
              <a:chOff x="624" y="2016"/>
              <a:chExt cx="912" cy="768"/>
            </a:xfrm>
          </p:grpSpPr>
          <p:sp>
            <p:nvSpPr>
              <p:cNvPr id="66619" name="Rectangle 5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912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0" name="Rectangle 6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1" name="Rectangle 7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2" name="Rectangle 8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3" name="Line 9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4" name="Line 10"/>
              <p:cNvSpPr>
                <a:spLocks noChangeShapeType="1"/>
              </p:cNvSpPr>
              <p:nvPr/>
            </p:nvSpPr>
            <p:spPr bwMode="auto">
              <a:xfrm>
                <a:off x="864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5" name="Line 11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6" name="Rectangle 12"/>
              <p:cNvSpPr>
                <a:spLocks noChangeArrowheads="1"/>
              </p:cNvSpPr>
              <p:nvPr/>
            </p:nvSpPr>
            <p:spPr bwMode="auto">
              <a:xfrm>
                <a:off x="624" y="2400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27" name="Line 13"/>
              <p:cNvSpPr>
                <a:spLocks noChangeShapeType="1"/>
              </p:cNvSpPr>
              <p:nvPr/>
            </p:nvSpPr>
            <p:spPr bwMode="auto">
              <a:xfrm>
                <a:off x="62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28" name="Line 14"/>
              <p:cNvSpPr>
                <a:spLocks noChangeShapeType="1"/>
              </p:cNvSpPr>
              <p:nvPr/>
            </p:nvSpPr>
            <p:spPr bwMode="auto">
              <a:xfrm>
                <a:off x="1056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6567" name="Group 17"/>
            <p:cNvGrpSpPr>
              <a:grpSpLocks/>
            </p:cNvGrpSpPr>
            <p:nvPr/>
          </p:nvGrpSpPr>
          <p:grpSpPr bwMode="auto">
            <a:xfrm>
              <a:off x="3024" y="2496"/>
              <a:ext cx="720" cy="576"/>
              <a:chOff x="1824" y="2016"/>
              <a:chExt cx="912" cy="768"/>
            </a:xfrm>
          </p:grpSpPr>
          <p:sp>
            <p:nvSpPr>
              <p:cNvPr id="66610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11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2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3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4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5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6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7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18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6568" name="Rectangle 33"/>
            <p:cNvSpPr>
              <a:spLocks noChangeArrowheads="1"/>
            </p:cNvSpPr>
            <p:nvPr/>
          </p:nvSpPr>
          <p:spPr bwMode="auto">
            <a:xfrm>
              <a:off x="1200" y="2976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file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header</a:t>
              </a:r>
              <a:endParaRPr lang="en-US" altLang="hu-HU" sz="2400"/>
            </a:p>
          </p:txBody>
        </p:sp>
        <p:grpSp>
          <p:nvGrpSpPr>
            <p:cNvPr id="66569" name="Group 35"/>
            <p:cNvGrpSpPr>
              <a:grpSpLocks/>
            </p:cNvGrpSpPr>
            <p:nvPr/>
          </p:nvGrpSpPr>
          <p:grpSpPr bwMode="auto">
            <a:xfrm>
              <a:off x="2016" y="2496"/>
              <a:ext cx="720" cy="576"/>
              <a:chOff x="1824" y="2016"/>
              <a:chExt cx="912" cy="768"/>
            </a:xfrm>
          </p:grpSpPr>
          <p:sp>
            <p:nvSpPr>
              <p:cNvPr id="66601" name="Rectangle 36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602" name="Line 3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3" name="Line 38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4" name="Line 3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5" name="Line 40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6" name="Line 41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7" name="Line 42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8" name="Line 43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9" name="Line 44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6570" name="Group 45"/>
            <p:cNvGrpSpPr>
              <a:grpSpLocks/>
            </p:cNvGrpSpPr>
            <p:nvPr/>
          </p:nvGrpSpPr>
          <p:grpSpPr bwMode="auto">
            <a:xfrm>
              <a:off x="4080" y="2496"/>
              <a:ext cx="720" cy="576"/>
              <a:chOff x="1824" y="2016"/>
              <a:chExt cx="912" cy="768"/>
            </a:xfrm>
          </p:grpSpPr>
          <p:sp>
            <p:nvSpPr>
              <p:cNvPr id="66592" name="Rectangle 46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6593" name="Line 4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4" name="Line 48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5" name="Line 49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6" name="Line 50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7" name="Line 51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8" name="Line 52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599" name="Line 53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6600" name="Line 54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6571" name="Freeform 55"/>
            <p:cNvSpPr>
              <a:spLocks/>
            </p:cNvSpPr>
            <p:nvPr/>
          </p:nvSpPr>
          <p:spPr bwMode="auto">
            <a:xfrm>
              <a:off x="1568" y="2544"/>
              <a:ext cx="400" cy="384"/>
            </a:xfrm>
            <a:custGeom>
              <a:avLst/>
              <a:gdLst>
                <a:gd name="T0" fmla="*/ 16 w 400"/>
                <a:gd name="T1" fmla="*/ 384 h 384"/>
                <a:gd name="T2" fmla="*/ 64 w 400"/>
                <a:gd name="T3" fmla="*/ 144 h 384"/>
                <a:gd name="T4" fmla="*/ 400 w 400"/>
                <a:gd name="T5" fmla="*/ 0 h 384"/>
                <a:gd name="T6" fmla="*/ 0 60000 65536"/>
                <a:gd name="T7" fmla="*/ 0 60000 65536"/>
                <a:gd name="T8" fmla="*/ 0 60000 65536"/>
                <a:gd name="T9" fmla="*/ 0 w 400"/>
                <a:gd name="T10" fmla="*/ 0 h 384"/>
                <a:gd name="T11" fmla="*/ 400 w 40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384">
                  <a:moveTo>
                    <a:pt x="16" y="384"/>
                  </a:moveTo>
                  <a:cubicBezTo>
                    <a:pt x="8" y="296"/>
                    <a:pt x="0" y="208"/>
                    <a:pt x="64" y="144"/>
                  </a:cubicBezTo>
                  <a:cubicBezTo>
                    <a:pt x="128" y="80"/>
                    <a:pt x="264" y="40"/>
                    <a:pt x="4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2" name="Freeform 56"/>
            <p:cNvSpPr>
              <a:spLocks/>
            </p:cNvSpPr>
            <p:nvPr/>
          </p:nvSpPr>
          <p:spPr bwMode="auto">
            <a:xfrm>
              <a:off x="1824" y="3024"/>
              <a:ext cx="192" cy="96"/>
            </a:xfrm>
            <a:custGeom>
              <a:avLst/>
              <a:gdLst>
                <a:gd name="T0" fmla="*/ 192 w 192"/>
                <a:gd name="T1" fmla="*/ 0 h 96"/>
                <a:gd name="T2" fmla="*/ 0 w 192"/>
                <a:gd name="T3" fmla="*/ 96 h 96"/>
                <a:gd name="T4" fmla="*/ 0 60000 65536"/>
                <a:gd name="T5" fmla="*/ 0 60000 65536"/>
                <a:gd name="T6" fmla="*/ 0 w 192"/>
                <a:gd name="T7" fmla="*/ 0 h 96"/>
                <a:gd name="T8" fmla="*/ 192 w 19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96">
                  <a:moveTo>
                    <a:pt x="192" y="0"/>
                  </a:moveTo>
                  <a:cubicBezTo>
                    <a:pt x="192" y="0"/>
                    <a:pt x="96" y="48"/>
                    <a:pt x="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3" name="Line 57"/>
            <p:cNvSpPr>
              <a:spLocks noChangeShapeType="1"/>
            </p:cNvSpPr>
            <p:nvPr/>
          </p:nvSpPr>
          <p:spPr bwMode="auto">
            <a:xfrm>
              <a:off x="2784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4" name="Line 58"/>
            <p:cNvSpPr>
              <a:spLocks noChangeShapeType="1"/>
            </p:cNvSpPr>
            <p:nvPr/>
          </p:nvSpPr>
          <p:spPr bwMode="auto">
            <a:xfrm flipH="1">
              <a:off x="278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5" name="Line 59"/>
            <p:cNvSpPr>
              <a:spLocks noChangeShapeType="1"/>
            </p:cNvSpPr>
            <p:nvPr/>
          </p:nvSpPr>
          <p:spPr bwMode="auto">
            <a:xfrm>
              <a:off x="3829" y="250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6" name="Line 60"/>
            <p:cNvSpPr>
              <a:spLocks noChangeShapeType="1"/>
            </p:cNvSpPr>
            <p:nvPr/>
          </p:nvSpPr>
          <p:spPr bwMode="auto">
            <a:xfrm flipH="1">
              <a:off x="3829" y="26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7" name="Line 61"/>
            <p:cNvSpPr>
              <a:spLocks noChangeShapeType="1"/>
            </p:cNvSpPr>
            <p:nvPr/>
          </p:nvSpPr>
          <p:spPr bwMode="auto">
            <a:xfrm>
              <a:off x="4848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78" name="Rectangle 62"/>
            <p:cNvSpPr>
              <a:spLocks noChangeArrowheads="1"/>
            </p:cNvSpPr>
            <p:nvPr/>
          </p:nvSpPr>
          <p:spPr bwMode="auto">
            <a:xfrm>
              <a:off x="3072" y="340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79" name="Rectangle 63"/>
            <p:cNvSpPr>
              <a:spLocks noChangeArrowheads="1"/>
            </p:cNvSpPr>
            <p:nvPr/>
          </p:nvSpPr>
          <p:spPr bwMode="auto">
            <a:xfrm>
              <a:off x="3072" y="340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0" name="Rectangle 64"/>
            <p:cNvSpPr>
              <a:spLocks noChangeArrowheads="1"/>
            </p:cNvSpPr>
            <p:nvPr/>
          </p:nvSpPr>
          <p:spPr bwMode="auto">
            <a:xfrm>
              <a:off x="3216" y="355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1" name="Rectangle 65"/>
            <p:cNvSpPr>
              <a:spLocks noChangeArrowheads="1"/>
            </p:cNvSpPr>
            <p:nvPr/>
          </p:nvSpPr>
          <p:spPr bwMode="auto">
            <a:xfrm>
              <a:off x="3072" y="3840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2" name="Line 66"/>
            <p:cNvSpPr>
              <a:spLocks noChangeShapeType="1"/>
            </p:cNvSpPr>
            <p:nvPr/>
          </p:nvSpPr>
          <p:spPr bwMode="auto">
            <a:xfrm>
              <a:off x="3532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3" name="Line 67"/>
            <p:cNvSpPr>
              <a:spLocks noChangeShapeType="1"/>
            </p:cNvSpPr>
            <p:nvPr/>
          </p:nvSpPr>
          <p:spPr bwMode="auto">
            <a:xfrm>
              <a:off x="3673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4" name="Rectangle 68"/>
            <p:cNvSpPr>
              <a:spLocks noChangeArrowheads="1"/>
            </p:cNvSpPr>
            <p:nvPr/>
          </p:nvSpPr>
          <p:spPr bwMode="auto">
            <a:xfrm>
              <a:off x="3072" y="3696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6585" name="Line 69"/>
            <p:cNvSpPr>
              <a:spLocks noChangeShapeType="1"/>
            </p:cNvSpPr>
            <p:nvPr/>
          </p:nvSpPr>
          <p:spPr bwMode="auto">
            <a:xfrm>
              <a:off x="307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6" name="Line 70"/>
            <p:cNvSpPr>
              <a:spLocks noChangeShapeType="1"/>
            </p:cNvSpPr>
            <p:nvPr/>
          </p:nvSpPr>
          <p:spPr bwMode="auto">
            <a:xfrm>
              <a:off x="3390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7" name="Line 71"/>
            <p:cNvSpPr>
              <a:spLocks noChangeShapeType="1"/>
            </p:cNvSpPr>
            <p:nvPr/>
          </p:nvSpPr>
          <p:spPr bwMode="auto">
            <a:xfrm>
              <a:off x="2784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8" name="Line 72"/>
            <p:cNvSpPr>
              <a:spLocks noChangeShapeType="1"/>
            </p:cNvSpPr>
            <p:nvPr/>
          </p:nvSpPr>
          <p:spPr bwMode="auto">
            <a:xfrm flipH="1">
              <a:off x="2784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89" name="Line 73"/>
            <p:cNvSpPr>
              <a:spLocks noChangeShapeType="1"/>
            </p:cNvSpPr>
            <p:nvPr/>
          </p:nvSpPr>
          <p:spPr bwMode="auto">
            <a:xfrm>
              <a:off x="384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90" name="Freeform 74"/>
            <p:cNvSpPr>
              <a:spLocks/>
            </p:cNvSpPr>
            <p:nvPr/>
          </p:nvSpPr>
          <p:spPr bwMode="auto">
            <a:xfrm>
              <a:off x="1680" y="3504"/>
              <a:ext cx="288" cy="112"/>
            </a:xfrm>
            <a:custGeom>
              <a:avLst/>
              <a:gdLst>
                <a:gd name="T0" fmla="*/ 0 w 288"/>
                <a:gd name="T1" fmla="*/ 0 h 112"/>
                <a:gd name="T2" fmla="*/ 96 w 288"/>
                <a:gd name="T3" fmla="*/ 96 h 112"/>
                <a:gd name="T4" fmla="*/ 288 w 288"/>
                <a:gd name="T5" fmla="*/ 96 h 112"/>
                <a:gd name="T6" fmla="*/ 0 60000 65536"/>
                <a:gd name="T7" fmla="*/ 0 60000 65536"/>
                <a:gd name="T8" fmla="*/ 0 60000 65536"/>
                <a:gd name="T9" fmla="*/ 0 w 288"/>
                <a:gd name="T10" fmla="*/ 0 h 112"/>
                <a:gd name="T11" fmla="*/ 288 w 288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12">
                  <a:moveTo>
                    <a:pt x="0" y="0"/>
                  </a:moveTo>
                  <a:cubicBezTo>
                    <a:pt x="24" y="40"/>
                    <a:pt x="48" y="80"/>
                    <a:pt x="96" y="96"/>
                  </a:cubicBezTo>
                  <a:cubicBezTo>
                    <a:pt x="144" y="112"/>
                    <a:pt x="216" y="104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6591" name="Line 79"/>
            <p:cNvSpPr>
              <a:spLocks noChangeShapeType="1"/>
            </p:cNvSpPr>
            <p:nvPr/>
          </p:nvSpPr>
          <p:spPr bwMode="auto">
            <a:xfrm flipH="1" flipV="1">
              <a:off x="1776" y="340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90C78B3-992B-457C-9587-2D2EC5A7DAAB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9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Sorted</a:t>
            </a:r>
            <a:r>
              <a:rPr lang="hu-HU" altLang="hu-HU" dirty="0" smtClean="0"/>
              <a:t> (</a:t>
            </a:r>
            <a:r>
              <a:rPr lang="hu-HU" altLang="hu-HU" dirty="0" err="1" smtClean="0"/>
              <a:t>Ordered</a:t>
            </a:r>
            <a:r>
              <a:rPr lang="hu-HU" altLang="hu-HU" dirty="0" smtClean="0"/>
              <a:t>)</a:t>
            </a:r>
            <a:r>
              <a:rPr lang="en-US" altLang="hu-HU" dirty="0" smtClean="0"/>
              <a:t> </a:t>
            </a:r>
            <a:r>
              <a:rPr lang="en-US" altLang="hu-HU" dirty="0" smtClean="0"/>
              <a:t>files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Sorted records based on </a:t>
            </a:r>
            <a:r>
              <a:rPr lang="en-US" altLang="hu-HU" b="1" dirty="0" smtClean="0"/>
              <a:t>ordering</a:t>
            </a:r>
            <a:r>
              <a:rPr lang="en-US" altLang="hu-HU" dirty="0" smtClean="0"/>
              <a:t> </a:t>
            </a:r>
            <a:r>
              <a:rPr lang="en-US" altLang="hu-HU" b="1" dirty="0" smtClean="0"/>
              <a:t>field</a:t>
            </a:r>
          </a:p>
          <a:p>
            <a:pPr lvl="1" eaLnBrk="1" hangingPunct="1"/>
            <a:r>
              <a:rPr lang="en-US" altLang="hu-HU" dirty="0" smtClean="0"/>
              <a:t>If ordering field same as key field, </a:t>
            </a:r>
            <a:r>
              <a:rPr lang="en-US" altLang="hu-HU" b="1" dirty="0" smtClean="0"/>
              <a:t>ordering key field</a:t>
            </a:r>
            <a:endParaRPr lang="en-US" altLang="hu-HU" dirty="0" smtClean="0"/>
          </a:p>
          <a:p>
            <a:pPr eaLnBrk="1" hangingPunct="1"/>
            <a:r>
              <a:rPr lang="en-US" altLang="hu-HU" dirty="0" smtClean="0"/>
              <a:t>Slow inserts and deletes</a:t>
            </a:r>
          </a:p>
          <a:p>
            <a:pPr eaLnBrk="1" hangingPunct="1"/>
            <a:r>
              <a:rPr lang="en-US" altLang="hu-HU" dirty="0" smtClean="0"/>
              <a:t>Fast logarithmic search</a:t>
            </a:r>
          </a:p>
        </p:txBody>
      </p:sp>
      <p:grpSp>
        <p:nvGrpSpPr>
          <p:cNvPr id="68613" name="Group 79"/>
          <p:cNvGrpSpPr>
            <a:grpSpLocks/>
          </p:cNvGrpSpPr>
          <p:nvPr/>
        </p:nvGrpSpPr>
        <p:grpSpPr bwMode="auto">
          <a:xfrm>
            <a:off x="1581150" y="3168650"/>
            <a:ext cx="3676650" cy="1327150"/>
            <a:chOff x="996" y="1824"/>
            <a:chExt cx="2316" cy="836"/>
          </a:xfrm>
        </p:grpSpPr>
        <p:sp>
          <p:nvSpPr>
            <p:cNvPr id="68659" name="Rectangle 5"/>
            <p:cNvSpPr>
              <a:spLocks noChangeArrowheads="1"/>
            </p:cNvSpPr>
            <p:nvPr/>
          </p:nvSpPr>
          <p:spPr bwMode="auto">
            <a:xfrm>
              <a:off x="2640" y="1824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0" name="Rectangle 6"/>
            <p:cNvSpPr>
              <a:spLocks noChangeArrowheads="1"/>
            </p:cNvSpPr>
            <p:nvPr/>
          </p:nvSpPr>
          <p:spPr bwMode="auto">
            <a:xfrm>
              <a:off x="2640" y="182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1" name="Rectangle 7"/>
            <p:cNvSpPr>
              <a:spLocks noChangeArrowheads="1"/>
            </p:cNvSpPr>
            <p:nvPr/>
          </p:nvSpPr>
          <p:spPr bwMode="auto">
            <a:xfrm>
              <a:off x="2640" y="196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2" name="Rectangle 8"/>
            <p:cNvSpPr>
              <a:spLocks noChangeArrowheads="1"/>
            </p:cNvSpPr>
            <p:nvPr/>
          </p:nvSpPr>
          <p:spPr bwMode="auto">
            <a:xfrm>
              <a:off x="2640" y="2256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3" name="Line 9"/>
            <p:cNvSpPr>
              <a:spLocks noChangeShapeType="1"/>
            </p:cNvSpPr>
            <p:nvPr/>
          </p:nvSpPr>
          <p:spPr bwMode="auto">
            <a:xfrm>
              <a:off x="3100" y="18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4" name="Line 10"/>
            <p:cNvSpPr>
              <a:spLocks noChangeShapeType="1"/>
            </p:cNvSpPr>
            <p:nvPr/>
          </p:nvSpPr>
          <p:spPr bwMode="auto">
            <a:xfrm>
              <a:off x="2817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5" name="Line 11"/>
            <p:cNvSpPr>
              <a:spLocks noChangeShapeType="1"/>
            </p:cNvSpPr>
            <p:nvPr/>
          </p:nvSpPr>
          <p:spPr bwMode="auto">
            <a:xfrm>
              <a:off x="3241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6" name="Rectangle 12"/>
            <p:cNvSpPr>
              <a:spLocks noChangeArrowheads="1"/>
            </p:cNvSpPr>
            <p:nvPr/>
          </p:nvSpPr>
          <p:spPr bwMode="auto">
            <a:xfrm>
              <a:off x="2640" y="2112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67" name="Line 13"/>
            <p:cNvSpPr>
              <a:spLocks noChangeShapeType="1"/>
            </p:cNvSpPr>
            <p:nvPr/>
          </p:nvSpPr>
          <p:spPr bwMode="auto">
            <a:xfrm>
              <a:off x="2640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8" name="Line 14"/>
            <p:cNvSpPr>
              <a:spLocks noChangeShapeType="1"/>
            </p:cNvSpPr>
            <p:nvPr/>
          </p:nvSpPr>
          <p:spPr bwMode="auto">
            <a:xfrm>
              <a:off x="295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69" name="Text Box 15"/>
            <p:cNvSpPr txBox="1">
              <a:spLocks noChangeArrowheads="1"/>
            </p:cNvSpPr>
            <p:nvPr/>
          </p:nvSpPr>
          <p:spPr bwMode="auto">
            <a:xfrm>
              <a:off x="1872" y="244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1</a:t>
              </a:r>
              <a:endParaRPr lang="en-US" altLang="hu-HU" sz="2400"/>
            </a:p>
          </p:txBody>
        </p:sp>
        <p:sp>
          <p:nvSpPr>
            <p:cNvPr id="68670" name="Text Box 16"/>
            <p:cNvSpPr txBox="1">
              <a:spLocks noChangeArrowheads="1"/>
            </p:cNvSpPr>
            <p:nvPr/>
          </p:nvSpPr>
          <p:spPr bwMode="auto">
            <a:xfrm>
              <a:off x="2736" y="244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2</a:t>
              </a:r>
              <a:endParaRPr lang="en-US" altLang="hu-HU" sz="2400"/>
            </a:p>
          </p:txBody>
        </p:sp>
        <p:grpSp>
          <p:nvGrpSpPr>
            <p:cNvPr id="68671" name="Group 17"/>
            <p:cNvGrpSpPr>
              <a:grpSpLocks/>
            </p:cNvGrpSpPr>
            <p:nvPr/>
          </p:nvGrpSpPr>
          <p:grpSpPr bwMode="auto">
            <a:xfrm>
              <a:off x="1776" y="1824"/>
              <a:ext cx="720" cy="576"/>
              <a:chOff x="1824" y="2016"/>
              <a:chExt cx="912" cy="768"/>
            </a:xfrm>
          </p:grpSpPr>
          <p:sp>
            <p:nvSpPr>
              <p:cNvPr id="68674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75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6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7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8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79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0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1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82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72" name="Freeform 27"/>
            <p:cNvSpPr>
              <a:spLocks/>
            </p:cNvSpPr>
            <p:nvPr/>
          </p:nvSpPr>
          <p:spPr bwMode="auto">
            <a:xfrm>
              <a:off x="1296" y="1920"/>
              <a:ext cx="432" cy="384"/>
            </a:xfrm>
            <a:custGeom>
              <a:avLst/>
              <a:gdLst>
                <a:gd name="T0" fmla="*/ 432 w 432"/>
                <a:gd name="T1" fmla="*/ 0 h 384"/>
                <a:gd name="T2" fmla="*/ 144 w 432"/>
                <a:gd name="T3" fmla="*/ 144 h 384"/>
                <a:gd name="T4" fmla="*/ 0 w 432"/>
                <a:gd name="T5" fmla="*/ 384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24" y="40"/>
                    <a:pt x="216" y="80"/>
                    <a:pt x="144" y="144"/>
                  </a:cubicBezTo>
                  <a:cubicBezTo>
                    <a:pt x="72" y="208"/>
                    <a:pt x="36" y="296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73" name="Text Box 28"/>
            <p:cNvSpPr txBox="1">
              <a:spLocks noChangeArrowheads="1"/>
            </p:cNvSpPr>
            <p:nvPr/>
          </p:nvSpPr>
          <p:spPr bwMode="auto">
            <a:xfrm>
              <a:off x="996" y="2304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start of file</a:t>
              </a:r>
              <a:endParaRPr lang="en-US" altLang="hu-HU" sz="2400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604963" y="4692650"/>
            <a:ext cx="3676650" cy="1327150"/>
            <a:chOff x="996" y="2784"/>
            <a:chExt cx="2316" cy="836"/>
          </a:xfrm>
        </p:grpSpPr>
        <p:sp>
          <p:nvSpPr>
            <p:cNvPr id="68636" name="Rectangle 30"/>
            <p:cNvSpPr>
              <a:spLocks noChangeArrowheads="1"/>
            </p:cNvSpPr>
            <p:nvPr/>
          </p:nvSpPr>
          <p:spPr bwMode="auto">
            <a:xfrm>
              <a:off x="2640" y="2784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7" name="Rectangle 31"/>
            <p:cNvSpPr>
              <a:spLocks noChangeArrowheads="1"/>
            </p:cNvSpPr>
            <p:nvPr/>
          </p:nvSpPr>
          <p:spPr bwMode="auto">
            <a:xfrm>
              <a:off x="2640" y="278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8" name="Rectangle 32"/>
            <p:cNvSpPr>
              <a:spLocks noChangeArrowheads="1"/>
            </p:cNvSpPr>
            <p:nvPr/>
          </p:nvSpPr>
          <p:spPr bwMode="auto">
            <a:xfrm>
              <a:off x="2640" y="29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39" name="Rectangle 33"/>
            <p:cNvSpPr>
              <a:spLocks noChangeArrowheads="1"/>
            </p:cNvSpPr>
            <p:nvPr/>
          </p:nvSpPr>
          <p:spPr bwMode="auto">
            <a:xfrm>
              <a:off x="2640" y="3216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40" name="Line 34"/>
            <p:cNvSpPr>
              <a:spLocks noChangeShapeType="1"/>
            </p:cNvSpPr>
            <p:nvPr/>
          </p:nvSpPr>
          <p:spPr bwMode="auto">
            <a:xfrm>
              <a:off x="3100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1" name="Line 35"/>
            <p:cNvSpPr>
              <a:spLocks noChangeShapeType="1"/>
            </p:cNvSpPr>
            <p:nvPr/>
          </p:nvSpPr>
          <p:spPr bwMode="auto">
            <a:xfrm>
              <a:off x="2817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2" name="Line 36"/>
            <p:cNvSpPr>
              <a:spLocks noChangeShapeType="1"/>
            </p:cNvSpPr>
            <p:nvPr/>
          </p:nvSpPr>
          <p:spPr bwMode="auto">
            <a:xfrm>
              <a:off x="3241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3" name="Rectangle 37"/>
            <p:cNvSpPr>
              <a:spLocks noChangeArrowheads="1"/>
            </p:cNvSpPr>
            <p:nvPr/>
          </p:nvSpPr>
          <p:spPr bwMode="auto">
            <a:xfrm>
              <a:off x="2640" y="3072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44" name="Line 38"/>
            <p:cNvSpPr>
              <a:spLocks noChangeShapeType="1"/>
            </p:cNvSpPr>
            <p:nvPr/>
          </p:nvSpPr>
          <p:spPr bwMode="auto">
            <a:xfrm>
              <a:off x="264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5" name="Text Box 40"/>
            <p:cNvSpPr txBox="1">
              <a:spLocks noChangeArrowheads="1"/>
            </p:cNvSpPr>
            <p:nvPr/>
          </p:nvSpPr>
          <p:spPr bwMode="auto">
            <a:xfrm>
              <a:off x="1872" y="340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1</a:t>
              </a:r>
              <a:endParaRPr lang="en-US" altLang="hu-HU" sz="2400"/>
            </a:p>
          </p:txBody>
        </p:sp>
        <p:sp>
          <p:nvSpPr>
            <p:cNvPr id="68646" name="Text Box 41"/>
            <p:cNvSpPr txBox="1">
              <a:spLocks noChangeArrowheads="1"/>
            </p:cNvSpPr>
            <p:nvPr/>
          </p:nvSpPr>
          <p:spPr bwMode="auto">
            <a:xfrm>
              <a:off x="2736" y="3408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Page 2</a:t>
              </a:r>
              <a:endParaRPr lang="en-US" altLang="hu-HU" sz="2400"/>
            </a:p>
          </p:txBody>
        </p:sp>
        <p:grpSp>
          <p:nvGrpSpPr>
            <p:cNvPr id="68647" name="Group 42"/>
            <p:cNvGrpSpPr>
              <a:grpSpLocks/>
            </p:cNvGrpSpPr>
            <p:nvPr/>
          </p:nvGrpSpPr>
          <p:grpSpPr bwMode="auto">
            <a:xfrm>
              <a:off x="1776" y="2784"/>
              <a:ext cx="720" cy="576"/>
              <a:chOff x="1824" y="2016"/>
              <a:chExt cx="912" cy="768"/>
            </a:xfrm>
          </p:grpSpPr>
          <p:sp>
            <p:nvSpPr>
              <p:cNvPr id="68650" name="Rectangle 43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51" name="Line 44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2" name="Line 45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3" name="Line 46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4" name="Line 47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5" name="Line 48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6" name="Line 49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7" name="Line 50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58" name="Line 51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48" name="Freeform 52"/>
            <p:cNvSpPr>
              <a:spLocks/>
            </p:cNvSpPr>
            <p:nvPr/>
          </p:nvSpPr>
          <p:spPr bwMode="auto">
            <a:xfrm>
              <a:off x="1296" y="2880"/>
              <a:ext cx="432" cy="384"/>
            </a:xfrm>
            <a:custGeom>
              <a:avLst/>
              <a:gdLst>
                <a:gd name="T0" fmla="*/ 432 w 432"/>
                <a:gd name="T1" fmla="*/ 0 h 384"/>
                <a:gd name="T2" fmla="*/ 144 w 432"/>
                <a:gd name="T3" fmla="*/ 144 h 384"/>
                <a:gd name="T4" fmla="*/ 0 w 432"/>
                <a:gd name="T5" fmla="*/ 384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0"/>
                  </a:moveTo>
                  <a:cubicBezTo>
                    <a:pt x="324" y="40"/>
                    <a:pt x="216" y="80"/>
                    <a:pt x="144" y="144"/>
                  </a:cubicBezTo>
                  <a:cubicBezTo>
                    <a:pt x="72" y="208"/>
                    <a:pt x="36" y="296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49" name="Text Box 53"/>
            <p:cNvSpPr txBox="1">
              <a:spLocks noChangeArrowheads="1"/>
            </p:cNvSpPr>
            <p:nvPr/>
          </p:nvSpPr>
          <p:spPr bwMode="auto">
            <a:xfrm>
              <a:off x="996" y="3264"/>
              <a:ext cx="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start of file</a:t>
              </a:r>
              <a:endParaRPr lang="en-US" altLang="hu-HU" sz="2400"/>
            </a:p>
          </p:txBody>
        </p:sp>
      </p:grp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700588" y="5149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4208463" y="5149850"/>
            <a:ext cx="152400" cy="228600"/>
            <a:chOff x="3744" y="3360"/>
            <a:chExt cx="96" cy="144"/>
          </a:xfrm>
        </p:grpSpPr>
        <p:grpSp>
          <p:nvGrpSpPr>
            <p:cNvPr id="68631" name="Group 62"/>
            <p:cNvGrpSpPr>
              <a:grpSpLocks/>
            </p:cNvGrpSpPr>
            <p:nvPr/>
          </p:nvGrpSpPr>
          <p:grpSpPr bwMode="auto">
            <a:xfrm>
              <a:off x="3744" y="3360"/>
              <a:ext cx="96" cy="144"/>
              <a:chOff x="3840" y="2688"/>
              <a:chExt cx="96" cy="144"/>
            </a:xfrm>
          </p:grpSpPr>
          <p:sp>
            <p:nvSpPr>
              <p:cNvPr id="68633" name="Rectangle 6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144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34" name="Line 64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35" name="Line 65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68632" name="Line 68"/>
            <p:cNvSpPr>
              <a:spLocks noChangeShapeType="1"/>
            </p:cNvSpPr>
            <p:nvPr/>
          </p:nvSpPr>
          <p:spPr bwMode="auto">
            <a:xfrm>
              <a:off x="3744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73799" name="Line 71"/>
          <p:cNvSpPr>
            <a:spLocks noChangeShapeType="1"/>
          </p:cNvSpPr>
          <p:nvPr/>
        </p:nvSpPr>
        <p:spPr bwMode="auto">
          <a:xfrm>
            <a:off x="4876800" y="5149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208463" y="5378450"/>
            <a:ext cx="838200" cy="228600"/>
            <a:chOff x="3696" y="3552"/>
            <a:chExt cx="528" cy="144"/>
          </a:xfrm>
        </p:grpSpPr>
        <p:sp>
          <p:nvSpPr>
            <p:cNvPr id="68627" name="Rectangle 72"/>
            <p:cNvSpPr>
              <a:spLocks noChangeArrowheads="1"/>
            </p:cNvSpPr>
            <p:nvPr/>
          </p:nvSpPr>
          <p:spPr bwMode="auto">
            <a:xfrm>
              <a:off x="3696" y="355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68628" name="Line 74"/>
            <p:cNvSpPr>
              <a:spLocks noChangeShapeType="1"/>
            </p:cNvSpPr>
            <p:nvPr/>
          </p:nvSpPr>
          <p:spPr bwMode="auto">
            <a:xfrm>
              <a:off x="3696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29" name="Line 75"/>
            <p:cNvSpPr>
              <a:spLocks noChangeShapeType="1"/>
            </p:cNvSpPr>
            <p:nvPr/>
          </p:nvSpPr>
          <p:spPr bwMode="auto">
            <a:xfrm>
              <a:off x="369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8630" name="Line 76"/>
            <p:cNvSpPr>
              <a:spLocks noChangeShapeType="1"/>
            </p:cNvSpPr>
            <p:nvPr/>
          </p:nvSpPr>
          <p:spPr bwMode="auto">
            <a:xfrm flipV="1">
              <a:off x="3696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4165600" y="4540250"/>
            <a:ext cx="2292350" cy="695325"/>
            <a:chOff x="2624" y="2688"/>
            <a:chExt cx="1444" cy="438"/>
          </a:xfrm>
        </p:grpSpPr>
        <p:grpSp>
          <p:nvGrpSpPr>
            <p:cNvPr id="68620" name="Group 57"/>
            <p:cNvGrpSpPr>
              <a:grpSpLocks/>
            </p:cNvGrpSpPr>
            <p:nvPr/>
          </p:nvGrpSpPr>
          <p:grpSpPr bwMode="auto">
            <a:xfrm>
              <a:off x="3840" y="2688"/>
              <a:ext cx="96" cy="144"/>
              <a:chOff x="3840" y="2688"/>
              <a:chExt cx="96" cy="144"/>
            </a:xfrm>
          </p:grpSpPr>
          <p:sp>
            <p:nvSpPr>
              <p:cNvPr id="68624" name="Rectangle 54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144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68625" name="Line 55"/>
              <p:cNvSpPr>
                <a:spLocks noChangeShapeType="1"/>
              </p:cNvSpPr>
              <p:nvPr/>
            </p:nvSpPr>
            <p:spPr bwMode="auto">
              <a:xfrm>
                <a:off x="3840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26" name="Line 56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8621" name="Group 61"/>
            <p:cNvGrpSpPr>
              <a:grpSpLocks/>
            </p:cNvGrpSpPr>
            <p:nvPr/>
          </p:nvGrpSpPr>
          <p:grpSpPr bwMode="auto">
            <a:xfrm>
              <a:off x="2624" y="2720"/>
              <a:ext cx="1444" cy="406"/>
              <a:chOff x="2624" y="2720"/>
              <a:chExt cx="1444" cy="406"/>
            </a:xfrm>
          </p:grpSpPr>
          <p:sp>
            <p:nvSpPr>
              <p:cNvPr id="68622" name="Freeform 58"/>
              <p:cNvSpPr>
                <a:spLocks/>
              </p:cNvSpPr>
              <p:nvPr/>
            </p:nvSpPr>
            <p:spPr bwMode="auto">
              <a:xfrm>
                <a:off x="2624" y="2720"/>
                <a:ext cx="1264" cy="400"/>
              </a:xfrm>
              <a:custGeom>
                <a:avLst/>
                <a:gdLst>
                  <a:gd name="T0" fmla="*/ 1264 w 1264"/>
                  <a:gd name="T1" fmla="*/ 208 h 400"/>
                  <a:gd name="T2" fmla="*/ 736 w 1264"/>
                  <a:gd name="T3" fmla="*/ 16 h 400"/>
                  <a:gd name="T4" fmla="*/ 112 w 1264"/>
                  <a:gd name="T5" fmla="*/ 112 h 400"/>
                  <a:gd name="T6" fmla="*/ 64 w 1264"/>
                  <a:gd name="T7" fmla="*/ 400 h 4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4"/>
                  <a:gd name="T13" fmla="*/ 0 h 400"/>
                  <a:gd name="T14" fmla="*/ 1264 w 1264"/>
                  <a:gd name="T15" fmla="*/ 400 h 4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4" h="400">
                    <a:moveTo>
                      <a:pt x="1264" y="208"/>
                    </a:moveTo>
                    <a:cubicBezTo>
                      <a:pt x="1096" y="120"/>
                      <a:pt x="928" y="32"/>
                      <a:pt x="736" y="16"/>
                    </a:cubicBezTo>
                    <a:cubicBezTo>
                      <a:pt x="544" y="0"/>
                      <a:pt x="224" y="48"/>
                      <a:pt x="112" y="112"/>
                    </a:cubicBezTo>
                    <a:cubicBezTo>
                      <a:pt x="0" y="176"/>
                      <a:pt x="32" y="288"/>
                      <a:pt x="64" y="4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8623" name="Text Box 59"/>
              <p:cNvSpPr txBox="1">
                <a:spLocks noChangeArrowheads="1"/>
              </p:cNvSpPr>
              <p:nvPr/>
            </p:nvSpPr>
            <p:spPr bwMode="auto">
              <a:xfrm>
                <a:off x="3600" y="2895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insert</a:t>
                </a:r>
                <a:endParaRPr lang="en-US" altLang="hu-HU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 smtClean="0"/>
              <a:t>Sorted</a:t>
            </a:r>
            <a:r>
              <a:rPr lang="hu-HU" altLang="hu-HU" dirty="0" smtClean="0"/>
              <a:t> (</a:t>
            </a:r>
            <a:r>
              <a:rPr lang="en-US" altLang="hu-HU" dirty="0" smtClean="0"/>
              <a:t>Ordered</a:t>
            </a:r>
            <a:r>
              <a:rPr lang="hu-HU" altLang="hu-HU" dirty="0" smtClean="0"/>
              <a:t>)</a:t>
            </a:r>
            <a:r>
              <a:rPr lang="en-US" altLang="hu-HU" dirty="0" smtClean="0"/>
              <a:t> </a:t>
            </a:r>
            <a:r>
              <a:rPr lang="en-US" altLang="hu-HU" dirty="0"/>
              <a:t>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000" dirty="0"/>
              <a:t>Also called a </a:t>
            </a:r>
            <a:r>
              <a:rPr lang="en-US" altLang="hu-HU" sz="2000" b="1" dirty="0"/>
              <a:t>sequential</a:t>
            </a:r>
            <a:r>
              <a:rPr lang="en-US" altLang="hu-HU" sz="2000" dirty="0"/>
              <a:t> file.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File records are kept sorted by the values of an </a:t>
            </a:r>
            <a:r>
              <a:rPr lang="en-US" altLang="hu-HU" sz="2000" i="1" dirty="0"/>
              <a:t>ordering</a:t>
            </a:r>
            <a:r>
              <a:rPr lang="en-US" altLang="hu-HU" sz="2000" dirty="0"/>
              <a:t> </a:t>
            </a:r>
            <a:r>
              <a:rPr lang="en-US" altLang="hu-HU" sz="2000" i="1" dirty="0"/>
              <a:t>field</a:t>
            </a:r>
            <a:r>
              <a:rPr lang="en-US" altLang="hu-HU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It is common to keep a separate </a:t>
            </a:r>
            <a:r>
              <a:rPr lang="en-US" altLang="hu-HU" sz="2000" dirty="0">
                <a:solidFill>
                  <a:srgbClr val="FF0000"/>
                </a:solidFill>
              </a:rPr>
              <a:t>unordered</a:t>
            </a:r>
            <a:r>
              <a:rPr lang="en-US" altLang="hu-HU" sz="2000" dirty="0"/>
              <a:t> </a:t>
            </a:r>
            <a:r>
              <a:rPr lang="en-US" altLang="hu-HU" sz="2000" i="1" dirty="0">
                <a:solidFill>
                  <a:srgbClr val="FF0000"/>
                </a:solidFill>
              </a:rPr>
              <a:t>overflow</a:t>
            </a:r>
            <a:r>
              <a:rPr lang="en-US" altLang="hu-HU" sz="2000" dirty="0"/>
              <a:t> (or </a:t>
            </a:r>
            <a:r>
              <a:rPr lang="en-US" altLang="hu-HU" sz="2000" i="1" dirty="0"/>
              <a:t>transaction</a:t>
            </a:r>
            <a:r>
              <a:rPr lang="en-US" altLang="hu-HU" sz="2000" dirty="0"/>
              <a:t>) </a:t>
            </a:r>
            <a:r>
              <a:rPr lang="en-US" altLang="hu-HU" sz="2000" dirty="0">
                <a:solidFill>
                  <a:srgbClr val="FF0000"/>
                </a:solidFill>
              </a:rPr>
              <a:t>file</a:t>
            </a:r>
            <a:r>
              <a:rPr lang="en-US" altLang="hu-HU" sz="2000" dirty="0"/>
              <a:t>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A </a:t>
            </a:r>
            <a:r>
              <a:rPr lang="en-US" altLang="hu-HU" sz="2000" b="1" dirty="0"/>
              <a:t>binary search</a:t>
            </a:r>
            <a:r>
              <a:rPr lang="en-US" altLang="hu-HU" sz="2000" dirty="0"/>
              <a:t> can be used to search for a record on its </a:t>
            </a:r>
            <a:r>
              <a:rPr lang="en-US" altLang="hu-HU" sz="2000" i="1" dirty="0"/>
              <a:t>ordering field</a:t>
            </a:r>
            <a:r>
              <a:rPr lang="en-US" altLang="hu-HU" sz="2000" dirty="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This requires reading and searching log</a:t>
            </a:r>
            <a:r>
              <a:rPr lang="en-US" altLang="hu-HU" sz="2000" baseline="-25000" dirty="0"/>
              <a:t>2</a:t>
            </a:r>
            <a:r>
              <a:rPr lang="en-US" altLang="hu-HU" sz="2000" dirty="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278112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 számának helye 5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E5F714D-9302-4D8C-A2AE-F86506CC34D8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9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Hashed Files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Hash function </a:t>
            </a:r>
            <a:r>
              <a:rPr lang="en-US" altLang="hu-HU" i="1" smtClean="0"/>
              <a:t>h </a:t>
            </a:r>
            <a:r>
              <a:rPr lang="en-US" altLang="hu-HU" smtClean="0"/>
              <a:t>on </a:t>
            </a:r>
            <a:r>
              <a:rPr lang="en-US" altLang="hu-HU" b="1" smtClean="0"/>
              <a:t>hash field</a:t>
            </a:r>
            <a:r>
              <a:rPr lang="en-US" altLang="hu-HU" smtClean="0"/>
              <a:t> distributes pages into buckets</a:t>
            </a:r>
          </a:p>
          <a:p>
            <a:pPr eaLnBrk="1" hangingPunct="1"/>
            <a:r>
              <a:rPr lang="en-US" altLang="hu-HU" smtClean="0"/>
              <a:t>Efficient equality searches, inserts and deletes</a:t>
            </a:r>
          </a:p>
          <a:p>
            <a:pPr eaLnBrk="1" hangingPunct="1"/>
            <a:r>
              <a:rPr lang="en-US" altLang="hu-HU" smtClean="0"/>
              <a:t>No support for range searches</a:t>
            </a:r>
          </a:p>
        </p:txBody>
      </p:sp>
      <p:grpSp>
        <p:nvGrpSpPr>
          <p:cNvPr id="70661" name="Group 56"/>
          <p:cNvGrpSpPr>
            <a:grpSpLocks/>
          </p:cNvGrpSpPr>
          <p:nvPr/>
        </p:nvGrpSpPr>
        <p:grpSpPr bwMode="auto">
          <a:xfrm>
            <a:off x="1196975" y="3048000"/>
            <a:ext cx="6346825" cy="3352800"/>
            <a:chOff x="720" y="1728"/>
            <a:chExt cx="3998" cy="2112"/>
          </a:xfrm>
        </p:grpSpPr>
        <p:sp>
          <p:nvSpPr>
            <p:cNvPr id="70662" name="Text Box 50"/>
            <p:cNvSpPr txBox="1">
              <a:spLocks noChangeArrowheads="1"/>
            </p:cNvSpPr>
            <p:nvPr/>
          </p:nvSpPr>
          <p:spPr bwMode="auto">
            <a:xfrm>
              <a:off x="3552" y="177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null</a:t>
              </a:r>
              <a:endParaRPr lang="en-US" altLang="hu-HU" sz="2400"/>
            </a:p>
          </p:txBody>
        </p:sp>
        <p:sp>
          <p:nvSpPr>
            <p:cNvPr id="70663" name="Rectangle 5"/>
            <p:cNvSpPr>
              <a:spLocks noChangeArrowheads="1"/>
            </p:cNvSpPr>
            <p:nvPr/>
          </p:nvSpPr>
          <p:spPr bwMode="auto">
            <a:xfrm>
              <a:off x="2410" y="172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4" name="Rectangle 6"/>
            <p:cNvSpPr>
              <a:spLocks noChangeArrowheads="1"/>
            </p:cNvSpPr>
            <p:nvPr/>
          </p:nvSpPr>
          <p:spPr bwMode="auto">
            <a:xfrm>
              <a:off x="2410" y="17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5" name="Rectangle 7"/>
            <p:cNvSpPr>
              <a:spLocks noChangeArrowheads="1"/>
            </p:cNvSpPr>
            <p:nvPr/>
          </p:nvSpPr>
          <p:spPr bwMode="auto">
            <a:xfrm>
              <a:off x="2554" y="1872"/>
              <a:ext cx="52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6" name="Rectangle 8"/>
            <p:cNvSpPr>
              <a:spLocks noChangeArrowheads="1"/>
            </p:cNvSpPr>
            <p:nvPr/>
          </p:nvSpPr>
          <p:spPr bwMode="auto">
            <a:xfrm>
              <a:off x="2410" y="2160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67" name="Line 9"/>
            <p:cNvSpPr>
              <a:spLocks noChangeShapeType="1"/>
            </p:cNvSpPr>
            <p:nvPr/>
          </p:nvSpPr>
          <p:spPr bwMode="auto">
            <a:xfrm>
              <a:off x="287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68" name="Line 11"/>
            <p:cNvSpPr>
              <a:spLocks noChangeShapeType="1"/>
            </p:cNvSpPr>
            <p:nvPr/>
          </p:nvSpPr>
          <p:spPr bwMode="auto">
            <a:xfrm>
              <a:off x="3011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69" name="Rectangle 12"/>
            <p:cNvSpPr>
              <a:spLocks noChangeArrowheads="1"/>
            </p:cNvSpPr>
            <p:nvPr/>
          </p:nvSpPr>
          <p:spPr bwMode="auto">
            <a:xfrm>
              <a:off x="2410" y="2016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241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1" name="Line 14"/>
            <p:cNvSpPr>
              <a:spLocks noChangeShapeType="1"/>
            </p:cNvSpPr>
            <p:nvPr/>
          </p:nvSpPr>
          <p:spPr bwMode="auto">
            <a:xfrm>
              <a:off x="27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70672" name="Group 17"/>
            <p:cNvGrpSpPr>
              <a:grpSpLocks/>
            </p:cNvGrpSpPr>
            <p:nvPr/>
          </p:nvGrpSpPr>
          <p:grpSpPr bwMode="auto">
            <a:xfrm>
              <a:off x="2410" y="2640"/>
              <a:ext cx="720" cy="576"/>
              <a:chOff x="1824" y="2016"/>
              <a:chExt cx="912" cy="768"/>
            </a:xfrm>
          </p:grpSpPr>
          <p:sp>
            <p:nvSpPr>
              <p:cNvPr id="70695" name="Rectangle 1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912" cy="768"/>
              </a:xfrm>
              <a:prstGeom prst="rect">
                <a:avLst/>
              </a:prstGeom>
              <a:solidFill>
                <a:srgbClr val="FFFD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hu-HU" altLang="hu-HU" sz="2400"/>
              </a:p>
            </p:txBody>
          </p:sp>
          <p:sp>
            <p:nvSpPr>
              <p:cNvPr id="70696" name="Line 1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7" name="Line 20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8" name="Line 2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699" name="Line 22"/>
              <p:cNvSpPr>
                <a:spLocks noChangeShapeType="1"/>
              </p:cNvSpPr>
              <p:nvPr/>
            </p:nvSpPr>
            <p:spPr bwMode="auto">
              <a:xfrm>
                <a:off x="2064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0" name="Line 2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1" name="Line 24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2" name="Line 2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703" name="Line 26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0673" name="Text Box 29"/>
            <p:cNvSpPr txBox="1">
              <a:spLocks noChangeArrowheads="1"/>
            </p:cNvSpPr>
            <p:nvPr/>
          </p:nvSpPr>
          <p:spPr bwMode="auto">
            <a:xfrm>
              <a:off x="720" y="2859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hash field</a:t>
              </a:r>
              <a:endParaRPr lang="en-US" altLang="hu-HU" sz="2400"/>
            </a:p>
          </p:txBody>
        </p:sp>
        <p:sp>
          <p:nvSpPr>
            <p:cNvPr id="70674" name="Line 30"/>
            <p:cNvSpPr>
              <a:spLocks noChangeShapeType="1"/>
            </p:cNvSpPr>
            <p:nvPr/>
          </p:nvSpPr>
          <p:spPr bwMode="auto">
            <a:xfrm>
              <a:off x="145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5" name="Oval 31"/>
            <p:cNvSpPr>
              <a:spLocks noChangeArrowheads="1"/>
            </p:cNvSpPr>
            <p:nvPr/>
          </p:nvSpPr>
          <p:spPr bwMode="auto">
            <a:xfrm>
              <a:off x="1738" y="2880"/>
              <a:ext cx="240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 i="1"/>
                <a:t>h</a:t>
              </a:r>
              <a:endParaRPr lang="en-US" altLang="hu-HU" sz="2400"/>
            </a:p>
          </p:txBody>
        </p:sp>
        <p:sp>
          <p:nvSpPr>
            <p:cNvPr id="70676" name="Line 33"/>
            <p:cNvSpPr>
              <a:spLocks noChangeShapeType="1"/>
            </p:cNvSpPr>
            <p:nvPr/>
          </p:nvSpPr>
          <p:spPr bwMode="auto">
            <a:xfrm flipV="1">
              <a:off x="2026" y="2112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7" name="Line 34"/>
            <p:cNvSpPr>
              <a:spLocks noChangeShapeType="1"/>
            </p:cNvSpPr>
            <p:nvPr/>
          </p:nvSpPr>
          <p:spPr bwMode="auto">
            <a:xfrm>
              <a:off x="2026" y="30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8" name="Line 35"/>
            <p:cNvSpPr>
              <a:spLocks noChangeShapeType="1"/>
            </p:cNvSpPr>
            <p:nvPr/>
          </p:nvSpPr>
          <p:spPr bwMode="auto">
            <a:xfrm>
              <a:off x="2026" y="321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79" name="Text Box 36"/>
            <p:cNvSpPr txBox="1">
              <a:spLocks noChangeArrowheads="1"/>
            </p:cNvSpPr>
            <p:nvPr/>
          </p:nvSpPr>
          <p:spPr bwMode="auto">
            <a:xfrm>
              <a:off x="2602" y="35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…</a:t>
              </a:r>
            </a:p>
          </p:txBody>
        </p:sp>
        <p:sp>
          <p:nvSpPr>
            <p:cNvPr id="70680" name="Rectangle 39"/>
            <p:cNvSpPr>
              <a:spLocks noChangeArrowheads="1"/>
            </p:cNvSpPr>
            <p:nvPr/>
          </p:nvSpPr>
          <p:spPr bwMode="auto">
            <a:xfrm>
              <a:off x="3466" y="2640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1" name="Rectangle 40"/>
            <p:cNvSpPr>
              <a:spLocks noChangeArrowheads="1"/>
            </p:cNvSpPr>
            <p:nvPr/>
          </p:nvSpPr>
          <p:spPr bwMode="auto">
            <a:xfrm>
              <a:off x="3466" y="2640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2" name="Rectangle 41"/>
            <p:cNvSpPr>
              <a:spLocks noChangeArrowheads="1"/>
            </p:cNvSpPr>
            <p:nvPr/>
          </p:nvSpPr>
          <p:spPr bwMode="auto">
            <a:xfrm>
              <a:off x="3466" y="2784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3" name="Rectangle 42"/>
            <p:cNvSpPr>
              <a:spLocks noChangeArrowheads="1"/>
            </p:cNvSpPr>
            <p:nvPr/>
          </p:nvSpPr>
          <p:spPr bwMode="auto">
            <a:xfrm>
              <a:off x="3466" y="3072"/>
              <a:ext cx="424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4" name="Line 43"/>
            <p:cNvSpPr>
              <a:spLocks noChangeShapeType="1"/>
            </p:cNvSpPr>
            <p:nvPr/>
          </p:nvSpPr>
          <p:spPr bwMode="auto">
            <a:xfrm>
              <a:off x="3926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5" name="Line 44"/>
            <p:cNvSpPr>
              <a:spLocks noChangeShapeType="1"/>
            </p:cNvSpPr>
            <p:nvPr/>
          </p:nvSpPr>
          <p:spPr bwMode="auto">
            <a:xfrm>
              <a:off x="3643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6" name="Line 45"/>
            <p:cNvSpPr>
              <a:spLocks noChangeShapeType="1"/>
            </p:cNvSpPr>
            <p:nvPr/>
          </p:nvSpPr>
          <p:spPr bwMode="auto">
            <a:xfrm>
              <a:off x="4067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7" name="Rectangle 46"/>
            <p:cNvSpPr>
              <a:spLocks noChangeArrowheads="1"/>
            </p:cNvSpPr>
            <p:nvPr/>
          </p:nvSpPr>
          <p:spPr bwMode="auto">
            <a:xfrm>
              <a:off x="3466" y="2928"/>
              <a:ext cx="672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8" name="Line 47"/>
            <p:cNvSpPr>
              <a:spLocks noChangeShapeType="1"/>
            </p:cNvSpPr>
            <p:nvPr/>
          </p:nvSpPr>
          <p:spPr bwMode="auto">
            <a:xfrm>
              <a:off x="346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89" name="Line 48"/>
            <p:cNvSpPr>
              <a:spLocks noChangeShapeType="1"/>
            </p:cNvSpPr>
            <p:nvPr/>
          </p:nvSpPr>
          <p:spPr bwMode="auto">
            <a:xfrm>
              <a:off x="378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0" name="Line 49"/>
            <p:cNvSpPr>
              <a:spLocks noChangeShapeType="1"/>
            </p:cNvSpPr>
            <p:nvPr/>
          </p:nvSpPr>
          <p:spPr bwMode="auto">
            <a:xfrm>
              <a:off x="3082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1" name="Line 51"/>
            <p:cNvSpPr>
              <a:spLocks noChangeShapeType="1"/>
            </p:cNvSpPr>
            <p:nvPr/>
          </p:nvSpPr>
          <p:spPr bwMode="auto">
            <a:xfrm>
              <a:off x="313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2" name="Line 52"/>
            <p:cNvSpPr>
              <a:spLocks noChangeShapeType="1"/>
            </p:cNvSpPr>
            <p:nvPr/>
          </p:nvSpPr>
          <p:spPr bwMode="auto">
            <a:xfrm>
              <a:off x="4138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0693" name="Text Box 53"/>
            <p:cNvSpPr txBox="1">
              <a:spLocks noChangeArrowheads="1"/>
            </p:cNvSpPr>
            <p:nvPr/>
          </p:nvSpPr>
          <p:spPr bwMode="auto">
            <a:xfrm>
              <a:off x="4378" y="259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null</a:t>
              </a:r>
              <a:endParaRPr lang="en-US" altLang="hu-HU" sz="2400"/>
            </a:p>
          </p:txBody>
        </p:sp>
        <p:sp>
          <p:nvSpPr>
            <p:cNvPr id="70694" name="Text Box 54"/>
            <p:cNvSpPr txBox="1">
              <a:spLocks noChangeArrowheads="1"/>
            </p:cNvSpPr>
            <p:nvPr/>
          </p:nvSpPr>
          <p:spPr bwMode="auto">
            <a:xfrm>
              <a:off x="3322" y="3312"/>
              <a:ext cx="11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800"/>
                <a:t>Overflow page</a:t>
              </a:r>
              <a:endParaRPr lang="en-US" altLang="hu-HU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Hashed Files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000" dirty="0"/>
              <a:t>Hashing for disk files is called </a:t>
            </a:r>
            <a:r>
              <a:rPr lang="en-US" altLang="hu-HU" sz="2000" b="1" dirty="0"/>
              <a:t>External Hashing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The file blocks are divided into M equal-sized </a:t>
            </a:r>
            <a:r>
              <a:rPr lang="en-US" altLang="hu-HU" sz="2000" b="1" dirty="0"/>
              <a:t>buckets</a:t>
            </a:r>
            <a:r>
              <a:rPr lang="en-US" altLang="hu-HU" sz="2000" dirty="0"/>
              <a:t>, numbered bucket</a:t>
            </a:r>
            <a:r>
              <a:rPr lang="en-US" altLang="hu-HU" sz="2000" baseline="-25000" dirty="0"/>
              <a:t>0</a:t>
            </a:r>
            <a:r>
              <a:rPr lang="en-US" altLang="hu-HU" sz="2000" dirty="0"/>
              <a:t>, bucket</a:t>
            </a:r>
            <a:r>
              <a:rPr lang="en-US" altLang="hu-HU" sz="2000" baseline="-25000" dirty="0"/>
              <a:t>1</a:t>
            </a:r>
            <a:r>
              <a:rPr lang="en-US" altLang="hu-HU" sz="2000" dirty="0"/>
              <a:t>, ..., bucket</a:t>
            </a:r>
            <a:r>
              <a:rPr lang="en-US" altLang="hu-HU" sz="2000" baseline="-25000" dirty="0"/>
              <a:t>M-1</a:t>
            </a:r>
            <a:r>
              <a:rPr lang="en-US" altLang="hu-HU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Typically, a bucket corresponds to one (or a fixed number of) disk block.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One of the file fields is designated to be the </a:t>
            </a:r>
            <a:r>
              <a:rPr lang="en-US" altLang="hu-HU" sz="2000" b="1" dirty="0"/>
              <a:t>hash key</a:t>
            </a:r>
            <a:r>
              <a:rPr lang="en-US" altLang="hu-HU" sz="2000" dirty="0"/>
              <a:t> of the file.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The record with hash key value K is stored in bucket </a:t>
            </a:r>
            <a:r>
              <a:rPr lang="en-US" altLang="hu-HU" sz="2000" dirty="0" err="1"/>
              <a:t>i</a:t>
            </a:r>
            <a:r>
              <a:rPr lang="en-US" altLang="hu-HU" sz="2000" dirty="0"/>
              <a:t>, where </a:t>
            </a:r>
            <a:r>
              <a:rPr lang="en-US" altLang="hu-HU" sz="2000" dirty="0" err="1"/>
              <a:t>i</a:t>
            </a:r>
            <a:r>
              <a:rPr lang="en-US" altLang="hu-HU" sz="2000" dirty="0"/>
              <a:t>=h(K), and h is the </a:t>
            </a:r>
            <a:r>
              <a:rPr lang="en-US" altLang="hu-HU" sz="2000" b="1" dirty="0"/>
              <a:t>hashing function</a:t>
            </a:r>
            <a:r>
              <a:rPr lang="en-US" altLang="hu-HU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Search is very efficient on the hash key.</a:t>
            </a:r>
          </a:p>
          <a:p>
            <a:pPr>
              <a:lnSpc>
                <a:spcPct val="90000"/>
              </a:lnSpc>
            </a:pPr>
            <a:r>
              <a:rPr lang="en-US" altLang="hu-HU" sz="2000" dirty="0"/>
              <a:t>Collisions occur when a new record hashes to a bucket that is already full.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An </a:t>
            </a:r>
            <a:r>
              <a:rPr lang="en-US" altLang="hu-HU" sz="2000" dirty="0">
                <a:solidFill>
                  <a:srgbClr val="FF0000"/>
                </a:solidFill>
              </a:rPr>
              <a:t>overflow file </a:t>
            </a:r>
            <a:r>
              <a:rPr lang="en-US" altLang="hu-HU" sz="2000" dirty="0"/>
              <a:t>is kept for storing such records.</a:t>
            </a:r>
          </a:p>
          <a:p>
            <a:pPr lvl="1">
              <a:lnSpc>
                <a:spcPct val="90000"/>
              </a:lnSpc>
            </a:pPr>
            <a:r>
              <a:rPr lang="en-US" altLang="hu-HU" sz="2000" dirty="0"/>
              <a:t>Overflow records that hash to each bucket can be linked together. </a:t>
            </a:r>
          </a:p>
        </p:txBody>
      </p:sp>
    </p:spTree>
    <p:extLst>
      <p:ext uri="{BB962C8B-B14F-4D97-AF65-F5344CB8AC3E}">
        <p14:creationId xmlns:p14="http://schemas.microsoft.com/office/powerpoint/2010/main" val="121597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38A23-E48A-48FD-A40D-6D1E2785140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9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Building a Database: </a:t>
            </a:r>
            <a:r>
              <a:rPr lang="en-US" altLang="hu-HU" dirty="0" smtClean="0">
                <a:solidFill>
                  <a:srgbClr val="FF0000"/>
                </a:solidFill>
              </a:rPr>
              <a:t>Logical-Level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Design logical schema, e.g. relational, network, hierarchical, object-relational, XML, </a:t>
            </a:r>
            <a:r>
              <a:rPr lang="en-US" altLang="hu-HU" dirty="0" err="1" smtClean="0"/>
              <a:t>etc</a:t>
            </a:r>
            <a:r>
              <a:rPr lang="en-US" altLang="hu-HU" dirty="0" smtClean="0"/>
              <a:t> schemas</a:t>
            </a:r>
          </a:p>
          <a:p>
            <a:pPr eaLnBrk="1" hangingPunct="1"/>
            <a:r>
              <a:rPr lang="en-US" altLang="hu-HU" dirty="0" smtClean="0"/>
              <a:t>Data Definition Language (DDL)</a:t>
            </a:r>
          </a:p>
        </p:txBody>
      </p:sp>
      <p:graphicFrame>
        <p:nvGraphicFramePr>
          <p:cNvPr id="10289" name="Group 49"/>
          <p:cNvGraphicFramePr>
            <a:graphicFrameLocks noGrp="1"/>
          </p:cNvGraphicFramePr>
          <p:nvPr/>
        </p:nvGraphicFramePr>
        <p:xfrm>
          <a:off x="1905000" y="4832350"/>
          <a:ext cx="5334000" cy="7318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9" name="Rectangle 46"/>
          <p:cNvSpPr>
            <a:spLocks noChangeArrowheads="1"/>
          </p:cNvSpPr>
          <p:nvPr/>
        </p:nvSpPr>
        <p:spPr bwMode="auto">
          <a:xfrm>
            <a:off x="914400" y="39624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CREATE TABLE student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(cid char(8) primary key,name varchar(32))</a:t>
            </a:r>
            <a:endParaRPr lang="en-US" altLang="hu-H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687387"/>
          </a:xfrm>
        </p:spPr>
        <p:txBody>
          <a:bodyPr/>
          <a:lstStyle/>
          <a:p>
            <a:r>
              <a:rPr lang="en-US" altLang="hu-HU" dirty="0"/>
              <a:t>Hashed </a:t>
            </a:r>
            <a:r>
              <a:rPr lang="en-US" altLang="hu-HU" dirty="0" smtClean="0"/>
              <a:t>Files</a:t>
            </a:r>
            <a:endParaRPr lang="en-US" altLang="hu-HU" dirty="0"/>
          </a:p>
        </p:txBody>
      </p:sp>
      <p:pic>
        <p:nvPicPr>
          <p:cNvPr id="708619" name="Picture 11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32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C1BD7-6D55-45FA-A17E-7223FDFEF0E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9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Summary (1/2)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mtClean="0"/>
              <a:t>Why Physical Storage Organization?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understanding low-level details which affect data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make data access more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mtClean="0"/>
              <a:t>Primary Storage, Secondary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memory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disk slow but non-volatile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mtClean="0"/>
              <a:t>Data stored in files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partitioned into pages physically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partitioned into records logically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mtClean="0"/>
              <a:t>Optimize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scheduling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smtClean="0"/>
              <a:t>page replacement strategies</a:t>
            </a:r>
          </a:p>
          <a:p>
            <a:pPr eaLnBrk="1" hangingPunct="1">
              <a:lnSpc>
                <a:spcPct val="90000"/>
              </a:lnSpc>
            </a:pP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D1612-0F5F-4D02-BD66-6B81E386D5E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9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Summary (2/2)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File Organization</a:t>
            </a:r>
          </a:p>
          <a:p>
            <a:pPr lvl="1" eaLnBrk="1" hangingPunct="1"/>
            <a:r>
              <a:rPr lang="en-US" altLang="hu-HU" smtClean="0"/>
              <a:t>how each file type performs</a:t>
            </a:r>
          </a:p>
          <a:p>
            <a:pPr eaLnBrk="1" hangingPunct="1"/>
            <a:r>
              <a:rPr lang="en-US" altLang="hu-HU" smtClean="0"/>
              <a:t>Page Organization</a:t>
            </a:r>
          </a:p>
          <a:p>
            <a:pPr lvl="1" eaLnBrk="1" hangingPunct="1"/>
            <a:r>
              <a:rPr lang="en-US" altLang="hu-HU" smtClean="0"/>
              <a:t>strategies for record deletion</a:t>
            </a:r>
          </a:p>
          <a:p>
            <a:pPr eaLnBrk="1" hangingPunct="1"/>
            <a:r>
              <a:rPr lang="en-US" altLang="hu-HU" smtClean="0"/>
              <a:t>Record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3945B-9E19-442C-BF24-4E27D59A12E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9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Populating a Database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/>
              <a:t>Data Manipulation Language (</a:t>
            </a:r>
            <a:r>
              <a:rPr lang="en-US" altLang="hu-HU" dirty="0" smtClean="0">
                <a:solidFill>
                  <a:srgbClr val="FF0000"/>
                </a:solidFill>
              </a:rPr>
              <a:t>DML</a:t>
            </a:r>
            <a:r>
              <a:rPr lang="en-US" altLang="hu-HU" dirty="0" smtClean="0"/>
              <a:t>)</a:t>
            </a:r>
          </a:p>
        </p:txBody>
      </p:sp>
      <p:graphicFrame>
        <p:nvGraphicFramePr>
          <p:cNvPr id="12325" name="Group 37"/>
          <p:cNvGraphicFramePr>
            <a:graphicFrameLocks noGrp="1"/>
          </p:cNvGraphicFramePr>
          <p:nvPr/>
        </p:nvGraphicFramePr>
        <p:xfrm>
          <a:off x="1905000" y="4495800"/>
          <a:ext cx="5334000" cy="1128713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30" name="Rectangle 26"/>
          <p:cNvSpPr>
            <a:spLocks noChangeArrowheads="1"/>
          </p:cNvSpPr>
          <p:nvPr/>
        </p:nvSpPr>
        <p:spPr bwMode="auto">
          <a:xfrm>
            <a:off x="914400" y="38862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2400"/>
              <a:t>INSERT INTO student VALUES (‘00112233’, ‘Paul’)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3138B5-B7C8-4CB9-88B4-56C5BCA51BA4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9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Transaction</a:t>
            </a:r>
            <a:r>
              <a:rPr lang="en-US" altLang="hu-HU" dirty="0" smtClean="0"/>
              <a:t>: a collection of operations performing a single logical function</a:t>
            </a:r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>
              <a:buFontTx/>
              <a:buNone/>
            </a:pPr>
            <a:endParaRPr lang="en-US" altLang="hu-HU" dirty="0" smtClean="0"/>
          </a:p>
          <a:p>
            <a:pPr eaLnBrk="1" hangingPunct="1"/>
            <a:endParaRPr lang="en-US" altLang="hu-HU" dirty="0" smtClean="0"/>
          </a:p>
          <a:p>
            <a:pPr eaLnBrk="1" hangingPunct="1"/>
            <a:endParaRPr lang="en-US" altLang="hu-HU" dirty="0" smtClean="0"/>
          </a:p>
          <a:p>
            <a:pPr eaLnBrk="1" hangingPunct="1"/>
            <a:endParaRPr lang="en-US" altLang="hu-HU" dirty="0" smtClean="0"/>
          </a:p>
          <a:p>
            <a:pPr eaLnBrk="1" hangingPunct="1"/>
            <a:r>
              <a:rPr lang="en-US" altLang="hu-HU" dirty="0" smtClean="0"/>
              <a:t>A failure during a transaction can leave system in an inconsistent state, </a:t>
            </a:r>
            <a:r>
              <a:rPr lang="en-US" altLang="hu-HU" dirty="0" err="1" smtClean="0"/>
              <a:t>eg</a:t>
            </a:r>
            <a:r>
              <a:rPr lang="en-US" altLang="hu-HU" dirty="0" smtClean="0"/>
              <a:t> transfers between bank accounts.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Transaction operations</a:t>
            </a:r>
          </a:p>
        </p:txBody>
      </p:sp>
      <p:graphicFrame>
        <p:nvGraphicFramePr>
          <p:cNvPr id="14366" name="Group 30"/>
          <p:cNvGraphicFramePr>
            <a:graphicFrameLocks noGrp="1"/>
          </p:cNvGraphicFramePr>
          <p:nvPr/>
        </p:nvGraphicFramePr>
        <p:xfrm>
          <a:off x="762000" y="2362200"/>
          <a:ext cx="8001000" cy="1600200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BEGIN TRANSACTION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 UPDATE bank-account SET balance = balance - 100 WHERE account=1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  UPDATE bank-account SET balance = balance + 100 WHERE account=2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COMMIT TRANSACTION transfer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16B2A-167D-4126-AA9A-E1D24BF4D59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9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 smtClean="0"/>
              <a:t>Where</a:t>
            </a:r>
            <a:r>
              <a:rPr lang="en-US" altLang="hu-HU" smtClean="0"/>
              <a:t> and </a:t>
            </a:r>
            <a:r>
              <a:rPr lang="en-US" altLang="hu-HU" b="1" smtClean="0"/>
              <a:t>How</a:t>
            </a:r>
            <a:r>
              <a:rPr lang="en-US" altLang="hu-HU" smtClean="0"/>
              <a:t> all this information </a:t>
            </a:r>
            <a:r>
              <a:rPr lang="hu-HU" altLang="hu-HU" smtClean="0"/>
              <a:t>is </a:t>
            </a:r>
            <a:r>
              <a:rPr lang="en-US" altLang="hu-HU" smtClean="0"/>
              <a:t>stored?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Metadata: tables, attributes, data types, constraints, etc</a:t>
            </a:r>
          </a:p>
          <a:p>
            <a:pPr eaLnBrk="1" hangingPunct="1"/>
            <a:r>
              <a:rPr lang="en-US" altLang="hu-HU" smtClean="0"/>
              <a:t>Data: records</a:t>
            </a:r>
          </a:p>
          <a:p>
            <a:pPr eaLnBrk="1" hangingPunct="1"/>
            <a:r>
              <a:rPr lang="en-US" altLang="hu-HU" smtClean="0"/>
              <a:t>Transaction logs, indices,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CCC1D-4934-4FAE-BBDB-9B9CB6D40B6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9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b="1" smtClean="0"/>
              <a:t>Where</a:t>
            </a:r>
            <a:r>
              <a:rPr lang="en-US" altLang="hu-HU" smtClean="0"/>
              <a:t>: In Main Memory?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Fast!</a:t>
            </a:r>
          </a:p>
          <a:p>
            <a:pPr eaLnBrk="1" hangingPunct="1"/>
            <a:r>
              <a:rPr lang="en-US" altLang="hu-HU" smtClean="0"/>
              <a:t>But:</a:t>
            </a:r>
          </a:p>
          <a:p>
            <a:pPr lvl="1" eaLnBrk="1" hangingPunct="1"/>
            <a:r>
              <a:rPr lang="en-US" altLang="hu-HU" smtClean="0"/>
              <a:t>Too small</a:t>
            </a:r>
          </a:p>
          <a:p>
            <a:pPr lvl="1" eaLnBrk="1" hangingPunct="1"/>
            <a:r>
              <a:rPr lang="en-US" altLang="hu-HU" smtClean="0"/>
              <a:t>Too expensive</a:t>
            </a:r>
          </a:p>
          <a:p>
            <a:pPr lvl="1" eaLnBrk="1" hangingPunct="1"/>
            <a:r>
              <a:rPr lang="en-US" altLang="hu-HU" smtClean="0"/>
              <a:t>Volatile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 számának hely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F9988-6DD3-4625-96C2-D6055697CAB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9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Physical Storage Media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smtClean="0"/>
              <a:t>Primary Storage</a:t>
            </a:r>
          </a:p>
          <a:p>
            <a:pPr lvl="1" eaLnBrk="1" hangingPunct="1"/>
            <a:r>
              <a:rPr lang="en-US" altLang="hu-HU" smtClean="0"/>
              <a:t>Cache</a:t>
            </a:r>
          </a:p>
          <a:p>
            <a:pPr lvl="1" eaLnBrk="1" hangingPunct="1"/>
            <a:r>
              <a:rPr lang="en-US" altLang="hu-HU" smtClean="0"/>
              <a:t>Main memory</a:t>
            </a:r>
          </a:p>
          <a:p>
            <a:pPr eaLnBrk="1" hangingPunct="1"/>
            <a:r>
              <a:rPr lang="en-US" altLang="hu-HU" smtClean="0"/>
              <a:t>Secondary Storage</a:t>
            </a:r>
          </a:p>
          <a:p>
            <a:pPr lvl="1" eaLnBrk="1" hangingPunct="1"/>
            <a:r>
              <a:rPr lang="en-US" altLang="hu-HU" smtClean="0"/>
              <a:t>Flash memory</a:t>
            </a:r>
          </a:p>
          <a:p>
            <a:pPr lvl="1" eaLnBrk="1" hangingPunct="1"/>
            <a:r>
              <a:rPr lang="en-US" altLang="hu-HU" smtClean="0"/>
              <a:t>Magnetic disk</a:t>
            </a:r>
          </a:p>
          <a:p>
            <a:pPr eaLnBrk="1" hangingPunct="1"/>
            <a:r>
              <a:rPr lang="en-US" altLang="hu-HU" smtClean="0"/>
              <a:t>Offline Storage</a:t>
            </a:r>
          </a:p>
          <a:p>
            <a:pPr lvl="1" eaLnBrk="1" hangingPunct="1"/>
            <a:r>
              <a:rPr lang="en-US" altLang="hu-HU" smtClean="0"/>
              <a:t>Optical disk</a:t>
            </a:r>
          </a:p>
          <a:p>
            <a:pPr lvl="1" eaLnBrk="1" hangingPunct="1"/>
            <a:r>
              <a:rPr lang="en-US" altLang="hu-HU" smtClean="0"/>
              <a:t>Magnetic tape</a:t>
            </a:r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1584" r="7327" b="1320"/>
          <a:stretch>
            <a:fillRect/>
          </a:stretch>
        </p:blipFill>
        <p:spPr>
          <a:xfrm>
            <a:off x="4343400" y="2019300"/>
            <a:ext cx="3810000" cy="3733800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Templates:lectures.pot</Template>
  <TotalTime>13681</TotalTime>
  <Words>2380</Words>
  <Application>Microsoft Office PowerPoint</Application>
  <PresentationFormat>Diavetítés a képernyőre (4:3 oldalarány)</PresentationFormat>
  <Paragraphs>546</Paragraphs>
  <Slides>42</Slides>
  <Notes>41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7" baseType="lpstr">
      <vt:lpstr>ＭＳ Ｐゴシック</vt:lpstr>
      <vt:lpstr>Arial</vt:lpstr>
      <vt:lpstr>Times</vt:lpstr>
      <vt:lpstr>lectures</vt:lpstr>
      <vt:lpstr>Equation</vt:lpstr>
      <vt:lpstr>Physical Storage Organization</vt:lpstr>
      <vt:lpstr>Outline</vt:lpstr>
      <vt:lpstr>Building a Database: High-Level</vt:lpstr>
      <vt:lpstr>Building a Database: Logical-Level</vt:lpstr>
      <vt:lpstr>Populating a Database</vt:lpstr>
      <vt:lpstr>Transaction operations</vt:lpstr>
      <vt:lpstr>Where and How all this information is stored?</vt:lpstr>
      <vt:lpstr>Where: In Main Memory?</vt:lpstr>
      <vt:lpstr>Physical Storage Media</vt:lpstr>
      <vt:lpstr>Magnetic Disks</vt:lpstr>
      <vt:lpstr>How do disks work?</vt:lpstr>
      <vt:lpstr>Disk I/O</vt:lpstr>
      <vt:lpstr>Optimize I/O</vt:lpstr>
      <vt:lpstr>Where and How all this information is stored?</vt:lpstr>
      <vt:lpstr>Storage Access</vt:lpstr>
      <vt:lpstr>Buffer Management (1/2)</vt:lpstr>
      <vt:lpstr>Buffer Management (2/2)</vt:lpstr>
      <vt:lpstr>Disk Arrays</vt:lpstr>
      <vt:lpstr>RAID Technology</vt:lpstr>
      <vt:lpstr>RAID Technology (cont.)</vt:lpstr>
      <vt:lpstr>RAID level 0</vt:lpstr>
      <vt:lpstr>Raid level 1</vt:lpstr>
      <vt:lpstr>RAID levels 2 and 3</vt:lpstr>
      <vt:lpstr>RAID level 4</vt:lpstr>
      <vt:lpstr>RAID level 5 and 6</vt:lpstr>
      <vt:lpstr>What pages contain logically?</vt:lpstr>
      <vt:lpstr>Page Organization</vt:lpstr>
      <vt:lpstr>Blocking</vt:lpstr>
      <vt:lpstr>What if a record is deleted?</vt:lpstr>
      <vt:lpstr>Fixed-length record files</vt:lpstr>
      <vt:lpstr>Variable-length record files</vt:lpstr>
      <vt:lpstr>Record Organization</vt:lpstr>
      <vt:lpstr>Operation on Files</vt:lpstr>
      <vt:lpstr>File Organization (later we study it in a more detailed way)</vt:lpstr>
      <vt:lpstr>Heap Files</vt:lpstr>
      <vt:lpstr>Sorted (Ordered) files</vt:lpstr>
      <vt:lpstr>Sorted (Ordered) Files</vt:lpstr>
      <vt:lpstr>Hashed Files</vt:lpstr>
      <vt:lpstr>Hashed Files</vt:lpstr>
      <vt:lpstr>Hashed Files</vt:lpstr>
      <vt:lpstr>Summary (1/2)</vt:lpstr>
      <vt:lpstr>Summary (2/2)</vt:lpstr>
    </vt:vector>
  </TitlesOfParts>
  <Company>Nikos Rizopoulos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Storage Organization</dc:title>
  <dc:creator>Nikos Rizopoulos</dc:creator>
  <cp:lastModifiedBy>admin</cp:lastModifiedBy>
  <cp:revision>190</cp:revision>
  <cp:lastPrinted>2006-10-09T10:06:29Z</cp:lastPrinted>
  <dcterms:created xsi:type="dcterms:W3CDTF">2006-09-12T12:11:16Z</dcterms:created>
  <dcterms:modified xsi:type="dcterms:W3CDTF">2019-09-17T09:46:20Z</dcterms:modified>
</cp:coreProperties>
</file>