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257" r:id="rId3"/>
    <p:sldId id="258" r:id="rId4"/>
    <p:sldId id="444" r:id="rId5"/>
    <p:sldId id="445" r:id="rId6"/>
    <p:sldId id="259" r:id="rId7"/>
    <p:sldId id="260" r:id="rId8"/>
    <p:sldId id="261" r:id="rId9"/>
    <p:sldId id="262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388" r:id="rId18"/>
    <p:sldId id="389" r:id="rId19"/>
    <p:sldId id="277" r:id="rId20"/>
    <p:sldId id="278" r:id="rId21"/>
    <p:sldId id="390" r:id="rId22"/>
    <p:sldId id="369" r:id="rId23"/>
    <p:sldId id="391" r:id="rId24"/>
    <p:sldId id="370" r:id="rId25"/>
    <p:sldId id="392" r:id="rId26"/>
    <p:sldId id="393" r:id="rId27"/>
    <p:sldId id="372" r:id="rId28"/>
    <p:sldId id="394" r:id="rId29"/>
    <p:sldId id="395" r:id="rId30"/>
    <p:sldId id="373" r:id="rId31"/>
    <p:sldId id="396" r:id="rId32"/>
    <p:sldId id="375" r:id="rId33"/>
    <p:sldId id="398" r:id="rId34"/>
    <p:sldId id="399" r:id="rId35"/>
    <p:sldId id="282" r:id="rId36"/>
    <p:sldId id="400" r:id="rId37"/>
    <p:sldId id="401" r:id="rId38"/>
    <p:sldId id="402" r:id="rId39"/>
    <p:sldId id="283" r:id="rId40"/>
    <p:sldId id="403" r:id="rId41"/>
    <p:sldId id="404" r:id="rId42"/>
    <p:sldId id="405" r:id="rId43"/>
    <p:sldId id="380" r:id="rId44"/>
    <p:sldId id="286" r:id="rId45"/>
    <p:sldId id="406" r:id="rId46"/>
    <p:sldId id="304" r:id="rId47"/>
    <p:sldId id="305" r:id="rId48"/>
    <p:sldId id="410" r:id="rId49"/>
    <p:sldId id="446" r:id="rId50"/>
    <p:sldId id="447" r:id="rId51"/>
    <p:sldId id="448" r:id="rId52"/>
    <p:sldId id="307" r:id="rId53"/>
    <p:sldId id="308" r:id="rId54"/>
    <p:sldId id="309" r:id="rId55"/>
    <p:sldId id="443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411" r:id="rId67"/>
    <p:sldId id="381" r:id="rId68"/>
    <p:sldId id="412" r:id="rId69"/>
    <p:sldId id="413" r:id="rId70"/>
    <p:sldId id="321" r:id="rId71"/>
    <p:sldId id="414" r:id="rId72"/>
    <p:sldId id="415" r:id="rId73"/>
    <p:sldId id="416" r:id="rId74"/>
    <p:sldId id="322" r:id="rId75"/>
    <p:sldId id="417" r:id="rId76"/>
    <p:sldId id="418" r:id="rId77"/>
    <p:sldId id="419" r:id="rId78"/>
    <p:sldId id="433" r:id="rId79"/>
    <p:sldId id="434" r:id="rId80"/>
    <p:sldId id="435" r:id="rId81"/>
    <p:sldId id="436" r:id="rId82"/>
    <p:sldId id="437" r:id="rId83"/>
    <p:sldId id="438" r:id="rId84"/>
    <p:sldId id="439" r:id="rId85"/>
    <p:sldId id="440" r:id="rId86"/>
    <p:sldId id="441" r:id="rId87"/>
    <p:sldId id="442" r:id="rId88"/>
    <p:sldId id="449" r:id="rId89"/>
    <p:sldId id="351" r:id="rId90"/>
    <p:sldId id="352" r:id="rId91"/>
    <p:sldId id="355" r:id="rId92"/>
    <p:sldId id="430" r:id="rId93"/>
    <p:sldId id="353" r:id="rId94"/>
    <p:sldId id="431" r:id="rId95"/>
    <p:sldId id="356" r:id="rId96"/>
    <p:sldId id="357" r:id="rId97"/>
    <p:sldId id="432" r:id="rId98"/>
    <p:sldId id="358" r:id="rId99"/>
    <p:sldId id="364" r:id="rId10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7" autoAdjust="0"/>
    <p:restoredTop sz="90929"/>
  </p:normalViewPr>
  <p:slideViewPr>
    <p:cSldViewPr snapToGrid="0">
      <p:cViewPr varScale="1">
        <p:scale>
          <a:sx n="108" d="100"/>
          <a:sy n="108" d="100"/>
        </p:scale>
        <p:origin x="18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4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6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EFEBA31-427F-499A-93A6-0BC9681063E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CD43EEE-A1BE-495A-B737-729B65AA8EAA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BF0308-3188-4176-89C0-DAFC13C6607F}" type="slidenum">
              <a:rPr lang="en-US" altLang="hu-HU" smtClean="0"/>
              <a:pPr>
                <a:spcBef>
                  <a:spcPct val="0"/>
                </a:spcBef>
              </a:pPr>
              <a:t>1</a:t>
            </a:fld>
            <a:endParaRPr lang="en-US" altLang="hu-H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u-HU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1D32D-C226-4462-B326-ABC6AF829454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6483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806A7-7299-4CC7-ADBD-A6EA47C0F011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116045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B1B0B-348E-4BD7-B259-36172CE39879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76917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7B319-0BF5-4C96-98F6-9B1217FFE8B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345289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F96DE-41C1-4271-92DB-34B98702DBDE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58299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C12474-7D76-49E4-B3FA-3B3496724447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5592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28713-091F-4C13-9E32-E6269752F14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202147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46A62-731B-4612-BBD4-3883439E1C7D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91577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DC61F-ED17-4376-8FFA-E4B18F57A3D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4258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84928-8845-47CF-941F-0159C261A516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92011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33D5C-6862-4D9D-99B9-C4551E777AA3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  <p:extLst>
      <p:ext uri="{BB962C8B-B14F-4D97-AF65-F5344CB8AC3E}">
        <p14:creationId xmlns:p14="http://schemas.microsoft.com/office/powerpoint/2010/main" val="12065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u-HU" smtClean="0"/>
              <a:t>Click to edit Master text styles</a:t>
            </a:r>
          </a:p>
          <a:p>
            <a:pPr lvl="1"/>
            <a:r>
              <a:rPr lang="en-US" altLang="hu-HU" smtClean="0"/>
              <a:t>Second level</a:t>
            </a:r>
          </a:p>
          <a:p>
            <a:pPr lvl="2"/>
            <a:r>
              <a:rPr lang="en-US" altLang="hu-HU" smtClean="0"/>
              <a:t>Third level</a:t>
            </a:r>
          </a:p>
          <a:p>
            <a:pPr lvl="3"/>
            <a:r>
              <a:rPr lang="en-US" altLang="hu-HU" smtClean="0"/>
              <a:t>Fourth level</a:t>
            </a:r>
          </a:p>
          <a:p>
            <a:pPr lvl="4"/>
            <a:r>
              <a:rPr lang="en-US" altLang="hu-HU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r>
              <a:rPr lang="en-US"/>
              <a:t>CS 245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Notes 4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279A98D-1645-4EAE-AE0C-6D0C61BAE708}" type="slidenum">
              <a:rPr lang="en-US" altLang="hu-HU"/>
              <a:pPr>
                <a:defRPr/>
              </a:pPr>
              <a:t>‹#›</a:t>
            </a:fld>
            <a:endParaRPr lang="en-US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1DC272-ED49-4885-A472-DBC5D71328A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hu-HU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35050"/>
            <a:ext cx="7772400" cy="3429000"/>
          </a:xfrm>
        </p:spPr>
        <p:txBody>
          <a:bodyPr/>
          <a:lstStyle/>
          <a:p>
            <a:pPr eaLnBrk="1" hangingPunct="1"/>
            <a:r>
              <a:rPr lang="hu-HU" altLang="hu-HU" smtClean="0"/>
              <a:t>Ullman et al. :</a:t>
            </a:r>
            <a:br>
              <a:rPr lang="hu-HU" altLang="hu-HU" smtClean="0"/>
            </a:br>
            <a:r>
              <a:rPr lang="en-US" altLang="hu-HU" smtClean="0"/>
              <a:t>Database System Principles</a:t>
            </a:r>
            <a:br>
              <a:rPr lang="en-US" altLang="hu-HU" smtClean="0"/>
            </a:br>
            <a:r>
              <a:rPr lang="en-US" altLang="hu-HU" smtClean="0"/>
              <a:t/>
            </a:r>
            <a:br>
              <a:rPr lang="en-US" altLang="hu-HU" smtClean="0"/>
            </a:br>
            <a:r>
              <a:rPr lang="en-US" altLang="hu-HU" sz="4000" b="1" smtClean="0"/>
              <a:t>Notes 4: Indexing</a:t>
            </a:r>
            <a:endParaRPr lang="en-US" altLang="hu-HU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35513"/>
            <a:ext cx="6400800" cy="719137"/>
          </a:xfrm>
        </p:spPr>
        <p:txBody>
          <a:bodyPr/>
          <a:lstStyle/>
          <a:p>
            <a:pPr eaLnBrk="1" hangingPunct="1"/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74CFB7-24D9-422B-95C2-1C9A1CDAEF9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hu-HU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9144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Notes on pointers: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(1) Block pointer (sparse index) can be 		smaller than record pointer</a:t>
            </a:r>
            <a:r>
              <a:rPr lang="hu-HU" altLang="hu-HU" smtClean="0"/>
              <a:t> </a:t>
            </a:r>
            <a:br>
              <a:rPr lang="hu-HU" altLang="hu-HU" smtClean="0"/>
            </a:br>
            <a:r>
              <a:rPr lang="hu-HU" altLang="hu-HU" smtClean="0"/>
              <a:t>    </a:t>
            </a: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BP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RP</a:t>
            </a: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2514600" y="3657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2514600" y="4038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2514600" y="4419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2514600" y="4800600"/>
            <a:ext cx="1981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V="1">
            <a:off x="1828800" y="44958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4346" name="Line 9"/>
          <p:cNvSpPr>
            <a:spLocks noChangeShapeType="1"/>
          </p:cNvSpPr>
          <p:nvPr/>
        </p:nvSpPr>
        <p:spPr bwMode="auto">
          <a:xfrm flipV="1">
            <a:off x="1752600" y="3657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CF6EB6-ED37-4AAA-8DF3-02A6377DA27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hu-HU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85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Sparse vs. Dense Tradeoff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</p:spPr>
        <p:txBody>
          <a:bodyPr/>
          <a:lstStyle/>
          <a:p>
            <a:pPr eaLnBrk="1" hangingPunct="1"/>
            <a:r>
              <a:rPr lang="en-US" altLang="hu-HU" u="sng" smtClean="0"/>
              <a:t>Sparse:</a:t>
            </a:r>
            <a:r>
              <a:rPr lang="en-US" altLang="hu-HU" smtClean="0"/>
              <a:t> Less index space per record 			       can keep more of index in memory</a:t>
            </a:r>
          </a:p>
          <a:p>
            <a:pPr eaLnBrk="1" hangingPunct="1"/>
            <a:r>
              <a:rPr lang="en-US" altLang="hu-HU" u="sng" smtClean="0"/>
              <a:t>Dense:</a:t>
            </a:r>
            <a:r>
              <a:rPr lang="en-US" altLang="hu-HU" smtClean="0"/>
              <a:t>  Can tell if any record exists			       without accessing file</a:t>
            </a:r>
          </a:p>
          <a:p>
            <a:pPr eaLnBrk="1" hangingPunct="1">
              <a:buFontTx/>
              <a:buNone/>
            </a:pPr>
            <a:endParaRPr lang="en-US" altLang="hu-HU" sz="2400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(Later: </a:t>
            </a:r>
          </a:p>
          <a:p>
            <a:pPr lvl="1" eaLnBrk="1" hangingPunct="1"/>
            <a:r>
              <a:rPr lang="en-US" altLang="hu-HU" sz="2000" smtClean="0"/>
              <a:t>sparse better for insertions</a:t>
            </a:r>
          </a:p>
          <a:p>
            <a:pPr lvl="1" eaLnBrk="1" hangingPunct="1">
              <a:lnSpc>
                <a:spcPct val="70000"/>
              </a:lnSpc>
            </a:pPr>
            <a:r>
              <a:rPr lang="en-US" altLang="hu-HU" sz="2000" smtClean="0"/>
              <a:t>dense needed for secondary indexes)</a:t>
            </a:r>
            <a:endParaRPr lang="en-US" altLang="hu-HU" u="sng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43F89C-8F86-4920-8F31-F27E7F315BD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hu-HU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Terms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dirty="0" smtClean="0"/>
              <a:t>Index sequential file</a:t>
            </a:r>
          </a:p>
          <a:p>
            <a:pPr eaLnBrk="1" hangingPunct="1"/>
            <a:r>
              <a:rPr lang="en-US" altLang="hu-HU" dirty="0" smtClean="0"/>
              <a:t>Search key </a:t>
            </a:r>
            <a:r>
              <a:rPr lang="en-US" altLang="hu-HU" sz="2400" dirty="0" smtClean="0"/>
              <a:t>(</a:t>
            </a:r>
            <a:r>
              <a:rPr lang="en-US" altLang="hu-HU" sz="2400" b="1" dirty="0" smtClean="0"/>
              <a:t> </a:t>
            </a:r>
            <a:r>
              <a:rPr lang="en-US" altLang="hu-HU" sz="2400" dirty="0" smtClean="0">
                <a:sym typeface="Symbol" panose="05050102010706020507" pitchFamily="18" charset="2"/>
              </a:rPr>
              <a:t> primary key)</a:t>
            </a:r>
          </a:p>
          <a:p>
            <a:pPr eaLnBrk="1" hangingPunct="1"/>
            <a:r>
              <a:rPr lang="en-US" altLang="hu-HU" dirty="0" smtClean="0">
                <a:solidFill>
                  <a:srgbClr val="FF0000"/>
                </a:solidFill>
                <a:sym typeface="Symbol" panose="05050102010706020507" pitchFamily="18" charset="2"/>
              </a:rPr>
              <a:t>Primary index </a:t>
            </a:r>
            <a:r>
              <a:rPr lang="en-US" altLang="hu-HU" sz="2400" dirty="0" smtClean="0">
                <a:sym typeface="Symbol" panose="05050102010706020507" pitchFamily="18" charset="2"/>
              </a:rPr>
              <a:t>(on </a:t>
            </a:r>
            <a:r>
              <a:rPr lang="hu-HU" altLang="hu-HU" sz="2400" dirty="0" err="1" smtClean="0">
                <a:sym typeface="Symbol" panose="05050102010706020507" pitchFamily="18" charset="2"/>
              </a:rPr>
              <a:t>ordering</a:t>
            </a:r>
            <a:r>
              <a:rPr lang="hu-HU" altLang="hu-HU" sz="2400" dirty="0" smtClean="0">
                <a:sym typeface="Symbol" panose="05050102010706020507" pitchFamily="18" charset="2"/>
              </a:rPr>
              <a:t> </a:t>
            </a:r>
            <a:r>
              <a:rPr lang="en-US" altLang="hu-HU" sz="2400" dirty="0" smtClean="0">
                <a:sym typeface="Symbol" panose="05050102010706020507" pitchFamily="18" charset="2"/>
              </a:rPr>
              <a:t>field)</a:t>
            </a:r>
          </a:p>
          <a:p>
            <a:pPr eaLnBrk="1" hangingPunct="1"/>
            <a:r>
              <a:rPr lang="en-US" altLang="hu-HU" dirty="0" smtClean="0">
                <a:solidFill>
                  <a:srgbClr val="FF0000"/>
                </a:solidFill>
                <a:sym typeface="Symbol" panose="05050102010706020507" pitchFamily="18" charset="2"/>
              </a:rPr>
              <a:t>Secondary index</a:t>
            </a:r>
            <a:r>
              <a:rPr lang="hu-HU" altLang="hu-HU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hu-HU" altLang="hu-HU" sz="2400" dirty="0" smtClean="0">
                <a:sym typeface="Symbol" panose="05050102010706020507" pitchFamily="18" charset="2"/>
              </a:rPr>
              <a:t>(</a:t>
            </a:r>
            <a:r>
              <a:rPr lang="hu-HU" altLang="hu-HU" sz="2400" dirty="0" err="1" smtClean="0">
                <a:sym typeface="Symbol" panose="05050102010706020507" pitchFamily="18" charset="2"/>
              </a:rPr>
              <a:t>on</a:t>
            </a:r>
            <a:r>
              <a:rPr lang="hu-HU" altLang="hu-HU" sz="2400" dirty="0" smtClean="0">
                <a:sym typeface="Symbol" panose="05050102010706020507" pitchFamily="18" charset="2"/>
              </a:rPr>
              <a:t> non-</a:t>
            </a:r>
            <a:r>
              <a:rPr lang="hu-HU" altLang="hu-HU" sz="2400" dirty="0" err="1" smtClean="0">
                <a:sym typeface="Symbol" panose="05050102010706020507" pitchFamily="18" charset="2"/>
              </a:rPr>
              <a:t>ordering</a:t>
            </a:r>
            <a:r>
              <a:rPr lang="hu-HU" altLang="hu-HU" sz="2400" dirty="0" smtClean="0">
                <a:sym typeface="Symbol" panose="05050102010706020507" pitchFamily="18" charset="2"/>
              </a:rPr>
              <a:t> </a:t>
            </a:r>
            <a:r>
              <a:rPr lang="hu-HU" altLang="hu-HU" sz="2400" dirty="0" err="1" smtClean="0">
                <a:sym typeface="Symbol" panose="05050102010706020507" pitchFamily="18" charset="2"/>
              </a:rPr>
              <a:t>field</a:t>
            </a:r>
            <a:r>
              <a:rPr lang="hu-HU" altLang="hu-HU" sz="2400" dirty="0" smtClean="0">
                <a:sym typeface="Symbol" panose="05050102010706020507" pitchFamily="18" charset="2"/>
              </a:rPr>
              <a:t>)</a:t>
            </a:r>
            <a:endParaRPr lang="en-US" altLang="hu-HU" sz="2400" dirty="0" smtClean="0">
              <a:sym typeface="Symbol" panose="05050102010706020507" pitchFamily="18" charset="2"/>
            </a:endParaRPr>
          </a:p>
          <a:p>
            <a:pPr eaLnBrk="1" hangingPunct="1"/>
            <a:r>
              <a:rPr lang="en-US" altLang="hu-HU" dirty="0" smtClean="0">
                <a:sym typeface="Symbol" panose="05050102010706020507" pitchFamily="18" charset="2"/>
              </a:rPr>
              <a:t>Dense index </a:t>
            </a:r>
            <a:r>
              <a:rPr lang="en-US" altLang="hu-HU" sz="2400" dirty="0" smtClean="0">
                <a:sym typeface="Symbol" panose="05050102010706020507" pitchFamily="18" charset="2"/>
              </a:rPr>
              <a:t>(all Search Key values in)</a:t>
            </a:r>
          </a:p>
          <a:p>
            <a:pPr eaLnBrk="1" hangingPunct="1"/>
            <a:r>
              <a:rPr lang="en-US" altLang="hu-HU" dirty="0" smtClean="0">
                <a:sym typeface="Symbol" panose="05050102010706020507" pitchFamily="18" charset="2"/>
              </a:rPr>
              <a:t>Sparse index</a:t>
            </a:r>
          </a:p>
          <a:p>
            <a:pPr eaLnBrk="1" hangingPunct="1"/>
            <a:r>
              <a:rPr lang="en-US" altLang="hu-HU" dirty="0" smtClean="0">
                <a:sym typeface="Symbol" panose="05050102010706020507" pitchFamily="18" charset="2"/>
              </a:rPr>
              <a:t>Multi-level index</a:t>
            </a:r>
            <a:endParaRPr lang="en-US" altLang="hu-HU" dirty="0" smtClean="0"/>
          </a:p>
          <a:p>
            <a:pPr eaLnBrk="1" hangingPunct="1"/>
            <a:endParaRPr lang="en-US" alt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A157FE-5586-488E-9392-7577CFB051C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hu-HU" sz="14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Next: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Duplicate keys</a:t>
            </a:r>
          </a:p>
          <a:p>
            <a:pPr eaLnBrk="1" hangingPunct="1"/>
            <a:endParaRPr lang="en-US" altLang="hu-HU" smtClean="0"/>
          </a:p>
          <a:p>
            <a:pPr eaLnBrk="1" hangingPunct="1"/>
            <a:r>
              <a:rPr lang="en-US" altLang="hu-HU" smtClean="0"/>
              <a:t>Deletion/Insertion</a:t>
            </a:r>
          </a:p>
          <a:p>
            <a:pPr eaLnBrk="1" hangingPunct="1"/>
            <a:endParaRPr lang="en-US" altLang="hu-HU" smtClean="0"/>
          </a:p>
          <a:p>
            <a:pPr eaLnBrk="1" hangingPunct="1"/>
            <a:r>
              <a:rPr lang="en-US" altLang="hu-HU" smtClean="0"/>
              <a:t>Secondary 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46DC3E-238D-4639-92CF-ED3BFCF1DCB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hu-HU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3352800" cy="700088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Duplicate keys</a:t>
            </a:r>
          </a:p>
        </p:txBody>
      </p:sp>
      <p:grpSp>
        <p:nvGrpSpPr>
          <p:cNvPr id="18436" name="Group 4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18479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18480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8481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82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37" name="Group 9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18475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8476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8477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78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38" name="Group 14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18471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8472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18473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74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39" name="Group 19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18467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8468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8469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70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40" name="Group 24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18463" name="Rectangle 2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18464" name="Rectangle 2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18465" name="Rectangle 2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8466" name="Rectangle 2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8441" name="Group 58"/>
          <p:cNvGrpSpPr>
            <a:grpSpLocks/>
          </p:cNvGrpSpPr>
          <p:nvPr/>
        </p:nvGrpSpPr>
        <p:grpSpPr bwMode="auto">
          <a:xfrm>
            <a:off x="2127250" y="2382838"/>
            <a:ext cx="914400" cy="1219200"/>
            <a:chOff x="1872" y="912"/>
            <a:chExt cx="576" cy="768"/>
          </a:xfrm>
        </p:grpSpPr>
        <p:grpSp>
          <p:nvGrpSpPr>
            <p:cNvPr id="18453" name="Group 59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8459" name="Rectangle 6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18460" name="Rectangle 6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61" name="Rectangle 6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62" name="Rectangle 6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18454" name="Group 6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8455" name="Rectangle 6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18456" name="Rectangle 6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57" name="Rectangle 6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58" name="Rectangle 6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  <p:grpSp>
        <p:nvGrpSpPr>
          <p:cNvPr id="18442" name="Group 69"/>
          <p:cNvGrpSpPr>
            <a:grpSpLocks/>
          </p:cNvGrpSpPr>
          <p:nvPr/>
        </p:nvGrpSpPr>
        <p:grpSpPr bwMode="auto">
          <a:xfrm>
            <a:off x="2135188" y="3935413"/>
            <a:ext cx="914400" cy="1219200"/>
            <a:chOff x="1872" y="912"/>
            <a:chExt cx="576" cy="768"/>
          </a:xfrm>
        </p:grpSpPr>
        <p:grpSp>
          <p:nvGrpSpPr>
            <p:cNvPr id="18443" name="Group 7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8449" name="Rectangle 7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18450" name="Rectangle 7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51" name="Rectangle 7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52" name="Rectangle 7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18444" name="Group 7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8445" name="Rectangle 7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18446" name="Rectangle 7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47" name="Rectangle 7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8448" name="Rectangle 7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E5079-2E92-4B96-8AE7-1694EC427FA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hu-HU" sz="1400" smtClean="0"/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19547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19548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9549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50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60" name="Group 8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19543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9544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9545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46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19539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9540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19541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42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62" name="Group 18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19535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9536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9537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38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63" name="Group 23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19531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19532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19533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34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9464" name="Rectangle 30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65" name="Rectangle 31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66" name="Rectangle 32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67" name="Rectangle 33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68" name="Rectangle 35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69" name="Rectangle 36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0" name="Rectangle 37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1" name="Rectangle 38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19472" name="Rectangle 41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19473" name="Rectangle 42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4" name="Rectangle 43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5" name="Rectangle 44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476" name="Rectangle 46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477" name="Rectangle 47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8" name="Rectangle 48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79" name="Rectangle 49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480" name="Line 51"/>
          <p:cNvSpPr>
            <a:spLocks noChangeShapeType="1"/>
          </p:cNvSpPr>
          <p:nvPr/>
        </p:nvSpPr>
        <p:spPr bwMode="auto">
          <a:xfrm flipV="1">
            <a:off x="2828925" y="2295525"/>
            <a:ext cx="287178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1" name="Line 52"/>
          <p:cNvSpPr>
            <a:spLocks noChangeShapeType="1"/>
          </p:cNvSpPr>
          <p:nvPr/>
        </p:nvSpPr>
        <p:spPr bwMode="auto">
          <a:xfrm flipV="1">
            <a:off x="2814638" y="2613025"/>
            <a:ext cx="2900362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2" name="Line 53"/>
          <p:cNvSpPr>
            <a:spLocks noChangeShapeType="1"/>
          </p:cNvSpPr>
          <p:nvPr/>
        </p:nvSpPr>
        <p:spPr bwMode="auto">
          <a:xfrm flipV="1">
            <a:off x="2814638" y="3146425"/>
            <a:ext cx="2886075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3" name="Line 54"/>
          <p:cNvSpPr>
            <a:spLocks noChangeShapeType="1"/>
          </p:cNvSpPr>
          <p:nvPr/>
        </p:nvSpPr>
        <p:spPr bwMode="auto">
          <a:xfrm flipV="1">
            <a:off x="2828925" y="3421063"/>
            <a:ext cx="2855913" cy="5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4" name="Line 55"/>
          <p:cNvSpPr>
            <a:spLocks noChangeShapeType="1"/>
          </p:cNvSpPr>
          <p:nvPr/>
        </p:nvSpPr>
        <p:spPr bwMode="auto">
          <a:xfrm flipV="1">
            <a:off x="2828925" y="3954463"/>
            <a:ext cx="28702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5" name="Line 56"/>
          <p:cNvSpPr>
            <a:spLocks noChangeShapeType="1"/>
          </p:cNvSpPr>
          <p:nvPr/>
        </p:nvSpPr>
        <p:spPr bwMode="auto">
          <a:xfrm flipV="1">
            <a:off x="2828925" y="4243388"/>
            <a:ext cx="29003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6" name="Line 57"/>
          <p:cNvSpPr>
            <a:spLocks noChangeShapeType="1"/>
          </p:cNvSpPr>
          <p:nvPr/>
        </p:nvSpPr>
        <p:spPr bwMode="auto">
          <a:xfrm>
            <a:off x="2814638" y="4691063"/>
            <a:ext cx="2900362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9487" name="Line 58"/>
          <p:cNvSpPr>
            <a:spLocks noChangeShapeType="1"/>
          </p:cNvSpPr>
          <p:nvPr/>
        </p:nvSpPr>
        <p:spPr bwMode="auto">
          <a:xfrm>
            <a:off x="2814638" y="4979988"/>
            <a:ext cx="2900362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9488" name="Group 59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19527" name="Rectangle 6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19528" name="Rectangle 6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9529" name="Rectangle 6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30" name="Rectangle 6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89" name="Group 64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19523" name="Rectangle 6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9524" name="Rectangle 6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9525" name="Rectangle 6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26" name="Rectangle 6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90" name="Group 69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19519" name="Rectangle 7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9520" name="Rectangle 7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19521" name="Rectangle 7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22" name="Rectangle 7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91" name="Group 74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19515" name="Rectangle 7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19516" name="Rectangle 7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9517" name="Rectangle 7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18" name="Rectangle 7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9492" name="Group 79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19511" name="Rectangle 8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19512" name="Rectangle 8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19513" name="Rectangle 8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9514" name="Rectangle 8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9493" name="Rectangle 86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94" name="Rectangle 87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95" name="Rectangle 88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96" name="Rectangle 89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97" name="Rectangle 91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19498" name="Rectangle 92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499" name="Rectangle 93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0" name="Rectangle 94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19501" name="Rectangle 97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19502" name="Rectangle 98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3" name="Rectangle 99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4" name="Rectangle 100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505" name="Rectangle 102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506" name="Rectangle 103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7" name="Rectangle 104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9508" name="Rectangle 105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19509" name="Rectangle 106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924800" cy="928688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smtClean="0"/>
              <a:t>Dense index, one way to implement?</a:t>
            </a:r>
          </a:p>
        </p:txBody>
      </p:sp>
      <p:sp>
        <p:nvSpPr>
          <p:cNvPr id="19510" name="Rectangle 107"/>
          <p:cNvSpPr>
            <a:spLocks noChangeArrowheads="1"/>
          </p:cNvSpPr>
          <p:nvPr/>
        </p:nvSpPr>
        <p:spPr bwMode="auto">
          <a:xfrm>
            <a:off x="4572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Duplicate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15DFA-9EBB-4D46-AC07-459C6813950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hu-HU" sz="1400" smtClean="0"/>
          </a:p>
        </p:txBody>
      </p:sp>
      <p:grpSp>
        <p:nvGrpSpPr>
          <p:cNvPr id="20483" name="Group 2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0529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20530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0531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32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0525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0526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0527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28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0485" name="Group 12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0521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0522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20523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24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0486" name="Group 17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0517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0518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0519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20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0487" name="Group 22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20513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20514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20515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0516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0488" name="Rectangle 29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0489" name="Rectangle 30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0490" name="Rectangle 31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0491" name="Rectangle 32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20492" name="Rectangle 34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0493" name="Rectangle 35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0494" name="Rectangle 36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0495" name="Rectangle 37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grpSp>
        <p:nvGrpSpPr>
          <p:cNvPr id="20496" name="Group 38"/>
          <p:cNvGrpSpPr>
            <a:grpSpLocks/>
          </p:cNvGrpSpPr>
          <p:nvPr/>
        </p:nvGrpSpPr>
        <p:grpSpPr bwMode="auto">
          <a:xfrm>
            <a:off x="2135188" y="3935413"/>
            <a:ext cx="914400" cy="1219200"/>
            <a:chOff x="1872" y="912"/>
            <a:chExt cx="576" cy="768"/>
          </a:xfrm>
        </p:grpSpPr>
        <p:grpSp>
          <p:nvGrpSpPr>
            <p:cNvPr id="20503" name="Group 39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0509" name="Rectangle 4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0510" name="Rectangle 4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0511" name="Rectangle 4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0512" name="Rectangle 4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20504" name="Group 4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0505" name="Rectangle 4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0506" name="Rectangle 4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0507" name="Rectangle 4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0508" name="Rectangle 4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  <p:sp>
        <p:nvSpPr>
          <p:cNvPr id="20497" name="Rectangle 49"/>
          <p:cNvSpPr>
            <a:spLocks noChangeArrowheads="1"/>
          </p:cNvSpPr>
          <p:nvPr/>
        </p:nvSpPr>
        <p:spPr bwMode="auto">
          <a:xfrm>
            <a:off x="5334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tx2"/>
                </a:solidFill>
              </a:rPr>
              <a:t>Dense index, better way?</a:t>
            </a:r>
          </a:p>
        </p:txBody>
      </p:sp>
      <p:sp>
        <p:nvSpPr>
          <p:cNvPr id="20498" name="Line 50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499" name="Line 51"/>
          <p:cNvSpPr>
            <a:spLocks noChangeShapeType="1"/>
          </p:cNvSpPr>
          <p:nvPr/>
        </p:nvSpPr>
        <p:spPr bwMode="auto">
          <a:xfrm>
            <a:off x="2798763" y="2828925"/>
            <a:ext cx="285750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0" name="Line 52"/>
          <p:cNvSpPr>
            <a:spLocks noChangeShapeType="1"/>
          </p:cNvSpPr>
          <p:nvPr/>
        </p:nvSpPr>
        <p:spPr bwMode="auto">
          <a:xfrm>
            <a:off x="2814638" y="3175000"/>
            <a:ext cx="2886075" cy="108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1" name="Line 53"/>
          <p:cNvSpPr>
            <a:spLocks noChangeShapeType="1"/>
          </p:cNvSpPr>
          <p:nvPr/>
        </p:nvSpPr>
        <p:spPr bwMode="auto">
          <a:xfrm>
            <a:off x="2784475" y="3435350"/>
            <a:ext cx="2857500" cy="2106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0502" name="Rectangle 54"/>
          <p:cNvSpPr>
            <a:spLocks noChangeArrowheads="1"/>
          </p:cNvSpPr>
          <p:nvPr/>
        </p:nvSpPr>
        <p:spPr bwMode="auto">
          <a:xfrm>
            <a:off x="6096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Duplicate keys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CF1562-AB49-46F3-892E-B27DFD12B03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hu-HU" sz="1400" smtClean="0"/>
          </a:p>
        </p:txBody>
      </p:sp>
      <p:grpSp>
        <p:nvGrpSpPr>
          <p:cNvPr id="21507" name="Group 2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1556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21557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1558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59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1508" name="Group 7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1552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1553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1554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55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1509" name="Group 12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1548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1549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21550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51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1510" name="Group 17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1544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1545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1546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47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1511" name="Group 22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21540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21541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21542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1543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1512" name="Rectangle 27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1513" name="Rectangle 28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1514" name="Rectangle 29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1515" name="Rectangle 30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1516" name="Rectangle 31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21517" name="Rectangle 32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1518" name="Rectangle 33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1519" name="Rectangle 34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grpSp>
        <p:nvGrpSpPr>
          <p:cNvPr id="21520" name="Group 35"/>
          <p:cNvGrpSpPr>
            <a:grpSpLocks/>
          </p:cNvGrpSpPr>
          <p:nvPr/>
        </p:nvGrpSpPr>
        <p:grpSpPr bwMode="auto">
          <a:xfrm>
            <a:off x="2135188" y="3935413"/>
            <a:ext cx="914400" cy="1219200"/>
            <a:chOff x="1872" y="912"/>
            <a:chExt cx="576" cy="768"/>
          </a:xfrm>
        </p:grpSpPr>
        <p:grpSp>
          <p:nvGrpSpPr>
            <p:cNvPr id="21530" name="Group 36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1536" name="Rectangle 3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1537" name="Rectangle 3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1538" name="Rectangle 3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1539" name="Rectangle 4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21531" name="Group 41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1532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1533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1534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1535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  <p:sp>
        <p:nvSpPr>
          <p:cNvPr id="21521" name="Rectangle 46"/>
          <p:cNvSpPr>
            <a:spLocks noChangeArrowheads="1"/>
          </p:cNvSpPr>
          <p:nvPr/>
        </p:nvSpPr>
        <p:spPr bwMode="auto">
          <a:xfrm>
            <a:off x="457200" y="7620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tx2"/>
                </a:solidFill>
              </a:rPr>
              <a:t>Sparse index, one way?</a:t>
            </a:r>
          </a:p>
        </p:txBody>
      </p:sp>
      <p:sp>
        <p:nvSpPr>
          <p:cNvPr id="21522" name="Line 47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3" name="Line 48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4" name="Line 49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5" name="Line 50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1526" name="Rectangle 51"/>
          <p:cNvSpPr>
            <a:spLocks noChangeArrowheads="1"/>
          </p:cNvSpPr>
          <p:nvPr/>
        </p:nvSpPr>
        <p:spPr bwMode="auto">
          <a:xfrm>
            <a:off x="381000" y="2286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Duplicate keys</a:t>
            </a:r>
          </a:p>
        </p:txBody>
      </p:sp>
      <p:grpSp>
        <p:nvGrpSpPr>
          <p:cNvPr id="21527" name="Group 54"/>
          <p:cNvGrpSpPr>
            <a:grpSpLocks/>
          </p:cNvGrpSpPr>
          <p:nvPr/>
        </p:nvGrpSpPr>
        <p:grpSpPr bwMode="auto">
          <a:xfrm>
            <a:off x="457200" y="2132013"/>
            <a:ext cx="2171700" cy="3157537"/>
            <a:chOff x="288" y="1343"/>
            <a:chExt cx="1368" cy="1989"/>
          </a:xfrm>
        </p:grpSpPr>
        <p:sp>
          <p:nvSpPr>
            <p:cNvPr id="21528" name="Freeform 52"/>
            <p:cNvSpPr>
              <a:spLocks/>
            </p:cNvSpPr>
            <p:nvPr/>
          </p:nvSpPr>
          <p:spPr bwMode="auto">
            <a:xfrm>
              <a:off x="936" y="1879"/>
              <a:ext cx="720" cy="449"/>
            </a:xfrm>
            <a:custGeom>
              <a:avLst/>
              <a:gdLst>
                <a:gd name="T0" fmla="*/ 264 w 720"/>
                <a:gd name="T1" fmla="*/ 73 h 449"/>
                <a:gd name="T2" fmla="*/ 440 w 720"/>
                <a:gd name="T3" fmla="*/ 9 h 449"/>
                <a:gd name="T4" fmla="*/ 680 w 720"/>
                <a:gd name="T5" fmla="*/ 41 h 449"/>
                <a:gd name="T6" fmla="*/ 720 w 720"/>
                <a:gd name="T7" fmla="*/ 177 h 449"/>
                <a:gd name="T8" fmla="*/ 664 w 720"/>
                <a:gd name="T9" fmla="*/ 385 h 449"/>
                <a:gd name="T10" fmla="*/ 568 w 720"/>
                <a:gd name="T11" fmla="*/ 449 h 449"/>
                <a:gd name="T12" fmla="*/ 320 w 720"/>
                <a:gd name="T13" fmla="*/ 393 h 449"/>
                <a:gd name="T14" fmla="*/ 288 w 720"/>
                <a:gd name="T15" fmla="*/ 233 h 449"/>
                <a:gd name="T16" fmla="*/ 280 w 720"/>
                <a:gd name="T17" fmla="*/ 65 h 449"/>
                <a:gd name="T18" fmla="*/ 200 w 720"/>
                <a:gd name="T19" fmla="*/ 81 h 449"/>
                <a:gd name="T20" fmla="*/ 0 w 720"/>
                <a:gd name="T21" fmla="*/ 97 h 4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20"/>
                <a:gd name="T34" fmla="*/ 0 h 449"/>
                <a:gd name="T35" fmla="*/ 720 w 720"/>
                <a:gd name="T36" fmla="*/ 449 h 44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20" h="449">
                  <a:moveTo>
                    <a:pt x="264" y="73"/>
                  </a:moveTo>
                  <a:cubicBezTo>
                    <a:pt x="327" y="41"/>
                    <a:pt x="371" y="23"/>
                    <a:pt x="440" y="9"/>
                  </a:cubicBezTo>
                  <a:cubicBezTo>
                    <a:pt x="514" y="16"/>
                    <a:pt x="618" y="0"/>
                    <a:pt x="680" y="41"/>
                  </a:cubicBezTo>
                  <a:cubicBezTo>
                    <a:pt x="690" y="89"/>
                    <a:pt x="708" y="130"/>
                    <a:pt x="720" y="177"/>
                  </a:cubicBezTo>
                  <a:cubicBezTo>
                    <a:pt x="711" y="257"/>
                    <a:pt x="720" y="329"/>
                    <a:pt x="664" y="385"/>
                  </a:cubicBezTo>
                  <a:cubicBezTo>
                    <a:pt x="649" y="446"/>
                    <a:pt x="631" y="441"/>
                    <a:pt x="568" y="449"/>
                  </a:cubicBezTo>
                  <a:cubicBezTo>
                    <a:pt x="477" y="443"/>
                    <a:pt x="397" y="444"/>
                    <a:pt x="320" y="393"/>
                  </a:cubicBezTo>
                  <a:cubicBezTo>
                    <a:pt x="307" y="340"/>
                    <a:pt x="305" y="284"/>
                    <a:pt x="288" y="233"/>
                  </a:cubicBezTo>
                  <a:cubicBezTo>
                    <a:pt x="285" y="177"/>
                    <a:pt x="301" y="117"/>
                    <a:pt x="280" y="65"/>
                  </a:cubicBezTo>
                  <a:cubicBezTo>
                    <a:pt x="275" y="52"/>
                    <a:pt x="216" y="77"/>
                    <a:pt x="200" y="81"/>
                  </a:cubicBezTo>
                  <a:cubicBezTo>
                    <a:pt x="135" y="97"/>
                    <a:pt x="67" y="97"/>
                    <a:pt x="0" y="9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1529" name="Text Box 53"/>
            <p:cNvSpPr txBox="1">
              <a:spLocks noChangeArrowheads="1"/>
            </p:cNvSpPr>
            <p:nvPr/>
          </p:nvSpPr>
          <p:spPr bwMode="auto">
            <a:xfrm rot="-5400000">
              <a:off x="-371" y="2002"/>
              <a:ext cx="1989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careful if looking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>
                  <a:solidFill>
                    <a:srgbClr val="FF0000"/>
                  </a:solidFill>
                </a:rPr>
                <a:t>for 20 or 30!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15F42A-425E-47B3-B23B-8D717AFEB20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hu-HU" sz="1400" smtClean="0"/>
          </a:p>
        </p:txBody>
      </p:sp>
      <p:grpSp>
        <p:nvGrpSpPr>
          <p:cNvPr id="22531" name="Group 2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2585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22586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2587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88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2532" name="Group 7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2581" name="Rectangle 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2582" name="Rectangle 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2583" name="Rectangle 1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84" name="Rectangle 1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2533" name="Group 12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2577" name="Rectangle 1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2578" name="Rectangle 1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22579" name="Rectangle 1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80" name="Rectangle 1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2534" name="Group 17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2573" name="Rectangle 18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  <a:endParaRPr lang="en-US" altLang="hu-HU" sz="3600"/>
            </a:p>
          </p:txBody>
        </p:sp>
        <p:sp>
          <p:nvSpPr>
            <p:cNvPr id="22574" name="Rectangle 19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2575" name="Rectangle 20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76" name="Rectangle 21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2535" name="Group 22"/>
          <p:cNvGrpSpPr>
            <a:grpSpLocks/>
          </p:cNvGrpSpPr>
          <p:nvPr/>
        </p:nvGrpSpPr>
        <p:grpSpPr bwMode="auto">
          <a:xfrm>
            <a:off x="5810250" y="5395913"/>
            <a:ext cx="2057400" cy="609600"/>
            <a:chOff x="3792" y="1152"/>
            <a:chExt cx="1296" cy="384"/>
          </a:xfrm>
        </p:grpSpPr>
        <p:sp>
          <p:nvSpPr>
            <p:cNvPr id="22569" name="Rectangle 2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45</a:t>
              </a:r>
              <a:endParaRPr lang="en-US" altLang="hu-HU" sz="3600"/>
            </a:p>
          </p:txBody>
        </p:sp>
        <p:sp>
          <p:nvSpPr>
            <p:cNvPr id="22570" name="Rectangle 2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22571" name="Rectangle 2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2572" name="Rectangle 2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2536" name="Rectangle 27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2537" name="Rectangle 28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2538" name="Rectangle 29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2539" name="Rectangle 30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22540" name="Rectangle 31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2541" name="Rectangle 32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2542" name="Rectangle 33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2543" name="Rectangle 34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grpSp>
        <p:nvGrpSpPr>
          <p:cNvPr id="22544" name="Group 35"/>
          <p:cNvGrpSpPr>
            <a:grpSpLocks/>
          </p:cNvGrpSpPr>
          <p:nvPr/>
        </p:nvGrpSpPr>
        <p:grpSpPr bwMode="auto">
          <a:xfrm>
            <a:off x="2135188" y="3935413"/>
            <a:ext cx="914400" cy="1219200"/>
            <a:chOff x="1872" y="912"/>
            <a:chExt cx="576" cy="768"/>
          </a:xfrm>
        </p:grpSpPr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22565" name="Rectangle 3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  <p:grpSp>
          <p:nvGrpSpPr>
            <p:cNvPr id="22560" name="Group 41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22561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  <p:sp>
            <p:nvSpPr>
              <p:cNvPr id="22562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2563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2564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2000"/>
              </a:p>
            </p:txBody>
          </p:sp>
        </p:grpSp>
      </p:grpSp>
      <p:sp>
        <p:nvSpPr>
          <p:cNvPr id="22545" name="Rectangle 46"/>
          <p:cNvSpPr>
            <a:spLocks noChangeArrowheads="1"/>
          </p:cNvSpPr>
          <p:nvPr/>
        </p:nvSpPr>
        <p:spPr bwMode="auto">
          <a:xfrm>
            <a:off x="381000" y="838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solidFill>
                  <a:schemeClr val="tx2"/>
                </a:solidFill>
              </a:rPr>
              <a:t>Sparse index, another way?</a:t>
            </a:r>
          </a:p>
        </p:txBody>
      </p:sp>
      <p:sp>
        <p:nvSpPr>
          <p:cNvPr id="22546" name="Line 47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7" name="Line 48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8" name="Line 49"/>
          <p:cNvSpPr>
            <a:spLocks noChangeShapeType="1"/>
          </p:cNvSpPr>
          <p:nvPr/>
        </p:nvSpPr>
        <p:spPr bwMode="auto">
          <a:xfrm>
            <a:off x="2814638" y="3175000"/>
            <a:ext cx="2943225" cy="852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49" name="Line 50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2550" name="Rectangle 51"/>
          <p:cNvSpPr>
            <a:spLocks noChangeArrowheads="1"/>
          </p:cNvSpPr>
          <p:nvPr/>
        </p:nvSpPr>
        <p:spPr bwMode="auto">
          <a:xfrm>
            <a:off x="304800" y="304800"/>
            <a:ext cx="3352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Duplicate keys</a:t>
            </a:r>
          </a:p>
        </p:txBody>
      </p:sp>
      <p:sp>
        <p:nvSpPr>
          <p:cNvPr id="22551" name="Text Box 52"/>
          <p:cNvSpPr txBox="1">
            <a:spLocks noChangeArrowheads="1"/>
          </p:cNvSpPr>
          <p:nvPr/>
        </p:nvSpPr>
        <p:spPr bwMode="auto">
          <a:xfrm>
            <a:off x="914400" y="1752600"/>
            <a:ext cx="3767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Char char="–"/>
            </a:pPr>
            <a:r>
              <a:rPr lang="en-US" altLang="hu-HU" sz="2000"/>
              <a:t> place first new key from block</a:t>
            </a:r>
            <a:endParaRPr lang="en-US" altLang="hu-HU" sz="3600"/>
          </a:p>
        </p:txBody>
      </p:sp>
      <p:sp>
        <p:nvSpPr>
          <p:cNvPr id="22552" name="Line 53"/>
          <p:cNvSpPr>
            <a:spLocks noChangeShapeType="1"/>
          </p:cNvSpPr>
          <p:nvPr/>
        </p:nvSpPr>
        <p:spPr bwMode="auto">
          <a:xfrm flipH="1">
            <a:off x="2438400" y="2057400"/>
            <a:ext cx="76200" cy="304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22553" name="Group 59"/>
          <p:cNvGrpSpPr>
            <a:grpSpLocks/>
          </p:cNvGrpSpPr>
          <p:nvPr/>
        </p:nvGrpSpPr>
        <p:grpSpPr bwMode="auto">
          <a:xfrm>
            <a:off x="838200" y="2286000"/>
            <a:ext cx="4953000" cy="3200400"/>
            <a:chOff x="528" y="1440"/>
            <a:chExt cx="3120" cy="2016"/>
          </a:xfrm>
        </p:grpSpPr>
        <p:sp>
          <p:nvSpPr>
            <p:cNvPr id="22554" name="Freeform 54"/>
            <p:cNvSpPr>
              <a:spLocks/>
            </p:cNvSpPr>
            <p:nvPr/>
          </p:nvSpPr>
          <p:spPr bwMode="auto">
            <a:xfrm>
              <a:off x="1064" y="2080"/>
              <a:ext cx="528" cy="237"/>
            </a:xfrm>
            <a:custGeom>
              <a:avLst/>
              <a:gdLst>
                <a:gd name="T0" fmla="*/ 240 w 528"/>
                <a:gd name="T1" fmla="*/ 56 h 237"/>
                <a:gd name="T2" fmla="*/ 216 w 528"/>
                <a:gd name="T3" fmla="*/ 184 h 237"/>
                <a:gd name="T4" fmla="*/ 344 w 528"/>
                <a:gd name="T5" fmla="*/ 208 h 237"/>
                <a:gd name="T6" fmla="*/ 360 w 528"/>
                <a:gd name="T7" fmla="*/ 232 h 237"/>
                <a:gd name="T8" fmla="*/ 488 w 528"/>
                <a:gd name="T9" fmla="*/ 224 h 237"/>
                <a:gd name="T10" fmla="*/ 496 w 528"/>
                <a:gd name="T11" fmla="*/ 200 h 237"/>
                <a:gd name="T12" fmla="*/ 528 w 528"/>
                <a:gd name="T13" fmla="*/ 112 h 237"/>
                <a:gd name="T14" fmla="*/ 512 w 528"/>
                <a:gd name="T15" fmla="*/ 56 h 237"/>
                <a:gd name="T16" fmla="*/ 344 w 528"/>
                <a:gd name="T17" fmla="*/ 0 h 237"/>
                <a:gd name="T18" fmla="*/ 216 w 528"/>
                <a:gd name="T19" fmla="*/ 24 h 237"/>
                <a:gd name="T20" fmla="*/ 168 w 528"/>
                <a:gd name="T21" fmla="*/ 48 h 237"/>
                <a:gd name="T22" fmla="*/ 0 w 528"/>
                <a:gd name="T23" fmla="*/ 72 h 23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28"/>
                <a:gd name="T37" fmla="*/ 0 h 237"/>
                <a:gd name="T38" fmla="*/ 528 w 528"/>
                <a:gd name="T39" fmla="*/ 237 h 23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28" h="237">
                  <a:moveTo>
                    <a:pt x="240" y="56"/>
                  </a:moveTo>
                  <a:cubicBezTo>
                    <a:pt x="210" y="86"/>
                    <a:pt x="178" y="138"/>
                    <a:pt x="216" y="184"/>
                  </a:cubicBezTo>
                  <a:cubicBezTo>
                    <a:pt x="217" y="185"/>
                    <a:pt x="316" y="199"/>
                    <a:pt x="344" y="208"/>
                  </a:cubicBezTo>
                  <a:cubicBezTo>
                    <a:pt x="349" y="216"/>
                    <a:pt x="350" y="231"/>
                    <a:pt x="360" y="232"/>
                  </a:cubicBezTo>
                  <a:cubicBezTo>
                    <a:pt x="402" y="237"/>
                    <a:pt x="446" y="234"/>
                    <a:pt x="488" y="224"/>
                  </a:cubicBezTo>
                  <a:cubicBezTo>
                    <a:pt x="496" y="222"/>
                    <a:pt x="494" y="208"/>
                    <a:pt x="496" y="200"/>
                  </a:cubicBezTo>
                  <a:cubicBezTo>
                    <a:pt x="505" y="163"/>
                    <a:pt x="507" y="143"/>
                    <a:pt x="528" y="112"/>
                  </a:cubicBezTo>
                  <a:cubicBezTo>
                    <a:pt x="523" y="93"/>
                    <a:pt x="525" y="70"/>
                    <a:pt x="512" y="56"/>
                  </a:cubicBezTo>
                  <a:cubicBezTo>
                    <a:pt x="472" y="12"/>
                    <a:pt x="395" y="17"/>
                    <a:pt x="344" y="0"/>
                  </a:cubicBezTo>
                  <a:cubicBezTo>
                    <a:pt x="302" y="11"/>
                    <a:pt x="258" y="13"/>
                    <a:pt x="216" y="24"/>
                  </a:cubicBezTo>
                  <a:cubicBezTo>
                    <a:pt x="162" y="37"/>
                    <a:pt x="223" y="25"/>
                    <a:pt x="168" y="48"/>
                  </a:cubicBezTo>
                  <a:cubicBezTo>
                    <a:pt x="117" y="70"/>
                    <a:pt x="56" y="72"/>
                    <a:pt x="0" y="7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5" name="Text Box 55"/>
            <p:cNvSpPr txBox="1">
              <a:spLocks noChangeArrowheads="1"/>
            </p:cNvSpPr>
            <p:nvPr/>
          </p:nvSpPr>
          <p:spPr bwMode="auto">
            <a:xfrm>
              <a:off x="528" y="1440"/>
              <a:ext cx="779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should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this be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40?</a:t>
              </a:r>
              <a:endParaRPr lang="en-US" altLang="hu-HU" sz="3600"/>
            </a:p>
          </p:txBody>
        </p:sp>
        <p:sp>
          <p:nvSpPr>
            <p:cNvPr id="22556" name="Freeform 56"/>
            <p:cNvSpPr>
              <a:spLocks/>
            </p:cNvSpPr>
            <p:nvPr/>
          </p:nvSpPr>
          <p:spPr bwMode="auto">
            <a:xfrm>
              <a:off x="2720" y="2640"/>
              <a:ext cx="312" cy="72"/>
            </a:xfrm>
            <a:custGeom>
              <a:avLst/>
              <a:gdLst>
                <a:gd name="T0" fmla="*/ 312 w 312"/>
                <a:gd name="T1" fmla="*/ 0 h 72"/>
                <a:gd name="T2" fmla="*/ 104 w 312"/>
                <a:gd name="T3" fmla="*/ 40 h 72"/>
                <a:gd name="T4" fmla="*/ 40 w 312"/>
                <a:gd name="T5" fmla="*/ 64 h 72"/>
                <a:gd name="T6" fmla="*/ 0 w 312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12"/>
                <a:gd name="T13" fmla="*/ 0 h 72"/>
                <a:gd name="T14" fmla="*/ 312 w 312"/>
                <a:gd name="T15" fmla="*/ 72 h 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12" h="72">
                  <a:moveTo>
                    <a:pt x="312" y="0"/>
                  </a:moveTo>
                  <a:cubicBezTo>
                    <a:pt x="244" y="17"/>
                    <a:pt x="174" y="30"/>
                    <a:pt x="104" y="40"/>
                  </a:cubicBezTo>
                  <a:cubicBezTo>
                    <a:pt x="67" y="59"/>
                    <a:pt x="79" y="55"/>
                    <a:pt x="40" y="64"/>
                  </a:cubicBezTo>
                  <a:cubicBezTo>
                    <a:pt x="27" y="67"/>
                    <a:pt x="0" y="72"/>
                    <a:pt x="0" y="7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7" name="Freeform 57"/>
            <p:cNvSpPr>
              <a:spLocks/>
            </p:cNvSpPr>
            <p:nvPr/>
          </p:nvSpPr>
          <p:spPr bwMode="auto">
            <a:xfrm>
              <a:off x="2776" y="2568"/>
              <a:ext cx="80" cy="232"/>
            </a:xfrm>
            <a:custGeom>
              <a:avLst/>
              <a:gdLst>
                <a:gd name="T0" fmla="*/ 0 w 80"/>
                <a:gd name="T1" fmla="*/ 0 h 232"/>
                <a:gd name="T2" fmla="*/ 80 w 80"/>
                <a:gd name="T3" fmla="*/ 232 h 232"/>
                <a:gd name="T4" fmla="*/ 0 60000 65536"/>
                <a:gd name="T5" fmla="*/ 0 60000 65536"/>
                <a:gd name="T6" fmla="*/ 0 w 80"/>
                <a:gd name="T7" fmla="*/ 0 h 232"/>
                <a:gd name="T8" fmla="*/ 80 w 80"/>
                <a:gd name="T9" fmla="*/ 232 h 2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" h="232">
                  <a:moveTo>
                    <a:pt x="0" y="0"/>
                  </a:moveTo>
                  <a:cubicBezTo>
                    <a:pt x="74" y="49"/>
                    <a:pt x="80" y="151"/>
                    <a:pt x="80" y="23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2558" name="Line 58"/>
            <p:cNvSpPr>
              <a:spLocks noChangeShapeType="1"/>
            </p:cNvSpPr>
            <p:nvPr/>
          </p:nvSpPr>
          <p:spPr bwMode="auto">
            <a:xfrm>
              <a:off x="1776" y="2160"/>
              <a:ext cx="1872" cy="12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944D7-F6E9-4B66-9110-AF506D0107B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hu-HU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b="1" smtClean="0"/>
              <a:t>			</a:t>
            </a:r>
            <a:r>
              <a:rPr lang="en-US" altLang="hu-HU" sz="3600" smtClean="0"/>
              <a:t>Duplicate values, </a:t>
            </a:r>
            <a:br>
              <a:rPr lang="en-US" altLang="hu-HU" sz="3600" smtClean="0"/>
            </a:br>
            <a:r>
              <a:rPr lang="en-US" altLang="hu-HU" sz="3600" smtClean="0"/>
              <a:t>			     primary index</a:t>
            </a:r>
            <a:endParaRPr lang="en-US" altLang="hu-HU" sz="3600" b="1" smtClean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Index may point to </a:t>
            </a:r>
            <a:r>
              <a:rPr lang="en-US" altLang="hu-HU" u="sng" smtClean="0"/>
              <a:t>first</a:t>
            </a:r>
            <a:r>
              <a:rPr lang="en-US" altLang="hu-HU" smtClean="0"/>
              <a:t> instance of		each value only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			File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      Index		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65163" y="693738"/>
            <a:ext cx="20193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Summary</a:t>
            </a:r>
          </a:p>
        </p:txBody>
      </p:sp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2381250" y="4246563"/>
            <a:ext cx="72072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a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3111500" y="4246563"/>
            <a:ext cx="346075" cy="46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2381250" y="4105275"/>
            <a:ext cx="0" cy="1068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463925" y="4148138"/>
            <a:ext cx="0" cy="108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2" name="Rectangle 27"/>
          <p:cNvSpPr>
            <a:spLocks noChangeArrowheads="1"/>
          </p:cNvSpPr>
          <p:nvPr/>
        </p:nvSpPr>
        <p:spPr bwMode="auto">
          <a:xfrm>
            <a:off x="5334000" y="35814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a</a:t>
            </a:r>
          </a:p>
        </p:txBody>
      </p:sp>
      <p:sp>
        <p:nvSpPr>
          <p:cNvPr id="23563" name="Rectangle 28"/>
          <p:cNvSpPr>
            <a:spLocks noChangeArrowheads="1"/>
          </p:cNvSpPr>
          <p:nvPr/>
        </p:nvSpPr>
        <p:spPr bwMode="auto">
          <a:xfrm>
            <a:off x="5334000" y="41148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a</a:t>
            </a:r>
          </a:p>
        </p:txBody>
      </p:sp>
      <p:sp>
        <p:nvSpPr>
          <p:cNvPr id="23564" name="Rectangle 29"/>
          <p:cNvSpPr>
            <a:spLocks noChangeArrowheads="1"/>
          </p:cNvSpPr>
          <p:nvPr/>
        </p:nvSpPr>
        <p:spPr bwMode="auto">
          <a:xfrm>
            <a:off x="5943600" y="35814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3565" name="Rectangle 30"/>
          <p:cNvSpPr>
            <a:spLocks noChangeArrowheads="1"/>
          </p:cNvSpPr>
          <p:nvPr/>
        </p:nvSpPr>
        <p:spPr bwMode="auto">
          <a:xfrm>
            <a:off x="5943600" y="41148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3566" name="Rectangle 31"/>
          <p:cNvSpPr>
            <a:spLocks noChangeArrowheads="1"/>
          </p:cNvSpPr>
          <p:nvPr/>
        </p:nvSpPr>
        <p:spPr bwMode="auto">
          <a:xfrm>
            <a:off x="5334000" y="5334000"/>
            <a:ext cx="609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b</a:t>
            </a:r>
          </a:p>
        </p:txBody>
      </p:sp>
      <p:sp>
        <p:nvSpPr>
          <p:cNvPr id="23567" name="Rectangle 32"/>
          <p:cNvSpPr>
            <a:spLocks noChangeArrowheads="1"/>
          </p:cNvSpPr>
          <p:nvPr/>
        </p:nvSpPr>
        <p:spPr bwMode="auto">
          <a:xfrm>
            <a:off x="5943600" y="5334000"/>
            <a:ext cx="1905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3568" name="Line 33"/>
          <p:cNvSpPr>
            <a:spLocks noChangeShapeType="1"/>
          </p:cNvSpPr>
          <p:nvPr/>
        </p:nvSpPr>
        <p:spPr bwMode="auto">
          <a:xfrm>
            <a:off x="5334000" y="3352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69" name="Line 34"/>
          <p:cNvSpPr>
            <a:spLocks noChangeShapeType="1"/>
          </p:cNvSpPr>
          <p:nvPr/>
        </p:nvSpPr>
        <p:spPr bwMode="auto">
          <a:xfrm>
            <a:off x="7848600" y="3352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3570" name="Text Box 35"/>
          <p:cNvSpPr txBox="1">
            <a:spLocks noChangeArrowheads="1"/>
          </p:cNvSpPr>
          <p:nvPr/>
        </p:nvSpPr>
        <p:spPr bwMode="auto">
          <a:xfrm>
            <a:off x="5486400" y="4724400"/>
            <a:ext cx="2222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200" b="1">
                <a:latin typeface="Symbol" panose="05050102010706020507" pitchFamily="18" charset="2"/>
              </a:rPr>
              <a:t>.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1200" b="1"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23571" name="Freeform 36"/>
          <p:cNvSpPr>
            <a:spLocks/>
          </p:cNvSpPr>
          <p:nvPr/>
        </p:nvSpPr>
        <p:spPr bwMode="auto">
          <a:xfrm>
            <a:off x="3276600" y="3810000"/>
            <a:ext cx="1905000" cy="685800"/>
          </a:xfrm>
          <a:custGeom>
            <a:avLst/>
            <a:gdLst>
              <a:gd name="T0" fmla="*/ 0 w 1200"/>
              <a:gd name="T1" fmla="*/ 2147483646 h 432"/>
              <a:gd name="T2" fmla="*/ 2147483646 w 1200"/>
              <a:gd name="T3" fmla="*/ 2147483646 h 432"/>
              <a:gd name="T4" fmla="*/ 2147483646 w 1200"/>
              <a:gd name="T5" fmla="*/ 0 h 432"/>
              <a:gd name="T6" fmla="*/ 0 60000 65536"/>
              <a:gd name="T7" fmla="*/ 0 60000 65536"/>
              <a:gd name="T8" fmla="*/ 0 60000 65536"/>
              <a:gd name="T9" fmla="*/ 0 w 1200"/>
              <a:gd name="T10" fmla="*/ 0 h 432"/>
              <a:gd name="T11" fmla="*/ 1200 w 1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432">
                <a:moveTo>
                  <a:pt x="0" y="432"/>
                </a:moveTo>
                <a:cubicBezTo>
                  <a:pt x="68" y="300"/>
                  <a:pt x="136" y="168"/>
                  <a:pt x="336" y="96"/>
                </a:cubicBezTo>
                <a:cubicBezTo>
                  <a:pt x="536" y="24"/>
                  <a:pt x="868" y="12"/>
                  <a:pt x="120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384F4-5F1D-498B-903D-93AB19AAA39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hu-HU" sz="140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Indexing</a:t>
            </a:r>
            <a:r>
              <a:rPr lang="en-US" altLang="hu-HU" smtClean="0"/>
              <a:t> &amp; </a:t>
            </a:r>
            <a:r>
              <a:rPr lang="en-US" altLang="hu-HU" u="sng" smtClean="0"/>
              <a:t>Hashing</a:t>
            </a: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	value</a:t>
            </a:r>
            <a:endParaRPr lang="en-US" altLang="hu-HU" u="sng" smtClean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685800" y="609600"/>
            <a:ext cx="2286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Chapter 4</a:t>
            </a:r>
          </a:p>
        </p:txBody>
      </p:sp>
      <p:sp>
        <p:nvSpPr>
          <p:cNvPr id="6149" name="Oval 6"/>
          <p:cNvSpPr>
            <a:spLocks noChangeArrowheads="1"/>
          </p:cNvSpPr>
          <p:nvPr/>
        </p:nvSpPr>
        <p:spPr bwMode="auto">
          <a:xfrm>
            <a:off x="2819400" y="2971800"/>
            <a:ext cx="10668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>
                <a:latin typeface="Symbol" panose="05050102010706020507" pitchFamily="18" charset="2"/>
              </a:rPr>
              <a:t>?</a:t>
            </a:r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>
            <a:off x="2362200" y="342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38862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4800600" y="3124200"/>
            <a:ext cx="2286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value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4800600" y="2667000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record</a:t>
            </a: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5486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>
            <a:off x="64008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DE0EF8-6244-4B4A-9CD6-3E876D68CA3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hu-HU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sparse index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24581" name="Group 13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4618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4619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4620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4621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4582" name="Group 18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4614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4615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4616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4617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4583" name="Group 23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4610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4611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4612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4613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4584" name="Group 28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4606" name="Rectangle 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4607" name="Rectangle 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4608" name="Rectangle 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4609" name="Rectangle 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4585" name="Rectangle 3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4586" name="Rectangle 3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87" name="Rectangle 4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88" name="Rectangle 4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4589" name="Rectangle 4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4590" name="Rectangle 4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91" name="Rectangle 4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92" name="Rectangle 4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4593" name="Rectangle 48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4594" name="Rectangle 49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4595" name="Rectangle 50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4596" name="Rectangle 51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4597" name="Rectangle 53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4598" name="Rectangle 54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599" name="Rectangle 55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4600" name="Rectangle 56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4601" name="Line 57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2" name="Line 58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3" name="Line 59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4" name="Line 60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4605" name="Text Box 61"/>
          <p:cNvSpPr txBox="1">
            <a:spLocks noChangeArrowheads="1"/>
          </p:cNvSpPr>
          <p:nvPr/>
        </p:nvSpPr>
        <p:spPr bwMode="auto">
          <a:xfrm>
            <a:off x="541338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40</a:t>
            </a:r>
            <a:endParaRPr lang="en-US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F03196-B14B-47E7-BDB0-337DB0A1449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hu-HU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sparse index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25605" name="Group 13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5643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5644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5645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5646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5606" name="Group 18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5639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5640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5641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5642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5607" name="Group 23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5635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5636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5637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5638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5608" name="Group 28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5631" name="Rectangle 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5632" name="Rectangle 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5633" name="Rectangle 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5634" name="Rectangle 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5609" name="Rectangle 3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5610" name="Rectangle 3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11" name="Rectangle 4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12" name="Rectangle 4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5613" name="Rectangle 4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5614" name="Rectangle 4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15" name="Rectangle 4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16" name="Rectangle 4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5617" name="Rectangle 48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5618" name="Rectangle 49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5619" name="Rectangle 50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5620" name="Rectangle 51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5621" name="Rectangle 53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5622" name="Rectangle 54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23" name="Rectangle 55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5624" name="Rectangle 56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5625" name="Line 57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26" name="Line 58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27" name="Line 59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28" name="Line 60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5629" name="Text Box 61"/>
          <p:cNvSpPr txBox="1">
            <a:spLocks noChangeArrowheads="1"/>
          </p:cNvSpPr>
          <p:nvPr/>
        </p:nvSpPr>
        <p:spPr bwMode="auto">
          <a:xfrm>
            <a:off x="541338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40</a:t>
            </a:r>
            <a:endParaRPr lang="en-US" altLang="hu-HU" sz="3600"/>
          </a:p>
        </p:txBody>
      </p:sp>
      <p:sp>
        <p:nvSpPr>
          <p:cNvPr id="25630" name="Rectangle 62" descr="Large grid"/>
          <p:cNvSpPr>
            <a:spLocks noChangeArrowheads="1"/>
          </p:cNvSpPr>
          <p:nvPr/>
        </p:nvSpPr>
        <p:spPr bwMode="auto">
          <a:xfrm>
            <a:off x="5815013" y="3267075"/>
            <a:ext cx="2057400" cy="304800"/>
          </a:xfrm>
          <a:prstGeom prst="rect">
            <a:avLst/>
          </a:prstGeom>
          <a:pattFill prst="lgGrid">
            <a:fgClr>
              <a:srgbClr val="FF0000"/>
            </a:fgClr>
            <a:bgClr>
              <a:schemeClr val="bg1"/>
            </a:bgClr>
          </a:patt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870F49-22D2-4CB6-9BE4-EFE49EB7113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hu-HU" sz="1400" smtClean="0"/>
          </a:p>
        </p:txBody>
      </p:sp>
      <p:sp>
        <p:nvSpPr>
          <p:cNvPr id="2662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sparse index</a:t>
            </a:r>
          </a:p>
        </p:txBody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26629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6666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6667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6668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6669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6630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6662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6663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6664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6665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6631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6658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6659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6660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6661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6632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6654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6655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6656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6657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6633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6634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35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36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6637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6638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39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40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6641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6642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6643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6644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6645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6646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47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6648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6649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0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1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2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6653" name="Text Box 1069"/>
          <p:cNvSpPr txBox="1">
            <a:spLocks noChangeArrowheads="1"/>
          </p:cNvSpPr>
          <p:nvPr/>
        </p:nvSpPr>
        <p:spPr bwMode="auto">
          <a:xfrm>
            <a:off x="541338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0F5396-36B7-4D5A-A7DF-1A00C83AE89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hu-HU" sz="1400" smtClean="0"/>
          </a:p>
        </p:txBody>
      </p:sp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sparse index</a:t>
            </a:r>
          </a:p>
        </p:txBody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27653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7697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7698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7699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7700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7654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7693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7694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7695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7696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7655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7689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7690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7691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7692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7656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7685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7686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7687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7688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7657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7658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59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60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7661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7662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63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64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7665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7666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7667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7668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7669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7670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71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7672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7673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74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75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76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77" name="Text Box 1069"/>
          <p:cNvSpPr txBox="1">
            <a:spLocks noChangeArrowheads="1"/>
          </p:cNvSpPr>
          <p:nvPr/>
        </p:nvSpPr>
        <p:spPr bwMode="auto">
          <a:xfrm>
            <a:off x="541338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  <p:grpSp>
        <p:nvGrpSpPr>
          <p:cNvPr id="27678" name="Group 1076"/>
          <p:cNvGrpSpPr>
            <a:grpSpLocks/>
          </p:cNvGrpSpPr>
          <p:nvPr/>
        </p:nvGrpSpPr>
        <p:grpSpPr bwMode="auto">
          <a:xfrm>
            <a:off x="1652588" y="2605088"/>
            <a:ext cx="6232525" cy="979487"/>
            <a:chOff x="1041" y="1641"/>
            <a:chExt cx="3926" cy="617"/>
          </a:xfrm>
        </p:grpSpPr>
        <p:grpSp>
          <p:nvGrpSpPr>
            <p:cNvPr id="27679" name="Group 1073"/>
            <p:cNvGrpSpPr>
              <a:grpSpLocks/>
            </p:cNvGrpSpPr>
            <p:nvPr/>
          </p:nvGrpSpPr>
          <p:grpSpPr bwMode="auto">
            <a:xfrm>
              <a:off x="3671" y="1807"/>
              <a:ext cx="1296" cy="451"/>
              <a:chOff x="3671" y="1807"/>
              <a:chExt cx="1296" cy="451"/>
            </a:xfrm>
          </p:grpSpPr>
          <p:sp>
            <p:nvSpPr>
              <p:cNvPr id="27682" name="Rectangle 1070" descr="Large grid"/>
              <p:cNvSpPr>
                <a:spLocks noChangeArrowheads="1"/>
              </p:cNvSpPr>
              <p:nvPr/>
            </p:nvSpPr>
            <p:spPr bwMode="auto">
              <a:xfrm>
                <a:off x="3671" y="2066"/>
                <a:ext cx="1296" cy="192"/>
              </a:xfrm>
              <a:prstGeom prst="rect">
                <a:avLst/>
              </a:prstGeom>
              <a:pattFill prst="lgGrid">
                <a:fgClr>
                  <a:srgbClr val="FF0000"/>
                </a:fgClr>
                <a:bgClr>
                  <a:schemeClr val="bg1"/>
                </a:bgClr>
              </a:patt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27683" name="Text Box 1071"/>
              <p:cNvSpPr txBox="1">
                <a:spLocks noChangeArrowheads="1"/>
              </p:cNvSpPr>
              <p:nvPr/>
            </p:nvSpPr>
            <p:spPr bwMode="auto">
              <a:xfrm>
                <a:off x="3949" y="1807"/>
                <a:ext cx="32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40</a:t>
                </a:r>
                <a:endParaRPr lang="en-US" altLang="hu-HU" sz="3600"/>
              </a:p>
            </p:txBody>
          </p:sp>
          <p:sp>
            <p:nvSpPr>
              <p:cNvPr id="27684" name="Freeform 1072"/>
              <p:cNvSpPr>
                <a:spLocks/>
              </p:cNvSpPr>
              <p:nvPr/>
            </p:nvSpPr>
            <p:spPr bwMode="auto">
              <a:xfrm>
                <a:off x="3680" y="1888"/>
                <a:ext cx="248" cy="112"/>
              </a:xfrm>
              <a:custGeom>
                <a:avLst/>
                <a:gdLst>
                  <a:gd name="T0" fmla="*/ 248 w 248"/>
                  <a:gd name="T1" fmla="*/ 0 h 112"/>
                  <a:gd name="T2" fmla="*/ 40 w 248"/>
                  <a:gd name="T3" fmla="*/ 80 h 112"/>
                  <a:gd name="T4" fmla="*/ 0 w 248"/>
                  <a:gd name="T5" fmla="*/ 112 h 112"/>
                  <a:gd name="T6" fmla="*/ 0 60000 65536"/>
                  <a:gd name="T7" fmla="*/ 0 60000 65536"/>
                  <a:gd name="T8" fmla="*/ 0 60000 65536"/>
                  <a:gd name="T9" fmla="*/ 0 w 248"/>
                  <a:gd name="T10" fmla="*/ 0 h 112"/>
                  <a:gd name="T11" fmla="*/ 248 w 248"/>
                  <a:gd name="T12" fmla="*/ 112 h 1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48" h="112">
                    <a:moveTo>
                      <a:pt x="248" y="0"/>
                    </a:moveTo>
                    <a:cubicBezTo>
                      <a:pt x="176" y="24"/>
                      <a:pt x="111" y="56"/>
                      <a:pt x="40" y="80"/>
                    </a:cubicBezTo>
                    <a:cubicBezTo>
                      <a:pt x="12" y="108"/>
                      <a:pt x="26" y="99"/>
                      <a:pt x="0" y="112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27680" name="Freeform 1074"/>
            <p:cNvSpPr>
              <a:spLocks/>
            </p:cNvSpPr>
            <p:nvPr/>
          </p:nvSpPr>
          <p:spPr bwMode="auto">
            <a:xfrm>
              <a:off x="1363" y="1747"/>
              <a:ext cx="243" cy="103"/>
            </a:xfrm>
            <a:custGeom>
              <a:avLst/>
              <a:gdLst>
                <a:gd name="T0" fmla="*/ 0 w 243"/>
                <a:gd name="T1" fmla="*/ 103 h 103"/>
                <a:gd name="T2" fmla="*/ 160 w 243"/>
                <a:gd name="T3" fmla="*/ 26 h 103"/>
                <a:gd name="T4" fmla="*/ 243 w 243"/>
                <a:gd name="T5" fmla="*/ 0 h 103"/>
                <a:gd name="T6" fmla="*/ 0 60000 65536"/>
                <a:gd name="T7" fmla="*/ 0 60000 65536"/>
                <a:gd name="T8" fmla="*/ 0 60000 65536"/>
                <a:gd name="T9" fmla="*/ 0 w 243"/>
                <a:gd name="T10" fmla="*/ 0 h 103"/>
                <a:gd name="T11" fmla="*/ 243 w 243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3" h="103">
                  <a:moveTo>
                    <a:pt x="0" y="103"/>
                  </a:moveTo>
                  <a:cubicBezTo>
                    <a:pt x="57" y="82"/>
                    <a:pt x="101" y="45"/>
                    <a:pt x="160" y="26"/>
                  </a:cubicBezTo>
                  <a:cubicBezTo>
                    <a:pt x="184" y="10"/>
                    <a:pt x="214" y="0"/>
                    <a:pt x="243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27681" name="Text Box 1075"/>
            <p:cNvSpPr txBox="1">
              <a:spLocks noChangeArrowheads="1"/>
            </p:cNvSpPr>
            <p:nvPr/>
          </p:nvSpPr>
          <p:spPr bwMode="auto">
            <a:xfrm>
              <a:off x="1041" y="1641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0143B-BE58-4101-9F0D-9282F6C5B98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hu-HU" sz="1400" smtClean="0"/>
          </a:p>
        </p:txBody>
      </p:sp>
      <p:sp>
        <p:nvSpPr>
          <p:cNvPr id="2867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sparse index</a:t>
            </a:r>
          </a:p>
        </p:txBody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28677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8714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8715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8716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8717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8678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8710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8711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8712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8713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8679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8706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8707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8708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8709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8680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8702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8703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8704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8705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8681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8682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83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84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8685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8686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87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88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8689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8690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8691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8692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8693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8694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95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8696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8697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8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699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700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701" name="Text Box 1069"/>
          <p:cNvSpPr txBox="1">
            <a:spLocks noChangeArrowheads="1"/>
          </p:cNvSpPr>
          <p:nvPr/>
        </p:nvSpPr>
        <p:spPr bwMode="auto">
          <a:xfrm>
            <a:off x="-34925" y="1249363"/>
            <a:ext cx="508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records 30 &amp; 40</a:t>
            </a:r>
            <a:endParaRPr lang="en-US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680C-E19E-4615-8649-9976CC137B9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hu-HU" sz="1400" smtClean="0"/>
          </a:p>
        </p:txBody>
      </p:sp>
      <p:sp>
        <p:nvSpPr>
          <p:cNvPr id="2969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sparse index</a:t>
            </a:r>
          </a:p>
        </p:txBody>
      </p:sp>
      <p:sp>
        <p:nvSpPr>
          <p:cNvPr id="297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29701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29743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29744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29745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9746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9702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29739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29740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29741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9742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9703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29735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29736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29737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9738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29704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29731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29732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29733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29734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29705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29706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07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08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29709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29710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11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12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29713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29714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29715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29716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29717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29718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19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29720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29721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2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3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4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9725" name="Text Box 1069"/>
          <p:cNvSpPr txBox="1">
            <a:spLocks noChangeArrowheads="1"/>
          </p:cNvSpPr>
          <p:nvPr/>
        </p:nvSpPr>
        <p:spPr bwMode="auto">
          <a:xfrm>
            <a:off x="-34925" y="1249363"/>
            <a:ext cx="508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records 30 &amp; 40</a:t>
            </a:r>
            <a:endParaRPr lang="en-US" altLang="hu-HU" sz="3600"/>
          </a:p>
        </p:txBody>
      </p:sp>
      <p:grpSp>
        <p:nvGrpSpPr>
          <p:cNvPr id="29726" name="Group 1084"/>
          <p:cNvGrpSpPr>
            <a:grpSpLocks/>
          </p:cNvGrpSpPr>
          <p:nvPr/>
        </p:nvGrpSpPr>
        <p:grpSpPr bwMode="auto">
          <a:xfrm>
            <a:off x="5245100" y="2962275"/>
            <a:ext cx="2640013" cy="596900"/>
            <a:chOff x="3304" y="1866"/>
            <a:chExt cx="1663" cy="376"/>
          </a:xfrm>
        </p:grpSpPr>
        <p:sp>
          <p:nvSpPr>
            <p:cNvPr id="29727" name="Rectangle 1070" descr="Large grid"/>
            <p:cNvSpPr>
              <a:spLocks noChangeArrowheads="1"/>
            </p:cNvSpPr>
            <p:nvPr/>
          </p:nvSpPr>
          <p:spPr bwMode="auto">
            <a:xfrm>
              <a:off x="3671" y="1866"/>
              <a:ext cx="1296" cy="376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grpSp>
          <p:nvGrpSpPr>
            <p:cNvPr id="29728" name="Group 1081"/>
            <p:cNvGrpSpPr>
              <a:grpSpLocks/>
            </p:cNvGrpSpPr>
            <p:nvPr/>
          </p:nvGrpSpPr>
          <p:grpSpPr bwMode="auto">
            <a:xfrm>
              <a:off x="3304" y="1872"/>
              <a:ext cx="216" cy="182"/>
              <a:chOff x="336" y="3064"/>
              <a:chExt cx="408" cy="344"/>
            </a:xfrm>
          </p:grpSpPr>
          <p:sp>
            <p:nvSpPr>
              <p:cNvPr id="29729" name="Freeform 1082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29730" name="Freeform 1083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001347-818E-4914-A6A5-6E909D5869E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hu-HU" sz="1400" smtClean="0"/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sparse index</a:t>
            </a:r>
          </a:p>
        </p:txBody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30725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0781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0782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0783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0784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0726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0777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30778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0779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0780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0727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0773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30774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30775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0776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0728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0769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30770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30771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0772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0729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0730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31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32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0733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30734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35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36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30737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90</a:t>
            </a:r>
          </a:p>
        </p:txBody>
      </p:sp>
      <p:sp>
        <p:nvSpPr>
          <p:cNvPr id="30738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30739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30740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110</a:t>
            </a:r>
          </a:p>
        </p:txBody>
      </p:sp>
      <p:sp>
        <p:nvSpPr>
          <p:cNvPr id="30741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130</a:t>
            </a:r>
          </a:p>
        </p:txBody>
      </p:sp>
      <p:sp>
        <p:nvSpPr>
          <p:cNvPr id="30742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43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0744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150</a:t>
            </a:r>
          </a:p>
        </p:txBody>
      </p:sp>
      <p:sp>
        <p:nvSpPr>
          <p:cNvPr id="30745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6" name="Line 1065"/>
          <p:cNvSpPr>
            <a:spLocks noChangeShapeType="1"/>
          </p:cNvSpPr>
          <p:nvPr/>
        </p:nvSpPr>
        <p:spPr bwMode="auto">
          <a:xfrm>
            <a:off x="2798763" y="2828925"/>
            <a:ext cx="2900362" cy="346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7" name="Line 1066"/>
          <p:cNvSpPr>
            <a:spLocks noChangeShapeType="1"/>
          </p:cNvSpPr>
          <p:nvPr/>
        </p:nvSpPr>
        <p:spPr bwMode="auto">
          <a:xfrm>
            <a:off x="2814638" y="3175000"/>
            <a:ext cx="2900362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8" name="Line 1067"/>
          <p:cNvSpPr>
            <a:spLocks noChangeShapeType="1"/>
          </p:cNvSpPr>
          <p:nvPr/>
        </p:nvSpPr>
        <p:spPr bwMode="auto">
          <a:xfrm>
            <a:off x="2784475" y="3435350"/>
            <a:ext cx="2944813" cy="137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49" name="Text Box 1069"/>
          <p:cNvSpPr txBox="1">
            <a:spLocks noChangeArrowheads="1"/>
          </p:cNvSpPr>
          <p:nvPr/>
        </p:nvSpPr>
        <p:spPr bwMode="auto">
          <a:xfrm>
            <a:off x="-34925" y="1249363"/>
            <a:ext cx="50815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records 30 &amp; 40</a:t>
            </a:r>
            <a:endParaRPr lang="en-US" altLang="hu-HU" sz="3600"/>
          </a:p>
        </p:txBody>
      </p:sp>
      <p:grpSp>
        <p:nvGrpSpPr>
          <p:cNvPr id="30750" name="Group 1084"/>
          <p:cNvGrpSpPr>
            <a:grpSpLocks/>
          </p:cNvGrpSpPr>
          <p:nvPr/>
        </p:nvGrpSpPr>
        <p:grpSpPr bwMode="auto">
          <a:xfrm>
            <a:off x="5245100" y="2962275"/>
            <a:ext cx="2640013" cy="596900"/>
            <a:chOff x="3304" y="1866"/>
            <a:chExt cx="1663" cy="376"/>
          </a:xfrm>
        </p:grpSpPr>
        <p:sp>
          <p:nvSpPr>
            <p:cNvPr id="30765" name="Rectangle 1070" descr="Large grid"/>
            <p:cNvSpPr>
              <a:spLocks noChangeArrowheads="1"/>
            </p:cNvSpPr>
            <p:nvPr/>
          </p:nvSpPr>
          <p:spPr bwMode="auto">
            <a:xfrm>
              <a:off x="3671" y="1866"/>
              <a:ext cx="1296" cy="376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grpSp>
          <p:nvGrpSpPr>
            <p:cNvPr id="30766" name="Group 1081"/>
            <p:cNvGrpSpPr>
              <a:grpSpLocks/>
            </p:cNvGrpSpPr>
            <p:nvPr/>
          </p:nvGrpSpPr>
          <p:grpSpPr bwMode="auto">
            <a:xfrm>
              <a:off x="3304" y="1872"/>
              <a:ext cx="216" cy="182"/>
              <a:chOff x="336" y="3064"/>
              <a:chExt cx="408" cy="344"/>
            </a:xfrm>
          </p:grpSpPr>
          <p:sp>
            <p:nvSpPr>
              <p:cNvPr id="30767" name="Freeform 1082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0768" name="Freeform 1083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  <p:grpSp>
        <p:nvGrpSpPr>
          <p:cNvPr id="30751" name="Group 1091"/>
          <p:cNvGrpSpPr>
            <a:grpSpLocks/>
          </p:cNvGrpSpPr>
          <p:nvPr/>
        </p:nvGrpSpPr>
        <p:grpSpPr bwMode="auto">
          <a:xfrm>
            <a:off x="1701800" y="2633663"/>
            <a:ext cx="4076700" cy="1989137"/>
            <a:chOff x="1072" y="1659"/>
            <a:chExt cx="2568" cy="1253"/>
          </a:xfrm>
        </p:grpSpPr>
        <p:sp>
          <p:nvSpPr>
            <p:cNvPr id="30752" name="Rectangle 1068" descr="Large grid"/>
            <p:cNvSpPr>
              <a:spLocks noChangeArrowheads="1"/>
            </p:cNvSpPr>
            <p:nvPr/>
          </p:nvSpPr>
          <p:spPr bwMode="auto">
            <a:xfrm>
              <a:off x="1351" y="2082"/>
              <a:ext cx="560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grpSp>
          <p:nvGrpSpPr>
            <p:cNvPr id="30753" name="Group 1075"/>
            <p:cNvGrpSpPr>
              <a:grpSpLocks/>
            </p:cNvGrpSpPr>
            <p:nvPr/>
          </p:nvGrpSpPr>
          <p:grpSpPr bwMode="auto">
            <a:xfrm>
              <a:off x="2592" y="2160"/>
              <a:ext cx="216" cy="182"/>
              <a:chOff x="336" y="3064"/>
              <a:chExt cx="408" cy="344"/>
            </a:xfrm>
          </p:grpSpPr>
          <p:sp>
            <p:nvSpPr>
              <p:cNvPr id="30763" name="Freeform 1076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0764" name="Freeform 1077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30754" name="Group 1078"/>
            <p:cNvGrpSpPr>
              <a:grpSpLocks/>
            </p:cNvGrpSpPr>
            <p:nvPr/>
          </p:nvGrpSpPr>
          <p:grpSpPr bwMode="auto">
            <a:xfrm>
              <a:off x="2144" y="2304"/>
              <a:ext cx="216" cy="182"/>
              <a:chOff x="336" y="3064"/>
              <a:chExt cx="408" cy="344"/>
            </a:xfrm>
          </p:grpSpPr>
          <p:sp>
            <p:nvSpPr>
              <p:cNvPr id="30761" name="Freeform 1079"/>
              <p:cNvSpPr>
                <a:spLocks/>
              </p:cNvSpPr>
              <p:nvPr/>
            </p:nvSpPr>
            <p:spPr bwMode="auto">
              <a:xfrm>
                <a:off x="368" y="3064"/>
                <a:ext cx="352" cy="344"/>
              </a:xfrm>
              <a:custGeom>
                <a:avLst/>
                <a:gdLst>
                  <a:gd name="T0" fmla="*/ 0 w 352"/>
                  <a:gd name="T1" fmla="*/ 0 h 344"/>
                  <a:gd name="T2" fmla="*/ 48 w 352"/>
                  <a:gd name="T3" fmla="*/ 32 h 344"/>
                  <a:gd name="T4" fmla="*/ 56 w 352"/>
                  <a:gd name="T5" fmla="*/ 56 h 344"/>
                  <a:gd name="T6" fmla="*/ 184 w 352"/>
                  <a:gd name="T7" fmla="*/ 120 h 344"/>
                  <a:gd name="T8" fmla="*/ 208 w 352"/>
                  <a:gd name="T9" fmla="*/ 152 h 344"/>
                  <a:gd name="T10" fmla="*/ 248 w 352"/>
                  <a:gd name="T11" fmla="*/ 288 h 344"/>
                  <a:gd name="T12" fmla="*/ 352 w 352"/>
                  <a:gd name="T13" fmla="*/ 344 h 34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52"/>
                  <a:gd name="T22" fmla="*/ 0 h 344"/>
                  <a:gd name="T23" fmla="*/ 352 w 352"/>
                  <a:gd name="T24" fmla="*/ 344 h 34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52" h="344">
                    <a:moveTo>
                      <a:pt x="0" y="0"/>
                    </a:moveTo>
                    <a:cubicBezTo>
                      <a:pt x="25" y="8"/>
                      <a:pt x="31" y="6"/>
                      <a:pt x="48" y="32"/>
                    </a:cubicBezTo>
                    <a:cubicBezTo>
                      <a:pt x="53" y="39"/>
                      <a:pt x="50" y="50"/>
                      <a:pt x="56" y="56"/>
                    </a:cubicBezTo>
                    <a:cubicBezTo>
                      <a:pt x="92" y="92"/>
                      <a:pt x="141" y="98"/>
                      <a:pt x="184" y="120"/>
                    </a:cubicBezTo>
                    <a:cubicBezTo>
                      <a:pt x="192" y="131"/>
                      <a:pt x="203" y="140"/>
                      <a:pt x="208" y="152"/>
                    </a:cubicBezTo>
                    <a:cubicBezTo>
                      <a:pt x="226" y="192"/>
                      <a:pt x="219" y="252"/>
                      <a:pt x="248" y="288"/>
                    </a:cubicBezTo>
                    <a:cubicBezTo>
                      <a:pt x="273" y="320"/>
                      <a:pt x="324" y="316"/>
                      <a:pt x="352" y="344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0762" name="Freeform 1080"/>
              <p:cNvSpPr>
                <a:spLocks/>
              </p:cNvSpPr>
              <p:nvPr/>
            </p:nvSpPr>
            <p:spPr bwMode="auto">
              <a:xfrm>
                <a:off x="336" y="3088"/>
                <a:ext cx="408" cy="312"/>
              </a:xfrm>
              <a:custGeom>
                <a:avLst/>
                <a:gdLst>
                  <a:gd name="T0" fmla="*/ 0 w 408"/>
                  <a:gd name="T1" fmla="*/ 312 h 312"/>
                  <a:gd name="T2" fmla="*/ 112 w 408"/>
                  <a:gd name="T3" fmla="*/ 288 h 312"/>
                  <a:gd name="T4" fmla="*/ 184 w 408"/>
                  <a:gd name="T5" fmla="*/ 264 h 312"/>
                  <a:gd name="T6" fmla="*/ 264 w 408"/>
                  <a:gd name="T7" fmla="*/ 200 h 312"/>
                  <a:gd name="T8" fmla="*/ 408 w 408"/>
                  <a:gd name="T9" fmla="*/ 0 h 3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8"/>
                  <a:gd name="T16" fmla="*/ 0 h 312"/>
                  <a:gd name="T17" fmla="*/ 408 w 408"/>
                  <a:gd name="T18" fmla="*/ 312 h 3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8" h="312">
                    <a:moveTo>
                      <a:pt x="0" y="312"/>
                    </a:moveTo>
                    <a:cubicBezTo>
                      <a:pt x="37" y="300"/>
                      <a:pt x="76" y="302"/>
                      <a:pt x="112" y="288"/>
                    </a:cubicBezTo>
                    <a:cubicBezTo>
                      <a:pt x="188" y="260"/>
                      <a:pt x="96" y="282"/>
                      <a:pt x="184" y="264"/>
                    </a:cubicBezTo>
                    <a:cubicBezTo>
                      <a:pt x="222" y="245"/>
                      <a:pt x="238" y="235"/>
                      <a:pt x="264" y="200"/>
                    </a:cubicBezTo>
                    <a:cubicBezTo>
                      <a:pt x="290" y="121"/>
                      <a:pt x="371" y="75"/>
                      <a:pt x="408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30755" name="Line 1085"/>
            <p:cNvSpPr>
              <a:spLocks noChangeShapeType="1"/>
            </p:cNvSpPr>
            <p:nvPr/>
          </p:nvSpPr>
          <p:spPr bwMode="auto">
            <a:xfrm>
              <a:off x="1792" y="1776"/>
              <a:ext cx="1824" cy="6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6" name="Line 1086"/>
            <p:cNvSpPr>
              <a:spLocks noChangeShapeType="1"/>
            </p:cNvSpPr>
            <p:nvPr/>
          </p:nvSpPr>
          <p:spPr bwMode="auto">
            <a:xfrm>
              <a:off x="1792" y="1984"/>
              <a:ext cx="1848" cy="9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7" name="Freeform 1087"/>
            <p:cNvSpPr>
              <a:spLocks/>
            </p:cNvSpPr>
            <p:nvPr/>
          </p:nvSpPr>
          <p:spPr bwMode="auto">
            <a:xfrm>
              <a:off x="1305" y="1744"/>
              <a:ext cx="303" cy="164"/>
            </a:xfrm>
            <a:custGeom>
              <a:avLst/>
              <a:gdLst>
                <a:gd name="T0" fmla="*/ 47 w 303"/>
                <a:gd name="T1" fmla="*/ 136 h 164"/>
                <a:gd name="T2" fmla="*/ 103 w 303"/>
                <a:gd name="T3" fmla="*/ 112 h 164"/>
                <a:gd name="T4" fmla="*/ 135 w 303"/>
                <a:gd name="T5" fmla="*/ 88 h 164"/>
                <a:gd name="T6" fmla="*/ 199 w 303"/>
                <a:gd name="T7" fmla="*/ 64 h 164"/>
                <a:gd name="T8" fmla="*/ 263 w 303"/>
                <a:gd name="T9" fmla="*/ 40 h 164"/>
                <a:gd name="T10" fmla="*/ 303 w 303"/>
                <a:gd name="T11" fmla="*/ 0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164"/>
                <a:gd name="T20" fmla="*/ 303 w 303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164">
                  <a:moveTo>
                    <a:pt x="47" y="136"/>
                  </a:moveTo>
                  <a:cubicBezTo>
                    <a:pt x="134" y="78"/>
                    <a:pt x="0" y="164"/>
                    <a:pt x="103" y="112"/>
                  </a:cubicBezTo>
                  <a:cubicBezTo>
                    <a:pt x="115" y="106"/>
                    <a:pt x="123" y="94"/>
                    <a:pt x="135" y="88"/>
                  </a:cubicBezTo>
                  <a:cubicBezTo>
                    <a:pt x="155" y="78"/>
                    <a:pt x="178" y="72"/>
                    <a:pt x="199" y="64"/>
                  </a:cubicBezTo>
                  <a:cubicBezTo>
                    <a:pt x="234" y="51"/>
                    <a:pt x="230" y="63"/>
                    <a:pt x="263" y="40"/>
                  </a:cubicBezTo>
                  <a:cubicBezTo>
                    <a:pt x="263" y="40"/>
                    <a:pt x="299" y="4"/>
                    <a:pt x="30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8" name="Freeform 1088"/>
            <p:cNvSpPr>
              <a:spLocks/>
            </p:cNvSpPr>
            <p:nvPr/>
          </p:nvSpPr>
          <p:spPr bwMode="auto">
            <a:xfrm>
              <a:off x="1321" y="1904"/>
              <a:ext cx="303" cy="164"/>
            </a:xfrm>
            <a:custGeom>
              <a:avLst/>
              <a:gdLst>
                <a:gd name="T0" fmla="*/ 47 w 303"/>
                <a:gd name="T1" fmla="*/ 136 h 164"/>
                <a:gd name="T2" fmla="*/ 103 w 303"/>
                <a:gd name="T3" fmla="*/ 112 h 164"/>
                <a:gd name="T4" fmla="*/ 135 w 303"/>
                <a:gd name="T5" fmla="*/ 88 h 164"/>
                <a:gd name="T6" fmla="*/ 199 w 303"/>
                <a:gd name="T7" fmla="*/ 64 h 164"/>
                <a:gd name="T8" fmla="*/ 263 w 303"/>
                <a:gd name="T9" fmla="*/ 40 h 164"/>
                <a:gd name="T10" fmla="*/ 303 w 303"/>
                <a:gd name="T11" fmla="*/ 0 h 16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3"/>
                <a:gd name="T19" fmla="*/ 0 h 164"/>
                <a:gd name="T20" fmla="*/ 303 w 303"/>
                <a:gd name="T21" fmla="*/ 164 h 16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3" h="164">
                  <a:moveTo>
                    <a:pt x="47" y="136"/>
                  </a:moveTo>
                  <a:cubicBezTo>
                    <a:pt x="134" y="78"/>
                    <a:pt x="0" y="164"/>
                    <a:pt x="103" y="112"/>
                  </a:cubicBezTo>
                  <a:cubicBezTo>
                    <a:pt x="115" y="106"/>
                    <a:pt x="123" y="94"/>
                    <a:pt x="135" y="88"/>
                  </a:cubicBezTo>
                  <a:cubicBezTo>
                    <a:pt x="155" y="78"/>
                    <a:pt x="178" y="72"/>
                    <a:pt x="199" y="64"/>
                  </a:cubicBezTo>
                  <a:cubicBezTo>
                    <a:pt x="234" y="51"/>
                    <a:pt x="230" y="63"/>
                    <a:pt x="263" y="40"/>
                  </a:cubicBezTo>
                  <a:cubicBezTo>
                    <a:pt x="263" y="40"/>
                    <a:pt x="299" y="4"/>
                    <a:pt x="303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0759" name="Text Box 1089"/>
            <p:cNvSpPr txBox="1">
              <a:spLocks noChangeArrowheads="1"/>
            </p:cNvSpPr>
            <p:nvPr/>
          </p:nvSpPr>
          <p:spPr bwMode="auto">
            <a:xfrm>
              <a:off x="1072" y="1659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>
                  <a:solidFill>
                    <a:srgbClr val="FF0000"/>
                  </a:solidFill>
                </a:rPr>
                <a:t>50</a:t>
              </a:r>
              <a:endParaRPr lang="en-US" altLang="hu-HU" sz="3600"/>
            </a:p>
          </p:txBody>
        </p:sp>
        <p:sp>
          <p:nvSpPr>
            <p:cNvPr id="30760" name="Text Box 1090"/>
            <p:cNvSpPr txBox="1">
              <a:spLocks noChangeArrowheads="1"/>
            </p:cNvSpPr>
            <p:nvPr/>
          </p:nvSpPr>
          <p:spPr bwMode="auto">
            <a:xfrm>
              <a:off x="1080" y="1867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>
                  <a:solidFill>
                    <a:srgbClr val="FF0000"/>
                  </a:solidFill>
                </a:rPr>
                <a:t>70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1F91C-FBDB-49B5-B07A-22FF65EECE1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hu-HU" sz="1400" smtClean="0"/>
          </a:p>
        </p:txBody>
      </p:sp>
      <p:sp>
        <p:nvSpPr>
          <p:cNvPr id="3174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dense index</a:t>
            </a:r>
          </a:p>
        </p:txBody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31749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1789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1790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1791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1792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1750" name="Rectangle 1034"/>
          <p:cNvSpPr>
            <a:spLocks noChangeArrowheads="1"/>
          </p:cNvSpPr>
          <p:nvPr/>
        </p:nvSpPr>
        <p:spPr bwMode="auto">
          <a:xfrm>
            <a:off x="5810250" y="32623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  <a:endParaRPr lang="en-US" altLang="hu-HU" sz="3600"/>
          </a:p>
        </p:txBody>
      </p:sp>
      <p:sp>
        <p:nvSpPr>
          <p:cNvPr id="31751" name="Rectangle 1035"/>
          <p:cNvSpPr>
            <a:spLocks noChangeArrowheads="1"/>
          </p:cNvSpPr>
          <p:nvPr/>
        </p:nvSpPr>
        <p:spPr bwMode="auto">
          <a:xfrm>
            <a:off x="5810250" y="29575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31752" name="Rectangle 1036"/>
          <p:cNvSpPr>
            <a:spLocks noChangeArrowheads="1"/>
          </p:cNvSpPr>
          <p:nvPr/>
        </p:nvSpPr>
        <p:spPr bwMode="auto">
          <a:xfrm>
            <a:off x="6267450" y="29575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53" name="Rectangle 1037"/>
          <p:cNvSpPr>
            <a:spLocks noChangeArrowheads="1"/>
          </p:cNvSpPr>
          <p:nvPr/>
        </p:nvSpPr>
        <p:spPr bwMode="auto">
          <a:xfrm>
            <a:off x="6267450" y="32623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31754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1785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31786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31787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1788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1755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1781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31782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31783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1784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1756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1757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58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59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31760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1761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62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63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1764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31765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31766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31767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1768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31769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70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1771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80</a:t>
            </a:r>
          </a:p>
        </p:txBody>
      </p:sp>
      <p:sp>
        <p:nvSpPr>
          <p:cNvPr id="31772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3" name="Line 1065"/>
          <p:cNvSpPr>
            <a:spLocks noChangeShapeType="1"/>
          </p:cNvSpPr>
          <p:nvPr/>
        </p:nvSpPr>
        <p:spPr bwMode="auto">
          <a:xfrm flipV="1">
            <a:off x="2798763" y="2590800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4" name="Line 1066"/>
          <p:cNvSpPr>
            <a:spLocks noChangeShapeType="1"/>
          </p:cNvSpPr>
          <p:nvPr/>
        </p:nvSpPr>
        <p:spPr bwMode="auto">
          <a:xfrm flipV="1">
            <a:off x="2814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5" name="Line 1067"/>
          <p:cNvSpPr>
            <a:spLocks noChangeShapeType="1"/>
          </p:cNvSpPr>
          <p:nvPr/>
        </p:nvSpPr>
        <p:spPr bwMode="auto">
          <a:xfrm flipV="1">
            <a:off x="2784475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6" name="Line 1068"/>
          <p:cNvSpPr>
            <a:spLocks noChangeShapeType="1"/>
          </p:cNvSpPr>
          <p:nvPr/>
        </p:nvSpPr>
        <p:spPr bwMode="auto">
          <a:xfrm flipV="1">
            <a:off x="2895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7" name="Line 1069"/>
          <p:cNvSpPr>
            <a:spLocks noChangeShapeType="1"/>
          </p:cNvSpPr>
          <p:nvPr/>
        </p:nvSpPr>
        <p:spPr bwMode="auto">
          <a:xfrm flipV="1">
            <a:off x="2895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8" name="Line 1070"/>
          <p:cNvSpPr>
            <a:spLocks noChangeShapeType="1"/>
          </p:cNvSpPr>
          <p:nvPr/>
        </p:nvSpPr>
        <p:spPr bwMode="auto">
          <a:xfrm>
            <a:off x="2895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79" name="Line 1071"/>
          <p:cNvSpPr>
            <a:spLocks noChangeShapeType="1"/>
          </p:cNvSpPr>
          <p:nvPr/>
        </p:nvSpPr>
        <p:spPr bwMode="auto">
          <a:xfrm>
            <a:off x="2895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1780" name="Text Box 1073"/>
          <p:cNvSpPr txBox="1">
            <a:spLocks noChangeArrowheads="1"/>
          </p:cNvSpPr>
          <p:nvPr/>
        </p:nvSpPr>
        <p:spPr bwMode="auto">
          <a:xfrm>
            <a:off x="576263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539E33-D283-4953-A8A4-BB24F6085F8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hu-HU" sz="1400" smtClean="0"/>
          </a:p>
        </p:txBody>
      </p:sp>
      <p:sp>
        <p:nvSpPr>
          <p:cNvPr id="3277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dense index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32773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2817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2818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2819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2820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2774" name="Rectangle 1034"/>
          <p:cNvSpPr>
            <a:spLocks noChangeArrowheads="1"/>
          </p:cNvSpPr>
          <p:nvPr/>
        </p:nvSpPr>
        <p:spPr bwMode="auto">
          <a:xfrm>
            <a:off x="5810250" y="32623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  <a:endParaRPr lang="en-US" altLang="hu-HU" sz="3600"/>
          </a:p>
        </p:txBody>
      </p:sp>
      <p:sp>
        <p:nvSpPr>
          <p:cNvPr id="32775" name="Rectangle 1035"/>
          <p:cNvSpPr>
            <a:spLocks noChangeArrowheads="1"/>
          </p:cNvSpPr>
          <p:nvPr/>
        </p:nvSpPr>
        <p:spPr bwMode="auto">
          <a:xfrm>
            <a:off x="5810250" y="29575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32776" name="Rectangle 1036"/>
          <p:cNvSpPr>
            <a:spLocks noChangeArrowheads="1"/>
          </p:cNvSpPr>
          <p:nvPr/>
        </p:nvSpPr>
        <p:spPr bwMode="auto">
          <a:xfrm>
            <a:off x="6267450" y="29575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77" name="Rectangle 1037"/>
          <p:cNvSpPr>
            <a:spLocks noChangeArrowheads="1"/>
          </p:cNvSpPr>
          <p:nvPr/>
        </p:nvSpPr>
        <p:spPr bwMode="auto">
          <a:xfrm>
            <a:off x="6267450" y="32623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32778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2813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32814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32815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2816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2779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2809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32810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32811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2812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2780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2781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82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83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32784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2785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86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87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2788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32789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32790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32791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2792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32793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94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2795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80</a:t>
            </a:r>
          </a:p>
        </p:txBody>
      </p:sp>
      <p:sp>
        <p:nvSpPr>
          <p:cNvPr id="32796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7" name="Line 1065"/>
          <p:cNvSpPr>
            <a:spLocks noChangeShapeType="1"/>
          </p:cNvSpPr>
          <p:nvPr/>
        </p:nvSpPr>
        <p:spPr bwMode="auto">
          <a:xfrm flipV="1">
            <a:off x="2798763" y="2590800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8" name="Line 1066"/>
          <p:cNvSpPr>
            <a:spLocks noChangeShapeType="1"/>
          </p:cNvSpPr>
          <p:nvPr/>
        </p:nvSpPr>
        <p:spPr bwMode="auto">
          <a:xfrm flipV="1">
            <a:off x="2814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799" name="Line 1067"/>
          <p:cNvSpPr>
            <a:spLocks noChangeShapeType="1"/>
          </p:cNvSpPr>
          <p:nvPr/>
        </p:nvSpPr>
        <p:spPr bwMode="auto">
          <a:xfrm flipV="1">
            <a:off x="2784475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0" name="Line 1068"/>
          <p:cNvSpPr>
            <a:spLocks noChangeShapeType="1"/>
          </p:cNvSpPr>
          <p:nvPr/>
        </p:nvSpPr>
        <p:spPr bwMode="auto">
          <a:xfrm flipV="1">
            <a:off x="2895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1" name="Line 1069"/>
          <p:cNvSpPr>
            <a:spLocks noChangeShapeType="1"/>
          </p:cNvSpPr>
          <p:nvPr/>
        </p:nvSpPr>
        <p:spPr bwMode="auto">
          <a:xfrm flipV="1">
            <a:off x="2895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2" name="Line 1070"/>
          <p:cNvSpPr>
            <a:spLocks noChangeShapeType="1"/>
          </p:cNvSpPr>
          <p:nvPr/>
        </p:nvSpPr>
        <p:spPr bwMode="auto">
          <a:xfrm>
            <a:off x="2895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3" name="Line 1071"/>
          <p:cNvSpPr>
            <a:spLocks noChangeShapeType="1"/>
          </p:cNvSpPr>
          <p:nvPr/>
        </p:nvSpPr>
        <p:spPr bwMode="auto">
          <a:xfrm>
            <a:off x="2895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04" name="Text Box 1073"/>
          <p:cNvSpPr txBox="1">
            <a:spLocks noChangeArrowheads="1"/>
          </p:cNvSpPr>
          <p:nvPr/>
        </p:nvSpPr>
        <p:spPr bwMode="auto">
          <a:xfrm>
            <a:off x="576263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  <p:grpSp>
        <p:nvGrpSpPr>
          <p:cNvPr id="32805" name="Group 1093"/>
          <p:cNvGrpSpPr>
            <a:grpSpLocks/>
          </p:cNvGrpSpPr>
          <p:nvPr/>
        </p:nvGrpSpPr>
        <p:grpSpPr bwMode="auto">
          <a:xfrm>
            <a:off x="5815013" y="2895600"/>
            <a:ext cx="2057400" cy="676275"/>
            <a:chOff x="3663" y="1824"/>
            <a:chExt cx="1296" cy="426"/>
          </a:xfrm>
        </p:grpSpPr>
        <p:sp>
          <p:nvSpPr>
            <p:cNvPr id="32806" name="Freeform 1076"/>
            <p:cNvSpPr>
              <a:spLocks/>
            </p:cNvSpPr>
            <p:nvPr/>
          </p:nvSpPr>
          <p:spPr bwMode="auto">
            <a:xfrm>
              <a:off x="3680" y="1910"/>
              <a:ext cx="264" cy="146"/>
            </a:xfrm>
            <a:custGeom>
              <a:avLst/>
              <a:gdLst>
                <a:gd name="T0" fmla="*/ 0 w 216"/>
                <a:gd name="T1" fmla="*/ 1373 h 106"/>
                <a:gd name="T2" fmla="*/ 161 w 216"/>
                <a:gd name="T3" fmla="*/ 1171 h 106"/>
                <a:gd name="T4" fmla="*/ 241 w 216"/>
                <a:gd name="T5" fmla="*/ 851 h 106"/>
                <a:gd name="T6" fmla="*/ 956 w 216"/>
                <a:gd name="T7" fmla="*/ 342 h 106"/>
                <a:gd name="T8" fmla="*/ 1077 w 216"/>
                <a:gd name="T9" fmla="*/ 29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06"/>
                <a:gd name="T17" fmla="*/ 216 w 21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06">
                  <a:moveTo>
                    <a:pt x="0" y="106"/>
                  </a:moveTo>
                  <a:cubicBezTo>
                    <a:pt x="11" y="101"/>
                    <a:pt x="23" y="98"/>
                    <a:pt x="32" y="90"/>
                  </a:cubicBezTo>
                  <a:cubicBezTo>
                    <a:pt x="39" y="84"/>
                    <a:pt x="39" y="70"/>
                    <a:pt x="48" y="66"/>
                  </a:cubicBezTo>
                  <a:cubicBezTo>
                    <a:pt x="87" y="46"/>
                    <a:pt x="150" y="40"/>
                    <a:pt x="192" y="26"/>
                  </a:cubicBezTo>
                  <a:cubicBezTo>
                    <a:pt x="209" y="0"/>
                    <a:pt x="198" y="2"/>
                    <a:pt x="216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2807" name="Rectangle 1072" descr="Large grid"/>
            <p:cNvSpPr>
              <a:spLocks noChangeArrowheads="1"/>
            </p:cNvSpPr>
            <p:nvPr/>
          </p:nvSpPr>
          <p:spPr bwMode="auto">
            <a:xfrm>
              <a:off x="3663" y="2058"/>
              <a:ext cx="1296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2808" name="Text Box 1075"/>
            <p:cNvSpPr txBox="1">
              <a:spLocks noChangeArrowheads="1"/>
            </p:cNvSpPr>
            <p:nvPr/>
          </p:nvSpPr>
          <p:spPr bwMode="auto">
            <a:xfrm>
              <a:off x="3942" y="182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C1D68E-CF00-492B-9D0A-8B1FF4DF5F4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hu-HU" sz="1400" smtClean="0"/>
          </a:p>
        </p:txBody>
      </p:sp>
      <p:sp>
        <p:nvSpPr>
          <p:cNvPr id="3379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dense index</a:t>
            </a:r>
          </a:p>
        </p:txBody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7772400" cy="41148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  <a:p>
            <a:pPr algn="ctr" eaLnBrk="1" hangingPunct="1">
              <a:buFontTx/>
              <a:buNone/>
            </a:pPr>
            <a:endParaRPr lang="en-US" altLang="hu-HU" sz="1200" b="1" smtClean="0"/>
          </a:p>
        </p:txBody>
      </p:sp>
      <p:grpSp>
        <p:nvGrpSpPr>
          <p:cNvPr id="33797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3848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3849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3850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51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3798" name="Rectangle 1034"/>
          <p:cNvSpPr>
            <a:spLocks noChangeArrowheads="1"/>
          </p:cNvSpPr>
          <p:nvPr/>
        </p:nvSpPr>
        <p:spPr bwMode="auto">
          <a:xfrm>
            <a:off x="5810250" y="32623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  <a:endParaRPr lang="en-US" altLang="hu-HU" sz="3600"/>
          </a:p>
        </p:txBody>
      </p:sp>
      <p:sp>
        <p:nvSpPr>
          <p:cNvPr id="33799" name="Rectangle 1035"/>
          <p:cNvSpPr>
            <a:spLocks noChangeArrowheads="1"/>
          </p:cNvSpPr>
          <p:nvPr/>
        </p:nvSpPr>
        <p:spPr bwMode="auto">
          <a:xfrm>
            <a:off x="5810250" y="29575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33800" name="Rectangle 1036"/>
          <p:cNvSpPr>
            <a:spLocks noChangeArrowheads="1"/>
          </p:cNvSpPr>
          <p:nvPr/>
        </p:nvSpPr>
        <p:spPr bwMode="auto">
          <a:xfrm>
            <a:off x="6267450" y="29575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01" name="Rectangle 1037"/>
          <p:cNvSpPr>
            <a:spLocks noChangeArrowheads="1"/>
          </p:cNvSpPr>
          <p:nvPr/>
        </p:nvSpPr>
        <p:spPr bwMode="auto">
          <a:xfrm>
            <a:off x="6267450" y="3262313"/>
            <a:ext cx="1600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33802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3844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33845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33846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47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3803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3840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33841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33842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43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3804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3805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06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07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20</a:t>
            </a:r>
          </a:p>
        </p:txBody>
      </p:sp>
      <p:sp>
        <p:nvSpPr>
          <p:cNvPr id="33808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3809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10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11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3812" name="Rectangle 1056"/>
          <p:cNvSpPr>
            <a:spLocks noChangeArrowheads="1"/>
          </p:cNvSpPr>
          <p:nvPr/>
        </p:nvSpPr>
        <p:spPr bwMode="auto">
          <a:xfrm>
            <a:off x="21351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50</a:t>
            </a:r>
          </a:p>
        </p:txBody>
      </p:sp>
      <p:sp>
        <p:nvSpPr>
          <p:cNvPr id="33813" name="Rectangle 1057"/>
          <p:cNvSpPr>
            <a:spLocks noChangeArrowheads="1"/>
          </p:cNvSpPr>
          <p:nvPr/>
        </p:nvSpPr>
        <p:spPr bwMode="auto">
          <a:xfrm>
            <a:off x="2592388" y="39354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>
              <a:latin typeface="Symbol" panose="05050102010706020507" pitchFamily="18" charset="2"/>
            </a:endParaRPr>
          </a:p>
        </p:txBody>
      </p:sp>
      <p:sp>
        <p:nvSpPr>
          <p:cNvPr id="33814" name="Rectangle 1058"/>
          <p:cNvSpPr>
            <a:spLocks noChangeArrowheads="1"/>
          </p:cNvSpPr>
          <p:nvPr/>
        </p:nvSpPr>
        <p:spPr bwMode="auto">
          <a:xfrm>
            <a:off x="25923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3600">
              <a:latin typeface="Symbol" panose="05050102010706020507" pitchFamily="18" charset="2"/>
            </a:endParaRPr>
          </a:p>
        </p:txBody>
      </p:sp>
      <p:sp>
        <p:nvSpPr>
          <p:cNvPr id="33815" name="Rectangle 1059"/>
          <p:cNvSpPr>
            <a:spLocks noChangeArrowheads="1"/>
          </p:cNvSpPr>
          <p:nvPr/>
        </p:nvSpPr>
        <p:spPr bwMode="auto">
          <a:xfrm>
            <a:off x="2135188" y="4240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3816" name="Rectangle 1060"/>
          <p:cNvSpPr>
            <a:spLocks noChangeArrowheads="1"/>
          </p:cNvSpPr>
          <p:nvPr/>
        </p:nvSpPr>
        <p:spPr bwMode="auto">
          <a:xfrm>
            <a:off x="21351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70</a:t>
            </a:r>
          </a:p>
        </p:txBody>
      </p:sp>
      <p:sp>
        <p:nvSpPr>
          <p:cNvPr id="33817" name="Rectangle 1061"/>
          <p:cNvSpPr>
            <a:spLocks noChangeArrowheads="1"/>
          </p:cNvSpPr>
          <p:nvPr/>
        </p:nvSpPr>
        <p:spPr bwMode="auto">
          <a:xfrm>
            <a:off x="2592388" y="45450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18" name="Rectangle 1062"/>
          <p:cNvSpPr>
            <a:spLocks noChangeArrowheads="1"/>
          </p:cNvSpPr>
          <p:nvPr/>
        </p:nvSpPr>
        <p:spPr bwMode="auto">
          <a:xfrm>
            <a:off x="25923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3819" name="Rectangle 1063"/>
          <p:cNvSpPr>
            <a:spLocks noChangeArrowheads="1"/>
          </p:cNvSpPr>
          <p:nvPr/>
        </p:nvSpPr>
        <p:spPr bwMode="auto">
          <a:xfrm>
            <a:off x="2135188" y="48498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80</a:t>
            </a:r>
          </a:p>
        </p:txBody>
      </p:sp>
      <p:sp>
        <p:nvSpPr>
          <p:cNvPr id="33820" name="Line 1064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1" name="Line 1065"/>
          <p:cNvSpPr>
            <a:spLocks noChangeShapeType="1"/>
          </p:cNvSpPr>
          <p:nvPr/>
        </p:nvSpPr>
        <p:spPr bwMode="auto">
          <a:xfrm flipV="1">
            <a:off x="2798763" y="2590800"/>
            <a:ext cx="2992437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2" name="Line 1066"/>
          <p:cNvSpPr>
            <a:spLocks noChangeShapeType="1"/>
          </p:cNvSpPr>
          <p:nvPr/>
        </p:nvSpPr>
        <p:spPr bwMode="auto">
          <a:xfrm flipV="1">
            <a:off x="2814638" y="3124200"/>
            <a:ext cx="2900362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3" name="Line 1067"/>
          <p:cNvSpPr>
            <a:spLocks noChangeShapeType="1"/>
          </p:cNvSpPr>
          <p:nvPr/>
        </p:nvSpPr>
        <p:spPr bwMode="auto">
          <a:xfrm flipV="1">
            <a:off x="2784475" y="3429000"/>
            <a:ext cx="293052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4" name="Line 1068"/>
          <p:cNvSpPr>
            <a:spLocks noChangeShapeType="1"/>
          </p:cNvSpPr>
          <p:nvPr/>
        </p:nvSpPr>
        <p:spPr bwMode="auto">
          <a:xfrm flipV="1">
            <a:off x="2895600" y="4114800"/>
            <a:ext cx="28194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5" name="Line 1069"/>
          <p:cNvSpPr>
            <a:spLocks noChangeShapeType="1"/>
          </p:cNvSpPr>
          <p:nvPr/>
        </p:nvSpPr>
        <p:spPr bwMode="auto">
          <a:xfrm flipV="1">
            <a:off x="2895600" y="4343400"/>
            <a:ext cx="274320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6" name="Line 1070"/>
          <p:cNvSpPr>
            <a:spLocks noChangeShapeType="1"/>
          </p:cNvSpPr>
          <p:nvPr/>
        </p:nvSpPr>
        <p:spPr bwMode="auto">
          <a:xfrm>
            <a:off x="2895600" y="47307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7" name="Line 1071"/>
          <p:cNvSpPr>
            <a:spLocks noChangeShapeType="1"/>
          </p:cNvSpPr>
          <p:nvPr/>
        </p:nvSpPr>
        <p:spPr bwMode="auto">
          <a:xfrm>
            <a:off x="2895600" y="4959350"/>
            <a:ext cx="2819400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3828" name="Text Box 1073"/>
          <p:cNvSpPr txBox="1">
            <a:spLocks noChangeArrowheads="1"/>
          </p:cNvSpPr>
          <p:nvPr/>
        </p:nvSpPr>
        <p:spPr bwMode="auto">
          <a:xfrm>
            <a:off x="576263" y="1249363"/>
            <a:ext cx="39274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delete record 30</a:t>
            </a:r>
            <a:endParaRPr lang="en-US" altLang="hu-HU" sz="3600"/>
          </a:p>
        </p:txBody>
      </p:sp>
      <p:grpSp>
        <p:nvGrpSpPr>
          <p:cNvPr id="33829" name="Group 1093"/>
          <p:cNvGrpSpPr>
            <a:grpSpLocks/>
          </p:cNvGrpSpPr>
          <p:nvPr/>
        </p:nvGrpSpPr>
        <p:grpSpPr bwMode="auto">
          <a:xfrm>
            <a:off x="5815013" y="2895600"/>
            <a:ext cx="2057400" cy="676275"/>
            <a:chOff x="3663" y="1824"/>
            <a:chExt cx="1296" cy="426"/>
          </a:xfrm>
        </p:grpSpPr>
        <p:sp>
          <p:nvSpPr>
            <p:cNvPr id="33837" name="Freeform 1076"/>
            <p:cNvSpPr>
              <a:spLocks/>
            </p:cNvSpPr>
            <p:nvPr/>
          </p:nvSpPr>
          <p:spPr bwMode="auto">
            <a:xfrm>
              <a:off x="3680" y="1910"/>
              <a:ext cx="264" cy="146"/>
            </a:xfrm>
            <a:custGeom>
              <a:avLst/>
              <a:gdLst>
                <a:gd name="T0" fmla="*/ 0 w 216"/>
                <a:gd name="T1" fmla="*/ 1373 h 106"/>
                <a:gd name="T2" fmla="*/ 161 w 216"/>
                <a:gd name="T3" fmla="*/ 1171 h 106"/>
                <a:gd name="T4" fmla="*/ 241 w 216"/>
                <a:gd name="T5" fmla="*/ 851 h 106"/>
                <a:gd name="T6" fmla="*/ 956 w 216"/>
                <a:gd name="T7" fmla="*/ 342 h 106"/>
                <a:gd name="T8" fmla="*/ 1077 w 216"/>
                <a:gd name="T9" fmla="*/ 29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06"/>
                <a:gd name="T17" fmla="*/ 216 w 21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06">
                  <a:moveTo>
                    <a:pt x="0" y="106"/>
                  </a:moveTo>
                  <a:cubicBezTo>
                    <a:pt x="11" y="101"/>
                    <a:pt x="23" y="98"/>
                    <a:pt x="32" y="90"/>
                  </a:cubicBezTo>
                  <a:cubicBezTo>
                    <a:pt x="39" y="84"/>
                    <a:pt x="39" y="70"/>
                    <a:pt x="48" y="66"/>
                  </a:cubicBezTo>
                  <a:cubicBezTo>
                    <a:pt x="87" y="46"/>
                    <a:pt x="150" y="40"/>
                    <a:pt x="192" y="26"/>
                  </a:cubicBezTo>
                  <a:cubicBezTo>
                    <a:pt x="209" y="0"/>
                    <a:pt x="198" y="2"/>
                    <a:pt x="216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3838" name="Rectangle 1072" descr="Large grid"/>
            <p:cNvSpPr>
              <a:spLocks noChangeArrowheads="1"/>
            </p:cNvSpPr>
            <p:nvPr/>
          </p:nvSpPr>
          <p:spPr bwMode="auto">
            <a:xfrm>
              <a:off x="3663" y="2058"/>
              <a:ext cx="1296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39" name="Text Box 1075"/>
            <p:cNvSpPr txBox="1">
              <a:spLocks noChangeArrowheads="1"/>
            </p:cNvSpPr>
            <p:nvPr/>
          </p:nvSpPr>
          <p:spPr bwMode="auto">
            <a:xfrm>
              <a:off x="3942" y="1824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</p:grpSp>
      <p:grpSp>
        <p:nvGrpSpPr>
          <p:cNvPr id="33830" name="Group 1094"/>
          <p:cNvGrpSpPr>
            <a:grpSpLocks/>
          </p:cNvGrpSpPr>
          <p:nvPr/>
        </p:nvGrpSpPr>
        <p:grpSpPr bwMode="auto">
          <a:xfrm>
            <a:off x="1673225" y="2933700"/>
            <a:ext cx="3889375" cy="688975"/>
            <a:chOff x="1054" y="1848"/>
            <a:chExt cx="2450" cy="434"/>
          </a:xfrm>
        </p:grpSpPr>
        <p:sp>
          <p:nvSpPr>
            <p:cNvPr id="33831" name="Rectangle 1074" descr="Large grid"/>
            <p:cNvSpPr>
              <a:spLocks noChangeArrowheads="1"/>
            </p:cNvSpPr>
            <p:nvPr/>
          </p:nvSpPr>
          <p:spPr bwMode="auto">
            <a:xfrm>
              <a:off x="1335" y="2090"/>
              <a:ext cx="576" cy="192"/>
            </a:xfrm>
            <a:prstGeom prst="rect">
              <a:avLst/>
            </a:prstGeom>
            <a:pattFill prst="lgGrid">
              <a:fgClr>
                <a:srgbClr val="FF0000"/>
              </a:fgClr>
              <a:bgClr>
                <a:schemeClr val="bg1"/>
              </a:bgClr>
            </a:patt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3832" name="Text Box 1077"/>
            <p:cNvSpPr txBox="1">
              <a:spLocks noChangeArrowheads="1"/>
            </p:cNvSpPr>
            <p:nvPr/>
          </p:nvSpPr>
          <p:spPr bwMode="auto">
            <a:xfrm>
              <a:off x="1054" y="184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  <p:sp>
          <p:nvSpPr>
            <p:cNvPr id="33833" name="Freeform 1078"/>
            <p:cNvSpPr>
              <a:spLocks/>
            </p:cNvSpPr>
            <p:nvPr/>
          </p:nvSpPr>
          <p:spPr bwMode="auto">
            <a:xfrm>
              <a:off x="1368" y="1902"/>
              <a:ext cx="264" cy="146"/>
            </a:xfrm>
            <a:custGeom>
              <a:avLst/>
              <a:gdLst>
                <a:gd name="T0" fmla="*/ 0 w 216"/>
                <a:gd name="T1" fmla="*/ 1373 h 106"/>
                <a:gd name="T2" fmla="*/ 161 w 216"/>
                <a:gd name="T3" fmla="*/ 1171 h 106"/>
                <a:gd name="T4" fmla="*/ 241 w 216"/>
                <a:gd name="T5" fmla="*/ 851 h 106"/>
                <a:gd name="T6" fmla="*/ 956 w 216"/>
                <a:gd name="T7" fmla="*/ 342 h 106"/>
                <a:gd name="T8" fmla="*/ 1077 w 216"/>
                <a:gd name="T9" fmla="*/ 29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"/>
                <a:gd name="T16" fmla="*/ 0 h 106"/>
                <a:gd name="T17" fmla="*/ 216 w 216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" h="106">
                  <a:moveTo>
                    <a:pt x="0" y="106"/>
                  </a:moveTo>
                  <a:cubicBezTo>
                    <a:pt x="11" y="101"/>
                    <a:pt x="23" y="98"/>
                    <a:pt x="32" y="90"/>
                  </a:cubicBezTo>
                  <a:cubicBezTo>
                    <a:pt x="39" y="84"/>
                    <a:pt x="39" y="70"/>
                    <a:pt x="48" y="66"/>
                  </a:cubicBezTo>
                  <a:cubicBezTo>
                    <a:pt x="87" y="46"/>
                    <a:pt x="150" y="40"/>
                    <a:pt x="192" y="26"/>
                  </a:cubicBezTo>
                  <a:cubicBezTo>
                    <a:pt x="209" y="0"/>
                    <a:pt x="198" y="2"/>
                    <a:pt x="216" y="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grpSp>
          <p:nvGrpSpPr>
            <p:cNvPr id="33834" name="Group 1088"/>
            <p:cNvGrpSpPr>
              <a:grpSpLocks/>
            </p:cNvGrpSpPr>
            <p:nvPr/>
          </p:nvGrpSpPr>
          <p:grpSpPr bwMode="auto">
            <a:xfrm>
              <a:off x="3208" y="2056"/>
              <a:ext cx="296" cy="186"/>
              <a:chOff x="456" y="3024"/>
              <a:chExt cx="592" cy="312"/>
            </a:xfrm>
          </p:grpSpPr>
          <p:sp>
            <p:nvSpPr>
              <p:cNvPr id="33835" name="Freeform 1089"/>
              <p:cNvSpPr>
                <a:spLocks/>
              </p:cNvSpPr>
              <p:nvPr/>
            </p:nvSpPr>
            <p:spPr bwMode="auto">
              <a:xfrm>
                <a:off x="456" y="3024"/>
                <a:ext cx="520" cy="288"/>
              </a:xfrm>
              <a:custGeom>
                <a:avLst/>
                <a:gdLst>
                  <a:gd name="T0" fmla="*/ 0 w 520"/>
                  <a:gd name="T1" fmla="*/ 0 h 288"/>
                  <a:gd name="T2" fmla="*/ 24 w 520"/>
                  <a:gd name="T3" fmla="*/ 16 h 288"/>
                  <a:gd name="T4" fmla="*/ 40 w 520"/>
                  <a:gd name="T5" fmla="*/ 40 h 288"/>
                  <a:gd name="T6" fmla="*/ 88 w 520"/>
                  <a:gd name="T7" fmla="*/ 56 h 288"/>
                  <a:gd name="T8" fmla="*/ 128 w 520"/>
                  <a:gd name="T9" fmla="*/ 112 h 288"/>
                  <a:gd name="T10" fmla="*/ 136 w 520"/>
                  <a:gd name="T11" fmla="*/ 152 h 288"/>
                  <a:gd name="T12" fmla="*/ 408 w 520"/>
                  <a:gd name="T13" fmla="*/ 232 h 288"/>
                  <a:gd name="T14" fmla="*/ 520 w 520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0"/>
                  <a:gd name="T25" fmla="*/ 0 h 288"/>
                  <a:gd name="T26" fmla="*/ 520 w 520"/>
                  <a:gd name="T27" fmla="*/ 288 h 28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0" h="288">
                    <a:moveTo>
                      <a:pt x="0" y="0"/>
                    </a:moveTo>
                    <a:cubicBezTo>
                      <a:pt x="8" y="5"/>
                      <a:pt x="17" y="9"/>
                      <a:pt x="24" y="16"/>
                    </a:cubicBezTo>
                    <a:cubicBezTo>
                      <a:pt x="31" y="23"/>
                      <a:pt x="32" y="35"/>
                      <a:pt x="40" y="40"/>
                    </a:cubicBezTo>
                    <a:cubicBezTo>
                      <a:pt x="54" y="49"/>
                      <a:pt x="88" y="56"/>
                      <a:pt x="88" y="56"/>
                    </a:cubicBezTo>
                    <a:cubicBezTo>
                      <a:pt x="89" y="58"/>
                      <a:pt x="125" y="104"/>
                      <a:pt x="128" y="112"/>
                    </a:cubicBezTo>
                    <a:cubicBezTo>
                      <a:pt x="133" y="125"/>
                      <a:pt x="124" y="146"/>
                      <a:pt x="136" y="152"/>
                    </a:cubicBezTo>
                    <a:cubicBezTo>
                      <a:pt x="176" y="173"/>
                      <a:pt x="349" y="215"/>
                      <a:pt x="408" y="232"/>
                    </a:cubicBezTo>
                    <a:cubicBezTo>
                      <a:pt x="433" y="270"/>
                      <a:pt x="474" y="288"/>
                      <a:pt x="520" y="288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33836" name="Freeform 1090"/>
              <p:cNvSpPr>
                <a:spLocks/>
              </p:cNvSpPr>
              <p:nvPr/>
            </p:nvSpPr>
            <p:spPr bwMode="auto">
              <a:xfrm>
                <a:off x="504" y="3104"/>
                <a:ext cx="544" cy="232"/>
              </a:xfrm>
              <a:custGeom>
                <a:avLst/>
                <a:gdLst>
                  <a:gd name="T0" fmla="*/ 0 w 544"/>
                  <a:gd name="T1" fmla="*/ 232 h 232"/>
                  <a:gd name="T2" fmla="*/ 64 w 544"/>
                  <a:gd name="T3" fmla="*/ 216 h 232"/>
                  <a:gd name="T4" fmla="*/ 72 w 544"/>
                  <a:gd name="T5" fmla="*/ 152 h 232"/>
                  <a:gd name="T6" fmla="*/ 112 w 544"/>
                  <a:gd name="T7" fmla="*/ 144 h 232"/>
                  <a:gd name="T8" fmla="*/ 280 w 544"/>
                  <a:gd name="T9" fmla="*/ 120 h 232"/>
                  <a:gd name="T10" fmla="*/ 360 w 544"/>
                  <a:gd name="T11" fmla="*/ 64 h 232"/>
                  <a:gd name="T12" fmla="*/ 488 w 544"/>
                  <a:gd name="T13" fmla="*/ 24 h 232"/>
                  <a:gd name="T14" fmla="*/ 544 w 544"/>
                  <a:gd name="T15" fmla="*/ 0 h 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4"/>
                  <a:gd name="T25" fmla="*/ 0 h 232"/>
                  <a:gd name="T26" fmla="*/ 544 w 544"/>
                  <a:gd name="T27" fmla="*/ 232 h 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4" h="232">
                    <a:moveTo>
                      <a:pt x="0" y="232"/>
                    </a:moveTo>
                    <a:cubicBezTo>
                      <a:pt x="13" y="229"/>
                      <a:pt x="62" y="221"/>
                      <a:pt x="64" y="216"/>
                    </a:cubicBezTo>
                    <a:cubicBezTo>
                      <a:pt x="73" y="196"/>
                      <a:pt x="60" y="170"/>
                      <a:pt x="72" y="152"/>
                    </a:cubicBezTo>
                    <a:cubicBezTo>
                      <a:pt x="80" y="141"/>
                      <a:pt x="99" y="146"/>
                      <a:pt x="112" y="144"/>
                    </a:cubicBezTo>
                    <a:cubicBezTo>
                      <a:pt x="166" y="137"/>
                      <a:pt x="228" y="139"/>
                      <a:pt x="280" y="120"/>
                    </a:cubicBezTo>
                    <a:cubicBezTo>
                      <a:pt x="315" y="107"/>
                      <a:pt x="330" y="81"/>
                      <a:pt x="360" y="64"/>
                    </a:cubicBezTo>
                    <a:cubicBezTo>
                      <a:pt x="399" y="42"/>
                      <a:pt x="448" y="44"/>
                      <a:pt x="488" y="24"/>
                    </a:cubicBezTo>
                    <a:cubicBezTo>
                      <a:pt x="509" y="14"/>
                      <a:pt x="519" y="0"/>
                      <a:pt x="544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CB943D-57F4-4D5F-89D8-8E62D90AB0F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hu-HU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Topics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Conventional indexes</a:t>
            </a:r>
          </a:p>
          <a:p>
            <a:pPr eaLnBrk="1" hangingPunct="1"/>
            <a:r>
              <a:rPr lang="en-US" altLang="hu-HU" smtClean="0"/>
              <a:t>B-trees</a:t>
            </a:r>
          </a:p>
          <a:p>
            <a:pPr eaLnBrk="1" hangingPunct="1"/>
            <a:r>
              <a:rPr lang="en-US" altLang="hu-HU" smtClean="0"/>
              <a:t>Hashing schemes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A8C8F4-BA65-4B5B-B9BC-9A533AD1B4F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hu-HU" sz="1400" smtClean="0"/>
          </a:p>
        </p:txBody>
      </p:sp>
      <p:sp>
        <p:nvSpPr>
          <p:cNvPr id="34819" name="Rectangle 1026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4820" name="Rectangle 1027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4821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4850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4851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4852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53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4822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4846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47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4848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49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4823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4842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4843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4844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45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4824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4838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39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4840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4841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4825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4826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4827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4828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4829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4830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4831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4832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4833" name="Line 1056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4" name="Line 1057"/>
          <p:cNvSpPr>
            <a:spLocks noChangeShapeType="1"/>
          </p:cNvSpPr>
          <p:nvPr/>
        </p:nvSpPr>
        <p:spPr bwMode="auto">
          <a:xfrm>
            <a:off x="2798763" y="2828925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5" name="Line 1058"/>
          <p:cNvSpPr>
            <a:spLocks noChangeShapeType="1"/>
          </p:cNvSpPr>
          <p:nvPr/>
        </p:nvSpPr>
        <p:spPr bwMode="auto">
          <a:xfrm>
            <a:off x="2814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6" name="Line 1059"/>
          <p:cNvSpPr>
            <a:spLocks noChangeShapeType="1"/>
          </p:cNvSpPr>
          <p:nvPr/>
        </p:nvSpPr>
        <p:spPr bwMode="auto">
          <a:xfrm>
            <a:off x="2819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4837" name="Text Box 1064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34</a:t>
            </a:r>
            <a:endParaRPr lang="en-US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442FC1-1585-4940-8462-2441F9DC86E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hu-HU" sz="1400" smtClean="0"/>
          </a:p>
        </p:txBody>
      </p:sp>
      <p:sp>
        <p:nvSpPr>
          <p:cNvPr id="35843" name="Rectangle 1026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5844" name="Rectangle 1027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5845" name="Group 1028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5877" name="Rectangle 102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5878" name="Rectangle 103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5879" name="Rectangle 103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80" name="Rectangle 103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5846" name="Group 1033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5873" name="Rectangle 103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74" name="Rectangle 103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5875" name="Rectangle 103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76" name="Rectangle 103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5847" name="Group 1038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5869" name="Rectangle 103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5870" name="Rectangle 104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5871" name="Rectangle 104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72" name="Rectangle 104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5848" name="Group 1043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5865" name="Rectangle 104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66" name="Rectangle 104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5867" name="Rectangle 104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5868" name="Rectangle 104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5849" name="Rectangle 1048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5850" name="Rectangle 1049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5851" name="Rectangle 1050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5852" name="Rectangle 1051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5853" name="Rectangle 1052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5854" name="Rectangle 1053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5855" name="Rectangle 1054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5856" name="Rectangle 1055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5857" name="Line 1056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58" name="Line 1057"/>
          <p:cNvSpPr>
            <a:spLocks noChangeShapeType="1"/>
          </p:cNvSpPr>
          <p:nvPr/>
        </p:nvSpPr>
        <p:spPr bwMode="auto">
          <a:xfrm>
            <a:off x="2798763" y="2828925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59" name="Line 1058"/>
          <p:cNvSpPr>
            <a:spLocks noChangeShapeType="1"/>
          </p:cNvSpPr>
          <p:nvPr/>
        </p:nvSpPr>
        <p:spPr bwMode="auto">
          <a:xfrm>
            <a:off x="2814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60" name="Line 1059"/>
          <p:cNvSpPr>
            <a:spLocks noChangeShapeType="1"/>
          </p:cNvSpPr>
          <p:nvPr/>
        </p:nvSpPr>
        <p:spPr bwMode="auto">
          <a:xfrm>
            <a:off x="2819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5861" name="Text Box 1064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34</a:t>
            </a:r>
            <a:endParaRPr lang="en-US" altLang="hu-HU" sz="3600"/>
          </a:p>
        </p:txBody>
      </p:sp>
      <p:grpSp>
        <p:nvGrpSpPr>
          <p:cNvPr id="35862" name="Group 1067"/>
          <p:cNvGrpSpPr>
            <a:grpSpLocks/>
          </p:cNvGrpSpPr>
          <p:nvPr/>
        </p:nvGrpSpPr>
        <p:grpSpPr bwMode="auto">
          <a:xfrm>
            <a:off x="2124075" y="3200400"/>
            <a:ext cx="4194175" cy="2560638"/>
            <a:chOff x="1338" y="2016"/>
            <a:chExt cx="2642" cy="1613"/>
          </a:xfrm>
        </p:grpSpPr>
        <p:sp>
          <p:nvSpPr>
            <p:cNvPr id="35863" name="Text Box 1065"/>
            <p:cNvSpPr txBox="1">
              <a:spLocks noChangeArrowheads="1"/>
            </p:cNvSpPr>
            <p:nvPr/>
          </p:nvSpPr>
          <p:spPr bwMode="auto">
            <a:xfrm>
              <a:off x="3654" y="201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34</a:t>
              </a:r>
              <a:endParaRPr lang="en-US" altLang="hu-HU" sz="3600"/>
            </a:p>
          </p:txBody>
        </p:sp>
        <p:sp>
          <p:nvSpPr>
            <p:cNvPr id="35864" name="Text Box 1066"/>
            <p:cNvSpPr txBox="1">
              <a:spLocks noChangeArrowheads="1"/>
            </p:cNvSpPr>
            <p:nvPr/>
          </p:nvSpPr>
          <p:spPr bwMode="auto">
            <a:xfrm>
              <a:off x="1338" y="2881"/>
              <a:ext cx="194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rgbClr val="FF0000"/>
                  </a:solidFill>
                </a:rPr>
                <a:t> our lucky day!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   we have free space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   where we need it!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A05BBB-164D-430A-A914-E2AEF1ADDA9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hu-HU" sz="1400" smtClean="0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6898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6899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6900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901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6870" name="Group 9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6894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95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6896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97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6871" name="Group 14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6890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6891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6892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93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6872" name="Group 19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6886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87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6888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6889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6873" name="Rectangle 24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6874" name="Rectangle 25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6875" name="Rectangle 26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6876" name="Rectangle 27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6877" name="Rectangle 28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6878" name="Rectangle 29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6879" name="Rectangle 30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6880" name="Rectangle 31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6881" name="Line 32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82" name="Line 33"/>
          <p:cNvSpPr>
            <a:spLocks noChangeShapeType="1"/>
          </p:cNvSpPr>
          <p:nvPr/>
        </p:nvSpPr>
        <p:spPr bwMode="auto">
          <a:xfrm>
            <a:off x="2798763" y="2828925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83" name="Line 34"/>
          <p:cNvSpPr>
            <a:spLocks noChangeShapeType="1"/>
          </p:cNvSpPr>
          <p:nvPr/>
        </p:nvSpPr>
        <p:spPr bwMode="auto">
          <a:xfrm>
            <a:off x="2814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84" name="Line 35"/>
          <p:cNvSpPr>
            <a:spLocks noChangeShapeType="1"/>
          </p:cNvSpPr>
          <p:nvPr/>
        </p:nvSpPr>
        <p:spPr bwMode="auto">
          <a:xfrm>
            <a:off x="2819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85" name="Text Box 40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15</a:t>
            </a:r>
            <a:endParaRPr lang="en-US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C23C03-BC30-48FF-A186-8B18EC2E1E0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hu-HU" sz="1400" smtClean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7892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5810250" y="2119313"/>
            <a:ext cx="2057400" cy="609600"/>
            <a:chOff x="3792" y="1152"/>
            <a:chExt cx="1296" cy="384"/>
          </a:xfrm>
        </p:grpSpPr>
        <p:sp>
          <p:nvSpPr>
            <p:cNvPr id="37931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7932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7933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34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7894" name="Group 9"/>
          <p:cNvGrpSpPr>
            <a:grpSpLocks/>
          </p:cNvGrpSpPr>
          <p:nvPr/>
        </p:nvGrpSpPr>
        <p:grpSpPr bwMode="auto">
          <a:xfrm>
            <a:off x="5810250" y="2957513"/>
            <a:ext cx="2057400" cy="609600"/>
            <a:chOff x="3792" y="1152"/>
            <a:chExt cx="1296" cy="384"/>
          </a:xfrm>
        </p:grpSpPr>
        <p:sp>
          <p:nvSpPr>
            <p:cNvPr id="37927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28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7929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30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7895" name="Group 14"/>
          <p:cNvGrpSpPr>
            <a:grpSpLocks/>
          </p:cNvGrpSpPr>
          <p:nvPr/>
        </p:nvGrpSpPr>
        <p:grpSpPr bwMode="auto">
          <a:xfrm>
            <a:off x="5810250" y="3795713"/>
            <a:ext cx="2057400" cy="609600"/>
            <a:chOff x="3792" y="1152"/>
            <a:chExt cx="1296" cy="384"/>
          </a:xfrm>
        </p:grpSpPr>
        <p:sp>
          <p:nvSpPr>
            <p:cNvPr id="37923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7924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7925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26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7896" name="Group 19"/>
          <p:cNvGrpSpPr>
            <a:grpSpLocks/>
          </p:cNvGrpSpPr>
          <p:nvPr/>
        </p:nvGrpSpPr>
        <p:grpSpPr bwMode="auto">
          <a:xfrm>
            <a:off x="5810250" y="4633913"/>
            <a:ext cx="2057400" cy="609600"/>
            <a:chOff x="3792" y="1152"/>
            <a:chExt cx="1296" cy="384"/>
          </a:xfrm>
        </p:grpSpPr>
        <p:sp>
          <p:nvSpPr>
            <p:cNvPr id="37919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20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7921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7922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7897" name="Rectangle 24"/>
          <p:cNvSpPr>
            <a:spLocks noChangeArrowheads="1"/>
          </p:cNvSpPr>
          <p:nvPr/>
        </p:nvSpPr>
        <p:spPr bwMode="auto">
          <a:xfrm>
            <a:off x="21272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7898" name="Rectangle 25"/>
          <p:cNvSpPr>
            <a:spLocks noChangeArrowheads="1"/>
          </p:cNvSpPr>
          <p:nvPr/>
        </p:nvSpPr>
        <p:spPr bwMode="auto">
          <a:xfrm>
            <a:off x="2584450" y="23828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7899" name="Rectangle 26"/>
          <p:cNvSpPr>
            <a:spLocks noChangeArrowheads="1"/>
          </p:cNvSpPr>
          <p:nvPr/>
        </p:nvSpPr>
        <p:spPr bwMode="auto">
          <a:xfrm>
            <a:off x="25844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7900" name="Rectangle 27"/>
          <p:cNvSpPr>
            <a:spLocks noChangeArrowheads="1"/>
          </p:cNvSpPr>
          <p:nvPr/>
        </p:nvSpPr>
        <p:spPr bwMode="auto">
          <a:xfrm>
            <a:off x="2127250" y="26876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7901" name="Rectangle 28"/>
          <p:cNvSpPr>
            <a:spLocks noChangeArrowheads="1"/>
          </p:cNvSpPr>
          <p:nvPr/>
        </p:nvSpPr>
        <p:spPr bwMode="auto">
          <a:xfrm>
            <a:off x="21272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7902" name="Rectangle 29"/>
          <p:cNvSpPr>
            <a:spLocks noChangeArrowheads="1"/>
          </p:cNvSpPr>
          <p:nvPr/>
        </p:nvSpPr>
        <p:spPr bwMode="auto">
          <a:xfrm>
            <a:off x="2584450" y="29924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7903" name="Rectangle 30"/>
          <p:cNvSpPr>
            <a:spLocks noChangeArrowheads="1"/>
          </p:cNvSpPr>
          <p:nvPr/>
        </p:nvSpPr>
        <p:spPr bwMode="auto">
          <a:xfrm>
            <a:off x="25844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7904" name="Rectangle 31"/>
          <p:cNvSpPr>
            <a:spLocks noChangeArrowheads="1"/>
          </p:cNvSpPr>
          <p:nvPr/>
        </p:nvSpPr>
        <p:spPr bwMode="auto">
          <a:xfrm>
            <a:off x="2127250" y="3297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7905" name="Line 32"/>
          <p:cNvSpPr>
            <a:spLocks noChangeShapeType="1"/>
          </p:cNvSpPr>
          <p:nvPr/>
        </p:nvSpPr>
        <p:spPr bwMode="auto">
          <a:xfrm flipV="1">
            <a:off x="2814638" y="2309813"/>
            <a:ext cx="28860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6" name="Line 33"/>
          <p:cNvSpPr>
            <a:spLocks noChangeShapeType="1"/>
          </p:cNvSpPr>
          <p:nvPr/>
        </p:nvSpPr>
        <p:spPr bwMode="auto">
          <a:xfrm>
            <a:off x="2798763" y="2828925"/>
            <a:ext cx="2916237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7" name="Line 34"/>
          <p:cNvSpPr>
            <a:spLocks noChangeShapeType="1"/>
          </p:cNvSpPr>
          <p:nvPr/>
        </p:nvSpPr>
        <p:spPr bwMode="auto">
          <a:xfrm>
            <a:off x="2814638" y="3175000"/>
            <a:ext cx="2900362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8" name="Line 35"/>
          <p:cNvSpPr>
            <a:spLocks noChangeShapeType="1"/>
          </p:cNvSpPr>
          <p:nvPr/>
        </p:nvSpPr>
        <p:spPr bwMode="auto">
          <a:xfrm>
            <a:off x="2819400" y="3435350"/>
            <a:ext cx="2895600" cy="128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09" name="Text Box 40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15</a:t>
            </a:r>
            <a:endParaRPr lang="en-US" altLang="hu-HU" sz="3600"/>
          </a:p>
        </p:txBody>
      </p:sp>
      <p:grpSp>
        <p:nvGrpSpPr>
          <p:cNvPr id="37910" name="Group 48"/>
          <p:cNvGrpSpPr>
            <a:grpSpLocks/>
          </p:cNvGrpSpPr>
          <p:nvPr/>
        </p:nvGrpSpPr>
        <p:grpSpPr bwMode="auto">
          <a:xfrm>
            <a:off x="1635125" y="2349500"/>
            <a:ext cx="5153025" cy="1295400"/>
            <a:chOff x="1030" y="1480"/>
            <a:chExt cx="3246" cy="816"/>
          </a:xfrm>
        </p:grpSpPr>
        <p:sp>
          <p:nvSpPr>
            <p:cNvPr id="37912" name="Text Box 41"/>
            <p:cNvSpPr txBox="1">
              <a:spLocks noChangeArrowheads="1"/>
            </p:cNvSpPr>
            <p:nvPr/>
          </p:nvSpPr>
          <p:spPr bwMode="auto">
            <a:xfrm>
              <a:off x="3934" y="14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15</a:t>
              </a:r>
              <a:endParaRPr lang="en-US" altLang="hu-HU" sz="3600"/>
            </a:p>
          </p:txBody>
        </p:sp>
        <p:sp>
          <p:nvSpPr>
            <p:cNvPr id="37913" name="Text Box 42"/>
            <p:cNvSpPr txBox="1">
              <a:spLocks noChangeArrowheads="1"/>
            </p:cNvSpPr>
            <p:nvPr/>
          </p:nvSpPr>
          <p:spPr bwMode="auto">
            <a:xfrm>
              <a:off x="3950" y="1816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20</a:t>
              </a:r>
              <a:endParaRPr lang="en-US" altLang="hu-HU" sz="3600"/>
            </a:p>
          </p:txBody>
        </p:sp>
        <p:sp>
          <p:nvSpPr>
            <p:cNvPr id="37914" name="Text Box 43"/>
            <p:cNvSpPr txBox="1">
              <a:spLocks noChangeArrowheads="1"/>
            </p:cNvSpPr>
            <p:nvPr/>
          </p:nvSpPr>
          <p:spPr bwMode="auto">
            <a:xfrm>
              <a:off x="3638" y="200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30</a:t>
              </a:r>
              <a:endParaRPr lang="en-US" altLang="hu-HU" sz="3600"/>
            </a:p>
          </p:txBody>
        </p:sp>
        <p:sp>
          <p:nvSpPr>
            <p:cNvPr id="37915" name="Text Box 44"/>
            <p:cNvSpPr txBox="1">
              <a:spLocks noChangeArrowheads="1"/>
            </p:cNvSpPr>
            <p:nvPr/>
          </p:nvSpPr>
          <p:spPr bwMode="auto">
            <a:xfrm>
              <a:off x="1030" y="164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20</a:t>
              </a:r>
              <a:endParaRPr lang="en-US" altLang="hu-HU" sz="3600"/>
            </a:p>
          </p:txBody>
        </p:sp>
        <p:sp>
          <p:nvSpPr>
            <p:cNvPr id="37916" name="Freeform 45"/>
            <p:cNvSpPr>
              <a:spLocks/>
            </p:cNvSpPr>
            <p:nvPr/>
          </p:nvSpPr>
          <p:spPr bwMode="auto">
            <a:xfrm>
              <a:off x="3664" y="1568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7" name="Freeform 46"/>
            <p:cNvSpPr>
              <a:spLocks/>
            </p:cNvSpPr>
            <p:nvPr/>
          </p:nvSpPr>
          <p:spPr bwMode="auto">
            <a:xfrm>
              <a:off x="3672" y="1872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37918" name="Freeform 47"/>
            <p:cNvSpPr>
              <a:spLocks/>
            </p:cNvSpPr>
            <p:nvPr/>
          </p:nvSpPr>
          <p:spPr bwMode="auto">
            <a:xfrm>
              <a:off x="1360" y="1712"/>
              <a:ext cx="272" cy="160"/>
            </a:xfrm>
            <a:custGeom>
              <a:avLst/>
              <a:gdLst>
                <a:gd name="T0" fmla="*/ 0 w 272"/>
                <a:gd name="T1" fmla="*/ 160 h 160"/>
                <a:gd name="T2" fmla="*/ 24 w 272"/>
                <a:gd name="T3" fmla="*/ 152 h 160"/>
                <a:gd name="T4" fmla="*/ 48 w 272"/>
                <a:gd name="T5" fmla="*/ 136 h 160"/>
                <a:gd name="T6" fmla="*/ 96 w 272"/>
                <a:gd name="T7" fmla="*/ 120 h 160"/>
                <a:gd name="T8" fmla="*/ 176 w 272"/>
                <a:gd name="T9" fmla="*/ 80 h 160"/>
                <a:gd name="T10" fmla="*/ 224 w 272"/>
                <a:gd name="T11" fmla="*/ 40 h 160"/>
                <a:gd name="T12" fmla="*/ 232 w 272"/>
                <a:gd name="T13" fmla="*/ 16 h 160"/>
                <a:gd name="T14" fmla="*/ 272 w 272"/>
                <a:gd name="T15" fmla="*/ 0 h 1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2"/>
                <a:gd name="T25" fmla="*/ 0 h 160"/>
                <a:gd name="T26" fmla="*/ 272 w 272"/>
                <a:gd name="T27" fmla="*/ 160 h 1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2" h="160">
                  <a:moveTo>
                    <a:pt x="0" y="160"/>
                  </a:moveTo>
                  <a:cubicBezTo>
                    <a:pt x="8" y="157"/>
                    <a:pt x="16" y="156"/>
                    <a:pt x="24" y="152"/>
                  </a:cubicBezTo>
                  <a:cubicBezTo>
                    <a:pt x="33" y="148"/>
                    <a:pt x="39" y="140"/>
                    <a:pt x="48" y="136"/>
                  </a:cubicBezTo>
                  <a:cubicBezTo>
                    <a:pt x="63" y="129"/>
                    <a:pt x="96" y="120"/>
                    <a:pt x="96" y="120"/>
                  </a:cubicBezTo>
                  <a:cubicBezTo>
                    <a:pt x="124" y="92"/>
                    <a:pt x="138" y="89"/>
                    <a:pt x="176" y="80"/>
                  </a:cubicBezTo>
                  <a:cubicBezTo>
                    <a:pt x="194" y="68"/>
                    <a:pt x="212" y="58"/>
                    <a:pt x="224" y="40"/>
                  </a:cubicBezTo>
                  <a:cubicBezTo>
                    <a:pt x="229" y="33"/>
                    <a:pt x="226" y="22"/>
                    <a:pt x="232" y="16"/>
                  </a:cubicBezTo>
                  <a:cubicBezTo>
                    <a:pt x="242" y="6"/>
                    <a:pt x="259" y="6"/>
                    <a:pt x="272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37911" name="Text Box 49"/>
          <p:cNvSpPr txBox="1">
            <a:spLocks noChangeArrowheads="1"/>
          </p:cNvSpPr>
          <p:nvPr/>
        </p:nvSpPr>
        <p:spPr bwMode="auto">
          <a:xfrm>
            <a:off x="312738" y="4603750"/>
            <a:ext cx="5438775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accent2"/>
                </a:solidFill>
              </a:rPr>
              <a:t> Illustrated: Immediate reorganization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2400">
                <a:solidFill>
                  <a:schemeClr val="accent2"/>
                </a:solidFill>
              </a:rPr>
              <a:t> Variation: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000">
                <a:solidFill>
                  <a:schemeClr val="accent2"/>
                </a:solidFill>
              </a:rPr>
              <a:t> insert new block (chained file)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hu-HU" sz="2000">
                <a:solidFill>
                  <a:schemeClr val="accent2"/>
                </a:solidFill>
              </a:rPr>
              <a:t> update 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B7C342-1C3B-4B99-8ABF-F408C603EB5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hu-HU" sz="1400" smtClean="0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68300" y="2794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sparse index case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6096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  <a:p>
            <a:pPr algn="ctr" eaLnBrk="1" hangingPunct="1">
              <a:buFontTx/>
              <a:buNone/>
            </a:pPr>
            <a:endParaRPr lang="en-US" altLang="hu-HU" sz="1200" b="1"/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2990850" y="2055813"/>
            <a:ext cx="2057400" cy="609600"/>
            <a:chOff x="3792" y="1152"/>
            <a:chExt cx="1296" cy="384"/>
          </a:xfrm>
        </p:grpSpPr>
        <p:sp>
          <p:nvSpPr>
            <p:cNvPr id="38960" name="Rectangle 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38961" name="Rectangle 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38962" name="Rectangle 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63" name="Rectangle 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8918" name="Group 9"/>
          <p:cNvGrpSpPr>
            <a:grpSpLocks/>
          </p:cNvGrpSpPr>
          <p:nvPr/>
        </p:nvGrpSpPr>
        <p:grpSpPr bwMode="auto">
          <a:xfrm>
            <a:off x="2990850" y="2894013"/>
            <a:ext cx="2057400" cy="609600"/>
            <a:chOff x="3792" y="1152"/>
            <a:chExt cx="1296" cy="384"/>
          </a:xfrm>
        </p:grpSpPr>
        <p:sp>
          <p:nvSpPr>
            <p:cNvPr id="38956" name="Rectangle 1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57" name="Rectangle 1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38958" name="Rectangle 1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59" name="Rectangle 1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8919" name="Group 14"/>
          <p:cNvGrpSpPr>
            <a:grpSpLocks/>
          </p:cNvGrpSpPr>
          <p:nvPr/>
        </p:nvGrpSpPr>
        <p:grpSpPr bwMode="auto">
          <a:xfrm>
            <a:off x="2990850" y="3732213"/>
            <a:ext cx="2057400" cy="609600"/>
            <a:chOff x="3792" y="1152"/>
            <a:chExt cx="1296" cy="384"/>
          </a:xfrm>
        </p:grpSpPr>
        <p:sp>
          <p:nvSpPr>
            <p:cNvPr id="38952" name="Rectangle 15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38953" name="Rectangle 16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</a:p>
          </p:txBody>
        </p:sp>
        <p:sp>
          <p:nvSpPr>
            <p:cNvPr id="38954" name="Rectangle 17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55" name="Rectangle 18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38920" name="Group 19"/>
          <p:cNvGrpSpPr>
            <a:grpSpLocks/>
          </p:cNvGrpSpPr>
          <p:nvPr/>
        </p:nvGrpSpPr>
        <p:grpSpPr bwMode="auto">
          <a:xfrm>
            <a:off x="2990850" y="4570413"/>
            <a:ext cx="2057400" cy="609600"/>
            <a:chOff x="3792" y="1152"/>
            <a:chExt cx="1296" cy="384"/>
          </a:xfrm>
        </p:grpSpPr>
        <p:sp>
          <p:nvSpPr>
            <p:cNvPr id="38948" name="Rectangle 20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9" name="Rectangle 21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</a:p>
          </p:txBody>
        </p:sp>
        <p:sp>
          <p:nvSpPr>
            <p:cNvPr id="38950" name="Rectangle 22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51" name="Rectangle 23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38921" name="Rectangle 24"/>
          <p:cNvSpPr>
            <a:spLocks noChangeArrowheads="1"/>
          </p:cNvSpPr>
          <p:nvPr/>
        </p:nvSpPr>
        <p:spPr bwMode="auto">
          <a:xfrm>
            <a:off x="806450" y="23193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38922" name="Rectangle 25"/>
          <p:cNvSpPr>
            <a:spLocks noChangeArrowheads="1"/>
          </p:cNvSpPr>
          <p:nvPr/>
        </p:nvSpPr>
        <p:spPr bwMode="auto">
          <a:xfrm>
            <a:off x="1263650" y="23193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8923" name="Rectangle 26"/>
          <p:cNvSpPr>
            <a:spLocks noChangeArrowheads="1"/>
          </p:cNvSpPr>
          <p:nvPr/>
        </p:nvSpPr>
        <p:spPr bwMode="auto">
          <a:xfrm>
            <a:off x="1263650" y="26241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8924" name="Rectangle 27"/>
          <p:cNvSpPr>
            <a:spLocks noChangeArrowheads="1"/>
          </p:cNvSpPr>
          <p:nvPr/>
        </p:nvSpPr>
        <p:spPr bwMode="auto">
          <a:xfrm>
            <a:off x="806450" y="26241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30</a:t>
            </a:r>
          </a:p>
        </p:txBody>
      </p:sp>
      <p:sp>
        <p:nvSpPr>
          <p:cNvPr id="38925" name="Rectangle 28"/>
          <p:cNvSpPr>
            <a:spLocks noChangeArrowheads="1"/>
          </p:cNvSpPr>
          <p:nvPr/>
        </p:nvSpPr>
        <p:spPr bwMode="auto">
          <a:xfrm>
            <a:off x="806450" y="29289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40</a:t>
            </a:r>
          </a:p>
        </p:txBody>
      </p:sp>
      <p:sp>
        <p:nvSpPr>
          <p:cNvPr id="38926" name="Rectangle 29"/>
          <p:cNvSpPr>
            <a:spLocks noChangeArrowheads="1"/>
          </p:cNvSpPr>
          <p:nvPr/>
        </p:nvSpPr>
        <p:spPr bwMode="auto">
          <a:xfrm>
            <a:off x="1263650" y="29289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8927" name="Rectangle 30"/>
          <p:cNvSpPr>
            <a:spLocks noChangeArrowheads="1"/>
          </p:cNvSpPr>
          <p:nvPr/>
        </p:nvSpPr>
        <p:spPr bwMode="auto">
          <a:xfrm>
            <a:off x="1263650" y="32337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38928" name="Rectangle 31"/>
          <p:cNvSpPr>
            <a:spLocks noChangeArrowheads="1"/>
          </p:cNvSpPr>
          <p:nvPr/>
        </p:nvSpPr>
        <p:spPr bwMode="auto">
          <a:xfrm>
            <a:off x="806450" y="32337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60</a:t>
            </a:r>
          </a:p>
        </p:txBody>
      </p:sp>
      <p:sp>
        <p:nvSpPr>
          <p:cNvPr id="38929" name="Line 32"/>
          <p:cNvSpPr>
            <a:spLocks noChangeShapeType="1"/>
          </p:cNvSpPr>
          <p:nvPr/>
        </p:nvSpPr>
        <p:spPr bwMode="auto">
          <a:xfrm flipV="1">
            <a:off x="1493838" y="2170113"/>
            <a:ext cx="1514475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30" name="Line 33"/>
          <p:cNvSpPr>
            <a:spLocks noChangeShapeType="1"/>
          </p:cNvSpPr>
          <p:nvPr/>
        </p:nvSpPr>
        <p:spPr bwMode="auto">
          <a:xfrm>
            <a:off x="1477963" y="2765425"/>
            <a:ext cx="1481137" cy="193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31" name="Line 34"/>
          <p:cNvSpPr>
            <a:spLocks noChangeShapeType="1"/>
          </p:cNvSpPr>
          <p:nvPr/>
        </p:nvSpPr>
        <p:spPr bwMode="auto">
          <a:xfrm>
            <a:off x="1493838" y="3111500"/>
            <a:ext cx="1490662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32" name="Line 35"/>
          <p:cNvSpPr>
            <a:spLocks noChangeShapeType="1"/>
          </p:cNvSpPr>
          <p:nvPr/>
        </p:nvSpPr>
        <p:spPr bwMode="auto">
          <a:xfrm>
            <a:off x="1524000" y="3371850"/>
            <a:ext cx="14605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33" name="Text Box 40"/>
          <p:cNvSpPr txBox="1">
            <a:spLocks noChangeArrowheads="1"/>
          </p:cNvSpPr>
          <p:nvPr/>
        </p:nvSpPr>
        <p:spPr bwMode="auto">
          <a:xfrm>
            <a:off x="627063" y="1249363"/>
            <a:ext cx="38274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ctr" eaLnBrk="1" hangingPunct="1">
              <a:spcBef>
                <a:spcPct val="0"/>
              </a:spcBef>
            </a:pPr>
            <a:r>
              <a:rPr lang="en-US" altLang="hu-HU" sz="3200">
                <a:solidFill>
                  <a:srgbClr val="FF0000"/>
                </a:solidFill>
              </a:rPr>
              <a:t> insert record 25</a:t>
            </a:r>
            <a:endParaRPr lang="en-US" altLang="hu-HU" sz="3600"/>
          </a:p>
        </p:txBody>
      </p:sp>
      <p:grpSp>
        <p:nvGrpSpPr>
          <p:cNvPr id="38934" name="Group 55"/>
          <p:cNvGrpSpPr>
            <a:grpSpLocks/>
          </p:cNvGrpSpPr>
          <p:nvPr/>
        </p:nvGrpSpPr>
        <p:grpSpPr bwMode="auto">
          <a:xfrm>
            <a:off x="5067300" y="2222500"/>
            <a:ext cx="3543300" cy="2959100"/>
            <a:chOff x="3192" y="1400"/>
            <a:chExt cx="2232" cy="1864"/>
          </a:xfrm>
        </p:grpSpPr>
        <p:sp>
          <p:nvSpPr>
            <p:cNvPr id="38942" name="Rectangle 46"/>
            <p:cNvSpPr>
              <a:spLocks noChangeArrowheads="1"/>
            </p:cNvSpPr>
            <p:nvPr/>
          </p:nvSpPr>
          <p:spPr bwMode="auto">
            <a:xfrm>
              <a:off x="3192" y="1488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3" name="Rectangle 47"/>
            <p:cNvSpPr>
              <a:spLocks noChangeArrowheads="1"/>
            </p:cNvSpPr>
            <p:nvPr/>
          </p:nvSpPr>
          <p:spPr bwMode="auto">
            <a:xfrm>
              <a:off x="3192" y="2016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4" name="Rectangle 48"/>
            <p:cNvSpPr>
              <a:spLocks noChangeArrowheads="1"/>
            </p:cNvSpPr>
            <p:nvPr/>
          </p:nvSpPr>
          <p:spPr bwMode="auto">
            <a:xfrm>
              <a:off x="3192" y="2544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5" name="Rectangle 49"/>
            <p:cNvSpPr>
              <a:spLocks noChangeArrowheads="1"/>
            </p:cNvSpPr>
            <p:nvPr/>
          </p:nvSpPr>
          <p:spPr bwMode="auto">
            <a:xfrm>
              <a:off x="3192" y="3072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6" name="Rectangle 50"/>
            <p:cNvSpPr>
              <a:spLocks noChangeArrowheads="1"/>
            </p:cNvSpPr>
            <p:nvPr/>
          </p:nvSpPr>
          <p:spPr bwMode="auto">
            <a:xfrm>
              <a:off x="5320" y="1520"/>
              <a:ext cx="104" cy="19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38947" name="Line 52"/>
            <p:cNvSpPr>
              <a:spLocks noChangeShapeType="1"/>
            </p:cNvSpPr>
            <p:nvPr/>
          </p:nvSpPr>
          <p:spPr bwMode="auto">
            <a:xfrm flipV="1">
              <a:off x="3240" y="1400"/>
              <a:ext cx="768" cy="18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38935" name="Group 54"/>
          <p:cNvGrpSpPr>
            <a:grpSpLocks/>
          </p:cNvGrpSpPr>
          <p:nvPr/>
        </p:nvGrpSpPr>
        <p:grpSpPr bwMode="auto">
          <a:xfrm>
            <a:off x="5940425" y="2106613"/>
            <a:ext cx="2800350" cy="1568450"/>
            <a:chOff x="3742" y="1327"/>
            <a:chExt cx="1764" cy="988"/>
          </a:xfrm>
        </p:grpSpPr>
        <p:grpSp>
          <p:nvGrpSpPr>
            <p:cNvPr id="38936" name="Group 41"/>
            <p:cNvGrpSpPr>
              <a:grpSpLocks/>
            </p:cNvGrpSpPr>
            <p:nvPr/>
          </p:nvGrpSpPr>
          <p:grpSpPr bwMode="auto">
            <a:xfrm>
              <a:off x="4012" y="1327"/>
              <a:ext cx="1296" cy="384"/>
              <a:chOff x="3792" y="1152"/>
              <a:chExt cx="1296" cy="384"/>
            </a:xfrm>
          </p:grpSpPr>
          <p:sp>
            <p:nvSpPr>
              <p:cNvPr id="38938" name="Rectangle 4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38939" name="Rectangle 43"/>
              <p:cNvSpPr>
                <a:spLocks noChangeArrowheads="1"/>
              </p:cNvSpPr>
              <p:nvPr/>
            </p:nvSpPr>
            <p:spPr bwMode="auto">
              <a:xfrm>
                <a:off x="3792" y="115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25</a:t>
                </a:r>
                <a:endParaRPr lang="en-US" altLang="hu-HU" sz="2400"/>
              </a:p>
            </p:txBody>
          </p:sp>
          <p:sp>
            <p:nvSpPr>
              <p:cNvPr id="38940" name="Rectangle 44"/>
              <p:cNvSpPr>
                <a:spLocks noChangeArrowheads="1"/>
              </p:cNvSpPr>
              <p:nvPr/>
            </p:nvSpPr>
            <p:spPr bwMode="auto">
              <a:xfrm>
                <a:off x="4080" y="1152"/>
                <a:ext cx="100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38941" name="Rectangle 45"/>
              <p:cNvSpPr>
                <a:spLocks noChangeArrowheads="1"/>
              </p:cNvSpPr>
              <p:nvPr/>
            </p:nvSpPr>
            <p:spPr bwMode="auto">
              <a:xfrm>
                <a:off x="4080" y="1344"/>
                <a:ext cx="100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</p:grpSp>
        <p:sp>
          <p:nvSpPr>
            <p:cNvPr id="38937" name="Text Box 53"/>
            <p:cNvSpPr txBox="1">
              <a:spLocks noChangeArrowheads="1"/>
            </p:cNvSpPr>
            <p:nvPr/>
          </p:nvSpPr>
          <p:spPr bwMode="auto">
            <a:xfrm>
              <a:off x="3742" y="1797"/>
              <a:ext cx="176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overflow blocks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(reorganize later...)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C9716C-7144-4FFF-ACDD-5336089BFCB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hu-HU" sz="1400" smtClean="0"/>
          </a:p>
        </p:txBody>
      </p:sp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Insertion, dense index case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90600" y="1917700"/>
            <a:ext cx="5959475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hu-HU" sz="3600"/>
              <a:t> Similar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hu-HU" sz="3600"/>
              <a:t> Often more expensive . .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D6DC01-B8F7-4790-833D-D827A7DAC43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hu-HU" sz="1400" smtClean="0"/>
          </a:p>
        </p:txBody>
      </p:sp>
      <p:sp>
        <p:nvSpPr>
          <p:cNvPr id="40963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 dirty="0">
                <a:solidFill>
                  <a:srgbClr val="00B050"/>
                </a:solidFill>
              </a:rPr>
              <a:t>Secondary indexes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184900" y="889685"/>
            <a:ext cx="12768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000" dirty="0">
                <a:solidFill>
                  <a:srgbClr val="00B050"/>
                </a:solidFill>
              </a:rPr>
              <a:t>Sequence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000" dirty="0">
                <a:solidFill>
                  <a:srgbClr val="00B050"/>
                </a:solidFill>
              </a:rPr>
              <a:t>field</a:t>
            </a:r>
            <a:endParaRPr lang="en-US" altLang="hu-HU" sz="2400" dirty="0">
              <a:solidFill>
                <a:srgbClr val="00B050"/>
              </a:solidFill>
            </a:endParaRPr>
          </a:p>
        </p:txBody>
      </p:sp>
      <p:sp>
        <p:nvSpPr>
          <p:cNvPr id="40965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41016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41017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1018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19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0967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41012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  <a:endParaRPr lang="en-US" altLang="hu-HU" sz="3600"/>
            </a:p>
          </p:txBody>
        </p:sp>
        <p:sp>
          <p:nvSpPr>
            <p:cNvPr id="41013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1014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15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0968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41008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1009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</a:p>
          </p:txBody>
        </p:sp>
        <p:sp>
          <p:nvSpPr>
            <p:cNvPr id="41010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11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0969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41004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1005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</a:p>
          </p:txBody>
        </p:sp>
        <p:sp>
          <p:nvSpPr>
            <p:cNvPr id="41006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07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0970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41000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41001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41002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1003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0971" name="Text Box 30"/>
          <p:cNvSpPr txBox="1">
            <a:spLocks noChangeArrowheads="1"/>
          </p:cNvSpPr>
          <p:nvPr/>
        </p:nvSpPr>
        <p:spPr bwMode="auto">
          <a:xfrm>
            <a:off x="1047750" y="1017588"/>
            <a:ext cx="2790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/>
              <a:t> Sparse index</a:t>
            </a:r>
            <a:endParaRPr lang="en-US" altLang="hu-HU" sz="3600"/>
          </a:p>
        </p:txBody>
      </p:sp>
      <p:grpSp>
        <p:nvGrpSpPr>
          <p:cNvPr id="40972" name="Group 39"/>
          <p:cNvGrpSpPr>
            <a:grpSpLocks/>
          </p:cNvGrpSpPr>
          <p:nvPr/>
        </p:nvGrpSpPr>
        <p:grpSpPr bwMode="auto">
          <a:xfrm>
            <a:off x="2965450" y="1938338"/>
            <a:ext cx="914400" cy="1219200"/>
            <a:chOff x="1340" y="1501"/>
            <a:chExt cx="576" cy="768"/>
          </a:xfrm>
        </p:grpSpPr>
        <p:sp>
          <p:nvSpPr>
            <p:cNvPr id="40992" name="Rectangle 31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  <p:sp>
          <p:nvSpPr>
            <p:cNvPr id="40993" name="Rectangle 32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4" name="Rectangle 33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5" name="Rectangle 34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  <p:sp>
          <p:nvSpPr>
            <p:cNvPr id="40996" name="Rectangle 35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80</a:t>
              </a:r>
            </a:p>
          </p:txBody>
        </p:sp>
        <p:sp>
          <p:nvSpPr>
            <p:cNvPr id="40997" name="Rectangle 36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8" name="Rectangle 37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9" name="Rectangle 38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100</a:t>
              </a:r>
            </a:p>
          </p:txBody>
        </p:sp>
      </p:grpSp>
      <p:grpSp>
        <p:nvGrpSpPr>
          <p:cNvPr id="40973" name="Group 40"/>
          <p:cNvGrpSpPr>
            <a:grpSpLocks/>
          </p:cNvGrpSpPr>
          <p:nvPr/>
        </p:nvGrpSpPr>
        <p:grpSpPr bwMode="auto">
          <a:xfrm>
            <a:off x="2978150" y="3487738"/>
            <a:ext cx="914400" cy="1219200"/>
            <a:chOff x="1340" y="1501"/>
            <a:chExt cx="576" cy="768"/>
          </a:xfrm>
        </p:grpSpPr>
        <p:sp>
          <p:nvSpPr>
            <p:cNvPr id="40984" name="Rectangle 41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90</a:t>
              </a:r>
            </a:p>
          </p:txBody>
        </p:sp>
        <p:sp>
          <p:nvSpPr>
            <p:cNvPr id="40985" name="Rectangle 42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86" name="Rectangle 43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87" name="Rectangle 44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...</a:t>
              </a:r>
            </a:p>
          </p:txBody>
        </p:sp>
        <p:sp>
          <p:nvSpPr>
            <p:cNvPr id="40988" name="Rectangle 45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  <p:sp>
          <p:nvSpPr>
            <p:cNvPr id="40989" name="Rectangle 46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0" name="Rectangle 47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0991" name="Rectangle 48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</p:grpSp>
      <p:sp>
        <p:nvSpPr>
          <p:cNvPr id="40974" name="Line 50"/>
          <p:cNvSpPr>
            <a:spLocks noChangeShapeType="1"/>
          </p:cNvSpPr>
          <p:nvPr/>
        </p:nvSpPr>
        <p:spPr bwMode="auto">
          <a:xfrm flipV="1">
            <a:off x="3721100" y="1892300"/>
            <a:ext cx="1955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5" name="Line 51"/>
          <p:cNvSpPr>
            <a:spLocks noChangeShapeType="1"/>
          </p:cNvSpPr>
          <p:nvPr/>
        </p:nvSpPr>
        <p:spPr bwMode="auto">
          <a:xfrm>
            <a:off x="3721100" y="2400300"/>
            <a:ext cx="19812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6" name="Line 52"/>
          <p:cNvSpPr>
            <a:spLocks noChangeShapeType="1"/>
          </p:cNvSpPr>
          <p:nvPr/>
        </p:nvSpPr>
        <p:spPr bwMode="auto">
          <a:xfrm>
            <a:off x="3721100" y="2705100"/>
            <a:ext cx="19812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7" name="Line 53"/>
          <p:cNvSpPr>
            <a:spLocks noChangeShapeType="1"/>
          </p:cNvSpPr>
          <p:nvPr/>
        </p:nvSpPr>
        <p:spPr bwMode="auto">
          <a:xfrm>
            <a:off x="3759200" y="3022600"/>
            <a:ext cx="1917700" cy="135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8" name="Line 54"/>
          <p:cNvSpPr>
            <a:spLocks noChangeShapeType="1"/>
          </p:cNvSpPr>
          <p:nvPr/>
        </p:nvSpPr>
        <p:spPr bwMode="auto">
          <a:xfrm>
            <a:off x="3759200" y="3632200"/>
            <a:ext cx="19685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0979" name="Line 55"/>
          <p:cNvSpPr>
            <a:spLocks noChangeShapeType="1"/>
          </p:cNvSpPr>
          <p:nvPr/>
        </p:nvSpPr>
        <p:spPr bwMode="auto">
          <a:xfrm>
            <a:off x="3759200" y="3949700"/>
            <a:ext cx="1320800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0980" name="Group 59"/>
          <p:cNvGrpSpPr>
            <a:grpSpLocks/>
          </p:cNvGrpSpPr>
          <p:nvPr/>
        </p:nvGrpSpPr>
        <p:grpSpPr bwMode="auto">
          <a:xfrm>
            <a:off x="865188" y="1739900"/>
            <a:ext cx="4606925" cy="3876675"/>
            <a:chOff x="545" y="1096"/>
            <a:chExt cx="2902" cy="2442"/>
          </a:xfrm>
        </p:grpSpPr>
        <p:sp>
          <p:nvSpPr>
            <p:cNvPr id="40981" name="Freeform 56"/>
            <p:cNvSpPr>
              <a:spLocks/>
            </p:cNvSpPr>
            <p:nvPr/>
          </p:nvSpPr>
          <p:spPr bwMode="auto">
            <a:xfrm>
              <a:off x="752" y="1096"/>
              <a:ext cx="2456" cy="1808"/>
            </a:xfrm>
            <a:custGeom>
              <a:avLst/>
              <a:gdLst>
                <a:gd name="T0" fmla="*/ 2456 w 2456"/>
                <a:gd name="T1" fmla="*/ 0 h 1808"/>
                <a:gd name="T2" fmla="*/ 2304 w 2456"/>
                <a:gd name="T3" fmla="*/ 56 h 1808"/>
                <a:gd name="T4" fmla="*/ 2112 w 2456"/>
                <a:gd name="T5" fmla="*/ 208 h 1808"/>
                <a:gd name="T6" fmla="*/ 1952 w 2456"/>
                <a:gd name="T7" fmla="*/ 304 h 1808"/>
                <a:gd name="T8" fmla="*/ 1800 w 2456"/>
                <a:gd name="T9" fmla="*/ 376 h 1808"/>
                <a:gd name="T10" fmla="*/ 1744 w 2456"/>
                <a:gd name="T11" fmla="*/ 424 h 1808"/>
                <a:gd name="T12" fmla="*/ 1608 w 2456"/>
                <a:gd name="T13" fmla="*/ 488 h 1808"/>
                <a:gd name="T14" fmla="*/ 1440 w 2456"/>
                <a:gd name="T15" fmla="*/ 608 h 1808"/>
                <a:gd name="T16" fmla="*/ 1128 w 2456"/>
                <a:gd name="T17" fmla="*/ 816 h 1808"/>
                <a:gd name="T18" fmla="*/ 880 w 2456"/>
                <a:gd name="T19" fmla="*/ 1064 h 1808"/>
                <a:gd name="T20" fmla="*/ 648 w 2456"/>
                <a:gd name="T21" fmla="*/ 1248 h 1808"/>
                <a:gd name="T22" fmla="*/ 448 w 2456"/>
                <a:gd name="T23" fmla="*/ 1440 h 1808"/>
                <a:gd name="T24" fmla="*/ 128 w 2456"/>
                <a:gd name="T25" fmla="*/ 1720 h 1808"/>
                <a:gd name="T26" fmla="*/ 0 w 2456"/>
                <a:gd name="T27" fmla="*/ 1808 h 180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456"/>
                <a:gd name="T43" fmla="*/ 0 h 1808"/>
                <a:gd name="T44" fmla="*/ 2456 w 2456"/>
                <a:gd name="T45" fmla="*/ 1808 h 180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456" h="1808">
                  <a:moveTo>
                    <a:pt x="2456" y="0"/>
                  </a:moveTo>
                  <a:cubicBezTo>
                    <a:pt x="2413" y="29"/>
                    <a:pt x="2355" y="46"/>
                    <a:pt x="2304" y="56"/>
                  </a:cubicBezTo>
                  <a:cubicBezTo>
                    <a:pt x="2235" y="102"/>
                    <a:pt x="2178" y="159"/>
                    <a:pt x="2112" y="208"/>
                  </a:cubicBezTo>
                  <a:cubicBezTo>
                    <a:pt x="2066" y="243"/>
                    <a:pt x="2003" y="279"/>
                    <a:pt x="1952" y="304"/>
                  </a:cubicBezTo>
                  <a:cubicBezTo>
                    <a:pt x="1902" y="329"/>
                    <a:pt x="1847" y="342"/>
                    <a:pt x="1800" y="376"/>
                  </a:cubicBezTo>
                  <a:cubicBezTo>
                    <a:pt x="1780" y="390"/>
                    <a:pt x="1765" y="411"/>
                    <a:pt x="1744" y="424"/>
                  </a:cubicBezTo>
                  <a:cubicBezTo>
                    <a:pt x="1697" y="454"/>
                    <a:pt x="1656" y="469"/>
                    <a:pt x="1608" y="488"/>
                  </a:cubicBezTo>
                  <a:cubicBezTo>
                    <a:pt x="1556" y="540"/>
                    <a:pt x="1499" y="567"/>
                    <a:pt x="1440" y="608"/>
                  </a:cubicBezTo>
                  <a:cubicBezTo>
                    <a:pt x="1338" y="680"/>
                    <a:pt x="1237" y="752"/>
                    <a:pt x="1128" y="816"/>
                  </a:cubicBezTo>
                  <a:cubicBezTo>
                    <a:pt x="1084" y="841"/>
                    <a:pt x="881" y="1063"/>
                    <a:pt x="880" y="1064"/>
                  </a:cubicBezTo>
                  <a:cubicBezTo>
                    <a:pt x="812" y="1136"/>
                    <a:pt x="705" y="1168"/>
                    <a:pt x="648" y="1248"/>
                  </a:cubicBezTo>
                  <a:cubicBezTo>
                    <a:pt x="525" y="1420"/>
                    <a:pt x="622" y="1313"/>
                    <a:pt x="448" y="1440"/>
                  </a:cubicBezTo>
                  <a:cubicBezTo>
                    <a:pt x="237" y="1595"/>
                    <a:pt x="279" y="1584"/>
                    <a:pt x="128" y="1720"/>
                  </a:cubicBezTo>
                  <a:cubicBezTo>
                    <a:pt x="106" y="1740"/>
                    <a:pt x="50" y="1808"/>
                    <a:pt x="0" y="1808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0982" name="Freeform 57"/>
            <p:cNvSpPr>
              <a:spLocks/>
            </p:cNvSpPr>
            <p:nvPr/>
          </p:nvSpPr>
          <p:spPr bwMode="auto">
            <a:xfrm>
              <a:off x="824" y="1152"/>
              <a:ext cx="2512" cy="1448"/>
            </a:xfrm>
            <a:custGeom>
              <a:avLst/>
              <a:gdLst>
                <a:gd name="T0" fmla="*/ 0 w 2512"/>
                <a:gd name="T1" fmla="*/ 0 h 1448"/>
                <a:gd name="T2" fmla="*/ 264 w 2512"/>
                <a:gd name="T3" fmla="*/ 176 h 1448"/>
                <a:gd name="T4" fmla="*/ 400 w 2512"/>
                <a:gd name="T5" fmla="*/ 256 h 1448"/>
                <a:gd name="T6" fmla="*/ 536 w 2512"/>
                <a:gd name="T7" fmla="*/ 352 h 1448"/>
                <a:gd name="T8" fmla="*/ 800 w 2512"/>
                <a:gd name="T9" fmla="*/ 520 h 1448"/>
                <a:gd name="T10" fmla="*/ 984 w 2512"/>
                <a:gd name="T11" fmla="*/ 624 h 1448"/>
                <a:gd name="T12" fmla="*/ 1088 w 2512"/>
                <a:gd name="T13" fmla="*/ 704 h 1448"/>
                <a:gd name="T14" fmla="*/ 1280 w 2512"/>
                <a:gd name="T15" fmla="*/ 744 h 1448"/>
                <a:gd name="T16" fmla="*/ 1584 w 2512"/>
                <a:gd name="T17" fmla="*/ 968 h 1448"/>
                <a:gd name="T18" fmla="*/ 1752 w 2512"/>
                <a:gd name="T19" fmla="*/ 1040 h 1448"/>
                <a:gd name="T20" fmla="*/ 2040 w 2512"/>
                <a:gd name="T21" fmla="*/ 1184 h 1448"/>
                <a:gd name="T22" fmla="*/ 2240 w 2512"/>
                <a:gd name="T23" fmla="*/ 1344 h 1448"/>
                <a:gd name="T24" fmla="*/ 2368 w 2512"/>
                <a:gd name="T25" fmla="*/ 1376 h 1448"/>
                <a:gd name="T26" fmla="*/ 2488 w 2512"/>
                <a:gd name="T27" fmla="*/ 1432 h 1448"/>
                <a:gd name="T28" fmla="*/ 2512 w 2512"/>
                <a:gd name="T29" fmla="*/ 1448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512"/>
                <a:gd name="T46" fmla="*/ 0 h 1448"/>
                <a:gd name="T47" fmla="*/ 2512 w 2512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512" h="1448">
                  <a:moveTo>
                    <a:pt x="0" y="0"/>
                  </a:moveTo>
                  <a:cubicBezTo>
                    <a:pt x="119" y="20"/>
                    <a:pt x="171" y="114"/>
                    <a:pt x="264" y="176"/>
                  </a:cubicBezTo>
                  <a:cubicBezTo>
                    <a:pt x="325" y="217"/>
                    <a:pt x="350" y="206"/>
                    <a:pt x="400" y="256"/>
                  </a:cubicBezTo>
                  <a:cubicBezTo>
                    <a:pt x="501" y="357"/>
                    <a:pt x="356" y="277"/>
                    <a:pt x="536" y="352"/>
                  </a:cubicBezTo>
                  <a:cubicBezTo>
                    <a:pt x="607" y="423"/>
                    <a:pt x="710" y="472"/>
                    <a:pt x="800" y="520"/>
                  </a:cubicBezTo>
                  <a:cubicBezTo>
                    <a:pt x="862" y="553"/>
                    <a:pt x="928" y="581"/>
                    <a:pt x="984" y="624"/>
                  </a:cubicBezTo>
                  <a:cubicBezTo>
                    <a:pt x="1019" y="651"/>
                    <a:pt x="1047" y="688"/>
                    <a:pt x="1088" y="704"/>
                  </a:cubicBezTo>
                  <a:cubicBezTo>
                    <a:pt x="1149" y="729"/>
                    <a:pt x="1216" y="731"/>
                    <a:pt x="1280" y="744"/>
                  </a:cubicBezTo>
                  <a:cubicBezTo>
                    <a:pt x="1419" y="867"/>
                    <a:pt x="1419" y="884"/>
                    <a:pt x="1584" y="968"/>
                  </a:cubicBezTo>
                  <a:cubicBezTo>
                    <a:pt x="1638" y="996"/>
                    <a:pt x="1698" y="1011"/>
                    <a:pt x="1752" y="1040"/>
                  </a:cubicBezTo>
                  <a:cubicBezTo>
                    <a:pt x="2061" y="1207"/>
                    <a:pt x="1684" y="1059"/>
                    <a:pt x="2040" y="1184"/>
                  </a:cubicBezTo>
                  <a:cubicBezTo>
                    <a:pt x="2061" y="1202"/>
                    <a:pt x="2200" y="1326"/>
                    <a:pt x="2240" y="1344"/>
                  </a:cubicBezTo>
                  <a:cubicBezTo>
                    <a:pt x="2280" y="1362"/>
                    <a:pt x="2327" y="1361"/>
                    <a:pt x="2368" y="1376"/>
                  </a:cubicBezTo>
                  <a:cubicBezTo>
                    <a:pt x="2410" y="1391"/>
                    <a:pt x="2451" y="1408"/>
                    <a:pt x="2488" y="1432"/>
                  </a:cubicBezTo>
                  <a:cubicBezTo>
                    <a:pt x="2496" y="1437"/>
                    <a:pt x="2512" y="1448"/>
                    <a:pt x="2512" y="1448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0983" name="Text Box 58"/>
            <p:cNvSpPr txBox="1">
              <a:spLocks noChangeArrowheads="1"/>
            </p:cNvSpPr>
            <p:nvPr/>
          </p:nvSpPr>
          <p:spPr bwMode="auto">
            <a:xfrm>
              <a:off x="545" y="3134"/>
              <a:ext cx="290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>
                  <a:solidFill>
                    <a:srgbClr val="FF0000"/>
                  </a:solidFill>
                </a:rPr>
                <a:t>does not make sense!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A43A7A-D6C0-46D0-B057-18B67E3A15B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hu-HU" sz="1400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Sequence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field</a:t>
            </a:r>
            <a:endParaRPr lang="en-US" altLang="hu-HU" sz="2400"/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1990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42039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42040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2041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42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1991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42035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  <a:endParaRPr lang="en-US" altLang="hu-HU" sz="3600"/>
            </a:p>
          </p:txBody>
        </p:sp>
        <p:sp>
          <p:nvSpPr>
            <p:cNvPr id="42036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2037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38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1992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42031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2032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</a:p>
          </p:txBody>
        </p:sp>
        <p:sp>
          <p:nvSpPr>
            <p:cNvPr id="42033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34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1993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42027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2028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</a:p>
          </p:txBody>
        </p:sp>
        <p:sp>
          <p:nvSpPr>
            <p:cNvPr id="42029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30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1994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42023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42024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42025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2026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1995" name="Text Box 39"/>
          <p:cNvSpPr txBox="1">
            <a:spLocks noChangeArrowheads="1"/>
          </p:cNvSpPr>
          <p:nvPr/>
        </p:nvSpPr>
        <p:spPr bwMode="auto">
          <a:xfrm>
            <a:off x="1095375" y="1017588"/>
            <a:ext cx="2697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/>
              <a:t> Dense index</a:t>
            </a:r>
            <a:endParaRPr lang="en-US" altLang="hu-HU" sz="3600"/>
          </a:p>
        </p:txBody>
      </p:sp>
      <p:grpSp>
        <p:nvGrpSpPr>
          <p:cNvPr id="41996" name="Group 71"/>
          <p:cNvGrpSpPr>
            <a:grpSpLocks/>
          </p:cNvGrpSpPr>
          <p:nvPr/>
        </p:nvGrpSpPr>
        <p:grpSpPr bwMode="auto">
          <a:xfrm>
            <a:off x="3244850" y="1644650"/>
            <a:ext cx="2495550" cy="3854450"/>
            <a:chOff x="2044" y="1036"/>
            <a:chExt cx="1572" cy="2428"/>
          </a:xfrm>
        </p:grpSpPr>
        <p:grpSp>
          <p:nvGrpSpPr>
            <p:cNvPr id="41997" name="Group 30"/>
            <p:cNvGrpSpPr>
              <a:grpSpLocks/>
            </p:cNvGrpSpPr>
            <p:nvPr/>
          </p:nvGrpSpPr>
          <p:grpSpPr bwMode="auto">
            <a:xfrm>
              <a:off x="2044" y="1117"/>
              <a:ext cx="576" cy="768"/>
              <a:chOff x="1340" y="1501"/>
              <a:chExt cx="576" cy="768"/>
            </a:xfrm>
          </p:grpSpPr>
          <p:sp>
            <p:nvSpPr>
              <p:cNvPr id="42015" name="Rectangle 31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42016" name="Rectangle 32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7" name="Rectangle 33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8" name="Rectangle 34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20</a:t>
                </a:r>
              </a:p>
            </p:txBody>
          </p:sp>
          <p:sp>
            <p:nvSpPr>
              <p:cNvPr id="42019" name="Rectangle 35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  <p:sp>
            <p:nvSpPr>
              <p:cNvPr id="42020" name="Rectangle 36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21" name="Rectangle 37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22" name="Rectangle 38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40</a:t>
                </a:r>
              </a:p>
            </p:txBody>
          </p:sp>
        </p:grpSp>
        <p:grpSp>
          <p:nvGrpSpPr>
            <p:cNvPr id="41998" name="Group 49"/>
            <p:cNvGrpSpPr>
              <a:grpSpLocks/>
            </p:cNvGrpSpPr>
            <p:nvPr/>
          </p:nvGrpSpPr>
          <p:grpSpPr bwMode="auto">
            <a:xfrm>
              <a:off x="2044" y="2077"/>
              <a:ext cx="576" cy="768"/>
              <a:chOff x="1340" y="1501"/>
              <a:chExt cx="576" cy="768"/>
            </a:xfrm>
          </p:grpSpPr>
          <p:sp>
            <p:nvSpPr>
              <p:cNvPr id="42007" name="Rectangle 50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42008" name="Rectangle 51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09" name="Rectangle 52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0" name="Rectangle 53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60</a:t>
                </a:r>
              </a:p>
            </p:txBody>
          </p:sp>
          <p:sp>
            <p:nvSpPr>
              <p:cNvPr id="42011" name="Rectangle 54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  <p:sp>
            <p:nvSpPr>
              <p:cNvPr id="42012" name="Rectangle 55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3" name="Rectangle 56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2014" name="Rectangle 57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...</a:t>
                </a:r>
              </a:p>
            </p:txBody>
          </p:sp>
        </p:grpSp>
        <p:sp>
          <p:nvSpPr>
            <p:cNvPr id="41999" name="Line 58"/>
            <p:cNvSpPr>
              <a:spLocks noChangeShapeType="1"/>
            </p:cNvSpPr>
            <p:nvPr/>
          </p:nvSpPr>
          <p:spPr bwMode="auto">
            <a:xfrm>
              <a:off x="2520" y="1400"/>
              <a:ext cx="109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0" name="Line 59"/>
            <p:cNvSpPr>
              <a:spLocks noChangeShapeType="1"/>
            </p:cNvSpPr>
            <p:nvPr/>
          </p:nvSpPr>
          <p:spPr bwMode="auto">
            <a:xfrm flipV="1">
              <a:off x="2520" y="1232"/>
              <a:ext cx="1096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1" name="Line 60"/>
            <p:cNvSpPr>
              <a:spLocks noChangeShapeType="1"/>
            </p:cNvSpPr>
            <p:nvPr/>
          </p:nvSpPr>
          <p:spPr bwMode="auto">
            <a:xfrm>
              <a:off x="2520" y="1784"/>
              <a:ext cx="108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2" name="Line 61"/>
            <p:cNvSpPr>
              <a:spLocks noChangeShapeType="1"/>
            </p:cNvSpPr>
            <p:nvPr/>
          </p:nvSpPr>
          <p:spPr bwMode="auto">
            <a:xfrm flipV="1">
              <a:off x="2520" y="1424"/>
              <a:ext cx="108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3" name="Line 62"/>
            <p:cNvSpPr>
              <a:spLocks noChangeShapeType="1"/>
            </p:cNvSpPr>
            <p:nvPr/>
          </p:nvSpPr>
          <p:spPr bwMode="auto">
            <a:xfrm>
              <a:off x="2528" y="2368"/>
              <a:ext cx="1080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4" name="Freeform 63"/>
            <p:cNvSpPr>
              <a:spLocks/>
            </p:cNvSpPr>
            <p:nvPr/>
          </p:nvSpPr>
          <p:spPr bwMode="auto">
            <a:xfrm>
              <a:off x="2512" y="1036"/>
              <a:ext cx="1088" cy="1948"/>
            </a:xfrm>
            <a:custGeom>
              <a:avLst/>
              <a:gdLst>
                <a:gd name="T0" fmla="*/ 0 w 1088"/>
                <a:gd name="T1" fmla="*/ 188 h 1948"/>
                <a:gd name="T2" fmla="*/ 264 w 1088"/>
                <a:gd name="T3" fmla="*/ 180 h 1948"/>
                <a:gd name="T4" fmla="*/ 224 w 1088"/>
                <a:gd name="T5" fmla="*/ 1268 h 1948"/>
                <a:gd name="T6" fmla="*/ 616 w 1088"/>
                <a:gd name="T7" fmla="*/ 1692 h 1948"/>
                <a:gd name="T8" fmla="*/ 1088 w 1088"/>
                <a:gd name="T9" fmla="*/ 1948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1948"/>
                <a:gd name="T17" fmla="*/ 1088 w 1088"/>
                <a:gd name="T18" fmla="*/ 1948 h 19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1948">
                  <a:moveTo>
                    <a:pt x="0" y="188"/>
                  </a:moveTo>
                  <a:cubicBezTo>
                    <a:pt x="113" y="94"/>
                    <a:pt x="227" y="0"/>
                    <a:pt x="264" y="180"/>
                  </a:cubicBezTo>
                  <a:cubicBezTo>
                    <a:pt x="301" y="360"/>
                    <a:pt x="165" y="1016"/>
                    <a:pt x="224" y="1268"/>
                  </a:cubicBezTo>
                  <a:cubicBezTo>
                    <a:pt x="283" y="1520"/>
                    <a:pt x="472" y="1579"/>
                    <a:pt x="616" y="1692"/>
                  </a:cubicBezTo>
                  <a:cubicBezTo>
                    <a:pt x="760" y="1805"/>
                    <a:pt x="924" y="1876"/>
                    <a:pt x="1088" y="19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5" name="Freeform 64"/>
            <p:cNvSpPr>
              <a:spLocks/>
            </p:cNvSpPr>
            <p:nvPr/>
          </p:nvSpPr>
          <p:spPr bwMode="auto">
            <a:xfrm>
              <a:off x="2536" y="1879"/>
              <a:ext cx="1064" cy="681"/>
            </a:xfrm>
            <a:custGeom>
              <a:avLst/>
              <a:gdLst>
                <a:gd name="T0" fmla="*/ 0 w 1064"/>
                <a:gd name="T1" fmla="*/ 681 h 681"/>
                <a:gd name="T2" fmla="*/ 552 w 1064"/>
                <a:gd name="T3" fmla="*/ 529 h 681"/>
                <a:gd name="T4" fmla="*/ 832 w 1064"/>
                <a:gd name="T5" fmla="*/ 81 h 681"/>
                <a:gd name="T6" fmla="*/ 1064 w 1064"/>
                <a:gd name="T7" fmla="*/ 41 h 6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4"/>
                <a:gd name="T13" fmla="*/ 0 h 681"/>
                <a:gd name="T14" fmla="*/ 1064 w 1064"/>
                <a:gd name="T15" fmla="*/ 681 h 6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4" h="681">
                  <a:moveTo>
                    <a:pt x="0" y="681"/>
                  </a:moveTo>
                  <a:cubicBezTo>
                    <a:pt x="206" y="655"/>
                    <a:pt x="413" y="629"/>
                    <a:pt x="552" y="529"/>
                  </a:cubicBezTo>
                  <a:cubicBezTo>
                    <a:pt x="691" y="429"/>
                    <a:pt x="747" y="162"/>
                    <a:pt x="832" y="81"/>
                  </a:cubicBezTo>
                  <a:cubicBezTo>
                    <a:pt x="917" y="0"/>
                    <a:pt x="990" y="20"/>
                    <a:pt x="1064" y="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2006" name="Line 65"/>
            <p:cNvSpPr>
              <a:spLocks noChangeShapeType="1"/>
            </p:cNvSpPr>
            <p:nvPr/>
          </p:nvSpPr>
          <p:spPr bwMode="auto">
            <a:xfrm>
              <a:off x="2536" y="2752"/>
              <a:ext cx="3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E782EB-EE26-4D5D-AA4D-02306D607BD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hu-HU" sz="1400" smtClean="0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228600" y="317500"/>
            <a:ext cx="777240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3600" u="sng">
                <a:solidFill>
                  <a:schemeClr val="tx2"/>
                </a:solidFill>
              </a:rPr>
              <a:t>Secondary indexes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184900" y="892175"/>
            <a:ext cx="1265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Sequence</a:t>
            </a:r>
          </a:p>
          <a:p>
            <a:pPr eaLnBrk="1" hangingPunct="1">
              <a:lnSpc>
                <a:spcPct val="3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field</a:t>
            </a:r>
            <a:endParaRPr lang="en-US" altLang="hu-HU" sz="2400"/>
          </a:p>
        </p:txBody>
      </p:sp>
      <p:sp>
        <p:nvSpPr>
          <p:cNvPr id="43013" name="Line 4"/>
          <p:cNvSpPr>
            <a:spLocks noChangeShapeType="1"/>
          </p:cNvSpPr>
          <p:nvPr/>
        </p:nvSpPr>
        <p:spPr bwMode="auto">
          <a:xfrm>
            <a:off x="6858000" y="1397000"/>
            <a:ext cx="1905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43014" name="Group 5"/>
          <p:cNvGrpSpPr>
            <a:grpSpLocks/>
          </p:cNvGrpSpPr>
          <p:nvPr/>
        </p:nvGrpSpPr>
        <p:grpSpPr bwMode="auto">
          <a:xfrm>
            <a:off x="5753100" y="1778000"/>
            <a:ext cx="2057400" cy="609600"/>
            <a:chOff x="3792" y="1152"/>
            <a:chExt cx="1296" cy="384"/>
          </a:xfrm>
        </p:grpSpPr>
        <p:sp>
          <p:nvSpPr>
            <p:cNvPr id="43078" name="Rectangle 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  <a:endParaRPr lang="en-US" altLang="hu-HU" sz="3600"/>
            </a:p>
          </p:txBody>
        </p:sp>
        <p:sp>
          <p:nvSpPr>
            <p:cNvPr id="43079" name="Rectangle 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3080" name="Rectangle 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81" name="Rectangle 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3015" name="Group 10"/>
          <p:cNvGrpSpPr>
            <a:grpSpLocks/>
          </p:cNvGrpSpPr>
          <p:nvPr/>
        </p:nvGrpSpPr>
        <p:grpSpPr bwMode="auto">
          <a:xfrm>
            <a:off x="5753100" y="2616200"/>
            <a:ext cx="2057400" cy="609600"/>
            <a:chOff x="3792" y="1152"/>
            <a:chExt cx="1296" cy="384"/>
          </a:xfrm>
        </p:grpSpPr>
        <p:sp>
          <p:nvSpPr>
            <p:cNvPr id="43074" name="Rectangle 1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  <a:endParaRPr lang="en-US" altLang="hu-HU" sz="3600"/>
            </a:p>
          </p:txBody>
        </p:sp>
        <p:sp>
          <p:nvSpPr>
            <p:cNvPr id="43075" name="Rectangle 1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3076" name="Rectangle 1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77" name="Rectangle 1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3016" name="Group 15"/>
          <p:cNvGrpSpPr>
            <a:grpSpLocks/>
          </p:cNvGrpSpPr>
          <p:nvPr/>
        </p:nvGrpSpPr>
        <p:grpSpPr bwMode="auto">
          <a:xfrm>
            <a:off x="5753100" y="3454400"/>
            <a:ext cx="2057400" cy="609600"/>
            <a:chOff x="3792" y="1152"/>
            <a:chExt cx="1296" cy="384"/>
          </a:xfrm>
        </p:grpSpPr>
        <p:sp>
          <p:nvSpPr>
            <p:cNvPr id="43070" name="Rectangle 1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3071" name="Rectangle 1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</a:p>
          </p:txBody>
        </p:sp>
        <p:sp>
          <p:nvSpPr>
            <p:cNvPr id="43072" name="Rectangle 1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73" name="Rectangle 1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3017" name="Group 20"/>
          <p:cNvGrpSpPr>
            <a:grpSpLocks/>
          </p:cNvGrpSpPr>
          <p:nvPr/>
        </p:nvGrpSpPr>
        <p:grpSpPr bwMode="auto">
          <a:xfrm>
            <a:off x="5753100" y="4292600"/>
            <a:ext cx="2057400" cy="609600"/>
            <a:chOff x="3792" y="1152"/>
            <a:chExt cx="1296" cy="384"/>
          </a:xfrm>
        </p:grpSpPr>
        <p:sp>
          <p:nvSpPr>
            <p:cNvPr id="43066" name="Rectangle 21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3067" name="Rectangle 22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</a:p>
          </p:txBody>
        </p:sp>
        <p:sp>
          <p:nvSpPr>
            <p:cNvPr id="43068" name="Rectangle 23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69" name="Rectangle 24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3018" name="Group 25"/>
          <p:cNvGrpSpPr>
            <a:grpSpLocks/>
          </p:cNvGrpSpPr>
          <p:nvPr/>
        </p:nvGrpSpPr>
        <p:grpSpPr bwMode="auto">
          <a:xfrm>
            <a:off x="5753100" y="5054600"/>
            <a:ext cx="2057400" cy="609600"/>
            <a:chOff x="3792" y="1152"/>
            <a:chExt cx="1296" cy="384"/>
          </a:xfrm>
        </p:grpSpPr>
        <p:sp>
          <p:nvSpPr>
            <p:cNvPr id="43062" name="Rectangle 26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43063" name="Rectangle 27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43064" name="Rectangle 28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3065" name="Rectangle 29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3019" name="Text Box 39"/>
          <p:cNvSpPr txBox="1">
            <a:spLocks noChangeArrowheads="1"/>
          </p:cNvSpPr>
          <p:nvPr/>
        </p:nvSpPr>
        <p:spPr bwMode="auto">
          <a:xfrm>
            <a:off x="1095375" y="1017588"/>
            <a:ext cx="26971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hu-HU"/>
              <a:t> Dense index</a:t>
            </a:r>
            <a:endParaRPr lang="en-US" altLang="hu-HU" sz="3600"/>
          </a:p>
        </p:txBody>
      </p:sp>
      <p:grpSp>
        <p:nvGrpSpPr>
          <p:cNvPr id="43020" name="Group 71"/>
          <p:cNvGrpSpPr>
            <a:grpSpLocks/>
          </p:cNvGrpSpPr>
          <p:nvPr/>
        </p:nvGrpSpPr>
        <p:grpSpPr bwMode="auto">
          <a:xfrm>
            <a:off x="3244850" y="1644650"/>
            <a:ext cx="2495550" cy="3854450"/>
            <a:chOff x="2044" y="1036"/>
            <a:chExt cx="1572" cy="2428"/>
          </a:xfrm>
        </p:grpSpPr>
        <p:grpSp>
          <p:nvGrpSpPr>
            <p:cNvPr id="43036" name="Group 30"/>
            <p:cNvGrpSpPr>
              <a:grpSpLocks/>
            </p:cNvGrpSpPr>
            <p:nvPr/>
          </p:nvGrpSpPr>
          <p:grpSpPr bwMode="auto">
            <a:xfrm>
              <a:off x="2044" y="1117"/>
              <a:ext cx="576" cy="768"/>
              <a:chOff x="1340" y="1501"/>
              <a:chExt cx="576" cy="768"/>
            </a:xfrm>
          </p:grpSpPr>
          <p:sp>
            <p:nvSpPr>
              <p:cNvPr id="43054" name="Rectangle 31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43055" name="Rectangle 32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56" name="Rectangle 33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57" name="Rectangle 34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20</a:t>
                </a:r>
              </a:p>
            </p:txBody>
          </p:sp>
          <p:sp>
            <p:nvSpPr>
              <p:cNvPr id="43058" name="Rectangle 35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  <p:sp>
            <p:nvSpPr>
              <p:cNvPr id="43059" name="Rectangle 36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60" name="Rectangle 37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61" name="Rectangle 38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40</a:t>
                </a:r>
              </a:p>
            </p:txBody>
          </p:sp>
        </p:grpSp>
        <p:grpSp>
          <p:nvGrpSpPr>
            <p:cNvPr id="43037" name="Group 49"/>
            <p:cNvGrpSpPr>
              <a:grpSpLocks/>
            </p:cNvGrpSpPr>
            <p:nvPr/>
          </p:nvGrpSpPr>
          <p:grpSpPr bwMode="auto">
            <a:xfrm>
              <a:off x="2044" y="2077"/>
              <a:ext cx="576" cy="768"/>
              <a:chOff x="1340" y="1501"/>
              <a:chExt cx="576" cy="768"/>
            </a:xfrm>
          </p:grpSpPr>
          <p:sp>
            <p:nvSpPr>
              <p:cNvPr id="43046" name="Rectangle 50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43047" name="Rectangle 51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48" name="Rectangle 52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49" name="Rectangle 53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60</a:t>
                </a:r>
              </a:p>
            </p:txBody>
          </p:sp>
          <p:sp>
            <p:nvSpPr>
              <p:cNvPr id="43050" name="Rectangle 54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  <p:sp>
            <p:nvSpPr>
              <p:cNvPr id="43051" name="Rectangle 55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52" name="Rectangle 56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53" name="Rectangle 57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...</a:t>
                </a:r>
              </a:p>
            </p:txBody>
          </p:sp>
        </p:grpSp>
        <p:sp>
          <p:nvSpPr>
            <p:cNvPr id="43038" name="Line 58"/>
            <p:cNvSpPr>
              <a:spLocks noChangeShapeType="1"/>
            </p:cNvSpPr>
            <p:nvPr/>
          </p:nvSpPr>
          <p:spPr bwMode="auto">
            <a:xfrm>
              <a:off x="2520" y="1400"/>
              <a:ext cx="109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39" name="Line 59"/>
            <p:cNvSpPr>
              <a:spLocks noChangeShapeType="1"/>
            </p:cNvSpPr>
            <p:nvPr/>
          </p:nvSpPr>
          <p:spPr bwMode="auto">
            <a:xfrm flipV="1">
              <a:off x="2520" y="1232"/>
              <a:ext cx="1096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0" name="Line 60"/>
            <p:cNvSpPr>
              <a:spLocks noChangeShapeType="1"/>
            </p:cNvSpPr>
            <p:nvPr/>
          </p:nvSpPr>
          <p:spPr bwMode="auto">
            <a:xfrm>
              <a:off x="2520" y="1784"/>
              <a:ext cx="1088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1" name="Line 61"/>
            <p:cNvSpPr>
              <a:spLocks noChangeShapeType="1"/>
            </p:cNvSpPr>
            <p:nvPr/>
          </p:nvSpPr>
          <p:spPr bwMode="auto">
            <a:xfrm flipV="1">
              <a:off x="2520" y="1424"/>
              <a:ext cx="1080" cy="7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2" name="Line 62"/>
            <p:cNvSpPr>
              <a:spLocks noChangeShapeType="1"/>
            </p:cNvSpPr>
            <p:nvPr/>
          </p:nvSpPr>
          <p:spPr bwMode="auto">
            <a:xfrm>
              <a:off x="2528" y="2368"/>
              <a:ext cx="1080" cy="1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3" name="Freeform 63"/>
            <p:cNvSpPr>
              <a:spLocks/>
            </p:cNvSpPr>
            <p:nvPr/>
          </p:nvSpPr>
          <p:spPr bwMode="auto">
            <a:xfrm>
              <a:off x="2512" y="1036"/>
              <a:ext cx="1088" cy="1948"/>
            </a:xfrm>
            <a:custGeom>
              <a:avLst/>
              <a:gdLst>
                <a:gd name="T0" fmla="*/ 0 w 1088"/>
                <a:gd name="T1" fmla="*/ 188 h 1948"/>
                <a:gd name="T2" fmla="*/ 264 w 1088"/>
                <a:gd name="T3" fmla="*/ 180 h 1948"/>
                <a:gd name="T4" fmla="*/ 224 w 1088"/>
                <a:gd name="T5" fmla="*/ 1268 h 1948"/>
                <a:gd name="T6" fmla="*/ 616 w 1088"/>
                <a:gd name="T7" fmla="*/ 1692 h 1948"/>
                <a:gd name="T8" fmla="*/ 1088 w 1088"/>
                <a:gd name="T9" fmla="*/ 1948 h 19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8"/>
                <a:gd name="T16" fmla="*/ 0 h 1948"/>
                <a:gd name="T17" fmla="*/ 1088 w 1088"/>
                <a:gd name="T18" fmla="*/ 1948 h 19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8" h="1948">
                  <a:moveTo>
                    <a:pt x="0" y="188"/>
                  </a:moveTo>
                  <a:cubicBezTo>
                    <a:pt x="113" y="94"/>
                    <a:pt x="227" y="0"/>
                    <a:pt x="264" y="180"/>
                  </a:cubicBezTo>
                  <a:cubicBezTo>
                    <a:pt x="301" y="360"/>
                    <a:pt x="165" y="1016"/>
                    <a:pt x="224" y="1268"/>
                  </a:cubicBezTo>
                  <a:cubicBezTo>
                    <a:pt x="283" y="1520"/>
                    <a:pt x="472" y="1579"/>
                    <a:pt x="616" y="1692"/>
                  </a:cubicBezTo>
                  <a:cubicBezTo>
                    <a:pt x="760" y="1805"/>
                    <a:pt x="924" y="1876"/>
                    <a:pt x="1088" y="19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4" name="Freeform 64"/>
            <p:cNvSpPr>
              <a:spLocks/>
            </p:cNvSpPr>
            <p:nvPr/>
          </p:nvSpPr>
          <p:spPr bwMode="auto">
            <a:xfrm>
              <a:off x="2536" y="1879"/>
              <a:ext cx="1064" cy="681"/>
            </a:xfrm>
            <a:custGeom>
              <a:avLst/>
              <a:gdLst>
                <a:gd name="T0" fmla="*/ 0 w 1064"/>
                <a:gd name="T1" fmla="*/ 681 h 681"/>
                <a:gd name="T2" fmla="*/ 552 w 1064"/>
                <a:gd name="T3" fmla="*/ 529 h 681"/>
                <a:gd name="T4" fmla="*/ 832 w 1064"/>
                <a:gd name="T5" fmla="*/ 81 h 681"/>
                <a:gd name="T6" fmla="*/ 1064 w 1064"/>
                <a:gd name="T7" fmla="*/ 41 h 6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64"/>
                <a:gd name="T13" fmla="*/ 0 h 681"/>
                <a:gd name="T14" fmla="*/ 1064 w 1064"/>
                <a:gd name="T15" fmla="*/ 681 h 6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64" h="681">
                  <a:moveTo>
                    <a:pt x="0" y="681"/>
                  </a:moveTo>
                  <a:cubicBezTo>
                    <a:pt x="206" y="655"/>
                    <a:pt x="413" y="629"/>
                    <a:pt x="552" y="529"/>
                  </a:cubicBezTo>
                  <a:cubicBezTo>
                    <a:pt x="691" y="429"/>
                    <a:pt x="747" y="162"/>
                    <a:pt x="832" y="81"/>
                  </a:cubicBezTo>
                  <a:cubicBezTo>
                    <a:pt x="917" y="0"/>
                    <a:pt x="990" y="20"/>
                    <a:pt x="1064" y="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45" name="Line 65"/>
            <p:cNvSpPr>
              <a:spLocks noChangeShapeType="1"/>
            </p:cNvSpPr>
            <p:nvPr/>
          </p:nvSpPr>
          <p:spPr bwMode="auto">
            <a:xfrm>
              <a:off x="2536" y="2752"/>
              <a:ext cx="360" cy="4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43021" name="Group 72"/>
          <p:cNvGrpSpPr>
            <a:grpSpLocks/>
          </p:cNvGrpSpPr>
          <p:nvPr/>
        </p:nvGrpSpPr>
        <p:grpSpPr bwMode="auto">
          <a:xfrm>
            <a:off x="735013" y="1943100"/>
            <a:ext cx="2516187" cy="3187700"/>
            <a:chOff x="463" y="1224"/>
            <a:chExt cx="1585" cy="2008"/>
          </a:xfrm>
        </p:grpSpPr>
        <p:grpSp>
          <p:nvGrpSpPr>
            <p:cNvPr id="43022" name="Group 40"/>
            <p:cNvGrpSpPr>
              <a:grpSpLocks/>
            </p:cNvGrpSpPr>
            <p:nvPr/>
          </p:nvGrpSpPr>
          <p:grpSpPr bwMode="auto">
            <a:xfrm>
              <a:off x="652" y="1565"/>
              <a:ext cx="576" cy="768"/>
              <a:chOff x="1340" y="1501"/>
              <a:chExt cx="576" cy="768"/>
            </a:xfrm>
          </p:grpSpPr>
          <p:sp>
            <p:nvSpPr>
              <p:cNvPr id="43028" name="Rectangle 41"/>
              <p:cNvSpPr>
                <a:spLocks noChangeArrowheads="1"/>
              </p:cNvSpPr>
              <p:nvPr/>
            </p:nvSpPr>
            <p:spPr bwMode="auto">
              <a:xfrm>
                <a:off x="1340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43029" name="Rectangle 42"/>
              <p:cNvSpPr>
                <a:spLocks noChangeArrowheads="1"/>
              </p:cNvSpPr>
              <p:nvPr/>
            </p:nvSpPr>
            <p:spPr bwMode="auto">
              <a:xfrm>
                <a:off x="1628" y="1501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30" name="Rectangle 43"/>
              <p:cNvSpPr>
                <a:spLocks noChangeArrowheads="1"/>
              </p:cNvSpPr>
              <p:nvPr/>
            </p:nvSpPr>
            <p:spPr bwMode="auto">
              <a:xfrm>
                <a:off x="1628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31" name="Rectangle 44"/>
              <p:cNvSpPr>
                <a:spLocks noChangeArrowheads="1"/>
              </p:cNvSpPr>
              <p:nvPr/>
            </p:nvSpPr>
            <p:spPr bwMode="auto">
              <a:xfrm>
                <a:off x="1340" y="1693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43032" name="Rectangle 45"/>
              <p:cNvSpPr>
                <a:spLocks noChangeArrowheads="1"/>
              </p:cNvSpPr>
              <p:nvPr/>
            </p:nvSpPr>
            <p:spPr bwMode="auto">
              <a:xfrm>
                <a:off x="1340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  <p:sp>
            <p:nvSpPr>
              <p:cNvPr id="43033" name="Rectangle 46"/>
              <p:cNvSpPr>
                <a:spLocks noChangeArrowheads="1"/>
              </p:cNvSpPr>
              <p:nvPr/>
            </p:nvSpPr>
            <p:spPr bwMode="auto">
              <a:xfrm>
                <a:off x="1628" y="1885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34" name="Rectangle 47"/>
              <p:cNvSpPr>
                <a:spLocks noChangeArrowheads="1"/>
              </p:cNvSpPr>
              <p:nvPr/>
            </p:nvSpPr>
            <p:spPr bwMode="auto">
              <a:xfrm>
                <a:off x="1628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43035" name="Rectangle 48"/>
              <p:cNvSpPr>
                <a:spLocks noChangeArrowheads="1"/>
              </p:cNvSpPr>
              <p:nvPr/>
            </p:nvSpPr>
            <p:spPr bwMode="auto">
              <a:xfrm>
                <a:off x="1340" y="2077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...</a:t>
                </a:r>
              </a:p>
            </p:txBody>
          </p:sp>
        </p:grpSp>
        <p:sp>
          <p:nvSpPr>
            <p:cNvPr id="43023" name="Line 66"/>
            <p:cNvSpPr>
              <a:spLocks noChangeShapeType="1"/>
            </p:cNvSpPr>
            <p:nvPr/>
          </p:nvSpPr>
          <p:spPr bwMode="auto">
            <a:xfrm flipV="1">
              <a:off x="1152" y="1224"/>
              <a:ext cx="896" cy="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4" name="Line 67"/>
            <p:cNvSpPr>
              <a:spLocks noChangeShapeType="1"/>
            </p:cNvSpPr>
            <p:nvPr/>
          </p:nvSpPr>
          <p:spPr bwMode="auto">
            <a:xfrm>
              <a:off x="1144" y="1848"/>
              <a:ext cx="888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5" name="Line 68"/>
            <p:cNvSpPr>
              <a:spLocks noChangeShapeType="1"/>
            </p:cNvSpPr>
            <p:nvPr/>
          </p:nvSpPr>
          <p:spPr bwMode="auto">
            <a:xfrm>
              <a:off x="1144" y="2032"/>
              <a:ext cx="728" cy="9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6" name="Line 69"/>
            <p:cNvSpPr>
              <a:spLocks noChangeShapeType="1"/>
            </p:cNvSpPr>
            <p:nvPr/>
          </p:nvSpPr>
          <p:spPr bwMode="auto">
            <a:xfrm>
              <a:off x="1128" y="2240"/>
              <a:ext cx="424" cy="7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43027" name="Text Box 70"/>
            <p:cNvSpPr txBox="1">
              <a:spLocks noChangeArrowheads="1"/>
            </p:cNvSpPr>
            <p:nvPr/>
          </p:nvSpPr>
          <p:spPr bwMode="auto">
            <a:xfrm>
              <a:off x="463" y="2367"/>
              <a:ext cx="757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sparse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high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/>
                <a:t>level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493BA6-2790-411C-BED1-B42AF2364D1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hu-HU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With secondary indexes:</a:t>
            </a:r>
            <a:endParaRPr lang="en-US" altLang="hu-HU" sz="360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5500" y="17399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Lowest level is dense</a:t>
            </a:r>
          </a:p>
          <a:p>
            <a:pPr eaLnBrk="1" hangingPunct="1"/>
            <a:r>
              <a:rPr lang="en-US" altLang="hu-HU" dirty="0" smtClean="0">
                <a:solidFill>
                  <a:srgbClr val="FF0000"/>
                </a:solidFill>
              </a:rPr>
              <a:t>Other levels are sparse</a:t>
            </a:r>
          </a:p>
        </p:txBody>
      </p: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914400" y="3327400"/>
            <a:ext cx="8229600" cy="1701800"/>
            <a:chOff x="360" y="2168"/>
            <a:chExt cx="5184" cy="1072"/>
          </a:xfrm>
        </p:grpSpPr>
        <p:sp>
          <p:nvSpPr>
            <p:cNvPr id="44038" name="Rectangle 4"/>
            <p:cNvSpPr>
              <a:spLocks noChangeArrowheads="1"/>
            </p:cNvSpPr>
            <p:nvPr/>
          </p:nvSpPr>
          <p:spPr bwMode="auto">
            <a:xfrm>
              <a:off x="360" y="2168"/>
              <a:ext cx="4896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3600" u="sng" dirty="0">
                  <a:solidFill>
                    <a:schemeClr val="tx2"/>
                  </a:solidFill>
                </a:rPr>
                <a:t>Also:</a:t>
              </a:r>
              <a:r>
                <a:rPr lang="en-US" altLang="hu-HU" sz="3600" dirty="0">
                  <a:solidFill>
                    <a:schemeClr val="tx2"/>
                  </a:solidFill>
                </a:rPr>
                <a:t> Pointers are record pointers</a:t>
              </a:r>
            </a:p>
          </p:txBody>
        </p:sp>
        <p:sp>
          <p:nvSpPr>
            <p:cNvPr id="44039" name="Rectangle 5"/>
            <p:cNvSpPr>
              <a:spLocks noChangeArrowheads="1"/>
            </p:cNvSpPr>
            <p:nvPr/>
          </p:nvSpPr>
          <p:spPr bwMode="auto">
            <a:xfrm>
              <a:off x="648" y="2776"/>
              <a:ext cx="489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hu-HU"/>
                <a:t>	(not block pointers)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DB2392-57EA-486F-9C25-797CF2BBEC1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hu-HU" sz="14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hu-HU" sz="2400" dirty="0" smtClean="0"/>
              <a:t>A single-level index is an </a:t>
            </a:r>
            <a:r>
              <a:rPr lang="en-US" altLang="hu-HU" sz="2400" dirty="0" smtClean="0">
                <a:solidFill>
                  <a:srgbClr val="FF0000"/>
                </a:solidFill>
              </a:rPr>
              <a:t>auxiliary file </a:t>
            </a:r>
            <a:r>
              <a:rPr lang="en-US" altLang="hu-HU" sz="2400" dirty="0" smtClean="0"/>
              <a:t>that makes it more efficient to search for a record in the data file.</a:t>
            </a:r>
            <a:endParaRPr lang="hu-HU" altLang="hu-HU" sz="2400" dirty="0" smtClean="0"/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hu-HU" sz="2400" dirty="0" smtClean="0"/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hu-HU" sz="2400" dirty="0" smtClean="0"/>
              <a:t>The index is </a:t>
            </a:r>
            <a:r>
              <a:rPr lang="en-US" altLang="hu-HU" sz="2400" dirty="0" smtClean="0">
                <a:solidFill>
                  <a:srgbClr val="FF0000"/>
                </a:solidFill>
              </a:rPr>
              <a:t>usually</a:t>
            </a:r>
            <a:r>
              <a:rPr lang="en-US" altLang="hu-HU" sz="2400" dirty="0" smtClean="0"/>
              <a:t> specified </a:t>
            </a:r>
            <a:r>
              <a:rPr lang="en-US" altLang="hu-HU" sz="2400" dirty="0" smtClean="0">
                <a:solidFill>
                  <a:srgbClr val="FF0000"/>
                </a:solidFill>
              </a:rPr>
              <a:t>on one field </a:t>
            </a:r>
            <a:r>
              <a:rPr lang="en-US" altLang="hu-HU" sz="2400" dirty="0" smtClean="0"/>
              <a:t>of the file (although it could be specified on several fields)</a:t>
            </a:r>
            <a:r>
              <a:rPr lang="hu-HU" altLang="hu-HU" sz="2400" dirty="0" smtClean="0"/>
              <a:t>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hu-HU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hu-HU" sz="2400" dirty="0" smtClean="0"/>
              <a:t>One form of an index is a file of entries </a:t>
            </a:r>
            <a:r>
              <a:rPr lang="hu-HU" altLang="hu-HU" sz="2400" dirty="0"/>
              <a:t/>
            </a:r>
            <a:br>
              <a:rPr lang="hu-HU" altLang="hu-HU" sz="2400" dirty="0"/>
            </a:br>
            <a:r>
              <a:rPr lang="en-US" altLang="hu-HU" sz="2400" dirty="0" smtClean="0"/>
              <a:t>&lt;</a:t>
            </a:r>
            <a:r>
              <a:rPr lang="en-US" altLang="hu-HU" sz="2400" b="1" dirty="0" smtClean="0"/>
              <a:t>field value, pointer to record&gt;</a:t>
            </a:r>
            <a:r>
              <a:rPr lang="en-US" altLang="hu-HU" sz="2400" dirty="0" smtClean="0"/>
              <a:t>, </a:t>
            </a:r>
            <a:r>
              <a:rPr lang="hu-HU" altLang="hu-HU" sz="2400" dirty="0" smtClean="0"/>
              <a:t/>
            </a:r>
            <a:br>
              <a:rPr lang="hu-HU" altLang="hu-HU" sz="2400" dirty="0" smtClean="0"/>
            </a:br>
            <a:r>
              <a:rPr lang="en-US" altLang="hu-HU" sz="2400" dirty="0" smtClean="0"/>
              <a:t>which is </a:t>
            </a:r>
            <a:r>
              <a:rPr lang="en-US" altLang="hu-HU" sz="2400" dirty="0" smtClean="0">
                <a:solidFill>
                  <a:srgbClr val="FF0000"/>
                </a:solidFill>
              </a:rPr>
              <a:t>ordered by field value</a:t>
            </a:r>
            <a:r>
              <a:rPr lang="hu-HU" altLang="hu-HU" sz="2400" dirty="0" smtClean="0"/>
              <a:t>.</a:t>
            </a:r>
            <a:endParaRPr lang="en-US" altLang="hu-HU" sz="2400" dirty="0" smtClean="0"/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hu-HU" altLang="hu-HU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hu-HU" sz="2400" dirty="0" smtClean="0"/>
              <a:t>The index is called an </a:t>
            </a:r>
            <a:r>
              <a:rPr lang="en-US" altLang="hu-HU" sz="2400" dirty="0" smtClean="0">
                <a:solidFill>
                  <a:srgbClr val="FF0000"/>
                </a:solidFill>
              </a:rPr>
              <a:t>access path </a:t>
            </a:r>
            <a:r>
              <a:rPr lang="en-US" altLang="hu-HU" sz="2400" dirty="0" smtClean="0"/>
              <a:t>on the field.</a:t>
            </a:r>
          </a:p>
          <a:p>
            <a:pPr marL="0" indent="0" eaLnBrk="1" hangingPunct="1">
              <a:buFontTx/>
              <a:buNone/>
              <a:defRPr/>
            </a:pPr>
            <a:endParaRPr lang="en-US" altLang="hu-HU" dirty="0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BED8D0-A05B-4FE3-8717-6FF959ABAD8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hu-HU" sz="14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90500"/>
            <a:ext cx="7924800" cy="9017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Duplicate values &amp; secondary indexes</a:t>
            </a:r>
          </a:p>
        </p:txBody>
      </p:sp>
      <p:grpSp>
        <p:nvGrpSpPr>
          <p:cNvPr id="45060" name="Group 3"/>
          <p:cNvGrpSpPr>
            <a:grpSpLocks/>
          </p:cNvGrpSpPr>
          <p:nvPr/>
        </p:nvGrpSpPr>
        <p:grpSpPr bwMode="auto">
          <a:xfrm>
            <a:off x="6019800" y="1447800"/>
            <a:ext cx="2057400" cy="609600"/>
            <a:chOff x="3792" y="1152"/>
            <a:chExt cx="1296" cy="384"/>
          </a:xfrm>
        </p:grpSpPr>
        <p:sp>
          <p:nvSpPr>
            <p:cNvPr id="45121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5122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5123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24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1" name="Group 8"/>
          <p:cNvGrpSpPr>
            <a:grpSpLocks/>
          </p:cNvGrpSpPr>
          <p:nvPr/>
        </p:nvGrpSpPr>
        <p:grpSpPr bwMode="auto">
          <a:xfrm>
            <a:off x="6019800" y="2286000"/>
            <a:ext cx="2057400" cy="609600"/>
            <a:chOff x="3792" y="1152"/>
            <a:chExt cx="1296" cy="384"/>
          </a:xfrm>
        </p:grpSpPr>
        <p:sp>
          <p:nvSpPr>
            <p:cNvPr id="45117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5118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5119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20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2" name="Group 13"/>
          <p:cNvGrpSpPr>
            <a:grpSpLocks/>
          </p:cNvGrpSpPr>
          <p:nvPr/>
        </p:nvGrpSpPr>
        <p:grpSpPr bwMode="auto">
          <a:xfrm>
            <a:off x="6019800" y="3124200"/>
            <a:ext cx="2057400" cy="609600"/>
            <a:chOff x="3792" y="1152"/>
            <a:chExt cx="1296" cy="384"/>
          </a:xfrm>
        </p:grpSpPr>
        <p:sp>
          <p:nvSpPr>
            <p:cNvPr id="45113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5114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5115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16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3" name="Group 18"/>
          <p:cNvGrpSpPr>
            <a:grpSpLocks/>
          </p:cNvGrpSpPr>
          <p:nvPr/>
        </p:nvGrpSpPr>
        <p:grpSpPr bwMode="auto">
          <a:xfrm>
            <a:off x="6019800" y="3962400"/>
            <a:ext cx="2057400" cy="609600"/>
            <a:chOff x="3792" y="1152"/>
            <a:chExt cx="1296" cy="384"/>
          </a:xfrm>
        </p:grpSpPr>
        <p:sp>
          <p:nvSpPr>
            <p:cNvPr id="45109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5110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5111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12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4" name="Group 23"/>
          <p:cNvGrpSpPr>
            <a:grpSpLocks/>
          </p:cNvGrpSpPr>
          <p:nvPr/>
        </p:nvGrpSpPr>
        <p:grpSpPr bwMode="auto">
          <a:xfrm>
            <a:off x="6019800" y="4724400"/>
            <a:ext cx="2057400" cy="609600"/>
            <a:chOff x="3792" y="1152"/>
            <a:chExt cx="1296" cy="384"/>
          </a:xfrm>
        </p:grpSpPr>
        <p:sp>
          <p:nvSpPr>
            <p:cNvPr id="45105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5106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5107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08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5065" name="Group 36"/>
          <p:cNvGrpSpPr>
            <a:grpSpLocks/>
          </p:cNvGrpSpPr>
          <p:nvPr/>
        </p:nvGrpSpPr>
        <p:grpSpPr bwMode="auto">
          <a:xfrm>
            <a:off x="3460750" y="1443038"/>
            <a:ext cx="914400" cy="1219200"/>
            <a:chOff x="1340" y="1501"/>
            <a:chExt cx="576" cy="768"/>
          </a:xfrm>
        </p:grpSpPr>
        <p:sp>
          <p:nvSpPr>
            <p:cNvPr id="45097" name="Rectangle 28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5098" name="Rectangle 29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9" name="Rectangle 30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00" name="Rectangle 31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5101" name="Rectangle 32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5102" name="Rectangle 33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03" name="Rectangle 34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104" name="Rectangle 35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</p:grpSp>
      <p:grpSp>
        <p:nvGrpSpPr>
          <p:cNvPr id="45066" name="Group 37"/>
          <p:cNvGrpSpPr>
            <a:grpSpLocks/>
          </p:cNvGrpSpPr>
          <p:nvPr/>
        </p:nvGrpSpPr>
        <p:grpSpPr bwMode="auto">
          <a:xfrm>
            <a:off x="3460750" y="2820988"/>
            <a:ext cx="914400" cy="1219200"/>
            <a:chOff x="1340" y="1501"/>
            <a:chExt cx="576" cy="768"/>
          </a:xfrm>
        </p:grpSpPr>
        <p:sp>
          <p:nvSpPr>
            <p:cNvPr id="45089" name="Rectangle 38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  <p:sp>
          <p:nvSpPr>
            <p:cNvPr id="45090" name="Rectangle 39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1" name="Rectangle 40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2" name="Rectangle 41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  <p:sp>
          <p:nvSpPr>
            <p:cNvPr id="45093" name="Rectangle 42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  <p:sp>
          <p:nvSpPr>
            <p:cNvPr id="45094" name="Rectangle 43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5" name="Rectangle 44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96" name="Rectangle 45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</p:grpSp>
      <p:grpSp>
        <p:nvGrpSpPr>
          <p:cNvPr id="45067" name="Group 46"/>
          <p:cNvGrpSpPr>
            <a:grpSpLocks/>
          </p:cNvGrpSpPr>
          <p:nvPr/>
        </p:nvGrpSpPr>
        <p:grpSpPr bwMode="auto">
          <a:xfrm>
            <a:off x="3460750" y="4198938"/>
            <a:ext cx="914400" cy="1219200"/>
            <a:chOff x="1340" y="1501"/>
            <a:chExt cx="576" cy="768"/>
          </a:xfrm>
        </p:grpSpPr>
        <p:sp>
          <p:nvSpPr>
            <p:cNvPr id="45081" name="Rectangle 47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  <p:sp>
          <p:nvSpPr>
            <p:cNvPr id="45082" name="Rectangle 48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83" name="Rectangle 49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84" name="Rectangle 50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  <p:sp>
          <p:nvSpPr>
            <p:cNvPr id="45085" name="Rectangle 51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...</a:t>
              </a:r>
            </a:p>
          </p:txBody>
        </p:sp>
        <p:sp>
          <p:nvSpPr>
            <p:cNvPr id="45086" name="Rectangle 52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87" name="Rectangle 53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5088" name="Rectangle 54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</p:grpSp>
      <p:sp>
        <p:nvSpPr>
          <p:cNvPr id="45068" name="Line 55"/>
          <p:cNvSpPr>
            <a:spLocks noChangeShapeType="1"/>
          </p:cNvSpPr>
          <p:nvPr/>
        </p:nvSpPr>
        <p:spPr bwMode="auto">
          <a:xfrm>
            <a:off x="4254500" y="1892300"/>
            <a:ext cx="173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69" name="Line 56"/>
          <p:cNvSpPr>
            <a:spLocks noChangeShapeType="1"/>
          </p:cNvSpPr>
          <p:nvPr/>
        </p:nvSpPr>
        <p:spPr bwMode="auto">
          <a:xfrm>
            <a:off x="4241800" y="1574800"/>
            <a:ext cx="1739900" cy="163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0" name="Line 57"/>
          <p:cNvSpPr>
            <a:spLocks noChangeShapeType="1"/>
          </p:cNvSpPr>
          <p:nvPr/>
        </p:nvSpPr>
        <p:spPr bwMode="auto">
          <a:xfrm>
            <a:off x="4229100" y="2197100"/>
            <a:ext cx="1739900" cy="186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1" name="Line 59"/>
          <p:cNvSpPr>
            <a:spLocks noChangeShapeType="1"/>
          </p:cNvSpPr>
          <p:nvPr/>
        </p:nvSpPr>
        <p:spPr bwMode="auto">
          <a:xfrm flipV="1">
            <a:off x="4229100" y="2463800"/>
            <a:ext cx="177800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2" name="Freeform 60"/>
          <p:cNvSpPr>
            <a:spLocks/>
          </p:cNvSpPr>
          <p:nvPr/>
        </p:nvSpPr>
        <p:spPr bwMode="auto">
          <a:xfrm>
            <a:off x="4254500" y="1474788"/>
            <a:ext cx="1739900" cy="1147762"/>
          </a:xfrm>
          <a:custGeom>
            <a:avLst/>
            <a:gdLst>
              <a:gd name="T0" fmla="*/ 0 w 1096"/>
              <a:gd name="T1" fmla="*/ 2147483646 h 723"/>
              <a:gd name="T2" fmla="*/ 2147483646 w 1096"/>
              <a:gd name="T3" fmla="*/ 2147483646 h 723"/>
              <a:gd name="T4" fmla="*/ 2147483646 w 1096"/>
              <a:gd name="T5" fmla="*/ 2147483646 h 723"/>
              <a:gd name="T6" fmla="*/ 2147483646 w 1096"/>
              <a:gd name="T7" fmla="*/ 2147483646 h 723"/>
              <a:gd name="T8" fmla="*/ 0 60000 65536"/>
              <a:gd name="T9" fmla="*/ 0 60000 65536"/>
              <a:gd name="T10" fmla="*/ 0 60000 65536"/>
              <a:gd name="T11" fmla="*/ 0 60000 65536"/>
              <a:gd name="T12" fmla="*/ 0 w 1096"/>
              <a:gd name="T13" fmla="*/ 0 h 723"/>
              <a:gd name="T14" fmla="*/ 1096 w 1096"/>
              <a:gd name="T15" fmla="*/ 723 h 7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96" h="723">
                <a:moveTo>
                  <a:pt x="0" y="647"/>
                </a:moveTo>
                <a:cubicBezTo>
                  <a:pt x="116" y="685"/>
                  <a:pt x="233" y="723"/>
                  <a:pt x="320" y="631"/>
                </a:cubicBezTo>
                <a:cubicBezTo>
                  <a:pt x="407" y="539"/>
                  <a:pt x="391" y="190"/>
                  <a:pt x="520" y="95"/>
                </a:cubicBezTo>
                <a:cubicBezTo>
                  <a:pt x="649" y="0"/>
                  <a:pt x="872" y="31"/>
                  <a:pt x="1096" y="6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3" name="Line 61"/>
          <p:cNvSpPr>
            <a:spLocks noChangeShapeType="1"/>
          </p:cNvSpPr>
          <p:nvPr/>
        </p:nvSpPr>
        <p:spPr bwMode="auto">
          <a:xfrm>
            <a:off x="4216400" y="3251200"/>
            <a:ext cx="1765300" cy="158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4" name="Line 62"/>
          <p:cNvSpPr>
            <a:spLocks noChangeShapeType="1"/>
          </p:cNvSpPr>
          <p:nvPr/>
        </p:nvSpPr>
        <p:spPr bwMode="auto">
          <a:xfrm>
            <a:off x="4165600" y="4660900"/>
            <a:ext cx="182880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5" name="Line 63"/>
          <p:cNvSpPr>
            <a:spLocks noChangeShapeType="1"/>
          </p:cNvSpPr>
          <p:nvPr/>
        </p:nvSpPr>
        <p:spPr bwMode="auto">
          <a:xfrm flipV="1">
            <a:off x="4178300" y="3556000"/>
            <a:ext cx="18034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6" name="Freeform 64"/>
          <p:cNvSpPr>
            <a:spLocks/>
          </p:cNvSpPr>
          <p:nvPr/>
        </p:nvSpPr>
        <p:spPr bwMode="auto">
          <a:xfrm>
            <a:off x="4229100" y="2755900"/>
            <a:ext cx="1752600" cy="901700"/>
          </a:xfrm>
          <a:custGeom>
            <a:avLst/>
            <a:gdLst>
              <a:gd name="T0" fmla="*/ 0 w 1104"/>
              <a:gd name="T1" fmla="*/ 2147483646 h 568"/>
              <a:gd name="T2" fmla="*/ 2147483646 w 1104"/>
              <a:gd name="T3" fmla="*/ 2147483646 h 568"/>
              <a:gd name="T4" fmla="*/ 2147483646 w 1104"/>
              <a:gd name="T5" fmla="*/ 2147483646 h 568"/>
              <a:gd name="T6" fmla="*/ 2147483646 w 1104"/>
              <a:gd name="T7" fmla="*/ 0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1104"/>
              <a:gd name="T13" fmla="*/ 0 h 568"/>
              <a:gd name="T14" fmla="*/ 1104 w 1104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04" h="568">
                <a:moveTo>
                  <a:pt x="0" y="512"/>
                </a:moveTo>
                <a:cubicBezTo>
                  <a:pt x="136" y="540"/>
                  <a:pt x="272" y="568"/>
                  <a:pt x="392" y="520"/>
                </a:cubicBezTo>
                <a:cubicBezTo>
                  <a:pt x="512" y="472"/>
                  <a:pt x="601" y="311"/>
                  <a:pt x="720" y="224"/>
                </a:cubicBezTo>
                <a:cubicBezTo>
                  <a:pt x="839" y="137"/>
                  <a:pt x="1044" y="37"/>
                  <a:pt x="110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7" name="Freeform 65"/>
          <p:cNvSpPr>
            <a:spLocks/>
          </p:cNvSpPr>
          <p:nvPr/>
        </p:nvSpPr>
        <p:spPr bwMode="auto">
          <a:xfrm>
            <a:off x="4203700" y="3783013"/>
            <a:ext cx="1790700" cy="809625"/>
          </a:xfrm>
          <a:custGeom>
            <a:avLst/>
            <a:gdLst>
              <a:gd name="T0" fmla="*/ 0 w 1128"/>
              <a:gd name="T1" fmla="*/ 2147483646 h 510"/>
              <a:gd name="T2" fmla="*/ 2147483646 w 1128"/>
              <a:gd name="T3" fmla="*/ 2147483646 h 510"/>
              <a:gd name="T4" fmla="*/ 2147483646 w 1128"/>
              <a:gd name="T5" fmla="*/ 2147483646 h 510"/>
              <a:gd name="T6" fmla="*/ 2147483646 w 1128"/>
              <a:gd name="T7" fmla="*/ 2147483646 h 510"/>
              <a:gd name="T8" fmla="*/ 0 60000 65536"/>
              <a:gd name="T9" fmla="*/ 0 60000 65536"/>
              <a:gd name="T10" fmla="*/ 0 60000 65536"/>
              <a:gd name="T11" fmla="*/ 0 60000 65536"/>
              <a:gd name="T12" fmla="*/ 0 w 1128"/>
              <a:gd name="T13" fmla="*/ 0 h 510"/>
              <a:gd name="T14" fmla="*/ 1128 w 1128"/>
              <a:gd name="T15" fmla="*/ 510 h 5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28" h="510">
                <a:moveTo>
                  <a:pt x="0" y="65"/>
                </a:moveTo>
                <a:cubicBezTo>
                  <a:pt x="97" y="32"/>
                  <a:pt x="195" y="0"/>
                  <a:pt x="256" y="65"/>
                </a:cubicBezTo>
                <a:cubicBezTo>
                  <a:pt x="317" y="130"/>
                  <a:pt x="223" y="404"/>
                  <a:pt x="368" y="457"/>
                </a:cubicBezTo>
                <a:cubicBezTo>
                  <a:pt x="513" y="510"/>
                  <a:pt x="820" y="447"/>
                  <a:pt x="1128" y="38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8" name="Line 66"/>
          <p:cNvSpPr>
            <a:spLocks noChangeShapeType="1"/>
          </p:cNvSpPr>
          <p:nvPr/>
        </p:nvSpPr>
        <p:spPr bwMode="auto">
          <a:xfrm>
            <a:off x="4191000" y="4978400"/>
            <a:ext cx="1168400" cy="55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5079" name="Text Box 67"/>
          <p:cNvSpPr txBox="1">
            <a:spLocks noChangeArrowheads="1"/>
          </p:cNvSpPr>
          <p:nvPr/>
        </p:nvSpPr>
        <p:spPr bwMode="auto">
          <a:xfrm>
            <a:off x="627063" y="958850"/>
            <a:ext cx="2181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one option...</a:t>
            </a:r>
            <a:endParaRPr lang="en-US" altLang="hu-HU" sz="3600"/>
          </a:p>
        </p:txBody>
      </p:sp>
      <p:sp>
        <p:nvSpPr>
          <p:cNvPr id="45080" name="Text Box 68"/>
          <p:cNvSpPr txBox="1">
            <a:spLocks noChangeArrowheads="1"/>
          </p:cNvSpPr>
          <p:nvPr/>
        </p:nvSpPr>
        <p:spPr bwMode="auto">
          <a:xfrm>
            <a:off x="177800" y="2293938"/>
            <a:ext cx="32893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Problem:</a:t>
            </a:r>
            <a:endParaRPr lang="en-US" altLang="hu-HU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excess overhead!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hu-HU" sz="3200">
                <a:solidFill>
                  <a:srgbClr val="FF0000"/>
                </a:solidFill>
              </a:rPr>
              <a:t> disk space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hu-HU" sz="3200">
                <a:solidFill>
                  <a:srgbClr val="FF0000"/>
                </a:solidFill>
              </a:rPr>
              <a:t> search time</a:t>
            </a:r>
            <a:endParaRPr lang="en-US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29C365-1EDA-4CDF-8B0A-89C991C3BBC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hu-HU" sz="14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90500"/>
            <a:ext cx="7924800" cy="9017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Duplicate values &amp; secondary indexes</a:t>
            </a:r>
          </a:p>
        </p:txBody>
      </p:sp>
      <p:grpSp>
        <p:nvGrpSpPr>
          <p:cNvPr id="46084" name="Group 3"/>
          <p:cNvGrpSpPr>
            <a:grpSpLocks/>
          </p:cNvGrpSpPr>
          <p:nvPr/>
        </p:nvGrpSpPr>
        <p:grpSpPr bwMode="auto">
          <a:xfrm>
            <a:off x="6019800" y="1447800"/>
            <a:ext cx="2057400" cy="609600"/>
            <a:chOff x="3792" y="1152"/>
            <a:chExt cx="1296" cy="384"/>
          </a:xfrm>
        </p:grpSpPr>
        <p:sp>
          <p:nvSpPr>
            <p:cNvPr id="46134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6135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6136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37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6019800" y="2286000"/>
            <a:ext cx="2057400" cy="609600"/>
            <a:chOff x="3792" y="1152"/>
            <a:chExt cx="1296" cy="384"/>
          </a:xfrm>
        </p:grpSpPr>
        <p:sp>
          <p:nvSpPr>
            <p:cNvPr id="46130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6131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6132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33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6086" name="Group 13"/>
          <p:cNvGrpSpPr>
            <a:grpSpLocks/>
          </p:cNvGrpSpPr>
          <p:nvPr/>
        </p:nvGrpSpPr>
        <p:grpSpPr bwMode="auto">
          <a:xfrm>
            <a:off x="6019800" y="3124200"/>
            <a:ext cx="2057400" cy="609600"/>
            <a:chOff x="3792" y="1152"/>
            <a:chExt cx="1296" cy="384"/>
          </a:xfrm>
        </p:grpSpPr>
        <p:sp>
          <p:nvSpPr>
            <p:cNvPr id="46126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6127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6128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29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6087" name="Group 18"/>
          <p:cNvGrpSpPr>
            <a:grpSpLocks/>
          </p:cNvGrpSpPr>
          <p:nvPr/>
        </p:nvGrpSpPr>
        <p:grpSpPr bwMode="auto">
          <a:xfrm>
            <a:off x="6019800" y="3962400"/>
            <a:ext cx="2057400" cy="609600"/>
            <a:chOff x="3792" y="1152"/>
            <a:chExt cx="1296" cy="384"/>
          </a:xfrm>
        </p:grpSpPr>
        <p:sp>
          <p:nvSpPr>
            <p:cNvPr id="46122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6123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6124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25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6088" name="Group 23"/>
          <p:cNvGrpSpPr>
            <a:grpSpLocks/>
          </p:cNvGrpSpPr>
          <p:nvPr/>
        </p:nvGrpSpPr>
        <p:grpSpPr bwMode="auto">
          <a:xfrm>
            <a:off x="6019800" y="4724400"/>
            <a:ext cx="2057400" cy="609600"/>
            <a:chOff x="3792" y="1152"/>
            <a:chExt cx="1296" cy="384"/>
          </a:xfrm>
        </p:grpSpPr>
        <p:sp>
          <p:nvSpPr>
            <p:cNvPr id="46118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6119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6120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21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6089" name="Rectangle 29"/>
          <p:cNvSpPr>
            <a:spLocks noChangeArrowheads="1"/>
          </p:cNvSpPr>
          <p:nvPr/>
        </p:nvSpPr>
        <p:spPr bwMode="auto">
          <a:xfrm>
            <a:off x="3194050" y="1519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10</a:t>
            </a:r>
          </a:p>
        </p:txBody>
      </p:sp>
      <p:sp>
        <p:nvSpPr>
          <p:cNvPr id="46090" name="Rectangle 30"/>
          <p:cNvSpPr>
            <a:spLocks noChangeArrowheads="1"/>
          </p:cNvSpPr>
          <p:nvPr/>
        </p:nvSpPr>
        <p:spPr bwMode="auto">
          <a:xfrm>
            <a:off x="3651250" y="151923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091" name="Rectangle 34"/>
          <p:cNvSpPr>
            <a:spLocks noChangeArrowheads="1"/>
          </p:cNvSpPr>
          <p:nvPr/>
        </p:nvSpPr>
        <p:spPr bwMode="auto">
          <a:xfrm>
            <a:off x="3659188" y="182721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092" name="Rectangle 35"/>
          <p:cNvSpPr>
            <a:spLocks noChangeArrowheads="1"/>
          </p:cNvSpPr>
          <p:nvPr/>
        </p:nvSpPr>
        <p:spPr bwMode="auto">
          <a:xfrm>
            <a:off x="3657600" y="21336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093" name="Text Box 37"/>
          <p:cNvSpPr txBox="1">
            <a:spLocks noChangeArrowheads="1"/>
          </p:cNvSpPr>
          <p:nvPr/>
        </p:nvSpPr>
        <p:spPr bwMode="auto">
          <a:xfrm>
            <a:off x="312738" y="958850"/>
            <a:ext cx="2814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another option...</a:t>
            </a:r>
            <a:endParaRPr lang="en-US" altLang="hu-HU" sz="3600"/>
          </a:p>
        </p:txBody>
      </p:sp>
      <p:sp>
        <p:nvSpPr>
          <p:cNvPr id="46094" name="Rectangle 39"/>
          <p:cNvSpPr>
            <a:spLocks noChangeArrowheads="1"/>
          </p:cNvSpPr>
          <p:nvPr/>
        </p:nvSpPr>
        <p:spPr bwMode="auto">
          <a:xfrm>
            <a:off x="3652838" y="2747963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095" name="Rectangle 40"/>
          <p:cNvSpPr>
            <a:spLocks noChangeArrowheads="1"/>
          </p:cNvSpPr>
          <p:nvPr/>
        </p:nvSpPr>
        <p:spPr bwMode="auto">
          <a:xfrm>
            <a:off x="3657600" y="481488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46096" name="Group 42"/>
          <p:cNvGrpSpPr>
            <a:grpSpLocks/>
          </p:cNvGrpSpPr>
          <p:nvPr/>
        </p:nvGrpSpPr>
        <p:grpSpPr bwMode="auto">
          <a:xfrm>
            <a:off x="3203575" y="3902075"/>
            <a:ext cx="914400" cy="304800"/>
            <a:chOff x="692" y="1533"/>
            <a:chExt cx="576" cy="192"/>
          </a:xfrm>
        </p:grpSpPr>
        <p:sp>
          <p:nvSpPr>
            <p:cNvPr id="46116" name="Rectangle 43"/>
            <p:cNvSpPr>
              <a:spLocks noChangeArrowheads="1"/>
            </p:cNvSpPr>
            <p:nvPr/>
          </p:nvSpPr>
          <p:spPr bwMode="auto">
            <a:xfrm>
              <a:off x="980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17" name="Rectangle 44"/>
            <p:cNvSpPr>
              <a:spLocks noChangeArrowheads="1"/>
            </p:cNvSpPr>
            <p:nvPr/>
          </p:nvSpPr>
          <p:spPr bwMode="auto">
            <a:xfrm>
              <a:off x="692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</p:grpSp>
      <p:grpSp>
        <p:nvGrpSpPr>
          <p:cNvPr id="46097" name="Group 45"/>
          <p:cNvGrpSpPr>
            <a:grpSpLocks/>
          </p:cNvGrpSpPr>
          <p:nvPr/>
        </p:nvGrpSpPr>
        <p:grpSpPr bwMode="auto">
          <a:xfrm>
            <a:off x="3203575" y="3592513"/>
            <a:ext cx="914400" cy="304800"/>
            <a:chOff x="692" y="1533"/>
            <a:chExt cx="576" cy="192"/>
          </a:xfrm>
        </p:grpSpPr>
        <p:sp>
          <p:nvSpPr>
            <p:cNvPr id="46114" name="Rectangle 46"/>
            <p:cNvSpPr>
              <a:spLocks noChangeArrowheads="1"/>
            </p:cNvSpPr>
            <p:nvPr/>
          </p:nvSpPr>
          <p:spPr bwMode="auto">
            <a:xfrm>
              <a:off x="980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15" name="Rectangle 47"/>
            <p:cNvSpPr>
              <a:spLocks noChangeArrowheads="1"/>
            </p:cNvSpPr>
            <p:nvPr/>
          </p:nvSpPr>
          <p:spPr bwMode="auto">
            <a:xfrm>
              <a:off x="692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</p:grpSp>
      <p:grpSp>
        <p:nvGrpSpPr>
          <p:cNvPr id="46098" name="Group 48"/>
          <p:cNvGrpSpPr>
            <a:grpSpLocks/>
          </p:cNvGrpSpPr>
          <p:nvPr/>
        </p:nvGrpSpPr>
        <p:grpSpPr bwMode="auto">
          <a:xfrm>
            <a:off x="3194050" y="2444750"/>
            <a:ext cx="914400" cy="304800"/>
            <a:chOff x="692" y="1533"/>
            <a:chExt cx="576" cy="192"/>
          </a:xfrm>
        </p:grpSpPr>
        <p:sp>
          <p:nvSpPr>
            <p:cNvPr id="46112" name="Rectangle 49"/>
            <p:cNvSpPr>
              <a:spLocks noChangeArrowheads="1"/>
            </p:cNvSpPr>
            <p:nvPr/>
          </p:nvSpPr>
          <p:spPr bwMode="auto">
            <a:xfrm>
              <a:off x="980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6113" name="Rectangle 50"/>
            <p:cNvSpPr>
              <a:spLocks noChangeArrowheads="1"/>
            </p:cNvSpPr>
            <p:nvPr/>
          </p:nvSpPr>
          <p:spPr bwMode="auto">
            <a:xfrm>
              <a:off x="692" y="153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</p:grpSp>
      <p:sp>
        <p:nvSpPr>
          <p:cNvPr id="46099" name="Rectangle 51"/>
          <p:cNvSpPr>
            <a:spLocks noChangeArrowheads="1"/>
          </p:cNvSpPr>
          <p:nvPr/>
        </p:nvSpPr>
        <p:spPr bwMode="auto">
          <a:xfrm>
            <a:off x="3657600" y="451008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100" name="Rectangle 52"/>
          <p:cNvSpPr>
            <a:spLocks noChangeArrowheads="1"/>
          </p:cNvSpPr>
          <p:nvPr/>
        </p:nvSpPr>
        <p:spPr bwMode="auto">
          <a:xfrm>
            <a:off x="3662363" y="4205288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6101" name="Line 53"/>
          <p:cNvSpPr>
            <a:spLocks noChangeShapeType="1"/>
          </p:cNvSpPr>
          <p:nvPr/>
        </p:nvSpPr>
        <p:spPr bwMode="auto">
          <a:xfrm>
            <a:off x="3911600" y="1638300"/>
            <a:ext cx="20701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2" name="Line 54"/>
          <p:cNvSpPr>
            <a:spLocks noChangeShapeType="1"/>
          </p:cNvSpPr>
          <p:nvPr/>
        </p:nvSpPr>
        <p:spPr bwMode="auto">
          <a:xfrm flipV="1">
            <a:off x="3924300" y="1854200"/>
            <a:ext cx="20701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3" name="Line 55"/>
          <p:cNvSpPr>
            <a:spLocks noChangeShapeType="1"/>
          </p:cNvSpPr>
          <p:nvPr/>
        </p:nvSpPr>
        <p:spPr bwMode="auto">
          <a:xfrm>
            <a:off x="3937000" y="2260600"/>
            <a:ext cx="2044700" cy="184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4" name="Line 57"/>
          <p:cNvSpPr>
            <a:spLocks noChangeShapeType="1"/>
          </p:cNvSpPr>
          <p:nvPr/>
        </p:nvSpPr>
        <p:spPr bwMode="auto">
          <a:xfrm flipV="1">
            <a:off x="3937000" y="1549400"/>
            <a:ext cx="2070100" cy="1054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5" name="Line 58"/>
          <p:cNvSpPr>
            <a:spLocks noChangeShapeType="1"/>
          </p:cNvSpPr>
          <p:nvPr/>
        </p:nvSpPr>
        <p:spPr bwMode="auto">
          <a:xfrm flipV="1">
            <a:off x="3987800" y="2425700"/>
            <a:ext cx="20320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6" name="Line 59"/>
          <p:cNvSpPr>
            <a:spLocks noChangeShapeType="1"/>
          </p:cNvSpPr>
          <p:nvPr/>
        </p:nvSpPr>
        <p:spPr bwMode="auto">
          <a:xfrm>
            <a:off x="3924300" y="3771900"/>
            <a:ext cx="20955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7" name="Line 60"/>
          <p:cNvSpPr>
            <a:spLocks noChangeShapeType="1"/>
          </p:cNvSpPr>
          <p:nvPr/>
        </p:nvSpPr>
        <p:spPr bwMode="auto">
          <a:xfrm flipV="1">
            <a:off x="3937000" y="2743200"/>
            <a:ext cx="204470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8" name="Line 61"/>
          <p:cNvSpPr>
            <a:spLocks noChangeShapeType="1"/>
          </p:cNvSpPr>
          <p:nvPr/>
        </p:nvSpPr>
        <p:spPr bwMode="auto">
          <a:xfrm>
            <a:off x="3962400" y="4965700"/>
            <a:ext cx="20447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09" name="Line 62"/>
          <p:cNvSpPr>
            <a:spLocks noChangeShapeType="1"/>
          </p:cNvSpPr>
          <p:nvPr/>
        </p:nvSpPr>
        <p:spPr bwMode="auto">
          <a:xfrm flipV="1">
            <a:off x="3949700" y="3530600"/>
            <a:ext cx="20447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10" name="Freeform 63"/>
          <p:cNvSpPr>
            <a:spLocks/>
          </p:cNvSpPr>
          <p:nvPr/>
        </p:nvSpPr>
        <p:spPr bwMode="auto">
          <a:xfrm>
            <a:off x="3962400" y="4330700"/>
            <a:ext cx="2019300" cy="412750"/>
          </a:xfrm>
          <a:custGeom>
            <a:avLst/>
            <a:gdLst>
              <a:gd name="T0" fmla="*/ 0 w 1272"/>
              <a:gd name="T1" fmla="*/ 0 h 260"/>
              <a:gd name="T2" fmla="*/ 2147483646 w 1272"/>
              <a:gd name="T3" fmla="*/ 2147483646 h 260"/>
              <a:gd name="T4" fmla="*/ 2147483646 w 1272"/>
              <a:gd name="T5" fmla="*/ 2147483646 h 260"/>
              <a:gd name="T6" fmla="*/ 2147483646 w 1272"/>
              <a:gd name="T7" fmla="*/ 2147483646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272"/>
              <a:gd name="T13" fmla="*/ 0 h 260"/>
              <a:gd name="T14" fmla="*/ 1272 w 1272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72" h="260">
                <a:moveTo>
                  <a:pt x="0" y="0"/>
                </a:moveTo>
                <a:cubicBezTo>
                  <a:pt x="154" y="88"/>
                  <a:pt x="308" y="177"/>
                  <a:pt x="432" y="216"/>
                </a:cubicBezTo>
                <a:cubicBezTo>
                  <a:pt x="556" y="255"/>
                  <a:pt x="604" y="260"/>
                  <a:pt x="744" y="232"/>
                </a:cubicBezTo>
                <a:cubicBezTo>
                  <a:pt x="884" y="204"/>
                  <a:pt x="1189" y="80"/>
                  <a:pt x="127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11" name="Text Box 64"/>
          <p:cNvSpPr txBox="1">
            <a:spLocks noChangeArrowheads="1"/>
          </p:cNvSpPr>
          <p:nvPr/>
        </p:nvSpPr>
        <p:spPr bwMode="auto">
          <a:xfrm>
            <a:off x="647700" y="2371725"/>
            <a:ext cx="238283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u="sng">
                <a:solidFill>
                  <a:srgbClr val="FF0000"/>
                </a:solidFill>
              </a:rPr>
              <a:t>Problem:</a:t>
            </a:r>
            <a:endParaRPr lang="en-US" altLang="hu-HU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variable size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records 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rgbClr val="FF0000"/>
                </a:solidFill>
              </a:rPr>
              <a:t>index!</a:t>
            </a:r>
            <a:endParaRPr lang="en-US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8D7BA3-B51A-4C88-B3F8-E7AC65AEEE9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hu-HU" sz="1400" smtClean="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8" y="146050"/>
            <a:ext cx="7924800" cy="9017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Duplicate values &amp; secondary indexes</a:t>
            </a: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5246688" y="1306513"/>
            <a:ext cx="2057400" cy="609600"/>
            <a:chOff x="3792" y="1152"/>
            <a:chExt cx="1296" cy="384"/>
          </a:xfrm>
        </p:grpSpPr>
        <p:sp>
          <p:nvSpPr>
            <p:cNvPr id="47171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7172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7173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74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09" name="Group 8"/>
          <p:cNvGrpSpPr>
            <a:grpSpLocks/>
          </p:cNvGrpSpPr>
          <p:nvPr/>
        </p:nvGrpSpPr>
        <p:grpSpPr bwMode="auto">
          <a:xfrm>
            <a:off x="5246688" y="2144713"/>
            <a:ext cx="2057400" cy="609600"/>
            <a:chOff x="3792" y="1152"/>
            <a:chExt cx="1296" cy="384"/>
          </a:xfrm>
        </p:grpSpPr>
        <p:sp>
          <p:nvSpPr>
            <p:cNvPr id="47167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7168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7169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70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10" name="Group 13"/>
          <p:cNvGrpSpPr>
            <a:grpSpLocks/>
          </p:cNvGrpSpPr>
          <p:nvPr/>
        </p:nvGrpSpPr>
        <p:grpSpPr bwMode="auto">
          <a:xfrm>
            <a:off x="5246688" y="2982913"/>
            <a:ext cx="2057400" cy="609600"/>
            <a:chOff x="3792" y="1152"/>
            <a:chExt cx="1296" cy="384"/>
          </a:xfrm>
        </p:grpSpPr>
        <p:sp>
          <p:nvSpPr>
            <p:cNvPr id="47163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7164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7165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66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11" name="Group 18"/>
          <p:cNvGrpSpPr>
            <a:grpSpLocks/>
          </p:cNvGrpSpPr>
          <p:nvPr/>
        </p:nvGrpSpPr>
        <p:grpSpPr bwMode="auto">
          <a:xfrm>
            <a:off x="5246688" y="3821113"/>
            <a:ext cx="2057400" cy="609600"/>
            <a:chOff x="3792" y="1152"/>
            <a:chExt cx="1296" cy="384"/>
          </a:xfrm>
        </p:grpSpPr>
        <p:sp>
          <p:nvSpPr>
            <p:cNvPr id="47159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7160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7161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62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12" name="Group 23"/>
          <p:cNvGrpSpPr>
            <a:grpSpLocks/>
          </p:cNvGrpSpPr>
          <p:nvPr/>
        </p:nvGrpSpPr>
        <p:grpSpPr bwMode="auto">
          <a:xfrm>
            <a:off x="5246688" y="4583113"/>
            <a:ext cx="2057400" cy="609600"/>
            <a:chOff x="3792" y="1152"/>
            <a:chExt cx="1296" cy="384"/>
          </a:xfrm>
        </p:grpSpPr>
        <p:sp>
          <p:nvSpPr>
            <p:cNvPr id="47155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7156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7157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58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7113" name="Group 28"/>
          <p:cNvGrpSpPr>
            <a:grpSpLocks/>
          </p:cNvGrpSpPr>
          <p:nvPr/>
        </p:nvGrpSpPr>
        <p:grpSpPr bwMode="auto">
          <a:xfrm>
            <a:off x="2398713" y="1657350"/>
            <a:ext cx="914400" cy="1219200"/>
            <a:chOff x="1340" y="1501"/>
            <a:chExt cx="576" cy="768"/>
          </a:xfrm>
        </p:grpSpPr>
        <p:sp>
          <p:nvSpPr>
            <p:cNvPr id="47147" name="Rectangle 29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7148" name="Rectangle 30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9" name="Rectangle 31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50" name="Rectangle 32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  <p:sp>
          <p:nvSpPr>
            <p:cNvPr id="47151" name="Rectangle 33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  <p:sp>
          <p:nvSpPr>
            <p:cNvPr id="47152" name="Rectangle 34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53" name="Rectangle 35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54" name="Rectangle 36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</p:grpSp>
      <p:grpSp>
        <p:nvGrpSpPr>
          <p:cNvPr id="47114" name="Group 37"/>
          <p:cNvGrpSpPr>
            <a:grpSpLocks/>
          </p:cNvGrpSpPr>
          <p:nvPr/>
        </p:nvGrpSpPr>
        <p:grpSpPr bwMode="auto">
          <a:xfrm>
            <a:off x="2398713" y="3092450"/>
            <a:ext cx="914400" cy="1219200"/>
            <a:chOff x="1340" y="1501"/>
            <a:chExt cx="576" cy="768"/>
          </a:xfrm>
        </p:grpSpPr>
        <p:sp>
          <p:nvSpPr>
            <p:cNvPr id="47139" name="Rectangle 38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50</a:t>
              </a:r>
            </a:p>
          </p:txBody>
        </p:sp>
        <p:sp>
          <p:nvSpPr>
            <p:cNvPr id="47140" name="Rectangle 39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1" name="Rectangle 40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2" name="Rectangle 41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60</a:t>
              </a:r>
            </a:p>
          </p:txBody>
        </p:sp>
        <p:sp>
          <p:nvSpPr>
            <p:cNvPr id="47143" name="Rectangle 42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...</a:t>
              </a:r>
            </a:p>
          </p:txBody>
        </p:sp>
        <p:sp>
          <p:nvSpPr>
            <p:cNvPr id="47144" name="Rectangle 43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5" name="Rectangle 44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7146" name="Rectangle 45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</p:grpSp>
      <p:sp>
        <p:nvSpPr>
          <p:cNvPr id="47115" name="Line 63"/>
          <p:cNvSpPr>
            <a:spLocks noChangeShapeType="1"/>
          </p:cNvSpPr>
          <p:nvPr/>
        </p:nvSpPr>
        <p:spPr bwMode="auto">
          <a:xfrm flipV="1">
            <a:off x="3141663" y="1762125"/>
            <a:ext cx="2070100" cy="39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6" name="Line 64"/>
          <p:cNvSpPr>
            <a:spLocks noChangeShapeType="1"/>
          </p:cNvSpPr>
          <p:nvPr/>
        </p:nvSpPr>
        <p:spPr bwMode="auto">
          <a:xfrm>
            <a:off x="3176588" y="2106613"/>
            <a:ext cx="2068512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7" name="Line 65"/>
          <p:cNvSpPr>
            <a:spLocks noChangeShapeType="1"/>
          </p:cNvSpPr>
          <p:nvPr/>
        </p:nvSpPr>
        <p:spPr bwMode="auto">
          <a:xfrm>
            <a:off x="3154363" y="2424113"/>
            <a:ext cx="2100262" cy="2198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8" name="Line 66"/>
          <p:cNvSpPr>
            <a:spLocks noChangeShapeType="1"/>
          </p:cNvSpPr>
          <p:nvPr/>
        </p:nvSpPr>
        <p:spPr bwMode="auto">
          <a:xfrm flipV="1">
            <a:off x="3167063" y="2638425"/>
            <a:ext cx="2065337" cy="103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19" name="Line 67"/>
          <p:cNvSpPr>
            <a:spLocks noChangeShapeType="1"/>
          </p:cNvSpPr>
          <p:nvPr/>
        </p:nvSpPr>
        <p:spPr bwMode="auto">
          <a:xfrm>
            <a:off x="3141663" y="3249613"/>
            <a:ext cx="15367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20" name="Line 68"/>
          <p:cNvSpPr>
            <a:spLocks noChangeShapeType="1"/>
          </p:cNvSpPr>
          <p:nvPr/>
        </p:nvSpPr>
        <p:spPr bwMode="auto">
          <a:xfrm>
            <a:off x="3116263" y="3529013"/>
            <a:ext cx="1066800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21" name="Rectangle 81"/>
          <p:cNvSpPr>
            <a:spLocks noChangeArrowheads="1"/>
          </p:cNvSpPr>
          <p:nvPr/>
        </p:nvSpPr>
        <p:spPr bwMode="auto">
          <a:xfrm>
            <a:off x="7304088" y="16002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2" name="Rectangle 82"/>
          <p:cNvSpPr>
            <a:spLocks noChangeArrowheads="1"/>
          </p:cNvSpPr>
          <p:nvPr/>
        </p:nvSpPr>
        <p:spPr bwMode="auto">
          <a:xfrm>
            <a:off x="7304088" y="12954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ym typeface="Symbol" panose="05050102010706020507" pitchFamily="18" charset="2"/>
              </a:rPr>
              <a:t></a:t>
            </a:r>
            <a:endParaRPr lang="en-US" altLang="hu-HU" sz="3600"/>
          </a:p>
        </p:txBody>
      </p:sp>
      <p:sp>
        <p:nvSpPr>
          <p:cNvPr id="47123" name="Rectangle 83"/>
          <p:cNvSpPr>
            <a:spLocks noChangeArrowheads="1"/>
          </p:cNvSpPr>
          <p:nvPr/>
        </p:nvSpPr>
        <p:spPr bwMode="auto">
          <a:xfrm>
            <a:off x="7304088" y="21336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4" name="Rectangle 84"/>
          <p:cNvSpPr>
            <a:spLocks noChangeArrowheads="1"/>
          </p:cNvSpPr>
          <p:nvPr/>
        </p:nvSpPr>
        <p:spPr bwMode="auto">
          <a:xfrm>
            <a:off x="7315200" y="2449513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5" name="Rectangle 85"/>
          <p:cNvSpPr>
            <a:spLocks noChangeArrowheads="1"/>
          </p:cNvSpPr>
          <p:nvPr/>
        </p:nvSpPr>
        <p:spPr bwMode="auto">
          <a:xfrm>
            <a:off x="7315200" y="2982913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6" name="Rectangle 86"/>
          <p:cNvSpPr>
            <a:spLocks noChangeArrowheads="1"/>
          </p:cNvSpPr>
          <p:nvPr/>
        </p:nvSpPr>
        <p:spPr bwMode="auto">
          <a:xfrm>
            <a:off x="7315200" y="3265488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7" name="Rectangle 87"/>
          <p:cNvSpPr>
            <a:spLocks noChangeArrowheads="1"/>
          </p:cNvSpPr>
          <p:nvPr/>
        </p:nvSpPr>
        <p:spPr bwMode="auto">
          <a:xfrm>
            <a:off x="7304088" y="45720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47128" name="Rectangle 88"/>
          <p:cNvSpPr>
            <a:spLocks noChangeArrowheads="1"/>
          </p:cNvSpPr>
          <p:nvPr/>
        </p:nvSpPr>
        <p:spPr bwMode="auto">
          <a:xfrm>
            <a:off x="7304088" y="4114800"/>
            <a:ext cx="206375" cy="315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47129" name="Rectangle 89"/>
          <p:cNvSpPr>
            <a:spLocks noChangeArrowheads="1"/>
          </p:cNvSpPr>
          <p:nvPr/>
        </p:nvSpPr>
        <p:spPr bwMode="auto">
          <a:xfrm>
            <a:off x="7315200" y="3821113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47130" name="Rectangle 90"/>
          <p:cNvSpPr>
            <a:spLocks noChangeArrowheads="1"/>
          </p:cNvSpPr>
          <p:nvPr/>
        </p:nvSpPr>
        <p:spPr bwMode="auto">
          <a:xfrm>
            <a:off x="7304088" y="4887913"/>
            <a:ext cx="206375" cy="315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47131" name="Freeform 91"/>
          <p:cNvSpPr>
            <a:spLocks/>
          </p:cNvSpPr>
          <p:nvPr/>
        </p:nvSpPr>
        <p:spPr bwMode="auto">
          <a:xfrm>
            <a:off x="7391400" y="1550988"/>
            <a:ext cx="511175" cy="1636712"/>
          </a:xfrm>
          <a:custGeom>
            <a:avLst/>
            <a:gdLst>
              <a:gd name="T0" fmla="*/ 0 w 322"/>
              <a:gd name="T1" fmla="*/ 2147483646 h 1031"/>
              <a:gd name="T2" fmla="*/ 2147483646 w 322"/>
              <a:gd name="T3" fmla="*/ 2147483646 h 1031"/>
              <a:gd name="T4" fmla="*/ 2147483646 w 322"/>
              <a:gd name="T5" fmla="*/ 2147483646 h 1031"/>
              <a:gd name="T6" fmla="*/ 2147483646 w 322"/>
              <a:gd name="T7" fmla="*/ 2147483646 h 1031"/>
              <a:gd name="T8" fmla="*/ 0 60000 65536"/>
              <a:gd name="T9" fmla="*/ 0 60000 65536"/>
              <a:gd name="T10" fmla="*/ 0 60000 65536"/>
              <a:gd name="T11" fmla="*/ 0 60000 65536"/>
              <a:gd name="T12" fmla="*/ 0 w 322"/>
              <a:gd name="T13" fmla="*/ 0 h 1031"/>
              <a:gd name="T14" fmla="*/ 322 w 322"/>
              <a:gd name="T15" fmla="*/ 1031 h 10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2" h="1031">
                <a:moveTo>
                  <a:pt x="0" y="127"/>
                </a:moveTo>
                <a:cubicBezTo>
                  <a:pt x="113" y="63"/>
                  <a:pt x="226" y="0"/>
                  <a:pt x="274" y="127"/>
                </a:cubicBezTo>
                <a:cubicBezTo>
                  <a:pt x="322" y="254"/>
                  <a:pt x="318" y="745"/>
                  <a:pt x="288" y="888"/>
                </a:cubicBezTo>
                <a:cubicBezTo>
                  <a:pt x="258" y="1031"/>
                  <a:pt x="129" y="968"/>
                  <a:pt x="96" y="9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2" name="Freeform 93"/>
          <p:cNvSpPr>
            <a:spLocks/>
          </p:cNvSpPr>
          <p:nvPr/>
        </p:nvSpPr>
        <p:spPr bwMode="auto">
          <a:xfrm>
            <a:off x="7424738" y="1268413"/>
            <a:ext cx="919162" cy="1025525"/>
          </a:xfrm>
          <a:custGeom>
            <a:avLst/>
            <a:gdLst>
              <a:gd name="T0" fmla="*/ 0 w 579"/>
              <a:gd name="T1" fmla="*/ 2147483646 h 646"/>
              <a:gd name="T2" fmla="*/ 2147483646 w 579"/>
              <a:gd name="T3" fmla="*/ 2147483646 h 646"/>
              <a:gd name="T4" fmla="*/ 2147483646 w 579"/>
              <a:gd name="T5" fmla="*/ 2147483646 h 646"/>
              <a:gd name="T6" fmla="*/ 2147483646 w 579"/>
              <a:gd name="T7" fmla="*/ 2147483646 h 646"/>
              <a:gd name="T8" fmla="*/ 2147483646 w 579"/>
              <a:gd name="T9" fmla="*/ 2147483646 h 646"/>
              <a:gd name="T10" fmla="*/ 2147483646 w 579"/>
              <a:gd name="T11" fmla="*/ 2147483646 h 646"/>
              <a:gd name="T12" fmla="*/ 2147483646 w 579"/>
              <a:gd name="T13" fmla="*/ 2147483646 h 6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9"/>
              <a:gd name="T22" fmla="*/ 0 h 646"/>
              <a:gd name="T23" fmla="*/ 579 w 579"/>
              <a:gd name="T24" fmla="*/ 646 h 6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9" h="646">
                <a:moveTo>
                  <a:pt x="0" y="634"/>
                </a:moveTo>
                <a:cubicBezTo>
                  <a:pt x="172" y="640"/>
                  <a:pt x="344" y="646"/>
                  <a:pt x="438" y="627"/>
                </a:cubicBezTo>
                <a:cubicBezTo>
                  <a:pt x="532" y="608"/>
                  <a:pt x="545" y="572"/>
                  <a:pt x="562" y="518"/>
                </a:cubicBezTo>
                <a:cubicBezTo>
                  <a:pt x="579" y="464"/>
                  <a:pt x="545" y="366"/>
                  <a:pt x="541" y="305"/>
                </a:cubicBezTo>
                <a:cubicBezTo>
                  <a:pt x="537" y="244"/>
                  <a:pt x="575" y="202"/>
                  <a:pt x="541" y="154"/>
                </a:cubicBezTo>
                <a:cubicBezTo>
                  <a:pt x="507" y="106"/>
                  <a:pt x="415" y="34"/>
                  <a:pt x="336" y="17"/>
                </a:cubicBezTo>
                <a:cubicBezTo>
                  <a:pt x="257" y="0"/>
                  <a:pt x="162" y="25"/>
                  <a:pt x="68" y="5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3" name="Freeform 94"/>
          <p:cNvSpPr>
            <a:spLocks/>
          </p:cNvSpPr>
          <p:nvPr/>
        </p:nvSpPr>
        <p:spPr bwMode="auto">
          <a:xfrm>
            <a:off x="7424738" y="2544763"/>
            <a:ext cx="700087" cy="917575"/>
          </a:xfrm>
          <a:custGeom>
            <a:avLst/>
            <a:gdLst>
              <a:gd name="T0" fmla="*/ 0 w 441"/>
              <a:gd name="T1" fmla="*/ 2147483646 h 578"/>
              <a:gd name="T2" fmla="*/ 2147483646 w 441"/>
              <a:gd name="T3" fmla="*/ 2147483646 h 578"/>
              <a:gd name="T4" fmla="*/ 2147483646 w 441"/>
              <a:gd name="T5" fmla="*/ 2147483646 h 578"/>
              <a:gd name="T6" fmla="*/ 2147483646 w 441"/>
              <a:gd name="T7" fmla="*/ 2147483646 h 578"/>
              <a:gd name="T8" fmla="*/ 0 60000 65536"/>
              <a:gd name="T9" fmla="*/ 0 60000 65536"/>
              <a:gd name="T10" fmla="*/ 0 60000 65536"/>
              <a:gd name="T11" fmla="*/ 0 60000 65536"/>
              <a:gd name="T12" fmla="*/ 0 w 441"/>
              <a:gd name="T13" fmla="*/ 0 h 578"/>
              <a:gd name="T14" fmla="*/ 441 w 441"/>
              <a:gd name="T15" fmla="*/ 578 h 5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1" h="578">
                <a:moveTo>
                  <a:pt x="0" y="15"/>
                </a:moveTo>
                <a:cubicBezTo>
                  <a:pt x="156" y="7"/>
                  <a:pt x="313" y="0"/>
                  <a:pt x="377" y="50"/>
                </a:cubicBezTo>
                <a:cubicBezTo>
                  <a:pt x="441" y="100"/>
                  <a:pt x="434" y="229"/>
                  <a:pt x="384" y="317"/>
                </a:cubicBezTo>
                <a:cubicBezTo>
                  <a:pt x="334" y="405"/>
                  <a:pt x="204" y="491"/>
                  <a:pt x="75" y="57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4" name="Freeform 95"/>
          <p:cNvSpPr>
            <a:spLocks/>
          </p:cNvSpPr>
          <p:nvPr/>
        </p:nvSpPr>
        <p:spPr bwMode="auto">
          <a:xfrm>
            <a:off x="7413625" y="3417888"/>
            <a:ext cx="542925" cy="892175"/>
          </a:xfrm>
          <a:custGeom>
            <a:avLst/>
            <a:gdLst>
              <a:gd name="T0" fmla="*/ 0 w 342"/>
              <a:gd name="T1" fmla="*/ 0 h 562"/>
              <a:gd name="T2" fmla="*/ 2147483646 w 342"/>
              <a:gd name="T3" fmla="*/ 2147483646 h 562"/>
              <a:gd name="T4" fmla="*/ 2147483646 w 342"/>
              <a:gd name="T5" fmla="*/ 2147483646 h 562"/>
              <a:gd name="T6" fmla="*/ 2147483646 w 342"/>
              <a:gd name="T7" fmla="*/ 2147483646 h 562"/>
              <a:gd name="T8" fmla="*/ 0 60000 65536"/>
              <a:gd name="T9" fmla="*/ 0 60000 65536"/>
              <a:gd name="T10" fmla="*/ 0 60000 65536"/>
              <a:gd name="T11" fmla="*/ 0 60000 65536"/>
              <a:gd name="T12" fmla="*/ 0 w 342"/>
              <a:gd name="T13" fmla="*/ 0 h 562"/>
              <a:gd name="T14" fmla="*/ 342 w 342"/>
              <a:gd name="T15" fmla="*/ 562 h 5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2" h="562">
                <a:moveTo>
                  <a:pt x="0" y="0"/>
                </a:moveTo>
                <a:cubicBezTo>
                  <a:pt x="124" y="78"/>
                  <a:pt x="248" y="156"/>
                  <a:pt x="295" y="226"/>
                </a:cubicBezTo>
                <a:cubicBezTo>
                  <a:pt x="342" y="296"/>
                  <a:pt x="318" y="362"/>
                  <a:pt x="281" y="418"/>
                </a:cubicBezTo>
                <a:cubicBezTo>
                  <a:pt x="244" y="474"/>
                  <a:pt x="159" y="518"/>
                  <a:pt x="75" y="5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5" name="Freeform 96"/>
          <p:cNvSpPr>
            <a:spLocks/>
          </p:cNvSpPr>
          <p:nvPr/>
        </p:nvSpPr>
        <p:spPr bwMode="auto">
          <a:xfrm>
            <a:off x="7402513" y="4289425"/>
            <a:ext cx="328612" cy="731838"/>
          </a:xfrm>
          <a:custGeom>
            <a:avLst/>
            <a:gdLst>
              <a:gd name="T0" fmla="*/ 0 w 207"/>
              <a:gd name="T1" fmla="*/ 0 h 461"/>
              <a:gd name="T2" fmla="*/ 2147483646 w 207"/>
              <a:gd name="T3" fmla="*/ 2147483646 h 461"/>
              <a:gd name="T4" fmla="*/ 2147483646 w 207"/>
              <a:gd name="T5" fmla="*/ 2147483646 h 461"/>
              <a:gd name="T6" fmla="*/ 2147483646 w 207"/>
              <a:gd name="T7" fmla="*/ 2147483646 h 461"/>
              <a:gd name="T8" fmla="*/ 0 60000 65536"/>
              <a:gd name="T9" fmla="*/ 0 60000 65536"/>
              <a:gd name="T10" fmla="*/ 0 60000 65536"/>
              <a:gd name="T11" fmla="*/ 0 60000 65536"/>
              <a:gd name="T12" fmla="*/ 0 w 207"/>
              <a:gd name="T13" fmla="*/ 0 h 461"/>
              <a:gd name="T14" fmla="*/ 207 w 207"/>
              <a:gd name="T15" fmla="*/ 461 h 4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7" h="461">
                <a:moveTo>
                  <a:pt x="0" y="0"/>
                </a:moveTo>
                <a:cubicBezTo>
                  <a:pt x="69" y="61"/>
                  <a:pt x="139" y="122"/>
                  <a:pt x="171" y="192"/>
                </a:cubicBezTo>
                <a:cubicBezTo>
                  <a:pt x="203" y="262"/>
                  <a:pt x="207" y="375"/>
                  <a:pt x="192" y="418"/>
                </a:cubicBezTo>
                <a:cubicBezTo>
                  <a:pt x="177" y="461"/>
                  <a:pt x="100" y="445"/>
                  <a:pt x="82" y="4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6" name="Freeform 97"/>
          <p:cNvSpPr>
            <a:spLocks/>
          </p:cNvSpPr>
          <p:nvPr/>
        </p:nvSpPr>
        <p:spPr bwMode="auto">
          <a:xfrm>
            <a:off x="7445375" y="3146425"/>
            <a:ext cx="523875" cy="815975"/>
          </a:xfrm>
          <a:custGeom>
            <a:avLst/>
            <a:gdLst>
              <a:gd name="T0" fmla="*/ 0 w 330"/>
              <a:gd name="T1" fmla="*/ 0 h 514"/>
              <a:gd name="T2" fmla="*/ 2147483646 w 330"/>
              <a:gd name="T3" fmla="*/ 2147483646 h 514"/>
              <a:gd name="T4" fmla="*/ 2147483646 w 330"/>
              <a:gd name="T5" fmla="*/ 2147483646 h 514"/>
              <a:gd name="T6" fmla="*/ 2147483646 w 330"/>
              <a:gd name="T7" fmla="*/ 2147483646 h 514"/>
              <a:gd name="T8" fmla="*/ 2147483646 w 330"/>
              <a:gd name="T9" fmla="*/ 2147483646 h 5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0"/>
              <a:gd name="T16" fmla="*/ 0 h 514"/>
              <a:gd name="T17" fmla="*/ 330 w 330"/>
              <a:gd name="T18" fmla="*/ 514 h 5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0" h="514">
                <a:moveTo>
                  <a:pt x="0" y="0"/>
                </a:moveTo>
                <a:cubicBezTo>
                  <a:pt x="93" y="51"/>
                  <a:pt x="186" y="102"/>
                  <a:pt x="240" y="144"/>
                </a:cubicBezTo>
                <a:cubicBezTo>
                  <a:pt x="294" y="186"/>
                  <a:pt x="330" y="201"/>
                  <a:pt x="323" y="253"/>
                </a:cubicBezTo>
                <a:cubicBezTo>
                  <a:pt x="316" y="305"/>
                  <a:pt x="241" y="416"/>
                  <a:pt x="199" y="459"/>
                </a:cubicBezTo>
                <a:cubicBezTo>
                  <a:pt x="157" y="502"/>
                  <a:pt x="113" y="508"/>
                  <a:pt x="69" y="5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7137" name="Text Box 98"/>
          <p:cNvSpPr txBox="1">
            <a:spLocks noChangeArrowheads="1"/>
          </p:cNvSpPr>
          <p:nvPr/>
        </p:nvSpPr>
        <p:spPr bwMode="auto">
          <a:xfrm>
            <a:off x="747713" y="4560888"/>
            <a:ext cx="2879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Another idea:</a:t>
            </a:r>
            <a:br>
              <a:rPr lang="en-US" altLang="hu-HU" sz="1600"/>
            </a:br>
            <a:r>
              <a:rPr lang="en-US" altLang="hu-HU" sz="1600"/>
              <a:t>Chain records with same key?</a:t>
            </a:r>
            <a:endParaRPr lang="en-US" altLang="hu-HU" sz="3600"/>
          </a:p>
        </p:txBody>
      </p:sp>
      <p:sp>
        <p:nvSpPr>
          <p:cNvPr id="47138" name="Text Box 99"/>
          <p:cNvSpPr txBox="1">
            <a:spLocks noChangeArrowheads="1"/>
          </p:cNvSpPr>
          <p:nvPr/>
        </p:nvSpPr>
        <p:spPr bwMode="auto">
          <a:xfrm>
            <a:off x="1112838" y="5202238"/>
            <a:ext cx="36782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600">
                <a:solidFill>
                  <a:srgbClr val="FF0000"/>
                </a:solidFill>
              </a:rPr>
              <a:t>Problems: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1600">
                <a:solidFill>
                  <a:srgbClr val="FF0000"/>
                </a:solidFill>
              </a:rPr>
              <a:t> Need to add fields to records</a:t>
            </a:r>
          </a:p>
          <a:p>
            <a:pPr eaLnBrk="1" hangingPunct="1">
              <a:spcBef>
                <a:spcPct val="0"/>
              </a:spcBef>
            </a:pPr>
            <a:r>
              <a:rPr lang="en-US" altLang="hu-HU" sz="1600">
                <a:solidFill>
                  <a:srgbClr val="FF0000"/>
                </a:solidFill>
              </a:rPr>
              <a:t> Need to follow chain to know records</a:t>
            </a:r>
            <a:endParaRPr lang="en-US" altLang="hu-HU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BCFD1C-7790-4C32-93E7-25D2DA35A8E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hu-HU" sz="1400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190500"/>
            <a:ext cx="7924800" cy="9017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Duplicate values &amp; secondary indexes</a:t>
            </a:r>
          </a:p>
        </p:txBody>
      </p:sp>
      <p:grpSp>
        <p:nvGrpSpPr>
          <p:cNvPr id="48132" name="Group 3"/>
          <p:cNvGrpSpPr>
            <a:grpSpLocks/>
          </p:cNvGrpSpPr>
          <p:nvPr/>
        </p:nvGrpSpPr>
        <p:grpSpPr bwMode="auto">
          <a:xfrm>
            <a:off x="6019800" y="1447800"/>
            <a:ext cx="2057400" cy="609600"/>
            <a:chOff x="3792" y="1152"/>
            <a:chExt cx="1296" cy="384"/>
          </a:xfrm>
        </p:grpSpPr>
        <p:sp>
          <p:nvSpPr>
            <p:cNvPr id="48207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  <a:endParaRPr lang="en-US" altLang="hu-HU" sz="3600"/>
            </a:p>
          </p:txBody>
        </p:sp>
        <p:sp>
          <p:nvSpPr>
            <p:cNvPr id="48208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8209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210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3" name="Group 8"/>
          <p:cNvGrpSpPr>
            <a:grpSpLocks/>
          </p:cNvGrpSpPr>
          <p:nvPr/>
        </p:nvGrpSpPr>
        <p:grpSpPr bwMode="auto">
          <a:xfrm>
            <a:off x="6019800" y="2286000"/>
            <a:ext cx="2057400" cy="609600"/>
            <a:chOff x="3792" y="1152"/>
            <a:chExt cx="1296" cy="384"/>
          </a:xfrm>
        </p:grpSpPr>
        <p:sp>
          <p:nvSpPr>
            <p:cNvPr id="48203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8204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</p:txBody>
        </p:sp>
        <p:sp>
          <p:nvSpPr>
            <p:cNvPr id="48205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206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4" name="Group 13"/>
          <p:cNvGrpSpPr>
            <a:grpSpLocks/>
          </p:cNvGrpSpPr>
          <p:nvPr/>
        </p:nvGrpSpPr>
        <p:grpSpPr bwMode="auto">
          <a:xfrm>
            <a:off x="6019800" y="3124200"/>
            <a:ext cx="2057400" cy="609600"/>
            <a:chOff x="3792" y="1152"/>
            <a:chExt cx="1296" cy="384"/>
          </a:xfrm>
        </p:grpSpPr>
        <p:sp>
          <p:nvSpPr>
            <p:cNvPr id="48199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8200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8201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202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5" name="Group 18"/>
          <p:cNvGrpSpPr>
            <a:grpSpLocks/>
          </p:cNvGrpSpPr>
          <p:nvPr/>
        </p:nvGrpSpPr>
        <p:grpSpPr bwMode="auto">
          <a:xfrm>
            <a:off x="6019800" y="3962400"/>
            <a:ext cx="2057400" cy="609600"/>
            <a:chOff x="3792" y="1152"/>
            <a:chExt cx="1296" cy="384"/>
          </a:xfrm>
        </p:grpSpPr>
        <p:sp>
          <p:nvSpPr>
            <p:cNvPr id="48195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8196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48197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98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6" name="Group 23"/>
          <p:cNvGrpSpPr>
            <a:grpSpLocks/>
          </p:cNvGrpSpPr>
          <p:nvPr/>
        </p:nvGrpSpPr>
        <p:grpSpPr bwMode="auto">
          <a:xfrm>
            <a:off x="6019800" y="4724400"/>
            <a:ext cx="2057400" cy="609600"/>
            <a:chOff x="3792" y="1152"/>
            <a:chExt cx="1296" cy="384"/>
          </a:xfrm>
        </p:grpSpPr>
        <p:sp>
          <p:nvSpPr>
            <p:cNvPr id="48191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48192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48193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94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37" name="Group 28"/>
          <p:cNvGrpSpPr>
            <a:grpSpLocks/>
          </p:cNvGrpSpPr>
          <p:nvPr/>
        </p:nvGrpSpPr>
        <p:grpSpPr bwMode="auto">
          <a:xfrm>
            <a:off x="1593850" y="1722438"/>
            <a:ext cx="914400" cy="1219200"/>
            <a:chOff x="1340" y="1501"/>
            <a:chExt cx="576" cy="768"/>
          </a:xfrm>
        </p:grpSpPr>
        <p:sp>
          <p:nvSpPr>
            <p:cNvPr id="48183" name="Rectangle 29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10</a:t>
              </a:r>
            </a:p>
          </p:txBody>
        </p:sp>
        <p:sp>
          <p:nvSpPr>
            <p:cNvPr id="48184" name="Rectangle 30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5" name="Rectangle 31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6" name="Rectangle 32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20</a:t>
              </a:r>
            </a:p>
          </p:txBody>
        </p:sp>
        <p:sp>
          <p:nvSpPr>
            <p:cNvPr id="48187" name="Rectangle 33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30</a:t>
              </a:r>
            </a:p>
          </p:txBody>
        </p:sp>
        <p:sp>
          <p:nvSpPr>
            <p:cNvPr id="48188" name="Rectangle 34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9" name="Rectangle 35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90" name="Rectangle 36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40</a:t>
              </a:r>
            </a:p>
          </p:txBody>
        </p:sp>
      </p:grpSp>
      <p:grpSp>
        <p:nvGrpSpPr>
          <p:cNvPr id="48138" name="Group 37"/>
          <p:cNvGrpSpPr>
            <a:grpSpLocks/>
          </p:cNvGrpSpPr>
          <p:nvPr/>
        </p:nvGrpSpPr>
        <p:grpSpPr bwMode="auto">
          <a:xfrm>
            <a:off x="1593850" y="3157538"/>
            <a:ext cx="914400" cy="1219200"/>
            <a:chOff x="1340" y="1501"/>
            <a:chExt cx="576" cy="768"/>
          </a:xfrm>
        </p:grpSpPr>
        <p:sp>
          <p:nvSpPr>
            <p:cNvPr id="48175" name="Rectangle 38"/>
            <p:cNvSpPr>
              <a:spLocks noChangeArrowheads="1"/>
            </p:cNvSpPr>
            <p:nvPr/>
          </p:nvSpPr>
          <p:spPr bwMode="auto">
            <a:xfrm>
              <a:off x="1340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50</a:t>
              </a:r>
            </a:p>
          </p:txBody>
        </p:sp>
        <p:sp>
          <p:nvSpPr>
            <p:cNvPr id="48176" name="Rectangle 39"/>
            <p:cNvSpPr>
              <a:spLocks noChangeArrowheads="1"/>
            </p:cNvSpPr>
            <p:nvPr/>
          </p:nvSpPr>
          <p:spPr bwMode="auto">
            <a:xfrm>
              <a:off x="1628" y="1501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7" name="Rectangle 40"/>
            <p:cNvSpPr>
              <a:spLocks noChangeArrowheads="1"/>
            </p:cNvSpPr>
            <p:nvPr/>
          </p:nvSpPr>
          <p:spPr bwMode="auto">
            <a:xfrm>
              <a:off x="1628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8" name="Rectangle 41"/>
            <p:cNvSpPr>
              <a:spLocks noChangeArrowheads="1"/>
            </p:cNvSpPr>
            <p:nvPr/>
          </p:nvSpPr>
          <p:spPr bwMode="auto">
            <a:xfrm>
              <a:off x="1340" y="169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60</a:t>
              </a:r>
            </a:p>
          </p:txBody>
        </p:sp>
        <p:sp>
          <p:nvSpPr>
            <p:cNvPr id="48179" name="Rectangle 42"/>
            <p:cNvSpPr>
              <a:spLocks noChangeArrowheads="1"/>
            </p:cNvSpPr>
            <p:nvPr/>
          </p:nvSpPr>
          <p:spPr bwMode="auto">
            <a:xfrm>
              <a:off x="1340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/>
                <a:t>...</a:t>
              </a:r>
            </a:p>
          </p:txBody>
        </p:sp>
        <p:sp>
          <p:nvSpPr>
            <p:cNvPr id="48180" name="Rectangle 43"/>
            <p:cNvSpPr>
              <a:spLocks noChangeArrowheads="1"/>
            </p:cNvSpPr>
            <p:nvPr/>
          </p:nvSpPr>
          <p:spPr bwMode="auto">
            <a:xfrm>
              <a:off x="1628" y="188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1" name="Rectangle 44"/>
            <p:cNvSpPr>
              <a:spLocks noChangeArrowheads="1"/>
            </p:cNvSpPr>
            <p:nvPr/>
          </p:nvSpPr>
          <p:spPr bwMode="auto">
            <a:xfrm>
              <a:off x="1628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82" name="Rectangle 45"/>
            <p:cNvSpPr>
              <a:spLocks noChangeArrowheads="1"/>
            </p:cNvSpPr>
            <p:nvPr/>
          </p:nvSpPr>
          <p:spPr bwMode="auto">
            <a:xfrm>
              <a:off x="1340" y="207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hu-HU" altLang="hu-HU" sz="2000"/>
            </a:p>
          </p:txBody>
        </p:sp>
      </p:grpSp>
      <p:grpSp>
        <p:nvGrpSpPr>
          <p:cNvPr id="48139" name="Group 55"/>
          <p:cNvGrpSpPr>
            <a:grpSpLocks/>
          </p:cNvGrpSpPr>
          <p:nvPr/>
        </p:nvGrpSpPr>
        <p:grpSpPr bwMode="auto">
          <a:xfrm>
            <a:off x="3892550" y="1138238"/>
            <a:ext cx="457200" cy="1219200"/>
            <a:chOff x="2708" y="1573"/>
            <a:chExt cx="288" cy="768"/>
          </a:xfrm>
        </p:grpSpPr>
        <p:sp>
          <p:nvSpPr>
            <p:cNvPr id="48171" name="Rectangle 48"/>
            <p:cNvSpPr>
              <a:spLocks noChangeArrowheads="1"/>
            </p:cNvSpPr>
            <p:nvPr/>
          </p:nvSpPr>
          <p:spPr bwMode="auto">
            <a:xfrm>
              <a:off x="2708" y="157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2" name="Rectangle 49"/>
            <p:cNvSpPr>
              <a:spLocks noChangeArrowheads="1"/>
            </p:cNvSpPr>
            <p:nvPr/>
          </p:nvSpPr>
          <p:spPr bwMode="auto">
            <a:xfrm>
              <a:off x="2708" y="176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3" name="Rectangle 52"/>
            <p:cNvSpPr>
              <a:spLocks noChangeArrowheads="1"/>
            </p:cNvSpPr>
            <p:nvPr/>
          </p:nvSpPr>
          <p:spPr bwMode="auto">
            <a:xfrm>
              <a:off x="2708" y="195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4" name="Rectangle 53"/>
            <p:cNvSpPr>
              <a:spLocks noChangeArrowheads="1"/>
            </p:cNvSpPr>
            <p:nvPr/>
          </p:nvSpPr>
          <p:spPr bwMode="auto">
            <a:xfrm>
              <a:off x="2708" y="2149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40" name="Group 56"/>
          <p:cNvGrpSpPr>
            <a:grpSpLocks/>
          </p:cNvGrpSpPr>
          <p:nvPr/>
        </p:nvGrpSpPr>
        <p:grpSpPr bwMode="auto">
          <a:xfrm>
            <a:off x="3892550" y="2344738"/>
            <a:ext cx="457200" cy="1219200"/>
            <a:chOff x="2708" y="1573"/>
            <a:chExt cx="288" cy="768"/>
          </a:xfrm>
        </p:grpSpPr>
        <p:sp>
          <p:nvSpPr>
            <p:cNvPr id="48167" name="Rectangle 57"/>
            <p:cNvSpPr>
              <a:spLocks noChangeArrowheads="1"/>
            </p:cNvSpPr>
            <p:nvPr/>
          </p:nvSpPr>
          <p:spPr bwMode="auto">
            <a:xfrm>
              <a:off x="2708" y="157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8" name="Rectangle 58"/>
            <p:cNvSpPr>
              <a:spLocks noChangeArrowheads="1"/>
            </p:cNvSpPr>
            <p:nvPr/>
          </p:nvSpPr>
          <p:spPr bwMode="auto">
            <a:xfrm>
              <a:off x="2708" y="176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9" name="Rectangle 59"/>
            <p:cNvSpPr>
              <a:spLocks noChangeArrowheads="1"/>
            </p:cNvSpPr>
            <p:nvPr/>
          </p:nvSpPr>
          <p:spPr bwMode="auto">
            <a:xfrm>
              <a:off x="2708" y="195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70" name="Rectangle 60"/>
            <p:cNvSpPr>
              <a:spLocks noChangeArrowheads="1"/>
            </p:cNvSpPr>
            <p:nvPr/>
          </p:nvSpPr>
          <p:spPr bwMode="auto">
            <a:xfrm>
              <a:off x="2708" y="2149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48141" name="Group 66"/>
          <p:cNvGrpSpPr>
            <a:grpSpLocks/>
          </p:cNvGrpSpPr>
          <p:nvPr/>
        </p:nvGrpSpPr>
        <p:grpSpPr bwMode="auto">
          <a:xfrm>
            <a:off x="3905250" y="3881438"/>
            <a:ext cx="457200" cy="1219200"/>
            <a:chOff x="2708" y="1573"/>
            <a:chExt cx="288" cy="768"/>
          </a:xfrm>
        </p:grpSpPr>
        <p:sp>
          <p:nvSpPr>
            <p:cNvPr id="48163" name="Rectangle 67"/>
            <p:cNvSpPr>
              <a:spLocks noChangeArrowheads="1"/>
            </p:cNvSpPr>
            <p:nvPr/>
          </p:nvSpPr>
          <p:spPr bwMode="auto">
            <a:xfrm>
              <a:off x="2708" y="1573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4" name="Rectangle 68"/>
            <p:cNvSpPr>
              <a:spLocks noChangeArrowheads="1"/>
            </p:cNvSpPr>
            <p:nvPr/>
          </p:nvSpPr>
          <p:spPr bwMode="auto">
            <a:xfrm>
              <a:off x="2708" y="1765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5" name="Rectangle 69"/>
            <p:cNvSpPr>
              <a:spLocks noChangeArrowheads="1"/>
            </p:cNvSpPr>
            <p:nvPr/>
          </p:nvSpPr>
          <p:spPr bwMode="auto">
            <a:xfrm>
              <a:off x="2708" y="1957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48166" name="Rectangle 70"/>
            <p:cNvSpPr>
              <a:spLocks noChangeArrowheads="1"/>
            </p:cNvSpPr>
            <p:nvPr/>
          </p:nvSpPr>
          <p:spPr bwMode="auto">
            <a:xfrm>
              <a:off x="2708" y="2149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48142" name="Line 71"/>
          <p:cNvSpPr>
            <a:spLocks noChangeShapeType="1"/>
          </p:cNvSpPr>
          <p:nvPr/>
        </p:nvSpPr>
        <p:spPr bwMode="auto">
          <a:xfrm>
            <a:off x="3905250" y="5095875"/>
            <a:ext cx="127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3" name="Line 73"/>
          <p:cNvSpPr>
            <a:spLocks noChangeShapeType="1"/>
          </p:cNvSpPr>
          <p:nvPr/>
        </p:nvSpPr>
        <p:spPr bwMode="auto">
          <a:xfrm>
            <a:off x="4362450" y="5105400"/>
            <a:ext cx="1270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4" name="Line 74"/>
          <p:cNvSpPr>
            <a:spLocks noChangeShapeType="1"/>
          </p:cNvSpPr>
          <p:nvPr/>
        </p:nvSpPr>
        <p:spPr bwMode="auto">
          <a:xfrm flipV="1">
            <a:off x="2336800" y="1282700"/>
            <a:ext cx="153670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5" name="Line 76"/>
          <p:cNvSpPr>
            <a:spLocks noChangeShapeType="1"/>
          </p:cNvSpPr>
          <p:nvPr/>
        </p:nvSpPr>
        <p:spPr bwMode="auto">
          <a:xfrm>
            <a:off x="2349500" y="2171700"/>
            <a:ext cx="15240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6" name="Line 77"/>
          <p:cNvSpPr>
            <a:spLocks noChangeShapeType="1"/>
          </p:cNvSpPr>
          <p:nvPr/>
        </p:nvSpPr>
        <p:spPr bwMode="auto">
          <a:xfrm>
            <a:off x="2349500" y="2489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7" name="Line 78"/>
          <p:cNvSpPr>
            <a:spLocks noChangeShapeType="1"/>
          </p:cNvSpPr>
          <p:nvPr/>
        </p:nvSpPr>
        <p:spPr bwMode="auto">
          <a:xfrm>
            <a:off x="2362200" y="2806700"/>
            <a:ext cx="15113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8" name="Line 79"/>
          <p:cNvSpPr>
            <a:spLocks noChangeShapeType="1"/>
          </p:cNvSpPr>
          <p:nvPr/>
        </p:nvSpPr>
        <p:spPr bwMode="auto">
          <a:xfrm>
            <a:off x="2336800" y="3314700"/>
            <a:ext cx="1536700" cy="1333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49" name="Line 80"/>
          <p:cNvSpPr>
            <a:spLocks noChangeShapeType="1"/>
          </p:cNvSpPr>
          <p:nvPr/>
        </p:nvSpPr>
        <p:spPr bwMode="auto">
          <a:xfrm>
            <a:off x="2311400" y="3594100"/>
            <a:ext cx="1066800" cy="138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0" name="Line 81"/>
          <p:cNvSpPr>
            <a:spLocks noChangeShapeType="1"/>
          </p:cNvSpPr>
          <p:nvPr/>
        </p:nvSpPr>
        <p:spPr bwMode="auto">
          <a:xfrm>
            <a:off x="4140200" y="1600200"/>
            <a:ext cx="18415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1" name="Line 82"/>
          <p:cNvSpPr>
            <a:spLocks noChangeShapeType="1"/>
          </p:cNvSpPr>
          <p:nvPr/>
        </p:nvSpPr>
        <p:spPr bwMode="auto">
          <a:xfrm>
            <a:off x="4140200" y="1270000"/>
            <a:ext cx="1841500" cy="199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2" name="Line 83"/>
          <p:cNvSpPr>
            <a:spLocks noChangeShapeType="1"/>
          </p:cNvSpPr>
          <p:nvPr/>
        </p:nvSpPr>
        <p:spPr bwMode="auto">
          <a:xfrm>
            <a:off x="4140200" y="1917700"/>
            <a:ext cx="1841500" cy="218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3" name="Line 84"/>
          <p:cNvSpPr>
            <a:spLocks noChangeShapeType="1"/>
          </p:cNvSpPr>
          <p:nvPr/>
        </p:nvSpPr>
        <p:spPr bwMode="auto">
          <a:xfrm flipV="1">
            <a:off x="4140200" y="1562100"/>
            <a:ext cx="18415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4" name="Line 85"/>
          <p:cNvSpPr>
            <a:spLocks noChangeShapeType="1"/>
          </p:cNvSpPr>
          <p:nvPr/>
        </p:nvSpPr>
        <p:spPr bwMode="auto">
          <a:xfrm flipV="1">
            <a:off x="4114800" y="2438400"/>
            <a:ext cx="18669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5" name="Line 86"/>
          <p:cNvSpPr>
            <a:spLocks noChangeShapeType="1"/>
          </p:cNvSpPr>
          <p:nvPr/>
        </p:nvSpPr>
        <p:spPr bwMode="auto">
          <a:xfrm>
            <a:off x="4140200" y="2806700"/>
            <a:ext cx="1841500" cy="204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6" name="Line 87"/>
          <p:cNvSpPr>
            <a:spLocks noChangeShapeType="1"/>
          </p:cNvSpPr>
          <p:nvPr/>
        </p:nvSpPr>
        <p:spPr bwMode="auto">
          <a:xfrm flipV="1">
            <a:off x="4152900" y="2743200"/>
            <a:ext cx="18288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7" name="Line 88"/>
          <p:cNvSpPr>
            <a:spLocks noChangeShapeType="1"/>
          </p:cNvSpPr>
          <p:nvPr/>
        </p:nvSpPr>
        <p:spPr bwMode="auto">
          <a:xfrm>
            <a:off x="4152900" y="4368800"/>
            <a:ext cx="1828800" cy="850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8" name="Freeform 89"/>
          <p:cNvSpPr>
            <a:spLocks/>
          </p:cNvSpPr>
          <p:nvPr/>
        </p:nvSpPr>
        <p:spPr bwMode="auto">
          <a:xfrm>
            <a:off x="4152900" y="3416300"/>
            <a:ext cx="1828800" cy="1003300"/>
          </a:xfrm>
          <a:custGeom>
            <a:avLst/>
            <a:gdLst>
              <a:gd name="T0" fmla="*/ 0 w 1152"/>
              <a:gd name="T1" fmla="*/ 0 h 632"/>
              <a:gd name="T2" fmla="*/ 2147483646 w 1152"/>
              <a:gd name="T3" fmla="*/ 2147483646 h 632"/>
              <a:gd name="T4" fmla="*/ 2147483646 w 1152"/>
              <a:gd name="T5" fmla="*/ 2147483646 h 632"/>
              <a:gd name="T6" fmla="*/ 0 60000 65536"/>
              <a:gd name="T7" fmla="*/ 0 60000 65536"/>
              <a:gd name="T8" fmla="*/ 0 60000 65536"/>
              <a:gd name="T9" fmla="*/ 0 w 1152"/>
              <a:gd name="T10" fmla="*/ 0 h 632"/>
              <a:gd name="T11" fmla="*/ 1152 w 1152"/>
              <a:gd name="T12" fmla="*/ 632 h 6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632">
                <a:moveTo>
                  <a:pt x="0" y="0"/>
                </a:moveTo>
                <a:cubicBezTo>
                  <a:pt x="140" y="159"/>
                  <a:pt x="280" y="319"/>
                  <a:pt x="472" y="424"/>
                </a:cubicBezTo>
                <a:cubicBezTo>
                  <a:pt x="664" y="529"/>
                  <a:pt x="908" y="580"/>
                  <a:pt x="1152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59" name="Line 90"/>
          <p:cNvSpPr>
            <a:spLocks noChangeShapeType="1"/>
          </p:cNvSpPr>
          <p:nvPr/>
        </p:nvSpPr>
        <p:spPr bwMode="auto">
          <a:xfrm flipV="1">
            <a:off x="4191000" y="3556000"/>
            <a:ext cx="1803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60" name="Line 91"/>
          <p:cNvSpPr>
            <a:spLocks noChangeShapeType="1"/>
          </p:cNvSpPr>
          <p:nvPr/>
        </p:nvSpPr>
        <p:spPr bwMode="auto">
          <a:xfrm>
            <a:off x="4178300" y="4660900"/>
            <a:ext cx="1130300" cy="774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8161" name="Text Box 92"/>
          <p:cNvSpPr txBox="1">
            <a:spLocks noChangeArrowheads="1"/>
          </p:cNvSpPr>
          <p:nvPr/>
        </p:nvSpPr>
        <p:spPr bwMode="auto">
          <a:xfrm>
            <a:off x="3462338" y="5480050"/>
            <a:ext cx="1385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800"/>
              <a:t>buckets</a:t>
            </a:r>
            <a:endParaRPr lang="en-US" altLang="hu-HU" sz="3600"/>
          </a:p>
        </p:txBody>
      </p:sp>
      <p:sp>
        <p:nvSpPr>
          <p:cNvPr id="48162" name="Text Box 82"/>
          <p:cNvSpPr txBox="1">
            <a:spLocks noChangeArrowheads="1"/>
          </p:cNvSpPr>
          <p:nvPr/>
        </p:nvSpPr>
        <p:spPr bwMode="auto">
          <a:xfrm>
            <a:off x="590550" y="5062538"/>
            <a:ext cx="252095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hu-HU" sz="1600">
                <a:solidFill>
                  <a:srgbClr val="FF0000"/>
                </a:solidFill>
              </a:rPr>
              <a:t>Pointers can be stored in separate blocks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6CB676-9E93-43E6-BDDE-73CB2061C19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hu-HU" sz="14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Why “bucket” idea is useful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Indexes			Records</a:t>
            </a: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Name: primary 	EMP </a:t>
            </a:r>
            <a:r>
              <a:rPr lang="en-US" altLang="hu-HU" sz="2400" smtClean="0"/>
              <a:t>(name,dept,floor,...)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Dept: secondary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Floor: secondary</a:t>
            </a:r>
            <a:endParaRPr lang="en-US" altLang="hu-HU" sz="2400" smtClean="0"/>
          </a:p>
          <a:p>
            <a:pPr eaLnBrk="1" hangingPunct="1">
              <a:buFontTx/>
              <a:buNone/>
            </a:pPr>
            <a:endParaRPr lang="hu-HU" altLang="hu-HU" u="sng" smtClean="0"/>
          </a:p>
          <a:p>
            <a:pPr eaLnBrk="1" hangingPunct="1">
              <a:buFontTx/>
              <a:buNone/>
            </a:pPr>
            <a:r>
              <a:rPr lang="hu-HU" altLang="hu-HU" smtClean="0"/>
              <a:t>See the following query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9CB7CE-9F0E-49E3-90FF-CBA89D82FC3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hu-HU" sz="1400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200" smtClean="0"/>
              <a:t>Query: Get employees in </a:t>
            </a:r>
            <a:br>
              <a:rPr lang="en-US" altLang="hu-HU" sz="3200" smtClean="0"/>
            </a:br>
            <a:r>
              <a:rPr lang="en-US" altLang="hu-HU" sz="3200" smtClean="0"/>
              <a:t>		(Toy Dept) </a:t>
            </a:r>
            <a:r>
              <a:rPr lang="en-US" altLang="hu-HU" baseline="-25000" smtClean="0"/>
              <a:t>^</a:t>
            </a:r>
            <a:r>
              <a:rPr lang="en-US" altLang="hu-HU" sz="3200" smtClean="0"/>
              <a:t> (2nd floor)</a:t>
            </a:r>
            <a:endParaRPr lang="en-US" altLang="hu-HU" sz="3600" smtClean="0"/>
          </a:p>
        </p:txBody>
      </p:sp>
      <p:grpSp>
        <p:nvGrpSpPr>
          <p:cNvPr id="50180" name="Group 39"/>
          <p:cNvGrpSpPr>
            <a:grpSpLocks/>
          </p:cNvGrpSpPr>
          <p:nvPr/>
        </p:nvGrpSpPr>
        <p:grpSpPr bwMode="auto">
          <a:xfrm>
            <a:off x="466725" y="1739900"/>
            <a:ext cx="8162925" cy="3340100"/>
            <a:chOff x="294" y="1096"/>
            <a:chExt cx="5142" cy="2104"/>
          </a:xfrm>
        </p:grpSpPr>
        <p:sp>
          <p:nvSpPr>
            <p:cNvPr id="50182" name="Text Box 4"/>
            <p:cNvSpPr txBox="1">
              <a:spLocks noChangeArrowheads="1"/>
            </p:cNvSpPr>
            <p:nvPr/>
          </p:nvSpPr>
          <p:spPr bwMode="auto">
            <a:xfrm>
              <a:off x="294" y="1096"/>
              <a:ext cx="51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hu-HU" sz="2400"/>
                <a:t>Dept. index			EMP			 Floor index</a:t>
              </a:r>
            </a:p>
          </p:txBody>
        </p:sp>
        <p:sp>
          <p:nvSpPr>
            <p:cNvPr id="50183" name="Rectangle 5"/>
            <p:cNvSpPr>
              <a:spLocks noChangeArrowheads="1"/>
            </p:cNvSpPr>
            <p:nvPr/>
          </p:nvSpPr>
          <p:spPr bwMode="auto">
            <a:xfrm>
              <a:off x="2448" y="156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4" name="Rectangle 6"/>
            <p:cNvSpPr>
              <a:spLocks noChangeArrowheads="1"/>
            </p:cNvSpPr>
            <p:nvPr/>
          </p:nvSpPr>
          <p:spPr bwMode="auto">
            <a:xfrm>
              <a:off x="2448" y="180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5" name="Rectangle 7"/>
            <p:cNvSpPr>
              <a:spLocks noChangeArrowheads="1"/>
            </p:cNvSpPr>
            <p:nvPr/>
          </p:nvSpPr>
          <p:spPr bwMode="auto">
            <a:xfrm>
              <a:off x="2448" y="204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6" name="Rectangle 8"/>
            <p:cNvSpPr>
              <a:spLocks noChangeArrowheads="1"/>
            </p:cNvSpPr>
            <p:nvPr/>
          </p:nvSpPr>
          <p:spPr bwMode="auto">
            <a:xfrm>
              <a:off x="2448" y="228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7" name="Rectangle 9"/>
            <p:cNvSpPr>
              <a:spLocks noChangeArrowheads="1"/>
            </p:cNvSpPr>
            <p:nvPr/>
          </p:nvSpPr>
          <p:spPr bwMode="auto">
            <a:xfrm>
              <a:off x="2448" y="252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8" name="Rectangle 10"/>
            <p:cNvSpPr>
              <a:spLocks noChangeArrowheads="1"/>
            </p:cNvSpPr>
            <p:nvPr/>
          </p:nvSpPr>
          <p:spPr bwMode="auto">
            <a:xfrm>
              <a:off x="2448" y="2768"/>
              <a:ext cx="86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89" name="Line 11"/>
            <p:cNvSpPr>
              <a:spLocks noChangeShapeType="1"/>
            </p:cNvSpPr>
            <p:nvPr/>
          </p:nvSpPr>
          <p:spPr bwMode="auto">
            <a:xfrm>
              <a:off x="2448" y="3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0" name="Line 12"/>
            <p:cNvSpPr>
              <a:spLocks noChangeShapeType="1"/>
            </p:cNvSpPr>
            <p:nvPr/>
          </p:nvSpPr>
          <p:spPr bwMode="auto">
            <a:xfrm>
              <a:off x="3312" y="30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1" name="Line 13"/>
            <p:cNvSpPr>
              <a:spLocks noChangeShapeType="1"/>
            </p:cNvSpPr>
            <p:nvPr/>
          </p:nvSpPr>
          <p:spPr bwMode="auto">
            <a:xfrm>
              <a:off x="2448" y="137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2" name="Line 14"/>
            <p:cNvSpPr>
              <a:spLocks noChangeShapeType="1"/>
            </p:cNvSpPr>
            <p:nvPr/>
          </p:nvSpPr>
          <p:spPr bwMode="auto">
            <a:xfrm>
              <a:off x="3312" y="14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3" name="Rectangle 15"/>
            <p:cNvSpPr>
              <a:spLocks noChangeArrowheads="1"/>
            </p:cNvSpPr>
            <p:nvPr/>
          </p:nvSpPr>
          <p:spPr bwMode="auto">
            <a:xfrm>
              <a:off x="1680" y="1472"/>
              <a:ext cx="28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94" name="Rectangle 16"/>
            <p:cNvSpPr>
              <a:spLocks noChangeArrowheads="1"/>
            </p:cNvSpPr>
            <p:nvPr/>
          </p:nvSpPr>
          <p:spPr bwMode="auto">
            <a:xfrm>
              <a:off x="3648" y="1472"/>
              <a:ext cx="288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0195" name="Rectangle 17"/>
            <p:cNvSpPr>
              <a:spLocks noChangeArrowheads="1"/>
            </p:cNvSpPr>
            <p:nvPr/>
          </p:nvSpPr>
          <p:spPr bwMode="auto">
            <a:xfrm>
              <a:off x="528" y="1664"/>
              <a:ext cx="57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Toy</a:t>
              </a:r>
            </a:p>
          </p:txBody>
        </p:sp>
        <p:sp>
          <p:nvSpPr>
            <p:cNvPr id="50196" name="Line 18"/>
            <p:cNvSpPr>
              <a:spLocks noChangeShapeType="1"/>
            </p:cNvSpPr>
            <p:nvPr/>
          </p:nvSpPr>
          <p:spPr bwMode="auto">
            <a:xfrm>
              <a:off x="528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7" name="Line 19"/>
            <p:cNvSpPr>
              <a:spLocks noChangeShapeType="1"/>
            </p:cNvSpPr>
            <p:nvPr/>
          </p:nvSpPr>
          <p:spPr bwMode="auto">
            <a:xfrm>
              <a:off x="1104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8" name="Line 20"/>
            <p:cNvSpPr>
              <a:spLocks noChangeShapeType="1"/>
            </p:cNvSpPr>
            <p:nvPr/>
          </p:nvSpPr>
          <p:spPr bwMode="auto">
            <a:xfrm>
              <a:off x="528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199" name="Line 21"/>
            <p:cNvSpPr>
              <a:spLocks noChangeShapeType="1"/>
            </p:cNvSpPr>
            <p:nvPr/>
          </p:nvSpPr>
          <p:spPr bwMode="auto">
            <a:xfrm>
              <a:off x="1104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0" name="Line 22"/>
            <p:cNvSpPr>
              <a:spLocks noChangeShapeType="1"/>
            </p:cNvSpPr>
            <p:nvPr/>
          </p:nvSpPr>
          <p:spPr bwMode="auto">
            <a:xfrm>
              <a:off x="912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1" name="Rectangle 23"/>
            <p:cNvSpPr>
              <a:spLocks noChangeArrowheads="1"/>
            </p:cNvSpPr>
            <p:nvPr/>
          </p:nvSpPr>
          <p:spPr bwMode="auto">
            <a:xfrm>
              <a:off x="4560" y="1664"/>
              <a:ext cx="576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    2nd</a:t>
              </a:r>
            </a:p>
          </p:txBody>
        </p:sp>
        <p:sp>
          <p:nvSpPr>
            <p:cNvPr id="50202" name="Line 24"/>
            <p:cNvSpPr>
              <a:spLocks noChangeShapeType="1"/>
            </p:cNvSpPr>
            <p:nvPr/>
          </p:nvSpPr>
          <p:spPr bwMode="auto">
            <a:xfrm>
              <a:off x="4560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3" name="Line 25"/>
            <p:cNvSpPr>
              <a:spLocks noChangeShapeType="1"/>
            </p:cNvSpPr>
            <p:nvPr/>
          </p:nvSpPr>
          <p:spPr bwMode="auto">
            <a:xfrm>
              <a:off x="5136" y="147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4" name="Line 26"/>
            <p:cNvSpPr>
              <a:spLocks noChangeShapeType="1"/>
            </p:cNvSpPr>
            <p:nvPr/>
          </p:nvSpPr>
          <p:spPr bwMode="auto">
            <a:xfrm>
              <a:off x="4560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5" name="Line 27"/>
            <p:cNvSpPr>
              <a:spLocks noChangeShapeType="1"/>
            </p:cNvSpPr>
            <p:nvPr/>
          </p:nvSpPr>
          <p:spPr bwMode="auto">
            <a:xfrm>
              <a:off x="5136" y="19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6" name="Line 28"/>
            <p:cNvSpPr>
              <a:spLocks noChangeShapeType="1"/>
            </p:cNvSpPr>
            <p:nvPr/>
          </p:nvSpPr>
          <p:spPr bwMode="auto">
            <a:xfrm>
              <a:off x="4800" y="16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7" name="Line 29"/>
            <p:cNvSpPr>
              <a:spLocks noChangeShapeType="1"/>
            </p:cNvSpPr>
            <p:nvPr/>
          </p:nvSpPr>
          <p:spPr bwMode="auto">
            <a:xfrm>
              <a:off x="1680" y="17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8" name="Line 30"/>
            <p:cNvSpPr>
              <a:spLocks noChangeShapeType="1"/>
            </p:cNvSpPr>
            <p:nvPr/>
          </p:nvSpPr>
          <p:spPr bwMode="auto">
            <a:xfrm>
              <a:off x="1680" y="195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09" name="Line 31"/>
            <p:cNvSpPr>
              <a:spLocks noChangeShapeType="1"/>
            </p:cNvSpPr>
            <p:nvPr/>
          </p:nvSpPr>
          <p:spPr bwMode="auto">
            <a:xfrm>
              <a:off x="3648" y="17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0" name="Line 32"/>
            <p:cNvSpPr>
              <a:spLocks noChangeShapeType="1"/>
            </p:cNvSpPr>
            <p:nvPr/>
          </p:nvSpPr>
          <p:spPr bwMode="auto">
            <a:xfrm flipH="1">
              <a:off x="3312" y="1568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1" name="Line 33"/>
            <p:cNvSpPr>
              <a:spLocks noChangeShapeType="1"/>
            </p:cNvSpPr>
            <p:nvPr/>
          </p:nvSpPr>
          <p:spPr bwMode="auto">
            <a:xfrm flipH="1">
              <a:off x="3312" y="1856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2" name="Line 34"/>
            <p:cNvSpPr>
              <a:spLocks noChangeShapeType="1"/>
            </p:cNvSpPr>
            <p:nvPr/>
          </p:nvSpPr>
          <p:spPr bwMode="auto">
            <a:xfrm flipH="1" flipV="1">
              <a:off x="4032" y="152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3" name="Line 35"/>
            <p:cNvSpPr>
              <a:spLocks noChangeShapeType="1"/>
            </p:cNvSpPr>
            <p:nvPr/>
          </p:nvSpPr>
          <p:spPr bwMode="auto">
            <a:xfrm flipV="1">
              <a:off x="1008" y="1568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4" name="Line 36"/>
            <p:cNvSpPr>
              <a:spLocks noChangeShapeType="1"/>
            </p:cNvSpPr>
            <p:nvPr/>
          </p:nvSpPr>
          <p:spPr bwMode="auto">
            <a:xfrm>
              <a:off x="1872" y="1616"/>
              <a:ext cx="57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5" name="Line 37"/>
            <p:cNvSpPr>
              <a:spLocks noChangeShapeType="1"/>
            </p:cNvSpPr>
            <p:nvPr/>
          </p:nvSpPr>
          <p:spPr bwMode="auto">
            <a:xfrm>
              <a:off x="1872" y="1856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0216" name="Line 38"/>
            <p:cNvSpPr>
              <a:spLocks noChangeShapeType="1"/>
            </p:cNvSpPr>
            <p:nvPr/>
          </p:nvSpPr>
          <p:spPr bwMode="auto">
            <a:xfrm>
              <a:off x="1872" y="2048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50181" name="Rectangle 40"/>
          <p:cNvSpPr>
            <a:spLocks noChangeArrowheads="1"/>
          </p:cNvSpPr>
          <p:nvPr/>
        </p:nvSpPr>
        <p:spPr bwMode="auto">
          <a:xfrm>
            <a:off x="393700" y="50927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olidFill>
                  <a:schemeClr val="tx2"/>
                </a:solidFill>
                <a:sym typeface="Symbol" panose="05050102010706020507" pitchFamily="18" charset="2"/>
              </a:rPr>
              <a:t> </a:t>
            </a:r>
            <a:r>
              <a:rPr lang="en-US" altLang="hu-HU">
                <a:solidFill>
                  <a:schemeClr val="tx2"/>
                </a:solidFill>
              </a:rPr>
              <a:t>Intersect toy bucket and 2nd Floor 	      </a:t>
            </a:r>
            <a:br>
              <a:rPr lang="en-US" altLang="hu-HU">
                <a:solidFill>
                  <a:schemeClr val="tx2"/>
                </a:solidFill>
              </a:rPr>
            </a:br>
            <a:r>
              <a:rPr lang="en-US" altLang="hu-HU">
                <a:solidFill>
                  <a:schemeClr val="tx2"/>
                </a:solidFill>
              </a:rPr>
              <a:t>    bucket to get set of matching EMP’s</a:t>
            </a:r>
            <a:endParaRPr lang="en-US" altLang="hu-HU" sz="36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60B4D6-A2B3-451A-A020-4367EFCD68C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hu-HU" sz="1400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Summary so far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Conventional index</a:t>
            </a:r>
          </a:p>
          <a:p>
            <a:pPr lvl="1" eaLnBrk="1" hangingPunct="1"/>
            <a:r>
              <a:rPr lang="en-US" altLang="hu-HU" smtClean="0"/>
              <a:t>Basic Ideas: sparse, dense, multi-level…</a:t>
            </a:r>
          </a:p>
          <a:p>
            <a:pPr lvl="1" eaLnBrk="1" hangingPunct="1"/>
            <a:r>
              <a:rPr lang="en-US" altLang="hu-HU" smtClean="0"/>
              <a:t>Duplicate Keys</a:t>
            </a:r>
          </a:p>
          <a:p>
            <a:pPr lvl="1" eaLnBrk="1" hangingPunct="1"/>
            <a:r>
              <a:rPr lang="en-US" altLang="hu-HU" smtClean="0"/>
              <a:t>Deletion/Insertion</a:t>
            </a:r>
          </a:p>
          <a:p>
            <a:pPr lvl="1" eaLnBrk="1" hangingPunct="1"/>
            <a:r>
              <a:rPr lang="en-US" altLang="hu-HU" smtClean="0"/>
              <a:t>Secondary indexes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555E02-E417-4D28-BCCA-4B582980168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hu-HU" sz="14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3302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Conventional indexes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511300"/>
            <a:ext cx="7772400" cy="215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Advantage: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- Simple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	- Index is sequential file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mtClean="0"/>
              <a:t>					good for scans</a:t>
            </a:r>
            <a:endParaRPr lang="en-US" altLang="hu-HU" u="sng" smtClean="0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596900" y="3848100"/>
            <a:ext cx="77724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u="sng"/>
              <a:t>Disadvantage: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- Inserts expensive, and/or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/>
              <a:t>			- Lose sequentiality &amp; balance</a:t>
            </a:r>
            <a:endParaRPr lang="en-US" altLang="hu-HU" u="sn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A4045F-41B3-4DEE-BF89-C2445B81E24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hu-HU" sz="140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558800"/>
            <a:ext cx="7772400" cy="4800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u="sng" smtClean="0"/>
              <a:t>Example	</a:t>
            </a:r>
            <a:r>
              <a:rPr lang="en-US" altLang="hu-HU" smtClean="0"/>
              <a:t>	Index </a:t>
            </a:r>
            <a:r>
              <a:rPr lang="en-US" altLang="hu-HU" sz="2400" smtClean="0"/>
              <a:t>(sequential)</a:t>
            </a:r>
          </a:p>
          <a:p>
            <a:pPr eaLnBrk="1" hangingPunct="1">
              <a:buFontTx/>
              <a:buNone/>
            </a:pPr>
            <a:endParaRPr lang="en-US" altLang="hu-HU" sz="2400" smtClean="0"/>
          </a:p>
          <a:p>
            <a:pPr eaLnBrk="1" hangingPunct="1">
              <a:buFontTx/>
              <a:buNone/>
            </a:pPr>
            <a:endParaRPr lang="en-US" altLang="hu-HU" sz="2400" smtClean="0"/>
          </a:p>
          <a:p>
            <a:pPr eaLnBrk="1" hangingPunct="1">
              <a:buFontTx/>
              <a:buNone/>
            </a:pPr>
            <a:endParaRPr lang="en-US" altLang="hu-HU" sz="2400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		continuous</a:t>
            </a:r>
          </a:p>
          <a:p>
            <a:pPr eaLnBrk="1" hangingPunct="1">
              <a:buFontTx/>
              <a:buNone/>
            </a:pPr>
            <a:endParaRPr lang="en-US" altLang="hu-HU" sz="2400" smtClean="0"/>
          </a:p>
          <a:p>
            <a:pPr eaLnBrk="1" hangingPunct="1">
              <a:buFontTx/>
              <a:buNone/>
            </a:pPr>
            <a:endParaRPr lang="en-US" altLang="hu-HU" sz="2400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		free space</a:t>
            </a:r>
            <a:endParaRPr lang="en-US" altLang="hu-HU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543300" y="1320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3543300" y="16256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543300" y="1930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543300" y="2235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4305300" y="1320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4610100" y="147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4610100" y="177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4610100" y="208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3543300" y="2692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3543300" y="2997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3543300" y="3302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60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3543300" y="3606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305300" y="2692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4610100" y="2844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4610100" y="3149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4610100" y="345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68" name="Rectangle 28"/>
          <p:cNvSpPr>
            <a:spLocks noChangeArrowheads="1"/>
          </p:cNvSpPr>
          <p:nvPr/>
        </p:nvSpPr>
        <p:spPr bwMode="auto">
          <a:xfrm>
            <a:off x="3543300" y="42164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70</a:t>
            </a:r>
          </a:p>
        </p:txBody>
      </p:sp>
      <p:sp>
        <p:nvSpPr>
          <p:cNvPr id="53269" name="Rectangle 29"/>
          <p:cNvSpPr>
            <a:spLocks noChangeArrowheads="1"/>
          </p:cNvSpPr>
          <p:nvPr/>
        </p:nvSpPr>
        <p:spPr bwMode="auto">
          <a:xfrm>
            <a:off x="3543300" y="45212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80</a:t>
            </a:r>
          </a:p>
        </p:txBody>
      </p:sp>
      <p:sp>
        <p:nvSpPr>
          <p:cNvPr id="53270" name="Rectangle 30"/>
          <p:cNvSpPr>
            <a:spLocks noChangeArrowheads="1"/>
          </p:cNvSpPr>
          <p:nvPr/>
        </p:nvSpPr>
        <p:spPr bwMode="auto">
          <a:xfrm>
            <a:off x="3543300" y="48260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90</a:t>
            </a:r>
          </a:p>
        </p:txBody>
      </p:sp>
      <p:sp>
        <p:nvSpPr>
          <p:cNvPr id="53271" name="Rectangle 31"/>
          <p:cNvSpPr>
            <a:spLocks noChangeArrowheads="1"/>
          </p:cNvSpPr>
          <p:nvPr/>
        </p:nvSpPr>
        <p:spPr bwMode="auto">
          <a:xfrm>
            <a:off x="3543300" y="5130800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53272" name="Line 32"/>
          <p:cNvSpPr>
            <a:spLocks noChangeShapeType="1"/>
          </p:cNvSpPr>
          <p:nvPr/>
        </p:nvSpPr>
        <p:spPr bwMode="auto">
          <a:xfrm>
            <a:off x="4305300" y="4216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3" name="Line 33"/>
          <p:cNvSpPr>
            <a:spLocks noChangeShapeType="1"/>
          </p:cNvSpPr>
          <p:nvPr/>
        </p:nvSpPr>
        <p:spPr bwMode="auto">
          <a:xfrm>
            <a:off x="4610100" y="436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4" name="Line 34"/>
          <p:cNvSpPr>
            <a:spLocks noChangeShapeType="1"/>
          </p:cNvSpPr>
          <p:nvPr/>
        </p:nvSpPr>
        <p:spPr bwMode="auto">
          <a:xfrm>
            <a:off x="46101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5" name="Line 35"/>
          <p:cNvSpPr>
            <a:spLocks noChangeShapeType="1"/>
          </p:cNvSpPr>
          <p:nvPr/>
        </p:nvSpPr>
        <p:spPr bwMode="auto">
          <a:xfrm>
            <a:off x="46101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6" name="Line 39"/>
          <p:cNvSpPr>
            <a:spLocks noChangeShapeType="1"/>
          </p:cNvSpPr>
          <p:nvPr/>
        </p:nvSpPr>
        <p:spPr bwMode="auto">
          <a:xfrm flipV="1">
            <a:off x="3086100" y="3759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7" name="Freeform 40"/>
          <p:cNvSpPr>
            <a:spLocks/>
          </p:cNvSpPr>
          <p:nvPr/>
        </p:nvSpPr>
        <p:spPr bwMode="auto">
          <a:xfrm>
            <a:off x="3371850" y="2425700"/>
            <a:ext cx="158750" cy="381000"/>
          </a:xfrm>
          <a:custGeom>
            <a:avLst/>
            <a:gdLst>
              <a:gd name="T0" fmla="*/ 2147483646 w 100"/>
              <a:gd name="T1" fmla="*/ 0 h 240"/>
              <a:gd name="T2" fmla="*/ 2147483646 w 100"/>
              <a:gd name="T3" fmla="*/ 2147483646 h 240"/>
              <a:gd name="T4" fmla="*/ 2147483646 w 100"/>
              <a:gd name="T5" fmla="*/ 2147483646 h 240"/>
              <a:gd name="T6" fmla="*/ 2147483646 w 10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40"/>
              <a:gd name="T14" fmla="*/ 100 w 1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40">
                <a:moveTo>
                  <a:pt x="100" y="0"/>
                </a:moveTo>
                <a:cubicBezTo>
                  <a:pt x="67" y="14"/>
                  <a:pt x="35" y="29"/>
                  <a:pt x="20" y="56"/>
                </a:cubicBezTo>
                <a:cubicBezTo>
                  <a:pt x="5" y="83"/>
                  <a:pt x="0" y="129"/>
                  <a:pt x="12" y="160"/>
                </a:cubicBezTo>
                <a:cubicBezTo>
                  <a:pt x="24" y="191"/>
                  <a:pt x="85" y="227"/>
                  <a:pt x="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3278" name="Freeform 41"/>
          <p:cNvSpPr>
            <a:spLocks/>
          </p:cNvSpPr>
          <p:nvPr/>
        </p:nvSpPr>
        <p:spPr bwMode="auto">
          <a:xfrm>
            <a:off x="3371850" y="3898900"/>
            <a:ext cx="158750" cy="381000"/>
          </a:xfrm>
          <a:custGeom>
            <a:avLst/>
            <a:gdLst>
              <a:gd name="T0" fmla="*/ 2147483646 w 100"/>
              <a:gd name="T1" fmla="*/ 0 h 240"/>
              <a:gd name="T2" fmla="*/ 2147483646 w 100"/>
              <a:gd name="T3" fmla="*/ 2147483646 h 240"/>
              <a:gd name="T4" fmla="*/ 2147483646 w 100"/>
              <a:gd name="T5" fmla="*/ 2147483646 h 240"/>
              <a:gd name="T6" fmla="*/ 2147483646 w 10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100"/>
              <a:gd name="T13" fmla="*/ 0 h 240"/>
              <a:gd name="T14" fmla="*/ 100 w 100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" h="240">
                <a:moveTo>
                  <a:pt x="100" y="0"/>
                </a:moveTo>
                <a:cubicBezTo>
                  <a:pt x="67" y="14"/>
                  <a:pt x="35" y="29"/>
                  <a:pt x="20" y="56"/>
                </a:cubicBezTo>
                <a:cubicBezTo>
                  <a:pt x="5" y="83"/>
                  <a:pt x="0" y="129"/>
                  <a:pt x="12" y="160"/>
                </a:cubicBezTo>
                <a:cubicBezTo>
                  <a:pt x="24" y="191"/>
                  <a:pt x="85" y="227"/>
                  <a:pt x="92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53279" name="Group 75"/>
          <p:cNvGrpSpPr>
            <a:grpSpLocks/>
          </p:cNvGrpSpPr>
          <p:nvPr/>
        </p:nvGrpSpPr>
        <p:grpSpPr bwMode="auto">
          <a:xfrm>
            <a:off x="3552825" y="1524000"/>
            <a:ext cx="5184775" cy="4194175"/>
            <a:chOff x="2238" y="960"/>
            <a:chExt cx="3266" cy="2642"/>
          </a:xfrm>
        </p:grpSpPr>
        <p:sp>
          <p:nvSpPr>
            <p:cNvPr id="53280" name="Rectangle 57"/>
            <p:cNvSpPr>
              <a:spLocks noChangeArrowheads="1"/>
            </p:cNvSpPr>
            <p:nvPr/>
          </p:nvSpPr>
          <p:spPr bwMode="auto">
            <a:xfrm>
              <a:off x="3056" y="3224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3281" name="Rectangle 58"/>
            <p:cNvSpPr>
              <a:spLocks noChangeArrowheads="1"/>
            </p:cNvSpPr>
            <p:nvPr/>
          </p:nvSpPr>
          <p:spPr bwMode="auto">
            <a:xfrm>
              <a:off x="3056" y="2272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grpSp>
          <p:nvGrpSpPr>
            <p:cNvPr id="53282" name="Group 54"/>
            <p:cNvGrpSpPr>
              <a:grpSpLocks/>
            </p:cNvGrpSpPr>
            <p:nvPr/>
          </p:nvGrpSpPr>
          <p:grpSpPr bwMode="auto">
            <a:xfrm>
              <a:off x="3984" y="984"/>
              <a:ext cx="816" cy="776"/>
              <a:chOff x="3984" y="992"/>
              <a:chExt cx="816" cy="776"/>
            </a:xfrm>
          </p:grpSpPr>
          <p:sp>
            <p:nvSpPr>
              <p:cNvPr id="53304" name="Rectangle 42"/>
              <p:cNvSpPr>
                <a:spLocks noChangeArrowheads="1"/>
              </p:cNvSpPr>
              <p:nvPr/>
            </p:nvSpPr>
            <p:spPr bwMode="auto">
              <a:xfrm>
                <a:off x="3984" y="99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39</a:t>
                </a:r>
                <a:endParaRPr lang="en-US" altLang="hu-HU" sz="2400"/>
              </a:p>
            </p:txBody>
          </p:sp>
          <p:sp>
            <p:nvSpPr>
              <p:cNvPr id="53305" name="Rectangle 43"/>
              <p:cNvSpPr>
                <a:spLocks noChangeArrowheads="1"/>
              </p:cNvSpPr>
              <p:nvPr/>
            </p:nvSpPr>
            <p:spPr bwMode="auto">
              <a:xfrm>
                <a:off x="3984" y="1184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31</a:t>
                </a:r>
                <a:endParaRPr lang="en-US" altLang="hu-HU" sz="2400"/>
              </a:p>
            </p:txBody>
          </p:sp>
          <p:sp>
            <p:nvSpPr>
              <p:cNvPr id="53306" name="Rectangle 44"/>
              <p:cNvSpPr>
                <a:spLocks noChangeArrowheads="1"/>
              </p:cNvSpPr>
              <p:nvPr/>
            </p:nvSpPr>
            <p:spPr bwMode="auto">
              <a:xfrm>
                <a:off x="3984" y="137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35</a:t>
                </a:r>
                <a:endParaRPr lang="en-US" altLang="hu-HU" sz="2400"/>
              </a:p>
            </p:txBody>
          </p:sp>
          <p:sp>
            <p:nvSpPr>
              <p:cNvPr id="53307" name="Rectangle 45"/>
              <p:cNvSpPr>
                <a:spLocks noChangeArrowheads="1"/>
              </p:cNvSpPr>
              <p:nvPr/>
            </p:nvSpPr>
            <p:spPr bwMode="auto">
              <a:xfrm>
                <a:off x="3984" y="1568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36</a:t>
                </a:r>
                <a:endParaRPr lang="en-US" altLang="hu-HU" sz="3600"/>
              </a:p>
            </p:txBody>
          </p:sp>
          <p:sp>
            <p:nvSpPr>
              <p:cNvPr id="53308" name="Line 46"/>
              <p:cNvSpPr>
                <a:spLocks noChangeShapeType="1"/>
              </p:cNvSpPr>
              <p:nvPr/>
            </p:nvSpPr>
            <p:spPr bwMode="auto">
              <a:xfrm>
                <a:off x="4344" y="1000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grpSp>
          <p:nvGrpSpPr>
            <p:cNvPr id="53283" name="Group 48"/>
            <p:cNvGrpSpPr>
              <a:grpSpLocks/>
            </p:cNvGrpSpPr>
            <p:nvPr/>
          </p:nvGrpSpPr>
          <p:grpSpPr bwMode="auto">
            <a:xfrm>
              <a:off x="4000" y="2080"/>
              <a:ext cx="816" cy="776"/>
              <a:chOff x="3984" y="992"/>
              <a:chExt cx="816" cy="776"/>
            </a:xfrm>
          </p:grpSpPr>
          <p:sp>
            <p:nvSpPr>
              <p:cNvPr id="53299" name="Rectangle 49"/>
              <p:cNvSpPr>
                <a:spLocks noChangeArrowheads="1"/>
              </p:cNvSpPr>
              <p:nvPr/>
            </p:nvSpPr>
            <p:spPr bwMode="auto">
              <a:xfrm>
                <a:off x="3984" y="992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32</a:t>
                </a:r>
                <a:endParaRPr lang="en-US" altLang="hu-HU" sz="2400"/>
              </a:p>
            </p:txBody>
          </p:sp>
          <p:sp>
            <p:nvSpPr>
              <p:cNvPr id="53300" name="Rectangle 50"/>
              <p:cNvSpPr>
                <a:spLocks noChangeArrowheads="1"/>
              </p:cNvSpPr>
              <p:nvPr/>
            </p:nvSpPr>
            <p:spPr bwMode="auto">
              <a:xfrm>
                <a:off x="3984" y="1184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38</a:t>
                </a:r>
                <a:endParaRPr lang="en-US" altLang="hu-HU" sz="2400"/>
              </a:p>
            </p:txBody>
          </p:sp>
          <p:sp>
            <p:nvSpPr>
              <p:cNvPr id="53301" name="Rectangle 51"/>
              <p:cNvSpPr>
                <a:spLocks noChangeArrowheads="1"/>
              </p:cNvSpPr>
              <p:nvPr/>
            </p:nvSpPr>
            <p:spPr bwMode="auto">
              <a:xfrm>
                <a:off x="3984" y="1376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34</a:t>
                </a:r>
                <a:endParaRPr lang="en-US" altLang="hu-HU" sz="2400"/>
              </a:p>
            </p:txBody>
          </p:sp>
          <p:sp>
            <p:nvSpPr>
              <p:cNvPr id="53302" name="Rectangle 52"/>
              <p:cNvSpPr>
                <a:spLocks noChangeArrowheads="1"/>
              </p:cNvSpPr>
              <p:nvPr/>
            </p:nvSpPr>
            <p:spPr bwMode="auto">
              <a:xfrm>
                <a:off x="3984" y="1568"/>
                <a:ext cx="81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53303" name="Line 53"/>
              <p:cNvSpPr>
                <a:spLocks noChangeShapeType="1"/>
              </p:cNvSpPr>
              <p:nvPr/>
            </p:nvSpPr>
            <p:spPr bwMode="auto">
              <a:xfrm>
                <a:off x="4344" y="1000"/>
                <a:ext cx="0" cy="76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53284" name="Text Box 55"/>
            <p:cNvSpPr txBox="1">
              <a:spLocks noChangeArrowheads="1"/>
            </p:cNvSpPr>
            <p:nvPr/>
          </p:nvSpPr>
          <p:spPr bwMode="auto">
            <a:xfrm>
              <a:off x="2238" y="136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33</a:t>
              </a:r>
              <a:endParaRPr lang="en-US" altLang="hu-HU" sz="3600"/>
            </a:p>
          </p:txBody>
        </p:sp>
        <p:sp>
          <p:nvSpPr>
            <p:cNvPr id="53285" name="Rectangle 56"/>
            <p:cNvSpPr>
              <a:spLocks noChangeArrowheads="1"/>
            </p:cNvSpPr>
            <p:nvPr/>
          </p:nvSpPr>
          <p:spPr bwMode="auto">
            <a:xfrm>
              <a:off x="4800" y="1560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3286" name="Rectangle 59"/>
            <p:cNvSpPr>
              <a:spLocks noChangeArrowheads="1"/>
            </p:cNvSpPr>
            <p:nvPr/>
          </p:nvSpPr>
          <p:spPr bwMode="auto">
            <a:xfrm>
              <a:off x="3056" y="1408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3287" name="Rectangle 60"/>
            <p:cNvSpPr>
              <a:spLocks noChangeArrowheads="1"/>
            </p:cNvSpPr>
            <p:nvPr/>
          </p:nvSpPr>
          <p:spPr bwMode="auto">
            <a:xfrm>
              <a:off x="4824" y="2656"/>
              <a:ext cx="152" cy="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53288" name="Freeform 61"/>
            <p:cNvSpPr>
              <a:spLocks/>
            </p:cNvSpPr>
            <p:nvPr/>
          </p:nvSpPr>
          <p:spPr bwMode="auto">
            <a:xfrm>
              <a:off x="3160" y="1080"/>
              <a:ext cx="816" cy="476"/>
            </a:xfrm>
            <a:custGeom>
              <a:avLst/>
              <a:gdLst>
                <a:gd name="T0" fmla="*/ 0 w 816"/>
                <a:gd name="T1" fmla="*/ 408 h 476"/>
                <a:gd name="T2" fmla="*/ 360 w 816"/>
                <a:gd name="T3" fmla="*/ 408 h 476"/>
                <a:gd name="T4" fmla="*/ 816 w 816"/>
                <a:gd name="T5" fmla="*/ 0 h 476"/>
                <a:gd name="T6" fmla="*/ 0 60000 65536"/>
                <a:gd name="T7" fmla="*/ 0 60000 65536"/>
                <a:gd name="T8" fmla="*/ 0 60000 65536"/>
                <a:gd name="T9" fmla="*/ 0 w 816"/>
                <a:gd name="T10" fmla="*/ 0 h 476"/>
                <a:gd name="T11" fmla="*/ 816 w 816"/>
                <a:gd name="T12" fmla="*/ 476 h 4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6" h="476">
                  <a:moveTo>
                    <a:pt x="0" y="408"/>
                  </a:moveTo>
                  <a:cubicBezTo>
                    <a:pt x="112" y="442"/>
                    <a:pt x="224" y="476"/>
                    <a:pt x="360" y="408"/>
                  </a:cubicBezTo>
                  <a:cubicBezTo>
                    <a:pt x="496" y="340"/>
                    <a:pt x="656" y="170"/>
                    <a:pt x="81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89" name="Freeform 62"/>
            <p:cNvSpPr>
              <a:spLocks/>
            </p:cNvSpPr>
            <p:nvPr/>
          </p:nvSpPr>
          <p:spPr bwMode="auto">
            <a:xfrm>
              <a:off x="4824" y="1616"/>
              <a:ext cx="420" cy="520"/>
            </a:xfrm>
            <a:custGeom>
              <a:avLst/>
              <a:gdLst>
                <a:gd name="T0" fmla="*/ 56 w 420"/>
                <a:gd name="T1" fmla="*/ 0 h 520"/>
                <a:gd name="T2" fmla="*/ 360 w 420"/>
                <a:gd name="T3" fmla="*/ 64 h 520"/>
                <a:gd name="T4" fmla="*/ 360 w 420"/>
                <a:gd name="T5" fmla="*/ 352 h 520"/>
                <a:gd name="T6" fmla="*/ 0 w 420"/>
                <a:gd name="T7" fmla="*/ 520 h 5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0"/>
                <a:gd name="T13" fmla="*/ 0 h 520"/>
                <a:gd name="T14" fmla="*/ 420 w 420"/>
                <a:gd name="T15" fmla="*/ 520 h 5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0" h="520">
                  <a:moveTo>
                    <a:pt x="56" y="0"/>
                  </a:moveTo>
                  <a:cubicBezTo>
                    <a:pt x="182" y="2"/>
                    <a:pt x="309" y="5"/>
                    <a:pt x="360" y="64"/>
                  </a:cubicBezTo>
                  <a:cubicBezTo>
                    <a:pt x="411" y="123"/>
                    <a:pt x="420" y="276"/>
                    <a:pt x="360" y="352"/>
                  </a:cubicBezTo>
                  <a:cubicBezTo>
                    <a:pt x="300" y="428"/>
                    <a:pt x="150" y="474"/>
                    <a:pt x="0" y="52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0" name="Freeform 64"/>
            <p:cNvSpPr>
              <a:spLocks/>
            </p:cNvSpPr>
            <p:nvPr/>
          </p:nvSpPr>
          <p:spPr bwMode="auto">
            <a:xfrm>
              <a:off x="2848" y="1504"/>
              <a:ext cx="600" cy="177"/>
            </a:xfrm>
            <a:custGeom>
              <a:avLst/>
              <a:gdLst>
                <a:gd name="T0" fmla="*/ 72 w 600"/>
                <a:gd name="T1" fmla="*/ 0 h 177"/>
                <a:gd name="T2" fmla="*/ 88 w 600"/>
                <a:gd name="T3" fmla="*/ 152 h 177"/>
                <a:gd name="T4" fmla="*/ 600 w 600"/>
                <a:gd name="T5" fmla="*/ 152 h 177"/>
                <a:gd name="T6" fmla="*/ 0 60000 65536"/>
                <a:gd name="T7" fmla="*/ 0 60000 65536"/>
                <a:gd name="T8" fmla="*/ 0 60000 65536"/>
                <a:gd name="T9" fmla="*/ 0 w 600"/>
                <a:gd name="T10" fmla="*/ 0 h 177"/>
                <a:gd name="T11" fmla="*/ 600 w 600"/>
                <a:gd name="T12" fmla="*/ 177 h 1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00" h="177">
                  <a:moveTo>
                    <a:pt x="72" y="0"/>
                  </a:moveTo>
                  <a:cubicBezTo>
                    <a:pt x="36" y="63"/>
                    <a:pt x="0" y="127"/>
                    <a:pt x="88" y="152"/>
                  </a:cubicBezTo>
                  <a:cubicBezTo>
                    <a:pt x="176" y="177"/>
                    <a:pt x="388" y="164"/>
                    <a:pt x="600" y="15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1" name="Text Box 65"/>
            <p:cNvSpPr txBox="1">
              <a:spLocks noChangeArrowheads="1"/>
            </p:cNvSpPr>
            <p:nvPr/>
          </p:nvSpPr>
          <p:spPr bwMode="auto">
            <a:xfrm>
              <a:off x="3647" y="3006"/>
              <a:ext cx="1685" cy="5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overflow area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rgbClr val="FF0000"/>
                  </a:solidFill>
                </a:rPr>
                <a:t>(not sequential)</a:t>
              </a:r>
              <a:endParaRPr lang="en-US" altLang="hu-HU" sz="2800"/>
            </a:p>
          </p:txBody>
        </p:sp>
        <p:sp>
          <p:nvSpPr>
            <p:cNvPr id="53292" name="Line 66"/>
            <p:cNvSpPr>
              <a:spLocks noChangeShapeType="1"/>
            </p:cNvSpPr>
            <p:nvPr/>
          </p:nvSpPr>
          <p:spPr bwMode="auto">
            <a:xfrm flipV="1">
              <a:off x="4616" y="960"/>
              <a:ext cx="520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3" name="Line 67"/>
            <p:cNvSpPr>
              <a:spLocks noChangeShapeType="1"/>
            </p:cNvSpPr>
            <p:nvPr/>
          </p:nvSpPr>
          <p:spPr bwMode="auto">
            <a:xfrm flipV="1">
              <a:off x="4616" y="1184"/>
              <a:ext cx="576" cy="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4" name="Line 68"/>
            <p:cNvSpPr>
              <a:spLocks noChangeShapeType="1"/>
            </p:cNvSpPr>
            <p:nvPr/>
          </p:nvSpPr>
          <p:spPr bwMode="auto">
            <a:xfrm flipV="1">
              <a:off x="4616" y="1448"/>
              <a:ext cx="608" cy="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5" name="Freeform 69"/>
            <p:cNvSpPr>
              <a:spLocks/>
            </p:cNvSpPr>
            <p:nvPr/>
          </p:nvSpPr>
          <p:spPr bwMode="auto">
            <a:xfrm>
              <a:off x="4512" y="1656"/>
              <a:ext cx="992" cy="265"/>
            </a:xfrm>
            <a:custGeom>
              <a:avLst/>
              <a:gdLst>
                <a:gd name="T0" fmla="*/ 128 w 992"/>
                <a:gd name="T1" fmla="*/ 0 h 265"/>
                <a:gd name="T2" fmla="*/ 144 w 992"/>
                <a:gd name="T3" fmla="*/ 224 h 265"/>
                <a:gd name="T4" fmla="*/ 992 w 992"/>
                <a:gd name="T5" fmla="*/ 248 h 265"/>
                <a:gd name="T6" fmla="*/ 0 60000 65536"/>
                <a:gd name="T7" fmla="*/ 0 60000 65536"/>
                <a:gd name="T8" fmla="*/ 0 60000 65536"/>
                <a:gd name="T9" fmla="*/ 0 w 992"/>
                <a:gd name="T10" fmla="*/ 0 h 265"/>
                <a:gd name="T11" fmla="*/ 992 w 992"/>
                <a:gd name="T12" fmla="*/ 265 h 2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92" h="265">
                  <a:moveTo>
                    <a:pt x="128" y="0"/>
                  </a:moveTo>
                  <a:cubicBezTo>
                    <a:pt x="64" y="91"/>
                    <a:pt x="0" y="183"/>
                    <a:pt x="144" y="224"/>
                  </a:cubicBezTo>
                  <a:cubicBezTo>
                    <a:pt x="288" y="265"/>
                    <a:pt x="640" y="256"/>
                    <a:pt x="992" y="2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6" name="Line 71"/>
            <p:cNvSpPr>
              <a:spLocks noChangeShapeType="1"/>
            </p:cNvSpPr>
            <p:nvPr/>
          </p:nvSpPr>
          <p:spPr bwMode="auto">
            <a:xfrm>
              <a:off x="4656" y="2192"/>
              <a:ext cx="696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7" name="Line 72"/>
            <p:cNvSpPr>
              <a:spLocks noChangeShapeType="1"/>
            </p:cNvSpPr>
            <p:nvPr/>
          </p:nvSpPr>
          <p:spPr bwMode="auto">
            <a:xfrm>
              <a:off x="4600" y="2360"/>
              <a:ext cx="760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53298" name="Line 73"/>
            <p:cNvSpPr>
              <a:spLocks noChangeShapeType="1"/>
            </p:cNvSpPr>
            <p:nvPr/>
          </p:nvSpPr>
          <p:spPr bwMode="auto">
            <a:xfrm>
              <a:off x="4584" y="2552"/>
              <a:ext cx="640" cy="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EBACD7-383B-466E-B3D2-4E9DF2E3530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hu-HU" sz="14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 smtClean="0">
                <a:solidFill>
                  <a:srgbClr val="FF0000"/>
                </a:solidFill>
              </a:rPr>
              <a:t>Clustering Index</a:t>
            </a:r>
            <a:endParaRPr lang="hu-HU" altLang="hu-HU" sz="2400" dirty="0" smtClean="0">
              <a:solidFill>
                <a:srgbClr val="FF0000"/>
              </a:solidFill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hu-HU" sz="2400" dirty="0" smtClean="0"/>
          </a:p>
          <a:p>
            <a:pPr lvl="1" eaLnBrk="1" hangingPunct="1">
              <a:defRPr/>
            </a:pPr>
            <a:r>
              <a:rPr lang="en-US" altLang="hu-HU" sz="2200" dirty="0" smtClean="0"/>
              <a:t>Defined on an ordered data file</a:t>
            </a:r>
          </a:p>
          <a:p>
            <a:pPr lvl="1" algn="just" eaLnBrk="1" hangingPunct="1">
              <a:defRPr/>
            </a:pPr>
            <a:r>
              <a:rPr lang="en-US" altLang="hu-HU" sz="2200" dirty="0" smtClean="0"/>
              <a:t>The </a:t>
            </a:r>
            <a:r>
              <a:rPr lang="en-US" altLang="hu-HU" sz="2200" dirty="0" smtClean="0">
                <a:solidFill>
                  <a:srgbClr val="00B050"/>
                </a:solidFill>
              </a:rPr>
              <a:t>data</a:t>
            </a:r>
            <a:r>
              <a:rPr lang="en-US" altLang="hu-HU" sz="2200" dirty="0" smtClean="0"/>
              <a:t> file is </a:t>
            </a:r>
            <a:r>
              <a:rPr lang="en-US" altLang="hu-HU" sz="2200" dirty="0" smtClean="0">
                <a:solidFill>
                  <a:srgbClr val="00B050"/>
                </a:solidFill>
              </a:rPr>
              <a:t>ordered on a </a:t>
            </a:r>
            <a:r>
              <a:rPr lang="en-US" altLang="hu-HU" sz="2200" i="1" dirty="0" smtClean="0">
                <a:solidFill>
                  <a:srgbClr val="00B050"/>
                </a:solidFill>
              </a:rPr>
              <a:t>non-key field</a:t>
            </a:r>
            <a:r>
              <a:rPr lang="en-US" altLang="hu-HU" sz="2200" dirty="0" smtClean="0"/>
              <a:t>.</a:t>
            </a:r>
          </a:p>
          <a:p>
            <a:pPr lvl="1" eaLnBrk="1" hangingPunct="1">
              <a:defRPr/>
            </a:pPr>
            <a:r>
              <a:rPr lang="en-US" altLang="hu-HU" sz="2200" dirty="0" smtClean="0"/>
              <a:t>Includes </a:t>
            </a:r>
            <a:r>
              <a:rPr lang="en-US" altLang="hu-HU" sz="2200" dirty="0" smtClean="0">
                <a:solidFill>
                  <a:srgbClr val="00B050"/>
                </a:solidFill>
              </a:rPr>
              <a:t>one index entry </a:t>
            </a:r>
            <a:r>
              <a:rPr lang="en-US" altLang="hu-HU" sz="2200" i="1" dirty="0" smtClean="0">
                <a:solidFill>
                  <a:srgbClr val="00B050"/>
                </a:solidFill>
              </a:rPr>
              <a:t>for each distinct value</a:t>
            </a:r>
            <a:r>
              <a:rPr lang="en-US" altLang="hu-HU" sz="2200" dirty="0" smtClean="0">
                <a:solidFill>
                  <a:srgbClr val="00B050"/>
                </a:solidFill>
              </a:rPr>
              <a:t> </a:t>
            </a:r>
            <a:r>
              <a:rPr lang="en-US" altLang="hu-HU" sz="2200" dirty="0" smtClean="0"/>
              <a:t>of the field; the index entry points to the first data block that contains records with that field value.</a:t>
            </a:r>
          </a:p>
          <a:p>
            <a:pPr lvl="1" eaLnBrk="1" hangingPunct="1">
              <a:defRPr/>
            </a:pPr>
            <a:r>
              <a:rPr lang="en-US" altLang="hu-HU" sz="2200" dirty="0" smtClean="0"/>
              <a:t>It is an example of </a:t>
            </a:r>
            <a:r>
              <a:rPr lang="en-US" altLang="hu-HU" sz="2200" i="1" dirty="0" smtClean="0">
                <a:solidFill>
                  <a:srgbClr val="00B050"/>
                </a:solidFill>
              </a:rPr>
              <a:t>non</a:t>
            </a:r>
            <a:r>
              <a:rPr lang="hu-HU" altLang="hu-HU" sz="2200" i="1" dirty="0" smtClean="0">
                <a:solidFill>
                  <a:srgbClr val="00B050"/>
                </a:solidFill>
              </a:rPr>
              <a:t>-</a:t>
            </a:r>
            <a:r>
              <a:rPr lang="en-US" altLang="hu-HU" sz="2200" i="1" dirty="0" smtClean="0">
                <a:solidFill>
                  <a:srgbClr val="00B050"/>
                </a:solidFill>
              </a:rPr>
              <a:t>dense</a:t>
            </a:r>
            <a:r>
              <a:rPr lang="en-US" altLang="hu-HU" sz="2200" dirty="0" smtClean="0">
                <a:solidFill>
                  <a:srgbClr val="00B050"/>
                </a:solidFill>
              </a:rPr>
              <a:t> index </a:t>
            </a:r>
            <a:r>
              <a:rPr lang="en-US" altLang="hu-HU" sz="2200" dirty="0" smtClean="0"/>
              <a:t>where Insertion and Deletion is relatively straightforward with a clustering index.</a:t>
            </a:r>
          </a:p>
          <a:p>
            <a:pPr marL="0" indent="0" eaLnBrk="1" hangingPunct="1">
              <a:buFontTx/>
              <a:buNone/>
              <a:defRPr/>
            </a:pPr>
            <a:endParaRPr lang="en-US" altLang="hu-HU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547AF8-6DC6-409C-9CB7-0C782C39229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hu-HU" sz="14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 smtClean="0"/>
              <a:t>The index file usually occupies considerably less disk blocks than the data file because its entries are much smaller</a:t>
            </a:r>
          </a:p>
          <a:p>
            <a:pPr eaLnBrk="1" hangingPunct="1">
              <a:defRPr/>
            </a:pPr>
            <a:r>
              <a:rPr lang="en-US" altLang="hu-HU" sz="2400" dirty="0" smtClean="0"/>
              <a:t>A binary search on the index yields a pointer to the file record</a:t>
            </a:r>
          </a:p>
          <a:p>
            <a:pPr eaLnBrk="1" hangingPunct="1">
              <a:defRPr/>
            </a:pPr>
            <a:endParaRPr lang="hu-HU" altLang="hu-HU" sz="2400" dirty="0" smtClean="0"/>
          </a:p>
          <a:p>
            <a:pPr eaLnBrk="1" hangingPunct="1">
              <a:defRPr/>
            </a:pPr>
            <a:r>
              <a:rPr lang="en-US" altLang="hu-HU" sz="2400" dirty="0" smtClean="0"/>
              <a:t>Indexes can also be characterized as dense or sparse </a:t>
            </a:r>
          </a:p>
          <a:p>
            <a:pPr lvl="1" eaLnBrk="1" hangingPunct="1">
              <a:defRPr/>
            </a:pPr>
            <a:r>
              <a:rPr lang="en-US" altLang="hu-HU" sz="2200" dirty="0" smtClean="0"/>
              <a:t>A </a:t>
            </a:r>
            <a:r>
              <a:rPr lang="en-US" altLang="hu-HU" sz="2200" b="1" dirty="0" smtClean="0">
                <a:solidFill>
                  <a:srgbClr val="FF0000"/>
                </a:solidFill>
              </a:rPr>
              <a:t>dense index</a:t>
            </a:r>
            <a:r>
              <a:rPr lang="en-US" altLang="hu-HU" sz="2200" dirty="0" smtClean="0">
                <a:solidFill>
                  <a:srgbClr val="FF0000"/>
                </a:solidFill>
              </a:rPr>
              <a:t> </a:t>
            </a:r>
            <a:r>
              <a:rPr lang="en-US" altLang="hu-HU" sz="2200" dirty="0" smtClean="0"/>
              <a:t>has an index entry for every search key value (</a:t>
            </a:r>
            <a:r>
              <a:rPr lang="hu-HU" altLang="hu-HU" sz="2200" dirty="0" err="1" smtClean="0"/>
              <a:t>usually</a:t>
            </a:r>
            <a:r>
              <a:rPr lang="en-US" altLang="hu-HU" sz="2200" dirty="0" smtClean="0"/>
              <a:t> every record) in the data file. </a:t>
            </a:r>
          </a:p>
          <a:p>
            <a:pPr lvl="1" eaLnBrk="1" hangingPunct="1">
              <a:defRPr/>
            </a:pPr>
            <a:r>
              <a:rPr lang="en-US" altLang="hu-HU" sz="2200" dirty="0" smtClean="0"/>
              <a:t>A </a:t>
            </a:r>
            <a:r>
              <a:rPr lang="en-US" altLang="hu-HU" sz="2200" b="1" dirty="0" smtClean="0">
                <a:solidFill>
                  <a:srgbClr val="FF0000"/>
                </a:solidFill>
              </a:rPr>
              <a:t>sparse</a:t>
            </a:r>
            <a:r>
              <a:rPr lang="en-US" altLang="hu-HU" sz="2200" b="1" dirty="0" smtClean="0"/>
              <a:t> (or </a:t>
            </a:r>
            <a:r>
              <a:rPr lang="en-US" altLang="hu-HU" sz="2200" b="1" dirty="0" err="1" smtClean="0"/>
              <a:t>nondense</a:t>
            </a:r>
            <a:r>
              <a:rPr lang="en-US" altLang="hu-HU" sz="2200" b="1" dirty="0" smtClean="0"/>
              <a:t>) </a:t>
            </a:r>
            <a:r>
              <a:rPr lang="en-US" altLang="hu-HU" sz="2200" b="1" dirty="0" smtClean="0">
                <a:solidFill>
                  <a:srgbClr val="FF0000"/>
                </a:solidFill>
              </a:rPr>
              <a:t>index</a:t>
            </a:r>
            <a:r>
              <a:rPr lang="en-US" altLang="hu-HU" sz="2200" dirty="0" smtClean="0"/>
              <a:t>, on the other hand, has index entries for only some of the search values</a:t>
            </a:r>
            <a:endParaRPr lang="hu-HU" altLang="hu-HU" sz="2200" dirty="0" smtClean="0"/>
          </a:p>
          <a:p>
            <a:pPr marL="457200" lvl="1" indent="0" eaLnBrk="1" hangingPunct="1">
              <a:buFontTx/>
              <a:buNone/>
              <a:defRPr/>
            </a:pPr>
            <a:r>
              <a:rPr lang="hu-HU" altLang="hu-HU" sz="2200" dirty="0" smtClean="0"/>
              <a:t>   (</a:t>
            </a:r>
            <a:r>
              <a:rPr lang="hu-HU" altLang="hu-HU" sz="2200" dirty="0" err="1" smtClean="0"/>
              <a:t>typically</a:t>
            </a:r>
            <a:r>
              <a:rPr lang="hu-HU" altLang="hu-HU" sz="2200" dirty="0" smtClean="0"/>
              <a:t> </a:t>
            </a:r>
            <a:r>
              <a:rPr lang="hu-HU" altLang="hu-HU" sz="2200" dirty="0" err="1" smtClean="0"/>
              <a:t>one</a:t>
            </a:r>
            <a:r>
              <a:rPr lang="hu-HU" altLang="hu-HU" sz="2200" dirty="0" smtClean="0"/>
              <a:t> </a:t>
            </a:r>
            <a:r>
              <a:rPr lang="hu-HU" altLang="hu-HU" sz="2200" dirty="0" err="1" smtClean="0"/>
              <a:t>entry</a:t>
            </a:r>
            <a:r>
              <a:rPr lang="hu-HU" altLang="hu-HU" sz="2200" dirty="0" smtClean="0"/>
              <a:t> per </a:t>
            </a:r>
            <a:r>
              <a:rPr lang="hu-HU" altLang="hu-HU" sz="2200" dirty="0" err="1" smtClean="0"/>
              <a:t>data</a:t>
            </a:r>
            <a:r>
              <a:rPr lang="hu-HU" altLang="hu-HU" sz="2200" dirty="0" smtClean="0"/>
              <a:t> file </a:t>
            </a:r>
            <a:r>
              <a:rPr lang="hu-HU" altLang="hu-HU" sz="2200" dirty="0" err="1" smtClean="0"/>
              <a:t>block</a:t>
            </a:r>
            <a:r>
              <a:rPr lang="hu-HU" altLang="hu-HU" sz="2200" dirty="0" smtClean="0"/>
              <a:t>)</a:t>
            </a:r>
            <a:endParaRPr lang="en-US" altLang="hu-HU" dirty="0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20C20E-F786-429B-B668-474EA197036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hu-HU" sz="14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 smtClean="0"/>
              <a:t>Clustering Index</a:t>
            </a:r>
            <a:endParaRPr lang="hu-HU" altLang="hu-HU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hu-HU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hu-HU" dirty="0" smtClean="0"/>
          </a:p>
        </p:txBody>
      </p:sp>
      <p:pic>
        <p:nvPicPr>
          <p:cNvPr id="55300" name="Kép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1230313"/>
            <a:ext cx="7396162" cy="508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A13DB2-8B7A-44B0-8864-35731D66851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hu-HU" sz="1400" smtClean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88963"/>
            <a:ext cx="7772400" cy="55070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hu-HU" sz="2400" dirty="0" smtClean="0"/>
              <a:t>Clustering Index</a:t>
            </a:r>
            <a:r>
              <a:rPr lang="hu-HU" altLang="hu-HU" sz="2400" dirty="0" smtClean="0"/>
              <a:t> version 2</a:t>
            </a:r>
          </a:p>
          <a:p>
            <a:pPr marL="0" indent="0" eaLnBrk="1" hangingPunct="1">
              <a:buFontTx/>
              <a:buNone/>
              <a:defRPr/>
            </a:pPr>
            <a:endParaRPr lang="en-US" altLang="hu-HU" sz="2400" dirty="0" smtClean="0"/>
          </a:p>
          <a:p>
            <a:pPr marL="0" indent="0" eaLnBrk="1" hangingPunct="1">
              <a:buFontTx/>
              <a:buNone/>
              <a:defRPr/>
            </a:pPr>
            <a:endParaRPr lang="en-US" altLang="hu-HU" dirty="0" smtClean="0"/>
          </a:p>
        </p:txBody>
      </p:sp>
      <p:pic>
        <p:nvPicPr>
          <p:cNvPr id="56324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3" y="1257300"/>
            <a:ext cx="7050087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24E1F9-B092-4FA0-9835-CCEAB3E80DC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hu-HU" sz="1400" smtClean="0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Outline:</a:t>
            </a:r>
            <a:r>
              <a:rPr lang="en-US" altLang="hu-HU" sz="3600" smtClean="0"/>
              <a:t> </a:t>
            </a:r>
            <a:endParaRPr lang="en-US" altLang="hu-HU" sz="3600" u="sng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Conventional indexes</a:t>
            </a:r>
          </a:p>
          <a:p>
            <a:pPr eaLnBrk="1" hangingPunct="1"/>
            <a:r>
              <a:rPr lang="en-US" altLang="hu-HU" smtClean="0"/>
              <a:t>B-Trees                   </a:t>
            </a:r>
            <a:r>
              <a:rPr lang="en-US" altLang="hu-HU" smtClean="0">
                <a:sym typeface="Symbol" panose="05050102010706020507" pitchFamily="18" charset="2"/>
              </a:rPr>
              <a:t></a:t>
            </a:r>
            <a:r>
              <a:rPr lang="en-US" altLang="hu-HU" smtClean="0"/>
              <a:t> NEXT</a:t>
            </a:r>
          </a:p>
          <a:p>
            <a:pPr eaLnBrk="1" hangingPunct="1"/>
            <a:r>
              <a:rPr lang="en-US" altLang="hu-HU" smtClean="0"/>
              <a:t>Hashing schemes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A9E8A-9159-4619-AE6A-CC0CCEEDDB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hu-HU" sz="140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11200"/>
            <a:ext cx="7772400" cy="1778000"/>
          </a:xfrm>
        </p:spPr>
        <p:txBody>
          <a:bodyPr/>
          <a:lstStyle/>
          <a:p>
            <a:pPr eaLnBrk="1" hangingPunct="1"/>
            <a:r>
              <a:rPr lang="en-US" altLang="hu-HU" smtClean="0"/>
              <a:t>NEXT: Another type of index</a:t>
            </a:r>
          </a:p>
          <a:p>
            <a:pPr lvl="1" eaLnBrk="1" hangingPunct="1"/>
            <a:r>
              <a:rPr lang="en-US" altLang="hu-HU" smtClean="0"/>
              <a:t>Give up on sequentiality of index</a:t>
            </a:r>
          </a:p>
          <a:p>
            <a:pPr lvl="1" eaLnBrk="1" hangingPunct="1"/>
            <a:r>
              <a:rPr lang="en-US" altLang="hu-HU" smtClean="0"/>
              <a:t>Try to get “balance”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D3BC88-B0BD-47F2-8212-0C6812BB564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hu-HU" sz="1400" smtClean="0"/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3100" y="16129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hu-HU" smtClean="0"/>
              <a:t>Root</a:t>
            </a:r>
          </a:p>
          <a:p>
            <a:pPr algn="ctr"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644525" y="498475"/>
            <a:ext cx="742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 u="sng"/>
              <a:t>B+Tree Example</a:t>
            </a:r>
            <a:r>
              <a:rPr lang="en-US" altLang="hu-HU" sz="3600"/>
              <a:t>				n=3</a:t>
            </a:r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 rot="-5400000">
            <a:off x="4236244" y="1964531"/>
            <a:ext cx="561975" cy="12112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59398" name="Rectangle 8"/>
          <p:cNvSpPr>
            <a:spLocks noChangeArrowheads="1"/>
          </p:cNvSpPr>
          <p:nvPr/>
        </p:nvSpPr>
        <p:spPr bwMode="auto">
          <a:xfrm rot="-5400000">
            <a:off x="6560344" y="2758281"/>
            <a:ext cx="561975" cy="1427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59399" name="Rectangle 9"/>
          <p:cNvSpPr>
            <a:spLocks noChangeArrowheads="1"/>
          </p:cNvSpPr>
          <p:nvPr/>
        </p:nvSpPr>
        <p:spPr bwMode="auto">
          <a:xfrm rot="-5400000">
            <a:off x="2205831" y="2820195"/>
            <a:ext cx="561975" cy="13255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59400" name="Line 10"/>
          <p:cNvSpPr>
            <a:spLocks noChangeShapeType="1"/>
          </p:cNvSpPr>
          <p:nvPr/>
        </p:nvSpPr>
        <p:spPr bwMode="auto">
          <a:xfrm flipH="1">
            <a:off x="3278188" y="2576513"/>
            <a:ext cx="865187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1" name="Line 11"/>
          <p:cNvSpPr>
            <a:spLocks noChangeShapeType="1"/>
          </p:cNvSpPr>
          <p:nvPr/>
        </p:nvSpPr>
        <p:spPr bwMode="auto">
          <a:xfrm>
            <a:off x="4849813" y="2517775"/>
            <a:ext cx="118427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2" name="Rectangle 18"/>
          <p:cNvSpPr>
            <a:spLocks noChangeArrowheads="1"/>
          </p:cNvSpPr>
          <p:nvPr/>
        </p:nvSpPr>
        <p:spPr bwMode="auto">
          <a:xfrm rot="-5400000">
            <a:off x="748506" y="4091782"/>
            <a:ext cx="561975" cy="1223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59403" name="Rectangle 19"/>
          <p:cNvSpPr>
            <a:spLocks noChangeArrowheads="1"/>
          </p:cNvSpPr>
          <p:nvPr/>
        </p:nvSpPr>
        <p:spPr bwMode="auto">
          <a:xfrm rot="-5400000">
            <a:off x="2207419" y="4220369"/>
            <a:ext cx="561975" cy="10080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59404" name="Rectangle 20"/>
          <p:cNvSpPr>
            <a:spLocks noChangeArrowheads="1"/>
          </p:cNvSpPr>
          <p:nvPr/>
        </p:nvSpPr>
        <p:spPr bwMode="auto">
          <a:xfrm rot="-5400000">
            <a:off x="3456781" y="4174332"/>
            <a:ext cx="561975" cy="1093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110</a:t>
            </a:r>
          </a:p>
        </p:txBody>
      </p:sp>
      <p:sp>
        <p:nvSpPr>
          <p:cNvPr id="59405" name="Rectangle 21"/>
          <p:cNvSpPr>
            <a:spLocks noChangeArrowheads="1"/>
          </p:cNvSpPr>
          <p:nvPr/>
        </p:nvSpPr>
        <p:spPr bwMode="auto">
          <a:xfrm rot="-5400000">
            <a:off x="4938713" y="4111625"/>
            <a:ext cx="561975" cy="120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130</a:t>
            </a:r>
          </a:p>
        </p:txBody>
      </p:sp>
      <p:sp>
        <p:nvSpPr>
          <p:cNvPr id="59406" name="Rectangle 22"/>
          <p:cNvSpPr>
            <a:spLocks noChangeArrowheads="1"/>
          </p:cNvSpPr>
          <p:nvPr/>
        </p:nvSpPr>
        <p:spPr bwMode="auto">
          <a:xfrm rot="-5400000">
            <a:off x="6330156" y="4204494"/>
            <a:ext cx="561975" cy="1036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59407" name="Rectangle 23"/>
          <p:cNvSpPr>
            <a:spLocks noChangeArrowheads="1"/>
          </p:cNvSpPr>
          <p:nvPr/>
        </p:nvSpPr>
        <p:spPr bwMode="auto">
          <a:xfrm rot="-5400000">
            <a:off x="7637462" y="4124326"/>
            <a:ext cx="561975" cy="1181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59408" name="Line 24"/>
          <p:cNvSpPr>
            <a:spLocks noChangeShapeType="1"/>
          </p:cNvSpPr>
          <p:nvPr/>
        </p:nvSpPr>
        <p:spPr bwMode="auto">
          <a:xfrm flipH="1">
            <a:off x="1387475" y="3543300"/>
            <a:ext cx="779463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09" name="Line 25"/>
          <p:cNvSpPr>
            <a:spLocks noChangeShapeType="1"/>
          </p:cNvSpPr>
          <p:nvPr/>
        </p:nvSpPr>
        <p:spPr bwMode="auto">
          <a:xfrm flipH="1">
            <a:off x="2454275" y="3529013"/>
            <a:ext cx="274638" cy="879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0" name="Line 26"/>
          <p:cNvSpPr>
            <a:spLocks noChangeShapeType="1"/>
          </p:cNvSpPr>
          <p:nvPr/>
        </p:nvSpPr>
        <p:spPr bwMode="auto">
          <a:xfrm flipH="1">
            <a:off x="4229100" y="3384550"/>
            <a:ext cx="2035175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1" name="Line 27"/>
          <p:cNvSpPr>
            <a:spLocks noChangeShapeType="1"/>
          </p:cNvSpPr>
          <p:nvPr/>
        </p:nvSpPr>
        <p:spPr bwMode="auto">
          <a:xfrm flipH="1">
            <a:off x="5484813" y="3441700"/>
            <a:ext cx="1169987" cy="881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2" name="Line 28"/>
          <p:cNvSpPr>
            <a:spLocks noChangeShapeType="1"/>
          </p:cNvSpPr>
          <p:nvPr/>
        </p:nvSpPr>
        <p:spPr bwMode="auto">
          <a:xfrm flipH="1">
            <a:off x="6783388" y="3484563"/>
            <a:ext cx="260350" cy="86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3" name="Line 29"/>
          <p:cNvSpPr>
            <a:spLocks noChangeShapeType="1"/>
          </p:cNvSpPr>
          <p:nvPr/>
        </p:nvSpPr>
        <p:spPr bwMode="auto">
          <a:xfrm>
            <a:off x="7375525" y="3455988"/>
            <a:ext cx="274638" cy="923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4" name="Line 30"/>
          <p:cNvSpPr>
            <a:spLocks noChangeShapeType="1"/>
          </p:cNvSpPr>
          <p:nvPr/>
        </p:nvSpPr>
        <p:spPr bwMode="auto">
          <a:xfrm>
            <a:off x="622300" y="487045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5" name="Line 31"/>
          <p:cNvSpPr>
            <a:spLocks noChangeShapeType="1"/>
          </p:cNvSpPr>
          <p:nvPr/>
        </p:nvSpPr>
        <p:spPr bwMode="auto">
          <a:xfrm>
            <a:off x="1035050" y="48783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6" name="Line 32"/>
          <p:cNvSpPr>
            <a:spLocks noChangeShapeType="1"/>
          </p:cNvSpPr>
          <p:nvPr/>
        </p:nvSpPr>
        <p:spPr bwMode="auto">
          <a:xfrm>
            <a:off x="1395413" y="4906963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7" name="Line 33"/>
          <p:cNvSpPr>
            <a:spLocks noChangeShapeType="1"/>
          </p:cNvSpPr>
          <p:nvPr/>
        </p:nvSpPr>
        <p:spPr bwMode="auto">
          <a:xfrm>
            <a:off x="2260600" y="49355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8" name="Line 34"/>
          <p:cNvSpPr>
            <a:spLocks noChangeShapeType="1"/>
          </p:cNvSpPr>
          <p:nvPr/>
        </p:nvSpPr>
        <p:spPr bwMode="auto">
          <a:xfrm>
            <a:off x="3386138" y="49657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19" name="Line 35"/>
          <p:cNvSpPr>
            <a:spLocks noChangeShapeType="1"/>
          </p:cNvSpPr>
          <p:nvPr/>
        </p:nvSpPr>
        <p:spPr bwMode="auto">
          <a:xfrm>
            <a:off x="2687638" y="49291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0" name="Line 36"/>
          <p:cNvSpPr>
            <a:spLocks noChangeShapeType="1"/>
          </p:cNvSpPr>
          <p:nvPr/>
        </p:nvSpPr>
        <p:spPr bwMode="auto">
          <a:xfrm>
            <a:off x="3740150" y="49736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1" name="Line 37"/>
          <p:cNvSpPr>
            <a:spLocks noChangeShapeType="1"/>
          </p:cNvSpPr>
          <p:nvPr/>
        </p:nvSpPr>
        <p:spPr bwMode="auto">
          <a:xfrm>
            <a:off x="4065588" y="49672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2" name="Line 38"/>
          <p:cNvSpPr>
            <a:spLocks noChangeShapeType="1"/>
          </p:cNvSpPr>
          <p:nvPr/>
        </p:nvSpPr>
        <p:spPr bwMode="auto">
          <a:xfrm>
            <a:off x="5003800" y="496728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3" name="Line 39"/>
          <p:cNvSpPr>
            <a:spLocks noChangeShapeType="1"/>
          </p:cNvSpPr>
          <p:nvPr/>
        </p:nvSpPr>
        <p:spPr bwMode="auto">
          <a:xfrm>
            <a:off x="5387975" y="49752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4" name="Line 40"/>
          <p:cNvSpPr>
            <a:spLocks noChangeShapeType="1"/>
          </p:cNvSpPr>
          <p:nvPr/>
        </p:nvSpPr>
        <p:spPr bwMode="auto">
          <a:xfrm>
            <a:off x="6232525" y="5011738"/>
            <a:ext cx="0" cy="490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5" name="Line 41"/>
          <p:cNvSpPr>
            <a:spLocks noChangeShapeType="1"/>
          </p:cNvSpPr>
          <p:nvPr/>
        </p:nvSpPr>
        <p:spPr bwMode="auto">
          <a:xfrm>
            <a:off x="6615113" y="50196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6" name="Line 42"/>
          <p:cNvSpPr>
            <a:spLocks noChangeShapeType="1"/>
          </p:cNvSpPr>
          <p:nvPr/>
        </p:nvSpPr>
        <p:spPr bwMode="auto">
          <a:xfrm>
            <a:off x="6985000" y="5029200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7" name="Line 43"/>
          <p:cNvSpPr>
            <a:spLocks noChangeShapeType="1"/>
          </p:cNvSpPr>
          <p:nvPr/>
        </p:nvSpPr>
        <p:spPr bwMode="auto">
          <a:xfrm>
            <a:off x="7729538" y="494982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59428" name="Line 44"/>
          <p:cNvSpPr>
            <a:spLocks noChangeShapeType="1"/>
          </p:cNvSpPr>
          <p:nvPr/>
        </p:nvSpPr>
        <p:spPr bwMode="auto">
          <a:xfrm>
            <a:off x="8069263" y="4943475"/>
            <a:ext cx="0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ia számának hely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3D7040-C2A2-49D4-A9BC-3DFC3CEDF018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hu-HU" altLang="hu-HU" sz="14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2290762"/>
          </a:xfrm>
        </p:spPr>
        <p:txBody>
          <a:bodyPr/>
          <a:lstStyle/>
          <a:p>
            <a:r>
              <a:rPr lang="hu-HU" altLang="hu-HU" sz="3200" smtClean="0"/>
              <a:t>Lookup in a B+ tree</a:t>
            </a:r>
            <a:br>
              <a:rPr lang="hu-HU" altLang="hu-HU" sz="3200" smtClean="0"/>
            </a:br>
            <a:r>
              <a:rPr lang="hu-HU" altLang="hu-HU" sz="3200" smtClean="0"/>
              <a:t/>
            </a:r>
            <a:br>
              <a:rPr lang="hu-HU" altLang="hu-HU" sz="3200" smtClean="0"/>
            </a:br>
            <a:r>
              <a:rPr lang="hu-HU" altLang="hu-HU" sz="2400" smtClean="0">
                <a:solidFill>
                  <a:srgbClr val="FF0000"/>
                </a:solidFill>
              </a:rPr>
              <a:t>Useful for range queries too</a:t>
            </a:r>
            <a:r>
              <a:rPr lang="hu-HU" altLang="hu-HU" sz="2000" smtClean="0"/>
              <a:t/>
            </a:r>
            <a:br>
              <a:rPr lang="hu-HU" altLang="hu-HU" sz="2000" smtClean="0"/>
            </a:br>
            <a:r>
              <a:rPr lang="hu-HU" altLang="hu-HU" sz="2000" smtClean="0"/>
              <a:t/>
            </a:r>
            <a:br>
              <a:rPr lang="hu-HU" altLang="hu-HU" sz="2000" smtClean="0"/>
            </a:br>
            <a:r>
              <a:rPr lang="hu-HU" altLang="hu-HU" sz="2000" smtClean="0"/>
              <a:t>SELECT * FROM R WHERE R.o &gt;= a AND R.o &lt;= b;</a:t>
            </a:r>
            <a:endParaRPr lang="en-US" altLang="hu-HU" sz="2000" smtClean="0"/>
          </a:p>
        </p:txBody>
      </p:sp>
      <p:pic>
        <p:nvPicPr>
          <p:cNvPr id="60420" name="Picture 33" descr="sshot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636838"/>
            <a:ext cx="705643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6D2284-C66B-417A-8FDE-3C1B9589D2B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hu-HU" sz="1400" smtClean="0"/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Sample non-leaf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 flipH="1">
            <a:off x="685800" y="1981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to keys	to keys		to keys  	to keys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&lt; 57		57</a:t>
            </a:r>
            <a:r>
              <a:rPr lang="en-US" altLang="hu-HU" sz="2800" smtClean="0">
                <a:sym typeface="Symbol" panose="05050102010706020507" pitchFamily="18" charset="2"/>
              </a:rPr>
              <a:t></a:t>
            </a:r>
            <a:r>
              <a:rPr lang="en-US" altLang="hu-HU" sz="2400" smtClean="0">
                <a:sym typeface="Symbol" panose="05050102010706020507" pitchFamily="18" charset="2"/>
              </a:rPr>
              <a:t> k&lt;81		81</a:t>
            </a:r>
            <a:r>
              <a:rPr lang="en-US" altLang="hu-HU" smtClean="0">
                <a:sym typeface="Symbol" panose="05050102010706020507" pitchFamily="18" charset="2"/>
              </a:rPr>
              <a:t></a:t>
            </a:r>
            <a:r>
              <a:rPr lang="en-US" altLang="hu-HU" sz="2400" smtClean="0">
                <a:sym typeface="Symbol" panose="05050102010706020507" pitchFamily="18" charset="2"/>
              </a:rPr>
              <a:t>k&lt;95	 </a:t>
            </a:r>
            <a:r>
              <a:rPr lang="en-US" altLang="hu-HU" smtClean="0">
                <a:sym typeface="Symbol" panose="05050102010706020507" pitchFamily="18" charset="2"/>
              </a:rPr>
              <a:t></a:t>
            </a:r>
            <a:r>
              <a:rPr lang="en-US" altLang="hu-HU" sz="2400" smtClean="0">
                <a:sym typeface="Symbol" panose="05050102010706020507" pitchFamily="18" charset="2"/>
              </a:rPr>
              <a:t>95</a:t>
            </a: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 rot="-5400000">
            <a:off x="3609182" y="1788319"/>
            <a:ext cx="1443037" cy="223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95</a:t>
            </a:r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 flipH="1">
            <a:off x="4862513" y="1595438"/>
            <a:ext cx="314325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1831975" y="2900363"/>
            <a:ext cx="1544638" cy="141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H="1">
            <a:off x="3246438" y="2930525"/>
            <a:ext cx="606425" cy="1327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618038" y="2900363"/>
            <a:ext cx="1038225" cy="147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5310188" y="2900363"/>
            <a:ext cx="2179637" cy="135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011A08-14A5-4E1B-B7A7-AF446128759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hu-HU" sz="1400" smtClean="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44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Sample leaf node: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6637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z="2400" smtClean="0"/>
              <a:t>					From non-leaf node</a:t>
            </a:r>
          </a:p>
          <a:p>
            <a:pPr eaLnBrk="1" hangingPunct="1">
              <a:buFontTx/>
              <a:buNone/>
            </a:pPr>
            <a:endParaRPr lang="en-US" altLang="hu-HU" sz="2400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							to next leaf</a:t>
            </a:r>
          </a:p>
          <a:p>
            <a:pPr eaLnBrk="1" hangingPunct="1">
              <a:buFontTx/>
              <a:buNone/>
            </a:pPr>
            <a:r>
              <a:rPr lang="en-US" altLang="hu-HU" sz="2400" smtClean="0"/>
              <a:t>							in sequence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 rot="-5400000">
            <a:off x="3901282" y="2083594"/>
            <a:ext cx="1227137" cy="223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57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95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4470400" y="2106613"/>
            <a:ext cx="158750" cy="39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V="1">
            <a:off x="5494338" y="2800350"/>
            <a:ext cx="592137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 rot="-5400000">
            <a:off x="3763169" y="3993357"/>
            <a:ext cx="1481137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000"/>
              <a:t>To record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with key 57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US" altLang="hu-HU" sz="2000"/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To record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with key 81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endParaRPr lang="en-US" altLang="hu-HU" sz="2000"/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To record </a:t>
            </a:r>
          </a:p>
          <a:p>
            <a:pPr algn="ctr" eaLnBrk="1" hangingPunct="1">
              <a:lnSpc>
                <a:spcPct val="20000"/>
              </a:lnSpc>
              <a:spcBef>
                <a:spcPct val="50000"/>
              </a:spcBef>
              <a:buFontTx/>
              <a:buNone/>
            </a:pPr>
            <a:r>
              <a:rPr lang="en-US" altLang="hu-HU" sz="2000"/>
              <a:t>with key 85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3835400" y="3579813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>
            <a:off x="4549775" y="3530600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5235575" y="3552825"/>
            <a:ext cx="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F4F02F-A5E2-46EE-A443-5592AD1FDE9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hu-HU" sz="1400" smtClean="0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In textbook’s notation	</a:t>
            </a:r>
            <a:r>
              <a:rPr lang="en-US" altLang="hu-HU" sz="3600" smtClean="0"/>
              <a:t>		n=3</a:t>
            </a:r>
            <a:endParaRPr lang="en-US" altLang="hu-HU" sz="3600" u="sng" smtClean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Leaf: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Non-leaf: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 rot="-5400000">
            <a:off x="1980407" y="2185193"/>
            <a:ext cx="635000" cy="1268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63494" name="Line 5"/>
          <p:cNvSpPr>
            <a:spLocks noChangeShapeType="1"/>
          </p:cNvSpPr>
          <p:nvPr/>
        </p:nvSpPr>
        <p:spPr bwMode="auto">
          <a:xfrm>
            <a:off x="2857500" y="2670175"/>
            <a:ext cx="606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5" name="Line 6"/>
          <p:cNvSpPr>
            <a:spLocks noChangeShapeType="1"/>
          </p:cNvSpPr>
          <p:nvPr/>
        </p:nvSpPr>
        <p:spPr bwMode="auto">
          <a:xfrm>
            <a:off x="2092325" y="3028950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6" name="Rectangle 8"/>
          <p:cNvSpPr>
            <a:spLocks noChangeArrowheads="1"/>
          </p:cNvSpPr>
          <p:nvPr/>
        </p:nvSpPr>
        <p:spPr bwMode="auto">
          <a:xfrm rot="-5400000">
            <a:off x="1960563" y="4329113"/>
            <a:ext cx="749300" cy="1339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1990725" y="5208588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>
            <a:off x="2749550" y="5218113"/>
            <a:ext cx="0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499" name="Line 19"/>
          <p:cNvSpPr>
            <a:spLocks noChangeShapeType="1"/>
          </p:cNvSpPr>
          <p:nvPr/>
        </p:nvSpPr>
        <p:spPr bwMode="auto">
          <a:xfrm>
            <a:off x="2474913" y="3051175"/>
            <a:ext cx="0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00" name="Rectangle 20"/>
          <p:cNvSpPr>
            <a:spLocks noChangeArrowheads="1"/>
          </p:cNvSpPr>
          <p:nvPr/>
        </p:nvSpPr>
        <p:spPr bwMode="auto">
          <a:xfrm>
            <a:off x="5486400" y="2468563"/>
            <a:ext cx="6175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63501" name="Rectangle 21"/>
          <p:cNvSpPr>
            <a:spLocks noChangeArrowheads="1"/>
          </p:cNvSpPr>
          <p:nvPr/>
        </p:nvSpPr>
        <p:spPr bwMode="auto">
          <a:xfrm>
            <a:off x="6083300" y="2474913"/>
            <a:ext cx="5921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63502" name="Rectangle 22"/>
          <p:cNvSpPr>
            <a:spLocks noChangeArrowheads="1"/>
          </p:cNvSpPr>
          <p:nvPr/>
        </p:nvSpPr>
        <p:spPr bwMode="auto">
          <a:xfrm>
            <a:off x="6683375" y="2470150"/>
            <a:ext cx="6318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63503" name="Group 33"/>
          <p:cNvGrpSpPr>
            <a:grpSpLocks/>
          </p:cNvGrpSpPr>
          <p:nvPr/>
        </p:nvGrpSpPr>
        <p:grpSpPr bwMode="auto">
          <a:xfrm>
            <a:off x="5486400" y="2971800"/>
            <a:ext cx="1828800" cy="533400"/>
            <a:chOff x="3456" y="2352"/>
            <a:chExt cx="1152" cy="336"/>
          </a:xfrm>
        </p:grpSpPr>
        <p:sp>
          <p:nvSpPr>
            <p:cNvPr id="63517" name="Rectangle 29"/>
            <p:cNvSpPr>
              <a:spLocks noChangeArrowheads="1"/>
            </p:cNvSpPr>
            <p:nvPr/>
          </p:nvSpPr>
          <p:spPr bwMode="auto">
            <a:xfrm>
              <a:off x="3456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8" name="Rectangle 30"/>
            <p:cNvSpPr>
              <a:spLocks noChangeArrowheads="1"/>
            </p:cNvSpPr>
            <p:nvPr/>
          </p:nvSpPr>
          <p:spPr bwMode="auto">
            <a:xfrm>
              <a:off x="3744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9" name="Rectangle 31"/>
            <p:cNvSpPr>
              <a:spLocks noChangeArrowheads="1"/>
            </p:cNvSpPr>
            <p:nvPr/>
          </p:nvSpPr>
          <p:spPr bwMode="auto">
            <a:xfrm>
              <a:off x="4032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20" name="Rectangle 32"/>
            <p:cNvSpPr>
              <a:spLocks noChangeArrowheads="1"/>
            </p:cNvSpPr>
            <p:nvPr/>
          </p:nvSpPr>
          <p:spPr bwMode="auto">
            <a:xfrm>
              <a:off x="4320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63504" name="Line 34"/>
          <p:cNvSpPr>
            <a:spLocks noChangeShapeType="1"/>
          </p:cNvSpPr>
          <p:nvPr/>
        </p:nvSpPr>
        <p:spPr bwMode="auto">
          <a:xfrm>
            <a:off x="5791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05" name="Line 35"/>
          <p:cNvSpPr>
            <a:spLocks noChangeShapeType="1"/>
          </p:cNvSpPr>
          <p:nvPr/>
        </p:nvSpPr>
        <p:spPr bwMode="auto">
          <a:xfrm>
            <a:off x="6172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06" name="Rectangle 36"/>
          <p:cNvSpPr>
            <a:spLocks noChangeArrowheads="1"/>
          </p:cNvSpPr>
          <p:nvPr/>
        </p:nvSpPr>
        <p:spPr bwMode="auto">
          <a:xfrm>
            <a:off x="5410200" y="4373563"/>
            <a:ext cx="6175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63507" name="Rectangle 37"/>
          <p:cNvSpPr>
            <a:spLocks noChangeArrowheads="1"/>
          </p:cNvSpPr>
          <p:nvPr/>
        </p:nvSpPr>
        <p:spPr bwMode="auto">
          <a:xfrm>
            <a:off x="6007100" y="4379913"/>
            <a:ext cx="592138" cy="5191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hu-HU" altLang="hu-HU" sz="2400"/>
          </a:p>
        </p:txBody>
      </p:sp>
      <p:sp>
        <p:nvSpPr>
          <p:cNvPr id="63508" name="Rectangle 38"/>
          <p:cNvSpPr>
            <a:spLocks noChangeArrowheads="1"/>
          </p:cNvSpPr>
          <p:nvPr/>
        </p:nvSpPr>
        <p:spPr bwMode="auto">
          <a:xfrm>
            <a:off x="6607175" y="4375150"/>
            <a:ext cx="6318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grpSp>
        <p:nvGrpSpPr>
          <p:cNvPr id="63509" name="Group 39"/>
          <p:cNvGrpSpPr>
            <a:grpSpLocks/>
          </p:cNvGrpSpPr>
          <p:nvPr/>
        </p:nvGrpSpPr>
        <p:grpSpPr bwMode="auto">
          <a:xfrm>
            <a:off x="5410200" y="4876800"/>
            <a:ext cx="1828800" cy="533400"/>
            <a:chOff x="3456" y="2352"/>
            <a:chExt cx="1152" cy="336"/>
          </a:xfrm>
        </p:grpSpPr>
        <p:sp>
          <p:nvSpPr>
            <p:cNvPr id="63513" name="Rectangle 40"/>
            <p:cNvSpPr>
              <a:spLocks noChangeArrowheads="1"/>
            </p:cNvSpPr>
            <p:nvPr/>
          </p:nvSpPr>
          <p:spPr bwMode="auto">
            <a:xfrm>
              <a:off x="3456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4" name="Rectangle 41"/>
            <p:cNvSpPr>
              <a:spLocks noChangeArrowheads="1"/>
            </p:cNvSpPr>
            <p:nvPr/>
          </p:nvSpPr>
          <p:spPr bwMode="auto">
            <a:xfrm>
              <a:off x="3744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5" name="Rectangle 42"/>
            <p:cNvSpPr>
              <a:spLocks noChangeArrowheads="1"/>
            </p:cNvSpPr>
            <p:nvPr/>
          </p:nvSpPr>
          <p:spPr bwMode="auto">
            <a:xfrm>
              <a:off x="4032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63516" name="Rectangle 43"/>
            <p:cNvSpPr>
              <a:spLocks noChangeArrowheads="1"/>
            </p:cNvSpPr>
            <p:nvPr/>
          </p:nvSpPr>
          <p:spPr bwMode="auto">
            <a:xfrm>
              <a:off x="4320" y="2352"/>
              <a:ext cx="28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63510" name="Line 44"/>
          <p:cNvSpPr>
            <a:spLocks noChangeShapeType="1"/>
          </p:cNvSpPr>
          <p:nvPr/>
        </p:nvSpPr>
        <p:spPr bwMode="auto">
          <a:xfrm>
            <a:off x="5715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11" name="Line 45"/>
          <p:cNvSpPr>
            <a:spLocks noChangeShapeType="1"/>
          </p:cNvSpPr>
          <p:nvPr/>
        </p:nvSpPr>
        <p:spPr bwMode="auto">
          <a:xfrm>
            <a:off x="6096000" y="518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3512" name="Line 46"/>
          <p:cNvSpPr>
            <a:spLocks noChangeShapeType="1"/>
          </p:cNvSpPr>
          <p:nvPr/>
        </p:nvSpPr>
        <p:spPr bwMode="auto">
          <a:xfrm>
            <a:off x="70866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B497C0-E25E-4D80-8DD8-E20C61866CB7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hu-HU" sz="140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Size of nodes:		n+1 pointers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		n keys</a:t>
            </a:r>
            <a:r>
              <a:rPr lang="en-US" altLang="hu-HU" u="sng" smtClean="0"/>
              <a:t>  </a:t>
            </a:r>
          </a:p>
        </p:txBody>
      </p:sp>
      <p:sp>
        <p:nvSpPr>
          <p:cNvPr id="64516" name="AutoShape 4"/>
          <p:cNvSpPr>
            <a:spLocks/>
          </p:cNvSpPr>
          <p:nvPr/>
        </p:nvSpPr>
        <p:spPr bwMode="auto">
          <a:xfrm>
            <a:off x="3962400" y="1981200"/>
            <a:ext cx="76200" cy="1295400"/>
          </a:xfrm>
          <a:prstGeom prst="leftBrace">
            <a:avLst>
              <a:gd name="adj1" fmla="val 1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6708775" y="2400300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 u="sng"/>
              <a:t>(fixed)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23A9F7-452F-466B-B381-42BAB66B316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hu-HU" sz="1400" smtClean="0"/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5870575" y="6477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Sequential File</a:t>
            </a:r>
          </a:p>
        </p:txBody>
      </p:sp>
      <p:grpSp>
        <p:nvGrpSpPr>
          <p:cNvPr id="10244" name="Group 7"/>
          <p:cNvGrpSpPr>
            <a:grpSpLocks/>
          </p:cNvGrpSpPr>
          <p:nvPr/>
        </p:nvGrpSpPr>
        <p:grpSpPr bwMode="auto">
          <a:xfrm>
            <a:off x="5867400" y="1295400"/>
            <a:ext cx="2057400" cy="609600"/>
            <a:chOff x="3792" y="1152"/>
            <a:chExt cx="1296" cy="384"/>
          </a:xfrm>
        </p:grpSpPr>
        <p:sp>
          <p:nvSpPr>
            <p:cNvPr id="10265" name="Rectangle 3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0266" name="Rectangle 4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0267" name="Rectangle 5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68" name="Rectangle 6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5867400" y="2133600"/>
            <a:ext cx="2057400" cy="609600"/>
            <a:chOff x="3792" y="1152"/>
            <a:chExt cx="1296" cy="384"/>
          </a:xfrm>
        </p:grpSpPr>
        <p:sp>
          <p:nvSpPr>
            <p:cNvPr id="10261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10262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0263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64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0246" name="Group 13"/>
          <p:cNvGrpSpPr>
            <a:grpSpLocks/>
          </p:cNvGrpSpPr>
          <p:nvPr/>
        </p:nvGrpSpPr>
        <p:grpSpPr bwMode="auto">
          <a:xfrm>
            <a:off x="5867400" y="2971800"/>
            <a:ext cx="2057400" cy="609600"/>
            <a:chOff x="3792" y="1152"/>
            <a:chExt cx="1296" cy="384"/>
          </a:xfrm>
        </p:grpSpPr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10258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10259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60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0247" name="Group 18"/>
          <p:cNvGrpSpPr>
            <a:grpSpLocks/>
          </p:cNvGrpSpPr>
          <p:nvPr/>
        </p:nvGrpSpPr>
        <p:grpSpPr bwMode="auto">
          <a:xfrm>
            <a:off x="5867400" y="3810000"/>
            <a:ext cx="2057400" cy="609600"/>
            <a:chOff x="3792" y="1152"/>
            <a:chExt cx="1296" cy="384"/>
          </a:xfrm>
        </p:grpSpPr>
        <p:sp>
          <p:nvSpPr>
            <p:cNvPr id="10253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10254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10255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56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0248" name="Group 23"/>
          <p:cNvGrpSpPr>
            <a:grpSpLocks/>
          </p:cNvGrpSpPr>
          <p:nvPr/>
        </p:nvGrpSpPr>
        <p:grpSpPr bwMode="auto">
          <a:xfrm>
            <a:off x="5867400" y="4572000"/>
            <a:ext cx="2057400" cy="609600"/>
            <a:chOff x="3792" y="1152"/>
            <a:chExt cx="1296" cy="384"/>
          </a:xfrm>
        </p:grpSpPr>
        <p:sp>
          <p:nvSpPr>
            <p:cNvPr id="10249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  <a:endParaRPr lang="en-US" altLang="hu-HU" sz="3600"/>
            </a:p>
          </p:txBody>
        </p:sp>
        <p:sp>
          <p:nvSpPr>
            <p:cNvPr id="10250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10251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0252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59E313-B251-4B2B-BF45-C96211F446C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hu-HU" sz="1400" smtClean="0"/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Don’t want nodes to be too empty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hu-HU" smtClean="0"/>
              <a:t>Use at least</a:t>
            </a:r>
          </a:p>
          <a:p>
            <a:pPr eaLnBrk="1" hangingPunct="1"/>
            <a:endParaRPr lang="en-US" altLang="hu-HU" smtClean="0"/>
          </a:p>
          <a:p>
            <a:pPr lvl="1" eaLnBrk="1" hangingPunct="1">
              <a:buFontTx/>
              <a:buNone/>
            </a:pPr>
            <a:r>
              <a:rPr lang="en-US" altLang="hu-HU" sz="3200" smtClean="0"/>
              <a:t>Non-leaf:	</a:t>
            </a:r>
            <a:r>
              <a:rPr lang="en-US" altLang="hu-HU" sz="3200" smtClean="0">
                <a:sym typeface="Symbol" panose="05050102010706020507" pitchFamily="18" charset="2"/>
              </a:rPr>
              <a:t>(</a:t>
            </a:r>
            <a:r>
              <a:rPr lang="en-US" altLang="hu-HU" sz="3200" smtClean="0"/>
              <a:t>n+1)/2</a:t>
            </a:r>
            <a:r>
              <a:rPr lang="en-US" altLang="hu-HU" sz="3200" smtClean="0">
                <a:sym typeface="Symbol" panose="05050102010706020507" pitchFamily="18" charset="2"/>
              </a:rPr>
              <a:t></a:t>
            </a:r>
            <a:r>
              <a:rPr lang="en-US" altLang="hu-HU" sz="3200" smtClean="0"/>
              <a:t>	pointers</a:t>
            </a:r>
          </a:p>
          <a:p>
            <a:pPr lvl="1" eaLnBrk="1" hangingPunct="1">
              <a:buFontTx/>
              <a:buNone/>
            </a:pPr>
            <a:endParaRPr lang="en-US" altLang="hu-HU" sz="3200" smtClean="0"/>
          </a:p>
          <a:p>
            <a:pPr lvl="1" eaLnBrk="1" hangingPunct="1">
              <a:buFontTx/>
              <a:buNone/>
            </a:pPr>
            <a:r>
              <a:rPr lang="en-US" altLang="hu-HU" sz="3200" smtClean="0"/>
              <a:t>Leaf:		</a:t>
            </a:r>
            <a:r>
              <a:rPr lang="en-US" altLang="hu-HU" sz="3200" smtClean="0">
                <a:sym typeface="Symbol" panose="05050102010706020507" pitchFamily="18" charset="2"/>
              </a:rPr>
              <a:t></a:t>
            </a:r>
            <a:r>
              <a:rPr lang="en-US" altLang="hu-HU" sz="3200" smtClean="0"/>
              <a:t>(n+1)/2</a:t>
            </a:r>
            <a:r>
              <a:rPr lang="en-US" altLang="hu-HU" sz="3200" smtClean="0">
                <a:sym typeface="Symbol" panose="05050102010706020507" pitchFamily="18" charset="2"/>
              </a:rPr>
              <a:t></a:t>
            </a:r>
            <a:r>
              <a:rPr lang="en-US" altLang="hu-HU" sz="3200" smtClean="0"/>
              <a:t>  pointers to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89D1D7-00B7-4659-A7F1-E98909149B8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hu-HU" sz="14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14859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			Full node		min. node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Non-leaf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Leaf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609600" y="444500"/>
            <a:ext cx="1295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n=3</a:t>
            </a:r>
          </a:p>
        </p:txBody>
      </p:sp>
      <p:sp>
        <p:nvSpPr>
          <p:cNvPr id="66565" name="AutoShape 15"/>
          <p:cNvSpPr>
            <a:spLocks/>
          </p:cNvSpPr>
          <p:nvPr/>
        </p:nvSpPr>
        <p:spPr bwMode="auto">
          <a:xfrm>
            <a:off x="2501900" y="23241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6566" name="AutoShape 16"/>
          <p:cNvSpPr>
            <a:spLocks/>
          </p:cNvSpPr>
          <p:nvPr/>
        </p:nvSpPr>
        <p:spPr bwMode="auto">
          <a:xfrm>
            <a:off x="2425700" y="40640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6567" name="Rectangle 17"/>
          <p:cNvSpPr>
            <a:spLocks noChangeArrowheads="1"/>
          </p:cNvSpPr>
          <p:nvPr/>
        </p:nvSpPr>
        <p:spPr bwMode="auto">
          <a:xfrm rot="-5400000">
            <a:off x="3835400" y="22860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66568" name="Rectangle 18"/>
          <p:cNvSpPr>
            <a:spLocks noChangeArrowheads="1"/>
          </p:cNvSpPr>
          <p:nvPr/>
        </p:nvSpPr>
        <p:spPr bwMode="auto">
          <a:xfrm rot="-5400000">
            <a:off x="6578600" y="22860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66569" name="Rectangle 19"/>
          <p:cNvSpPr>
            <a:spLocks noChangeArrowheads="1"/>
          </p:cNvSpPr>
          <p:nvPr/>
        </p:nvSpPr>
        <p:spPr bwMode="auto">
          <a:xfrm rot="-5400000">
            <a:off x="3835400" y="39624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66570" name="Rectangle 20"/>
          <p:cNvSpPr>
            <a:spLocks noChangeArrowheads="1"/>
          </p:cNvSpPr>
          <p:nvPr/>
        </p:nvSpPr>
        <p:spPr bwMode="auto">
          <a:xfrm rot="-5400000">
            <a:off x="6578600" y="39624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66571" name="Line 21"/>
          <p:cNvSpPr>
            <a:spLocks noChangeShapeType="1"/>
          </p:cNvSpPr>
          <p:nvPr/>
        </p:nvSpPr>
        <p:spPr bwMode="auto">
          <a:xfrm flipH="1">
            <a:off x="6616700" y="3086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2" name="Line 22"/>
          <p:cNvSpPr>
            <a:spLocks noChangeShapeType="1"/>
          </p:cNvSpPr>
          <p:nvPr/>
        </p:nvSpPr>
        <p:spPr bwMode="auto">
          <a:xfrm flipH="1">
            <a:off x="7531100" y="3086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3" name="Line 23"/>
          <p:cNvSpPr>
            <a:spLocks noChangeShapeType="1"/>
          </p:cNvSpPr>
          <p:nvPr/>
        </p:nvSpPr>
        <p:spPr bwMode="auto">
          <a:xfrm flipH="1">
            <a:off x="3568700" y="30861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4" name="Line 24"/>
          <p:cNvSpPr>
            <a:spLocks noChangeShapeType="1"/>
          </p:cNvSpPr>
          <p:nvPr/>
        </p:nvSpPr>
        <p:spPr bwMode="auto">
          <a:xfrm flipH="1">
            <a:off x="4025900" y="31623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5" name="Line 25"/>
          <p:cNvSpPr>
            <a:spLocks noChangeShapeType="1"/>
          </p:cNvSpPr>
          <p:nvPr/>
        </p:nvSpPr>
        <p:spPr bwMode="auto">
          <a:xfrm flipH="1">
            <a:off x="4559300" y="3086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6" name="Line 26"/>
          <p:cNvSpPr>
            <a:spLocks noChangeShapeType="1"/>
          </p:cNvSpPr>
          <p:nvPr/>
        </p:nvSpPr>
        <p:spPr bwMode="auto">
          <a:xfrm flipH="1">
            <a:off x="4940300" y="30861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7" name="Line 27"/>
          <p:cNvSpPr>
            <a:spLocks noChangeShapeType="1"/>
          </p:cNvSpPr>
          <p:nvPr/>
        </p:nvSpPr>
        <p:spPr bwMode="auto">
          <a:xfrm>
            <a:off x="4914900" y="4381500"/>
            <a:ext cx="40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8" name="Line 28"/>
          <p:cNvSpPr>
            <a:spLocks noChangeShapeType="1"/>
          </p:cNvSpPr>
          <p:nvPr/>
        </p:nvSpPr>
        <p:spPr bwMode="auto">
          <a:xfrm>
            <a:off x="3949700" y="506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79" name="Line 29"/>
          <p:cNvSpPr>
            <a:spLocks noChangeShapeType="1"/>
          </p:cNvSpPr>
          <p:nvPr/>
        </p:nvSpPr>
        <p:spPr bwMode="auto">
          <a:xfrm>
            <a:off x="4330700" y="506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0" name="Line 30"/>
          <p:cNvSpPr>
            <a:spLocks noChangeShapeType="1"/>
          </p:cNvSpPr>
          <p:nvPr/>
        </p:nvSpPr>
        <p:spPr bwMode="auto">
          <a:xfrm>
            <a:off x="4711700" y="50673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1" name="Line 31"/>
          <p:cNvSpPr>
            <a:spLocks noChangeShapeType="1"/>
          </p:cNvSpPr>
          <p:nvPr/>
        </p:nvSpPr>
        <p:spPr bwMode="auto">
          <a:xfrm>
            <a:off x="7226300" y="4991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2" name="Line 32"/>
          <p:cNvSpPr>
            <a:spLocks noChangeShapeType="1"/>
          </p:cNvSpPr>
          <p:nvPr/>
        </p:nvSpPr>
        <p:spPr bwMode="auto">
          <a:xfrm>
            <a:off x="6845300" y="49911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3" name="Line 33"/>
          <p:cNvSpPr>
            <a:spLocks noChangeShapeType="1"/>
          </p:cNvSpPr>
          <p:nvPr/>
        </p:nvSpPr>
        <p:spPr bwMode="auto">
          <a:xfrm>
            <a:off x="7607300" y="4381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6584" name="AutoShape 35"/>
          <p:cNvSpPr>
            <a:spLocks/>
          </p:cNvSpPr>
          <p:nvPr/>
        </p:nvSpPr>
        <p:spPr bwMode="auto">
          <a:xfrm rot="5400000">
            <a:off x="4178300" y="13589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6585" name="AutoShape 36"/>
          <p:cNvSpPr>
            <a:spLocks/>
          </p:cNvSpPr>
          <p:nvPr/>
        </p:nvSpPr>
        <p:spPr bwMode="auto">
          <a:xfrm rot="5400000">
            <a:off x="6946900" y="13589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6586" name="Text Box 37"/>
          <p:cNvSpPr txBox="1">
            <a:spLocks noChangeArrowheads="1"/>
          </p:cNvSpPr>
          <p:nvPr/>
        </p:nvSpPr>
        <p:spPr bwMode="auto">
          <a:xfrm rot="-5400000">
            <a:off x="7578725" y="4425951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600"/>
              <a:t>counts even if null</a:t>
            </a:r>
            <a:endParaRPr lang="en-US" altLang="hu-HU" sz="3600"/>
          </a:p>
        </p:txBody>
      </p:sp>
      <p:sp>
        <p:nvSpPr>
          <p:cNvPr id="66587" name="Freeform 38"/>
          <p:cNvSpPr>
            <a:spLocks/>
          </p:cNvSpPr>
          <p:nvPr/>
        </p:nvSpPr>
        <p:spPr bwMode="auto">
          <a:xfrm>
            <a:off x="7924800" y="4419600"/>
            <a:ext cx="406400" cy="517525"/>
          </a:xfrm>
          <a:custGeom>
            <a:avLst/>
            <a:gdLst>
              <a:gd name="T0" fmla="*/ 2147483646 w 256"/>
              <a:gd name="T1" fmla="*/ 2147483646 h 326"/>
              <a:gd name="T2" fmla="*/ 2147483646 w 256"/>
              <a:gd name="T3" fmla="*/ 2147483646 h 326"/>
              <a:gd name="T4" fmla="*/ 0 w 256"/>
              <a:gd name="T5" fmla="*/ 0 h 326"/>
              <a:gd name="T6" fmla="*/ 0 60000 65536"/>
              <a:gd name="T7" fmla="*/ 0 60000 65536"/>
              <a:gd name="T8" fmla="*/ 0 60000 65536"/>
              <a:gd name="T9" fmla="*/ 0 w 256"/>
              <a:gd name="T10" fmla="*/ 0 h 326"/>
              <a:gd name="T11" fmla="*/ 256 w 256"/>
              <a:gd name="T12" fmla="*/ 326 h 3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6" h="326">
                <a:moveTo>
                  <a:pt x="256" y="280"/>
                </a:moveTo>
                <a:cubicBezTo>
                  <a:pt x="221" y="303"/>
                  <a:pt x="186" y="326"/>
                  <a:pt x="144" y="280"/>
                </a:cubicBezTo>
                <a:cubicBezTo>
                  <a:pt x="102" y="234"/>
                  <a:pt x="23" y="47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FDF68C-CC7B-410C-8D63-B7E9D479BC70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hu-HU" sz="1400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B+tree rules		</a:t>
            </a:r>
            <a:r>
              <a:rPr lang="en-US" altLang="hu-HU" sz="3600" smtClean="0"/>
              <a:t>tree of order </a:t>
            </a:r>
            <a:r>
              <a:rPr lang="en-US" altLang="hu-HU" sz="3600" i="1" smtClean="0"/>
              <a:t>n</a:t>
            </a:r>
            <a:endParaRPr lang="en-US" altLang="hu-HU" sz="3600" u="sng" smtClean="0"/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(1) All leaves at same lowest level				(balanced tree)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(2) Pointers in leaves point to records			except for “sequence pointer”</a:t>
            </a:r>
            <a:endParaRPr lang="hu-HU" altLang="hu-HU" smtClean="0"/>
          </a:p>
          <a:p>
            <a:pPr eaLnBrk="1" hangingPunct="1">
              <a:buFontTx/>
              <a:buNone/>
            </a:pPr>
            <a:r>
              <a:rPr lang="hu-HU" altLang="hu-HU" smtClean="0"/>
              <a:t>			(to next leaf)</a:t>
            </a:r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FB3A9-D20A-4E01-A116-6B343E2B44F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hu-HU" sz="1400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(3) Number of pointers/keys for B+tree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914400" y="28194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Non-leaf</a:t>
            </a:r>
          </a:p>
          <a:p>
            <a:pPr algn="ctr"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(non-root)</a:t>
            </a: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2743200" y="28194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n+1</a:t>
            </a:r>
          </a:p>
        </p:txBody>
      </p:sp>
      <p:sp>
        <p:nvSpPr>
          <p:cNvPr id="68614" name="Rectangle 7"/>
          <p:cNvSpPr>
            <a:spLocks noChangeArrowheads="1"/>
          </p:cNvSpPr>
          <p:nvPr/>
        </p:nvSpPr>
        <p:spPr bwMode="auto">
          <a:xfrm>
            <a:off x="3505200" y="28194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</a:t>
            </a:r>
          </a:p>
        </p:txBody>
      </p:sp>
      <p:sp>
        <p:nvSpPr>
          <p:cNvPr id="68615" name="Rectangle 8"/>
          <p:cNvSpPr>
            <a:spLocks noChangeArrowheads="1"/>
          </p:cNvSpPr>
          <p:nvPr/>
        </p:nvSpPr>
        <p:spPr bwMode="auto">
          <a:xfrm>
            <a:off x="4267200" y="2819400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(</a:t>
            </a:r>
            <a:r>
              <a:rPr lang="en-US" altLang="hu-HU" sz="2400"/>
              <a:t>n+1)/</a:t>
            </a:r>
            <a:r>
              <a:rPr lang="en-US" altLang="hu-HU" sz="2000"/>
              <a:t>2</a:t>
            </a:r>
            <a:r>
              <a:rPr lang="en-US" altLang="hu-HU" sz="2400">
                <a:sym typeface="Symbol" panose="05050102010706020507" pitchFamily="18" charset="2"/>
              </a:rPr>
              <a:t></a:t>
            </a:r>
          </a:p>
        </p:txBody>
      </p:sp>
      <p:sp>
        <p:nvSpPr>
          <p:cNvPr id="68616" name="Rectangle 9"/>
          <p:cNvSpPr>
            <a:spLocks noChangeArrowheads="1"/>
          </p:cNvSpPr>
          <p:nvPr/>
        </p:nvSpPr>
        <p:spPr bwMode="auto">
          <a:xfrm>
            <a:off x="5848350" y="28194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 </a:t>
            </a:r>
            <a:r>
              <a:rPr lang="en-US" altLang="hu-HU" sz="2400">
                <a:sym typeface="Symbol" panose="05050102010706020507" pitchFamily="18" charset="2"/>
              </a:rPr>
              <a:t>(</a:t>
            </a:r>
            <a:r>
              <a:rPr lang="en-US" altLang="hu-HU" sz="2400"/>
              <a:t>n+1)/</a:t>
            </a:r>
            <a:r>
              <a:rPr lang="en-US" altLang="hu-HU" sz="2000"/>
              <a:t>2</a:t>
            </a:r>
            <a:r>
              <a:rPr lang="en-US" altLang="hu-HU" sz="2400">
                <a:sym typeface="Symbol" panose="05050102010706020507" pitchFamily="18" charset="2"/>
              </a:rPr>
              <a:t></a:t>
            </a:r>
            <a:r>
              <a:rPr lang="en-US" altLang="hu-HU" sz="2000"/>
              <a:t>- 1</a:t>
            </a:r>
          </a:p>
        </p:txBody>
      </p:sp>
      <p:sp>
        <p:nvSpPr>
          <p:cNvPr id="68617" name="Rectangle 10"/>
          <p:cNvSpPr>
            <a:spLocks noChangeArrowheads="1"/>
          </p:cNvSpPr>
          <p:nvPr/>
        </p:nvSpPr>
        <p:spPr bwMode="auto">
          <a:xfrm>
            <a:off x="914400" y="33528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Leaf</a:t>
            </a:r>
          </a:p>
          <a:p>
            <a:pPr algn="ctr"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(non-root)</a:t>
            </a:r>
          </a:p>
        </p:txBody>
      </p:sp>
      <p:sp>
        <p:nvSpPr>
          <p:cNvPr id="68618" name="Rectangle 11"/>
          <p:cNvSpPr>
            <a:spLocks noChangeArrowheads="1"/>
          </p:cNvSpPr>
          <p:nvPr/>
        </p:nvSpPr>
        <p:spPr bwMode="auto">
          <a:xfrm>
            <a:off x="2743200" y="3352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n+1</a:t>
            </a:r>
          </a:p>
        </p:txBody>
      </p:sp>
      <p:sp>
        <p:nvSpPr>
          <p:cNvPr id="68619" name="Rectangle 12"/>
          <p:cNvSpPr>
            <a:spLocks noChangeArrowheads="1"/>
          </p:cNvSpPr>
          <p:nvPr/>
        </p:nvSpPr>
        <p:spPr bwMode="auto">
          <a:xfrm>
            <a:off x="3505200" y="33528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</a:t>
            </a:r>
          </a:p>
        </p:txBody>
      </p:sp>
      <p:sp>
        <p:nvSpPr>
          <p:cNvPr id="68620" name="Rectangle 13"/>
          <p:cNvSpPr>
            <a:spLocks noChangeArrowheads="1"/>
          </p:cNvSpPr>
          <p:nvPr/>
        </p:nvSpPr>
        <p:spPr bwMode="auto">
          <a:xfrm>
            <a:off x="4267200" y="3352800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68621" name="Rectangle 15"/>
          <p:cNvSpPr>
            <a:spLocks noChangeArrowheads="1"/>
          </p:cNvSpPr>
          <p:nvPr/>
        </p:nvSpPr>
        <p:spPr bwMode="auto">
          <a:xfrm>
            <a:off x="914400" y="3886200"/>
            <a:ext cx="1828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Root</a:t>
            </a:r>
          </a:p>
        </p:txBody>
      </p:sp>
      <p:sp>
        <p:nvSpPr>
          <p:cNvPr id="68622" name="Rectangle 16"/>
          <p:cNvSpPr>
            <a:spLocks noChangeArrowheads="1"/>
          </p:cNvSpPr>
          <p:nvPr/>
        </p:nvSpPr>
        <p:spPr bwMode="auto">
          <a:xfrm>
            <a:off x="2743200" y="3886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n+1</a:t>
            </a:r>
          </a:p>
        </p:txBody>
      </p:sp>
      <p:sp>
        <p:nvSpPr>
          <p:cNvPr id="68623" name="Rectangle 17"/>
          <p:cNvSpPr>
            <a:spLocks noChangeArrowheads="1"/>
          </p:cNvSpPr>
          <p:nvPr/>
        </p:nvSpPr>
        <p:spPr bwMode="auto">
          <a:xfrm>
            <a:off x="3505200" y="3886200"/>
            <a:ext cx="762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</a:t>
            </a:r>
          </a:p>
        </p:txBody>
      </p:sp>
      <p:sp>
        <p:nvSpPr>
          <p:cNvPr id="68624" name="Rectangle 18"/>
          <p:cNvSpPr>
            <a:spLocks noChangeArrowheads="1"/>
          </p:cNvSpPr>
          <p:nvPr/>
        </p:nvSpPr>
        <p:spPr bwMode="auto">
          <a:xfrm>
            <a:off x="4267200" y="3886200"/>
            <a:ext cx="15875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68625" name="Rectangle 19"/>
          <p:cNvSpPr>
            <a:spLocks noChangeArrowheads="1"/>
          </p:cNvSpPr>
          <p:nvPr/>
        </p:nvSpPr>
        <p:spPr bwMode="auto">
          <a:xfrm>
            <a:off x="5854700" y="3886200"/>
            <a:ext cx="1752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</p:txBody>
      </p:sp>
      <p:sp>
        <p:nvSpPr>
          <p:cNvPr id="68626" name="Text Box 22"/>
          <p:cNvSpPr txBox="1">
            <a:spLocks noChangeArrowheads="1"/>
          </p:cNvSpPr>
          <p:nvPr/>
        </p:nvSpPr>
        <p:spPr bwMode="auto">
          <a:xfrm>
            <a:off x="2743200" y="2003425"/>
            <a:ext cx="4043363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Max   Max  Min             Min 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hu-HU" sz="2400"/>
              <a:t>ptrs   keys  ptrs</a:t>
            </a:r>
            <a:r>
              <a:rPr lang="en-US" altLang="hu-HU" sz="1400">
                <a:sym typeface="Symbol" panose="05050102010706020507" pitchFamily="18" charset="2"/>
              </a:rPr>
              <a:t></a:t>
            </a:r>
            <a:r>
              <a:rPr lang="en-US" altLang="hu-HU" sz="2400"/>
              <a:t>data    keys</a:t>
            </a:r>
          </a:p>
        </p:txBody>
      </p:sp>
      <p:sp>
        <p:nvSpPr>
          <p:cNvPr id="68627" name="Line 25"/>
          <p:cNvSpPr>
            <a:spLocks noChangeShapeType="1"/>
          </p:cNvSpPr>
          <p:nvPr/>
        </p:nvSpPr>
        <p:spPr bwMode="auto">
          <a:xfrm>
            <a:off x="35052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28" name="Line 26"/>
          <p:cNvSpPr>
            <a:spLocks noChangeShapeType="1"/>
          </p:cNvSpPr>
          <p:nvPr/>
        </p:nvSpPr>
        <p:spPr bwMode="auto">
          <a:xfrm>
            <a:off x="27432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29" name="Line 27"/>
          <p:cNvSpPr>
            <a:spLocks noChangeShapeType="1"/>
          </p:cNvSpPr>
          <p:nvPr/>
        </p:nvSpPr>
        <p:spPr bwMode="auto">
          <a:xfrm>
            <a:off x="42672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30" name="Line 28"/>
          <p:cNvSpPr>
            <a:spLocks noChangeShapeType="1"/>
          </p:cNvSpPr>
          <p:nvPr/>
        </p:nvSpPr>
        <p:spPr bwMode="auto">
          <a:xfrm>
            <a:off x="5842000" y="20637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31" name="Line 29"/>
          <p:cNvSpPr>
            <a:spLocks noChangeShapeType="1"/>
          </p:cNvSpPr>
          <p:nvPr/>
        </p:nvSpPr>
        <p:spPr bwMode="auto">
          <a:xfrm>
            <a:off x="7607300" y="2070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32" name="Line 30"/>
          <p:cNvSpPr>
            <a:spLocks noChangeShapeType="1"/>
          </p:cNvSpPr>
          <p:nvPr/>
        </p:nvSpPr>
        <p:spPr bwMode="auto">
          <a:xfrm>
            <a:off x="914400" y="2057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68633" name="Rectangle 31"/>
          <p:cNvSpPr>
            <a:spLocks noChangeArrowheads="1"/>
          </p:cNvSpPr>
          <p:nvPr/>
        </p:nvSpPr>
        <p:spPr bwMode="auto">
          <a:xfrm>
            <a:off x="4267200" y="3352800"/>
            <a:ext cx="15748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>
                <a:sym typeface="Symbol" panose="05050102010706020507" pitchFamily="18" charset="2"/>
              </a:rPr>
              <a:t></a:t>
            </a:r>
            <a:r>
              <a:rPr lang="en-US" altLang="hu-HU" sz="2400"/>
              <a:t>(n+</a:t>
            </a:r>
            <a:r>
              <a:rPr lang="en-US" altLang="hu-HU" sz="2000"/>
              <a:t>1)</a:t>
            </a:r>
            <a:r>
              <a:rPr lang="en-US" altLang="hu-HU" sz="2400"/>
              <a:t>/</a:t>
            </a:r>
            <a:r>
              <a:rPr lang="en-US" altLang="hu-HU" sz="2000"/>
              <a:t>2</a:t>
            </a:r>
            <a:r>
              <a:rPr lang="en-US" altLang="hu-HU" sz="2400">
                <a:sym typeface="Symbol" panose="05050102010706020507" pitchFamily="18" charset="2"/>
              </a:rPr>
              <a:t></a:t>
            </a:r>
          </a:p>
        </p:txBody>
      </p:sp>
      <p:sp>
        <p:nvSpPr>
          <p:cNvPr id="68634" name="Rectangle 32"/>
          <p:cNvSpPr>
            <a:spLocks noChangeArrowheads="1"/>
          </p:cNvSpPr>
          <p:nvPr/>
        </p:nvSpPr>
        <p:spPr bwMode="auto">
          <a:xfrm>
            <a:off x="5845175" y="3352800"/>
            <a:ext cx="1762125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000"/>
              <a:t> </a:t>
            </a:r>
            <a:r>
              <a:rPr lang="en-US" altLang="hu-HU" sz="2400">
                <a:sym typeface="Symbol" panose="05050102010706020507" pitchFamily="18" charset="2"/>
              </a:rPr>
              <a:t></a:t>
            </a:r>
            <a:r>
              <a:rPr lang="en-US" altLang="hu-HU" sz="2400"/>
              <a:t>(n+</a:t>
            </a:r>
            <a:r>
              <a:rPr lang="en-US" altLang="hu-HU" sz="2000"/>
              <a:t>1)</a:t>
            </a:r>
            <a:r>
              <a:rPr lang="en-US" altLang="hu-HU" sz="2400"/>
              <a:t>/</a:t>
            </a:r>
            <a:r>
              <a:rPr lang="en-US" altLang="hu-HU" sz="2000"/>
              <a:t>2</a:t>
            </a:r>
            <a:r>
              <a:rPr lang="en-US" altLang="hu-HU" sz="2400">
                <a:sym typeface="Symbol" panose="05050102010706020507" pitchFamily="18" charset="2"/>
              </a:rPr>
              <a:t></a:t>
            </a:r>
            <a:endParaRPr lang="en-US" altLang="hu-H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E808C4-E0A7-40C5-8C1A-B80EB324355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hu-HU" sz="1400" smtClean="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Insert into B+tree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866900"/>
            <a:ext cx="7772400" cy="2997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(a) simple case</a:t>
            </a:r>
          </a:p>
          <a:p>
            <a:pPr lvl="1" eaLnBrk="1" hangingPunct="1"/>
            <a:r>
              <a:rPr lang="en-US" altLang="hu-HU" sz="2400" smtClean="0"/>
              <a:t>space available in leaf</a:t>
            </a: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/>
              <a:t>(b) leaf overflow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(c) non-leaf overflow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(d) new root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C9BC2C-41B6-49F4-A00F-891D6330AED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hu-HU" sz="1400" smtClean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(a) Insert key = 32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 rot="-5400000">
            <a:off x="12192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 rot="-5400000">
            <a:off x="32004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>
            <a:off x="2400300" y="4419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1333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1714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2095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3683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3340100" y="5016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43815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 rot="-5400000">
            <a:off x="2324100" y="25908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 rot="-5400000">
            <a:off x="3581400" y="12573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 flipH="1">
            <a:off x="29337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>
            <a:off x="45339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H="1">
            <a:off x="19431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3086100" y="3352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5294CA-502D-4881-B1C7-B9DB697B65D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hu-HU" sz="1400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(a) Insert key = 32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 rot="-5400000">
            <a:off x="12192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 rot="-5400000">
            <a:off x="3200400" y="40005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400300" y="44196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88" name="Line 8"/>
          <p:cNvSpPr>
            <a:spLocks noChangeShapeType="1"/>
          </p:cNvSpPr>
          <p:nvPr/>
        </p:nvSpPr>
        <p:spPr bwMode="auto">
          <a:xfrm>
            <a:off x="1333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>
            <a:off x="1714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2095500" y="510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3683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>
            <a:off x="3340100" y="50165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4381500" y="4495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4" name="Rectangle 14"/>
          <p:cNvSpPr>
            <a:spLocks noChangeArrowheads="1"/>
          </p:cNvSpPr>
          <p:nvPr/>
        </p:nvSpPr>
        <p:spPr bwMode="auto">
          <a:xfrm rot="-5400000">
            <a:off x="2324100" y="25908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 rot="-5400000">
            <a:off x="3581400" y="12573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 flipH="1">
            <a:off x="2933700" y="2209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4533900" y="21336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H="1">
            <a:off x="1943100" y="34290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3086100" y="33528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1700" name="Group 22"/>
          <p:cNvGrpSpPr>
            <a:grpSpLocks/>
          </p:cNvGrpSpPr>
          <p:nvPr/>
        </p:nvGrpSpPr>
        <p:grpSpPr bwMode="auto">
          <a:xfrm>
            <a:off x="3887788" y="4529138"/>
            <a:ext cx="457200" cy="957262"/>
            <a:chOff x="2449" y="2853"/>
            <a:chExt cx="288" cy="603"/>
          </a:xfrm>
        </p:grpSpPr>
        <p:sp>
          <p:nvSpPr>
            <p:cNvPr id="71701" name="Text Box 20"/>
            <p:cNvSpPr txBox="1">
              <a:spLocks noChangeArrowheads="1"/>
            </p:cNvSpPr>
            <p:nvPr/>
          </p:nvSpPr>
          <p:spPr bwMode="auto">
            <a:xfrm rot="-5400000">
              <a:off x="2430" y="2872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32</a:t>
              </a:r>
              <a:endParaRPr lang="en-US" altLang="hu-HU" sz="3600"/>
            </a:p>
          </p:txBody>
        </p:sp>
        <p:sp>
          <p:nvSpPr>
            <p:cNvPr id="71702" name="Line 21"/>
            <p:cNvSpPr>
              <a:spLocks noChangeShapeType="1"/>
            </p:cNvSpPr>
            <p:nvPr/>
          </p:nvSpPr>
          <p:spPr bwMode="auto">
            <a:xfrm>
              <a:off x="2592" y="3176"/>
              <a:ext cx="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9FCC6D-0F75-4565-B960-C1B2734EFAA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hu-HU" sz="1400" smtClean="0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(a) Insert key = 7</a:t>
            </a:r>
          </a:p>
        </p:txBody>
      </p:sp>
      <p:sp>
        <p:nvSpPr>
          <p:cNvPr id="72708" name="Text Box 3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2709" name="Rectangle 4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2710" name="Rectangle 5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</p:txBody>
      </p:sp>
      <p:sp>
        <p:nvSpPr>
          <p:cNvPr id="72711" name="Line 6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2" name="Line 7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3" name="Line 8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4" name="Line 9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5" name="Line 10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6" name="Line 11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7" name="Line 12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18" name="Rectangle 13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2719" name="Rectangle 14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2720" name="Line 15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21" name="Line 16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22" name="Line 17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2723" name="Line 18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18BF9F-D016-40F4-A2D1-E34E032A8AB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hu-HU" sz="1400" smtClean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(a) Insert key = 7</a:t>
            </a:r>
          </a:p>
        </p:txBody>
      </p:sp>
      <p:sp>
        <p:nvSpPr>
          <p:cNvPr id="73732" name="Text Box 3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</p:txBody>
      </p:sp>
      <p:sp>
        <p:nvSpPr>
          <p:cNvPr id="73735" name="Line 6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6" name="Line 7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7" name="Line 8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8" name="Line 9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39" name="Line 10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0" name="Line 11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1" name="Line 12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2" name="Rectangle 13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3743" name="Rectangle 14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3744" name="Line 15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5" name="Line 16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6" name="Line 17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3747" name="Line 18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3748" name="Group 28"/>
          <p:cNvGrpSpPr>
            <a:grpSpLocks/>
          </p:cNvGrpSpPr>
          <p:nvPr/>
        </p:nvGrpSpPr>
        <p:grpSpPr bwMode="auto">
          <a:xfrm>
            <a:off x="800100" y="4203700"/>
            <a:ext cx="3049588" cy="1270000"/>
            <a:chOff x="504" y="2648"/>
            <a:chExt cx="1921" cy="800"/>
          </a:xfrm>
        </p:grpSpPr>
        <p:sp>
          <p:nvSpPr>
            <p:cNvPr id="73749" name="Rectangle 19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5</a:t>
              </a:r>
              <a:endParaRPr lang="en-US" altLang="hu-HU" sz="2400"/>
            </a:p>
          </p:txBody>
        </p:sp>
        <p:sp>
          <p:nvSpPr>
            <p:cNvPr id="73750" name="Line 20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1" name="Line 21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2" name="Line 22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3" name="Text Box 23"/>
            <p:cNvSpPr txBox="1">
              <a:spLocks noChangeArrowheads="1"/>
            </p:cNvSpPr>
            <p:nvPr/>
          </p:nvSpPr>
          <p:spPr bwMode="auto">
            <a:xfrm rot="-5400000">
              <a:off x="2170" y="2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7</a:t>
              </a:r>
              <a:endParaRPr lang="en-US" altLang="hu-HU" sz="3600"/>
            </a:p>
          </p:txBody>
        </p:sp>
        <p:sp>
          <p:nvSpPr>
            <p:cNvPr id="73754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5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3756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D15F3D-D6F2-483E-B07C-D7F078159BA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hu-HU" sz="140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3700" y="533400"/>
            <a:ext cx="7772400" cy="596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(a) Insert key = 7</a:t>
            </a:r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7146925" y="5445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 rot="-5400000">
            <a:off x="31242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</a:t>
            </a: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 rot="-5400000">
            <a:off x="5105400" y="3949700"/>
            <a:ext cx="9906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31</a:t>
            </a:r>
          </a:p>
        </p:txBody>
      </p:sp>
      <p:sp>
        <p:nvSpPr>
          <p:cNvPr id="74759" name="Line 6"/>
          <p:cNvSpPr>
            <a:spLocks noChangeShapeType="1"/>
          </p:cNvSpPr>
          <p:nvPr/>
        </p:nvSpPr>
        <p:spPr bwMode="auto">
          <a:xfrm>
            <a:off x="4305300" y="43688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0" name="Line 7"/>
          <p:cNvSpPr>
            <a:spLocks noChangeShapeType="1"/>
          </p:cNvSpPr>
          <p:nvPr/>
        </p:nvSpPr>
        <p:spPr bwMode="auto">
          <a:xfrm>
            <a:off x="3238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1" name="Line 8"/>
          <p:cNvSpPr>
            <a:spLocks noChangeShapeType="1"/>
          </p:cNvSpPr>
          <p:nvPr/>
        </p:nvSpPr>
        <p:spPr bwMode="auto">
          <a:xfrm>
            <a:off x="3619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2" name="Line 9"/>
          <p:cNvSpPr>
            <a:spLocks noChangeShapeType="1"/>
          </p:cNvSpPr>
          <p:nvPr/>
        </p:nvSpPr>
        <p:spPr bwMode="auto">
          <a:xfrm>
            <a:off x="4000500" y="5054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3" name="Line 10"/>
          <p:cNvSpPr>
            <a:spLocks noChangeShapeType="1"/>
          </p:cNvSpPr>
          <p:nvPr/>
        </p:nvSpPr>
        <p:spPr bwMode="auto">
          <a:xfrm>
            <a:off x="5829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4" name="Line 11"/>
          <p:cNvSpPr>
            <a:spLocks noChangeShapeType="1"/>
          </p:cNvSpPr>
          <p:nvPr/>
        </p:nvSpPr>
        <p:spPr bwMode="auto">
          <a:xfrm>
            <a:off x="5448300" y="497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5" name="Line 12"/>
          <p:cNvSpPr>
            <a:spLocks noChangeShapeType="1"/>
          </p:cNvSpPr>
          <p:nvPr/>
        </p:nvSpPr>
        <p:spPr bwMode="auto">
          <a:xfrm>
            <a:off x="6286500" y="4445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6" name="Rectangle 13"/>
          <p:cNvSpPr>
            <a:spLocks noChangeArrowheads="1"/>
          </p:cNvSpPr>
          <p:nvPr/>
        </p:nvSpPr>
        <p:spPr bwMode="auto">
          <a:xfrm rot="-5400000">
            <a:off x="4229100" y="2540000"/>
            <a:ext cx="7620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4767" name="Rectangle 14"/>
          <p:cNvSpPr>
            <a:spLocks noChangeArrowheads="1"/>
          </p:cNvSpPr>
          <p:nvPr/>
        </p:nvSpPr>
        <p:spPr bwMode="auto">
          <a:xfrm rot="-5400000">
            <a:off x="5486400" y="1206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74768" name="Line 15"/>
          <p:cNvSpPr>
            <a:spLocks noChangeShapeType="1"/>
          </p:cNvSpPr>
          <p:nvPr/>
        </p:nvSpPr>
        <p:spPr bwMode="auto">
          <a:xfrm flipH="1">
            <a:off x="4838700" y="21590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69" name="Line 16"/>
          <p:cNvSpPr>
            <a:spLocks noChangeShapeType="1"/>
          </p:cNvSpPr>
          <p:nvPr/>
        </p:nvSpPr>
        <p:spPr bwMode="auto">
          <a:xfrm>
            <a:off x="6438900" y="2082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70" name="Line 17"/>
          <p:cNvSpPr>
            <a:spLocks noChangeShapeType="1"/>
          </p:cNvSpPr>
          <p:nvPr/>
        </p:nvSpPr>
        <p:spPr bwMode="auto">
          <a:xfrm flipH="1">
            <a:off x="4140200" y="3302000"/>
            <a:ext cx="4699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4771" name="Line 18"/>
          <p:cNvSpPr>
            <a:spLocks noChangeShapeType="1"/>
          </p:cNvSpPr>
          <p:nvPr/>
        </p:nvSpPr>
        <p:spPr bwMode="auto">
          <a:xfrm>
            <a:off x="4991100" y="3302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4772" name="Group 28"/>
          <p:cNvGrpSpPr>
            <a:grpSpLocks/>
          </p:cNvGrpSpPr>
          <p:nvPr/>
        </p:nvGrpSpPr>
        <p:grpSpPr bwMode="auto">
          <a:xfrm>
            <a:off x="800100" y="4203700"/>
            <a:ext cx="3049588" cy="1270000"/>
            <a:chOff x="504" y="2648"/>
            <a:chExt cx="1921" cy="800"/>
          </a:xfrm>
        </p:grpSpPr>
        <p:sp>
          <p:nvSpPr>
            <p:cNvPr id="74776" name="Rectangle 19"/>
            <p:cNvSpPr>
              <a:spLocks noChangeArrowheads="1"/>
            </p:cNvSpPr>
            <p:nvPr/>
          </p:nvSpPr>
          <p:spPr bwMode="auto">
            <a:xfrm rot="-5400000">
              <a:off x="672" y="2480"/>
              <a:ext cx="624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5</a:t>
              </a:r>
              <a:endParaRPr lang="en-US" altLang="hu-HU" sz="2400"/>
            </a:p>
          </p:txBody>
        </p:sp>
        <p:sp>
          <p:nvSpPr>
            <p:cNvPr id="74777" name="Line 20"/>
            <p:cNvSpPr>
              <a:spLocks noChangeShapeType="1"/>
            </p:cNvSpPr>
            <p:nvPr/>
          </p:nvSpPr>
          <p:spPr bwMode="auto">
            <a:xfrm>
              <a:off x="1376" y="2736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78" name="Line 21"/>
            <p:cNvSpPr>
              <a:spLocks noChangeShapeType="1"/>
            </p:cNvSpPr>
            <p:nvPr/>
          </p:nvSpPr>
          <p:spPr bwMode="auto">
            <a:xfrm>
              <a:off x="856" y="3064"/>
              <a:ext cx="0" cy="37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79" name="Line 22"/>
            <p:cNvSpPr>
              <a:spLocks noChangeShapeType="1"/>
            </p:cNvSpPr>
            <p:nvPr/>
          </p:nvSpPr>
          <p:spPr bwMode="auto">
            <a:xfrm>
              <a:off x="1104" y="3048"/>
              <a:ext cx="0" cy="3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80" name="Text Box 23"/>
            <p:cNvSpPr txBox="1">
              <a:spLocks noChangeArrowheads="1"/>
            </p:cNvSpPr>
            <p:nvPr/>
          </p:nvSpPr>
          <p:spPr bwMode="auto">
            <a:xfrm rot="-5400000">
              <a:off x="2170" y="26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7</a:t>
              </a:r>
              <a:endParaRPr lang="en-US" altLang="hu-HU" sz="3600"/>
            </a:p>
          </p:txBody>
        </p:sp>
        <p:sp>
          <p:nvSpPr>
            <p:cNvPr id="74781" name="Freeform 25"/>
            <p:cNvSpPr>
              <a:spLocks/>
            </p:cNvSpPr>
            <p:nvPr/>
          </p:nvSpPr>
          <p:spPr bwMode="auto">
            <a:xfrm>
              <a:off x="1944" y="2880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82" name="Freeform 26"/>
            <p:cNvSpPr>
              <a:spLocks/>
            </p:cNvSpPr>
            <p:nvPr/>
          </p:nvSpPr>
          <p:spPr bwMode="auto">
            <a:xfrm>
              <a:off x="2144" y="28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4783" name="Freeform 27"/>
            <p:cNvSpPr>
              <a:spLocks/>
            </p:cNvSpPr>
            <p:nvPr/>
          </p:nvSpPr>
          <p:spPr bwMode="auto">
            <a:xfrm>
              <a:off x="1896" y="3272"/>
              <a:ext cx="216" cy="176"/>
            </a:xfrm>
            <a:custGeom>
              <a:avLst/>
              <a:gdLst>
                <a:gd name="T0" fmla="*/ 0 w 216"/>
                <a:gd name="T1" fmla="*/ 176 h 176"/>
                <a:gd name="T2" fmla="*/ 32 w 216"/>
                <a:gd name="T3" fmla="*/ 168 h 176"/>
                <a:gd name="T4" fmla="*/ 80 w 216"/>
                <a:gd name="T5" fmla="*/ 136 h 176"/>
                <a:gd name="T6" fmla="*/ 152 w 216"/>
                <a:gd name="T7" fmla="*/ 72 h 176"/>
                <a:gd name="T8" fmla="*/ 168 w 216"/>
                <a:gd name="T9" fmla="*/ 48 h 176"/>
                <a:gd name="T10" fmla="*/ 216 w 216"/>
                <a:gd name="T11" fmla="*/ 0 h 1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"/>
                <a:gd name="T19" fmla="*/ 0 h 176"/>
                <a:gd name="T20" fmla="*/ 216 w 216"/>
                <a:gd name="T21" fmla="*/ 176 h 1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" h="176">
                  <a:moveTo>
                    <a:pt x="0" y="176"/>
                  </a:moveTo>
                  <a:cubicBezTo>
                    <a:pt x="11" y="173"/>
                    <a:pt x="22" y="173"/>
                    <a:pt x="32" y="168"/>
                  </a:cubicBezTo>
                  <a:cubicBezTo>
                    <a:pt x="49" y="159"/>
                    <a:pt x="80" y="136"/>
                    <a:pt x="80" y="136"/>
                  </a:cubicBezTo>
                  <a:cubicBezTo>
                    <a:pt x="101" y="104"/>
                    <a:pt x="118" y="89"/>
                    <a:pt x="152" y="72"/>
                  </a:cubicBezTo>
                  <a:cubicBezTo>
                    <a:pt x="157" y="64"/>
                    <a:pt x="161" y="55"/>
                    <a:pt x="168" y="48"/>
                  </a:cubicBezTo>
                  <a:cubicBezTo>
                    <a:pt x="183" y="33"/>
                    <a:pt x="216" y="26"/>
                    <a:pt x="216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74773" name="Group 32"/>
          <p:cNvGrpSpPr>
            <a:grpSpLocks/>
          </p:cNvGrpSpPr>
          <p:nvPr/>
        </p:nvGrpSpPr>
        <p:grpSpPr bwMode="auto">
          <a:xfrm>
            <a:off x="1701800" y="3113088"/>
            <a:ext cx="2820988" cy="1052512"/>
            <a:chOff x="1072" y="1961"/>
            <a:chExt cx="1777" cy="663"/>
          </a:xfrm>
        </p:grpSpPr>
        <p:sp>
          <p:nvSpPr>
            <p:cNvPr id="74774" name="Text Box 30"/>
            <p:cNvSpPr txBox="1">
              <a:spLocks noChangeArrowheads="1"/>
            </p:cNvSpPr>
            <p:nvPr/>
          </p:nvSpPr>
          <p:spPr bwMode="auto">
            <a:xfrm rot="-5400000">
              <a:off x="2594" y="1928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7</a:t>
              </a:r>
              <a:endParaRPr lang="en-US" altLang="hu-HU" sz="3600"/>
            </a:p>
          </p:txBody>
        </p:sp>
        <p:sp>
          <p:nvSpPr>
            <p:cNvPr id="74775" name="Line 31"/>
            <p:cNvSpPr>
              <a:spLocks noChangeShapeType="1"/>
            </p:cNvSpPr>
            <p:nvPr/>
          </p:nvSpPr>
          <p:spPr bwMode="auto">
            <a:xfrm flipH="1">
              <a:off x="1072" y="2056"/>
              <a:ext cx="1480" cy="56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BF1899-28FE-4092-B6E5-C7713E3D8F1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hu-HU" sz="1400" smtClean="0"/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870575" y="6477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Sequential File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5867400" y="1295400"/>
            <a:ext cx="2057400" cy="609600"/>
            <a:chOff x="3792" y="1152"/>
            <a:chExt cx="1296" cy="384"/>
          </a:xfrm>
        </p:grpSpPr>
        <p:sp>
          <p:nvSpPr>
            <p:cNvPr id="11335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1336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1337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38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1269" name="Group 8"/>
          <p:cNvGrpSpPr>
            <a:grpSpLocks/>
          </p:cNvGrpSpPr>
          <p:nvPr/>
        </p:nvGrpSpPr>
        <p:grpSpPr bwMode="auto">
          <a:xfrm>
            <a:off x="5867400" y="2133600"/>
            <a:ext cx="2057400" cy="609600"/>
            <a:chOff x="3792" y="1152"/>
            <a:chExt cx="1296" cy="384"/>
          </a:xfrm>
        </p:grpSpPr>
        <p:sp>
          <p:nvSpPr>
            <p:cNvPr id="11331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11332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1333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34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1270" name="Group 13"/>
          <p:cNvGrpSpPr>
            <a:grpSpLocks/>
          </p:cNvGrpSpPr>
          <p:nvPr/>
        </p:nvGrpSpPr>
        <p:grpSpPr bwMode="auto">
          <a:xfrm>
            <a:off x="5867400" y="2971800"/>
            <a:ext cx="2057400" cy="609600"/>
            <a:chOff x="3792" y="1152"/>
            <a:chExt cx="1296" cy="384"/>
          </a:xfrm>
        </p:grpSpPr>
        <p:sp>
          <p:nvSpPr>
            <p:cNvPr id="11327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11328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11329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30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1271" name="Group 18"/>
          <p:cNvGrpSpPr>
            <a:grpSpLocks/>
          </p:cNvGrpSpPr>
          <p:nvPr/>
        </p:nvGrpSpPr>
        <p:grpSpPr bwMode="auto">
          <a:xfrm>
            <a:off x="5867400" y="3810000"/>
            <a:ext cx="2057400" cy="609600"/>
            <a:chOff x="3792" y="1152"/>
            <a:chExt cx="1296" cy="384"/>
          </a:xfrm>
        </p:grpSpPr>
        <p:sp>
          <p:nvSpPr>
            <p:cNvPr id="11323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11324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11325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26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1272" name="Group 23"/>
          <p:cNvGrpSpPr>
            <a:grpSpLocks/>
          </p:cNvGrpSpPr>
          <p:nvPr/>
        </p:nvGrpSpPr>
        <p:grpSpPr bwMode="auto">
          <a:xfrm>
            <a:off x="5867400" y="4572000"/>
            <a:ext cx="2057400" cy="609600"/>
            <a:chOff x="3792" y="1152"/>
            <a:chExt cx="1296" cy="384"/>
          </a:xfrm>
        </p:grpSpPr>
        <p:sp>
          <p:nvSpPr>
            <p:cNvPr id="11319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  <a:endParaRPr lang="en-US" altLang="hu-HU" sz="3600"/>
            </a:p>
          </p:txBody>
        </p:sp>
        <p:sp>
          <p:nvSpPr>
            <p:cNvPr id="11320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11321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1322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1273" name="Text Box 28"/>
          <p:cNvSpPr txBox="1">
            <a:spLocks noChangeArrowheads="1"/>
          </p:cNvSpPr>
          <p:nvPr/>
        </p:nvSpPr>
        <p:spPr bwMode="auto">
          <a:xfrm>
            <a:off x="2667000" y="685800"/>
            <a:ext cx="1876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Dense Index</a:t>
            </a:r>
          </a:p>
        </p:txBody>
      </p:sp>
      <p:grpSp>
        <p:nvGrpSpPr>
          <p:cNvPr id="11274" name="Group 39"/>
          <p:cNvGrpSpPr>
            <a:grpSpLocks/>
          </p:cNvGrpSpPr>
          <p:nvPr/>
        </p:nvGrpSpPr>
        <p:grpSpPr bwMode="auto">
          <a:xfrm>
            <a:off x="3352800" y="1371600"/>
            <a:ext cx="914400" cy="1219200"/>
            <a:chOff x="1872" y="912"/>
            <a:chExt cx="576" cy="768"/>
          </a:xfrm>
        </p:grpSpPr>
        <p:grpSp>
          <p:nvGrpSpPr>
            <p:cNvPr id="11309" name="Group 3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1315" name="Rectangle 2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11316" name="Rectangle 3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17" name="Rectangle 3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18" name="Rectangle 3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20</a:t>
                </a:r>
              </a:p>
            </p:txBody>
          </p:sp>
        </p:grpSp>
        <p:grpSp>
          <p:nvGrpSpPr>
            <p:cNvPr id="11310" name="Group 34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1311" name="Rectangle 3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  <p:sp>
            <p:nvSpPr>
              <p:cNvPr id="11312" name="Rectangle 3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13" name="Rectangle 3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14" name="Rectangle 3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40</a:t>
                </a:r>
              </a:p>
            </p:txBody>
          </p:sp>
        </p:grpSp>
      </p:grpSp>
      <p:grpSp>
        <p:nvGrpSpPr>
          <p:cNvPr id="11275" name="Group 40"/>
          <p:cNvGrpSpPr>
            <a:grpSpLocks/>
          </p:cNvGrpSpPr>
          <p:nvPr/>
        </p:nvGrpSpPr>
        <p:grpSpPr bwMode="auto">
          <a:xfrm>
            <a:off x="3352800" y="2743200"/>
            <a:ext cx="914400" cy="1219200"/>
            <a:chOff x="1872" y="912"/>
            <a:chExt cx="576" cy="768"/>
          </a:xfrm>
        </p:grpSpPr>
        <p:grpSp>
          <p:nvGrpSpPr>
            <p:cNvPr id="11299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1305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11306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07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08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60</a:t>
                </a:r>
              </a:p>
            </p:txBody>
          </p:sp>
        </p:grpSp>
        <p:grpSp>
          <p:nvGrpSpPr>
            <p:cNvPr id="11300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1301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  <p:sp>
            <p:nvSpPr>
              <p:cNvPr id="11302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03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304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80</a:t>
                </a:r>
              </a:p>
            </p:txBody>
          </p:sp>
        </p:grpSp>
      </p:grpSp>
      <p:grpSp>
        <p:nvGrpSpPr>
          <p:cNvPr id="11276" name="Group 51"/>
          <p:cNvGrpSpPr>
            <a:grpSpLocks/>
          </p:cNvGrpSpPr>
          <p:nvPr/>
        </p:nvGrpSpPr>
        <p:grpSpPr bwMode="auto">
          <a:xfrm>
            <a:off x="3352800" y="4191000"/>
            <a:ext cx="914400" cy="1219200"/>
            <a:chOff x="1872" y="912"/>
            <a:chExt cx="576" cy="768"/>
          </a:xfrm>
        </p:grpSpPr>
        <p:grpSp>
          <p:nvGrpSpPr>
            <p:cNvPr id="11289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1295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  <p:sp>
            <p:nvSpPr>
              <p:cNvPr id="11296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297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298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100</a:t>
                </a:r>
              </a:p>
            </p:txBody>
          </p:sp>
        </p:grpSp>
        <p:grpSp>
          <p:nvGrpSpPr>
            <p:cNvPr id="11290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1291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110</a:t>
                </a:r>
              </a:p>
            </p:txBody>
          </p:sp>
          <p:sp>
            <p:nvSpPr>
              <p:cNvPr id="11292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293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1294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120</a:t>
                </a:r>
              </a:p>
            </p:txBody>
          </p:sp>
        </p:grpSp>
      </p:grpSp>
      <p:sp>
        <p:nvSpPr>
          <p:cNvPr id="11277" name="Line 62"/>
          <p:cNvSpPr>
            <a:spLocks noChangeShapeType="1"/>
          </p:cNvSpPr>
          <p:nvPr/>
        </p:nvSpPr>
        <p:spPr bwMode="auto">
          <a:xfrm>
            <a:off x="40386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8" name="Line 63"/>
          <p:cNvSpPr>
            <a:spLocks noChangeShapeType="1"/>
          </p:cNvSpPr>
          <p:nvPr/>
        </p:nvSpPr>
        <p:spPr bwMode="auto">
          <a:xfrm>
            <a:off x="4114800" y="18288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79" name="Line 64"/>
          <p:cNvSpPr>
            <a:spLocks noChangeShapeType="1"/>
          </p:cNvSpPr>
          <p:nvPr/>
        </p:nvSpPr>
        <p:spPr bwMode="auto">
          <a:xfrm>
            <a:off x="4114800" y="2133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0" name="Line 65"/>
          <p:cNvSpPr>
            <a:spLocks noChangeShapeType="1"/>
          </p:cNvSpPr>
          <p:nvPr/>
        </p:nvSpPr>
        <p:spPr bwMode="auto">
          <a:xfrm>
            <a:off x="4191000" y="5029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1" name="Line 66"/>
          <p:cNvSpPr>
            <a:spLocks noChangeShapeType="1"/>
          </p:cNvSpPr>
          <p:nvPr/>
        </p:nvSpPr>
        <p:spPr bwMode="auto">
          <a:xfrm>
            <a:off x="4114800" y="35052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2" name="Line 67"/>
          <p:cNvSpPr>
            <a:spLocks noChangeShapeType="1"/>
          </p:cNvSpPr>
          <p:nvPr/>
        </p:nvSpPr>
        <p:spPr bwMode="auto">
          <a:xfrm>
            <a:off x="4114800" y="3200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3" name="Line 68"/>
          <p:cNvSpPr>
            <a:spLocks noChangeShapeType="1"/>
          </p:cNvSpPr>
          <p:nvPr/>
        </p:nvSpPr>
        <p:spPr bwMode="auto">
          <a:xfrm>
            <a:off x="4114800" y="28956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4" name="Line 69"/>
          <p:cNvSpPr>
            <a:spLocks noChangeShapeType="1"/>
          </p:cNvSpPr>
          <p:nvPr/>
        </p:nvSpPr>
        <p:spPr bwMode="auto">
          <a:xfrm>
            <a:off x="4114800" y="38100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5" name="Line 70"/>
          <p:cNvSpPr>
            <a:spLocks noChangeShapeType="1"/>
          </p:cNvSpPr>
          <p:nvPr/>
        </p:nvSpPr>
        <p:spPr bwMode="auto">
          <a:xfrm>
            <a:off x="4114800" y="43434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6" name="Line 71"/>
          <p:cNvSpPr>
            <a:spLocks noChangeShapeType="1"/>
          </p:cNvSpPr>
          <p:nvPr/>
        </p:nvSpPr>
        <p:spPr bwMode="auto">
          <a:xfrm>
            <a:off x="4114800" y="4648200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7" name="Line 72"/>
          <p:cNvSpPr>
            <a:spLocks noChangeShapeType="1"/>
          </p:cNvSpPr>
          <p:nvPr/>
        </p:nvSpPr>
        <p:spPr bwMode="auto">
          <a:xfrm>
            <a:off x="4114800" y="5257800"/>
            <a:ext cx="1752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1288" name="Line 73"/>
          <p:cNvSpPr>
            <a:spLocks noChangeShapeType="1"/>
          </p:cNvSpPr>
          <p:nvPr/>
        </p:nvSpPr>
        <p:spPr bwMode="auto">
          <a:xfrm>
            <a:off x="4114800" y="2438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EF2C1C-02D8-4A58-9BF9-A625DC66754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hu-HU" sz="140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(c) Insert key = 160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75785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75787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8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89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0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2147483646 w 537"/>
              <a:gd name="T1" fmla="*/ 0 h 424"/>
              <a:gd name="T2" fmla="*/ 2147483646 w 537"/>
              <a:gd name="T3" fmla="*/ 2147483646 h 424"/>
              <a:gd name="T4" fmla="*/ 2147483646 w 537"/>
              <a:gd name="T5" fmla="*/ 2147483646 h 424"/>
              <a:gd name="T6" fmla="*/ 0 w 537"/>
              <a:gd name="T7" fmla="*/ 2147483646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1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2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2147483646 w 1780"/>
              <a:gd name="T1" fmla="*/ 0 h 640"/>
              <a:gd name="T2" fmla="*/ 2147483646 w 1780"/>
              <a:gd name="T3" fmla="*/ 2147483646 h 640"/>
              <a:gd name="T4" fmla="*/ 2147483646 w 1780"/>
              <a:gd name="T5" fmla="*/ 2147483646 h 640"/>
              <a:gd name="T6" fmla="*/ 2147483646 w 1780"/>
              <a:gd name="T7" fmla="*/ 2147483646 h 640"/>
              <a:gd name="T8" fmla="*/ 2147483646 w 1780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3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4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5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6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5797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2B4BB1-E2C0-47B5-B8B3-E20B04497C7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hu-HU" sz="1400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(c) Insert key = 160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6806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76809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76811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2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3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4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2147483646 w 537"/>
              <a:gd name="T1" fmla="*/ 0 h 424"/>
              <a:gd name="T2" fmla="*/ 2147483646 w 537"/>
              <a:gd name="T3" fmla="*/ 2147483646 h 424"/>
              <a:gd name="T4" fmla="*/ 2147483646 w 537"/>
              <a:gd name="T5" fmla="*/ 2147483646 h 424"/>
              <a:gd name="T6" fmla="*/ 0 w 537"/>
              <a:gd name="T7" fmla="*/ 2147483646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5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6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2147483646 w 1780"/>
              <a:gd name="T1" fmla="*/ 0 h 640"/>
              <a:gd name="T2" fmla="*/ 2147483646 w 1780"/>
              <a:gd name="T3" fmla="*/ 2147483646 h 640"/>
              <a:gd name="T4" fmla="*/ 2147483646 w 1780"/>
              <a:gd name="T5" fmla="*/ 2147483646 h 640"/>
              <a:gd name="T6" fmla="*/ 2147483646 w 1780"/>
              <a:gd name="T7" fmla="*/ 2147483646 h 640"/>
              <a:gd name="T8" fmla="*/ 2147483646 w 1780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7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8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19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20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6821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6822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76823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76825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179</a:t>
                </a:r>
                <a:endParaRPr lang="en-US" altLang="hu-HU" sz="2400"/>
              </a:p>
            </p:txBody>
          </p:sp>
          <p:sp>
            <p:nvSpPr>
              <p:cNvPr id="76826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6827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6828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6829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76824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E6D5E7-BC14-410D-8C95-3D06F08D36C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hu-HU" sz="1400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(c) Insert key = 160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77835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6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7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8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2147483646 w 537"/>
              <a:gd name="T1" fmla="*/ 0 h 424"/>
              <a:gd name="T2" fmla="*/ 2147483646 w 537"/>
              <a:gd name="T3" fmla="*/ 2147483646 h 424"/>
              <a:gd name="T4" fmla="*/ 2147483646 w 537"/>
              <a:gd name="T5" fmla="*/ 2147483646 h 424"/>
              <a:gd name="T6" fmla="*/ 0 w 537"/>
              <a:gd name="T7" fmla="*/ 2147483646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39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0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2147483646 w 1780"/>
              <a:gd name="T1" fmla="*/ 0 h 640"/>
              <a:gd name="T2" fmla="*/ 2147483646 w 1780"/>
              <a:gd name="T3" fmla="*/ 2147483646 h 640"/>
              <a:gd name="T4" fmla="*/ 2147483646 w 1780"/>
              <a:gd name="T5" fmla="*/ 2147483646 h 640"/>
              <a:gd name="T6" fmla="*/ 2147483646 w 1780"/>
              <a:gd name="T7" fmla="*/ 2147483646 h 640"/>
              <a:gd name="T8" fmla="*/ 2147483646 w 1780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1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2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3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4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7845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7846" name="Group 45"/>
          <p:cNvGrpSpPr>
            <a:grpSpLocks/>
          </p:cNvGrpSpPr>
          <p:nvPr/>
        </p:nvGrpSpPr>
        <p:grpSpPr bwMode="auto">
          <a:xfrm>
            <a:off x="4095750" y="3213100"/>
            <a:ext cx="3524250" cy="1346200"/>
            <a:chOff x="2580" y="2024"/>
            <a:chExt cx="2220" cy="848"/>
          </a:xfrm>
        </p:grpSpPr>
        <p:sp>
          <p:nvSpPr>
            <p:cNvPr id="77855" name="Rectangle 23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180</a:t>
              </a:r>
              <a:endParaRPr lang="en-US" altLang="hu-HU" sz="2400"/>
            </a:p>
          </p:txBody>
        </p:sp>
        <p:sp>
          <p:nvSpPr>
            <p:cNvPr id="77856" name="Line 25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7857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7858" name="Freeform 40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7859" name="Freeform 41"/>
            <p:cNvSpPr>
              <a:spLocks/>
            </p:cNvSpPr>
            <p:nvPr/>
          </p:nvSpPr>
          <p:spPr bwMode="auto">
            <a:xfrm>
              <a:off x="2580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77847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77848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77850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179</a:t>
                </a:r>
                <a:endParaRPr lang="en-US" altLang="hu-HU" sz="2400"/>
              </a:p>
            </p:txBody>
          </p:sp>
          <p:sp>
            <p:nvSpPr>
              <p:cNvPr id="77851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2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3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7854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77849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4763C-255B-4C02-B0E8-3FF9B558394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hu-HU" sz="140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19100"/>
            <a:ext cx="4356100" cy="673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(c) Insert key = 160</a:t>
            </a:r>
          </a:p>
          <a:p>
            <a:pPr eaLnBrk="1" hangingPunct="1">
              <a:buFontTx/>
              <a:buNone/>
            </a:pPr>
            <a:endParaRPr lang="en-US" altLang="hu-HU" smtClean="0"/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031038" y="5318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  <a:endParaRPr lang="en-US" altLang="hu-HU" sz="2400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 rot="-5400000">
            <a:off x="2133600" y="1282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 flipH="1">
            <a:off x="952500" y="2235200"/>
            <a:ext cx="1143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2578100" y="2159000"/>
            <a:ext cx="685800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 rot="-5400000">
            <a:off x="3429000" y="2806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 rot="-5400000">
            <a:off x="3200400" y="42545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179</a:t>
            </a:r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 rot="-5400000">
            <a:off x="7302500" y="42418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200</a:t>
            </a:r>
          </a:p>
        </p:txBody>
      </p:sp>
      <p:sp>
        <p:nvSpPr>
          <p:cNvPr id="78859" name="Line 12"/>
          <p:cNvSpPr>
            <a:spLocks noChangeShapeType="1"/>
          </p:cNvSpPr>
          <p:nvPr/>
        </p:nvSpPr>
        <p:spPr bwMode="auto">
          <a:xfrm flipH="1">
            <a:off x="2095500" y="3530600"/>
            <a:ext cx="1143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0" name="Line 14"/>
          <p:cNvSpPr>
            <a:spLocks noChangeShapeType="1"/>
          </p:cNvSpPr>
          <p:nvPr/>
        </p:nvSpPr>
        <p:spPr bwMode="auto">
          <a:xfrm>
            <a:off x="2628900" y="474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1" name="Line 15"/>
          <p:cNvSpPr>
            <a:spLocks noChangeShapeType="1"/>
          </p:cNvSpPr>
          <p:nvPr/>
        </p:nvSpPr>
        <p:spPr bwMode="auto">
          <a:xfrm>
            <a:off x="4000500" y="360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2" name="Freeform 18"/>
          <p:cNvSpPr>
            <a:spLocks/>
          </p:cNvSpPr>
          <p:nvPr/>
        </p:nvSpPr>
        <p:spPr bwMode="auto">
          <a:xfrm>
            <a:off x="2844800" y="3632200"/>
            <a:ext cx="852488" cy="673100"/>
          </a:xfrm>
          <a:custGeom>
            <a:avLst/>
            <a:gdLst>
              <a:gd name="T0" fmla="*/ 2147483646 w 537"/>
              <a:gd name="T1" fmla="*/ 0 h 424"/>
              <a:gd name="T2" fmla="*/ 2147483646 w 537"/>
              <a:gd name="T3" fmla="*/ 2147483646 h 424"/>
              <a:gd name="T4" fmla="*/ 2147483646 w 537"/>
              <a:gd name="T5" fmla="*/ 2147483646 h 424"/>
              <a:gd name="T6" fmla="*/ 0 w 537"/>
              <a:gd name="T7" fmla="*/ 2147483646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537"/>
              <a:gd name="T13" fmla="*/ 0 h 424"/>
              <a:gd name="T14" fmla="*/ 537 w 537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7" h="424">
                <a:moveTo>
                  <a:pt x="520" y="0"/>
                </a:moveTo>
                <a:cubicBezTo>
                  <a:pt x="528" y="100"/>
                  <a:pt x="537" y="200"/>
                  <a:pt x="520" y="256"/>
                </a:cubicBezTo>
                <a:cubicBezTo>
                  <a:pt x="503" y="312"/>
                  <a:pt x="503" y="308"/>
                  <a:pt x="416" y="336"/>
                </a:cubicBezTo>
                <a:cubicBezTo>
                  <a:pt x="329" y="364"/>
                  <a:pt x="164" y="394"/>
                  <a:pt x="0" y="4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3" name="Line 22"/>
          <p:cNvSpPr>
            <a:spLocks noChangeShapeType="1"/>
          </p:cNvSpPr>
          <p:nvPr/>
        </p:nvSpPr>
        <p:spPr bwMode="auto">
          <a:xfrm>
            <a:off x="4381500" y="4597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4" name="Freeform 24"/>
          <p:cNvSpPr>
            <a:spLocks/>
          </p:cNvSpPr>
          <p:nvPr/>
        </p:nvSpPr>
        <p:spPr bwMode="auto">
          <a:xfrm>
            <a:off x="4311650" y="3556000"/>
            <a:ext cx="2825750" cy="1016000"/>
          </a:xfrm>
          <a:custGeom>
            <a:avLst/>
            <a:gdLst>
              <a:gd name="T0" fmla="*/ 2147483646 w 1780"/>
              <a:gd name="T1" fmla="*/ 0 h 640"/>
              <a:gd name="T2" fmla="*/ 2147483646 w 1780"/>
              <a:gd name="T3" fmla="*/ 2147483646 h 640"/>
              <a:gd name="T4" fmla="*/ 2147483646 w 1780"/>
              <a:gd name="T5" fmla="*/ 2147483646 h 640"/>
              <a:gd name="T6" fmla="*/ 2147483646 w 1780"/>
              <a:gd name="T7" fmla="*/ 2147483646 h 640"/>
              <a:gd name="T8" fmla="*/ 2147483646 w 1780"/>
              <a:gd name="T9" fmla="*/ 2147483646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80"/>
              <a:gd name="T16" fmla="*/ 0 h 640"/>
              <a:gd name="T17" fmla="*/ 1780 w 1780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80" h="640">
                <a:moveTo>
                  <a:pt x="60" y="0"/>
                </a:moveTo>
                <a:cubicBezTo>
                  <a:pt x="30" y="167"/>
                  <a:pt x="0" y="335"/>
                  <a:pt x="148" y="416"/>
                </a:cubicBezTo>
                <a:cubicBezTo>
                  <a:pt x="296" y="497"/>
                  <a:pt x="708" y="476"/>
                  <a:pt x="948" y="488"/>
                </a:cubicBezTo>
                <a:cubicBezTo>
                  <a:pt x="1188" y="500"/>
                  <a:pt x="1449" y="463"/>
                  <a:pt x="1588" y="488"/>
                </a:cubicBezTo>
                <a:cubicBezTo>
                  <a:pt x="1727" y="513"/>
                  <a:pt x="1748" y="616"/>
                  <a:pt x="1780" y="6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8865" name="Group 43"/>
          <p:cNvGrpSpPr>
            <a:grpSpLocks/>
          </p:cNvGrpSpPr>
          <p:nvPr/>
        </p:nvGrpSpPr>
        <p:grpSpPr bwMode="auto">
          <a:xfrm>
            <a:off x="2632075" y="1676400"/>
            <a:ext cx="3349625" cy="1511300"/>
            <a:chOff x="1658" y="1056"/>
            <a:chExt cx="2110" cy="952"/>
          </a:xfrm>
        </p:grpSpPr>
        <p:sp>
          <p:nvSpPr>
            <p:cNvPr id="78885" name="Text Box 28"/>
            <p:cNvSpPr txBox="1">
              <a:spLocks noChangeArrowheads="1"/>
            </p:cNvSpPr>
            <p:nvPr/>
          </p:nvSpPr>
          <p:spPr bwMode="auto">
            <a:xfrm rot="-5400000">
              <a:off x="1586" y="1128"/>
              <a:ext cx="4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160</a:t>
              </a:r>
              <a:endParaRPr lang="en-US" altLang="hu-HU" sz="3600"/>
            </a:p>
          </p:txBody>
        </p:sp>
        <p:sp>
          <p:nvSpPr>
            <p:cNvPr id="78886" name="Line 29"/>
            <p:cNvSpPr>
              <a:spLocks noChangeShapeType="1"/>
            </p:cNvSpPr>
            <p:nvPr/>
          </p:nvSpPr>
          <p:spPr bwMode="auto">
            <a:xfrm>
              <a:off x="1952" y="1264"/>
              <a:ext cx="1816" cy="74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78866" name="Line 32"/>
          <p:cNvSpPr>
            <a:spLocks noChangeShapeType="1"/>
          </p:cNvSpPr>
          <p:nvPr/>
        </p:nvSpPr>
        <p:spPr bwMode="auto">
          <a:xfrm>
            <a:off x="3263900" y="52832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7" name="Line 33"/>
          <p:cNvSpPr>
            <a:spLocks noChangeShapeType="1"/>
          </p:cNvSpPr>
          <p:nvPr/>
        </p:nvSpPr>
        <p:spPr bwMode="auto">
          <a:xfrm>
            <a:off x="3657600" y="5257800"/>
            <a:ext cx="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8" name="Line 34"/>
          <p:cNvSpPr>
            <a:spLocks noChangeShapeType="1"/>
          </p:cNvSpPr>
          <p:nvPr/>
        </p:nvSpPr>
        <p:spPr bwMode="auto">
          <a:xfrm>
            <a:off x="4013200" y="52451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69" name="Line 38"/>
          <p:cNvSpPr>
            <a:spLocks noChangeShapeType="1"/>
          </p:cNvSpPr>
          <p:nvPr/>
        </p:nvSpPr>
        <p:spPr bwMode="auto">
          <a:xfrm>
            <a:off x="7543800" y="52578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8870" name="Line 39"/>
          <p:cNvSpPr>
            <a:spLocks noChangeShapeType="1"/>
          </p:cNvSpPr>
          <p:nvPr/>
        </p:nvSpPr>
        <p:spPr bwMode="auto">
          <a:xfrm>
            <a:off x="7899400" y="52705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78871" name="Group 45"/>
          <p:cNvGrpSpPr>
            <a:grpSpLocks/>
          </p:cNvGrpSpPr>
          <p:nvPr/>
        </p:nvGrpSpPr>
        <p:grpSpPr bwMode="auto">
          <a:xfrm>
            <a:off x="4095750" y="3213100"/>
            <a:ext cx="3524250" cy="1346200"/>
            <a:chOff x="2580" y="2024"/>
            <a:chExt cx="2220" cy="848"/>
          </a:xfrm>
        </p:grpSpPr>
        <p:sp>
          <p:nvSpPr>
            <p:cNvPr id="78880" name="Rectangle 23"/>
            <p:cNvSpPr>
              <a:spLocks noChangeArrowheads="1"/>
            </p:cNvSpPr>
            <p:nvPr/>
          </p:nvSpPr>
          <p:spPr bwMode="auto">
            <a:xfrm rot="-5400000">
              <a:off x="3784" y="1808"/>
              <a:ext cx="528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180</a:t>
              </a:r>
              <a:endParaRPr lang="en-US" altLang="hu-HU" sz="2400"/>
            </a:p>
          </p:txBody>
        </p:sp>
        <p:sp>
          <p:nvSpPr>
            <p:cNvPr id="78881" name="Line 25"/>
            <p:cNvSpPr>
              <a:spLocks noChangeShapeType="1"/>
            </p:cNvSpPr>
            <p:nvPr/>
          </p:nvSpPr>
          <p:spPr bwMode="auto">
            <a:xfrm flipH="1">
              <a:off x="3744" y="2264"/>
              <a:ext cx="13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8882" name="Line 27"/>
            <p:cNvSpPr>
              <a:spLocks noChangeShapeType="1"/>
            </p:cNvSpPr>
            <p:nvPr/>
          </p:nvSpPr>
          <p:spPr bwMode="auto">
            <a:xfrm>
              <a:off x="4184" y="2272"/>
              <a:ext cx="616" cy="6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8883" name="Freeform 40"/>
            <p:cNvSpPr>
              <a:spLocks/>
            </p:cNvSpPr>
            <p:nvPr/>
          </p:nvSpPr>
          <p:spPr bwMode="auto">
            <a:xfrm>
              <a:off x="2960" y="2654"/>
              <a:ext cx="280" cy="106"/>
            </a:xfrm>
            <a:custGeom>
              <a:avLst/>
              <a:gdLst>
                <a:gd name="T0" fmla="*/ 0 w 280"/>
                <a:gd name="T1" fmla="*/ 106 h 106"/>
                <a:gd name="T2" fmla="*/ 64 w 280"/>
                <a:gd name="T3" fmla="*/ 90 h 106"/>
                <a:gd name="T4" fmla="*/ 72 w 280"/>
                <a:gd name="T5" fmla="*/ 66 h 106"/>
                <a:gd name="T6" fmla="*/ 216 w 280"/>
                <a:gd name="T7" fmla="*/ 18 h 106"/>
                <a:gd name="T8" fmla="*/ 280 w 280"/>
                <a:gd name="T9" fmla="*/ 2 h 1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0"/>
                <a:gd name="T16" fmla="*/ 0 h 106"/>
                <a:gd name="T17" fmla="*/ 280 w 280"/>
                <a:gd name="T18" fmla="*/ 106 h 1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0" h="106">
                  <a:moveTo>
                    <a:pt x="0" y="106"/>
                  </a:moveTo>
                  <a:cubicBezTo>
                    <a:pt x="22" y="102"/>
                    <a:pt x="48" y="106"/>
                    <a:pt x="64" y="90"/>
                  </a:cubicBezTo>
                  <a:cubicBezTo>
                    <a:pt x="70" y="84"/>
                    <a:pt x="66" y="72"/>
                    <a:pt x="72" y="66"/>
                  </a:cubicBezTo>
                  <a:cubicBezTo>
                    <a:pt x="106" y="32"/>
                    <a:pt x="172" y="24"/>
                    <a:pt x="216" y="18"/>
                  </a:cubicBezTo>
                  <a:cubicBezTo>
                    <a:pt x="269" y="0"/>
                    <a:pt x="247" y="2"/>
                    <a:pt x="280" y="2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78884" name="Freeform 41"/>
            <p:cNvSpPr>
              <a:spLocks/>
            </p:cNvSpPr>
            <p:nvPr/>
          </p:nvSpPr>
          <p:spPr bwMode="auto">
            <a:xfrm>
              <a:off x="2580" y="2104"/>
              <a:ext cx="181" cy="312"/>
            </a:xfrm>
            <a:custGeom>
              <a:avLst/>
              <a:gdLst>
                <a:gd name="T0" fmla="*/ 4 w 181"/>
                <a:gd name="T1" fmla="*/ 312 h 312"/>
                <a:gd name="T2" fmla="*/ 36 w 181"/>
                <a:gd name="T3" fmla="*/ 272 h 312"/>
                <a:gd name="T4" fmla="*/ 76 w 181"/>
                <a:gd name="T5" fmla="*/ 200 h 312"/>
                <a:gd name="T6" fmla="*/ 108 w 181"/>
                <a:gd name="T7" fmla="*/ 80 h 312"/>
                <a:gd name="T8" fmla="*/ 164 w 181"/>
                <a:gd name="T9" fmla="*/ 32 h 312"/>
                <a:gd name="T10" fmla="*/ 180 w 181"/>
                <a:gd name="T11" fmla="*/ 0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1"/>
                <a:gd name="T19" fmla="*/ 0 h 312"/>
                <a:gd name="T20" fmla="*/ 181 w 181"/>
                <a:gd name="T21" fmla="*/ 312 h 3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1" h="312">
                  <a:moveTo>
                    <a:pt x="4" y="312"/>
                  </a:moveTo>
                  <a:cubicBezTo>
                    <a:pt x="20" y="265"/>
                    <a:pt x="0" y="308"/>
                    <a:pt x="36" y="272"/>
                  </a:cubicBezTo>
                  <a:cubicBezTo>
                    <a:pt x="52" y="256"/>
                    <a:pt x="66" y="220"/>
                    <a:pt x="76" y="200"/>
                  </a:cubicBezTo>
                  <a:cubicBezTo>
                    <a:pt x="94" y="164"/>
                    <a:pt x="87" y="114"/>
                    <a:pt x="108" y="80"/>
                  </a:cubicBezTo>
                  <a:cubicBezTo>
                    <a:pt x="122" y="58"/>
                    <a:pt x="143" y="46"/>
                    <a:pt x="164" y="32"/>
                  </a:cubicBezTo>
                  <a:cubicBezTo>
                    <a:pt x="181" y="6"/>
                    <a:pt x="180" y="18"/>
                    <a:pt x="18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78872" name="Group 47"/>
          <p:cNvGrpSpPr>
            <a:grpSpLocks/>
          </p:cNvGrpSpPr>
          <p:nvPr/>
        </p:nvGrpSpPr>
        <p:grpSpPr bwMode="auto">
          <a:xfrm>
            <a:off x="3863975" y="4584700"/>
            <a:ext cx="3095625" cy="1104900"/>
            <a:chOff x="2434" y="2888"/>
            <a:chExt cx="1950" cy="696"/>
          </a:xfrm>
        </p:grpSpPr>
        <p:grpSp>
          <p:nvGrpSpPr>
            <p:cNvPr id="78873" name="Group 44"/>
            <p:cNvGrpSpPr>
              <a:grpSpLocks/>
            </p:cNvGrpSpPr>
            <p:nvPr/>
          </p:nvGrpSpPr>
          <p:grpSpPr bwMode="auto">
            <a:xfrm>
              <a:off x="2760" y="2888"/>
              <a:ext cx="1624" cy="696"/>
              <a:chOff x="2760" y="2888"/>
              <a:chExt cx="1624" cy="696"/>
            </a:xfrm>
          </p:grpSpPr>
          <p:sp>
            <p:nvSpPr>
              <p:cNvPr id="78875" name="Rectangle 19"/>
              <p:cNvSpPr>
                <a:spLocks noChangeArrowheads="1"/>
              </p:cNvSpPr>
              <p:nvPr/>
            </p:nvSpPr>
            <p:spPr bwMode="auto">
              <a:xfrm rot="-5400000">
                <a:off x="3328" y="2680"/>
                <a:ext cx="528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160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400">
                    <a:solidFill>
                      <a:srgbClr val="FF0000"/>
                    </a:solidFill>
                  </a:rPr>
                  <a:t>179</a:t>
                </a:r>
                <a:endParaRPr lang="en-US" altLang="hu-HU" sz="2400"/>
              </a:p>
            </p:txBody>
          </p:sp>
          <p:sp>
            <p:nvSpPr>
              <p:cNvPr id="78876" name="Line 30"/>
              <p:cNvSpPr>
                <a:spLocks noChangeShapeType="1"/>
              </p:cNvSpPr>
              <p:nvPr/>
            </p:nvSpPr>
            <p:spPr bwMode="auto">
              <a:xfrm>
                <a:off x="2760" y="2896"/>
                <a:ext cx="35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8877" name="Line 31"/>
              <p:cNvSpPr>
                <a:spLocks noChangeShapeType="1"/>
              </p:cNvSpPr>
              <p:nvPr/>
            </p:nvSpPr>
            <p:spPr bwMode="auto">
              <a:xfrm flipV="1">
                <a:off x="4072" y="2888"/>
                <a:ext cx="312" cy="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8878" name="Line 35"/>
              <p:cNvSpPr>
                <a:spLocks noChangeShapeType="1"/>
              </p:cNvSpPr>
              <p:nvPr/>
            </p:nvSpPr>
            <p:spPr bwMode="auto">
              <a:xfrm>
                <a:off x="3496" y="3328"/>
                <a:ext cx="0" cy="25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  <p:sp>
            <p:nvSpPr>
              <p:cNvPr id="78879" name="Line 36"/>
              <p:cNvSpPr>
                <a:spLocks noChangeShapeType="1"/>
              </p:cNvSpPr>
              <p:nvPr/>
            </p:nvSpPr>
            <p:spPr bwMode="auto">
              <a:xfrm>
                <a:off x="3704" y="3328"/>
                <a:ext cx="0" cy="24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hu-HU"/>
              </a:p>
            </p:txBody>
          </p:sp>
        </p:grpSp>
        <p:sp>
          <p:nvSpPr>
            <p:cNvPr id="78874" name="Freeform 46"/>
            <p:cNvSpPr>
              <a:spLocks/>
            </p:cNvSpPr>
            <p:nvPr/>
          </p:nvSpPr>
          <p:spPr bwMode="auto">
            <a:xfrm>
              <a:off x="2434" y="2999"/>
              <a:ext cx="167" cy="334"/>
            </a:xfrm>
            <a:custGeom>
              <a:avLst/>
              <a:gdLst>
                <a:gd name="T0" fmla="*/ 0 w 167"/>
                <a:gd name="T1" fmla="*/ 334 h 334"/>
                <a:gd name="T2" fmla="*/ 35 w 167"/>
                <a:gd name="T3" fmla="*/ 272 h 334"/>
                <a:gd name="T4" fmla="*/ 55 w 167"/>
                <a:gd name="T5" fmla="*/ 231 h 334"/>
                <a:gd name="T6" fmla="*/ 83 w 167"/>
                <a:gd name="T7" fmla="*/ 169 h 334"/>
                <a:gd name="T8" fmla="*/ 124 w 167"/>
                <a:gd name="T9" fmla="*/ 80 h 334"/>
                <a:gd name="T10" fmla="*/ 144 w 167"/>
                <a:gd name="T11" fmla="*/ 32 h 334"/>
                <a:gd name="T12" fmla="*/ 165 w 167"/>
                <a:gd name="T13" fmla="*/ 4 h 3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7"/>
                <a:gd name="T22" fmla="*/ 0 h 334"/>
                <a:gd name="T23" fmla="*/ 167 w 167"/>
                <a:gd name="T24" fmla="*/ 334 h 3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7" h="334">
                  <a:moveTo>
                    <a:pt x="0" y="334"/>
                  </a:moveTo>
                  <a:cubicBezTo>
                    <a:pt x="17" y="283"/>
                    <a:pt x="3" y="302"/>
                    <a:pt x="35" y="272"/>
                  </a:cubicBezTo>
                  <a:cubicBezTo>
                    <a:pt x="52" y="211"/>
                    <a:pt x="27" y="293"/>
                    <a:pt x="55" y="231"/>
                  </a:cubicBezTo>
                  <a:cubicBezTo>
                    <a:pt x="90" y="154"/>
                    <a:pt x="50" y="218"/>
                    <a:pt x="83" y="169"/>
                  </a:cubicBezTo>
                  <a:cubicBezTo>
                    <a:pt x="90" y="137"/>
                    <a:pt x="105" y="107"/>
                    <a:pt x="124" y="80"/>
                  </a:cubicBezTo>
                  <a:cubicBezTo>
                    <a:pt x="129" y="65"/>
                    <a:pt x="135" y="45"/>
                    <a:pt x="144" y="32"/>
                  </a:cubicBezTo>
                  <a:cubicBezTo>
                    <a:pt x="167" y="0"/>
                    <a:pt x="165" y="23"/>
                    <a:pt x="165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1F42C4-F24A-4BA1-AF9B-1D27E276572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hu-HU" sz="140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(d) New root,  insert 45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79878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79879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</a:t>
            </a:r>
          </a:p>
        </p:txBody>
      </p:sp>
      <p:sp>
        <p:nvSpPr>
          <p:cNvPr id="79880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sp>
        <p:nvSpPr>
          <p:cNvPr id="79881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79882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3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4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5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6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7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8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89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0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1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2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3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4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47483646 w 123"/>
              <a:gd name="T1" fmla="*/ 0 h 376"/>
              <a:gd name="T2" fmla="*/ 2147483646 w 123"/>
              <a:gd name="T3" fmla="*/ 2147483646 h 376"/>
              <a:gd name="T4" fmla="*/ 0 w 123"/>
              <a:gd name="T5" fmla="*/ 2147483646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5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147483646 w 161"/>
              <a:gd name="T1" fmla="*/ 0 h 360"/>
              <a:gd name="T2" fmla="*/ 2147483646 w 161"/>
              <a:gd name="T3" fmla="*/ 2147483646 h 360"/>
              <a:gd name="T4" fmla="*/ 2147483646 w 161"/>
              <a:gd name="T5" fmla="*/ 2147483646 h 360"/>
              <a:gd name="T6" fmla="*/ 2147483646 w 161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6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7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79898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19224D-2CC7-4BD0-8A67-7599A2FB6E1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75</a:t>
            </a:fld>
            <a:endParaRPr lang="en-US" altLang="hu-HU" sz="140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(d) New root,  insert 45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80902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80903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</a:t>
            </a:r>
          </a:p>
        </p:txBody>
      </p:sp>
      <p:sp>
        <p:nvSpPr>
          <p:cNvPr id="80904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sp>
        <p:nvSpPr>
          <p:cNvPr id="80905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80906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7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8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09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0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1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2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3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4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5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6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7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8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47483646 w 123"/>
              <a:gd name="T1" fmla="*/ 0 h 376"/>
              <a:gd name="T2" fmla="*/ 2147483646 w 123"/>
              <a:gd name="T3" fmla="*/ 2147483646 h 376"/>
              <a:gd name="T4" fmla="*/ 0 w 123"/>
              <a:gd name="T5" fmla="*/ 2147483646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19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147483646 w 161"/>
              <a:gd name="T1" fmla="*/ 0 h 360"/>
              <a:gd name="T2" fmla="*/ 2147483646 w 161"/>
              <a:gd name="T3" fmla="*/ 2147483646 h 360"/>
              <a:gd name="T4" fmla="*/ 2147483646 w 161"/>
              <a:gd name="T5" fmla="*/ 2147483646 h 360"/>
              <a:gd name="T6" fmla="*/ 2147483646 w 161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20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21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0922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0923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80924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45</a:t>
              </a:r>
              <a:endParaRPr lang="en-US" altLang="hu-HU" sz="2400"/>
            </a:p>
          </p:txBody>
        </p:sp>
        <p:sp>
          <p:nvSpPr>
            <p:cNvPr id="80925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0926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0927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0928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0929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068D34-6F35-44CA-BE96-DDF094F4A36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hu-HU" sz="1400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(d) New root,  insert 45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81926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81927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</a:t>
            </a:r>
          </a:p>
        </p:txBody>
      </p:sp>
      <p:sp>
        <p:nvSpPr>
          <p:cNvPr id="81928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sp>
        <p:nvSpPr>
          <p:cNvPr id="81929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81930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1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2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3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4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5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6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7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8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39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0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1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2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47483646 w 123"/>
              <a:gd name="T1" fmla="*/ 0 h 376"/>
              <a:gd name="T2" fmla="*/ 2147483646 w 123"/>
              <a:gd name="T3" fmla="*/ 2147483646 h 376"/>
              <a:gd name="T4" fmla="*/ 0 w 123"/>
              <a:gd name="T5" fmla="*/ 2147483646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3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147483646 w 161"/>
              <a:gd name="T1" fmla="*/ 0 h 360"/>
              <a:gd name="T2" fmla="*/ 2147483646 w 161"/>
              <a:gd name="T3" fmla="*/ 2147483646 h 360"/>
              <a:gd name="T4" fmla="*/ 2147483646 w 161"/>
              <a:gd name="T5" fmla="*/ 2147483646 h 360"/>
              <a:gd name="T6" fmla="*/ 2147483646 w 161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4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5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1946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1947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81954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45</a:t>
              </a:r>
              <a:endParaRPr lang="en-US" altLang="hu-HU" sz="2400"/>
            </a:p>
          </p:txBody>
        </p:sp>
        <p:sp>
          <p:nvSpPr>
            <p:cNvPr id="81955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6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7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8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9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81948" name="Group 51"/>
          <p:cNvGrpSpPr>
            <a:grpSpLocks/>
          </p:cNvGrpSpPr>
          <p:nvPr/>
        </p:nvGrpSpPr>
        <p:grpSpPr bwMode="auto">
          <a:xfrm>
            <a:off x="3721100" y="3086100"/>
            <a:ext cx="3860800" cy="1295400"/>
            <a:chOff x="2344" y="1944"/>
            <a:chExt cx="2432" cy="816"/>
          </a:xfrm>
        </p:grpSpPr>
        <p:sp>
          <p:nvSpPr>
            <p:cNvPr id="81949" name="Rectangle 41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40</a:t>
              </a:r>
              <a:endParaRPr lang="en-US" altLang="hu-HU" sz="2400"/>
            </a:p>
          </p:txBody>
        </p:sp>
        <p:sp>
          <p:nvSpPr>
            <p:cNvPr id="81950" name="Line 43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1" name="Line 44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2" name="Freeform 45"/>
            <p:cNvSpPr>
              <a:spLocks/>
            </p:cNvSpPr>
            <p:nvPr/>
          </p:nvSpPr>
          <p:spPr bwMode="auto">
            <a:xfrm>
              <a:off x="2344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1953" name="Freeform 46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528318-9EE6-4B73-B17E-12DC40857E7E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hu-HU" sz="140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431800"/>
            <a:ext cx="4851400" cy="660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(d) New root,  insert 45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7210425" y="493713"/>
            <a:ext cx="854075" cy="5381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800"/>
              <a:t>n=3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 rot="-5400000">
            <a:off x="3048000" y="27432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82950" name="Rectangle 10"/>
          <p:cNvSpPr>
            <a:spLocks noChangeArrowheads="1"/>
          </p:cNvSpPr>
          <p:nvPr/>
        </p:nvSpPr>
        <p:spPr bwMode="auto">
          <a:xfrm rot="-5400000">
            <a:off x="685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82951" name="Rectangle 11"/>
          <p:cNvSpPr>
            <a:spLocks noChangeArrowheads="1"/>
          </p:cNvSpPr>
          <p:nvPr/>
        </p:nvSpPr>
        <p:spPr bwMode="auto">
          <a:xfrm rot="-5400000">
            <a:off x="22098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</a:t>
            </a:r>
          </a:p>
        </p:txBody>
      </p:sp>
      <p:sp>
        <p:nvSpPr>
          <p:cNvPr id="82952" name="Rectangle 12"/>
          <p:cNvSpPr>
            <a:spLocks noChangeArrowheads="1"/>
          </p:cNvSpPr>
          <p:nvPr/>
        </p:nvSpPr>
        <p:spPr bwMode="auto">
          <a:xfrm rot="-5400000">
            <a:off x="38862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sp>
        <p:nvSpPr>
          <p:cNvPr id="82953" name="Rectangle 13"/>
          <p:cNvSpPr>
            <a:spLocks noChangeArrowheads="1"/>
          </p:cNvSpPr>
          <p:nvPr/>
        </p:nvSpPr>
        <p:spPr bwMode="auto">
          <a:xfrm rot="-5400000">
            <a:off x="5562600" y="4203700"/>
            <a:ext cx="838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82954" name="Line 14"/>
          <p:cNvSpPr>
            <a:spLocks noChangeShapeType="1"/>
          </p:cNvSpPr>
          <p:nvPr/>
        </p:nvSpPr>
        <p:spPr bwMode="auto">
          <a:xfrm flipH="1">
            <a:off x="1358900" y="3492500"/>
            <a:ext cx="1574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5" name="Line 17"/>
          <p:cNvSpPr>
            <a:spLocks noChangeShapeType="1"/>
          </p:cNvSpPr>
          <p:nvPr/>
        </p:nvSpPr>
        <p:spPr bwMode="auto">
          <a:xfrm>
            <a:off x="4025900" y="3556000"/>
            <a:ext cx="14351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6" name="Line 18"/>
          <p:cNvSpPr>
            <a:spLocks noChangeShapeType="1"/>
          </p:cNvSpPr>
          <p:nvPr/>
        </p:nvSpPr>
        <p:spPr bwMode="auto">
          <a:xfrm>
            <a:off x="8001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7" name="Line 19"/>
          <p:cNvSpPr>
            <a:spLocks noChangeShapeType="1"/>
          </p:cNvSpPr>
          <p:nvPr/>
        </p:nvSpPr>
        <p:spPr bwMode="auto">
          <a:xfrm>
            <a:off x="1104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8" name="Line 20"/>
          <p:cNvSpPr>
            <a:spLocks noChangeShapeType="1"/>
          </p:cNvSpPr>
          <p:nvPr/>
        </p:nvSpPr>
        <p:spPr bwMode="auto">
          <a:xfrm>
            <a:off x="14859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59" name="Line 21"/>
          <p:cNvSpPr>
            <a:spLocks noChangeShapeType="1"/>
          </p:cNvSpPr>
          <p:nvPr/>
        </p:nvSpPr>
        <p:spPr bwMode="auto">
          <a:xfrm>
            <a:off x="2400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0" name="Line 22"/>
          <p:cNvSpPr>
            <a:spLocks noChangeShapeType="1"/>
          </p:cNvSpPr>
          <p:nvPr/>
        </p:nvSpPr>
        <p:spPr bwMode="auto">
          <a:xfrm>
            <a:off x="27813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1" name="Line 23"/>
          <p:cNvSpPr>
            <a:spLocks noChangeShapeType="1"/>
          </p:cNvSpPr>
          <p:nvPr/>
        </p:nvSpPr>
        <p:spPr bwMode="auto">
          <a:xfrm>
            <a:off x="4076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2" name="Line 24"/>
          <p:cNvSpPr>
            <a:spLocks noChangeShapeType="1"/>
          </p:cNvSpPr>
          <p:nvPr/>
        </p:nvSpPr>
        <p:spPr bwMode="auto">
          <a:xfrm>
            <a:off x="4457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3" name="Line 25"/>
          <p:cNvSpPr>
            <a:spLocks noChangeShapeType="1"/>
          </p:cNvSpPr>
          <p:nvPr/>
        </p:nvSpPr>
        <p:spPr bwMode="auto">
          <a:xfrm>
            <a:off x="5600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4" name="Line 26"/>
          <p:cNvSpPr>
            <a:spLocks noChangeShapeType="1"/>
          </p:cNvSpPr>
          <p:nvPr/>
        </p:nvSpPr>
        <p:spPr bwMode="auto">
          <a:xfrm>
            <a:off x="5981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5" name="Line 27"/>
          <p:cNvSpPr>
            <a:spLocks noChangeShapeType="1"/>
          </p:cNvSpPr>
          <p:nvPr/>
        </p:nvSpPr>
        <p:spPr bwMode="auto">
          <a:xfrm>
            <a:off x="6362700" y="508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6" name="Freeform 28"/>
          <p:cNvSpPr>
            <a:spLocks/>
          </p:cNvSpPr>
          <p:nvPr/>
        </p:nvSpPr>
        <p:spPr bwMode="auto">
          <a:xfrm>
            <a:off x="3124200" y="3606800"/>
            <a:ext cx="169863" cy="774700"/>
          </a:xfrm>
          <a:custGeom>
            <a:avLst/>
            <a:gdLst>
              <a:gd name="T0" fmla="*/ 2147483646 w 123"/>
              <a:gd name="T1" fmla="*/ 0 h 376"/>
              <a:gd name="T2" fmla="*/ 2147483646 w 123"/>
              <a:gd name="T3" fmla="*/ 2147483646 h 376"/>
              <a:gd name="T4" fmla="*/ 0 w 123"/>
              <a:gd name="T5" fmla="*/ 2147483646 h 376"/>
              <a:gd name="T6" fmla="*/ 0 60000 65536"/>
              <a:gd name="T7" fmla="*/ 0 60000 65536"/>
              <a:gd name="T8" fmla="*/ 0 60000 65536"/>
              <a:gd name="T9" fmla="*/ 0 w 123"/>
              <a:gd name="T10" fmla="*/ 0 h 376"/>
              <a:gd name="T11" fmla="*/ 123 w 123"/>
              <a:gd name="T12" fmla="*/ 376 h 3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3" h="376">
                <a:moveTo>
                  <a:pt x="112" y="0"/>
                </a:moveTo>
                <a:cubicBezTo>
                  <a:pt x="117" y="104"/>
                  <a:pt x="123" y="209"/>
                  <a:pt x="104" y="272"/>
                </a:cubicBezTo>
                <a:cubicBezTo>
                  <a:pt x="85" y="335"/>
                  <a:pt x="42" y="355"/>
                  <a:pt x="0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7" name="Freeform 29"/>
          <p:cNvSpPr>
            <a:spLocks/>
          </p:cNvSpPr>
          <p:nvPr/>
        </p:nvSpPr>
        <p:spPr bwMode="auto">
          <a:xfrm>
            <a:off x="3643313" y="3581400"/>
            <a:ext cx="268287" cy="800100"/>
          </a:xfrm>
          <a:custGeom>
            <a:avLst/>
            <a:gdLst>
              <a:gd name="T0" fmla="*/ 2147483646 w 161"/>
              <a:gd name="T1" fmla="*/ 0 h 360"/>
              <a:gd name="T2" fmla="*/ 2147483646 w 161"/>
              <a:gd name="T3" fmla="*/ 2147483646 h 360"/>
              <a:gd name="T4" fmla="*/ 2147483646 w 161"/>
              <a:gd name="T5" fmla="*/ 2147483646 h 360"/>
              <a:gd name="T6" fmla="*/ 2147483646 w 161"/>
              <a:gd name="T7" fmla="*/ 2147483646 h 360"/>
              <a:gd name="T8" fmla="*/ 0 60000 65536"/>
              <a:gd name="T9" fmla="*/ 0 60000 65536"/>
              <a:gd name="T10" fmla="*/ 0 60000 65536"/>
              <a:gd name="T11" fmla="*/ 0 60000 65536"/>
              <a:gd name="T12" fmla="*/ 0 w 161"/>
              <a:gd name="T13" fmla="*/ 0 h 360"/>
              <a:gd name="T14" fmla="*/ 161 w 161"/>
              <a:gd name="T15" fmla="*/ 360 h 3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1" h="360">
                <a:moveTo>
                  <a:pt x="9" y="0"/>
                </a:moveTo>
                <a:cubicBezTo>
                  <a:pt x="4" y="40"/>
                  <a:pt x="0" y="81"/>
                  <a:pt x="9" y="128"/>
                </a:cubicBezTo>
                <a:cubicBezTo>
                  <a:pt x="18" y="175"/>
                  <a:pt x="40" y="241"/>
                  <a:pt x="65" y="280"/>
                </a:cubicBezTo>
                <a:cubicBezTo>
                  <a:pt x="90" y="319"/>
                  <a:pt x="146" y="349"/>
                  <a:pt x="161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8" name="Line 30"/>
          <p:cNvSpPr>
            <a:spLocks noChangeShapeType="1"/>
          </p:cNvSpPr>
          <p:nvPr/>
        </p:nvSpPr>
        <p:spPr bwMode="auto">
          <a:xfrm>
            <a:off x="1587500" y="4521200"/>
            <a:ext cx="41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69" name="Line 31"/>
          <p:cNvSpPr>
            <a:spLocks noChangeShapeType="1"/>
          </p:cNvSpPr>
          <p:nvPr/>
        </p:nvSpPr>
        <p:spPr bwMode="auto">
          <a:xfrm>
            <a:off x="3136900" y="44958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2970" name="Line 32"/>
          <p:cNvSpPr>
            <a:spLocks noChangeShapeType="1"/>
          </p:cNvSpPr>
          <p:nvPr/>
        </p:nvSpPr>
        <p:spPr bwMode="auto">
          <a:xfrm>
            <a:off x="4800600" y="4483100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2971" name="Group 50"/>
          <p:cNvGrpSpPr>
            <a:grpSpLocks/>
          </p:cNvGrpSpPr>
          <p:nvPr/>
        </p:nvGrpSpPr>
        <p:grpSpPr bwMode="auto">
          <a:xfrm>
            <a:off x="6197600" y="4406900"/>
            <a:ext cx="2222500" cy="1104900"/>
            <a:chOff x="3904" y="2776"/>
            <a:chExt cx="1400" cy="696"/>
          </a:xfrm>
        </p:grpSpPr>
        <p:sp>
          <p:nvSpPr>
            <p:cNvPr id="82983" name="Rectangle 33"/>
            <p:cNvSpPr>
              <a:spLocks noChangeArrowheads="1"/>
            </p:cNvSpPr>
            <p:nvPr/>
          </p:nvSpPr>
          <p:spPr bwMode="auto">
            <a:xfrm rot="-5400000">
              <a:off x="4656" y="2656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45</a:t>
              </a:r>
              <a:endParaRPr lang="en-US" altLang="hu-HU" sz="2400"/>
            </a:p>
          </p:txBody>
        </p:sp>
        <p:sp>
          <p:nvSpPr>
            <p:cNvPr id="82984" name="Line 34"/>
            <p:cNvSpPr>
              <a:spLocks noChangeShapeType="1"/>
            </p:cNvSpPr>
            <p:nvPr/>
          </p:nvSpPr>
          <p:spPr bwMode="auto">
            <a:xfrm>
              <a:off x="4064" y="2832"/>
              <a:ext cx="4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5" name="Line 35"/>
            <p:cNvSpPr>
              <a:spLocks noChangeShapeType="1"/>
            </p:cNvSpPr>
            <p:nvPr/>
          </p:nvSpPr>
          <p:spPr bwMode="auto">
            <a:xfrm>
              <a:off x="480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6" name="Line 36"/>
            <p:cNvSpPr>
              <a:spLocks noChangeShapeType="1"/>
            </p:cNvSpPr>
            <p:nvPr/>
          </p:nvSpPr>
          <p:spPr bwMode="auto">
            <a:xfrm>
              <a:off x="5048" y="3208"/>
              <a:ext cx="0" cy="2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7" name="Freeform 39"/>
            <p:cNvSpPr>
              <a:spLocks/>
            </p:cNvSpPr>
            <p:nvPr/>
          </p:nvSpPr>
          <p:spPr bwMode="auto">
            <a:xfrm>
              <a:off x="3904" y="2888"/>
              <a:ext cx="184" cy="304"/>
            </a:xfrm>
            <a:custGeom>
              <a:avLst/>
              <a:gdLst>
                <a:gd name="T0" fmla="*/ 0 w 184"/>
                <a:gd name="T1" fmla="*/ 304 h 304"/>
                <a:gd name="T2" fmla="*/ 64 w 184"/>
                <a:gd name="T3" fmla="*/ 224 h 304"/>
                <a:gd name="T4" fmla="*/ 88 w 184"/>
                <a:gd name="T5" fmla="*/ 208 h 304"/>
                <a:gd name="T6" fmla="*/ 112 w 184"/>
                <a:gd name="T7" fmla="*/ 200 h 304"/>
                <a:gd name="T8" fmla="*/ 120 w 184"/>
                <a:gd name="T9" fmla="*/ 168 h 304"/>
                <a:gd name="T10" fmla="*/ 152 w 184"/>
                <a:gd name="T11" fmla="*/ 56 h 304"/>
                <a:gd name="T12" fmla="*/ 184 w 184"/>
                <a:gd name="T13" fmla="*/ 0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4"/>
                <a:gd name="T22" fmla="*/ 0 h 304"/>
                <a:gd name="T23" fmla="*/ 184 w 184"/>
                <a:gd name="T24" fmla="*/ 304 h 3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4" h="304">
                  <a:moveTo>
                    <a:pt x="0" y="304"/>
                  </a:moveTo>
                  <a:cubicBezTo>
                    <a:pt x="33" y="254"/>
                    <a:pt x="5" y="239"/>
                    <a:pt x="64" y="224"/>
                  </a:cubicBezTo>
                  <a:cubicBezTo>
                    <a:pt x="72" y="219"/>
                    <a:pt x="79" y="212"/>
                    <a:pt x="88" y="208"/>
                  </a:cubicBezTo>
                  <a:cubicBezTo>
                    <a:pt x="96" y="204"/>
                    <a:pt x="107" y="207"/>
                    <a:pt x="112" y="200"/>
                  </a:cubicBezTo>
                  <a:cubicBezTo>
                    <a:pt x="119" y="191"/>
                    <a:pt x="117" y="179"/>
                    <a:pt x="120" y="168"/>
                  </a:cubicBezTo>
                  <a:cubicBezTo>
                    <a:pt x="131" y="130"/>
                    <a:pt x="140" y="93"/>
                    <a:pt x="152" y="56"/>
                  </a:cubicBezTo>
                  <a:cubicBezTo>
                    <a:pt x="158" y="38"/>
                    <a:pt x="184" y="7"/>
                    <a:pt x="18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8" name="Freeform 40"/>
            <p:cNvSpPr>
              <a:spLocks/>
            </p:cNvSpPr>
            <p:nvPr/>
          </p:nvSpPr>
          <p:spPr bwMode="auto">
            <a:xfrm>
              <a:off x="3912" y="3368"/>
              <a:ext cx="160" cy="104"/>
            </a:xfrm>
            <a:custGeom>
              <a:avLst/>
              <a:gdLst>
                <a:gd name="T0" fmla="*/ 0 w 160"/>
                <a:gd name="T1" fmla="*/ 104 h 104"/>
                <a:gd name="T2" fmla="*/ 120 w 160"/>
                <a:gd name="T3" fmla="*/ 32 h 104"/>
                <a:gd name="T4" fmla="*/ 160 w 160"/>
                <a:gd name="T5" fmla="*/ 0 h 104"/>
                <a:gd name="T6" fmla="*/ 0 60000 65536"/>
                <a:gd name="T7" fmla="*/ 0 60000 65536"/>
                <a:gd name="T8" fmla="*/ 0 60000 65536"/>
                <a:gd name="T9" fmla="*/ 0 w 160"/>
                <a:gd name="T10" fmla="*/ 0 h 104"/>
                <a:gd name="T11" fmla="*/ 160 w 16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0" h="104">
                  <a:moveTo>
                    <a:pt x="0" y="104"/>
                  </a:moveTo>
                  <a:cubicBezTo>
                    <a:pt x="38" y="76"/>
                    <a:pt x="75" y="47"/>
                    <a:pt x="120" y="32"/>
                  </a:cubicBezTo>
                  <a:cubicBezTo>
                    <a:pt x="148" y="4"/>
                    <a:pt x="134" y="13"/>
                    <a:pt x="16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82972" name="Group 51"/>
          <p:cNvGrpSpPr>
            <a:grpSpLocks/>
          </p:cNvGrpSpPr>
          <p:nvPr/>
        </p:nvGrpSpPr>
        <p:grpSpPr bwMode="auto">
          <a:xfrm>
            <a:off x="3721100" y="3086100"/>
            <a:ext cx="3860800" cy="1295400"/>
            <a:chOff x="2344" y="1944"/>
            <a:chExt cx="2432" cy="816"/>
          </a:xfrm>
        </p:grpSpPr>
        <p:sp>
          <p:nvSpPr>
            <p:cNvPr id="82978" name="Rectangle 41"/>
            <p:cNvSpPr>
              <a:spLocks noChangeArrowheads="1"/>
            </p:cNvSpPr>
            <p:nvPr/>
          </p:nvSpPr>
          <p:spPr bwMode="auto">
            <a:xfrm rot="-5400000">
              <a:off x="3592" y="1824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40</a:t>
              </a:r>
              <a:endParaRPr lang="en-US" altLang="hu-HU" sz="2400"/>
            </a:p>
          </p:txBody>
        </p:sp>
        <p:sp>
          <p:nvSpPr>
            <p:cNvPr id="82979" name="Line 43"/>
            <p:cNvSpPr>
              <a:spLocks noChangeShapeType="1"/>
            </p:cNvSpPr>
            <p:nvPr/>
          </p:nvSpPr>
          <p:spPr bwMode="auto">
            <a:xfrm flipH="1">
              <a:off x="3648" y="2184"/>
              <a:ext cx="80" cy="544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0" name="Line 44"/>
            <p:cNvSpPr>
              <a:spLocks noChangeShapeType="1"/>
            </p:cNvSpPr>
            <p:nvPr/>
          </p:nvSpPr>
          <p:spPr bwMode="auto">
            <a:xfrm>
              <a:off x="3976" y="2200"/>
              <a:ext cx="800" cy="56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1" name="Freeform 45"/>
            <p:cNvSpPr>
              <a:spLocks/>
            </p:cNvSpPr>
            <p:nvPr/>
          </p:nvSpPr>
          <p:spPr bwMode="auto">
            <a:xfrm>
              <a:off x="2344" y="2096"/>
              <a:ext cx="208" cy="256"/>
            </a:xfrm>
            <a:custGeom>
              <a:avLst/>
              <a:gdLst>
                <a:gd name="T0" fmla="*/ 0 w 208"/>
                <a:gd name="T1" fmla="*/ 256 h 256"/>
                <a:gd name="T2" fmla="*/ 56 w 208"/>
                <a:gd name="T3" fmla="*/ 152 h 256"/>
                <a:gd name="T4" fmla="*/ 104 w 208"/>
                <a:gd name="T5" fmla="*/ 120 h 256"/>
                <a:gd name="T6" fmla="*/ 128 w 208"/>
                <a:gd name="T7" fmla="*/ 104 h 256"/>
                <a:gd name="T8" fmla="*/ 208 w 208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8"/>
                <a:gd name="T16" fmla="*/ 0 h 256"/>
                <a:gd name="T17" fmla="*/ 208 w 208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8" h="256">
                  <a:moveTo>
                    <a:pt x="0" y="256"/>
                  </a:moveTo>
                  <a:cubicBezTo>
                    <a:pt x="17" y="205"/>
                    <a:pt x="9" y="185"/>
                    <a:pt x="56" y="152"/>
                  </a:cubicBezTo>
                  <a:cubicBezTo>
                    <a:pt x="72" y="141"/>
                    <a:pt x="88" y="131"/>
                    <a:pt x="104" y="120"/>
                  </a:cubicBezTo>
                  <a:cubicBezTo>
                    <a:pt x="112" y="115"/>
                    <a:pt x="128" y="104"/>
                    <a:pt x="128" y="104"/>
                  </a:cubicBezTo>
                  <a:cubicBezTo>
                    <a:pt x="152" y="68"/>
                    <a:pt x="169" y="20"/>
                    <a:pt x="208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82" name="Freeform 46"/>
            <p:cNvSpPr>
              <a:spLocks/>
            </p:cNvSpPr>
            <p:nvPr/>
          </p:nvSpPr>
          <p:spPr bwMode="auto">
            <a:xfrm>
              <a:off x="2896" y="2480"/>
              <a:ext cx="240" cy="88"/>
            </a:xfrm>
            <a:custGeom>
              <a:avLst/>
              <a:gdLst>
                <a:gd name="T0" fmla="*/ 0 w 240"/>
                <a:gd name="T1" fmla="*/ 88 h 88"/>
                <a:gd name="T2" fmla="*/ 120 w 240"/>
                <a:gd name="T3" fmla="*/ 40 h 88"/>
                <a:gd name="T4" fmla="*/ 240 w 240"/>
                <a:gd name="T5" fmla="*/ 0 h 88"/>
                <a:gd name="T6" fmla="*/ 0 60000 65536"/>
                <a:gd name="T7" fmla="*/ 0 60000 65536"/>
                <a:gd name="T8" fmla="*/ 0 60000 65536"/>
                <a:gd name="T9" fmla="*/ 0 w 240"/>
                <a:gd name="T10" fmla="*/ 0 h 88"/>
                <a:gd name="T11" fmla="*/ 240 w 240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8">
                  <a:moveTo>
                    <a:pt x="0" y="88"/>
                  </a:moveTo>
                  <a:cubicBezTo>
                    <a:pt x="47" y="76"/>
                    <a:pt x="74" y="63"/>
                    <a:pt x="120" y="40"/>
                  </a:cubicBezTo>
                  <a:cubicBezTo>
                    <a:pt x="150" y="25"/>
                    <a:pt x="222" y="37"/>
                    <a:pt x="240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82973" name="Group 52"/>
          <p:cNvGrpSpPr>
            <a:grpSpLocks/>
          </p:cNvGrpSpPr>
          <p:nvPr/>
        </p:nvGrpSpPr>
        <p:grpSpPr bwMode="auto">
          <a:xfrm>
            <a:off x="2268538" y="1536700"/>
            <a:ext cx="3624262" cy="1524000"/>
            <a:chOff x="1429" y="968"/>
            <a:chExt cx="2283" cy="960"/>
          </a:xfrm>
        </p:grpSpPr>
        <p:sp>
          <p:nvSpPr>
            <p:cNvPr id="82974" name="Rectangle 42"/>
            <p:cNvSpPr>
              <a:spLocks noChangeArrowheads="1"/>
            </p:cNvSpPr>
            <p:nvPr/>
          </p:nvSpPr>
          <p:spPr bwMode="auto">
            <a:xfrm rot="-5400000">
              <a:off x="2472" y="848"/>
              <a:ext cx="52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30</a:t>
              </a:r>
              <a:endParaRPr lang="en-US" altLang="hu-HU" sz="2400"/>
            </a:p>
          </p:txBody>
        </p:sp>
        <p:sp>
          <p:nvSpPr>
            <p:cNvPr id="82975" name="Line 47"/>
            <p:cNvSpPr>
              <a:spLocks noChangeShapeType="1"/>
            </p:cNvSpPr>
            <p:nvPr/>
          </p:nvSpPr>
          <p:spPr bwMode="auto">
            <a:xfrm flipH="1">
              <a:off x="2384" y="1200"/>
              <a:ext cx="208" cy="72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76" name="Line 48"/>
            <p:cNvSpPr>
              <a:spLocks noChangeShapeType="1"/>
            </p:cNvSpPr>
            <p:nvPr/>
          </p:nvSpPr>
          <p:spPr bwMode="auto">
            <a:xfrm>
              <a:off x="2872" y="1224"/>
              <a:ext cx="840" cy="70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2977" name="Text Box 49"/>
            <p:cNvSpPr txBox="1">
              <a:spLocks noChangeArrowheads="1"/>
            </p:cNvSpPr>
            <p:nvPr/>
          </p:nvSpPr>
          <p:spPr bwMode="auto">
            <a:xfrm>
              <a:off x="1429" y="1071"/>
              <a:ext cx="8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new root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FB1FB9-C1A8-4FEB-A0C1-73D3A6793F6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hu-HU" sz="1400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(a) Simple case - </a:t>
            </a:r>
            <a:r>
              <a:rPr lang="en-US" altLang="hu-HU" sz="2400" smtClean="0"/>
              <a:t>no example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(b) Coalesce with neighbor </a:t>
            </a:r>
            <a:r>
              <a:rPr lang="en-US" altLang="hu-HU" sz="2400" smtClean="0"/>
              <a:t>(sibling)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(c) Re-distribute keys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(d) Cases (b) or (c) at non-leaf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Deletion from B+tree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6D99ED-C332-40E0-8341-72E72429671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hu-HU" sz="140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(b) Coalesce with sibling</a:t>
            </a:r>
          </a:p>
          <a:p>
            <a:pPr lvl="1" eaLnBrk="1" hangingPunct="1"/>
            <a:r>
              <a:rPr lang="en-US" altLang="hu-HU" smtClean="0"/>
              <a:t>Delete 50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2" name="Line 10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4" name="Line 12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5" name="Line 13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6" name="Line 24"/>
          <p:cNvSpPr>
            <a:spLocks noChangeShapeType="1"/>
          </p:cNvSpPr>
          <p:nvPr/>
        </p:nvSpPr>
        <p:spPr bwMode="auto">
          <a:xfrm>
            <a:off x="5295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7" name="Line 25"/>
          <p:cNvSpPr>
            <a:spLocks noChangeShapeType="1"/>
          </p:cNvSpPr>
          <p:nvPr/>
        </p:nvSpPr>
        <p:spPr bwMode="auto">
          <a:xfrm>
            <a:off x="5676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ECD223-B160-493D-99BC-EA4D70D16E9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hu-HU" sz="1400" smtClean="0"/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5870575" y="6477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Sequential File</a:t>
            </a:r>
          </a:p>
        </p:txBody>
      </p:sp>
      <p:grpSp>
        <p:nvGrpSpPr>
          <p:cNvPr id="12292" name="Group 3"/>
          <p:cNvGrpSpPr>
            <a:grpSpLocks/>
          </p:cNvGrpSpPr>
          <p:nvPr/>
        </p:nvGrpSpPr>
        <p:grpSpPr bwMode="auto">
          <a:xfrm>
            <a:off x="5867400" y="1295400"/>
            <a:ext cx="2057400" cy="609600"/>
            <a:chOff x="3792" y="1152"/>
            <a:chExt cx="1296" cy="384"/>
          </a:xfrm>
        </p:grpSpPr>
        <p:sp>
          <p:nvSpPr>
            <p:cNvPr id="12357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2358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2359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60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2293" name="Group 8"/>
          <p:cNvGrpSpPr>
            <a:grpSpLocks/>
          </p:cNvGrpSpPr>
          <p:nvPr/>
        </p:nvGrpSpPr>
        <p:grpSpPr bwMode="auto">
          <a:xfrm>
            <a:off x="5867400" y="2133600"/>
            <a:ext cx="2057400" cy="609600"/>
            <a:chOff x="3792" y="1152"/>
            <a:chExt cx="1296" cy="384"/>
          </a:xfrm>
        </p:grpSpPr>
        <p:sp>
          <p:nvSpPr>
            <p:cNvPr id="12353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12354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2355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56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2294" name="Group 13"/>
          <p:cNvGrpSpPr>
            <a:grpSpLocks/>
          </p:cNvGrpSpPr>
          <p:nvPr/>
        </p:nvGrpSpPr>
        <p:grpSpPr bwMode="auto">
          <a:xfrm>
            <a:off x="5867400" y="2971800"/>
            <a:ext cx="2057400" cy="609600"/>
            <a:chOff x="3792" y="1152"/>
            <a:chExt cx="1296" cy="384"/>
          </a:xfrm>
        </p:grpSpPr>
        <p:sp>
          <p:nvSpPr>
            <p:cNvPr id="12349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12350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12351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52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2295" name="Group 18"/>
          <p:cNvGrpSpPr>
            <a:grpSpLocks/>
          </p:cNvGrpSpPr>
          <p:nvPr/>
        </p:nvGrpSpPr>
        <p:grpSpPr bwMode="auto">
          <a:xfrm>
            <a:off x="5867400" y="3810000"/>
            <a:ext cx="2057400" cy="609600"/>
            <a:chOff x="3792" y="1152"/>
            <a:chExt cx="1296" cy="384"/>
          </a:xfrm>
        </p:grpSpPr>
        <p:sp>
          <p:nvSpPr>
            <p:cNvPr id="12345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12346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12347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48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2296" name="Group 23"/>
          <p:cNvGrpSpPr>
            <a:grpSpLocks/>
          </p:cNvGrpSpPr>
          <p:nvPr/>
        </p:nvGrpSpPr>
        <p:grpSpPr bwMode="auto">
          <a:xfrm>
            <a:off x="5867400" y="4572000"/>
            <a:ext cx="2057400" cy="609600"/>
            <a:chOff x="3792" y="1152"/>
            <a:chExt cx="1296" cy="384"/>
          </a:xfrm>
        </p:grpSpPr>
        <p:sp>
          <p:nvSpPr>
            <p:cNvPr id="12341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  <a:endParaRPr lang="en-US" altLang="hu-HU" sz="3600"/>
            </a:p>
          </p:txBody>
        </p:sp>
        <p:sp>
          <p:nvSpPr>
            <p:cNvPr id="12342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12343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2344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2297" name="Text Box 28"/>
          <p:cNvSpPr txBox="1">
            <a:spLocks noChangeArrowheads="1"/>
          </p:cNvSpPr>
          <p:nvPr/>
        </p:nvSpPr>
        <p:spPr bwMode="auto">
          <a:xfrm>
            <a:off x="2632075" y="685800"/>
            <a:ext cx="194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Sparse Index</a:t>
            </a:r>
          </a:p>
        </p:txBody>
      </p:sp>
      <p:grpSp>
        <p:nvGrpSpPr>
          <p:cNvPr id="12298" name="Group 29"/>
          <p:cNvGrpSpPr>
            <a:grpSpLocks/>
          </p:cNvGrpSpPr>
          <p:nvPr/>
        </p:nvGrpSpPr>
        <p:grpSpPr bwMode="auto">
          <a:xfrm>
            <a:off x="3352800" y="1371600"/>
            <a:ext cx="914400" cy="1219200"/>
            <a:chOff x="1872" y="912"/>
            <a:chExt cx="576" cy="768"/>
          </a:xfrm>
        </p:grpSpPr>
        <p:grpSp>
          <p:nvGrpSpPr>
            <p:cNvPr id="12331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2337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12338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39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40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</p:grpSp>
        <p:grpSp>
          <p:nvGrpSpPr>
            <p:cNvPr id="12332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2333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12334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35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36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</p:grpSp>
      </p:grpSp>
      <p:grpSp>
        <p:nvGrpSpPr>
          <p:cNvPr id="12299" name="Group 40"/>
          <p:cNvGrpSpPr>
            <a:grpSpLocks/>
          </p:cNvGrpSpPr>
          <p:nvPr/>
        </p:nvGrpSpPr>
        <p:grpSpPr bwMode="auto">
          <a:xfrm>
            <a:off x="3352800" y="2743200"/>
            <a:ext cx="914400" cy="1219200"/>
            <a:chOff x="1872" y="912"/>
            <a:chExt cx="576" cy="768"/>
          </a:xfrm>
        </p:grpSpPr>
        <p:grpSp>
          <p:nvGrpSpPr>
            <p:cNvPr id="12321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2327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  <p:sp>
            <p:nvSpPr>
              <p:cNvPr id="12328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29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30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110</a:t>
                </a:r>
              </a:p>
            </p:txBody>
          </p:sp>
        </p:grpSp>
        <p:grpSp>
          <p:nvGrpSpPr>
            <p:cNvPr id="12322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2323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130</a:t>
                </a:r>
              </a:p>
            </p:txBody>
          </p:sp>
          <p:sp>
            <p:nvSpPr>
              <p:cNvPr id="12324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25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26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150</a:t>
                </a:r>
              </a:p>
            </p:txBody>
          </p:sp>
        </p:grpSp>
      </p:grpSp>
      <p:grpSp>
        <p:nvGrpSpPr>
          <p:cNvPr id="12300" name="Group 51"/>
          <p:cNvGrpSpPr>
            <a:grpSpLocks/>
          </p:cNvGrpSpPr>
          <p:nvPr/>
        </p:nvGrpSpPr>
        <p:grpSpPr bwMode="auto">
          <a:xfrm>
            <a:off x="3352800" y="4191000"/>
            <a:ext cx="914400" cy="1219200"/>
            <a:chOff x="1872" y="912"/>
            <a:chExt cx="576" cy="768"/>
          </a:xfrm>
        </p:grpSpPr>
        <p:grpSp>
          <p:nvGrpSpPr>
            <p:cNvPr id="12311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2317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170</a:t>
                </a:r>
              </a:p>
            </p:txBody>
          </p:sp>
          <p:sp>
            <p:nvSpPr>
              <p:cNvPr id="12318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19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20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190</a:t>
                </a:r>
              </a:p>
            </p:txBody>
          </p:sp>
        </p:grpSp>
        <p:grpSp>
          <p:nvGrpSpPr>
            <p:cNvPr id="12312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2313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210</a:t>
                </a:r>
              </a:p>
            </p:txBody>
          </p:sp>
          <p:sp>
            <p:nvSpPr>
              <p:cNvPr id="12314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15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2316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230</a:t>
                </a:r>
              </a:p>
            </p:txBody>
          </p:sp>
        </p:grpSp>
      </p:grpSp>
      <p:sp>
        <p:nvSpPr>
          <p:cNvPr id="12301" name="Line 62"/>
          <p:cNvSpPr>
            <a:spLocks noChangeShapeType="1"/>
          </p:cNvSpPr>
          <p:nvPr/>
        </p:nvSpPr>
        <p:spPr bwMode="auto">
          <a:xfrm>
            <a:off x="4038600" y="1447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2" name="Line 63"/>
          <p:cNvSpPr>
            <a:spLocks noChangeShapeType="1"/>
          </p:cNvSpPr>
          <p:nvPr/>
        </p:nvSpPr>
        <p:spPr bwMode="auto">
          <a:xfrm>
            <a:off x="4114800" y="1828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3" name="Line 74"/>
          <p:cNvSpPr>
            <a:spLocks noChangeShapeType="1"/>
          </p:cNvSpPr>
          <p:nvPr/>
        </p:nvSpPr>
        <p:spPr bwMode="auto">
          <a:xfrm>
            <a:off x="4114800" y="21336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4" name="Line 75"/>
          <p:cNvSpPr>
            <a:spLocks noChangeShapeType="1"/>
          </p:cNvSpPr>
          <p:nvPr/>
        </p:nvSpPr>
        <p:spPr bwMode="auto">
          <a:xfrm>
            <a:off x="4038600" y="2438400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5" name="Line 76"/>
          <p:cNvSpPr>
            <a:spLocks noChangeShapeType="1"/>
          </p:cNvSpPr>
          <p:nvPr/>
        </p:nvSpPr>
        <p:spPr bwMode="auto">
          <a:xfrm>
            <a:off x="4114800" y="3276600"/>
            <a:ext cx="1676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6" name="Line 77"/>
          <p:cNvSpPr>
            <a:spLocks noChangeShapeType="1"/>
          </p:cNvSpPr>
          <p:nvPr/>
        </p:nvSpPr>
        <p:spPr bwMode="auto">
          <a:xfrm>
            <a:off x="4038600" y="2895600"/>
            <a:ext cx="1752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7" name="Line 78"/>
          <p:cNvSpPr>
            <a:spLocks noChangeShapeType="1"/>
          </p:cNvSpPr>
          <p:nvPr/>
        </p:nvSpPr>
        <p:spPr bwMode="auto">
          <a:xfrm>
            <a:off x="4191000" y="3810000"/>
            <a:ext cx="1371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8" name="Line 79"/>
          <p:cNvSpPr>
            <a:spLocks noChangeShapeType="1"/>
          </p:cNvSpPr>
          <p:nvPr/>
        </p:nvSpPr>
        <p:spPr bwMode="auto">
          <a:xfrm>
            <a:off x="4191000" y="5257800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09" name="Line 80"/>
          <p:cNvSpPr>
            <a:spLocks noChangeShapeType="1"/>
          </p:cNvSpPr>
          <p:nvPr/>
        </p:nvSpPr>
        <p:spPr bwMode="auto">
          <a:xfrm>
            <a:off x="4114800" y="4724400"/>
            <a:ext cx="9144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2310" name="Line 81"/>
          <p:cNvSpPr>
            <a:spLocks noChangeShapeType="1"/>
          </p:cNvSpPr>
          <p:nvPr/>
        </p:nvSpPr>
        <p:spPr bwMode="auto">
          <a:xfrm>
            <a:off x="4191000" y="4343400"/>
            <a:ext cx="1219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120E09-103D-487D-A42A-80A6F264F911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hu-HU" sz="1400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(b) Coalesce with sibling</a:t>
            </a:r>
          </a:p>
          <a:p>
            <a:pPr lvl="1" eaLnBrk="1" hangingPunct="1"/>
            <a:r>
              <a:rPr lang="en-US" altLang="hu-HU" smtClean="0"/>
              <a:t>Delete 50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4" name="Line 18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7" name="Line 21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40" name="Line 24"/>
          <p:cNvSpPr>
            <a:spLocks noChangeShapeType="1"/>
          </p:cNvSpPr>
          <p:nvPr/>
        </p:nvSpPr>
        <p:spPr bwMode="auto">
          <a:xfrm>
            <a:off x="5295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>
            <a:off x="56769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grpSp>
        <p:nvGrpSpPr>
          <p:cNvPr id="86043" name="Group 33"/>
          <p:cNvGrpSpPr>
            <a:grpSpLocks/>
          </p:cNvGrpSpPr>
          <p:nvPr/>
        </p:nvGrpSpPr>
        <p:grpSpPr bwMode="auto">
          <a:xfrm>
            <a:off x="3532188" y="2678113"/>
            <a:ext cx="2868612" cy="2300287"/>
            <a:chOff x="2225" y="1687"/>
            <a:chExt cx="1807" cy="1449"/>
          </a:xfrm>
        </p:grpSpPr>
        <p:sp>
          <p:nvSpPr>
            <p:cNvPr id="86044" name="Text Box 27"/>
            <p:cNvSpPr txBox="1">
              <a:spLocks noChangeArrowheads="1"/>
            </p:cNvSpPr>
            <p:nvPr/>
          </p:nvSpPr>
          <p:spPr bwMode="auto">
            <a:xfrm rot="-5400000">
              <a:off x="2206" y="2575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40</a:t>
              </a:r>
              <a:endParaRPr lang="en-US" altLang="hu-HU" sz="3600"/>
            </a:p>
          </p:txBody>
        </p:sp>
        <p:sp>
          <p:nvSpPr>
            <p:cNvPr id="86045" name="Line 28"/>
            <p:cNvSpPr>
              <a:spLocks noChangeShapeType="1"/>
            </p:cNvSpPr>
            <p:nvPr/>
          </p:nvSpPr>
          <p:spPr bwMode="auto">
            <a:xfrm>
              <a:off x="2376" y="2880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46" name="Freeform 29"/>
            <p:cNvSpPr>
              <a:spLocks/>
            </p:cNvSpPr>
            <p:nvPr/>
          </p:nvSpPr>
          <p:spPr bwMode="auto">
            <a:xfrm>
              <a:off x="2984" y="2360"/>
              <a:ext cx="992" cy="760"/>
            </a:xfrm>
            <a:custGeom>
              <a:avLst/>
              <a:gdLst>
                <a:gd name="T0" fmla="*/ 0 w 992"/>
                <a:gd name="T1" fmla="*/ 760 h 760"/>
                <a:gd name="T2" fmla="*/ 184 w 992"/>
                <a:gd name="T3" fmla="*/ 664 h 760"/>
                <a:gd name="T4" fmla="*/ 232 w 992"/>
                <a:gd name="T5" fmla="*/ 504 h 760"/>
                <a:gd name="T6" fmla="*/ 280 w 992"/>
                <a:gd name="T7" fmla="*/ 488 h 760"/>
                <a:gd name="T8" fmla="*/ 392 w 992"/>
                <a:gd name="T9" fmla="*/ 440 h 760"/>
                <a:gd name="T10" fmla="*/ 480 w 992"/>
                <a:gd name="T11" fmla="*/ 408 h 760"/>
                <a:gd name="T12" fmla="*/ 664 w 992"/>
                <a:gd name="T13" fmla="*/ 304 h 760"/>
                <a:gd name="T14" fmla="*/ 808 w 992"/>
                <a:gd name="T15" fmla="*/ 184 h 760"/>
                <a:gd name="T16" fmla="*/ 888 w 992"/>
                <a:gd name="T17" fmla="*/ 88 h 760"/>
                <a:gd name="T18" fmla="*/ 952 w 992"/>
                <a:gd name="T19" fmla="*/ 48 h 760"/>
                <a:gd name="T20" fmla="*/ 976 w 992"/>
                <a:gd name="T21" fmla="*/ 24 h 760"/>
                <a:gd name="T22" fmla="*/ 992 w 992"/>
                <a:gd name="T23" fmla="*/ 0 h 7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92"/>
                <a:gd name="T37" fmla="*/ 0 h 760"/>
                <a:gd name="T38" fmla="*/ 992 w 992"/>
                <a:gd name="T39" fmla="*/ 760 h 76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92" h="760">
                  <a:moveTo>
                    <a:pt x="0" y="760"/>
                  </a:moveTo>
                  <a:cubicBezTo>
                    <a:pt x="49" y="711"/>
                    <a:pt x="118" y="686"/>
                    <a:pt x="184" y="664"/>
                  </a:cubicBezTo>
                  <a:cubicBezTo>
                    <a:pt x="198" y="608"/>
                    <a:pt x="178" y="542"/>
                    <a:pt x="232" y="504"/>
                  </a:cubicBezTo>
                  <a:cubicBezTo>
                    <a:pt x="246" y="494"/>
                    <a:pt x="264" y="494"/>
                    <a:pt x="280" y="488"/>
                  </a:cubicBezTo>
                  <a:cubicBezTo>
                    <a:pt x="318" y="474"/>
                    <a:pt x="353" y="453"/>
                    <a:pt x="392" y="440"/>
                  </a:cubicBezTo>
                  <a:cubicBezTo>
                    <a:pt x="421" y="430"/>
                    <a:pt x="453" y="423"/>
                    <a:pt x="480" y="408"/>
                  </a:cubicBezTo>
                  <a:cubicBezTo>
                    <a:pt x="539" y="376"/>
                    <a:pt x="600" y="325"/>
                    <a:pt x="664" y="304"/>
                  </a:cubicBezTo>
                  <a:cubicBezTo>
                    <a:pt x="699" y="252"/>
                    <a:pt x="759" y="222"/>
                    <a:pt x="808" y="184"/>
                  </a:cubicBezTo>
                  <a:cubicBezTo>
                    <a:pt x="841" y="158"/>
                    <a:pt x="852" y="109"/>
                    <a:pt x="888" y="88"/>
                  </a:cubicBezTo>
                  <a:cubicBezTo>
                    <a:pt x="894" y="85"/>
                    <a:pt x="941" y="57"/>
                    <a:pt x="952" y="48"/>
                  </a:cubicBezTo>
                  <a:cubicBezTo>
                    <a:pt x="961" y="41"/>
                    <a:pt x="969" y="33"/>
                    <a:pt x="976" y="24"/>
                  </a:cubicBezTo>
                  <a:cubicBezTo>
                    <a:pt x="982" y="17"/>
                    <a:pt x="992" y="0"/>
                    <a:pt x="99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47" name="Freeform 30"/>
            <p:cNvSpPr>
              <a:spLocks/>
            </p:cNvSpPr>
            <p:nvPr/>
          </p:nvSpPr>
          <p:spPr bwMode="auto">
            <a:xfrm>
              <a:off x="3000" y="2408"/>
              <a:ext cx="1032" cy="696"/>
            </a:xfrm>
            <a:custGeom>
              <a:avLst/>
              <a:gdLst>
                <a:gd name="T0" fmla="*/ 0 w 1032"/>
                <a:gd name="T1" fmla="*/ 0 h 696"/>
                <a:gd name="T2" fmla="*/ 32 w 1032"/>
                <a:gd name="T3" fmla="*/ 48 h 696"/>
                <a:gd name="T4" fmla="*/ 56 w 1032"/>
                <a:gd name="T5" fmla="*/ 96 h 696"/>
                <a:gd name="T6" fmla="*/ 168 w 1032"/>
                <a:gd name="T7" fmla="*/ 136 h 696"/>
                <a:gd name="T8" fmla="*/ 312 w 1032"/>
                <a:gd name="T9" fmla="*/ 208 h 696"/>
                <a:gd name="T10" fmla="*/ 512 w 1032"/>
                <a:gd name="T11" fmla="*/ 352 h 696"/>
                <a:gd name="T12" fmla="*/ 544 w 1032"/>
                <a:gd name="T13" fmla="*/ 392 h 696"/>
                <a:gd name="T14" fmla="*/ 680 w 1032"/>
                <a:gd name="T15" fmla="*/ 488 h 696"/>
                <a:gd name="T16" fmla="*/ 832 w 1032"/>
                <a:gd name="T17" fmla="*/ 600 h 696"/>
                <a:gd name="T18" fmla="*/ 1032 w 1032"/>
                <a:gd name="T19" fmla="*/ 696 h 69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32"/>
                <a:gd name="T31" fmla="*/ 0 h 696"/>
                <a:gd name="T32" fmla="*/ 1032 w 1032"/>
                <a:gd name="T33" fmla="*/ 696 h 69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32" h="696">
                  <a:moveTo>
                    <a:pt x="0" y="0"/>
                  </a:moveTo>
                  <a:cubicBezTo>
                    <a:pt x="11" y="16"/>
                    <a:pt x="23" y="31"/>
                    <a:pt x="32" y="48"/>
                  </a:cubicBezTo>
                  <a:cubicBezTo>
                    <a:pt x="40" y="64"/>
                    <a:pt x="43" y="84"/>
                    <a:pt x="56" y="96"/>
                  </a:cubicBezTo>
                  <a:cubicBezTo>
                    <a:pt x="76" y="114"/>
                    <a:pt x="144" y="127"/>
                    <a:pt x="168" y="136"/>
                  </a:cubicBezTo>
                  <a:cubicBezTo>
                    <a:pt x="220" y="155"/>
                    <a:pt x="261" y="188"/>
                    <a:pt x="312" y="208"/>
                  </a:cubicBezTo>
                  <a:cubicBezTo>
                    <a:pt x="362" y="283"/>
                    <a:pt x="445" y="296"/>
                    <a:pt x="512" y="352"/>
                  </a:cubicBezTo>
                  <a:cubicBezTo>
                    <a:pt x="525" y="363"/>
                    <a:pt x="531" y="381"/>
                    <a:pt x="544" y="392"/>
                  </a:cubicBezTo>
                  <a:cubicBezTo>
                    <a:pt x="586" y="428"/>
                    <a:pt x="637" y="453"/>
                    <a:pt x="680" y="488"/>
                  </a:cubicBezTo>
                  <a:cubicBezTo>
                    <a:pt x="738" y="535"/>
                    <a:pt x="760" y="568"/>
                    <a:pt x="832" y="600"/>
                  </a:cubicBezTo>
                  <a:cubicBezTo>
                    <a:pt x="885" y="624"/>
                    <a:pt x="999" y="630"/>
                    <a:pt x="1032" y="69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48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6049" name="Freeform 32"/>
            <p:cNvSpPr>
              <a:spLocks/>
            </p:cNvSpPr>
            <p:nvPr/>
          </p:nvSpPr>
          <p:spPr bwMode="auto">
            <a:xfrm>
              <a:off x="3152" y="2188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AA8D76-D387-4D03-B546-F02E8656303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hu-HU" sz="1400" smtClean="0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(c) Redistribute keys</a:t>
            </a:r>
          </a:p>
          <a:p>
            <a:pPr lvl="1" eaLnBrk="1" hangingPunct="1"/>
            <a:r>
              <a:rPr lang="en-US" altLang="hu-HU" smtClean="0"/>
              <a:t>Delete 50</a:t>
            </a: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87045" name="Rectangle 4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87046" name="Rectangle 5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87047" name="Line 6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48" name="Line 7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49" name="Line 8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0" name="Line 9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1" name="Line 10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2" name="Line 11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3" name="Line 12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4" name="Line 13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5" name="Line 14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6" name="Line 15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7" name="Line 16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8" name="Line 17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59" name="Line 18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0" name="Line 19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1" name="Line 20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2" name="Line 21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3" name="Line 22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4" name="Line 23"/>
          <p:cNvSpPr>
            <a:spLocks noChangeShapeType="1"/>
          </p:cNvSpPr>
          <p:nvPr/>
        </p:nvSpPr>
        <p:spPr bwMode="auto">
          <a:xfrm>
            <a:off x="54483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5" name="Line 24"/>
          <p:cNvSpPr>
            <a:spLocks noChangeShapeType="1"/>
          </p:cNvSpPr>
          <p:nvPr/>
        </p:nvSpPr>
        <p:spPr bwMode="auto">
          <a:xfrm>
            <a:off x="58547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7066" name="Text Box 25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87067" name="Line 36"/>
          <p:cNvSpPr>
            <a:spLocks noChangeShapeType="1"/>
          </p:cNvSpPr>
          <p:nvPr/>
        </p:nvSpPr>
        <p:spPr bwMode="auto">
          <a:xfrm>
            <a:off x="3784600" y="45720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8D413D-D992-47B6-A71A-A4E82B081F5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hu-HU" sz="1400" smtClean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46100" y="355600"/>
            <a:ext cx="46609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(c) Redistribute keys</a:t>
            </a:r>
          </a:p>
          <a:p>
            <a:pPr lvl="1" eaLnBrk="1" hangingPunct="1"/>
            <a:r>
              <a:rPr lang="en-US" altLang="hu-HU" smtClean="0"/>
              <a:t>Delete 50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 rot="-5400000">
            <a:off x="3886200" y="21209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88069" name="Rectangle 4"/>
          <p:cNvSpPr>
            <a:spLocks noChangeArrowheads="1"/>
          </p:cNvSpPr>
          <p:nvPr/>
        </p:nvSpPr>
        <p:spPr bwMode="auto">
          <a:xfrm rot="-5400000">
            <a:off x="28194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35</a:t>
            </a:r>
          </a:p>
        </p:txBody>
      </p:sp>
      <p:sp>
        <p:nvSpPr>
          <p:cNvPr id="88070" name="Rectangle 5"/>
          <p:cNvSpPr>
            <a:spLocks noChangeArrowheads="1"/>
          </p:cNvSpPr>
          <p:nvPr/>
        </p:nvSpPr>
        <p:spPr bwMode="auto">
          <a:xfrm rot="-5400000">
            <a:off x="5029200" y="3568700"/>
            <a:ext cx="838200" cy="1524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</p:txBody>
      </p:sp>
      <p:sp>
        <p:nvSpPr>
          <p:cNvPr id="88071" name="Line 6"/>
          <p:cNvSpPr>
            <a:spLocks noChangeShapeType="1"/>
          </p:cNvSpPr>
          <p:nvPr/>
        </p:nvSpPr>
        <p:spPr bwMode="auto">
          <a:xfrm flipH="1">
            <a:off x="4686300" y="200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2" name="Line 7"/>
          <p:cNvSpPr>
            <a:spLocks noChangeShapeType="1"/>
          </p:cNvSpPr>
          <p:nvPr/>
        </p:nvSpPr>
        <p:spPr bwMode="auto">
          <a:xfrm>
            <a:off x="10287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3" name="Line 8"/>
          <p:cNvSpPr>
            <a:spLocks noChangeShapeType="1"/>
          </p:cNvSpPr>
          <p:nvPr/>
        </p:nvSpPr>
        <p:spPr bwMode="auto">
          <a:xfrm>
            <a:off x="1028700" y="467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4" name="Line 9"/>
          <p:cNvSpPr>
            <a:spLocks noChangeShapeType="1"/>
          </p:cNvSpPr>
          <p:nvPr/>
        </p:nvSpPr>
        <p:spPr bwMode="auto">
          <a:xfrm>
            <a:off x="1714500" y="3911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5" name="Line 10"/>
          <p:cNvSpPr>
            <a:spLocks noChangeShapeType="1"/>
          </p:cNvSpPr>
          <p:nvPr/>
        </p:nvSpPr>
        <p:spPr bwMode="auto">
          <a:xfrm flipH="1">
            <a:off x="3162300" y="30734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6" name="Line 11"/>
          <p:cNvSpPr>
            <a:spLocks noChangeShapeType="1"/>
          </p:cNvSpPr>
          <p:nvPr/>
        </p:nvSpPr>
        <p:spPr bwMode="auto">
          <a:xfrm>
            <a:off x="4533900" y="307340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7" name="Line 12"/>
          <p:cNvSpPr>
            <a:spLocks noChangeShapeType="1"/>
          </p:cNvSpPr>
          <p:nvPr/>
        </p:nvSpPr>
        <p:spPr bwMode="auto">
          <a:xfrm flipH="1">
            <a:off x="1638300" y="28448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8" name="Line 13"/>
          <p:cNvSpPr>
            <a:spLocks noChangeShapeType="1"/>
          </p:cNvSpPr>
          <p:nvPr/>
        </p:nvSpPr>
        <p:spPr bwMode="auto">
          <a:xfrm>
            <a:off x="4991100" y="2844800"/>
            <a:ext cx="2133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79" name="Line 14"/>
          <p:cNvSpPr>
            <a:spLocks noChangeShapeType="1"/>
          </p:cNvSpPr>
          <p:nvPr/>
        </p:nvSpPr>
        <p:spPr bwMode="auto">
          <a:xfrm>
            <a:off x="1638300" y="4064000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0" name="Line 15"/>
          <p:cNvSpPr>
            <a:spLocks noChangeShapeType="1"/>
          </p:cNvSpPr>
          <p:nvPr/>
        </p:nvSpPr>
        <p:spPr bwMode="auto">
          <a:xfrm>
            <a:off x="3924300" y="398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1" name="Line 16"/>
          <p:cNvSpPr>
            <a:spLocks noChangeShapeType="1"/>
          </p:cNvSpPr>
          <p:nvPr/>
        </p:nvSpPr>
        <p:spPr bwMode="auto">
          <a:xfrm flipH="1">
            <a:off x="6667500" y="391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2" name="Line 17"/>
          <p:cNvSpPr>
            <a:spLocks noChangeShapeType="1"/>
          </p:cNvSpPr>
          <p:nvPr/>
        </p:nvSpPr>
        <p:spPr bwMode="auto">
          <a:xfrm>
            <a:off x="6667500" y="3911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3" name="Line 18"/>
          <p:cNvSpPr>
            <a:spLocks noChangeShapeType="1"/>
          </p:cNvSpPr>
          <p:nvPr/>
        </p:nvSpPr>
        <p:spPr bwMode="auto">
          <a:xfrm>
            <a:off x="6667500" y="459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4" name="Line 19"/>
          <p:cNvSpPr>
            <a:spLocks noChangeShapeType="1"/>
          </p:cNvSpPr>
          <p:nvPr/>
        </p:nvSpPr>
        <p:spPr bwMode="auto">
          <a:xfrm>
            <a:off x="6057900" y="39878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5" name="Line 20"/>
          <p:cNvSpPr>
            <a:spLocks noChangeShapeType="1"/>
          </p:cNvSpPr>
          <p:nvPr/>
        </p:nvSpPr>
        <p:spPr bwMode="auto">
          <a:xfrm>
            <a:off x="2679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6" name="Line 21"/>
          <p:cNvSpPr>
            <a:spLocks noChangeShapeType="1"/>
          </p:cNvSpPr>
          <p:nvPr/>
        </p:nvSpPr>
        <p:spPr bwMode="auto">
          <a:xfrm>
            <a:off x="306070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7" name="Line 22"/>
          <p:cNvSpPr>
            <a:spLocks noChangeShapeType="1"/>
          </p:cNvSpPr>
          <p:nvPr/>
        </p:nvSpPr>
        <p:spPr bwMode="auto">
          <a:xfrm>
            <a:off x="3416300" y="4597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8" name="Line 23"/>
          <p:cNvSpPr>
            <a:spLocks noChangeShapeType="1"/>
          </p:cNvSpPr>
          <p:nvPr/>
        </p:nvSpPr>
        <p:spPr bwMode="auto">
          <a:xfrm>
            <a:off x="54483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89" name="Line 24"/>
          <p:cNvSpPr>
            <a:spLocks noChangeShapeType="1"/>
          </p:cNvSpPr>
          <p:nvPr/>
        </p:nvSpPr>
        <p:spPr bwMode="auto">
          <a:xfrm>
            <a:off x="5854700" y="45847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8090" name="Text Box 25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88091" name="Line 36"/>
          <p:cNvSpPr>
            <a:spLocks noChangeShapeType="1"/>
          </p:cNvSpPr>
          <p:nvPr/>
        </p:nvSpPr>
        <p:spPr bwMode="auto">
          <a:xfrm>
            <a:off x="3784600" y="45720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88092" name="Group 38"/>
          <p:cNvGrpSpPr>
            <a:grpSpLocks/>
          </p:cNvGrpSpPr>
          <p:nvPr/>
        </p:nvGrpSpPr>
        <p:grpSpPr bwMode="auto">
          <a:xfrm>
            <a:off x="3683000" y="2200275"/>
            <a:ext cx="2378075" cy="2765425"/>
            <a:chOff x="2320" y="1386"/>
            <a:chExt cx="1498" cy="1742"/>
          </a:xfrm>
        </p:grpSpPr>
        <p:sp>
          <p:nvSpPr>
            <p:cNvPr id="88093" name="Text Box 27"/>
            <p:cNvSpPr txBox="1">
              <a:spLocks noChangeArrowheads="1"/>
            </p:cNvSpPr>
            <p:nvPr/>
          </p:nvSpPr>
          <p:spPr bwMode="auto">
            <a:xfrm rot="-5400000">
              <a:off x="2997" y="2573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35</a:t>
              </a:r>
              <a:endParaRPr lang="en-US" altLang="hu-HU" sz="3600"/>
            </a:p>
          </p:txBody>
        </p:sp>
        <p:sp>
          <p:nvSpPr>
            <p:cNvPr id="88094" name="Line 28"/>
            <p:cNvSpPr>
              <a:spLocks noChangeShapeType="1"/>
            </p:cNvSpPr>
            <p:nvPr/>
          </p:nvSpPr>
          <p:spPr bwMode="auto">
            <a:xfrm>
              <a:off x="3160" y="2872"/>
              <a:ext cx="0" cy="2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095" name="Freeform 31"/>
            <p:cNvSpPr>
              <a:spLocks/>
            </p:cNvSpPr>
            <p:nvPr/>
          </p:nvSpPr>
          <p:spPr bwMode="auto">
            <a:xfrm>
              <a:off x="2624" y="168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096" name="Freeform 32"/>
            <p:cNvSpPr>
              <a:spLocks/>
            </p:cNvSpPr>
            <p:nvPr/>
          </p:nvSpPr>
          <p:spPr bwMode="auto">
            <a:xfrm>
              <a:off x="2320" y="2972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097" name="Text Box 33"/>
            <p:cNvSpPr txBox="1">
              <a:spLocks noChangeArrowheads="1"/>
            </p:cNvSpPr>
            <p:nvPr/>
          </p:nvSpPr>
          <p:spPr bwMode="auto">
            <a:xfrm rot="-5400000">
              <a:off x="2557" y="1405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35</a:t>
              </a:r>
              <a:endParaRPr lang="en-US" altLang="hu-HU" sz="3600"/>
            </a:p>
          </p:txBody>
        </p:sp>
        <p:sp>
          <p:nvSpPr>
            <p:cNvPr id="88098" name="Freeform 34"/>
            <p:cNvSpPr>
              <a:spLocks/>
            </p:cNvSpPr>
            <p:nvPr/>
          </p:nvSpPr>
          <p:spPr bwMode="auto">
            <a:xfrm>
              <a:off x="2320" y="2607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099" name="Freeform 35"/>
            <p:cNvSpPr>
              <a:spLocks/>
            </p:cNvSpPr>
            <p:nvPr/>
          </p:nvSpPr>
          <p:spPr bwMode="auto">
            <a:xfrm>
              <a:off x="3608" y="2615"/>
              <a:ext cx="163" cy="281"/>
            </a:xfrm>
            <a:custGeom>
              <a:avLst/>
              <a:gdLst>
                <a:gd name="T0" fmla="*/ 0 w 163"/>
                <a:gd name="T1" fmla="*/ 281 h 281"/>
                <a:gd name="T2" fmla="*/ 48 w 163"/>
                <a:gd name="T3" fmla="*/ 193 h 281"/>
                <a:gd name="T4" fmla="*/ 80 w 163"/>
                <a:gd name="T5" fmla="*/ 41 h 281"/>
                <a:gd name="T6" fmla="*/ 128 w 163"/>
                <a:gd name="T7" fmla="*/ 17 h 281"/>
                <a:gd name="T8" fmla="*/ 160 w 163"/>
                <a:gd name="T9" fmla="*/ 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"/>
                <a:gd name="T16" fmla="*/ 0 h 281"/>
                <a:gd name="T17" fmla="*/ 163 w 163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" h="281">
                  <a:moveTo>
                    <a:pt x="0" y="281"/>
                  </a:moveTo>
                  <a:cubicBezTo>
                    <a:pt x="19" y="253"/>
                    <a:pt x="48" y="193"/>
                    <a:pt x="48" y="193"/>
                  </a:cubicBezTo>
                  <a:cubicBezTo>
                    <a:pt x="69" y="89"/>
                    <a:pt x="58" y="140"/>
                    <a:pt x="80" y="41"/>
                  </a:cubicBezTo>
                  <a:cubicBezTo>
                    <a:pt x="83" y="28"/>
                    <a:pt x="120" y="21"/>
                    <a:pt x="128" y="17"/>
                  </a:cubicBezTo>
                  <a:cubicBezTo>
                    <a:pt x="163" y="0"/>
                    <a:pt x="140" y="1"/>
                    <a:pt x="160" y="1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88100" name="Freeform 37"/>
            <p:cNvSpPr>
              <a:spLocks/>
            </p:cNvSpPr>
            <p:nvPr/>
          </p:nvSpPr>
          <p:spPr bwMode="auto">
            <a:xfrm>
              <a:off x="3552" y="3004"/>
              <a:ext cx="266" cy="108"/>
            </a:xfrm>
            <a:custGeom>
              <a:avLst/>
              <a:gdLst>
                <a:gd name="T0" fmla="*/ 0 w 266"/>
                <a:gd name="T1" fmla="*/ 108 h 108"/>
                <a:gd name="T2" fmla="*/ 208 w 266"/>
                <a:gd name="T3" fmla="*/ 60 h 108"/>
                <a:gd name="T4" fmla="*/ 224 w 266"/>
                <a:gd name="T5" fmla="*/ 36 h 108"/>
                <a:gd name="T6" fmla="*/ 264 w 266"/>
                <a:gd name="T7" fmla="*/ 4 h 1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6"/>
                <a:gd name="T13" fmla="*/ 0 h 108"/>
                <a:gd name="T14" fmla="*/ 266 w 266"/>
                <a:gd name="T15" fmla="*/ 108 h 1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6" h="108">
                  <a:moveTo>
                    <a:pt x="0" y="108"/>
                  </a:moveTo>
                  <a:cubicBezTo>
                    <a:pt x="70" y="94"/>
                    <a:pt x="140" y="83"/>
                    <a:pt x="208" y="60"/>
                  </a:cubicBezTo>
                  <a:cubicBezTo>
                    <a:pt x="213" y="52"/>
                    <a:pt x="217" y="42"/>
                    <a:pt x="224" y="36"/>
                  </a:cubicBezTo>
                  <a:cubicBezTo>
                    <a:pt x="266" y="0"/>
                    <a:pt x="264" y="29"/>
                    <a:pt x="264" y="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D61DC-5118-4745-8DE7-A0170092BE73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hu-HU" sz="1400" smtClean="0"/>
          </a:p>
        </p:txBody>
      </p:sp>
      <p:sp>
        <p:nvSpPr>
          <p:cNvPr id="89091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89092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37</a:t>
            </a:r>
          </a:p>
        </p:txBody>
      </p:sp>
      <p:sp>
        <p:nvSpPr>
          <p:cNvPr id="89093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89094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22</a:t>
            </a:r>
          </a:p>
        </p:txBody>
      </p:sp>
      <p:sp>
        <p:nvSpPr>
          <p:cNvPr id="89095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</a:t>
            </a:r>
          </a:p>
        </p:txBody>
      </p:sp>
      <p:sp>
        <p:nvSpPr>
          <p:cNvPr id="89096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89097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89098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89099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0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1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2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3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4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5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6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7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8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09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0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1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2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3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(d) Non-leaf coalese</a:t>
            </a:r>
          </a:p>
          <a:p>
            <a:pPr lvl="1" eaLnBrk="1" hangingPunct="1"/>
            <a:r>
              <a:rPr lang="en-US" altLang="hu-HU"/>
              <a:t>Delete 37</a:t>
            </a:r>
          </a:p>
        </p:txBody>
      </p:sp>
      <p:sp>
        <p:nvSpPr>
          <p:cNvPr id="89114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89115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6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7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8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19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0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1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2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3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4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5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6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89127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DF5522-B2AD-41E2-9D8D-27BDF821699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hu-HU" sz="1400" smtClean="0"/>
          </a:p>
        </p:txBody>
      </p:sp>
      <p:sp>
        <p:nvSpPr>
          <p:cNvPr id="90115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0116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37</a:t>
            </a:r>
          </a:p>
        </p:txBody>
      </p:sp>
      <p:sp>
        <p:nvSpPr>
          <p:cNvPr id="90117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0118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22</a:t>
            </a:r>
          </a:p>
        </p:txBody>
      </p:sp>
      <p:sp>
        <p:nvSpPr>
          <p:cNvPr id="90119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</a:t>
            </a:r>
          </a:p>
        </p:txBody>
      </p:sp>
      <p:sp>
        <p:nvSpPr>
          <p:cNvPr id="90120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90121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0122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0123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4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5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6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7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8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29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0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1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2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3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4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5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6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37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(d) Non-leaf coalese</a:t>
            </a:r>
          </a:p>
          <a:p>
            <a:pPr lvl="1" eaLnBrk="1" hangingPunct="1"/>
            <a:r>
              <a:rPr lang="en-US" altLang="hu-HU"/>
              <a:t>Delete 37</a:t>
            </a:r>
          </a:p>
        </p:txBody>
      </p:sp>
      <p:sp>
        <p:nvSpPr>
          <p:cNvPr id="90138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90139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0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1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2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3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4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5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6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7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8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49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0150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0151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90153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30</a:t>
              </a:r>
              <a:endParaRPr lang="en-US" altLang="hu-HU" sz="3600"/>
            </a:p>
          </p:txBody>
        </p:sp>
        <p:sp>
          <p:nvSpPr>
            <p:cNvPr id="90154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5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6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7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8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59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0160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90152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C6ADC1-FF1B-4005-827D-621F518774BC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hu-HU" sz="1400" smtClean="0"/>
          </a:p>
        </p:txBody>
      </p:sp>
      <p:sp>
        <p:nvSpPr>
          <p:cNvPr id="91139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1140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37</a:t>
            </a:r>
          </a:p>
        </p:txBody>
      </p:sp>
      <p:sp>
        <p:nvSpPr>
          <p:cNvPr id="91141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1142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22</a:t>
            </a:r>
          </a:p>
        </p:txBody>
      </p:sp>
      <p:sp>
        <p:nvSpPr>
          <p:cNvPr id="91143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</a:t>
            </a:r>
          </a:p>
        </p:txBody>
      </p:sp>
      <p:sp>
        <p:nvSpPr>
          <p:cNvPr id="91144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91145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1146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1147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48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49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0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1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2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3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4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5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6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7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8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59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0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1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(d) Non-leaf coalese</a:t>
            </a:r>
          </a:p>
          <a:p>
            <a:pPr lvl="1" eaLnBrk="1" hangingPunct="1"/>
            <a:r>
              <a:rPr lang="en-US" altLang="hu-HU"/>
              <a:t>Delete 37</a:t>
            </a:r>
          </a:p>
        </p:txBody>
      </p:sp>
      <p:sp>
        <p:nvSpPr>
          <p:cNvPr id="91162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91163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4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5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6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7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8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69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0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1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2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3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1174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1175" name="Group 84"/>
          <p:cNvGrpSpPr>
            <a:grpSpLocks/>
          </p:cNvGrpSpPr>
          <p:nvPr/>
        </p:nvGrpSpPr>
        <p:grpSpPr bwMode="auto">
          <a:xfrm>
            <a:off x="3633788" y="3073400"/>
            <a:ext cx="4494212" cy="1651000"/>
            <a:chOff x="2289" y="1936"/>
            <a:chExt cx="2831" cy="1040"/>
          </a:xfrm>
        </p:grpSpPr>
        <p:sp>
          <p:nvSpPr>
            <p:cNvPr id="91186" name="Freeform 72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7" name="Freeform 73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8" name="Text Box 74"/>
            <p:cNvSpPr txBox="1">
              <a:spLocks noChangeArrowheads="1"/>
            </p:cNvSpPr>
            <p:nvPr/>
          </p:nvSpPr>
          <p:spPr bwMode="auto">
            <a:xfrm rot="-5400000">
              <a:off x="2270" y="2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40</a:t>
              </a:r>
              <a:endParaRPr lang="en-US" altLang="hu-HU" sz="3600"/>
            </a:p>
          </p:txBody>
        </p:sp>
        <p:sp>
          <p:nvSpPr>
            <p:cNvPr id="91189" name="Freeform 76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90" name="Freeform 77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1176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91178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30</a:t>
              </a:r>
              <a:endParaRPr lang="en-US" altLang="hu-HU" sz="3600"/>
            </a:p>
          </p:txBody>
        </p:sp>
        <p:sp>
          <p:nvSpPr>
            <p:cNvPr id="91179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0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1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2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3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4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1185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91177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EA155-1F3B-404F-BAFE-3BB19B1F8C95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hu-HU" sz="1400" smtClean="0"/>
          </a:p>
        </p:txBody>
      </p:sp>
      <p:sp>
        <p:nvSpPr>
          <p:cNvPr id="92163" name="Rectangle 25"/>
          <p:cNvSpPr>
            <a:spLocks noChangeArrowheads="1"/>
          </p:cNvSpPr>
          <p:nvPr/>
        </p:nvSpPr>
        <p:spPr bwMode="auto">
          <a:xfrm rot="-5400000">
            <a:off x="75565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2164" name="Rectangle 27"/>
          <p:cNvSpPr>
            <a:spLocks noChangeArrowheads="1"/>
          </p:cNvSpPr>
          <p:nvPr/>
        </p:nvSpPr>
        <p:spPr bwMode="auto">
          <a:xfrm rot="-5400000">
            <a:off x="6324600" y="46990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37</a:t>
            </a:r>
          </a:p>
        </p:txBody>
      </p:sp>
      <p:sp>
        <p:nvSpPr>
          <p:cNvPr id="92165" name="Rectangle 28"/>
          <p:cNvSpPr>
            <a:spLocks noChangeArrowheads="1"/>
          </p:cNvSpPr>
          <p:nvPr/>
        </p:nvSpPr>
        <p:spPr bwMode="auto">
          <a:xfrm rot="-5400000">
            <a:off x="4845050" y="4552950"/>
            <a:ext cx="762000" cy="11557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26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2166" name="Rectangle 29"/>
          <p:cNvSpPr>
            <a:spLocks noChangeArrowheads="1"/>
          </p:cNvSpPr>
          <p:nvPr/>
        </p:nvSpPr>
        <p:spPr bwMode="auto">
          <a:xfrm rot="-5400000">
            <a:off x="3403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22</a:t>
            </a:r>
          </a:p>
        </p:txBody>
      </p:sp>
      <p:sp>
        <p:nvSpPr>
          <p:cNvPr id="92167" name="Rectangle 30"/>
          <p:cNvSpPr>
            <a:spLocks noChangeArrowheads="1"/>
          </p:cNvSpPr>
          <p:nvPr/>
        </p:nvSpPr>
        <p:spPr bwMode="auto">
          <a:xfrm rot="-5400000">
            <a:off x="22606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</a:t>
            </a:r>
          </a:p>
        </p:txBody>
      </p:sp>
      <p:sp>
        <p:nvSpPr>
          <p:cNvPr id="92168" name="Rectangle 31"/>
          <p:cNvSpPr>
            <a:spLocks noChangeArrowheads="1"/>
          </p:cNvSpPr>
          <p:nvPr/>
        </p:nvSpPr>
        <p:spPr bwMode="auto">
          <a:xfrm rot="-5400000">
            <a:off x="1041400" y="4711700"/>
            <a:ext cx="7620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</a:t>
            </a:r>
          </a:p>
        </p:txBody>
      </p:sp>
      <p:sp>
        <p:nvSpPr>
          <p:cNvPr id="92169" name="Rectangle 32"/>
          <p:cNvSpPr>
            <a:spLocks noChangeArrowheads="1"/>
          </p:cNvSpPr>
          <p:nvPr/>
        </p:nvSpPr>
        <p:spPr bwMode="auto">
          <a:xfrm rot="-5400000">
            <a:off x="28194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hu-HU" sz="2400"/>
          </a:p>
        </p:txBody>
      </p:sp>
      <p:sp>
        <p:nvSpPr>
          <p:cNvPr id="92170" name="Rectangle 33"/>
          <p:cNvSpPr>
            <a:spLocks noChangeArrowheads="1"/>
          </p:cNvSpPr>
          <p:nvPr/>
        </p:nvSpPr>
        <p:spPr bwMode="auto">
          <a:xfrm rot="-5400000">
            <a:off x="5524500" y="2641600"/>
            <a:ext cx="7620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2171" name="Line 35"/>
          <p:cNvSpPr>
            <a:spLocks noChangeShapeType="1"/>
          </p:cNvSpPr>
          <p:nvPr/>
        </p:nvSpPr>
        <p:spPr bwMode="auto">
          <a:xfrm flipH="1">
            <a:off x="3340100" y="2209800"/>
            <a:ext cx="939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2" name="Line 36"/>
          <p:cNvSpPr>
            <a:spLocks noChangeShapeType="1"/>
          </p:cNvSpPr>
          <p:nvPr/>
        </p:nvSpPr>
        <p:spPr bwMode="auto">
          <a:xfrm>
            <a:off x="4673600" y="2209800"/>
            <a:ext cx="774700" cy="96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3" name="Line 37"/>
          <p:cNvSpPr>
            <a:spLocks noChangeShapeType="1"/>
          </p:cNvSpPr>
          <p:nvPr/>
        </p:nvSpPr>
        <p:spPr bwMode="auto">
          <a:xfrm flipH="1">
            <a:off x="1536700" y="3632200"/>
            <a:ext cx="863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4" name="Line 38"/>
          <p:cNvSpPr>
            <a:spLocks noChangeShapeType="1"/>
          </p:cNvSpPr>
          <p:nvPr/>
        </p:nvSpPr>
        <p:spPr bwMode="auto">
          <a:xfrm flipH="1">
            <a:off x="2679700" y="3708400"/>
            <a:ext cx="101600" cy="104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5" name="Line 39"/>
          <p:cNvSpPr>
            <a:spLocks noChangeShapeType="1"/>
          </p:cNvSpPr>
          <p:nvPr/>
        </p:nvSpPr>
        <p:spPr bwMode="auto">
          <a:xfrm>
            <a:off x="3162300" y="3683000"/>
            <a:ext cx="508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6" name="Line 40"/>
          <p:cNvSpPr>
            <a:spLocks noChangeShapeType="1"/>
          </p:cNvSpPr>
          <p:nvPr/>
        </p:nvSpPr>
        <p:spPr bwMode="auto">
          <a:xfrm flipH="1">
            <a:off x="5270500" y="3568700"/>
            <a:ext cx="241300" cy="1104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7" name="Line 41"/>
          <p:cNvSpPr>
            <a:spLocks noChangeShapeType="1"/>
          </p:cNvSpPr>
          <p:nvPr/>
        </p:nvSpPr>
        <p:spPr bwMode="auto">
          <a:xfrm>
            <a:off x="5930900" y="3606800"/>
            <a:ext cx="698500" cy="113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8" name="Line 42"/>
          <p:cNvSpPr>
            <a:spLocks noChangeShapeType="1"/>
          </p:cNvSpPr>
          <p:nvPr/>
        </p:nvSpPr>
        <p:spPr bwMode="auto">
          <a:xfrm>
            <a:off x="6273800" y="3556000"/>
            <a:ext cx="1600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79" name="Line 43"/>
          <p:cNvSpPr>
            <a:spLocks noChangeShapeType="1"/>
          </p:cNvSpPr>
          <p:nvPr/>
        </p:nvSpPr>
        <p:spPr bwMode="auto">
          <a:xfrm>
            <a:off x="17653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0" name="Line 44"/>
          <p:cNvSpPr>
            <a:spLocks noChangeShapeType="1"/>
          </p:cNvSpPr>
          <p:nvPr/>
        </p:nvSpPr>
        <p:spPr bwMode="auto">
          <a:xfrm>
            <a:off x="29845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1" name="Line 45"/>
          <p:cNvSpPr>
            <a:spLocks noChangeShapeType="1"/>
          </p:cNvSpPr>
          <p:nvPr/>
        </p:nvSpPr>
        <p:spPr bwMode="auto">
          <a:xfrm>
            <a:off x="4051300" y="482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2" name="Line 46"/>
          <p:cNvSpPr>
            <a:spLocks noChangeShapeType="1"/>
          </p:cNvSpPr>
          <p:nvPr/>
        </p:nvSpPr>
        <p:spPr bwMode="auto">
          <a:xfrm>
            <a:off x="8267700" y="482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3" name="Line 47"/>
          <p:cNvSpPr>
            <a:spLocks noChangeShapeType="1"/>
          </p:cNvSpPr>
          <p:nvPr/>
        </p:nvSpPr>
        <p:spPr bwMode="auto">
          <a:xfrm>
            <a:off x="5676900" y="4826000"/>
            <a:ext cx="57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4" name="Line 48"/>
          <p:cNvSpPr>
            <a:spLocks noChangeShapeType="1"/>
          </p:cNvSpPr>
          <p:nvPr/>
        </p:nvSpPr>
        <p:spPr bwMode="auto">
          <a:xfrm>
            <a:off x="7048500" y="48387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5" name="Rectangle 49"/>
          <p:cNvSpPr>
            <a:spLocks noChangeArrowheads="1"/>
          </p:cNvSpPr>
          <p:nvPr/>
        </p:nvSpPr>
        <p:spPr bwMode="auto">
          <a:xfrm>
            <a:off x="546100" y="355600"/>
            <a:ext cx="46609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/>
              <a:t>(d) Non-leaf coalese</a:t>
            </a:r>
          </a:p>
          <a:p>
            <a:pPr lvl="1" eaLnBrk="1" hangingPunct="1"/>
            <a:r>
              <a:rPr lang="en-US" altLang="hu-HU"/>
              <a:t>Delete 37</a:t>
            </a:r>
          </a:p>
        </p:txBody>
      </p:sp>
      <p:sp>
        <p:nvSpPr>
          <p:cNvPr id="92186" name="Text Box 50"/>
          <p:cNvSpPr txBox="1">
            <a:spLocks noChangeArrowheads="1"/>
          </p:cNvSpPr>
          <p:nvPr/>
        </p:nvSpPr>
        <p:spPr bwMode="auto">
          <a:xfrm>
            <a:off x="7037388" y="508000"/>
            <a:ext cx="1041400" cy="660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3600"/>
              <a:t>n=4</a:t>
            </a:r>
          </a:p>
        </p:txBody>
      </p:sp>
      <p:sp>
        <p:nvSpPr>
          <p:cNvPr id="92187" name="Line 56"/>
          <p:cNvSpPr>
            <a:spLocks noChangeShapeType="1"/>
          </p:cNvSpPr>
          <p:nvPr/>
        </p:nvSpPr>
        <p:spPr bwMode="auto">
          <a:xfrm>
            <a:off x="1231900" y="53086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8" name="Line 57"/>
          <p:cNvSpPr>
            <a:spLocks noChangeShapeType="1"/>
          </p:cNvSpPr>
          <p:nvPr/>
        </p:nvSpPr>
        <p:spPr bwMode="auto">
          <a:xfrm>
            <a:off x="1612900" y="52832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89" name="Line 58"/>
          <p:cNvSpPr>
            <a:spLocks noChangeShapeType="1"/>
          </p:cNvSpPr>
          <p:nvPr/>
        </p:nvSpPr>
        <p:spPr bwMode="auto">
          <a:xfrm>
            <a:off x="2476500" y="5346700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0" name="Line 59"/>
          <p:cNvSpPr>
            <a:spLocks noChangeShapeType="1"/>
          </p:cNvSpPr>
          <p:nvPr/>
        </p:nvSpPr>
        <p:spPr bwMode="auto">
          <a:xfrm flipH="1">
            <a:off x="2832100" y="53340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1" name="Line 60"/>
          <p:cNvSpPr>
            <a:spLocks noChangeShapeType="1"/>
          </p:cNvSpPr>
          <p:nvPr/>
        </p:nvSpPr>
        <p:spPr bwMode="auto">
          <a:xfrm>
            <a:off x="3619500" y="5346700"/>
            <a:ext cx="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2" name="Line 61"/>
          <p:cNvSpPr>
            <a:spLocks noChangeShapeType="1"/>
          </p:cNvSpPr>
          <p:nvPr/>
        </p:nvSpPr>
        <p:spPr bwMode="auto">
          <a:xfrm flipH="1">
            <a:off x="3975100" y="5359400"/>
            <a:ext cx="127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3" name="Line 62"/>
          <p:cNvSpPr>
            <a:spLocks noChangeShapeType="1"/>
          </p:cNvSpPr>
          <p:nvPr/>
        </p:nvSpPr>
        <p:spPr bwMode="auto">
          <a:xfrm>
            <a:off x="4864100" y="5372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4" name="Line 63"/>
          <p:cNvSpPr>
            <a:spLocks noChangeShapeType="1"/>
          </p:cNvSpPr>
          <p:nvPr/>
        </p:nvSpPr>
        <p:spPr bwMode="auto">
          <a:xfrm>
            <a:off x="5257800" y="5384800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5" name="Line 64"/>
          <p:cNvSpPr>
            <a:spLocks noChangeShapeType="1"/>
          </p:cNvSpPr>
          <p:nvPr/>
        </p:nvSpPr>
        <p:spPr bwMode="auto">
          <a:xfrm>
            <a:off x="6540500" y="5321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6" name="Line 65"/>
          <p:cNvSpPr>
            <a:spLocks noChangeShapeType="1"/>
          </p:cNvSpPr>
          <p:nvPr/>
        </p:nvSpPr>
        <p:spPr bwMode="auto">
          <a:xfrm>
            <a:off x="6896100" y="5359400"/>
            <a:ext cx="0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7" name="Line 66"/>
          <p:cNvSpPr>
            <a:spLocks noChangeShapeType="1"/>
          </p:cNvSpPr>
          <p:nvPr/>
        </p:nvSpPr>
        <p:spPr bwMode="auto">
          <a:xfrm>
            <a:off x="7759700" y="53594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2198" name="Line 67"/>
          <p:cNvSpPr>
            <a:spLocks noChangeShapeType="1"/>
          </p:cNvSpPr>
          <p:nvPr/>
        </p:nvSpPr>
        <p:spPr bwMode="auto">
          <a:xfrm>
            <a:off x="8102600" y="5346700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2199" name="Group 84"/>
          <p:cNvGrpSpPr>
            <a:grpSpLocks/>
          </p:cNvGrpSpPr>
          <p:nvPr/>
        </p:nvGrpSpPr>
        <p:grpSpPr bwMode="auto">
          <a:xfrm>
            <a:off x="3633788" y="3073400"/>
            <a:ext cx="4494212" cy="1651000"/>
            <a:chOff x="2289" y="1936"/>
            <a:chExt cx="2831" cy="1040"/>
          </a:xfrm>
        </p:grpSpPr>
        <p:sp>
          <p:nvSpPr>
            <p:cNvPr id="92216" name="Freeform 72"/>
            <p:cNvSpPr>
              <a:spLocks/>
            </p:cNvSpPr>
            <p:nvPr/>
          </p:nvSpPr>
          <p:spPr bwMode="auto">
            <a:xfrm>
              <a:off x="3296" y="1936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7" name="Freeform 73"/>
            <p:cNvSpPr>
              <a:spLocks/>
            </p:cNvSpPr>
            <p:nvPr/>
          </p:nvSpPr>
          <p:spPr bwMode="auto">
            <a:xfrm>
              <a:off x="3344" y="2016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8" name="Text Box 74"/>
            <p:cNvSpPr txBox="1">
              <a:spLocks noChangeArrowheads="1"/>
            </p:cNvSpPr>
            <p:nvPr/>
          </p:nvSpPr>
          <p:spPr bwMode="auto">
            <a:xfrm rot="-5400000">
              <a:off x="2270" y="2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008000"/>
                  </a:solidFill>
                </a:rPr>
                <a:t>40</a:t>
              </a:r>
              <a:endParaRPr lang="en-US" altLang="hu-HU" sz="3600"/>
            </a:p>
          </p:txBody>
        </p:sp>
        <p:sp>
          <p:nvSpPr>
            <p:cNvPr id="92219" name="Freeform 76"/>
            <p:cNvSpPr>
              <a:spLocks/>
            </p:cNvSpPr>
            <p:nvPr/>
          </p:nvSpPr>
          <p:spPr bwMode="auto">
            <a:xfrm>
              <a:off x="2297" y="2216"/>
              <a:ext cx="767" cy="760"/>
            </a:xfrm>
            <a:custGeom>
              <a:avLst/>
              <a:gdLst>
                <a:gd name="T0" fmla="*/ 31 w 767"/>
                <a:gd name="T1" fmla="*/ 0 h 760"/>
                <a:gd name="T2" fmla="*/ 31 w 767"/>
                <a:gd name="T3" fmla="*/ 336 h 760"/>
                <a:gd name="T4" fmla="*/ 215 w 767"/>
                <a:gd name="T5" fmla="*/ 512 h 760"/>
                <a:gd name="T6" fmla="*/ 767 w 767"/>
                <a:gd name="T7" fmla="*/ 760 h 7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7"/>
                <a:gd name="T13" fmla="*/ 0 h 760"/>
                <a:gd name="T14" fmla="*/ 767 w 767"/>
                <a:gd name="T15" fmla="*/ 760 h 7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7" h="760">
                  <a:moveTo>
                    <a:pt x="31" y="0"/>
                  </a:moveTo>
                  <a:cubicBezTo>
                    <a:pt x="15" y="125"/>
                    <a:pt x="0" y="251"/>
                    <a:pt x="31" y="336"/>
                  </a:cubicBezTo>
                  <a:cubicBezTo>
                    <a:pt x="62" y="421"/>
                    <a:pt x="92" y="441"/>
                    <a:pt x="215" y="512"/>
                  </a:cubicBezTo>
                  <a:cubicBezTo>
                    <a:pt x="338" y="583"/>
                    <a:pt x="552" y="671"/>
                    <a:pt x="767" y="760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20" name="Freeform 77"/>
            <p:cNvSpPr>
              <a:spLocks/>
            </p:cNvSpPr>
            <p:nvPr/>
          </p:nvSpPr>
          <p:spPr bwMode="auto">
            <a:xfrm>
              <a:off x="2552" y="2208"/>
              <a:ext cx="2568" cy="768"/>
            </a:xfrm>
            <a:custGeom>
              <a:avLst/>
              <a:gdLst>
                <a:gd name="T0" fmla="*/ 0 w 2568"/>
                <a:gd name="T1" fmla="*/ 0 h 768"/>
                <a:gd name="T2" fmla="*/ 376 w 2568"/>
                <a:gd name="T3" fmla="*/ 416 h 768"/>
                <a:gd name="T4" fmla="*/ 2168 w 2568"/>
                <a:gd name="T5" fmla="*/ 512 h 768"/>
                <a:gd name="T6" fmla="*/ 2488 w 2568"/>
                <a:gd name="T7" fmla="*/ 624 h 768"/>
                <a:gd name="T8" fmla="*/ 2568 w 2568"/>
                <a:gd name="T9" fmla="*/ 768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8"/>
                <a:gd name="T16" fmla="*/ 0 h 768"/>
                <a:gd name="T17" fmla="*/ 2568 w 2568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8" h="768">
                  <a:moveTo>
                    <a:pt x="0" y="0"/>
                  </a:moveTo>
                  <a:cubicBezTo>
                    <a:pt x="7" y="165"/>
                    <a:pt x="15" y="331"/>
                    <a:pt x="376" y="416"/>
                  </a:cubicBezTo>
                  <a:cubicBezTo>
                    <a:pt x="737" y="501"/>
                    <a:pt x="1816" y="477"/>
                    <a:pt x="2168" y="512"/>
                  </a:cubicBezTo>
                  <a:cubicBezTo>
                    <a:pt x="2520" y="547"/>
                    <a:pt x="2421" y="581"/>
                    <a:pt x="2488" y="624"/>
                  </a:cubicBezTo>
                  <a:cubicBezTo>
                    <a:pt x="2555" y="667"/>
                    <a:pt x="2561" y="717"/>
                    <a:pt x="2568" y="768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grpSp>
        <p:nvGrpSpPr>
          <p:cNvPr id="92200" name="Group 86"/>
          <p:cNvGrpSpPr>
            <a:grpSpLocks/>
          </p:cNvGrpSpPr>
          <p:nvPr/>
        </p:nvGrpSpPr>
        <p:grpSpPr bwMode="auto">
          <a:xfrm>
            <a:off x="5348288" y="3403600"/>
            <a:ext cx="2233612" cy="2273300"/>
            <a:chOff x="3369" y="2144"/>
            <a:chExt cx="1407" cy="1432"/>
          </a:xfrm>
        </p:grpSpPr>
        <p:sp>
          <p:nvSpPr>
            <p:cNvPr id="92208" name="Text Box 51"/>
            <p:cNvSpPr txBox="1">
              <a:spLocks noChangeArrowheads="1"/>
            </p:cNvSpPr>
            <p:nvPr/>
          </p:nvSpPr>
          <p:spPr bwMode="auto">
            <a:xfrm rot="-5400000">
              <a:off x="3350" y="3080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30</a:t>
              </a:r>
              <a:endParaRPr lang="en-US" altLang="hu-HU" sz="3600"/>
            </a:p>
          </p:txBody>
        </p:sp>
        <p:sp>
          <p:nvSpPr>
            <p:cNvPr id="92209" name="Freeform 53"/>
            <p:cNvSpPr>
              <a:spLocks/>
            </p:cNvSpPr>
            <p:nvPr/>
          </p:nvSpPr>
          <p:spPr bwMode="auto">
            <a:xfrm>
              <a:off x="3864" y="3008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0" name="Freeform 54"/>
            <p:cNvSpPr>
              <a:spLocks/>
            </p:cNvSpPr>
            <p:nvPr/>
          </p:nvSpPr>
          <p:spPr bwMode="auto">
            <a:xfrm>
              <a:off x="3912" y="3088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1" name="Line 55"/>
            <p:cNvSpPr>
              <a:spLocks noChangeShapeType="1"/>
            </p:cNvSpPr>
            <p:nvPr/>
          </p:nvSpPr>
          <p:spPr bwMode="auto">
            <a:xfrm>
              <a:off x="3512" y="3352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2" name="Freeform 68"/>
            <p:cNvSpPr>
              <a:spLocks/>
            </p:cNvSpPr>
            <p:nvPr/>
          </p:nvSpPr>
          <p:spPr bwMode="auto">
            <a:xfrm>
              <a:off x="3600" y="2895"/>
              <a:ext cx="1176" cy="145"/>
            </a:xfrm>
            <a:custGeom>
              <a:avLst/>
              <a:gdLst>
                <a:gd name="T0" fmla="*/ 0 w 1176"/>
                <a:gd name="T1" fmla="*/ 145 h 145"/>
                <a:gd name="T2" fmla="*/ 184 w 1176"/>
                <a:gd name="T3" fmla="*/ 33 h 145"/>
                <a:gd name="T4" fmla="*/ 744 w 1176"/>
                <a:gd name="T5" fmla="*/ 1 h 145"/>
                <a:gd name="T6" fmla="*/ 1048 w 1176"/>
                <a:gd name="T7" fmla="*/ 25 h 145"/>
                <a:gd name="T8" fmla="*/ 1176 w 1176"/>
                <a:gd name="T9" fmla="*/ 89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145"/>
                <a:gd name="T17" fmla="*/ 1176 w 1176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145">
                  <a:moveTo>
                    <a:pt x="0" y="145"/>
                  </a:moveTo>
                  <a:cubicBezTo>
                    <a:pt x="30" y="101"/>
                    <a:pt x="60" y="57"/>
                    <a:pt x="184" y="33"/>
                  </a:cubicBezTo>
                  <a:cubicBezTo>
                    <a:pt x="308" y="9"/>
                    <a:pt x="600" y="2"/>
                    <a:pt x="744" y="1"/>
                  </a:cubicBezTo>
                  <a:cubicBezTo>
                    <a:pt x="888" y="0"/>
                    <a:pt x="976" y="10"/>
                    <a:pt x="1048" y="25"/>
                  </a:cubicBezTo>
                  <a:cubicBezTo>
                    <a:pt x="1120" y="40"/>
                    <a:pt x="1161" y="78"/>
                    <a:pt x="1176" y="89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3" name="Freeform 69"/>
            <p:cNvSpPr>
              <a:spLocks/>
            </p:cNvSpPr>
            <p:nvPr/>
          </p:nvSpPr>
          <p:spPr bwMode="auto">
            <a:xfrm>
              <a:off x="3752" y="2976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4" name="Freeform 70"/>
            <p:cNvSpPr>
              <a:spLocks/>
            </p:cNvSpPr>
            <p:nvPr/>
          </p:nvSpPr>
          <p:spPr bwMode="auto">
            <a:xfrm>
              <a:off x="3824" y="2520"/>
              <a:ext cx="172" cy="120"/>
            </a:xfrm>
            <a:custGeom>
              <a:avLst/>
              <a:gdLst>
                <a:gd name="T0" fmla="*/ 0 w 172"/>
                <a:gd name="T1" fmla="*/ 120 h 120"/>
                <a:gd name="T2" fmla="*/ 56 w 172"/>
                <a:gd name="T3" fmla="*/ 96 h 120"/>
                <a:gd name="T4" fmla="*/ 72 w 172"/>
                <a:gd name="T5" fmla="*/ 72 h 120"/>
                <a:gd name="T6" fmla="*/ 120 w 172"/>
                <a:gd name="T7" fmla="*/ 40 h 120"/>
                <a:gd name="T8" fmla="*/ 144 w 172"/>
                <a:gd name="T9" fmla="*/ 24 h 120"/>
                <a:gd name="T10" fmla="*/ 168 w 172"/>
                <a:gd name="T11" fmla="*/ 16 h 120"/>
                <a:gd name="T12" fmla="*/ 168 w 172"/>
                <a:gd name="T13" fmla="*/ 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2"/>
                <a:gd name="T22" fmla="*/ 0 h 120"/>
                <a:gd name="T23" fmla="*/ 172 w 172"/>
                <a:gd name="T24" fmla="*/ 120 h 12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2" h="120">
                  <a:moveTo>
                    <a:pt x="0" y="120"/>
                  </a:moveTo>
                  <a:cubicBezTo>
                    <a:pt x="24" y="114"/>
                    <a:pt x="38" y="114"/>
                    <a:pt x="56" y="96"/>
                  </a:cubicBezTo>
                  <a:cubicBezTo>
                    <a:pt x="63" y="89"/>
                    <a:pt x="65" y="78"/>
                    <a:pt x="72" y="72"/>
                  </a:cubicBezTo>
                  <a:cubicBezTo>
                    <a:pt x="86" y="59"/>
                    <a:pt x="104" y="51"/>
                    <a:pt x="120" y="40"/>
                  </a:cubicBezTo>
                  <a:cubicBezTo>
                    <a:pt x="128" y="35"/>
                    <a:pt x="135" y="27"/>
                    <a:pt x="144" y="24"/>
                  </a:cubicBezTo>
                  <a:cubicBezTo>
                    <a:pt x="152" y="21"/>
                    <a:pt x="162" y="22"/>
                    <a:pt x="168" y="16"/>
                  </a:cubicBezTo>
                  <a:cubicBezTo>
                    <a:pt x="172" y="12"/>
                    <a:pt x="168" y="5"/>
                    <a:pt x="1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15" name="Freeform 71"/>
            <p:cNvSpPr>
              <a:spLocks/>
            </p:cNvSpPr>
            <p:nvPr/>
          </p:nvSpPr>
          <p:spPr bwMode="auto">
            <a:xfrm>
              <a:off x="3512" y="2144"/>
              <a:ext cx="224" cy="216"/>
            </a:xfrm>
            <a:custGeom>
              <a:avLst/>
              <a:gdLst>
                <a:gd name="T0" fmla="*/ 0 w 224"/>
                <a:gd name="T1" fmla="*/ 216 h 216"/>
                <a:gd name="T2" fmla="*/ 8 w 224"/>
                <a:gd name="T3" fmla="*/ 184 h 216"/>
                <a:gd name="T4" fmla="*/ 56 w 224"/>
                <a:gd name="T5" fmla="*/ 152 h 216"/>
                <a:gd name="T6" fmla="*/ 112 w 224"/>
                <a:gd name="T7" fmla="*/ 64 h 216"/>
                <a:gd name="T8" fmla="*/ 152 w 224"/>
                <a:gd name="T9" fmla="*/ 48 h 216"/>
                <a:gd name="T10" fmla="*/ 224 w 224"/>
                <a:gd name="T11" fmla="*/ 0 h 2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24"/>
                <a:gd name="T19" fmla="*/ 0 h 216"/>
                <a:gd name="T20" fmla="*/ 224 w 224"/>
                <a:gd name="T21" fmla="*/ 216 h 2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24" h="216">
                  <a:moveTo>
                    <a:pt x="0" y="216"/>
                  </a:moveTo>
                  <a:cubicBezTo>
                    <a:pt x="3" y="205"/>
                    <a:pt x="1" y="192"/>
                    <a:pt x="8" y="184"/>
                  </a:cubicBezTo>
                  <a:cubicBezTo>
                    <a:pt x="21" y="170"/>
                    <a:pt x="56" y="152"/>
                    <a:pt x="56" y="152"/>
                  </a:cubicBezTo>
                  <a:cubicBezTo>
                    <a:pt x="72" y="103"/>
                    <a:pt x="59" y="135"/>
                    <a:pt x="112" y="64"/>
                  </a:cubicBezTo>
                  <a:cubicBezTo>
                    <a:pt x="121" y="53"/>
                    <a:pt x="139" y="54"/>
                    <a:pt x="152" y="48"/>
                  </a:cubicBezTo>
                  <a:cubicBezTo>
                    <a:pt x="177" y="35"/>
                    <a:pt x="204" y="20"/>
                    <a:pt x="2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  <p:sp>
        <p:nvSpPr>
          <p:cNvPr id="92201" name="Rectangle 34"/>
          <p:cNvSpPr>
            <a:spLocks noChangeArrowheads="1"/>
          </p:cNvSpPr>
          <p:nvPr/>
        </p:nvSpPr>
        <p:spPr bwMode="auto">
          <a:xfrm rot="-5400000">
            <a:off x="4114800" y="1689100"/>
            <a:ext cx="762000" cy="1066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</p:txBody>
      </p:sp>
      <p:grpSp>
        <p:nvGrpSpPr>
          <p:cNvPr id="92202" name="Group 88"/>
          <p:cNvGrpSpPr>
            <a:grpSpLocks/>
          </p:cNvGrpSpPr>
          <p:nvPr/>
        </p:nvGrpSpPr>
        <p:grpSpPr bwMode="auto">
          <a:xfrm>
            <a:off x="669925" y="1752600"/>
            <a:ext cx="4308475" cy="2049463"/>
            <a:chOff x="422" y="1104"/>
            <a:chExt cx="2714" cy="1291"/>
          </a:xfrm>
        </p:grpSpPr>
        <p:sp>
          <p:nvSpPr>
            <p:cNvPr id="92203" name="Freeform 78"/>
            <p:cNvSpPr>
              <a:spLocks/>
            </p:cNvSpPr>
            <p:nvPr/>
          </p:nvSpPr>
          <p:spPr bwMode="auto">
            <a:xfrm>
              <a:off x="2416" y="1104"/>
              <a:ext cx="712" cy="552"/>
            </a:xfrm>
            <a:custGeom>
              <a:avLst/>
              <a:gdLst>
                <a:gd name="T0" fmla="*/ 0 w 712"/>
                <a:gd name="T1" fmla="*/ 552 h 552"/>
                <a:gd name="T2" fmla="*/ 112 w 712"/>
                <a:gd name="T3" fmla="*/ 480 h 552"/>
                <a:gd name="T4" fmla="*/ 208 w 712"/>
                <a:gd name="T5" fmla="*/ 456 h 552"/>
                <a:gd name="T6" fmla="*/ 272 w 712"/>
                <a:gd name="T7" fmla="*/ 408 h 552"/>
                <a:gd name="T8" fmla="*/ 384 w 712"/>
                <a:gd name="T9" fmla="*/ 352 h 552"/>
                <a:gd name="T10" fmla="*/ 464 w 712"/>
                <a:gd name="T11" fmla="*/ 272 h 552"/>
                <a:gd name="T12" fmla="*/ 496 w 712"/>
                <a:gd name="T13" fmla="*/ 248 h 552"/>
                <a:gd name="T14" fmla="*/ 536 w 712"/>
                <a:gd name="T15" fmla="*/ 152 h 552"/>
                <a:gd name="T16" fmla="*/ 576 w 712"/>
                <a:gd name="T17" fmla="*/ 128 h 552"/>
                <a:gd name="T18" fmla="*/ 712 w 712"/>
                <a:gd name="T19" fmla="*/ 0 h 5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2"/>
                <a:gd name="T31" fmla="*/ 0 h 552"/>
                <a:gd name="T32" fmla="*/ 712 w 712"/>
                <a:gd name="T33" fmla="*/ 552 h 5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2" h="552">
                  <a:moveTo>
                    <a:pt x="0" y="552"/>
                  </a:moveTo>
                  <a:cubicBezTo>
                    <a:pt x="38" y="527"/>
                    <a:pt x="63" y="488"/>
                    <a:pt x="112" y="480"/>
                  </a:cubicBezTo>
                  <a:cubicBezTo>
                    <a:pt x="136" y="476"/>
                    <a:pt x="187" y="470"/>
                    <a:pt x="208" y="456"/>
                  </a:cubicBezTo>
                  <a:cubicBezTo>
                    <a:pt x="230" y="441"/>
                    <a:pt x="249" y="421"/>
                    <a:pt x="272" y="408"/>
                  </a:cubicBezTo>
                  <a:cubicBezTo>
                    <a:pt x="313" y="386"/>
                    <a:pt x="346" y="381"/>
                    <a:pt x="384" y="352"/>
                  </a:cubicBezTo>
                  <a:cubicBezTo>
                    <a:pt x="412" y="296"/>
                    <a:pt x="390" y="327"/>
                    <a:pt x="464" y="272"/>
                  </a:cubicBezTo>
                  <a:cubicBezTo>
                    <a:pt x="475" y="264"/>
                    <a:pt x="496" y="248"/>
                    <a:pt x="496" y="248"/>
                  </a:cubicBezTo>
                  <a:cubicBezTo>
                    <a:pt x="509" y="222"/>
                    <a:pt x="515" y="173"/>
                    <a:pt x="536" y="152"/>
                  </a:cubicBezTo>
                  <a:cubicBezTo>
                    <a:pt x="547" y="141"/>
                    <a:pt x="564" y="138"/>
                    <a:pt x="576" y="128"/>
                  </a:cubicBezTo>
                  <a:cubicBezTo>
                    <a:pt x="624" y="90"/>
                    <a:pt x="669" y="43"/>
                    <a:pt x="712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04" name="Text Box 80"/>
            <p:cNvSpPr txBox="1">
              <a:spLocks noChangeArrowheads="1"/>
            </p:cNvSpPr>
            <p:nvPr/>
          </p:nvSpPr>
          <p:spPr bwMode="auto">
            <a:xfrm rot="-5400000">
              <a:off x="1982" y="2088"/>
              <a:ext cx="3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chemeClr val="accent2"/>
                  </a:solidFill>
                </a:rPr>
                <a:t>25</a:t>
              </a:r>
              <a:endParaRPr lang="en-US" altLang="hu-HU" sz="3600"/>
            </a:p>
          </p:txBody>
        </p:sp>
        <p:sp>
          <p:nvSpPr>
            <p:cNvPr id="92205" name="Text Box 81"/>
            <p:cNvSpPr txBox="1">
              <a:spLocks noChangeArrowheads="1"/>
            </p:cNvSpPr>
            <p:nvPr/>
          </p:nvSpPr>
          <p:spPr bwMode="auto">
            <a:xfrm>
              <a:off x="422" y="1524"/>
              <a:ext cx="99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800">
                  <a:solidFill>
                    <a:schemeClr val="accent2"/>
                  </a:solidFill>
                </a:rPr>
                <a:t>new root</a:t>
              </a:r>
              <a:endParaRPr lang="en-US" altLang="hu-HU" sz="3600"/>
            </a:p>
          </p:txBody>
        </p:sp>
        <p:sp>
          <p:nvSpPr>
            <p:cNvPr id="92206" name="Freeform 82"/>
            <p:cNvSpPr>
              <a:spLocks/>
            </p:cNvSpPr>
            <p:nvPr/>
          </p:nvSpPr>
          <p:spPr bwMode="auto">
            <a:xfrm>
              <a:off x="1408" y="1688"/>
              <a:ext cx="296" cy="288"/>
            </a:xfrm>
            <a:custGeom>
              <a:avLst/>
              <a:gdLst>
                <a:gd name="T0" fmla="*/ 0 w 296"/>
                <a:gd name="T1" fmla="*/ 0 h 288"/>
                <a:gd name="T2" fmla="*/ 160 w 296"/>
                <a:gd name="T3" fmla="*/ 56 h 288"/>
                <a:gd name="T4" fmla="*/ 296 w 296"/>
                <a:gd name="T5" fmla="*/ 288 h 288"/>
                <a:gd name="T6" fmla="*/ 0 60000 65536"/>
                <a:gd name="T7" fmla="*/ 0 60000 65536"/>
                <a:gd name="T8" fmla="*/ 0 60000 65536"/>
                <a:gd name="T9" fmla="*/ 0 w 296"/>
                <a:gd name="T10" fmla="*/ 0 h 288"/>
                <a:gd name="T11" fmla="*/ 296 w 296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6" h="288">
                  <a:moveTo>
                    <a:pt x="0" y="0"/>
                  </a:moveTo>
                  <a:cubicBezTo>
                    <a:pt x="55" y="4"/>
                    <a:pt x="111" y="8"/>
                    <a:pt x="160" y="56"/>
                  </a:cubicBezTo>
                  <a:cubicBezTo>
                    <a:pt x="209" y="104"/>
                    <a:pt x="252" y="196"/>
                    <a:pt x="296" y="28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92207" name="Freeform 79"/>
            <p:cNvSpPr>
              <a:spLocks/>
            </p:cNvSpPr>
            <p:nvPr/>
          </p:nvSpPr>
          <p:spPr bwMode="auto">
            <a:xfrm>
              <a:off x="2464" y="1184"/>
              <a:ext cx="672" cy="360"/>
            </a:xfrm>
            <a:custGeom>
              <a:avLst/>
              <a:gdLst>
                <a:gd name="T0" fmla="*/ 0 w 672"/>
                <a:gd name="T1" fmla="*/ 0 h 360"/>
                <a:gd name="T2" fmla="*/ 80 w 672"/>
                <a:gd name="T3" fmla="*/ 24 h 360"/>
                <a:gd name="T4" fmla="*/ 128 w 672"/>
                <a:gd name="T5" fmla="*/ 64 h 360"/>
                <a:gd name="T6" fmla="*/ 240 w 672"/>
                <a:gd name="T7" fmla="*/ 88 h 360"/>
                <a:gd name="T8" fmla="*/ 472 w 672"/>
                <a:gd name="T9" fmla="*/ 208 h 360"/>
                <a:gd name="T10" fmla="*/ 520 w 672"/>
                <a:gd name="T11" fmla="*/ 272 h 360"/>
                <a:gd name="T12" fmla="*/ 608 w 672"/>
                <a:gd name="T13" fmla="*/ 304 h 360"/>
                <a:gd name="T14" fmla="*/ 672 w 672"/>
                <a:gd name="T15" fmla="*/ 360 h 3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72"/>
                <a:gd name="T25" fmla="*/ 0 h 360"/>
                <a:gd name="T26" fmla="*/ 672 w 672"/>
                <a:gd name="T27" fmla="*/ 360 h 3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72" h="360">
                  <a:moveTo>
                    <a:pt x="0" y="0"/>
                  </a:moveTo>
                  <a:cubicBezTo>
                    <a:pt x="25" y="12"/>
                    <a:pt x="55" y="12"/>
                    <a:pt x="80" y="24"/>
                  </a:cubicBezTo>
                  <a:cubicBezTo>
                    <a:pt x="99" y="33"/>
                    <a:pt x="110" y="53"/>
                    <a:pt x="128" y="64"/>
                  </a:cubicBezTo>
                  <a:cubicBezTo>
                    <a:pt x="162" y="86"/>
                    <a:pt x="201" y="84"/>
                    <a:pt x="240" y="88"/>
                  </a:cubicBezTo>
                  <a:cubicBezTo>
                    <a:pt x="321" y="123"/>
                    <a:pt x="391" y="173"/>
                    <a:pt x="472" y="208"/>
                  </a:cubicBezTo>
                  <a:cubicBezTo>
                    <a:pt x="483" y="226"/>
                    <a:pt x="499" y="260"/>
                    <a:pt x="520" y="272"/>
                  </a:cubicBezTo>
                  <a:cubicBezTo>
                    <a:pt x="596" y="314"/>
                    <a:pt x="540" y="263"/>
                    <a:pt x="608" y="304"/>
                  </a:cubicBezTo>
                  <a:cubicBezTo>
                    <a:pt x="612" y="307"/>
                    <a:pt x="672" y="347"/>
                    <a:pt x="672" y="36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229C9B-08C4-45E7-9E4D-C88C8BCA34E4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hu-HU" sz="1400" smtClean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hu-HU" sz="3600" u="sng" smtClean="0"/>
              <a:t>B+tree deletions in practice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435100"/>
          </a:xfrm>
        </p:spPr>
        <p:txBody>
          <a:bodyPr/>
          <a:lstStyle/>
          <a:p>
            <a:pPr eaLnBrk="1" hangingPunct="1">
              <a:buFontTx/>
              <a:buChar char="–"/>
            </a:pPr>
            <a:r>
              <a:rPr lang="en-US" altLang="hu-HU" smtClean="0"/>
              <a:t>Often, coalescing is </a:t>
            </a:r>
            <a:r>
              <a:rPr lang="en-US" altLang="hu-HU" u="sng" smtClean="0"/>
              <a:t>not</a:t>
            </a:r>
            <a:r>
              <a:rPr lang="en-US" altLang="hu-HU" smtClean="0"/>
              <a:t> implemented</a:t>
            </a:r>
          </a:p>
          <a:p>
            <a:pPr lvl="1" eaLnBrk="1" hangingPunct="1"/>
            <a:r>
              <a:rPr lang="en-US" altLang="hu-HU" sz="2400" smtClean="0"/>
              <a:t>Too hard and not worth it!</a:t>
            </a:r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7CF881-BB71-45A1-B2E7-614C4B838B4D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hu-HU" sz="1400" smtClean="0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9900" y="622300"/>
            <a:ext cx="8255000" cy="1943100"/>
          </a:xfrm>
        </p:spPr>
        <p:txBody>
          <a:bodyPr/>
          <a:lstStyle/>
          <a:p>
            <a:pPr eaLnBrk="1" hangingPunct="1"/>
            <a:r>
              <a:rPr lang="en-US" altLang="hu-HU" smtClean="0"/>
              <a:t>Speaking of buffering…</a:t>
            </a:r>
          </a:p>
          <a:p>
            <a:pPr lvl="1" eaLnBrk="1" hangingPunct="1">
              <a:buFontTx/>
              <a:buNone/>
            </a:pPr>
            <a:r>
              <a:rPr lang="en-US" altLang="hu-HU" sz="3200" smtClean="0"/>
              <a:t>  Is LRU a good policy	for B+tree buffers?</a:t>
            </a:r>
            <a:endParaRPr lang="en-US" altLang="hu-HU" smtClean="0"/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660400" y="2184400"/>
            <a:ext cx="7772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Of course not!</a:t>
            </a:r>
          </a:p>
          <a:p>
            <a:pPr eaLnBrk="1" hangingPunct="1">
              <a:buFontTx/>
              <a:buNone/>
            </a:pPr>
            <a:r>
              <a:rPr lang="en-US" altLang="hu-HU">
                <a:sym typeface="Symbol" panose="05050102010706020507" pitchFamily="18" charset="2"/>
              </a:rPr>
              <a:t></a:t>
            </a:r>
            <a:r>
              <a:rPr lang="en-US" altLang="hu-HU"/>
              <a:t> Should try to keep root in memory</a:t>
            </a:r>
            <a:br>
              <a:rPr lang="en-US" altLang="hu-HU"/>
            </a:br>
            <a:r>
              <a:rPr lang="en-US" altLang="hu-HU"/>
              <a:t>  at all times</a:t>
            </a:r>
          </a:p>
          <a:p>
            <a:pPr lvl="2" eaLnBrk="1" hangingPunct="1">
              <a:buFontTx/>
              <a:buNone/>
            </a:pPr>
            <a:r>
              <a:rPr lang="en-US" altLang="hu-HU" sz="1800"/>
              <a:t>(and perhaps some nodes from second level)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1967B9-92F8-48B2-8B73-1F31C0506AD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hu-HU" sz="1400" smtClean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064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smtClean="0"/>
              <a:t>Variation on B+tree: B-tree (no +)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663700"/>
            <a:ext cx="7772400" cy="1816100"/>
          </a:xfrm>
        </p:spPr>
        <p:txBody>
          <a:bodyPr/>
          <a:lstStyle/>
          <a:p>
            <a:pPr eaLnBrk="1" hangingPunct="1"/>
            <a:r>
              <a:rPr lang="en-US" altLang="hu-HU" smtClean="0"/>
              <a:t>Idea:</a:t>
            </a:r>
          </a:p>
          <a:p>
            <a:pPr lvl="1" eaLnBrk="1" hangingPunct="1"/>
            <a:r>
              <a:rPr lang="en-US" altLang="hu-HU" smtClean="0"/>
              <a:t>Avoid duplicate keys</a:t>
            </a:r>
          </a:p>
          <a:p>
            <a:pPr lvl="1" eaLnBrk="1" hangingPunct="1"/>
            <a:r>
              <a:rPr lang="en-US" altLang="hu-HU" smtClean="0"/>
              <a:t>Have record pointers in non-leaf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FA0AAE-936D-4AA4-BE12-B711072F3EB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hu-HU" sz="1400" smtClean="0"/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6210300" y="800100"/>
            <a:ext cx="213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Sequential File</a:t>
            </a:r>
          </a:p>
        </p:txBody>
      </p:sp>
      <p:grpSp>
        <p:nvGrpSpPr>
          <p:cNvPr id="13316" name="Group 3"/>
          <p:cNvGrpSpPr>
            <a:grpSpLocks/>
          </p:cNvGrpSpPr>
          <p:nvPr/>
        </p:nvGrpSpPr>
        <p:grpSpPr bwMode="auto">
          <a:xfrm>
            <a:off x="6207125" y="1447800"/>
            <a:ext cx="2057400" cy="609600"/>
            <a:chOff x="3792" y="1152"/>
            <a:chExt cx="1296" cy="384"/>
          </a:xfrm>
        </p:grpSpPr>
        <p:sp>
          <p:nvSpPr>
            <p:cNvPr id="13411" name="Rectangle 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  <a:endParaRPr lang="en-US" altLang="hu-HU" sz="3600"/>
            </a:p>
          </p:txBody>
        </p:sp>
        <p:sp>
          <p:nvSpPr>
            <p:cNvPr id="13412" name="Rectangle 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3413" name="Rectangle 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414" name="Rectangle 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3317" name="Group 8"/>
          <p:cNvGrpSpPr>
            <a:grpSpLocks/>
          </p:cNvGrpSpPr>
          <p:nvPr/>
        </p:nvGrpSpPr>
        <p:grpSpPr bwMode="auto">
          <a:xfrm>
            <a:off x="6207125" y="2286000"/>
            <a:ext cx="2057400" cy="609600"/>
            <a:chOff x="3792" y="1152"/>
            <a:chExt cx="1296" cy="384"/>
          </a:xfrm>
        </p:grpSpPr>
        <p:sp>
          <p:nvSpPr>
            <p:cNvPr id="13407" name="Rectangle 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40</a:t>
              </a:r>
              <a:endParaRPr lang="en-US" altLang="hu-HU" sz="3600"/>
            </a:p>
          </p:txBody>
        </p:sp>
        <p:sp>
          <p:nvSpPr>
            <p:cNvPr id="13408" name="Rectangle 1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3409" name="Rectangle 1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410" name="Rectangle 1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3318" name="Group 13"/>
          <p:cNvGrpSpPr>
            <a:grpSpLocks/>
          </p:cNvGrpSpPr>
          <p:nvPr/>
        </p:nvGrpSpPr>
        <p:grpSpPr bwMode="auto">
          <a:xfrm>
            <a:off x="6207125" y="3124200"/>
            <a:ext cx="2057400" cy="609600"/>
            <a:chOff x="3792" y="1152"/>
            <a:chExt cx="1296" cy="384"/>
          </a:xfrm>
        </p:grpSpPr>
        <p:sp>
          <p:nvSpPr>
            <p:cNvPr id="13403" name="Rectangle 1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60</a:t>
              </a:r>
              <a:endParaRPr lang="en-US" altLang="hu-HU" sz="3600"/>
            </a:p>
          </p:txBody>
        </p:sp>
        <p:sp>
          <p:nvSpPr>
            <p:cNvPr id="13404" name="Rectangle 1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50</a:t>
              </a:r>
            </a:p>
          </p:txBody>
        </p:sp>
        <p:sp>
          <p:nvSpPr>
            <p:cNvPr id="13405" name="Rectangle 1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406" name="Rectangle 1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3319" name="Group 18"/>
          <p:cNvGrpSpPr>
            <a:grpSpLocks/>
          </p:cNvGrpSpPr>
          <p:nvPr/>
        </p:nvGrpSpPr>
        <p:grpSpPr bwMode="auto">
          <a:xfrm>
            <a:off x="6207125" y="3962400"/>
            <a:ext cx="2057400" cy="609600"/>
            <a:chOff x="3792" y="1152"/>
            <a:chExt cx="1296" cy="384"/>
          </a:xfrm>
        </p:grpSpPr>
        <p:sp>
          <p:nvSpPr>
            <p:cNvPr id="13399" name="Rectangle 19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80</a:t>
              </a:r>
              <a:endParaRPr lang="en-US" altLang="hu-HU" sz="3600"/>
            </a:p>
          </p:txBody>
        </p:sp>
        <p:sp>
          <p:nvSpPr>
            <p:cNvPr id="13400" name="Rectangle 20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70</a:t>
              </a:r>
            </a:p>
          </p:txBody>
        </p:sp>
        <p:sp>
          <p:nvSpPr>
            <p:cNvPr id="13401" name="Rectangle 21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402" name="Rectangle 22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grpSp>
        <p:nvGrpSpPr>
          <p:cNvPr id="13320" name="Group 23"/>
          <p:cNvGrpSpPr>
            <a:grpSpLocks/>
          </p:cNvGrpSpPr>
          <p:nvPr/>
        </p:nvGrpSpPr>
        <p:grpSpPr bwMode="auto">
          <a:xfrm>
            <a:off x="6207125" y="4724400"/>
            <a:ext cx="2057400" cy="609600"/>
            <a:chOff x="3792" y="1152"/>
            <a:chExt cx="1296" cy="384"/>
          </a:xfrm>
        </p:grpSpPr>
        <p:sp>
          <p:nvSpPr>
            <p:cNvPr id="13395" name="Rectangle 24"/>
            <p:cNvSpPr>
              <a:spLocks noChangeArrowheads="1"/>
            </p:cNvSpPr>
            <p:nvPr/>
          </p:nvSpPr>
          <p:spPr bwMode="auto">
            <a:xfrm>
              <a:off x="3792" y="1344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100</a:t>
              </a:r>
              <a:endParaRPr lang="en-US" altLang="hu-HU" sz="3600"/>
            </a:p>
          </p:txBody>
        </p:sp>
        <p:sp>
          <p:nvSpPr>
            <p:cNvPr id="13396" name="Rectangle 25"/>
            <p:cNvSpPr>
              <a:spLocks noChangeArrowheads="1"/>
            </p:cNvSpPr>
            <p:nvPr/>
          </p:nvSpPr>
          <p:spPr bwMode="auto">
            <a:xfrm>
              <a:off x="3792" y="1152"/>
              <a:ext cx="28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90</a:t>
              </a:r>
            </a:p>
          </p:txBody>
        </p:sp>
        <p:sp>
          <p:nvSpPr>
            <p:cNvPr id="13397" name="Rectangle 26"/>
            <p:cNvSpPr>
              <a:spLocks noChangeArrowheads="1"/>
            </p:cNvSpPr>
            <p:nvPr/>
          </p:nvSpPr>
          <p:spPr bwMode="auto">
            <a:xfrm>
              <a:off x="4080" y="1152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13398" name="Rectangle 27"/>
            <p:cNvSpPr>
              <a:spLocks noChangeArrowheads="1"/>
            </p:cNvSpPr>
            <p:nvPr/>
          </p:nvSpPr>
          <p:spPr bwMode="auto">
            <a:xfrm>
              <a:off x="4080" y="1344"/>
              <a:ext cx="100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</p:grpSp>
      <p:sp>
        <p:nvSpPr>
          <p:cNvPr id="13321" name="Text Box 28"/>
          <p:cNvSpPr txBox="1">
            <a:spLocks noChangeArrowheads="1"/>
          </p:cNvSpPr>
          <p:nvPr/>
        </p:nvSpPr>
        <p:spPr bwMode="auto">
          <a:xfrm>
            <a:off x="842963" y="838200"/>
            <a:ext cx="2397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hu-HU" sz="2400"/>
              <a:t>Sparse 2nd level</a:t>
            </a:r>
          </a:p>
        </p:txBody>
      </p:sp>
      <p:grpSp>
        <p:nvGrpSpPr>
          <p:cNvPr id="13322" name="Group 29"/>
          <p:cNvGrpSpPr>
            <a:grpSpLocks/>
          </p:cNvGrpSpPr>
          <p:nvPr/>
        </p:nvGrpSpPr>
        <p:grpSpPr bwMode="auto">
          <a:xfrm>
            <a:off x="3692525" y="1524000"/>
            <a:ext cx="914400" cy="1219200"/>
            <a:chOff x="1872" y="912"/>
            <a:chExt cx="576" cy="768"/>
          </a:xfrm>
        </p:grpSpPr>
        <p:grpSp>
          <p:nvGrpSpPr>
            <p:cNvPr id="13385" name="Group 30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91" name="Rectangle 31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13392" name="Rectangle 32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93" name="Rectangle 33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94" name="Rectangle 34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30</a:t>
                </a:r>
              </a:p>
            </p:txBody>
          </p:sp>
        </p:grpSp>
        <p:grpSp>
          <p:nvGrpSpPr>
            <p:cNvPr id="13386" name="Group 35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87" name="Rectangle 36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50</a:t>
                </a:r>
              </a:p>
            </p:txBody>
          </p:sp>
          <p:sp>
            <p:nvSpPr>
              <p:cNvPr id="13388" name="Rectangle 37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89" name="Rectangle 38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90" name="Rectangle 39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70</a:t>
                </a:r>
              </a:p>
            </p:txBody>
          </p:sp>
        </p:grpSp>
      </p:grpSp>
      <p:grpSp>
        <p:nvGrpSpPr>
          <p:cNvPr id="13323" name="Group 40"/>
          <p:cNvGrpSpPr>
            <a:grpSpLocks/>
          </p:cNvGrpSpPr>
          <p:nvPr/>
        </p:nvGrpSpPr>
        <p:grpSpPr bwMode="auto">
          <a:xfrm>
            <a:off x="3692525" y="2895600"/>
            <a:ext cx="914400" cy="1219200"/>
            <a:chOff x="1872" y="912"/>
            <a:chExt cx="576" cy="768"/>
          </a:xfrm>
        </p:grpSpPr>
        <p:grpSp>
          <p:nvGrpSpPr>
            <p:cNvPr id="13375" name="Group 41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81" name="Rectangle 42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  <p:sp>
            <p:nvSpPr>
              <p:cNvPr id="13382" name="Rectangle 43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83" name="Rectangle 44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84" name="Rectangle 45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110</a:t>
                </a:r>
              </a:p>
            </p:txBody>
          </p:sp>
        </p:grpSp>
        <p:grpSp>
          <p:nvGrpSpPr>
            <p:cNvPr id="13376" name="Group 46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77" name="Rectangle 47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130</a:t>
                </a:r>
              </a:p>
            </p:txBody>
          </p:sp>
          <p:sp>
            <p:nvSpPr>
              <p:cNvPr id="13378" name="Rectangle 48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79" name="Rectangle 49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80" name="Rectangle 50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150</a:t>
                </a:r>
              </a:p>
            </p:txBody>
          </p:sp>
        </p:grpSp>
      </p:grpSp>
      <p:grpSp>
        <p:nvGrpSpPr>
          <p:cNvPr id="13324" name="Group 51"/>
          <p:cNvGrpSpPr>
            <a:grpSpLocks/>
          </p:cNvGrpSpPr>
          <p:nvPr/>
        </p:nvGrpSpPr>
        <p:grpSpPr bwMode="auto">
          <a:xfrm>
            <a:off x="3692525" y="4343400"/>
            <a:ext cx="914400" cy="1219200"/>
            <a:chOff x="1872" y="912"/>
            <a:chExt cx="576" cy="768"/>
          </a:xfrm>
        </p:grpSpPr>
        <p:grpSp>
          <p:nvGrpSpPr>
            <p:cNvPr id="13365" name="Group 52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71" name="Rectangle 53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170</a:t>
                </a:r>
              </a:p>
            </p:txBody>
          </p:sp>
          <p:sp>
            <p:nvSpPr>
              <p:cNvPr id="13372" name="Rectangle 54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73" name="Rectangle 55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74" name="Rectangle 56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190</a:t>
                </a:r>
              </a:p>
            </p:txBody>
          </p:sp>
        </p:grpSp>
        <p:grpSp>
          <p:nvGrpSpPr>
            <p:cNvPr id="13366" name="Group 57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67" name="Rectangle 58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210</a:t>
                </a:r>
              </a:p>
            </p:txBody>
          </p:sp>
          <p:sp>
            <p:nvSpPr>
              <p:cNvPr id="13368" name="Rectangle 59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69" name="Rectangle 60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70" name="Rectangle 61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230</a:t>
                </a:r>
              </a:p>
            </p:txBody>
          </p:sp>
        </p:grpSp>
      </p:grpSp>
      <p:sp>
        <p:nvSpPr>
          <p:cNvPr id="13325" name="Line 62"/>
          <p:cNvSpPr>
            <a:spLocks noChangeShapeType="1"/>
          </p:cNvSpPr>
          <p:nvPr/>
        </p:nvSpPr>
        <p:spPr bwMode="auto">
          <a:xfrm>
            <a:off x="4378325" y="160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6" name="Line 63"/>
          <p:cNvSpPr>
            <a:spLocks noChangeShapeType="1"/>
          </p:cNvSpPr>
          <p:nvPr/>
        </p:nvSpPr>
        <p:spPr bwMode="auto">
          <a:xfrm>
            <a:off x="4454525" y="19812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7" name="Line 64"/>
          <p:cNvSpPr>
            <a:spLocks noChangeShapeType="1"/>
          </p:cNvSpPr>
          <p:nvPr/>
        </p:nvSpPr>
        <p:spPr bwMode="auto">
          <a:xfrm>
            <a:off x="4454525" y="2286000"/>
            <a:ext cx="1752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8" name="Line 65"/>
          <p:cNvSpPr>
            <a:spLocks noChangeShapeType="1"/>
          </p:cNvSpPr>
          <p:nvPr/>
        </p:nvSpPr>
        <p:spPr bwMode="auto">
          <a:xfrm>
            <a:off x="4378325" y="2590800"/>
            <a:ext cx="1752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29" name="Line 66"/>
          <p:cNvSpPr>
            <a:spLocks noChangeShapeType="1"/>
          </p:cNvSpPr>
          <p:nvPr/>
        </p:nvSpPr>
        <p:spPr bwMode="auto">
          <a:xfrm>
            <a:off x="4454525" y="3429000"/>
            <a:ext cx="16764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0" name="Line 67"/>
          <p:cNvSpPr>
            <a:spLocks noChangeShapeType="1"/>
          </p:cNvSpPr>
          <p:nvPr/>
        </p:nvSpPr>
        <p:spPr bwMode="auto">
          <a:xfrm>
            <a:off x="4378325" y="3048000"/>
            <a:ext cx="1752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1" name="Line 68"/>
          <p:cNvSpPr>
            <a:spLocks noChangeShapeType="1"/>
          </p:cNvSpPr>
          <p:nvPr/>
        </p:nvSpPr>
        <p:spPr bwMode="auto">
          <a:xfrm>
            <a:off x="4530725" y="3962400"/>
            <a:ext cx="137160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2" name="Line 69"/>
          <p:cNvSpPr>
            <a:spLocks noChangeShapeType="1"/>
          </p:cNvSpPr>
          <p:nvPr/>
        </p:nvSpPr>
        <p:spPr bwMode="auto">
          <a:xfrm>
            <a:off x="4530725" y="5410200"/>
            <a:ext cx="498475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3" name="Line 70"/>
          <p:cNvSpPr>
            <a:spLocks noChangeShapeType="1"/>
          </p:cNvSpPr>
          <p:nvPr/>
        </p:nvSpPr>
        <p:spPr bwMode="auto">
          <a:xfrm>
            <a:off x="4454525" y="4876800"/>
            <a:ext cx="803275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4" name="Line 71"/>
          <p:cNvSpPr>
            <a:spLocks noChangeShapeType="1"/>
          </p:cNvSpPr>
          <p:nvPr/>
        </p:nvSpPr>
        <p:spPr bwMode="auto">
          <a:xfrm>
            <a:off x="4530725" y="4495800"/>
            <a:ext cx="1108075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3335" name="Group 72"/>
          <p:cNvGrpSpPr>
            <a:grpSpLocks/>
          </p:cNvGrpSpPr>
          <p:nvPr/>
        </p:nvGrpSpPr>
        <p:grpSpPr bwMode="auto">
          <a:xfrm>
            <a:off x="1295400" y="1524000"/>
            <a:ext cx="914400" cy="1219200"/>
            <a:chOff x="1872" y="912"/>
            <a:chExt cx="576" cy="768"/>
          </a:xfrm>
        </p:grpSpPr>
        <p:grpSp>
          <p:nvGrpSpPr>
            <p:cNvPr id="13355" name="Group 73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61" name="Rectangle 74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10</a:t>
                </a:r>
              </a:p>
            </p:txBody>
          </p:sp>
          <p:sp>
            <p:nvSpPr>
              <p:cNvPr id="13362" name="Rectangle 75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63" name="Rectangle 76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64" name="Rectangle 77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90</a:t>
                </a:r>
              </a:p>
            </p:txBody>
          </p:sp>
        </p:grpSp>
        <p:grpSp>
          <p:nvGrpSpPr>
            <p:cNvPr id="13356" name="Group 78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57" name="Rectangle 79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170</a:t>
                </a:r>
              </a:p>
            </p:txBody>
          </p:sp>
          <p:sp>
            <p:nvSpPr>
              <p:cNvPr id="13358" name="Rectangle 80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59" name="Rectangle 81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60" name="Rectangle 82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250</a:t>
                </a:r>
              </a:p>
            </p:txBody>
          </p:sp>
        </p:grpSp>
      </p:grpSp>
      <p:grpSp>
        <p:nvGrpSpPr>
          <p:cNvPr id="13336" name="Group 83"/>
          <p:cNvGrpSpPr>
            <a:grpSpLocks/>
          </p:cNvGrpSpPr>
          <p:nvPr/>
        </p:nvGrpSpPr>
        <p:grpSpPr bwMode="auto">
          <a:xfrm>
            <a:off x="1295400" y="3048000"/>
            <a:ext cx="914400" cy="1219200"/>
            <a:chOff x="1872" y="912"/>
            <a:chExt cx="576" cy="768"/>
          </a:xfrm>
        </p:grpSpPr>
        <p:grpSp>
          <p:nvGrpSpPr>
            <p:cNvPr id="13345" name="Group 84"/>
            <p:cNvGrpSpPr>
              <a:grpSpLocks/>
            </p:cNvGrpSpPr>
            <p:nvPr/>
          </p:nvGrpSpPr>
          <p:grpSpPr bwMode="auto">
            <a:xfrm>
              <a:off x="1872" y="912"/>
              <a:ext cx="576" cy="384"/>
              <a:chOff x="1872" y="912"/>
              <a:chExt cx="576" cy="384"/>
            </a:xfrm>
          </p:grpSpPr>
          <p:sp>
            <p:nvSpPr>
              <p:cNvPr id="13351" name="Rectangle 85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330</a:t>
                </a:r>
              </a:p>
            </p:txBody>
          </p:sp>
          <p:sp>
            <p:nvSpPr>
              <p:cNvPr id="13352" name="Rectangle 86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53" name="Rectangle 87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54" name="Rectangle 88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410</a:t>
                </a:r>
              </a:p>
            </p:txBody>
          </p:sp>
        </p:grpSp>
        <p:grpSp>
          <p:nvGrpSpPr>
            <p:cNvPr id="13346" name="Group 89"/>
            <p:cNvGrpSpPr>
              <a:grpSpLocks/>
            </p:cNvGrpSpPr>
            <p:nvPr/>
          </p:nvGrpSpPr>
          <p:grpSpPr bwMode="auto">
            <a:xfrm>
              <a:off x="1872" y="1296"/>
              <a:ext cx="576" cy="384"/>
              <a:chOff x="1872" y="912"/>
              <a:chExt cx="576" cy="384"/>
            </a:xfrm>
          </p:grpSpPr>
          <p:sp>
            <p:nvSpPr>
              <p:cNvPr id="13347" name="Rectangle 90"/>
              <p:cNvSpPr>
                <a:spLocks noChangeArrowheads="1"/>
              </p:cNvSpPr>
              <p:nvPr/>
            </p:nvSpPr>
            <p:spPr bwMode="auto">
              <a:xfrm>
                <a:off x="1872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490</a:t>
                </a:r>
              </a:p>
            </p:txBody>
          </p:sp>
          <p:sp>
            <p:nvSpPr>
              <p:cNvPr id="13348" name="Rectangle 91"/>
              <p:cNvSpPr>
                <a:spLocks noChangeArrowheads="1"/>
              </p:cNvSpPr>
              <p:nvPr/>
            </p:nvSpPr>
            <p:spPr bwMode="auto">
              <a:xfrm>
                <a:off x="2160" y="912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49" name="Rectangle 92"/>
              <p:cNvSpPr>
                <a:spLocks noChangeArrowheads="1"/>
              </p:cNvSpPr>
              <p:nvPr/>
            </p:nvSpPr>
            <p:spPr bwMode="auto">
              <a:xfrm>
                <a:off x="2160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hu-HU" altLang="hu-HU" sz="3600"/>
              </a:p>
            </p:txBody>
          </p:sp>
          <p:sp>
            <p:nvSpPr>
              <p:cNvPr id="13350" name="Rectangle 93"/>
              <p:cNvSpPr>
                <a:spLocks noChangeArrowheads="1"/>
              </p:cNvSpPr>
              <p:nvPr/>
            </p:nvSpPr>
            <p:spPr bwMode="auto">
              <a:xfrm>
                <a:off x="1872" y="1104"/>
                <a:ext cx="288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u-HU" sz="2000"/>
                  <a:t>570</a:t>
                </a:r>
              </a:p>
            </p:txBody>
          </p:sp>
        </p:grpSp>
      </p:grpSp>
      <p:sp>
        <p:nvSpPr>
          <p:cNvPr id="13337" name="Line 94"/>
          <p:cNvSpPr>
            <a:spLocks noChangeShapeType="1"/>
          </p:cNvSpPr>
          <p:nvPr/>
        </p:nvSpPr>
        <p:spPr bwMode="auto">
          <a:xfrm>
            <a:off x="1981200" y="1676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8" name="Line 95"/>
          <p:cNvSpPr>
            <a:spLocks noChangeShapeType="1"/>
          </p:cNvSpPr>
          <p:nvPr/>
        </p:nvSpPr>
        <p:spPr bwMode="auto">
          <a:xfrm>
            <a:off x="2057400" y="1981200"/>
            <a:ext cx="1524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39" name="Line 96"/>
          <p:cNvSpPr>
            <a:spLocks noChangeShapeType="1"/>
          </p:cNvSpPr>
          <p:nvPr/>
        </p:nvSpPr>
        <p:spPr bwMode="auto">
          <a:xfrm>
            <a:off x="2057400" y="2286000"/>
            <a:ext cx="1600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0" name="Line 97"/>
          <p:cNvSpPr>
            <a:spLocks noChangeShapeType="1"/>
          </p:cNvSpPr>
          <p:nvPr/>
        </p:nvSpPr>
        <p:spPr bwMode="auto">
          <a:xfrm>
            <a:off x="2057400" y="2590800"/>
            <a:ext cx="144780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1" name="Line 98"/>
          <p:cNvSpPr>
            <a:spLocks noChangeShapeType="1"/>
          </p:cNvSpPr>
          <p:nvPr/>
        </p:nvSpPr>
        <p:spPr bwMode="auto">
          <a:xfrm>
            <a:off x="2057400" y="320040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2" name="Line 99"/>
          <p:cNvSpPr>
            <a:spLocks noChangeShapeType="1"/>
          </p:cNvSpPr>
          <p:nvPr/>
        </p:nvSpPr>
        <p:spPr bwMode="auto">
          <a:xfrm>
            <a:off x="2057400" y="35052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3" name="Line 100"/>
          <p:cNvSpPr>
            <a:spLocks noChangeShapeType="1"/>
          </p:cNvSpPr>
          <p:nvPr/>
        </p:nvSpPr>
        <p:spPr bwMode="auto">
          <a:xfrm>
            <a:off x="2057400" y="3810000"/>
            <a:ext cx="533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3344" name="Line 101"/>
          <p:cNvSpPr>
            <a:spLocks noChangeShapeType="1"/>
          </p:cNvSpPr>
          <p:nvPr/>
        </p:nvSpPr>
        <p:spPr bwMode="auto">
          <a:xfrm>
            <a:off x="2057400" y="4114800"/>
            <a:ext cx="457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E212A4-3345-43BB-B397-57C68731096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hu-HU" sz="140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z="2000" smtClean="0"/>
              <a:t>		      to record	    to record	     to record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z="2000" smtClean="0"/>
              <a:t>		      with K1	    with K2	     with K3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z="2000" smtClean="0"/>
              <a:t>  to keys	       to keys	       to keys		   to keys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hu-HU" sz="2000" smtClean="0"/>
              <a:t> &lt; K1		     K1&lt;x&lt;K2	     K2&lt;x&lt;k3	              &gt;k3</a:t>
            </a:r>
            <a:endParaRPr lang="en-US" altLang="hu-HU" smtClean="0"/>
          </a:p>
        </p:txBody>
      </p:sp>
      <p:grpSp>
        <p:nvGrpSpPr>
          <p:cNvPr id="96260" name="Group 11"/>
          <p:cNvGrpSpPr>
            <a:grpSpLocks/>
          </p:cNvGrpSpPr>
          <p:nvPr/>
        </p:nvGrpSpPr>
        <p:grpSpPr bwMode="auto">
          <a:xfrm>
            <a:off x="2057400" y="2209800"/>
            <a:ext cx="4572000" cy="685800"/>
            <a:chOff x="960" y="960"/>
            <a:chExt cx="2880" cy="432"/>
          </a:xfrm>
        </p:grpSpPr>
        <p:sp>
          <p:nvSpPr>
            <p:cNvPr id="96272" name="Rectangle 4"/>
            <p:cNvSpPr>
              <a:spLocks noChangeArrowheads="1"/>
            </p:cNvSpPr>
            <p:nvPr/>
          </p:nvSpPr>
          <p:spPr bwMode="auto">
            <a:xfrm>
              <a:off x="960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6273" name="Rectangle 5"/>
            <p:cNvSpPr>
              <a:spLocks noChangeArrowheads="1"/>
            </p:cNvSpPr>
            <p:nvPr/>
          </p:nvSpPr>
          <p:spPr bwMode="auto">
            <a:xfrm>
              <a:off x="1824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6274" name="Rectangle 6"/>
            <p:cNvSpPr>
              <a:spLocks noChangeArrowheads="1"/>
            </p:cNvSpPr>
            <p:nvPr/>
          </p:nvSpPr>
          <p:spPr bwMode="auto">
            <a:xfrm>
              <a:off x="3552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6275" name="Rectangle 7"/>
            <p:cNvSpPr>
              <a:spLocks noChangeArrowheads="1"/>
            </p:cNvSpPr>
            <p:nvPr/>
          </p:nvSpPr>
          <p:spPr bwMode="auto">
            <a:xfrm>
              <a:off x="2688" y="960"/>
              <a:ext cx="288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6276" name="Rectangle 8"/>
            <p:cNvSpPr>
              <a:spLocks noChangeArrowheads="1"/>
            </p:cNvSpPr>
            <p:nvPr/>
          </p:nvSpPr>
          <p:spPr bwMode="auto">
            <a:xfrm>
              <a:off x="1248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K1 P1</a:t>
              </a:r>
            </a:p>
          </p:txBody>
        </p:sp>
        <p:sp>
          <p:nvSpPr>
            <p:cNvPr id="96277" name="Rectangle 9"/>
            <p:cNvSpPr>
              <a:spLocks noChangeArrowheads="1"/>
            </p:cNvSpPr>
            <p:nvPr/>
          </p:nvSpPr>
          <p:spPr bwMode="auto">
            <a:xfrm>
              <a:off x="2112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K2 P2</a:t>
              </a:r>
            </a:p>
          </p:txBody>
        </p:sp>
        <p:sp>
          <p:nvSpPr>
            <p:cNvPr id="96278" name="Rectangle 10"/>
            <p:cNvSpPr>
              <a:spLocks noChangeArrowheads="1"/>
            </p:cNvSpPr>
            <p:nvPr/>
          </p:nvSpPr>
          <p:spPr bwMode="auto">
            <a:xfrm>
              <a:off x="2976" y="960"/>
              <a:ext cx="576" cy="4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K3 P3</a:t>
              </a:r>
            </a:p>
          </p:txBody>
        </p:sp>
      </p:grpSp>
      <p:sp>
        <p:nvSpPr>
          <p:cNvPr id="96261" name="Line 12"/>
          <p:cNvSpPr>
            <a:spLocks noChangeShapeType="1"/>
          </p:cNvSpPr>
          <p:nvPr/>
        </p:nvSpPr>
        <p:spPr bwMode="auto">
          <a:xfrm>
            <a:off x="29718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2" name="Line 13"/>
          <p:cNvSpPr>
            <a:spLocks noChangeShapeType="1"/>
          </p:cNvSpPr>
          <p:nvPr/>
        </p:nvSpPr>
        <p:spPr bwMode="auto">
          <a:xfrm>
            <a:off x="57150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3" name="Line 14"/>
          <p:cNvSpPr>
            <a:spLocks noChangeShapeType="1"/>
          </p:cNvSpPr>
          <p:nvPr/>
        </p:nvSpPr>
        <p:spPr bwMode="auto">
          <a:xfrm>
            <a:off x="4343400" y="2286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4" name="Line 16"/>
          <p:cNvSpPr>
            <a:spLocks noChangeShapeType="1"/>
          </p:cNvSpPr>
          <p:nvPr/>
        </p:nvSpPr>
        <p:spPr bwMode="auto">
          <a:xfrm flipH="1">
            <a:off x="2971800" y="2819400"/>
            <a:ext cx="228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5" name="Line 17"/>
          <p:cNvSpPr>
            <a:spLocks noChangeShapeType="1"/>
          </p:cNvSpPr>
          <p:nvPr/>
        </p:nvSpPr>
        <p:spPr bwMode="auto">
          <a:xfrm flipH="1">
            <a:off x="4572000" y="28194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6" name="Line 18"/>
          <p:cNvSpPr>
            <a:spLocks noChangeShapeType="1"/>
          </p:cNvSpPr>
          <p:nvPr/>
        </p:nvSpPr>
        <p:spPr bwMode="auto">
          <a:xfrm>
            <a:off x="5867400" y="2743200"/>
            <a:ext cx="228600" cy="6096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7" name="Line 19"/>
          <p:cNvSpPr>
            <a:spLocks noChangeShapeType="1"/>
          </p:cNvSpPr>
          <p:nvPr/>
        </p:nvSpPr>
        <p:spPr bwMode="auto">
          <a:xfrm flipH="1">
            <a:off x="1295400" y="25908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8" name="Line 20"/>
          <p:cNvSpPr>
            <a:spLocks noChangeShapeType="1"/>
          </p:cNvSpPr>
          <p:nvPr/>
        </p:nvSpPr>
        <p:spPr bwMode="auto">
          <a:xfrm flipH="1">
            <a:off x="3505200" y="2590800"/>
            <a:ext cx="152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69" name="Line 21"/>
          <p:cNvSpPr>
            <a:spLocks noChangeShapeType="1"/>
          </p:cNvSpPr>
          <p:nvPr/>
        </p:nvSpPr>
        <p:spPr bwMode="auto">
          <a:xfrm>
            <a:off x="5029200" y="2514600"/>
            <a:ext cx="228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70" name="Line 22"/>
          <p:cNvSpPr>
            <a:spLocks noChangeShapeType="1"/>
          </p:cNvSpPr>
          <p:nvPr/>
        </p:nvSpPr>
        <p:spPr bwMode="auto">
          <a:xfrm>
            <a:off x="6400800" y="25908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6271" name="Line 23"/>
          <p:cNvSpPr>
            <a:spLocks noChangeShapeType="1"/>
          </p:cNvSpPr>
          <p:nvPr/>
        </p:nvSpPr>
        <p:spPr bwMode="auto">
          <a:xfrm flipH="1">
            <a:off x="4419600" y="1371600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6926420-022A-46E8-8249-98FD3BD2751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hu-HU" sz="1400" smtClean="0"/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B-tree example</a:t>
            </a:r>
            <a:r>
              <a:rPr lang="en-US" altLang="hu-HU" sz="3600" smtClean="0"/>
              <a:t>				n=2</a:t>
            </a:r>
            <a:endParaRPr lang="en-US" altLang="hu-HU" sz="3600" u="sng" smtClean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     </a:t>
            </a:r>
          </a:p>
        </p:txBody>
      </p:sp>
      <p:sp>
        <p:nvSpPr>
          <p:cNvPr id="97285" name="Rectangle 4"/>
          <p:cNvSpPr>
            <a:spLocks noChangeArrowheads="1"/>
          </p:cNvSpPr>
          <p:nvPr/>
        </p:nvSpPr>
        <p:spPr bwMode="auto">
          <a:xfrm rot="-5400000">
            <a:off x="4318000" y="1460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125</a:t>
            </a:r>
          </a:p>
        </p:txBody>
      </p:sp>
      <p:sp>
        <p:nvSpPr>
          <p:cNvPr id="97286" name="Rectangle 5"/>
          <p:cNvSpPr>
            <a:spLocks noChangeArrowheads="1"/>
          </p:cNvSpPr>
          <p:nvPr/>
        </p:nvSpPr>
        <p:spPr bwMode="auto">
          <a:xfrm rot="-5400000">
            <a:off x="6527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165</a:t>
            </a:r>
          </a:p>
        </p:txBody>
      </p:sp>
      <p:sp>
        <p:nvSpPr>
          <p:cNvPr id="97287" name="Rectangle 6"/>
          <p:cNvSpPr>
            <a:spLocks noChangeArrowheads="1"/>
          </p:cNvSpPr>
          <p:nvPr/>
        </p:nvSpPr>
        <p:spPr bwMode="auto">
          <a:xfrm rot="-5400000">
            <a:off x="43180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105</a:t>
            </a:r>
          </a:p>
        </p:txBody>
      </p:sp>
      <p:sp>
        <p:nvSpPr>
          <p:cNvPr id="97288" name="Rectangle 7"/>
          <p:cNvSpPr>
            <a:spLocks noChangeArrowheads="1"/>
          </p:cNvSpPr>
          <p:nvPr/>
        </p:nvSpPr>
        <p:spPr bwMode="auto">
          <a:xfrm rot="-5400000">
            <a:off x="2336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7289" name="Rectangle 8"/>
          <p:cNvSpPr>
            <a:spLocks noChangeArrowheads="1"/>
          </p:cNvSpPr>
          <p:nvPr/>
        </p:nvSpPr>
        <p:spPr bwMode="auto">
          <a:xfrm rot="-5400000">
            <a:off x="660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97290" name="Rectangle 9"/>
          <p:cNvSpPr>
            <a:spLocks noChangeArrowheads="1"/>
          </p:cNvSpPr>
          <p:nvPr/>
        </p:nvSpPr>
        <p:spPr bwMode="auto">
          <a:xfrm rot="-5400000">
            <a:off x="1574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7291" name="Rectangle 10"/>
          <p:cNvSpPr>
            <a:spLocks noChangeArrowheads="1"/>
          </p:cNvSpPr>
          <p:nvPr/>
        </p:nvSpPr>
        <p:spPr bwMode="auto">
          <a:xfrm rot="-5400000">
            <a:off x="5080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</p:txBody>
      </p:sp>
      <p:sp>
        <p:nvSpPr>
          <p:cNvPr id="97292" name="Rectangle 11"/>
          <p:cNvSpPr>
            <a:spLocks noChangeArrowheads="1"/>
          </p:cNvSpPr>
          <p:nvPr/>
        </p:nvSpPr>
        <p:spPr bwMode="auto">
          <a:xfrm rot="-5400000">
            <a:off x="4241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97293" name="Rectangle 12"/>
          <p:cNvSpPr>
            <a:spLocks noChangeArrowheads="1"/>
          </p:cNvSpPr>
          <p:nvPr/>
        </p:nvSpPr>
        <p:spPr bwMode="auto">
          <a:xfrm rot="-5400000">
            <a:off x="3327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80</a:t>
            </a:r>
          </a:p>
        </p:txBody>
      </p:sp>
      <p:sp>
        <p:nvSpPr>
          <p:cNvPr id="97294" name="Rectangle 13"/>
          <p:cNvSpPr>
            <a:spLocks noChangeArrowheads="1"/>
          </p:cNvSpPr>
          <p:nvPr/>
        </p:nvSpPr>
        <p:spPr bwMode="auto">
          <a:xfrm rot="-5400000">
            <a:off x="7670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97295" name="Rectangle 14"/>
          <p:cNvSpPr>
            <a:spLocks noChangeArrowheads="1"/>
          </p:cNvSpPr>
          <p:nvPr/>
        </p:nvSpPr>
        <p:spPr bwMode="auto">
          <a:xfrm rot="-5400000">
            <a:off x="2413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60</a:t>
            </a:r>
          </a:p>
        </p:txBody>
      </p:sp>
      <p:sp>
        <p:nvSpPr>
          <p:cNvPr id="97296" name="Rectangle 15"/>
          <p:cNvSpPr>
            <a:spLocks noChangeArrowheads="1"/>
          </p:cNvSpPr>
          <p:nvPr/>
        </p:nvSpPr>
        <p:spPr bwMode="auto">
          <a:xfrm rot="-5400000">
            <a:off x="5994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140</a:t>
            </a:r>
          </a:p>
        </p:txBody>
      </p:sp>
      <p:sp>
        <p:nvSpPr>
          <p:cNvPr id="97297" name="Rectangle 16"/>
          <p:cNvSpPr>
            <a:spLocks noChangeArrowheads="1"/>
          </p:cNvSpPr>
          <p:nvPr/>
        </p:nvSpPr>
        <p:spPr bwMode="auto">
          <a:xfrm rot="-5400000">
            <a:off x="68326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160</a:t>
            </a:r>
          </a:p>
        </p:txBody>
      </p:sp>
      <p:sp>
        <p:nvSpPr>
          <p:cNvPr id="97298" name="Line 17"/>
          <p:cNvSpPr>
            <a:spLocks noChangeShapeType="1"/>
          </p:cNvSpPr>
          <p:nvPr/>
        </p:nvSpPr>
        <p:spPr bwMode="auto">
          <a:xfrm flipH="1">
            <a:off x="2946400" y="20701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299" name="Line 18"/>
          <p:cNvSpPr>
            <a:spLocks noChangeShapeType="1"/>
          </p:cNvSpPr>
          <p:nvPr/>
        </p:nvSpPr>
        <p:spPr bwMode="auto">
          <a:xfrm>
            <a:off x="5232400" y="20701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0" name="Line 19"/>
          <p:cNvSpPr>
            <a:spLocks noChangeShapeType="1"/>
          </p:cNvSpPr>
          <p:nvPr/>
        </p:nvSpPr>
        <p:spPr bwMode="auto">
          <a:xfrm>
            <a:off x="46990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1" name="Line 20"/>
          <p:cNvSpPr>
            <a:spLocks noChangeShapeType="1"/>
          </p:cNvSpPr>
          <p:nvPr/>
        </p:nvSpPr>
        <p:spPr bwMode="auto">
          <a:xfrm flipH="1">
            <a:off x="1346200" y="33655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2" name="Line 21"/>
          <p:cNvSpPr>
            <a:spLocks noChangeShapeType="1"/>
          </p:cNvSpPr>
          <p:nvPr/>
        </p:nvSpPr>
        <p:spPr bwMode="auto">
          <a:xfrm flipH="1">
            <a:off x="2870200" y="33655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3" name="Line 22"/>
          <p:cNvSpPr>
            <a:spLocks noChangeShapeType="1"/>
          </p:cNvSpPr>
          <p:nvPr/>
        </p:nvSpPr>
        <p:spPr bwMode="auto">
          <a:xfrm flipH="1">
            <a:off x="3860800" y="33655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4" name="Line 23"/>
          <p:cNvSpPr>
            <a:spLocks noChangeShapeType="1"/>
          </p:cNvSpPr>
          <p:nvPr/>
        </p:nvSpPr>
        <p:spPr bwMode="auto">
          <a:xfrm>
            <a:off x="51562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5" name="Line 24"/>
          <p:cNvSpPr>
            <a:spLocks noChangeShapeType="1"/>
          </p:cNvSpPr>
          <p:nvPr/>
        </p:nvSpPr>
        <p:spPr bwMode="auto">
          <a:xfrm flipH="1">
            <a:off x="2108200" y="33655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6" name="Line 25"/>
          <p:cNvSpPr>
            <a:spLocks noChangeShapeType="1"/>
          </p:cNvSpPr>
          <p:nvPr/>
        </p:nvSpPr>
        <p:spPr bwMode="auto">
          <a:xfrm>
            <a:off x="4699000" y="3365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7" name="Line 26"/>
          <p:cNvSpPr>
            <a:spLocks noChangeShapeType="1"/>
          </p:cNvSpPr>
          <p:nvPr/>
        </p:nvSpPr>
        <p:spPr bwMode="auto">
          <a:xfrm>
            <a:off x="6375400" y="328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8" name="Line 27"/>
          <p:cNvSpPr>
            <a:spLocks noChangeShapeType="1"/>
          </p:cNvSpPr>
          <p:nvPr/>
        </p:nvSpPr>
        <p:spPr bwMode="auto">
          <a:xfrm>
            <a:off x="69088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09" name="Line 28"/>
          <p:cNvSpPr>
            <a:spLocks noChangeShapeType="1"/>
          </p:cNvSpPr>
          <p:nvPr/>
        </p:nvSpPr>
        <p:spPr bwMode="auto">
          <a:xfrm>
            <a:off x="7289800" y="32131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0" name="Line 29"/>
          <p:cNvSpPr>
            <a:spLocks noChangeShapeType="1"/>
          </p:cNvSpPr>
          <p:nvPr/>
        </p:nvSpPr>
        <p:spPr bwMode="auto">
          <a:xfrm flipH="1">
            <a:off x="4089400" y="2374900"/>
            <a:ext cx="2286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1" name="Line 30"/>
          <p:cNvSpPr>
            <a:spLocks noChangeShapeType="1"/>
          </p:cNvSpPr>
          <p:nvPr/>
        </p:nvSpPr>
        <p:spPr bwMode="auto">
          <a:xfrm>
            <a:off x="5156200" y="2374900"/>
            <a:ext cx="3810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2" name="Line 31"/>
          <p:cNvSpPr>
            <a:spLocks noChangeShapeType="1"/>
          </p:cNvSpPr>
          <p:nvPr/>
        </p:nvSpPr>
        <p:spPr bwMode="auto">
          <a:xfrm flipH="1">
            <a:off x="1041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3" name="Line 32"/>
          <p:cNvSpPr>
            <a:spLocks noChangeShapeType="1"/>
          </p:cNvSpPr>
          <p:nvPr/>
        </p:nvSpPr>
        <p:spPr bwMode="auto">
          <a:xfrm flipH="1">
            <a:off x="2717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4" name="Line 33"/>
          <p:cNvSpPr>
            <a:spLocks noChangeShapeType="1"/>
          </p:cNvSpPr>
          <p:nvPr/>
        </p:nvSpPr>
        <p:spPr bwMode="auto">
          <a:xfrm>
            <a:off x="49276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5" name="Line 34"/>
          <p:cNvSpPr>
            <a:spLocks noChangeShapeType="1"/>
          </p:cNvSpPr>
          <p:nvPr/>
        </p:nvSpPr>
        <p:spPr bwMode="auto">
          <a:xfrm flipH="1">
            <a:off x="4394200" y="3594100"/>
            <a:ext cx="762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6" name="Line 35"/>
          <p:cNvSpPr>
            <a:spLocks noChangeShapeType="1"/>
          </p:cNvSpPr>
          <p:nvPr/>
        </p:nvSpPr>
        <p:spPr bwMode="auto">
          <a:xfrm flipH="1">
            <a:off x="6756400" y="35941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7" name="Line 36"/>
          <p:cNvSpPr>
            <a:spLocks noChangeShapeType="1"/>
          </p:cNvSpPr>
          <p:nvPr/>
        </p:nvSpPr>
        <p:spPr bwMode="auto">
          <a:xfrm>
            <a:off x="7289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8" name="Line 37"/>
          <p:cNvSpPr>
            <a:spLocks noChangeShapeType="1"/>
          </p:cNvSpPr>
          <p:nvPr/>
        </p:nvSpPr>
        <p:spPr bwMode="auto">
          <a:xfrm flipH="1">
            <a:off x="2108200" y="3594100"/>
            <a:ext cx="304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19" name="Line 38"/>
          <p:cNvSpPr>
            <a:spLocks noChangeShapeType="1"/>
          </p:cNvSpPr>
          <p:nvPr/>
        </p:nvSpPr>
        <p:spPr bwMode="auto">
          <a:xfrm flipH="1">
            <a:off x="1346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0" name="Line 39"/>
          <p:cNvSpPr>
            <a:spLocks noChangeShapeType="1"/>
          </p:cNvSpPr>
          <p:nvPr/>
        </p:nvSpPr>
        <p:spPr bwMode="auto">
          <a:xfrm flipH="1">
            <a:off x="1879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1" name="Line 40"/>
          <p:cNvSpPr>
            <a:spLocks noChangeShapeType="1"/>
          </p:cNvSpPr>
          <p:nvPr/>
        </p:nvSpPr>
        <p:spPr bwMode="auto">
          <a:xfrm flipH="1">
            <a:off x="2260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2" name="Line 41"/>
          <p:cNvSpPr>
            <a:spLocks noChangeShapeType="1"/>
          </p:cNvSpPr>
          <p:nvPr/>
        </p:nvSpPr>
        <p:spPr bwMode="auto">
          <a:xfrm flipH="1">
            <a:off x="27940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3" name="Line 42"/>
          <p:cNvSpPr>
            <a:spLocks noChangeShapeType="1"/>
          </p:cNvSpPr>
          <p:nvPr/>
        </p:nvSpPr>
        <p:spPr bwMode="auto">
          <a:xfrm flipH="1">
            <a:off x="3098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4" name="Line 43"/>
          <p:cNvSpPr>
            <a:spLocks noChangeShapeType="1"/>
          </p:cNvSpPr>
          <p:nvPr/>
        </p:nvSpPr>
        <p:spPr bwMode="auto">
          <a:xfrm flipH="1">
            <a:off x="3632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5" name="Line 44"/>
          <p:cNvSpPr>
            <a:spLocks noChangeShapeType="1"/>
          </p:cNvSpPr>
          <p:nvPr/>
        </p:nvSpPr>
        <p:spPr bwMode="auto">
          <a:xfrm flipH="1">
            <a:off x="4013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6" name="Line 45"/>
          <p:cNvSpPr>
            <a:spLocks noChangeShapeType="1"/>
          </p:cNvSpPr>
          <p:nvPr/>
        </p:nvSpPr>
        <p:spPr bwMode="auto">
          <a:xfrm flipH="1">
            <a:off x="454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7" name="Line 46"/>
          <p:cNvSpPr>
            <a:spLocks noChangeShapeType="1"/>
          </p:cNvSpPr>
          <p:nvPr/>
        </p:nvSpPr>
        <p:spPr bwMode="auto">
          <a:xfrm flipH="1">
            <a:off x="4927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8" name="Line 47"/>
          <p:cNvSpPr>
            <a:spLocks noChangeShapeType="1"/>
          </p:cNvSpPr>
          <p:nvPr/>
        </p:nvSpPr>
        <p:spPr bwMode="auto">
          <a:xfrm flipH="1">
            <a:off x="5384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29" name="Line 48"/>
          <p:cNvSpPr>
            <a:spLocks noChangeShapeType="1"/>
          </p:cNvSpPr>
          <p:nvPr/>
        </p:nvSpPr>
        <p:spPr bwMode="auto">
          <a:xfrm flipH="1">
            <a:off x="5765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0" name="Line 49"/>
          <p:cNvSpPr>
            <a:spLocks noChangeShapeType="1"/>
          </p:cNvSpPr>
          <p:nvPr/>
        </p:nvSpPr>
        <p:spPr bwMode="auto">
          <a:xfrm flipH="1">
            <a:off x="6299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1" name="Line 50"/>
          <p:cNvSpPr>
            <a:spLocks noChangeShapeType="1"/>
          </p:cNvSpPr>
          <p:nvPr/>
        </p:nvSpPr>
        <p:spPr bwMode="auto">
          <a:xfrm flipH="1">
            <a:off x="6680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2" name="Line 51"/>
          <p:cNvSpPr>
            <a:spLocks noChangeShapeType="1"/>
          </p:cNvSpPr>
          <p:nvPr/>
        </p:nvSpPr>
        <p:spPr bwMode="auto">
          <a:xfrm flipH="1">
            <a:off x="7137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3" name="Line 52"/>
          <p:cNvSpPr>
            <a:spLocks noChangeShapeType="1"/>
          </p:cNvSpPr>
          <p:nvPr/>
        </p:nvSpPr>
        <p:spPr bwMode="auto">
          <a:xfrm flipH="1">
            <a:off x="7518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4" name="Line 53"/>
          <p:cNvSpPr>
            <a:spLocks noChangeShapeType="1"/>
          </p:cNvSpPr>
          <p:nvPr/>
        </p:nvSpPr>
        <p:spPr bwMode="auto">
          <a:xfrm flipH="1">
            <a:off x="7975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5" name="Line 54"/>
          <p:cNvSpPr>
            <a:spLocks noChangeShapeType="1"/>
          </p:cNvSpPr>
          <p:nvPr/>
        </p:nvSpPr>
        <p:spPr bwMode="auto">
          <a:xfrm flipH="1">
            <a:off x="835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6" name="Line 55"/>
          <p:cNvSpPr>
            <a:spLocks noChangeShapeType="1"/>
          </p:cNvSpPr>
          <p:nvPr/>
        </p:nvSpPr>
        <p:spPr bwMode="auto">
          <a:xfrm>
            <a:off x="1346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7" name="Line 56"/>
          <p:cNvSpPr>
            <a:spLocks noChangeShapeType="1"/>
          </p:cNvSpPr>
          <p:nvPr/>
        </p:nvSpPr>
        <p:spPr bwMode="auto">
          <a:xfrm>
            <a:off x="2184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8" name="Line 57"/>
          <p:cNvSpPr>
            <a:spLocks noChangeShapeType="1"/>
          </p:cNvSpPr>
          <p:nvPr/>
        </p:nvSpPr>
        <p:spPr bwMode="auto">
          <a:xfrm>
            <a:off x="3098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39" name="Line 58"/>
          <p:cNvSpPr>
            <a:spLocks noChangeShapeType="1"/>
          </p:cNvSpPr>
          <p:nvPr/>
        </p:nvSpPr>
        <p:spPr bwMode="auto">
          <a:xfrm>
            <a:off x="4013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40" name="Line 59"/>
          <p:cNvSpPr>
            <a:spLocks noChangeShapeType="1"/>
          </p:cNvSpPr>
          <p:nvPr/>
        </p:nvSpPr>
        <p:spPr bwMode="auto">
          <a:xfrm>
            <a:off x="4851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41" name="Line 60"/>
          <p:cNvSpPr>
            <a:spLocks noChangeShapeType="1"/>
          </p:cNvSpPr>
          <p:nvPr/>
        </p:nvSpPr>
        <p:spPr bwMode="auto">
          <a:xfrm>
            <a:off x="5765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42" name="Line 61"/>
          <p:cNvSpPr>
            <a:spLocks noChangeShapeType="1"/>
          </p:cNvSpPr>
          <p:nvPr/>
        </p:nvSpPr>
        <p:spPr bwMode="auto">
          <a:xfrm>
            <a:off x="66040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7343" name="Line 62"/>
          <p:cNvSpPr>
            <a:spLocks noChangeShapeType="1"/>
          </p:cNvSpPr>
          <p:nvPr/>
        </p:nvSpPr>
        <p:spPr bwMode="auto">
          <a:xfrm>
            <a:off x="7442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872949-DD89-401A-8634-449B85241E89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hu-HU" sz="1400" smtClean="0"/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190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B-tree example</a:t>
            </a:r>
            <a:r>
              <a:rPr lang="en-US" altLang="hu-HU" sz="3600" smtClean="0"/>
              <a:t>				n=2</a:t>
            </a:r>
            <a:endParaRPr lang="en-US" altLang="hu-HU" sz="3600" u="sng" smtClean="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     </a:t>
            </a:r>
          </a:p>
        </p:txBody>
      </p:sp>
      <p:sp>
        <p:nvSpPr>
          <p:cNvPr id="98309" name="Rectangle 4"/>
          <p:cNvSpPr>
            <a:spLocks noChangeArrowheads="1"/>
          </p:cNvSpPr>
          <p:nvPr/>
        </p:nvSpPr>
        <p:spPr bwMode="auto">
          <a:xfrm rot="-5400000">
            <a:off x="4318000" y="1460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125</a:t>
            </a:r>
          </a:p>
        </p:txBody>
      </p:sp>
      <p:sp>
        <p:nvSpPr>
          <p:cNvPr id="98310" name="Rectangle 5"/>
          <p:cNvSpPr>
            <a:spLocks noChangeArrowheads="1"/>
          </p:cNvSpPr>
          <p:nvPr/>
        </p:nvSpPr>
        <p:spPr bwMode="auto">
          <a:xfrm rot="-5400000">
            <a:off x="6527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165</a:t>
            </a:r>
          </a:p>
        </p:txBody>
      </p:sp>
      <p:sp>
        <p:nvSpPr>
          <p:cNvPr id="98311" name="Rectangle 6"/>
          <p:cNvSpPr>
            <a:spLocks noChangeArrowheads="1"/>
          </p:cNvSpPr>
          <p:nvPr/>
        </p:nvSpPr>
        <p:spPr bwMode="auto">
          <a:xfrm rot="-5400000">
            <a:off x="43180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105</a:t>
            </a:r>
          </a:p>
        </p:txBody>
      </p:sp>
      <p:sp>
        <p:nvSpPr>
          <p:cNvPr id="98312" name="Rectangle 7"/>
          <p:cNvSpPr>
            <a:spLocks noChangeArrowheads="1"/>
          </p:cNvSpPr>
          <p:nvPr/>
        </p:nvSpPr>
        <p:spPr bwMode="auto">
          <a:xfrm rot="-5400000">
            <a:off x="2336800" y="2603500"/>
            <a:ext cx="762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25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45</a:t>
            </a:r>
          </a:p>
        </p:txBody>
      </p:sp>
      <p:sp>
        <p:nvSpPr>
          <p:cNvPr id="98313" name="Rectangle 8"/>
          <p:cNvSpPr>
            <a:spLocks noChangeArrowheads="1"/>
          </p:cNvSpPr>
          <p:nvPr/>
        </p:nvSpPr>
        <p:spPr bwMode="auto">
          <a:xfrm rot="-5400000">
            <a:off x="660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</p:txBody>
      </p:sp>
      <p:sp>
        <p:nvSpPr>
          <p:cNvPr id="98314" name="Rectangle 9"/>
          <p:cNvSpPr>
            <a:spLocks noChangeArrowheads="1"/>
          </p:cNvSpPr>
          <p:nvPr/>
        </p:nvSpPr>
        <p:spPr bwMode="auto">
          <a:xfrm rot="-5400000">
            <a:off x="1574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40</a:t>
            </a:r>
          </a:p>
        </p:txBody>
      </p:sp>
      <p:sp>
        <p:nvSpPr>
          <p:cNvPr id="98315" name="Rectangle 10"/>
          <p:cNvSpPr>
            <a:spLocks noChangeArrowheads="1"/>
          </p:cNvSpPr>
          <p:nvPr/>
        </p:nvSpPr>
        <p:spPr bwMode="auto">
          <a:xfrm rot="-5400000">
            <a:off x="5080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120</a:t>
            </a:r>
          </a:p>
        </p:txBody>
      </p:sp>
      <p:sp>
        <p:nvSpPr>
          <p:cNvPr id="98316" name="Rectangle 11"/>
          <p:cNvSpPr>
            <a:spLocks noChangeArrowheads="1"/>
          </p:cNvSpPr>
          <p:nvPr/>
        </p:nvSpPr>
        <p:spPr bwMode="auto">
          <a:xfrm rot="-5400000">
            <a:off x="4241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90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100</a:t>
            </a:r>
          </a:p>
        </p:txBody>
      </p:sp>
      <p:sp>
        <p:nvSpPr>
          <p:cNvPr id="98317" name="Rectangle 12"/>
          <p:cNvSpPr>
            <a:spLocks noChangeArrowheads="1"/>
          </p:cNvSpPr>
          <p:nvPr/>
        </p:nvSpPr>
        <p:spPr bwMode="auto">
          <a:xfrm rot="-5400000">
            <a:off x="3327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80</a:t>
            </a:r>
          </a:p>
        </p:txBody>
      </p:sp>
      <p:sp>
        <p:nvSpPr>
          <p:cNvPr id="98318" name="Rectangle 13"/>
          <p:cNvSpPr>
            <a:spLocks noChangeArrowheads="1"/>
          </p:cNvSpPr>
          <p:nvPr/>
        </p:nvSpPr>
        <p:spPr bwMode="auto">
          <a:xfrm rot="-5400000">
            <a:off x="76708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170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180</a:t>
            </a:r>
          </a:p>
        </p:txBody>
      </p:sp>
      <p:sp>
        <p:nvSpPr>
          <p:cNvPr id="98319" name="Rectangle 14"/>
          <p:cNvSpPr>
            <a:spLocks noChangeArrowheads="1"/>
          </p:cNvSpPr>
          <p:nvPr/>
        </p:nvSpPr>
        <p:spPr bwMode="auto">
          <a:xfrm rot="-5400000">
            <a:off x="24130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60</a:t>
            </a:r>
          </a:p>
        </p:txBody>
      </p:sp>
      <p:sp>
        <p:nvSpPr>
          <p:cNvPr id="98320" name="Rectangle 15"/>
          <p:cNvSpPr>
            <a:spLocks noChangeArrowheads="1"/>
          </p:cNvSpPr>
          <p:nvPr/>
        </p:nvSpPr>
        <p:spPr bwMode="auto">
          <a:xfrm rot="-5400000">
            <a:off x="59944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130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140</a:t>
            </a:r>
          </a:p>
        </p:txBody>
      </p:sp>
      <p:sp>
        <p:nvSpPr>
          <p:cNvPr id="98321" name="Rectangle 16"/>
          <p:cNvSpPr>
            <a:spLocks noChangeArrowheads="1"/>
          </p:cNvSpPr>
          <p:nvPr/>
        </p:nvSpPr>
        <p:spPr bwMode="auto">
          <a:xfrm rot="-5400000">
            <a:off x="6832600" y="4508500"/>
            <a:ext cx="990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150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160</a:t>
            </a:r>
          </a:p>
        </p:txBody>
      </p:sp>
      <p:sp>
        <p:nvSpPr>
          <p:cNvPr id="98322" name="Line 17"/>
          <p:cNvSpPr>
            <a:spLocks noChangeShapeType="1"/>
          </p:cNvSpPr>
          <p:nvPr/>
        </p:nvSpPr>
        <p:spPr bwMode="auto">
          <a:xfrm flipH="1">
            <a:off x="2946400" y="20701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3" name="Line 18"/>
          <p:cNvSpPr>
            <a:spLocks noChangeShapeType="1"/>
          </p:cNvSpPr>
          <p:nvPr/>
        </p:nvSpPr>
        <p:spPr bwMode="auto">
          <a:xfrm>
            <a:off x="5232400" y="20701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4" name="Line 19"/>
          <p:cNvSpPr>
            <a:spLocks noChangeShapeType="1"/>
          </p:cNvSpPr>
          <p:nvPr/>
        </p:nvSpPr>
        <p:spPr bwMode="auto">
          <a:xfrm>
            <a:off x="4699000" y="22987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5" name="Line 20"/>
          <p:cNvSpPr>
            <a:spLocks noChangeShapeType="1"/>
          </p:cNvSpPr>
          <p:nvPr/>
        </p:nvSpPr>
        <p:spPr bwMode="auto">
          <a:xfrm flipH="1">
            <a:off x="1346200" y="33655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6" name="Line 21"/>
          <p:cNvSpPr>
            <a:spLocks noChangeShapeType="1"/>
          </p:cNvSpPr>
          <p:nvPr/>
        </p:nvSpPr>
        <p:spPr bwMode="auto">
          <a:xfrm flipH="1">
            <a:off x="2870200" y="3365500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7" name="Line 22"/>
          <p:cNvSpPr>
            <a:spLocks noChangeShapeType="1"/>
          </p:cNvSpPr>
          <p:nvPr/>
        </p:nvSpPr>
        <p:spPr bwMode="auto">
          <a:xfrm flipH="1">
            <a:off x="3860800" y="33655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8" name="Line 23"/>
          <p:cNvSpPr>
            <a:spLocks noChangeShapeType="1"/>
          </p:cNvSpPr>
          <p:nvPr/>
        </p:nvSpPr>
        <p:spPr bwMode="auto">
          <a:xfrm>
            <a:off x="51562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29" name="Line 24"/>
          <p:cNvSpPr>
            <a:spLocks noChangeShapeType="1"/>
          </p:cNvSpPr>
          <p:nvPr/>
        </p:nvSpPr>
        <p:spPr bwMode="auto">
          <a:xfrm flipH="1">
            <a:off x="2108200" y="3365500"/>
            <a:ext cx="609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0" name="Line 25"/>
          <p:cNvSpPr>
            <a:spLocks noChangeShapeType="1"/>
          </p:cNvSpPr>
          <p:nvPr/>
        </p:nvSpPr>
        <p:spPr bwMode="auto">
          <a:xfrm>
            <a:off x="4699000" y="33655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1" name="Line 26"/>
          <p:cNvSpPr>
            <a:spLocks noChangeShapeType="1"/>
          </p:cNvSpPr>
          <p:nvPr/>
        </p:nvSpPr>
        <p:spPr bwMode="auto">
          <a:xfrm>
            <a:off x="6375400" y="32893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2" name="Line 27"/>
          <p:cNvSpPr>
            <a:spLocks noChangeShapeType="1"/>
          </p:cNvSpPr>
          <p:nvPr/>
        </p:nvSpPr>
        <p:spPr bwMode="auto">
          <a:xfrm>
            <a:off x="6908800" y="3289300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3" name="Line 28"/>
          <p:cNvSpPr>
            <a:spLocks noChangeShapeType="1"/>
          </p:cNvSpPr>
          <p:nvPr/>
        </p:nvSpPr>
        <p:spPr bwMode="auto">
          <a:xfrm>
            <a:off x="7289800" y="32131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4" name="Line 29"/>
          <p:cNvSpPr>
            <a:spLocks noChangeShapeType="1"/>
          </p:cNvSpPr>
          <p:nvPr/>
        </p:nvSpPr>
        <p:spPr bwMode="auto">
          <a:xfrm flipH="1">
            <a:off x="4089400" y="2374900"/>
            <a:ext cx="2286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5" name="Line 30"/>
          <p:cNvSpPr>
            <a:spLocks noChangeShapeType="1"/>
          </p:cNvSpPr>
          <p:nvPr/>
        </p:nvSpPr>
        <p:spPr bwMode="auto">
          <a:xfrm>
            <a:off x="5156200" y="2374900"/>
            <a:ext cx="3810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6" name="Line 31"/>
          <p:cNvSpPr>
            <a:spLocks noChangeShapeType="1"/>
          </p:cNvSpPr>
          <p:nvPr/>
        </p:nvSpPr>
        <p:spPr bwMode="auto">
          <a:xfrm flipH="1">
            <a:off x="1041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7" name="Line 32"/>
          <p:cNvSpPr>
            <a:spLocks noChangeShapeType="1"/>
          </p:cNvSpPr>
          <p:nvPr/>
        </p:nvSpPr>
        <p:spPr bwMode="auto">
          <a:xfrm flipH="1">
            <a:off x="2717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8" name="Line 33"/>
          <p:cNvSpPr>
            <a:spLocks noChangeShapeType="1"/>
          </p:cNvSpPr>
          <p:nvPr/>
        </p:nvSpPr>
        <p:spPr bwMode="auto">
          <a:xfrm>
            <a:off x="49276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39" name="Line 34"/>
          <p:cNvSpPr>
            <a:spLocks noChangeShapeType="1"/>
          </p:cNvSpPr>
          <p:nvPr/>
        </p:nvSpPr>
        <p:spPr bwMode="auto">
          <a:xfrm flipH="1">
            <a:off x="4394200" y="3594100"/>
            <a:ext cx="762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0" name="Line 35"/>
          <p:cNvSpPr>
            <a:spLocks noChangeShapeType="1"/>
          </p:cNvSpPr>
          <p:nvPr/>
        </p:nvSpPr>
        <p:spPr bwMode="auto">
          <a:xfrm flipH="1">
            <a:off x="6756400" y="35941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1" name="Line 36"/>
          <p:cNvSpPr>
            <a:spLocks noChangeShapeType="1"/>
          </p:cNvSpPr>
          <p:nvPr/>
        </p:nvSpPr>
        <p:spPr bwMode="auto">
          <a:xfrm>
            <a:off x="7289800" y="3594100"/>
            <a:ext cx="1524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2" name="Line 37"/>
          <p:cNvSpPr>
            <a:spLocks noChangeShapeType="1"/>
          </p:cNvSpPr>
          <p:nvPr/>
        </p:nvSpPr>
        <p:spPr bwMode="auto">
          <a:xfrm flipH="1">
            <a:off x="2108200" y="3594100"/>
            <a:ext cx="304800" cy="38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3" name="Line 38"/>
          <p:cNvSpPr>
            <a:spLocks noChangeShapeType="1"/>
          </p:cNvSpPr>
          <p:nvPr/>
        </p:nvSpPr>
        <p:spPr bwMode="auto">
          <a:xfrm flipH="1">
            <a:off x="1346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4" name="Line 39"/>
          <p:cNvSpPr>
            <a:spLocks noChangeShapeType="1"/>
          </p:cNvSpPr>
          <p:nvPr/>
        </p:nvSpPr>
        <p:spPr bwMode="auto">
          <a:xfrm flipH="1">
            <a:off x="1879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5" name="Line 40"/>
          <p:cNvSpPr>
            <a:spLocks noChangeShapeType="1"/>
          </p:cNvSpPr>
          <p:nvPr/>
        </p:nvSpPr>
        <p:spPr bwMode="auto">
          <a:xfrm flipH="1">
            <a:off x="2260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6" name="Line 41"/>
          <p:cNvSpPr>
            <a:spLocks noChangeShapeType="1"/>
          </p:cNvSpPr>
          <p:nvPr/>
        </p:nvSpPr>
        <p:spPr bwMode="auto">
          <a:xfrm flipH="1">
            <a:off x="27940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7" name="Line 42"/>
          <p:cNvSpPr>
            <a:spLocks noChangeShapeType="1"/>
          </p:cNvSpPr>
          <p:nvPr/>
        </p:nvSpPr>
        <p:spPr bwMode="auto">
          <a:xfrm flipH="1">
            <a:off x="3098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8" name="Line 43"/>
          <p:cNvSpPr>
            <a:spLocks noChangeShapeType="1"/>
          </p:cNvSpPr>
          <p:nvPr/>
        </p:nvSpPr>
        <p:spPr bwMode="auto">
          <a:xfrm flipH="1">
            <a:off x="3632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49" name="Line 44"/>
          <p:cNvSpPr>
            <a:spLocks noChangeShapeType="1"/>
          </p:cNvSpPr>
          <p:nvPr/>
        </p:nvSpPr>
        <p:spPr bwMode="auto">
          <a:xfrm flipH="1">
            <a:off x="4013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0" name="Line 45"/>
          <p:cNvSpPr>
            <a:spLocks noChangeShapeType="1"/>
          </p:cNvSpPr>
          <p:nvPr/>
        </p:nvSpPr>
        <p:spPr bwMode="auto">
          <a:xfrm flipH="1">
            <a:off x="454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1" name="Line 46"/>
          <p:cNvSpPr>
            <a:spLocks noChangeShapeType="1"/>
          </p:cNvSpPr>
          <p:nvPr/>
        </p:nvSpPr>
        <p:spPr bwMode="auto">
          <a:xfrm flipH="1">
            <a:off x="4927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2" name="Line 47"/>
          <p:cNvSpPr>
            <a:spLocks noChangeShapeType="1"/>
          </p:cNvSpPr>
          <p:nvPr/>
        </p:nvSpPr>
        <p:spPr bwMode="auto">
          <a:xfrm flipH="1">
            <a:off x="5384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3" name="Line 48"/>
          <p:cNvSpPr>
            <a:spLocks noChangeShapeType="1"/>
          </p:cNvSpPr>
          <p:nvPr/>
        </p:nvSpPr>
        <p:spPr bwMode="auto">
          <a:xfrm flipH="1">
            <a:off x="57658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4" name="Line 49"/>
          <p:cNvSpPr>
            <a:spLocks noChangeShapeType="1"/>
          </p:cNvSpPr>
          <p:nvPr/>
        </p:nvSpPr>
        <p:spPr bwMode="auto">
          <a:xfrm flipH="1">
            <a:off x="6299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5" name="Line 50"/>
          <p:cNvSpPr>
            <a:spLocks noChangeShapeType="1"/>
          </p:cNvSpPr>
          <p:nvPr/>
        </p:nvSpPr>
        <p:spPr bwMode="auto">
          <a:xfrm flipH="1">
            <a:off x="66802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6" name="Line 51"/>
          <p:cNvSpPr>
            <a:spLocks noChangeShapeType="1"/>
          </p:cNvSpPr>
          <p:nvPr/>
        </p:nvSpPr>
        <p:spPr bwMode="auto">
          <a:xfrm flipH="1">
            <a:off x="7137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7" name="Line 52"/>
          <p:cNvSpPr>
            <a:spLocks noChangeShapeType="1"/>
          </p:cNvSpPr>
          <p:nvPr/>
        </p:nvSpPr>
        <p:spPr bwMode="auto">
          <a:xfrm flipH="1">
            <a:off x="75184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8" name="Line 53"/>
          <p:cNvSpPr>
            <a:spLocks noChangeShapeType="1"/>
          </p:cNvSpPr>
          <p:nvPr/>
        </p:nvSpPr>
        <p:spPr bwMode="auto">
          <a:xfrm flipH="1">
            <a:off x="7975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59" name="Line 54"/>
          <p:cNvSpPr>
            <a:spLocks noChangeShapeType="1"/>
          </p:cNvSpPr>
          <p:nvPr/>
        </p:nvSpPr>
        <p:spPr bwMode="auto">
          <a:xfrm flipH="1">
            <a:off x="8356600" y="5194300"/>
            <a:ext cx="0" cy="5334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0" name="Line 55"/>
          <p:cNvSpPr>
            <a:spLocks noChangeShapeType="1"/>
          </p:cNvSpPr>
          <p:nvPr/>
        </p:nvSpPr>
        <p:spPr bwMode="auto">
          <a:xfrm>
            <a:off x="1346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1" name="Line 56"/>
          <p:cNvSpPr>
            <a:spLocks noChangeShapeType="1"/>
          </p:cNvSpPr>
          <p:nvPr/>
        </p:nvSpPr>
        <p:spPr bwMode="auto">
          <a:xfrm>
            <a:off x="2184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2" name="Line 57"/>
          <p:cNvSpPr>
            <a:spLocks noChangeShapeType="1"/>
          </p:cNvSpPr>
          <p:nvPr/>
        </p:nvSpPr>
        <p:spPr bwMode="auto">
          <a:xfrm>
            <a:off x="3098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3" name="Line 58"/>
          <p:cNvSpPr>
            <a:spLocks noChangeShapeType="1"/>
          </p:cNvSpPr>
          <p:nvPr/>
        </p:nvSpPr>
        <p:spPr bwMode="auto">
          <a:xfrm>
            <a:off x="4013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4" name="Line 59"/>
          <p:cNvSpPr>
            <a:spLocks noChangeShapeType="1"/>
          </p:cNvSpPr>
          <p:nvPr/>
        </p:nvSpPr>
        <p:spPr bwMode="auto">
          <a:xfrm>
            <a:off x="48514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5" name="Line 60"/>
          <p:cNvSpPr>
            <a:spLocks noChangeShapeType="1"/>
          </p:cNvSpPr>
          <p:nvPr/>
        </p:nvSpPr>
        <p:spPr bwMode="auto">
          <a:xfrm>
            <a:off x="57658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6" name="Line 61"/>
          <p:cNvSpPr>
            <a:spLocks noChangeShapeType="1"/>
          </p:cNvSpPr>
          <p:nvPr/>
        </p:nvSpPr>
        <p:spPr bwMode="auto">
          <a:xfrm>
            <a:off x="66040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8367" name="Line 62"/>
          <p:cNvSpPr>
            <a:spLocks noChangeShapeType="1"/>
          </p:cNvSpPr>
          <p:nvPr/>
        </p:nvSpPr>
        <p:spPr bwMode="auto">
          <a:xfrm>
            <a:off x="7442200" y="4508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98368" name="Group 73"/>
          <p:cNvGrpSpPr>
            <a:grpSpLocks/>
          </p:cNvGrpSpPr>
          <p:nvPr/>
        </p:nvGrpSpPr>
        <p:grpSpPr bwMode="auto">
          <a:xfrm>
            <a:off x="241300" y="1136650"/>
            <a:ext cx="8572500" cy="3587750"/>
            <a:chOff x="152" y="716"/>
            <a:chExt cx="5400" cy="2260"/>
          </a:xfrm>
        </p:grpSpPr>
        <p:sp>
          <p:nvSpPr>
            <p:cNvPr id="98369" name="Oval 63"/>
            <p:cNvSpPr>
              <a:spLocks noChangeArrowheads="1"/>
            </p:cNvSpPr>
            <p:nvPr/>
          </p:nvSpPr>
          <p:spPr bwMode="auto">
            <a:xfrm>
              <a:off x="840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0" name="Oval 64"/>
            <p:cNvSpPr>
              <a:spLocks noChangeArrowheads="1"/>
            </p:cNvSpPr>
            <p:nvPr/>
          </p:nvSpPr>
          <p:spPr bwMode="auto">
            <a:xfrm>
              <a:off x="1384" y="2704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1" name="Oval 65"/>
            <p:cNvSpPr>
              <a:spLocks noChangeArrowheads="1"/>
            </p:cNvSpPr>
            <p:nvPr/>
          </p:nvSpPr>
          <p:spPr bwMode="auto">
            <a:xfrm>
              <a:off x="1960" y="2704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2" name="Oval 66"/>
            <p:cNvSpPr>
              <a:spLocks noChangeArrowheads="1"/>
            </p:cNvSpPr>
            <p:nvPr/>
          </p:nvSpPr>
          <p:spPr bwMode="auto">
            <a:xfrm>
              <a:off x="2520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3" name="Oval 67"/>
            <p:cNvSpPr>
              <a:spLocks noChangeArrowheads="1"/>
            </p:cNvSpPr>
            <p:nvPr/>
          </p:nvSpPr>
          <p:spPr bwMode="auto">
            <a:xfrm>
              <a:off x="3040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4" name="Oval 68"/>
            <p:cNvSpPr>
              <a:spLocks noChangeArrowheads="1"/>
            </p:cNvSpPr>
            <p:nvPr/>
          </p:nvSpPr>
          <p:spPr bwMode="auto">
            <a:xfrm>
              <a:off x="3616" y="2720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5" name="Oval 69"/>
            <p:cNvSpPr>
              <a:spLocks noChangeArrowheads="1"/>
            </p:cNvSpPr>
            <p:nvPr/>
          </p:nvSpPr>
          <p:spPr bwMode="auto">
            <a:xfrm>
              <a:off x="4144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6" name="Oval 70"/>
            <p:cNvSpPr>
              <a:spLocks noChangeArrowheads="1"/>
            </p:cNvSpPr>
            <p:nvPr/>
          </p:nvSpPr>
          <p:spPr bwMode="auto">
            <a:xfrm>
              <a:off x="4672" y="271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7" name="Oval 71"/>
            <p:cNvSpPr>
              <a:spLocks noChangeArrowheads="1"/>
            </p:cNvSpPr>
            <p:nvPr/>
          </p:nvSpPr>
          <p:spPr bwMode="auto">
            <a:xfrm>
              <a:off x="5272" y="2672"/>
              <a:ext cx="280" cy="25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hu-HU" altLang="hu-HU" sz="3600"/>
            </a:p>
          </p:txBody>
        </p:sp>
        <p:sp>
          <p:nvSpPr>
            <p:cNvPr id="98378" name="Text Box 72"/>
            <p:cNvSpPr txBox="1">
              <a:spLocks noChangeArrowheads="1"/>
            </p:cNvSpPr>
            <p:nvPr/>
          </p:nvSpPr>
          <p:spPr bwMode="auto">
            <a:xfrm>
              <a:off x="152" y="716"/>
              <a:ext cx="2351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en-US" altLang="hu-HU" sz="2400">
                  <a:solidFill>
                    <a:srgbClr val="FF0000"/>
                  </a:solidFill>
                </a:rPr>
                <a:t> sequence pointers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>
                  <a:solidFill>
                    <a:srgbClr val="FF0000"/>
                  </a:solidFill>
                </a:rPr>
                <a:t>  not useful now!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000">
                  <a:solidFill>
                    <a:srgbClr val="FF0000"/>
                  </a:solidFill>
                </a:rPr>
                <a:t>  (but keep space for simplicity)</a:t>
              </a:r>
              <a:endParaRPr lang="en-US" altLang="hu-HU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63232E-341B-4719-9EBA-B084740E7B9F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hu-HU" sz="1400" smtClean="0"/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2159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Note on inserts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70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hu-HU" smtClean="0"/>
              <a:t>Say we insert record with key = 25</a:t>
            </a:r>
          </a:p>
        </p:txBody>
      </p:sp>
      <p:sp>
        <p:nvSpPr>
          <p:cNvPr id="99333" name="Rectangle 4"/>
          <p:cNvSpPr>
            <a:spLocks noChangeArrowheads="1"/>
          </p:cNvSpPr>
          <p:nvPr/>
        </p:nvSpPr>
        <p:spPr bwMode="auto">
          <a:xfrm rot="-5400000">
            <a:off x="4000500" y="1689100"/>
            <a:ext cx="762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 flipH="1">
            <a:off x="4572000" y="1816100"/>
            <a:ext cx="393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>
            <a:off x="5067300" y="2298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36" name="Rectangle 10"/>
          <p:cNvSpPr>
            <a:spLocks noChangeArrowheads="1"/>
          </p:cNvSpPr>
          <p:nvPr/>
        </p:nvSpPr>
        <p:spPr bwMode="auto">
          <a:xfrm>
            <a:off x="7213600" y="21209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n=3</a:t>
            </a:r>
          </a:p>
        </p:txBody>
      </p:sp>
      <p:sp>
        <p:nvSpPr>
          <p:cNvPr id="99337" name="Text Box 11"/>
          <p:cNvSpPr txBox="1">
            <a:spLocks noChangeArrowheads="1"/>
          </p:cNvSpPr>
          <p:nvPr/>
        </p:nvSpPr>
        <p:spPr bwMode="auto">
          <a:xfrm>
            <a:off x="2774950" y="2271713"/>
            <a:ext cx="67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leaf</a:t>
            </a:r>
            <a:endParaRPr lang="en-US" altLang="hu-HU" sz="3600"/>
          </a:p>
        </p:txBody>
      </p:sp>
      <p:sp>
        <p:nvSpPr>
          <p:cNvPr id="99338" name="Line 12"/>
          <p:cNvSpPr>
            <a:spLocks noChangeShapeType="1"/>
          </p:cNvSpPr>
          <p:nvPr/>
        </p:nvSpPr>
        <p:spPr bwMode="auto">
          <a:xfrm flipH="1">
            <a:off x="4013200" y="27559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39" name="Line 15"/>
          <p:cNvSpPr>
            <a:spLocks noChangeShapeType="1"/>
          </p:cNvSpPr>
          <p:nvPr/>
        </p:nvSpPr>
        <p:spPr bwMode="auto">
          <a:xfrm flipH="1">
            <a:off x="4394200" y="27305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99340" name="Line 16"/>
          <p:cNvSpPr>
            <a:spLocks noChangeShapeType="1"/>
          </p:cNvSpPr>
          <p:nvPr/>
        </p:nvSpPr>
        <p:spPr bwMode="auto">
          <a:xfrm flipH="1">
            <a:off x="4737100" y="27686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F7C8C-0D15-4C5C-89D7-631EBE30D4B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hu-HU" sz="1400" smtClean="0"/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2159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Note on inserts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2700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hu-HU" smtClean="0"/>
              <a:t>Say we insert record with key = 25</a:t>
            </a:r>
          </a:p>
        </p:txBody>
      </p:sp>
      <p:sp>
        <p:nvSpPr>
          <p:cNvPr id="100357" name="Rectangle 4"/>
          <p:cNvSpPr>
            <a:spLocks noChangeArrowheads="1"/>
          </p:cNvSpPr>
          <p:nvPr/>
        </p:nvSpPr>
        <p:spPr bwMode="auto">
          <a:xfrm rot="-5400000">
            <a:off x="4000500" y="1689100"/>
            <a:ext cx="762000" cy="1676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20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30</a:t>
            </a:r>
          </a:p>
        </p:txBody>
      </p:sp>
      <p:sp>
        <p:nvSpPr>
          <p:cNvPr id="100358" name="Line 5"/>
          <p:cNvSpPr>
            <a:spLocks noChangeShapeType="1"/>
          </p:cNvSpPr>
          <p:nvPr/>
        </p:nvSpPr>
        <p:spPr bwMode="auto">
          <a:xfrm flipH="1">
            <a:off x="4572000" y="1816100"/>
            <a:ext cx="3937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0359" name="Line 6"/>
          <p:cNvSpPr>
            <a:spLocks noChangeShapeType="1"/>
          </p:cNvSpPr>
          <p:nvPr/>
        </p:nvSpPr>
        <p:spPr bwMode="auto">
          <a:xfrm>
            <a:off x="5067300" y="22987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0360" name="Rectangle 10"/>
          <p:cNvSpPr>
            <a:spLocks noChangeArrowheads="1"/>
          </p:cNvSpPr>
          <p:nvPr/>
        </p:nvSpPr>
        <p:spPr bwMode="auto">
          <a:xfrm>
            <a:off x="7213600" y="21209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n=3</a:t>
            </a:r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2774950" y="2271713"/>
            <a:ext cx="67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2400"/>
              <a:t>leaf</a:t>
            </a:r>
            <a:endParaRPr lang="en-US" altLang="hu-HU" sz="3600"/>
          </a:p>
        </p:txBody>
      </p:sp>
      <p:sp>
        <p:nvSpPr>
          <p:cNvPr id="100362" name="Line 12"/>
          <p:cNvSpPr>
            <a:spLocks noChangeShapeType="1"/>
          </p:cNvSpPr>
          <p:nvPr/>
        </p:nvSpPr>
        <p:spPr bwMode="auto">
          <a:xfrm flipH="1">
            <a:off x="4013200" y="27559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0363" name="Line 15"/>
          <p:cNvSpPr>
            <a:spLocks noChangeShapeType="1"/>
          </p:cNvSpPr>
          <p:nvPr/>
        </p:nvSpPr>
        <p:spPr bwMode="auto">
          <a:xfrm flipH="1">
            <a:off x="4394200" y="27305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0364" name="Line 16"/>
          <p:cNvSpPr>
            <a:spLocks noChangeShapeType="1"/>
          </p:cNvSpPr>
          <p:nvPr/>
        </p:nvSpPr>
        <p:spPr bwMode="auto">
          <a:xfrm flipH="1">
            <a:off x="4737100" y="2768600"/>
            <a:ext cx="0" cy="4445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grpSp>
        <p:nvGrpSpPr>
          <p:cNvPr id="100365" name="Group 30"/>
          <p:cNvGrpSpPr>
            <a:grpSpLocks/>
          </p:cNvGrpSpPr>
          <p:nvPr/>
        </p:nvGrpSpPr>
        <p:grpSpPr bwMode="auto">
          <a:xfrm>
            <a:off x="304800" y="3238500"/>
            <a:ext cx="8509000" cy="2794000"/>
            <a:chOff x="192" y="2040"/>
            <a:chExt cx="5360" cy="1760"/>
          </a:xfrm>
        </p:grpSpPr>
        <p:sp>
          <p:nvSpPr>
            <p:cNvPr id="100366" name="Rectangle 17"/>
            <p:cNvSpPr>
              <a:spLocks noChangeArrowheads="1"/>
            </p:cNvSpPr>
            <p:nvPr/>
          </p:nvSpPr>
          <p:spPr bwMode="auto">
            <a:xfrm rot="-5400000">
              <a:off x="1768" y="2888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10</a:t>
              </a:r>
            </a:p>
          </p:txBody>
        </p:sp>
        <p:sp>
          <p:nvSpPr>
            <p:cNvPr id="100367" name="Rectangle 18"/>
            <p:cNvSpPr>
              <a:spLocks noChangeArrowheads="1"/>
            </p:cNvSpPr>
            <p:nvPr/>
          </p:nvSpPr>
          <p:spPr bwMode="auto">
            <a:xfrm rot="-5400000">
              <a:off x="2584" y="2072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–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–</a:t>
              </a:r>
            </a:p>
          </p:txBody>
        </p:sp>
        <p:sp>
          <p:nvSpPr>
            <p:cNvPr id="100368" name="Rectangle 19"/>
            <p:cNvSpPr>
              <a:spLocks noChangeArrowheads="1"/>
            </p:cNvSpPr>
            <p:nvPr/>
          </p:nvSpPr>
          <p:spPr bwMode="auto">
            <a:xfrm rot="-5400000">
              <a:off x="3352" y="2888"/>
              <a:ext cx="480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25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hu-HU" sz="2400"/>
                <a:t>30</a:t>
              </a:r>
            </a:p>
          </p:txBody>
        </p:sp>
        <p:sp>
          <p:nvSpPr>
            <p:cNvPr id="100369" name="Line 20"/>
            <p:cNvSpPr>
              <a:spLocks noChangeShapeType="1"/>
            </p:cNvSpPr>
            <p:nvPr/>
          </p:nvSpPr>
          <p:spPr bwMode="auto">
            <a:xfrm>
              <a:off x="2824" y="2696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0" name="Line 21"/>
            <p:cNvSpPr>
              <a:spLocks noChangeShapeType="1"/>
            </p:cNvSpPr>
            <p:nvPr/>
          </p:nvSpPr>
          <p:spPr bwMode="auto">
            <a:xfrm>
              <a:off x="2008" y="3512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1" name="Line 22"/>
            <p:cNvSpPr>
              <a:spLocks noChangeShapeType="1"/>
            </p:cNvSpPr>
            <p:nvPr/>
          </p:nvSpPr>
          <p:spPr bwMode="auto">
            <a:xfrm>
              <a:off x="3480" y="3488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2" name="Line 23"/>
            <p:cNvSpPr>
              <a:spLocks noChangeShapeType="1"/>
            </p:cNvSpPr>
            <p:nvPr/>
          </p:nvSpPr>
          <p:spPr bwMode="auto">
            <a:xfrm>
              <a:off x="3736" y="3504"/>
              <a:ext cx="0" cy="28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3" name="Line 24"/>
            <p:cNvSpPr>
              <a:spLocks noChangeShapeType="1"/>
            </p:cNvSpPr>
            <p:nvPr/>
          </p:nvSpPr>
          <p:spPr bwMode="auto">
            <a:xfrm flipH="1">
              <a:off x="2392" y="2536"/>
              <a:ext cx="288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4" name="Line 25"/>
            <p:cNvSpPr>
              <a:spLocks noChangeShapeType="1"/>
            </p:cNvSpPr>
            <p:nvPr/>
          </p:nvSpPr>
          <p:spPr bwMode="auto">
            <a:xfrm>
              <a:off x="2968" y="2544"/>
              <a:ext cx="192" cy="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5" name="Line 26"/>
            <p:cNvSpPr>
              <a:spLocks noChangeShapeType="1"/>
            </p:cNvSpPr>
            <p:nvPr/>
          </p:nvSpPr>
          <p:spPr bwMode="auto">
            <a:xfrm>
              <a:off x="2296" y="31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6" name="Line 27"/>
            <p:cNvSpPr>
              <a:spLocks noChangeShapeType="1"/>
            </p:cNvSpPr>
            <p:nvPr/>
          </p:nvSpPr>
          <p:spPr bwMode="auto">
            <a:xfrm>
              <a:off x="3928" y="31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  <p:sp>
          <p:nvSpPr>
            <p:cNvPr id="100377" name="Rectangle 28"/>
            <p:cNvSpPr>
              <a:spLocks noChangeArrowheads="1"/>
            </p:cNvSpPr>
            <p:nvPr/>
          </p:nvSpPr>
          <p:spPr bwMode="auto">
            <a:xfrm>
              <a:off x="224" y="2128"/>
              <a:ext cx="179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hu-HU"/>
                <a:t>Afterwards:</a:t>
              </a:r>
            </a:p>
          </p:txBody>
        </p:sp>
        <p:sp>
          <p:nvSpPr>
            <p:cNvPr id="100378" name="Line 29"/>
            <p:cNvSpPr>
              <a:spLocks noChangeShapeType="1"/>
            </p:cNvSpPr>
            <p:nvPr/>
          </p:nvSpPr>
          <p:spPr bwMode="auto">
            <a:xfrm>
              <a:off x="192" y="2040"/>
              <a:ext cx="5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hu-H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D88B7D-FE3D-45B2-87F6-4E818CB1156B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95</a:t>
            </a:fld>
            <a:endParaRPr lang="en-US" altLang="hu-HU" sz="1400" smtClean="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3048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So, for B-trees: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38300"/>
            <a:ext cx="87249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/>
              <a:t>				MAX			MIN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			</a:t>
            </a:r>
            <a:r>
              <a:rPr lang="en-US" altLang="hu-HU" sz="2400" smtClean="0"/>
              <a:t>Tree    Rec  Keys	  Tree    Rec          Keys</a:t>
            </a:r>
            <a:endParaRPr lang="en-US" altLang="hu-HU" smtClean="0"/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 smtClean="0"/>
              <a:t>			</a:t>
            </a:r>
            <a:r>
              <a:rPr lang="en-US" altLang="hu-HU" sz="2400" smtClean="0"/>
              <a:t>Ptrs	Ptrs		   Ptrs 	   Ptrs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 sz="2400" smtClean="0"/>
              <a:t>Non-leaf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 sz="2400" smtClean="0"/>
              <a:t>non-root	</a:t>
            </a:r>
            <a:r>
              <a:rPr lang="en-US" altLang="hu-HU" sz="2000" smtClean="0"/>
              <a:t>n+1	n	n       </a:t>
            </a:r>
            <a:r>
              <a:rPr lang="en-US" altLang="hu-HU" sz="2000" smtClean="0">
                <a:sym typeface="Symbol" panose="05050102010706020507" pitchFamily="18" charset="2"/>
              </a:rPr>
              <a:t>(</a:t>
            </a:r>
            <a:r>
              <a:rPr lang="en-US" altLang="hu-HU" sz="2000" smtClean="0"/>
              <a:t>n+1)/2</a:t>
            </a:r>
            <a:r>
              <a:rPr lang="en-US" altLang="hu-HU" sz="2000" smtClean="0">
                <a:sym typeface="Symbol" panose="05050102010706020507" pitchFamily="18" charset="2"/>
              </a:rPr>
              <a:t>   (</a:t>
            </a:r>
            <a:r>
              <a:rPr lang="en-US" altLang="hu-HU" sz="2000" smtClean="0"/>
              <a:t>n+1)/2</a:t>
            </a:r>
            <a:r>
              <a:rPr lang="en-US" altLang="hu-HU" sz="2000" smtClean="0">
                <a:sym typeface="Symbol" panose="05050102010706020507" pitchFamily="18" charset="2"/>
              </a:rPr>
              <a:t></a:t>
            </a:r>
            <a:r>
              <a:rPr lang="en-US" altLang="hu-HU" sz="2000" smtClean="0"/>
              <a:t>-1  </a:t>
            </a:r>
            <a:r>
              <a:rPr lang="en-US" altLang="hu-HU" sz="2000" smtClean="0">
                <a:sym typeface="Symbol" panose="05050102010706020507" pitchFamily="18" charset="2"/>
              </a:rPr>
              <a:t>(</a:t>
            </a:r>
            <a:r>
              <a:rPr lang="en-US" altLang="hu-HU" sz="2000" smtClean="0"/>
              <a:t>n+1)/2</a:t>
            </a:r>
            <a:r>
              <a:rPr lang="en-US" altLang="hu-HU" sz="2000" smtClean="0">
                <a:sym typeface="Symbol" panose="05050102010706020507" pitchFamily="18" charset="2"/>
              </a:rPr>
              <a:t></a:t>
            </a:r>
            <a:r>
              <a:rPr lang="en-US" altLang="hu-HU" sz="2000" smtClean="0"/>
              <a:t>-1</a:t>
            </a:r>
            <a:endParaRPr lang="en-US" altLang="hu-HU" sz="24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hu-HU" sz="2400" smtClean="0"/>
              <a:t>Leaf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 sz="2400" smtClean="0"/>
              <a:t>non-root	</a:t>
            </a:r>
            <a:r>
              <a:rPr lang="en-US" altLang="hu-HU" sz="2000" smtClean="0"/>
              <a:t>1	n	n	  1	     </a:t>
            </a:r>
            <a:r>
              <a:rPr lang="en-US" altLang="hu-HU" sz="2000" smtClean="0">
                <a:sym typeface="Symbol" panose="05050102010706020507" pitchFamily="18" charset="2"/>
              </a:rPr>
              <a:t></a:t>
            </a:r>
            <a:r>
              <a:rPr lang="en-US" altLang="hu-HU" sz="2000" smtClean="0"/>
              <a:t>n/2</a:t>
            </a:r>
            <a:r>
              <a:rPr lang="en-US" altLang="hu-HU" sz="2000" smtClean="0">
                <a:sym typeface="Symbol" panose="05050102010706020507" pitchFamily="18" charset="2"/>
              </a:rPr>
              <a:t></a:t>
            </a:r>
            <a:r>
              <a:rPr lang="en-US" altLang="hu-HU" sz="2000" smtClean="0"/>
              <a:t>             </a:t>
            </a:r>
            <a:r>
              <a:rPr lang="en-US" altLang="hu-HU" sz="2000" smtClean="0">
                <a:sym typeface="Symbol" panose="05050102010706020507" pitchFamily="18" charset="2"/>
              </a:rPr>
              <a:t></a:t>
            </a:r>
            <a:r>
              <a:rPr lang="en-US" altLang="hu-HU" sz="2000" smtClean="0"/>
              <a:t>n/2</a:t>
            </a:r>
            <a:r>
              <a:rPr lang="en-US" altLang="hu-HU" sz="2000" smtClean="0">
                <a:sym typeface="Symbol" panose="05050102010706020507" pitchFamily="18" charset="2"/>
              </a:rPr>
              <a:t></a:t>
            </a:r>
            <a:endParaRPr lang="en-US" altLang="hu-HU" sz="2400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Root</a:t>
            </a: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altLang="hu-HU" sz="2400" smtClean="0"/>
              <a:t>non-leaf	</a:t>
            </a:r>
            <a:r>
              <a:rPr lang="en-US" altLang="hu-HU" sz="2000" smtClean="0"/>
              <a:t>n+1	n	n	  2	        1	              1</a:t>
            </a:r>
            <a:endParaRPr lang="en-US" altLang="hu-HU" sz="2400" smtClean="0"/>
          </a:p>
          <a:p>
            <a:pPr eaLnBrk="1" hangingPunct="1">
              <a:buFontTx/>
              <a:buNone/>
            </a:pPr>
            <a:r>
              <a:rPr lang="en-US" altLang="hu-HU" sz="2400" smtClean="0"/>
              <a:t>Root</a:t>
            </a:r>
          </a:p>
          <a:p>
            <a:pPr eaLnBrk="1" hangingPunct="1">
              <a:lnSpc>
                <a:spcPct val="40000"/>
              </a:lnSpc>
              <a:buFontTx/>
              <a:buNone/>
            </a:pPr>
            <a:r>
              <a:rPr lang="en-US" altLang="hu-HU" sz="2400" smtClean="0"/>
              <a:t>Leaf		</a:t>
            </a:r>
            <a:r>
              <a:rPr lang="en-US" altLang="hu-HU" sz="2000" smtClean="0"/>
              <a:t>1	n	n	  1	        1	              1</a:t>
            </a:r>
          </a:p>
        </p:txBody>
      </p:sp>
      <p:sp>
        <p:nvSpPr>
          <p:cNvPr id="101381" name="AutoShape 4"/>
          <p:cNvSpPr>
            <a:spLocks/>
          </p:cNvSpPr>
          <p:nvPr/>
        </p:nvSpPr>
        <p:spPr bwMode="auto">
          <a:xfrm rot="-5400000">
            <a:off x="3219450" y="1123950"/>
            <a:ext cx="304800" cy="2247900"/>
          </a:xfrm>
          <a:prstGeom prst="rightBrace">
            <a:avLst>
              <a:gd name="adj1" fmla="val 6145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01382" name="AutoShape 5"/>
          <p:cNvSpPr>
            <a:spLocks/>
          </p:cNvSpPr>
          <p:nvPr/>
        </p:nvSpPr>
        <p:spPr bwMode="auto">
          <a:xfrm rot="-5400000">
            <a:off x="6286500" y="1028700"/>
            <a:ext cx="304800" cy="2438400"/>
          </a:xfrm>
          <a:prstGeom prst="rightBrace">
            <a:avLst>
              <a:gd name="adj1" fmla="val 6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3600"/>
          </a:p>
        </p:txBody>
      </p:sp>
      <p:sp>
        <p:nvSpPr>
          <p:cNvPr id="101383" name="Line 6"/>
          <p:cNvSpPr>
            <a:spLocks noChangeShapeType="1"/>
          </p:cNvSpPr>
          <p:nvPr/>
        </p:nvSpPr>
        <p:spPr bwMode="auto">
          <a:xfrm>
            <a:off x="1943100" y="1562100"/>
            <a:ext cx="0" cy="419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4" name="Line 7"/>
          <p:cNvSpPr>
            <a:spLocks noChangeShapeType="1"/>
          </p:cNvSpPr>
          <p:nvPr/>
        </p:nvSpPr>
        <p:spPr bwMode="auto">
          <a:xfrm>
            <a:off x="4622800" y="1562100"/>
            <a:ext cx="0" cy="4191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5" name="Line 8"/>
          <p:cNvSpPr>
            <a:spLocks noChangeShapeType="1"/>
          </p:cNvSpPr>
          <p:nvPr/>
        </p:nvSpPr>
        <p:spPr bwMode="auto">
          <a:xfrm>
            <a:off x="29337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6" name="Line 9"/>
          <p:cNvSpPr>
            <a:spLocks noChangeShapeType="1"/>
          </p:cNvSpPr>
          <p:nvPr/>
        </p:nvSpPr>
        <p:spPr bwMode="auto">
          <a:xfrm>
            <a:off x="39243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7" name="Line 10"/>
          <p:cNvSpPr>
            <a:spLocks noChangeShapeType="1"/>
          </p:cNvSpPr>
          <p:nvPr/>
        </p:nvSpPr>
        <p:spPr bwMode="auto">
          <a:xfrm>
            <a:off x="59055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8" name="Line 11"/>
          <p:cNvSpPr>
            <a:spLocks noChangeShapeType="1"/>
          </p:cNvSpPr>
          <p:nvPr/>
        </p:nvSpPr>
        <p:spPr bwMode="auto">
          <a:xfrm>
            <a:off x="7404100" y="22479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89" name="Line 12"/>
          <p:cNvSpPr>
            <a:spLocks noChangeShapeType="1"/>
          </p:cNvSpPr>
          <p:nvPr/>
        </p:nvSpPr>
        <p:spPr bwMode="auto">
          <a:xfrm>
            <a:off x="419100" y="5753100"/>
            <a:ext cx="844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0" name="Line 13"/>
          <p:cNvSpPr>
            <a:spLocks noChangeShapeType="1"/>
          </p:cNvSpPr>
          <p:nvPr/>
        </p:nvSpPr>
        <p:spPr bwMode="auto">
          <a:xfrm>
            <a:off x="419100" y="4991100"/>
            <a:ext cx="844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1" name="Line 14"/>
          <p:cNvSpPr>
            <a:spLocks noChangeShapeType="1"/>
          </p:cNvSpPr>
          <p:nvPr/>
        </p:nvSpPr>
        <p:spPr bwMode="auto">
          <a:xfrm>
            <a:off x="419100" y="43434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2" name="Line 15"/>
          <p:cNvSpPr>
            <a:spLocks noChangeShapeType="1"/>
          </p:cNvSpPr>
          <p:nvPr/>
        </p:nvSpPr>
        <p:spPr bwMode="auto">
          <a:xfrm>
            <a:off x="381000" y="36957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3" name="Line 16"/>
          <p:cNvSpPr>
            <a:spLocks noChangeShapeType="1"/>
          </p:cNvSpPr>
          <p:nvPr/>
        </p:nvSpPr>
        <p:spPr bwMode="auto">
          <a:xfrm>
            <a:off x="419100" y="3086100"/>
            <a:ext cx="8458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01394" name="Line 18"/>
          <p:cNvSpPr>
            <a:spLocks noChangeShapeType="1"/>
          </p:cNvSpPr>
          <p:nvPr/>
        </p:nvSpPr>
        <p:spPr bwMode="auto">
          <a:xfrm>
            <a:off x="8877300" y="1270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CE8E4F-CFAA-4638-8CF0-F898473A5F22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96</a:t>
            </a:fld>
            <a:endParaRPr lang="en-US" altLang="hu-HU" sz="1400" smtClean="0"/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Tradeoffs: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924800" cy="238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>
                <a:sym typeface="Wingdings" panose="05000000000000000000" pitchFamily="2" charset="2"/>
              </a:rPr>
              <a:t> </a:t>
            </a:r>
            <a:r>
              <a:rPr lang="en-US" altLang="hu-HU" smtClean="0"/>
              <a:t>B-trees have faster lookup than B+trees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>
                <a:sym typeface="Wingdings" panose="05000000000000000000" pitchFamily="2" charset="2"/>
              </a:rPr>
              <a:t> </a:t>
            </a:r>
            <a:r>
              <a:rPr lang="en-US" altLang="hu-HU" smtClean="0"/>
              <a:t>in B-tree, non-leaf &amp; leaf different sizes</a:t>
            </a:r>
          </a:p>
          <a:p>
            <a:pPr eaLnBrk="1" hangingPunct="1">
              <a:buFontTx/>
              <a:buNone/>
            </a:pPr>
            <a:r>
              <a:rPr lang="en-US" altLang="hu-HU" smtClean="0">
                <a:sym typeface="Wingdings" panose="05000000000000000000" pitchFamily="2" charset="2"/>
              </a:rPr>
              <a:t> </a:t>
            </a:r>
            <a:r>
              <a:rPr lang="en-US" altLang="hu-HU" smtClean="0"/>
              <a:t>in B-tree, deletion more complicated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4FAEBA-5F27-4B1F-A9F0-85966CC1D846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97</a:t>
            </a:fld>
            <a:endParaRPr lang="en-US" altLang="hu-HU" sz="1400" smtClean="0"/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75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Tradeoffs: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11300"/>
            <a:ext cx="7924800" cy="238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hu-HU" smtClean="0">
                <a:sym typeface="Wingdings" panose="05000000000000000000" pitchFamily="2" charset="2"/>
              </a:rPr>
              <a:t> </a:t>
            </a:r>
            <a:r>
              <a:rPr lang="en-US" altLang="hu-HU" smtClean="0"/>
              <a:t>B-trees have faster lookup than B+trees</a:t>
            </a:r>
          </a:p>
          <a:p>
            <a:pPr eaLnBrk="1" hangingPunct="1">
              <a:buFontTx/>
              <a:buNone/>
            </a:pPr>
            <a:endParaRPr lang="en-US" altLang="hu-HU" smtClean="0"/>
          </a:p>
          <a:p>
            <a:pPr eaLnBrk="1" hangingPunct="1">
              <a:buFontTx/>
              <a:buNone/>
            </a:pPr>
            <a:r>
              <a:rPr lang="en-US" altLang="hu-HU" smtClean="0">
                <a:sym typeface="Wingdings" panose="05000000000000000000" pitchFamily="2" charset="2"/>
              </a:rPr>
              <a:t> </a:t>
            </a:r>
            <a:r>
              <a:rPr lang="en-US" altLang="hu-HU" smtClean="0"/>
              <a:t>in B-tree, non-leaf &amp; leaf different sizes</a:t>
            </a:r>
          </a:p>
          <a:p>
            <a:pPr eaLnBrk="1" hangingPunct="1">
              <a:buFontTx/>
              <a:buNone/>
            </a:pPr>
            <a:r>
              <a:rPr lang="en-US" altLang="hu-HU" smtClean="0">
                <a:sym typeface="Wingdings" panose="05000000000000000000" pitchFamily="2" charset="2"/>
              </a:rPr>
              <a:t> </a:t>
            </a:r>
            <a:r>
              <a:rPr lang="en-US" altLang="hu-HU" smtClean="0"/>
              <a:t>in B-tree, deletion more complicated</a:t>
            </a:r>
          </a:p>
        </p:txBody>
      </p:sp>
      <p:sp>
        <p:nvSpPr>
          <p:cNvPr id="103429" name="Text Box 4"/>
          <p:cNvSpPr txBox="1">
            <a:spLocks noChangeArrowheads="1"/>
          </p:cNvSpPr>
          <p:nvPr/>
        </p:nvSpPr>
        <p:spPr bwMode="auto">
          <a:xfrm>
            <a:off x="2166938" y="4549775"/>
            <a:ext cx="4021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>
                <a:sym typeface="ZapfDingbats" pitchFamily="82" charset="2"/>
              </a:rPr>
              <a:t> </a:t>
            </a:r>
            <a:r>
              <a:rPr lang="en-US" altLang="hu-HU"/>
              <a:t>B+trees preferred!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69DC7E-5290-4197-B829-C80E62719948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98</a:t>
            </a:fld>
            <a:endParaRPr lang="en-US" altLang="hu-HU" sz="1400" smtClean="0"/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279400" y="2921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But note: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0400" y="1346200"/>
            <a:ext cx="7772400" cy="2374900"/>
          </a:xfrm>
        </p:spPr>
        <p:txBody>
          <a:bodyPr/>
          <a:lstStyle/>
          <a:p>
            <a:pPr eaLnBrk="1" hangingPunct="1"/>
            <a:r>
              <a:rPr lang="en-US" altLang="hu-HU" smtClean="0"/>
              <a:t>If blocks are fixed size					</a:t>
            </a:r>
            <a:r>
              <a:rPr lang="en-US" altLang="hu-HU" sz="2400" smtClean="0"/>
              <a:t>(due to disk and buffering restrictions)</a:t>
            </a:r>
          </a:p>
          <a:p>
            <a:pPr eaLnBrk="1" hangingPunct="1">
              <a:buFontTx/>
              <a:buNone/>
            </a:pPr>
            <a:r>
              <a:rPr lang="en-US" altLang="hu-HU" smtClean="0"/>
              <a:t>   Then lookup for B+tree is				</a:t>
            </a:r>
            <a:r>
              <a:rPr lang="en-US" altLang="hu-HU" u="sng" smtClean="0"/>
              <a:t>actually better!!</a:t>
            </a:r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965BCF-BA2F-45C9-90BF-118291A08B4A}" type="slidenum">
              <a:rPr lang="en-US" altLang="hu-HU" sz="1400" smtClean="0"/>
              <a:pPr>
                <a:spcBef>
                  <a:spcPct val="0"/>
                </a:spcBef>
                <a:buFontTx/>
                <a:buNone/>
              </a:pPr>
              <a:t>99</a:t>
            </a:fld>
            <a:endParaRPr lang="en-US" altLang="hu-HU" sz="1400" smtClean="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>
          <a:xfrm>
            <a:off x="546100" y="469900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hu-HU" sz="3600" u="sng" smtClean="0"/>
              <a:t>Outline/summary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hu-HU" smtClean="0"/>
              <a:t>Conventional Indexes</a:t>
            </a:r>
          </a:p>
          <a:p>
            <a:pPr lvl="2" eaLnBrk="1" hangingPunct="1"/>
            <a:r>
              <a:rPr lang="en-US" altLang="hu-HU" smtClean="0"/>
              <a:t>Sparse vs. dense</a:t>
            </a:r>
          </a:p>
          <a:p>
            <a:pPr lvl="2" eaLnBrk="1" hangingPunct="1"/>
            <a:r>
              <a:rPr lang="en-US" altLang="hu-HU" smtClean="0"/>
              <a:t>Primary vs. secondary</a:t>
            </a:r>
          </a:p>
          <a:p>
            <a:pPr eaLnBrk="1" hangingPunct="1"/>
            <a:r>
              <a:rPr lang="en-US" altLang="hu-HU" smtClean="0"/>
              <a:t>B trees</a:t>
            </a:r>
          </a:p>
          <a:p>
            <a:pPr lvl="2" eaLnBrk="1" hangingPunct="1"/>
            <a:r>
              <a:rPr lang="en-US" altLang="hu-HU" smtClean="0"/>
              <a:t>B+trees vs. B-trees</a:t>
            </a:r>
          </a:p>
          <a:p>
            <a:pPr lvl="2" eaLnBrk="1" hangingPunct="1"/>
            <a:r>
              <a:rPr lang="en-US" altLang="hu-HU" smtClean="0"/>
              <a:t>B+trees vs. indexed sequential</a:t>
            </a:r>
          </a:p>
          <a:p>
            <a:pPr eaLnBrk="1" hangingPunct="1"/>
            <a:r>
              <a:rPr lang="en-US" altLang="hu-HU" smtClean="0"/>
              <a:t>Hashing schemes		--&gt;	Next</a:t>
            </a:r>
          </a:p>
          <a:p>
            <a:pPr eaLnBrk="1" hangingPunct="1"/>
            <a:endParaRPr lang="en-US" alt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19108</TotalTime>
  <Words>2383</Words>
  <Application>Microsoft Office PowerPoint</Application>
  <PresentationFormat>Diavetítés a képernyőre (4:3 oldalarány)</PresentationFormat>
  <Paragraphs>1455</Paragraphs>
  <Slides>99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99</vt:i4>
      </vt:variant>
    </vt:vector>
  </HeadingPairs>
  <TitlesOfParts>
    <vt:vector size="104" baseType="lpstr">
      <vt:lpstr>Symbol</vt:lpstr>
      <vt:lpstr>Tahoma</vt:lpstr>
      <vt:lpstr>Wingdings</vt:lpstr>
      <vt:lpstr>ZapfDingbats</vt:lpstr>
      <vt:lpstr>Default Design</vt:lpstr>
      <vt:lpstr>Ullman et al. : Database System Principles  Notes 4: Indexing</vt:lpstr>
      <vt:lpstr>PowerPoint-bemutató</vt:lpstr>
      <vt:lpstr>Topics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Notes on pointers:</vt:lpstr>
      <vt:lpstr>Sparse vs. Dense Tradeoff</vt:lpstr>
      <vt:lpstr>Terms</vt:lpstr>
      <vt:lpstr>Next:</vt:lpstr>
      <vt:lpstr>Duplicate keys</vt:lpstr>
      <vt:lpstr>Dense index, one way to implement?</vt:lpstr>
      <vt:lpstr>PowerPoint-bemutató</vt:lpstr>
      <vt:lpstr>PowerPoint-bemutató</vt:lpstr>
      <vt:lpstr>PowerPoint-bemutató</vt:lpstr>
      <vt:lpstr>   Duplicate values,          primary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sparse index</vt:lpstr>
      <vt:lpstr>Deletion from dense index</vt:lpstr>
      <vt:lpstr>Deletion from dense index</vt:lpstr>
      <vt:lpstr>Deletion from dense index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With secondary indexes:</vt:lpstr>
      <vt:lpstr>Duplicate values &amp; secondary indexes</vt:lpstr>
      <vt:lpstr>Duplicate values &amp; secondary indexes</vt:lpstr>
      <vt:lpstr>Duplicate values &amp; secondary indexes</vt:lpstr>
      <vt:lpstr>Duplicate values &amp; secondary indexes</vt:lpstr>
      <vt:lpstr>Why “bucket” idea is useful</vt:lpstr>
      <vt:lpstr>Query: Get employees in    (Toy Dept) ^ (2nd floor)</vt:lpstr>
      <vt:lpstr>Summary so far</vt:lpstr>
      <vt:lpstr>Conventional indexes</vt:lpstr>
      <vt:lpstr>PowerPoint-bemutató</vt:lpstr>
      <vt:lpstr>PowerPoint-bemutató</vt:lpstr>
      <vt:lpstr>PowerPoint-bemutató</vt:lpstr>
      <vt:lpstr>PowerPoint-bemutató</vt:lpstr>
      <vt:lpstr>Outline: </vt:lpstr>
      <vt:lpstr>PowerPoint-bemutató</vt:lpstr>
      <vt:lpstr>PowerPoint-bemutató</vt:lpstr>
      <vt:lpstr>Lookup in a B+ tree  Useful for range queries too  SELECT * FROM R WHERE R.o &gt;= a AND R.o &lt;= b;</vt:lpstr>
      <vt:lpstr>Sample non-leaf</vt:lpstr>
      <vt:lpstr>Sample leaf node:</vt:lpstr>
      <vt:lpstr>In textbook’s notation   n=3</vt:lpstr>
      <vt:lpstr>PowerPoint-bemutató</vt:lpstr>
      <vt:lpstr>Don’t want nodes to be too empty</vt:lpstr>
      <vt:lpstr>PowerPoint-bemutató</vt:lpstr>
      <vt:lpstr>B+tree rules  tree of order n</vt:lpstr>
      <vt:lpstr>PowerPoint-bemutató</vt:lpstr>
      <vt:lpstr>Insert into B+tree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Deletion from B+tree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B+tree deletions in practice</vt:lpstr>
      <vt:lpstr>PowerPoint-bemutató</vt:lpstr>
      <vt:lpstr>Variation on B+tree: B-tree (no +)</vt:lpstr>
      <vt:lpstr>PowerPoint-bemutató</vt:lpstr>
      <vt:lpstr>B-tree example    n=2</vt:lpstr>
      <vt:lpstr>B-tree example    n=2</vt:lpstr>
      <vt:lpstr>Note on inserts</vt:lpstr>
      <vt:lpstr>Note on inserts</vt:lpstr>
      <vt:lpstr>So, for B-trees:</vt:lpstr>
      <vt:lpstr>Tradeoffs:</vt:lpstr>
      <vt:lpstr>Tradeoffs:</vt:lpstr>
      <vt:lpstr>But note:</vt:lpstr>
      <vt:lpstr>Outline/summary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245: Database System Principles</dc:title>
  <dc:creator>Siroker</dc:creator>
  <cp:lastModifiedBy>admin</cp:lastModifiedBy>
  <cp:revision>176</cp:revision>
  <cp:lastPrinted>2000-01-10T02:52:33Z</cp:lastPrinted>
  <dcterms:created xsi:type="dcterms:W3CDTF">1999-07-13T19:55:20Z</dcterms:created>
  <dcterms:modified xsi:type="dcterms:W3CDTF">2019-09-24T09:34:07Z</dcterms:modified>
</cp:coreProperties>
</file>