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89" r:id="rId4"/>
    <p:sldId id="258" r:id="rId5"/>
    <p:sldId id="360" r:id="rId6"/>
    <p:sldId id="388" r:id="rId7"/>
    <p:sldId id="261" r:id="rId8"/>
    <p:sldId id="361" r:id="rId9"/>
    <p:sldId id="264" r:id="rId10"/>
    <p:sldId id="266" r:id="rId11"/>
    <p:sldId id="267" r:id="rId12"/>
    <p:sldId id="362" r:id="rId13"/>
    <p:sldId id="363" r:id="rId14"/>
    <p:sldId id="270" r:id="rId15"/>
    <p:sldId id="364" r:id="rId16"/>
    <p:sldId id="365" r:id="rId17"/>
    <p:sldId id="366" r:id="rId18"/>
    <p:sldId id="274" r:id="rId19"/>
    <p:sldId id="367" r:id="rId20"/>
    <p:sldId id="276" r:id="rId21"/>
    <p:sldId id="277" r:id="rId22"/>
    <p:sldId id="368" r:id="rId23"/>
    <p:sldId id="370" r:id="rId24"/>
    <p:sldId id="369" r:id="rId25"/>
    <p:sldId id="281" r:id="rId26"/>
    <p:sldId id="371" r:id="rId27"/>
    <p:sldId id="372" r:id="rId28"/>
    <p:sldId id="283" r:id="rId29"/>
    <p:sldId id="373" r:id="rId30"/>
    <p:sldId id="374" r:id="rId31"/>
    <p:sldId id="289" r:id="rId32"/>
    <p:sldId id="290" r:id="rId33"/>
    <p:sldId id="357" r:id="rId34"/>
    <p:sldId id="358" r:id="rId35"/>
    <p:sldId id="375" r:id="rId36"/>
    <p:sldId id="376" r:id="rId37"/>
    <p:sldId id="377" r:id="rId38"/>
    <p:sldId id="378" r:id="rId39"/>
    <p:sldId id="379" r:id="rId40"/>
    <p:sldId id="359" r:id="rId41"/>
    <p:sldId id="381" r:id="rId42"/>
    <p:sldId id="382" r:id="rId43"/>
    <p:sldId id="383" r:id="rId44"/>
    <p:sldId id="353" r:id="rId45"/>
    <p:sldId id="384" r:id="rId46"/>
    <p:sldId id="385" r:id="rId47"/>
    <p:sldId id="386" r:id="rId48"/>
    <p:sldId id="387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1" autoAdjust="0"/>
    <p:restoredTop sz="93604" autoAdjust="0"/>
  </p:normalViewPr>
  <p:slideViewPr>
    <p:cSldViewPr snapToGrid="0">
      <p:cViewPr varScale="1">
        <p:scale>
          <a:sx n="101" d="100"/>
          <a:sy n="10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4"/>
    </p:cViewPr>
  </p:sorterViewPr>
  <p:notesViewPr>
    <p:cSldViewPr snapToGrid="0">
      <p:cViewPr varScale="1">
        <p:scale>
          <a:sx n="88" d="100"/>
          <a:sy n="88" d="100"/>
        </p:scale>
        <p:origin x="-3160" y="-7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2949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2949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18563"/>
            <a:ext cx="2949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714C89-B0B4-457B-9243-30B083F6D78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82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82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82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B030D4E0-DA6F-463C-B739-D1AF367DEDCB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72D3CE-36C8-4308-B90A-96A0F2956A26}" type="slidenum">
              <a:rPr lang="en-US" altLang="hu-HU" smtClean="0"/>
              <a:pPr>
                <a:spcBef>
                  <a:spcPct val="0"/>
                </a:spcBef>
              </a:pPr>
              <a:t>1</a:t>
            </a:fld>
            <a:endParaRPr lang="en-US" altLang="hu-H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6A290-9FD7-4B05-952F-F688E103488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7890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3AAC2-7B9E-44A0-996F-1055878EE07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2351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6B086-1298-44B9-AD82-D321093D64A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259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29F8B-A90A-4527-B4CC-B16C95F49E0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0766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03B0B-C86C-4569-BF8B-8E65C454667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1650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EA2BE-BB40-4427-917D-09A15746B8F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68737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DEE92-45D1-4B09-A7A5-298540668E1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81980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2B79-EC5E-43C9-BD5C-A0CD5C560335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6187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BA9F5-5537-436C-BFE5-A18ABA56207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7842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82D9-33E8-4BD2-BCB4-126A3C03F61C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4393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3D81C-2415-4AE5-915A-A4412B10CE9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1006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60E82D8-796A-4C58-97DA-AE0D86181A4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2EAED-66C3-46C2-BE36-25F87353EAC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198563"/>
            <a:ext cx="7772400" cy="1143000"/>
          </a:xfrm>
        </p:spPr>
        <p:txBody>
          <a:bodyPr/>
          <a:lstStyle/>
          <a:p>
            <a:pPr eaLnBrk="1" hangingPunct="1"/>
            <a:r>
              <a:rPr lang="hu-HU" altLang="hu-HU" smtClean="0"/>
              <a:t>Ullman et al. :</a:t>
            </a:r>
            <a:br>
              <a:rPr lang="hu-HU" altLang="hu-HU" smtClean="0"/>
            </a:br>
            <a:r>
              <a:rPr lang="en-US" altLang="hu-HU" smtClean="0"/>
              <a:t>Database System Principles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3825" y="4278313"/>
            <a:ext cx="6400800" cy="717550"/>
          </a:xfrm>
        </p:spPr>
        <p:txBody>
          <a:bodyPr/>
          <a:lstStyle/>
          <a:p>
            <a:pPr eaLnBrk="1" hangingPunct="1"/>
            <a:endParaRPr lang="en-US" altLang="hu-HU" smtClean="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509713" y="3000375"/>
            <a:ext cx="6386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b="1"/>
              <a:t>Notes 5: Hashing and More</a:t>
            </a:r>
            <a:endParaRPr lang="en-US" altLang="hu-HU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148031-B2B5-463C-9BD6-927C00C670C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Next:</a:t>
            </a:r>
            <a:r>
              <a:rPr lang="en-US" altLang="hu-HU" sz="3600" smtClean="0"/>
              <a:t> example to illustrate					inserts, overflows, deletes</a:t>
            </a:r>
            <a:endParaRPr lang="en-US" altLang="hu-HU" sz="3600" u="sng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	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h(K)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800600" y="2286000"/>
            <a:ext cx="762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800600" y="3048000"/>
            <a:ext cx="762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4800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5562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3657600" y="2819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789AF-4414-40AC-9E19-C3EE950A23C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EXAMPLE</a:t>
            </a:r>
            <a:r>
              <a:rPr lang="en-US" altLang="hu-HU" sz="3600" smtClean="0"/>
              <a:t>  2 records/bucket</a:t>
            </a:r>
            <a:endParaRPr lang="en-US" altLang="hu-HU" sz="3600" u="sng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184400"/>
            <a:ext cx="1841500" cy="2908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INSERT: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h(a) = 1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h(b) = 2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h(c) = 1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h(d) = 0</a:t>
            </a:r>
          </a:p>
        </p:txBody>
      </p:sp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7" name="Line 6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4352" name="Rectangle 9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3" name="Rectangle 10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4" name="Line 11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4343" name="Group 12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4344" name="Group 16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4346" name="Rectangle 1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47" name="Rectangle 1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4345" name="Text Box 20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0E6F5-4BC5-471A-BBFE-A85817CB781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EXAMPLE</a:t>
            </a:r>
            <a:r>
              <a:rPr lang="en-US" altLang="hu-HU" sz="3600" smtClean="0"/>
              <a:t>  2 records/bucket</a:t>
            </a:r>
            <a:endParaRPr lang="en-US" altLang="hu-HU" sz="3600" u="sng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184400"/>
            <a:ext cx="1841500" cy="2908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INSERT: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h(a) = 1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h(b) = 2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h(c) = 1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h(d) = 0</a:t>
            </a:r>
          </a:p>
        </p:txBody>
      </p: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5385" name="Rectangle 4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6" name="Rectangle 5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7" name="Line 6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5382" name="Rectangle 9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3" name="Rectangle 10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4" name="Line 11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5367" name="Group 12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5379" name="Rectangle 1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0" name="Rectangle 1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1" name="Line 1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5368" name="Group 16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5376" name="Rectangle 1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77" name="Rectangle 1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5369" name="Text Box 20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5370" name="Group 25"/>
          <p:cNvGrpSpPr>
            <a:grpSpLocks/>
          </p:cNvGrpSpPr>
          <p:nvPr/>
        </p:nvGrpSpPr>
        <p:grpSpPr bwMode="auto">
          <a:xfrm>
            <a:off x="4191000" y="2209800"/>
            <a:ext cx="352425" cy="1981200"/>
            <a:chOff x="2640" y="1392"/>
            <a:chExt cx="222" cy="1248"/>
          </a:xfrm>
        </p:grpSpPr>
        <p:sp>
          <p:nvSpPr>
            <p:cNvPr id="15372" name="Text Box 21"/>
            <p:cNvSpPr txBox="1">
              <a:spLocks noChangeArrowheads="1"/>
            </p:cNvSpPr>
            <p:nvPr/>
          </p:nvSpPr>
          <p:spPr bwMode="auto">
            <a:xfrm>
              <a:off x="2640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d</a:t>
              </a:r>
              <a:endParaRPr lang="en-US" altLang="hu-HU" sz="2400"/>
            </a:p>
          </p:txBody>
        </p:sp>
        <p:sp>
          <p:nvSpPr>
            <p:cNvPr id="15373" name="Text Box 22"/>
            <p:cNvSpPr txBox="1">
              <a:spLocks noChangeArrowheads="1"/>
            </p:cNvSpPr>
            <p:nvPr/>
          </p:nvSpPr>
          <p:spPr bwMode="auto">
            <a:xfrm>
              <a:off x="2640" y="182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a</a:t>
              </a:r>
              <a:endParaRPr lang="en-US" altLang="hu-HU" sz="2400"/>
            </a:p>
          </p:txBody>
        </p:sp>
        <p:sp>
          <p:nvSpPr>
            <p:cNvPr id="15374" name="Text Box 23"/>
            <p:cNvSpPr txBox="1">
              <a:spLocks noChangeArrowheads="1"/>
            </p:cNvSpPr>
            <p:nvPr/>
          </p:nvSpPr>
          <p:spPr bwMode="auto">
            <a:xfrm>
              <a:off x="2640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c</a:t>
              </a:r>
              <a:endParaRPr lang="en-US" altLang="hu-HU" sz="2400"/>
            </a:p>
          </p:txBody>
        </p:sp>
        <p:sp>
          <p:nvSpPr>
            <p:cNvPr id="15375" name="Text Box 24"/>
            <p:cNvSpPr txBox="1">
              <a:spLocks noChangeArrowheads="1"/>
            </p:cNvSpPr>
            <p:nvPr/>
          </p:nvSpPr>
          <p:spPr bwMode="auto">
            <a:xfrm>
              <a:off x="2640" y="235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b</a:t>
              </a:r>
              <a:endParaRPr lang="en-US" altLang="hu-HU" sz="2400"/>
            </a:p>
          </p:txBody>
        </p:sp>
      </p:grpSp>
      <p:sp>
        <p:nvSpPr>
          <p:cNvPr id="15371" name="Rectangle 26"/>
          <p:cNvSpPr>
            <a:spLocks noChangeArrowheads="1"/>
          </p:cNvSpPr>
          <p:nvPr/>
        </p:nvSpPr>
        <p:spPr bwMode="auto">
          <a:xfrm>
            <a:off x="685800" y="5143500"/>
            <a:ext cx="1714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olidFill>
                  <a:schemeClr val="accent2"/>
                </a:solidFill>
              </a:rPr>
              <a:t>h(e) = 1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499503-DF69-4EFE-85B2-0ADAD5DC064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EXAMPLE</a:t>
            </a:r>
            <a:r>
              <a:rPr lang="en-US" altLang="hu-HU" sz="3600" smtClean="0"/>
              <a:t>  2 records/bucket</a:t>
            </a:r>
            <a:endParaRPr lang="en-US" altLang="hu-HU" sz="3600" u="sng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184400"/>
            <a:ext cx="1841500" cy="2908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INSERT: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h(a) = 1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h(b) = 2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h(c) = 1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h(d) = 0</a:t>
            </a:r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7" name="Rectangle 5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8" name="Line 6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390" name="Group 8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6413" name="Rectangle 9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4" name="Rectangle 10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5" name="Line 11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391" name="Group 12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6410" name="Rectangle 1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1" name="Rectangle 1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2" name="Line 1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392" name="Group 16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6407" name="Rectangle 1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08" name="Rectangle 1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09" name="Line 1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6393" name="Text Box 20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6394" name="Group 25"/>
          <p:cNvGrpSpPr>
            <a:grpSpLocks/>
          </p:cNvGrpSpPr>
          <p:nvPr/>
        </p:nvGrpSpPr>
        <p:grpSpPr bwMode="auto">
          <a:xfrm>
            <a:off x="4191000" y="2209800"/>
            <a:ext cx="352425" cy="1981200"/>
            <a:chOff x="2640" y="1392"/>
            <a:chExt cx="222" cy="1248"/>
          </a:xfrm>
        </p:grpSpPr>
        <p:sp>
          <p:nvSpPr>
            <p:cNvPr id="16403" name="Text Box 21"/>
            <p:cNvSpPr txBox="1">
              <a:spLocks noChangeArrowheads="1"/>
            </p:cNvSpPr>
            <p:nvPr/>
          </p:nvSpPr>
          <p:spPr bwMode="auto">
            <a:xfrm>
              <a:off x="2640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d</a:t>
              </a:r>
              <a:endParaRPr lang="en-US" altLang="hu-HU" sz="2400"/>
            </a:p>
          </p:txBody>
        </p:sp>
        <p:sp>
          <p:nvSpPr>
            <p:cNvPr id="16404" name="Text Box 22"/>
            <p:cNvSpPr txBox="1">
              <a:spLocks noChangeArrowheads="1"/>
            </p:cNvSpPr>
            <p:nvPr/>
          </p:nvSpPr>
          <p:spPr bwMode="auto">
            <a:xfrm>
              <a:off x="2640" y="182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a</a:t>
              </a:r>
              <a:endParaRPr lang="en-US" altLang="hu-HU" sz="2400"/>
            </a:p>
          </p:txBody>
        </p:sp>
        <p:sp>
          <p:nvSpPr>
            <p:cNvPr id="16405" name="Text Box 23"/>
            <p:cNvSpPr txBox="1">
              <a:spLocks noChangeArrowheads="1"/>
            </p:cNvSpPr>
            <p:nvPr/>
          </p:nvSpPr>
          <p:spPr bwMode="auto">
            <a:xfrm>
              <a:off x="2640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c</a:t>
              </a:r>
              <a:endParaRPr lang="en-US" altLang="hu-HU" sz="2400"/>
            </a:p>
          </p:txBody>
        </p:sp>
        <p:sp>
          <p:nvSpPr>
            <p:cNvPr id="16406" name="Text Box 24"/>
            <p:cNvSpPr txBox="1">
              <a:spLocks noChangeArrowheads="1"/>
            </p:cNvSpPr>
            <p:nvPr/>
          </p:nvSpPr>
          <p:spPr bwMode="auto">
            <a:xfrm>
              <a:off x="2640" y="235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b</a:t>
              </a:r>
              <a:endParaRPr lang="en-US" altLang="hu-HU" sz="2400"/>
            </a:p>
          </p:txBody>
        </p:sp>
      </p:grpSp>
      <p:sp>
        <p:nvSpPr>
          <p:cNvPr id="16395" name="Rectangle 26"/>
          <p:cNvSpPr>
            <a:spLocks noChangeArrowheads="1"/>
          </p:cNvSpPr>
          <p:nvPr/>
        </p:nvSpPr>
        <p:spPr bwMode="auto">
          <a:xfrm>
            <a:off x="685800" y="5143500"/>
            <a:ext cx="1714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olidFill>
                  <a:schemeClr val="accent2"/>
                </a:solidFill>
              </a:rPr>
              <a:t>h(e) = 1</a:t>
            </a:r>
            <a:endParaRPr lang="en-US" altLang="hu-HU"/>
          </a:p>
        </p:txBody>
      </p:sp>
      <p:grpSp>
        <p:nvGrpSpPr>
          <p:cNvPr id="16396" name="Group 33"/>
          <p:cNvGrpSpPr>
            <a:grpSpLocks/>
          </p:cNvGrpSpPr>
          <p:nvPr/>
        </p:nvGrpSpPr>
        <p:grpSpPr bwMode="auto">
          <a:xfrm>
            <a:off x="5054600" y="2946400"/>
            <a:ext cx="2197100" cy="787400"/>
            <a:chOff x="3184" y="1856"/>
            <a:chExt cx="1384" cy="496"/>
          </a:xfrm>
        </p:grpSpPr>
        <p:grpSp>
          <p:nvGrpSpPr>
            <p:cNvPr id="16397" name="Group 27"/>
            <p:cNvGrpSpPr>
              <a:grpSpLocks/>
            </p:cNvGrpSpPr>
            <p:nvPr/>
          </p:nvGrpSpPr>
          <p:grpSpPr bwMode="auto">
            <a:xfrm>
              <a:off x="3656" y="1872"/>
              <a:ext cx="912" cy="480"/>
              <a:chOff x="2352" y="1392"/>
              <a:chExt cx="912" cy="480"/>
            </a:xfrm>
          </p:grpSpPr>
          <p:sp>
            <p:nvSpPr>
              <p:cNvPr id="16400" name="Rectangle 28"/>
              <p:cNvSpPr>
                <a:spLocks noChangeArrowheads="1"/>
              </p:cNvSpPr>
              <p:nvPr/>
            </p:nvSpPr>
            <p:spPr bwMode="auto">
              <a:xfrm>
                <a:off x="2352" y="1392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16401" name="Rectangle 29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16402" name="Line 3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16398" name="Line 31"/>
            <p:cNvSpPr>
              <a:spLocks noChangeShapeType="1"/>
            </p:cNvSpPr>
            <p:nvPr/>
          </p:nvSpPr>
          <p:spPr bwMode="auto">
            <a:xfrm>
              <a:off x="3184" y="1920"/>
              <a:ext cx="432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9" name="Text Box 32"/>
            <p:cNvSpPr txBox="1">
              <a:spLocks noChangeArrowheads="1"/>
            </p:cNvSpPr>
            <p:nvPr/>
          </p:nvSpPr>
          <p:spPr bwMode="auto">
            <a:xfrm>
              <a:off x="3915" y="1856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e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CF25F9-9B2E-436B-9693-E47A4723297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 smtClean="0"/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7439" name="Rectangle 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40" name="Rectangle 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41" name="Line 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7436" name="Rectangle 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7" name="Rectangle 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8" name="Line 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7413" name="Group 10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7433" name="Rectangle 11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4" name="Rectangle 12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5" name="Line 13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7414" name="Group 14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7430" name="Rectangle 15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1" name="Rectangle 16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2" name="Line 17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7415" name="Text Box 18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7416" name="Group 19"/>
          <p:cNvGrpSpPr>
            <a:grpSpLocks/>
          </p:cNvGrpSpPr>
          <p:nvPr/>
        </p:nvGrpSpPr>
        <p:grpSpPr bwMode="auto">
          <a:xfrm>
            <a:off x="5943600" y="2971800"/>
            <a:ext cx="1447800" cy="762000"/>
            <a:chOff x="2352" y="1392"/>
            <a:chExt cx="912" cy="480"/>
          </a:xfrm>
        </p:grpSpPr>
        <p:sp>
          <p:nvSpPr>
            <p:cNvPr id="17427" name="Rectangle 20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28" name="Rectangle 21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29" name="Line 22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7417" name="Text Box 23"/>
          <p:cNvSpPr txBox="1">
            <a:spLocks noChangeArrowheads="1"/>
          </p:cNvSpPr>
          <p:nvPr/>
        </p:nvSpPr>
        <p:spPr bwMode="auto">
          <a:xfrm>
            <a:off x="4195763" y="2209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17418" name="Text Box 24"/>
          <p:cNvSpPr txBox="1">
            <a:spLocks noChangeArrowheads="1"/>
          </p:cNvSpPr>
          <p:nvPr/>
        </p:nvSpPr>
        <p:spPr bwMode="auto">
          <a:xfrm>
            <a:off x="4191000" y="2895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17419" name="Text Box 25"/>
          <p:cNvSpPr txBox="1">
            <a:spLocks noChangeArrowheads="1"/>
          </p:cNvSpPr>
          <p:nvPr/>
        </p:nvSpPr>
        <p:spPr bwMode="auto">
          <a:xfrm>
            <a:off x="4205288" y="3276600"/>
            <a:ext cx="32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17420" name="Text Box 26"/>
          <p:cNvSpPr txBox="1">
            <a:spLocks noChangeArrowheads="1"/>
          </p:cNvSpPr>
          <p:nvPr/>
        </p:nvSpPr>
        <p:spPr bwMode="auto">
          <a:xfrm>
            <a:off x="4195763" y="3733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e</a:t>
            </a:r>
          </a:p>
        </p:txBody>
      </p:sp>
      <p:sp>
        <p:nvSpPr>
          <p:cNvPr id="17421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17422" name="Line 28"/>
          <p:cNvSpPr>
            <a:spLocks noChangeShapeType="1"/>
          </p:cNvSpPr>
          <p:nvPr/>
        </p:nvSpPr>
        <p:spPr bwMode="auto">
          <a:xfrm>
            <a:off x="5105400" y="3048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7423" name="Rectangle 2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EXAMPLE:</a:t>
            </a:r>
            <a:r>
              <a:rPr lang="en-US" altLang="hu-HU" sz="3600">
                <a:solidFill>
                  <a:schemeClr val="tx2"/>
                </a:solidFill>
              </a:rPr>
              <a:t>  deletion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17424" name="Text Box 30"/>
          <p:cNvSpPr txBox="1">
            <a:spLocks noChangeArrowheads="1"/>
          </p:cNvSpPr>
          <p:nvPr/>
        </p:nvSpPr>
        <p:spPr bwMode="auto">
          <a:xfrm>
            <a:off x="541338" y="2025650"/>
            <a:ext cx="16367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Delete:</a:t>
            </a:r>
            <a:br>
              <a:rPr lang="en-US" altLang="hu-HU" sz="3600"/>
            </a:br>
            <a:r>
              <a:rPr lang="en-US" altLang="hu-HU" sz="3600"/>
              <a:t>e</a:t>
            </a:r>
            <a:br>
              <a:rPr lang="en-US" altLang="hu-HU" sz="3600"/>
            </a:br>
            <a:r>
              <a:rPr lang="en-US" altLang="hu-HU" sz="3600"/>
              <a:t>f</a:t>
            </a:r>
          </a:p>
        </p:txBody>
      </p:sp>
      <p:sp>
        <p:nvSpPr>
          <p:cNvPr id="17425" name="Text Box 32"/>
          <p:cNvSpPr txBox="1">
            <a:spLocks noChangeArrowheads="1"/>
          </p:cNvSpPr>
          <p:nvPr/>
        </p:nvSpPr>
        <p:spPr bwMode="auto">
          <a:xfrm>
            <a:off x="4222750" y="441960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f</a:t>
            </a:r>
          </a:p>
        </p:txBody>
      </p:sp>
      <p:sp>
        <p:nvSpPr>
          <p:cNvPr id="17426" name="Text Box 33"/>
          <p:cNvSpPr txBox="1">
            <a:spLocks noChangeArrowheads="1"/>
          </p:cNvSpPr>
          <p:nvPr/>
        </p:nvSpPr>
        <p:spPr bwMode="auto">
          <a:xfrm>
            <a:off x="4186238" y="4800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0FA88E-4B40-415B-9DB7-37038C0B4DD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 smtClean="0"/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8469" name="Rectangle 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70" name="Rectangle 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71" name="Line 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8466" name="Rectangle 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7" name="Rectangle 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8" name="Line 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437" name="Group 10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8463" name="Rectangle 11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4" name="Rectangle 12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5" name="Line 13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438" name="Group 14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8460" name="Rectangle 15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1" name="Rectangle 16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439" name="Text Box 18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8440" name="Group 19"/>
          <p:cNvGrpSpPr>
            <a:grpSpLocks/>
          </p:cNvGrpSpPr>
          <p:nvPr/>
        </p:nvGrpSpPr>
        <p:grpSpPr bwMode="auto">
          <a:xfrm>
            <a:off x="5943600" y="2971800"/>
            <a:ext cx="1447800" cy="762000"/>
            <a:chOff x="2352" y="1392"/>
            <a:chExt cx="912" cy="480"/>
          </a:xfrm>
        </p:grpSpPr>
        <p:sp>
          <p:nvSpPr>
            <p:cNvPr id="18457" name="Rectangle 20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58" name="Rectangle 21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59" name="Line 22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441" name="Text Box 23"/>
          <p:cNvSpPr txBox="1">
            <a:spLocks noChangeArrowheads="1"/>
          </p:cNvSpPr>
          <p:nvPr/>
        </p:nvSpPr>
        <p:spPr bwMode="auto">
          <a:xfrm>
            <a:off x="4195763" y="2209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18442" name="Text Box 24"/>
          <p:cNvSpPr txBox="1">
            <a:spLocks noChangeArrowheads="1"/>
          </p:cNvSpPr>
          <p:nvPr/>
        </p:nvSpPr>
        <p:spPr bwMode="auto">
          <a:xfrm>
            <a:off x="4191000" y="2895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18443" name="Text Box 25"/>
          <p:cNvSpPr txBox="1">
            <a:spLocks noChangeArrowheads="1"/>
          </p:cNvSpPr>
          <p:nvPr/>
        </p:nvSpPr>
        <p:spPr bwMode="auto">
          <a:xfrm>
            <a:off x="4205288" y="3276600"/>
            <a:ext cx="32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18444" name="Text Box 26"/>
          <p:cNvSpPr txBox="1">
            <a:spLocks noChangeArrowheads="1"/>
          </p:cNvSpPr>
          <p:nvPr/>
        </p:nvSpPr>
        <p:spPr bwMode="auto">
          <a:xfrm>
            <a:off x="4195763" y="3733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e</a:t>
            </a:r>
          </a:p>
        </p:txBody>
      </p:sp>
      <p:sp>
        <p:nvSpPr>
          <p:cNvPr id="18445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18446" name="Line 28"/>
          <p:cNvSpPr>
            <a:spLocks noChangeShapeType="1"/>
          </p:cNvSpPr>
          <p:nvPr/>
        </p:nvSpPr>
        <p:spPr bwMode="auto">
          <a:xfrm>
            <a:off x="5105400" y="3048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7" name="Rectangle 2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EXAMPLE:</a:t>
            </a:r>
            <a:r>
              <a:rPr lang="en-US" altLang="hu-HU" sz="3600">
                <a:solidFill>
                  <a:schemeClr val="tx2"/>
                </a:solidFill>
              </a:rPr>
              <a:t>  deletion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18448" name="Text Box 30"/>
          <p:cNvSpPr txBox="1">
            <a:spLocks noChangeArrowheads="1"/>
          </p:cNvSpPr>
          <p:nvPr/>
        </p:nvSpPr>
        <p:spPr bwMode="auto">
          <a:xfrm>
            <a:off x="541338" y="2025650"/>
            <a:ext cx="16367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Delete:</a:t>
            </a:r>
            <a:br>
              <a:rPr lang="en-US" altLang="hu-HU" sz="3600"/>
            </a:br>
            <a:r>
              <a:rPr lang="en-US" altLang="hu-HU" sz="3600"/>
              <a:t>e</a:t>
            </a:r>
            <a:br>
              <a:rPr lang="en-US" altLang="hu-HU" sz="3600"/>
            </a:br>
            <a:r>
              <a:rPr lang="en-US" altLang="hu-HU" sz="3600"/>
              <a:t>f</a:t>
            </a:r>
          </a:p>
        </p:txBody>
      </p:sp>
      <p:sp>
        <p:nvSpPr>
          <p:cNvPr id="18449" name="Text Box 32"/>
          <p:cNvSpPr txBox="1">
            <a:spLocks noChangeArrowheads="1"/>
          </p:cNvSpPr>
          <p:nvPr/>
        </p:nvSpPr>
        <p:spPr bwMode="auto">
          <a:xfrm>
            <a:off x="4222750" y="441960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f</a:t>
            </a:r>
          </a:p>
        </p:txBody>
      </p:sp>
      <p:sp>
        <p:nvSpPr>
          <p:cNvPr id="18450" name="Text Box 33"/>
          <p:cNvSpPr txBox="1">
            <a:spLocks noChangeArrowheads="1"/>
          </p:cNvSpPr>
          <p:nvPr/>
        </p:nvSpPr>
        <p:spPr bwMode="auto">
          <a:xfrm>
            <a:off x="4186238" y="4800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g</a:t>
            </a:r>
          </a:p>
        </p:txBody>
      </p:sp>
      <p:grpSp>
        <p:nvGrpSpPr>
          <p:cNvPr id="18451" name="Group 75"/>
          <p:cNvGrpSpPr>
            <a:grpSpLocks/>
          </p:cNvGrpSpPr>
          <p:nvPr/>
        </p:nvGrpSpPr>
        <p:grpSpPr bwMode="auto">
          <a:xfrm>
            <a:off x="4114800" y="3860800"/>
            <a:ext cx="2360613" cy="1344613"/>
            <a:chOff x="2592" y="2432"/>
            <a:chExt cx="1487" cy="847"/>
          </a:xfrm>
        </p:grpSpPr>
        <p:sp>
          <p:nvSpPr>
            <p:cNvPr id="18453" name="Freeform 65"/>
            <p:cNvSpPr>
              <a:spLocks/>
            </p:cNvSpPr>
            <p:nvPr/>
          </p:nvSpPr>
          <p:spPr bwMode="auto">
            <a:xfrm>
              <a:off x="2616" y="2432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54" name="Freeform 66"/>
            <p:cNvSpPr>
              <a:spLocks/>
            </p:cNvSpPr>
            <p:nvPr/>
          </p:nvSpPr>
          <p:spPr bwMode="auto">
            <a:xfrm>
              <a:off x="2592" y="2856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55" name="Text Box 67"/>
            <p:cNvSpPr txBox="1">
              <a:spLocks noChangeArrowheads="1"/>
            </p:cNvSpPr>
            <p:nvPr/>
          </p:nvSpPr>
          <p:spPr bwMode="auto">
            <a:xfrm>
              <a:off x="3237" y="2913"/>
              <a:ext cx="84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>
                  <a:solidFill>
                    <a:srgbClr val="FF0000"/>
                  </a:solidFill>
                </a:rPr>
                <a:t>maybe move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>
                  <a:solidFill>
                    <a:srgbClr val="FF0000"/>
                  </a:solidFill>
                </a:rPr>
                <a:t>“g” up</a:t>
              </a:r>
              <a:endParaRPr lang="en-US" altLang="hu-HU" sz="2400"/>
            </a:p>
          </p:txBody>
        </p:sp>
        <p:sp>
          <p:nvSpPr>
            <p:cNvPr id="18456" name="Freeform 69"/>
            <p:cNvSpPr>
              <a:spLocks/>
            </p:cNvSpPr>
            <p:nvPr/>
          </p:nvSpPr>
          <p:spPr bwMode="auto">
            <a:xfrm>
              <a:off x="3016" y="2928"/>
              <a:ext cx="269" cy="256"/>
            </a:xfrm>
            <a:custGeom>
              <a:avLst/>
              <a:gdLst>
                <a:gd name="T0" fmla="*/ 16 w 269"/>
                <a:gd name="T1" fmla="*/ 256 h 256"/>
                <a:gd name="T2" fmla="*/ 224 w 269"/>
                <a:gd name="T3" fmla="*/ 208 h 256"/>
                <a:gd name="T4" fmla="*/ 232 w 269"/>
                <a:gd name="T5" fmla="*/ 112 h 256"/>
                <a:gd name="T6" fmla="*/ 0 w 269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56"/>
                <a:gd name="T14" fmla="*/ 269 w 269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56">
                  <a:moveTo>
                    <a:pt x="16" y="256"/>
                  </a:moveTo>
                  <a:cubicBezTo>
                    <a:pt x="102" y="244"/>
                    <a:pt x="188" y="232"/>
                    <a:pt x="224" y="208"/>
                  </a:cubicBezTo>
                  <a:cubicBezTo>
                    <a:pt x="260" y="184"/>
                    <a:pt x="269" y="147"/>
                    <a:pt x="232" y="112"/>
                  </a:cubicBezTo>
                  <a:cubicBezTo>
                    <a:pt x="195" y="77"/>
                    <a:pt x="97" y="38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452" name="Text Box 70"/>
          <p:cNvSpPr txBox="1">
            <a:spLocks noChangeArrowheads="1"/>
          </p:cNvSpPr>
          <p:nvPr/>
        </p:nvSpPr>
        <p:spPr bwMode="auto">
          <a:xfrm>
            <a:off x="1149350" y="3603625"/>
            <a:ext cx="395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</a:rPr>
              <a:t>c</a:t>
            </a:r>
            <a:endParaRPr lang="en-US" altLang="hu-HU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02121-A27D-4C98-9139-CD40F1FC998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 smtClean="0"/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9498" name="Rectangle 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9" name="Rectangle 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500" name="Line 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9495" name="Rectangle 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6" name="Rectangle 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7" name="Line 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9461" name="Group 10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9492" name="Rectangle 11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3" name="Rectangle 12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4" name="Line 13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9489" name="Rectangle 15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0" name="Rectangle 16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1" name="Line 17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9463" name="Text Box 18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943600" y="2971800"/>
            <a:ext cx="1447800" cy="762000"/>
            <a:chOff x="2352" y="1392"/>
            <a:chExt cx="912" cy="480"/>
          </a:xfrm>
        </p:grpSpPr>
        <p:sp>
          <p:nvSpPr>
            <p:cNvPr id="19486" name="Rectangle 20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87" name="Rectangle 21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88" name="Line 22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9465" name="Text Box 23"/>
          <p:cNvSpPr txBox="1">
            <a:spLocks noChangeArrowheads="1"/>
          </p:cNvSpPr>
          <p:nvPr/>
        </p:nvSpPr>
        <p:spPr bwMode="auto">
          <a:xfrm>
            <a:off x="4195763" y="2209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19466" name="Text Box 24"/>
          <p:cNvSpPr txBox="1">
            <a:spLocks noChangeArrowheads="1"/>
          </p:cNvSpPr>
          <p:nvPr/>
        </p:nvSpPr>
        <p:spPr bwMode="auto">
          <a:xfrm>
            <a:off x="4191000" y="2895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19467" name="Text Box 25"/>
          <p:cNvSpPr txBox="1">
            <a:spLocks noChangeArrowheads="1"/>
          </p:cNvSpPr>
          <p:nvPr/>
        </p:nvSpPr>
        <p:spPr bwMode="auto">
          <a:xfrm>
            <a:off x="4205288" y="3276600"/>
            <a:ext cx="32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19468" name="Text Box 26"/>
          <p:cNvSpPr txBox="1">
            <a:spLocks noChangeArrowheads="1"/>
          </p:cNvSpPr>
          <p:nvPr/>
        </p:nvSpPr>
        <p:spPr bwMode="auto">
          <a:xfrm>
            <a:off x="4195763" y="3733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e</a:t>
            </a:r>
          </a:p>
        </p:txBody>
      </p:sp>
      <p:sp>
        <p:nvSpPr>
          <p:cNvPr id="19469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19470" name="Line 28"/>
          <p:cNvSpPr>
            <a:spLocks noChangeShapeType="1"/>
          </p:cNvSpPr>
          <p:nvPr/>
        </p:nvSpPr>
        <p:spPr bwMode="auto">
          <a:xfrm>
            <a:off x="5105400" y="3048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71" name="Rectangle 2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EXAMPLE:</a:t>
            </a:r>
            <a:r>
              <a:rPr lang="en-US" altLang="hu-HU" sz="3600">
                <a:solidFill>
                  <a:schemeClr val="tx2"/>
                </a:solidFill>
              </a:rPr>
              <a:t>  deletion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19472" name="Text Box 30"/>
          <p:cNvSpPr txBox="1">
            <a:spLocks noChangeArrowheads="1"/>
          </p:cNvSpPr>
          <p:nvPr/>
        </p:nvSpPr>
        <p:spPr bwMode="auto">
          <a:xfrm>
            <a:off x="541338" y="2025650"/>
            <a:ext cx="16367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Delete:</a:t>
            </a:r>
            <a:br>
              <a:rPr lang="en-US" altLang="hu-HU" sz="3600"/>
            </a:br>
            <a:r>
              <a:rPr lang="en-US" altLang="hu-HU" sz="3600"/>
              <a:t>e</a:t>
            </a:r>
            <a:br>
              <a:rPr lang="en-US" altLang="hu-HU" sz="3600"/>
            </a:br>
            <a:r>
              <a:rPr lang="en-US" altLang="hu-HU" sz="3600"/>
              <a:t>f</a:t>
            </a:r>
          </a:p>
        </p:txBody>
      </p:sp>
      <p:sp>
        <p:nvSpPr>
          <p:cNvPr id="19473" name="Text Box 32"/>
          <p:cNvSpPr txBox="1">
            <a:spLocks noChangeArrowheads="1"/>
          </p:cNvSpPr>
          <p:nvPr/>
        </p:nvSpPr>
        <p:spPr bwMode="auto">
          <a:xfrm>
            <a:off x="4222750" y="441960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f</a:t>
            </a:r>
          </a:p>
        </p:txBody>
      </p:sp>
      <p:sp>
        <p:nvSpPr>
          <p:cNvPr id="19474" name="Text Box 33"/>
          <p:cNvSpPr txBox="1">
            <a:spLocks noChangeArrowheads="1"/>
          </p:cNvSpPr>
          <p:nvPr/>
        </p:nvSpPr>
        <p:spPr bwMode="auto">
          <a:xfrm>
            <a:off x="4186238" y="4800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g</a:t>
            </a:r>
          </a:p>
        </p:txBody>
      </p:sp>
      <p:grpSp>
        <p:nvGrpSpPr>
          <p:cNvPr id="19475" name="Group 75"/>
          <p:cNvGrpSpPr>
            <a:grpSpLocks/>
          </p:cNvGrpSpPr>
          <p:nvPr/>
        </p:nvGrpSpPr>
        <p:grpSpPr bwMode="auto">
          <a:xfrm>
            <a:off x="4114800" y="3860800"/>
            <a:ext cx="2360613" cy="1344613"/>
            <a:chOff x="2592" y="2432"/>
            <a:chExt cx="1487" cy="847"/>
          </a:xfrm>
        </p:grpSpPr>
        <p:sp>
          <p:nvSpPr>
            <p:cNvPr id="19482" name="Freeform 65"/>
            <p:cNvSpPr>
              <a:spLocks/>
            </p:cNvSpPr>
            <p:nvPr/>
          </p:nvSpPr>
          <p:spPr bwMode="auto">
            <a:xfrm>
              <a:off x="2616" y="2432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83" name="Freeform 66"/>
            <p:cNvSpPr>
              <a:spLocks/>
            </p:cNvSpPr>
            <p:nvPr/>
          </p:nvSpPr>
          <p:spPr bwMode="auto">
            <a:xfrm>
              <a:off x="2592" y="2856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84" name="Text Box 67"/>
            <p:cNvSpPr txBox="1">
              <a:spLocks noChangeArrowheads="1"/>
            </p:cNvSpPr>
            <p:nvPr/>
          </p:nvSpPr>
          <p:spPr bwMode="auto">
            <a:xfrm>
              <a:off x="3237" y="2913"/>
              <a:ext cx="84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>
                  <a:solidFill>
                    <a:srgbClr val="FF0000"/>
                  </a:solidFill>
                </a:rPr>
                <a:t>maybe move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>
                  <a:solidFill>
                    <a:srgbClr val="FF0000"/>
                  </a:solidFill>
                </a:rPr>
                <a:t>“g” up</a:t>
              </a:r>
              <a:endParaRPr lang="en-US" altLang="hu-HU" sz="2400"/>
            </a:p>
          </p:txBody>
        </p:sp>
        <p:sp>
          <p:nvSpPr>
            <p:cNvPr id="19485" name="Freeform 69"/>
            <p:cNvSpPr>
              <a:spLocks/>
            </p:cNvSpPr>
            <p:nvPr/>
          </p:nvSpPr>
          <p:spPr bwMode="auto">
            <a:xfrm>
              <a:off x="3016" y="2928"/>
              <a:ext cx="269" cy="256"/>
            </a:xfrm>
            <a:custGeom>
              <a:avLst/>
              <a:gdLst>
                <a:gd name="T0" fmla="*/ 16 w 269"/>
                <a:gd name="T1" fmla="*/ 256 h 256"/>
                <a:gd name="T2" fmla="*/ 224 w 269"/>
                <a:gd name="T3" fmla="*/ 208 h 256"/>
                <a:gd name="T4" fmla="*/ 232 w 269"/>
                <a:gd name="T5" fmla="*/ 112 h 256"/>
                <a:gd name="T6" fmla="*/ 0 w 269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56"/>
                <a:gd name="T14" fmla="*/ 269 w 269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56">
                  <a:moveTo>
                    <a:pt x="16" y="256"/>
                  </a:moveTo>
                  <a:cubicBezTo>
                    <a:pt x="102" y="244"/>
                    <a:pt x="188" y="232"/>
                    <a:pt x="224" y="208"/>
                  </a:cubicBezTo>
                  <a:cubicBezTo>
                    <a:pt x="260" y="184"/>
                    <a:pt x="269" y="147"/>
                    <a:pt x="232" y="112"/>
                  </a:cubicBezTo>
                  <a:cubicBezTo>
                    <a:pt x="195" y="77"/>
                    <a:pt x="97" y="38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9476" name="Text Box 70"/>
          <p:cNvSpPr txBox="1">
            <a:spLocks noChangeArrowheads="1"/>
          </p:cNvSpPr>
          <p:nvPr/>
        </p:nvSpPr>
        <p:spPr bwMode="auto">
          <a:xfrm>
            <a:off x="1149350" y="3603625"/>
            <a:ext cx="395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</a:rPr>
              <a:t>c</a:t>
            </a:r>
            <a:endParaRPr lang="en-US" altLang="hu-HU" sz="2400">
              <a:solidFill>
                <a:schemeClr val="accent2"/>
              </a:solidFill>
            </a:endParaRPr>
          </a:p>
        </p:txBody>
      </p:sp>
      <p:grpSp>
        <p:nvGrpSpPr>
          <p:cNvPr id="19477" name="Group 77"/>
          <p:cNvGrpSpPr>
            <a:grpSpLocks/>
          </p:cNvGrpSpPr>
          <p:nvPr/>
        </p:nvGrpSpPr>
        <p:grpSpPr bwMode="auto">
          <a:xfrm>
            <a:off x="4152900" y="2489200"/>
            <a:ext cx="3763963" cy="1522413"/>
            <a:chOff x="2616" y="1568"/>
            <a:chExt cx="2371" cy="959"/>
          </a:xfrm>
        </p:grpSpPr>
        <p:sp>
          <p:nvSpPr>
            <p:cNvPr id="19478" name="Freeform 71"/>
            <p:cNvSpPr>
              <a:spLocks/>
            </p:cNvSpPr>
            <p:nvPr/>
          </p:nvSpPr>
          <p:spPr bwMode="auto">
            <a:xfrm>
              <a:off x="2616" y="2160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79" name="Text Box 72"/>
            <p:cNvSpPr txBox="1">
              <a:spLocks noChangeArrowheads="1"/>
            </p:cNvSpPr>
            <p:nvPr/>
          </p:nvSpPr>
          <p:spPr bwMode="auto">
            <a:xfrm>
              <a:off x="2880" y="208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d</a:t>
              </a:r>
              <a:endParaRPr lang="en-US" altLang="hu-HU" sz="2400"/>
            </a:p>
          </p:txBody>
        </p:sp>
        <p:sp>
          <p:nvSpPr>
            <p:cNvPr id="19480" name="Freeform 73"/>
            <p:cNvSpPr>
              <a:spLocks/>
            </p:cNvSpPr>
            <p:nvPr/>
          </p:nvSpPr>
          <p:spPr bwMode="auto">
            <a:xfrm>
              <a:off x="3680" y="1568"/>
              <a:ext cx="1112" cy="848"/>
            </a:xfrm>
            <a:custGeom>
              <a:avLst/>
              <a:gdLst>
                <a:gd name="T0" fmla="*/ 0 w 1112"/>
                <a:gd name="T1" fmla="*/ 848 h 848"/>
                <a:gd name="T2" fmla="*/ 120 w 1112"/>
                <a:gd name="T3" fmla="*/ 768 h 848"/>
                <a:gd name="T4" fmla="*/ 128 w 1112"/>
                <a:gd name="T5" fmla="*/ 744 h 848"/>
                <a:gd name="T6" fmla="*/ 344 w 1112"/>
                <a:gd name="T7" fmla="*/ 600 h 848"/>
                <a:gd name="T8" fmla="*/ 408 w 1112"/>
                <a:gd name="T9" fmla="*/ 552 h 848"/>
                <a:gd name="T10" fmla="*/ 464 w 1112"/>
                <a:gd name="T11" fmla="*/ 488 h 848"/>
                <a:gd name="T12" fmla="*/ 576 w 1112"/>
                <a:gd name="T13" fmla="*/ 424 h 848"/>
                <a:gd name="T14" fmla="*/ 704 w 1112"/>
                <a:gd name="T15" fmla="*/ 320 h 848"/>
                <a:gd name="T16" fmla="*/ 912 w 1112"/>
                <a:gd name="T17" fmla="*/ 192 h 848"/>
                <a:gd name="T18" fmla="*/ 1056 w 1112"/>
                <a:gd name="T19" fmla="*/ 56 h 848"/>
                <a:gd name="T20" fmla="*/ 1112 w 1112"/>
                <a:gd name="T21" fmla="*/ 0 h 8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12"/>
                <a:gd name="T34" fmla="*/ 0 h 848"/>
                <a:gd name="T35" fmla="*/ 1112 w 1112"/>
                <a:gd name="T36" fmla="*/ 848 h 8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12" h="848">
                  <a:moveTo>
                    <a:pt x="0" y="848"/>
                  </a:moveTo>
                  <a:cubicBezTo>
                    <a:pt x="50" y="823"/>
                    <a:pt x="86" y="814"/>
                    <a:pt x="120" y="768"/>
                  </a:cubicBezTo>
                  <a:cubicBezTo>
                    <a:pt x="123" y="760"/>
                    <a:pt x="122" y="750"/>
                    <a:pt x="128" y="744"/>
                  </a:cubicBezTo>
                  <a:cubicBezTo>
                    <a:pt x="193" y="687"/>
                    <a:pt x="273" y="650"/>
                    <a:pt x="344" y="600"/>
                  </a:cubicBezTo>
                  <a:cubicBezTo>
                    <a:pt x="366" y="585"/>
                    <a:pt x="390" y="572"/>
                    <a:pt x="408" y="552"/>
                  </a:cubicBezTo>
                  <a:cubicBezTo>
                    <a:pt x="427" y="531"/>
                    <a:pt x="441" y="505"/>
                    <a:pt x="464" y="488"/>
                  </a:cubicBezTo>
                  <a:cubicBezTo>
                    <a:pt x="498" y="462"/>
                    <a:pt x="541" y="449"/>
                    <a:pt x="576" y="424"/>
                  </a:cubicBezTo>
                  <a:cubicBezTo>
                    <a:pt x="621" y="392"/>
                    <a:pt x="655" y="345"/>
                    <a:pt x="704" y="320"/>
                  </a:cubicBezTo>
                  <a:cubicBezTo>
                    <a:pt x="774" y="285"/>
                    <a:pt x="857" y="247"/>
                    <a:pt x="912" y="192"/>
                  </a:cubicBezTo>
                  <a:cubicBezTo>
                    <a:pt x="960" y="144"/>
                    <a:pt x="1011" y="106"/>
                    <a:pt x="1056" y="56"/>
                  </a:cubicBezTo>
                  <a:cubicBezTo>
                    <a:pt x="1061" y="51"/>
                    <a:pt x="1102" y="0"/>
                    <a:pt x="111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81" name="Freeform 74"/>
            <p:cNvSpPr>
              <a:spLocks/>
            </p:cNvSpPr>
            <p:nvPr/>
          </p:nvSpPr>
          <p:spPr bwMode="auto">
            <a:xfrm>
              <a:off x="3576" y="1728"/>
              <a:ext cx="1411" cy="799"/>
            </a:xfrm>
            <a:custGeom>
              <a:avLst/>
              <a:gdLst>
                <a:gd name="T0" fmla="*/ 0 w 1411"/>
                <a:gd name="T1" fmla="*/ 0 h 799"/>
                <a:gd name="T2" fmla="*/ 104 w 1411"/>
                <a:gd name="T3" fmla="*/ 48 h 799"/>
                <a:gd name="T4" fmla="*/ 120 w 1411"/>
                <a:gd name="T5" fmla="*/ 104 h 799"/>
                <a:gd name="T6" fmla="*/ 336 w 1411"/>
                <a:gd name="T7" fmla="*/ 192 h 799"/>
                <a:gd name="T8" fmla="*/ 440 w 1411"/>
                <a:gd name="T9" fmla="*/ 280 h 799"/>
                <a:gd name="T10" fmla="*/ 736 w 1411"/>
                <a:gd name="T11" fmla="*/ 440 h 799"/>
                <a:gd name="T12" fmla="*/ 848 w 1411"/>
                <a:gd name="T13" fmla="*/ 552 h 799"/>
                <a:gd name="T14" fmla="*/ 1176 w 1411"/>
                <a:gd name="T15" fmla="*/ 704 h 799"/>
                <a:gd name="T16" fmla="*/ 1288 w 1411"/>
                <a:gd name="T17" fmla="*/ 760 h 799"/>
                <a:gd name="T18" fmla="*/ 1384 w 1411"/>
                <a:gd name="T19" fmla="*/ 776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1"/>
                <a:gd name="T31" fmla="*/ 0 h 799"/>
                <a:gd name="T32" fmla="*/ 1411 w 1411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1" h="799">
                  <a:moveTo>
                    <a:pt x="0" y="0"/>
                  </a:moveTo>
                  <a:cubicBezTo>
                    <a:pt x="45" y="10"/>
                    <a:pt x="80" y="4"/>
                    <a:pt x="104" y="48"/>
                  </a:cubicBezTo>
                  <a:cubicBezTo>
                    <a:pt x="113" y="65"/>
                    <a:pt x="104" y="92"/>
                    <a:pt x="120" y="104"/>
                  </a:cubicBezTo>
                  <a:cubicBezTo>
                    <a:pt x="182" y="151"/>
                    <a:pt x="271" y="149"/>
                    <a:pt x="336" y="192"/>
                  </a:cubicBezTo>
                  <a:cubicBezTo>
                    <a:pt x="374" y="217"/>
                    <a:pt x="401" y="256"/>
                    <a:pt x="440" y="280"/>
                  </a:cubicBezTo>
                  <a:cubicBezTo>
                    <a:pt x="653" y="409"/>
                    <a:pt x="548" y="288"/>
                    <a:pt x="736" y="440"/>
                  </a:cubicBezTo>
                  <a:cubicBezTo>
                    <a:pt x="777" y="473"/>
                    <a:pt x="805" y="521"/>
                    <a:pt x="848" y="552"/>
                  </a:cubicBezTo>
                  <a:cubicBezTo>
                    <a:pt x="934" y="615"/>
                    <a:pt x="1082" y="662"/>
                    <a:pt x="1176" y="704"/>
                  </a:cubicBezTo>
                  <a:cubicBezTo>
                    <a:pt x="1214" y="721"/>
                    <a:pt x="1248" y="747"/>
                    <a:pt x="1288" y="760"/>
                  </a:cubicBezTo>
                  <a:cubicBezTo>
                    <a:pt x="1411" y="799"/>
                    <a:pt x="1351" y="743"/>
                    <a:pt x="1384" y="77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CF86D-8F93-4D1A-BC8F-2BD7973CF74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0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>
                <a:solidFill>
                  <a:srgbClr val="FF0000"/>
                </a:solidFill>
              </a:rPr>
              <a:t>Rule of thumb</a:t>
            </a:r>
            <a:r>
              <a:rPr lang="en-US" altLang="hu-HU" sz="3600" u="sng" dirty="0" smtClean="0"/>
              <a:t>: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2324100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Try to keep space utilization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between 50% and 80%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      Utilization = 	  </a:t>
            </a:r>
            <a:r>
              <a:rPr lang="en-US" altLang="hu-HU" u="sng" dirty="0" smtClean="0"/>
              <a:t># keys used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dirty="0" smtClean="0"/>
              <a:t>			            total # keys that fit</a:t>
            </a:r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660400" y="3708400"/>
            <a:ext cx="7772400" cy="2209800"/>
            <a:chOff x="416" y="2336"/>
            <a:chExt cx="4896" cy="1392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416" y="2336"/>
              <a:ext cx="4896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hu-HU" dirty="0"/>
                <a:t>If &lt; 50%, wasting space</a:t>
              </a:r>
            </a:p>
            <a:p>
              <a:pPr eaLnBrk="1" hangingPunct="1"/>
              <a:r>
                <a:rPr lang="en-US" altLang="hu-HU" dirty="0"/>
                <a:t>If &gt; 80%, overflows significant				depends on how good hash			function is &amp; on # keys/bucket</a:t>
              </a:r>
            </a:p>
          </p:txBody>
        </p:sp>
        <p:sp>
          <p:nvSpPr>
            <p:cNvPr id="20487" name="Freeform 5"/>
            <p:cNvSpPr>
              <a:spLocks/>
            </p:cNvSpPr>
            <p:nvPr/>
          </p:nvSpPr>
          <p:spPr bwMode="auto">
            <a:xfrm>
              <a:off x="1295" y="3032"/>
              <a:ext cx="297" cy="208"/>
            </a:xfrm>
            <a:custGeom>
              <a:avLst/>
              <a:gdLst>
                <a:gd name="T0" fmla="*/ 49 w 297"/>
                <a:gd name="T1" fmla="*/ 0 h 208"/>
                <a:gd name="T2" fmla="*/ 41 w 297"/>
                <a:gd name="T3" fmla="*/ 144 h 208"/>
                <a:gd name="T4" fmla="*/ 297 w 297"/>
                <a:gd name="T5" fmla="*/ 208 h 208"/>
                <a:gd name="T6" fmla="*/ 0 60000 65536"/>
                <a:gd name="T7" fmla="*/ 0 60000 65536"/>
                <a:gd name="T8" fmla="*/ 0 60000 65536"/>
                <a:gd name="T9" fmla="*/ 0 w 297"/>
                <a:gd name="T10" fmla="*/ 0 h 208"/>
                <a:gd name="T11" fmla="*/ 297 w 297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" h="208">
                  <a:moveTo>
                    <a:pt x="49" y="0"/>
                  </a:moveTo>
                  <a:cubicBezTo>
                    <a:pt x="24" y="54"/>
                    <a:pt x="0" y="109"/>
                    <a:pt x="41" y="144"/>
                  </a:cubicBezTo>
                  <a:cubicBezTo>
                    <a:pt x="82" y="179"/>
                    <a:pt x="256" y="197"/>
                    <a:pt x="297" y="2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6CD1E-5D98-4C73-8B30-9785901B681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How do we cope with growth?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7438" y="1828800"/>
            <a:ext cx="6748462" cy="1458913"/>
          </a:xfrm>
        </p:spPr>
        <p:txBody>
          <a:bodyPr/>
          <a:lstStyle/>
          <a:p>
            <a:pPr eaLnBrk="1" hangingPunct="1"/>
            <a:r>
              <a:rPr lang="en-US" altLang="hu-HU" dirty="0" smtClean="0">
                <a:solidFill>
                  <a:srgbClr val="00B050"/>
                </a:solidFill>
              </a:rPr>
              <a:t>Overflows</a:t>
            </a:r>
            <a:r>
              <a:rPr lang="en-US" altLang="hu-HU" dirty="0" smtClean="0"/>
              <a:t> and </a:t>
            </a:r>
            <a:r>
              <a:rPr lang="en-US" altLang="hu-HU" dirty="0" smtClean="0">
                <a:solidFill>
                  <a:srgbClr val="00B050"/>
                </a:solidFill>
              </a:rPr>
              <a:t>reorganizations</a:t>
            </a:r>
          </a:p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Dynamic hashing</a:t>
            </a:r>
          </a:p>
        </p:txBody>
      </p:sp>
      <p:sp>
        <p:nvSpPr>
          <p:cNvPr id="21509" name="AutoShape 4"/>
          <p:cNvSpPr>
            <a:spLocks/>
          </p:cNvSpPr>
          <p:nvPr/>
        </p:nvSpPr>
        <p:spPr bwMode="auto">
          <a:xfrm>
            <a:off x="762000" y="1817688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E1838-F073-4875-9FCB-B0B266987E2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How do we cope with growth?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7438" y="1828800"/>
            <a:ext cx="6748462" cy="1458913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Overflows and reorganizations</a:t>
            </a:r>
          </a:p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Dynamic hashing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762000" y="1817688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22534" name="Group 12"/>
          <p:cNvGrpSpPr>
            <a:grpSpLocks/>
          </p:cNvGrpSpPr>
          <p:nvPr/>
        </p:nvGrpSpPr>
        <p:grpSpPr bwMode="auto">
          <a:xfrm>
            <a:off x="1665288" y="3157538"/>
            <a:ext cx="4614862" cy="1849437"/>
            <a:chOff x="1049" y="1989"/>
            <a:chExt cx="2907" cy="1165"/>
          </a:xfrm>
        </p:grpSpPr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2050" y="2146"/>
              <a:ext cx="1906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hu-HU"/>
                <a:t>Extensible</a:t>
              </a:r>
            </a:p>
            <a:p>
              <a:pPr eaLnBrk="1" hangingPunct="1"/>
              <a:r>
                <a:rPr lang="en-US" altLang="hu-HU"/>
                <a:t>Linear</a:t>
              </a:r>
            </a:p>
          </p:txBody>
        </p:sp>
        <p:sp>
          <p:nvSpPr>
            <p:cNvPr id="22536" name="AutoShape 6"/>
            <p:cNvSpPr>
              <a:spLocks/>
            </p:cNvSpPr>
            <p:nvPr/>
          </p:nvSpPr>
          <p:spPr bwMode="auto">
            <a:xfrm>
              <a:off x="1906" y="2050"/>
              <a:ext cx="192" cy="1104"/>
            </a:xfrm>
            <a:prstGeom prst="leftBrace">
              <a:avLst>
                <a:gd name="adj1" fmla="val 47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2537" name="Freeform 11"/>
            <p:cNvSpPr>
              <a:spLocks/>
            </p:cNvSpPr>
            <p:nvPr/>
          </p:nvSpPr>
          <p:spPr bwMode="auto">
            <a:xfrm>
              <a:off x="1049" y="1989"/>
              <a:ext cx="645" cy="576"/>
            </a:xfrm>
            <a:custGeom>
              <a:avLst/>
              <a:gdLst>
                <a:gd name="T0" fmla="*/ 0 w 645"/>
                <a:gd name="T1" fmla="*/ 0 h 576"/>
                <a:gd name="T2" fmla="*/ 130 w 645"/>
                <a:gd name="T3" fmla="*/ 288 h 576"/>
                <a:gd name="T4" fmla="*/ 645 w 645"/>
                <a:gd name="T5" fmla="*/ 576 h 576"/>
                <a:gd name="T6" fmla="*/ 0 60000 65536"/>
                <a:gd name="T7" fmla="*/ 0 60000 65536"/>
                <a:gd name="T8" fmla="*/ 0 60000 65536"/>
                <a:gd name="T9" fmla="*/ 0 w 645"/>
                <a:gd name="T10" fmla="*/ 0 h 576"/>
                <a:gd name="T11" fmla="*/ 645 w 645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576">
                  <a:moveTo>
                    <a:pt x="0" y="0"/>
                  </a:moveTo>
                  <a:cubicBezTo>
                    <a:pt x="11" y="96"/>
                    <a:pt x="23" y="192"/>
                    <a:pt x="130" y="288"/>
                  </a:cubicBezTo>
                  <a:cubicBezTo>
                    <a:pt x="237" y="384"/>
                    <a:pt x="441" y="480"/>
                    <a:pt x="645" y="57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72BDC-1A6A-4FCB-8490-6AC55F37D0A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hu-HU" smtClean="0"/>
          </a:p>
          <a:p>
            <a:pPr eaLnBrk="1" hangingPunct="1"/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key </a:t>
            </a:r>
            <a:r>
              <a:rPr lang="en-US" altLang="hu-HU" smtClean="0">
                <a:sym typeface="Symbol" panose="05050102010706020507" pitchFamily="18" charset="2"/>
              </a:rPr>
              <a:t></a:t>
            </a:r>
            <a:r>
              <a:rPr lang="en-US" altLang="hu-HU" smtClean="0"/>
              <a:t> h(key)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9600" y="685800"/>
            <a:ext cx="2133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Hashing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334000" y="25146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334000" y="30480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&lt;key&gt;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334000" y="35814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334000" y="41148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5334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6553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791200" y="4800600"/>
            <a:ext cx="26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.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66294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951663" y="3778250"/>
            <a:ext cx="164941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Buckets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(typically 1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disk block)</a:t>
            </a: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36576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H="1">
            <a:off x="44196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4495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4AF9E-A494-4264-9427-EB0FE55D4BD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 smtClean="0">
                <a:solidFill>
                  <a:srgbClr val="00B050"/>
                </a:solidFill>
              </a:rPr>
              <a:t>Extensible hashing</a:t>
            </a:r>
            <a:r>
              <a:rPr lang="en-US" altLang="hu-HU" sz="3600" u="sng" dirty="0" smtClean="0"/>
              <a:t>:</a:t>
            </a:r>
            <a:r>
              <a:rPr lang="en-US" altLang="hu-HU" sz="3600" dirty="0" smtClean="0"/>
              <a:t> two ideas</a:t>
            </a:r>
            <a:endParaRPr lang="en-US" altLang="hu-HU" sz="3600" u="sng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/>
              <a:t>(a) Use </a:t>
            </a:r>
            <a:r>
              <a:rPr lang="en-US" altLang="hu-HU" i="1" dirty="0" err="1" smtClean="0"/>
              <a:t>i</a:t>
            </a:r>
            <a:r>
              <a:rPr lang="en-US" altLang="hu-HU" dirty="0" smtClean="0"/>
              <a:t> of </a:t>
            </a:r>
            <a:r>
              <a:rPr lang="en-US" altLang="hu-HU" i="1" dirty="0" smtClean="0"/>
              <a:t>b</a:t>
            </a:r>
            <a:r>
              <a:rPr lang="en-US" altLang="hu-HU" dirty="0" smtClean="0"/>
              <a:t> bits output by hash function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	  </a:t>
            </a:r>
            <a:r>
              <a:rPr lang="en-US" altLang="hu-HU" i="1" dirty="0" smtClean="0"/>
              <a:t>b</a:t>
            </a:r>
            <a:endParaRPr lang="en-US" altLang="hu-HU" dirty="0" smtClean="0"/>
          </a:p>
          <a:p>
            <a:pPr eaLnBrk="1" hangingPunct="1">
              <a:buFontTx/>
              <a:buNone/>
            </a:pPr>
            <a:r>
              <a:rPr lang="en-US" altLang="hu-HU" dirty="0" smtClean="0"/>
              <a:t>   h(K) </a:t>
            </a:r>
            <a:r>
              <a:rPr lang="en-US" altLang="hu-HU" dirty="0" smtClean="0">
                <a:sym typeface="Symbol" panose="05050102010706020507" pitchFamily="18" charset="2"/>
              </a:rPr>
              <a:t></a:t>
            </a:r>
            <a:r>
              <a:rPr lang="en-US" altLang="hu-HU" dirty="0" smtClean="0"/>
              <a:t> </a:t>
            </a:r>
          </a:p>
          <a:p>
            <a:pPr eaLnBrk="1" hangingPunct="1">
              <a:buFontTx/>
              <a:buNone/>
            </a:pPr>
            <a:endParaRPr lang="en-US" altLang="hu-HU" dirty="0" smtClean="0"/>
          </a:p>
          <a:p>
            <a:pPr eaLnBrk="1" hangingPunct="1">
              <a:buFontTx/>
              <a:buNone/>
            </a:pPr>
            <a:r>
              <a:rPr lang="en-US" altLang="hu-HU" dirty="0" smtClean="0"/>
              <a:t>			  use </a:t>
            </a:r>
            <a:r>
              <a:rPr lang="en-US" altLang="hu-HU" i="1" dirty="0" err="1" smtClean="0"/>
              <a:t>i</a:t>
            </a:r>
            <a:r>
              <a:rPr lang="en-US" altLang="hu-HU" dirty="0" smtClean="0"/>
              <a:t> </a:t>
            </a:r>
            <a:r>
              <a:rPr lang="en-US" altLang="hu-HU" dirty="0" smtClean="0">
                <a:sym typeface="Symbol" panose="05050102010706020507" pitchFamily="18" charset="2"/>
              </a:rPr>
              <a:t></a:t>
            </a:r>
            <a:r>
              <a:rPr lang="en-US" altLang="hu-HU" dirty="0" smtClean="0"/>
              <a:t> grows over time….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743200" y="3200400"/>
            <a:ext cx="2438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00110101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2819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4419600" y="2895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 rot="5400000">
            <a:off x="3195638" y="3684588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A100A-2D0B-4DC2-B3DB-033796875C8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0775"/>
            <a:ext cx="7772400" cy="3336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/>
              <a:t>(b) Use directory</a:t>
            </a:r>
          </a:p>
          <a:p>
            <a:pPr eaLnBrk="1" hangingPunct="1">
              <a:buFontTx/>
              <a:buNone/>
            </a:pPr>
            <a:endParaRPr lang="en-US" altLang="hu-HU" dirty="0" smtClean="0"/>
          </a:p>
          <a:p>
            <a:pPr eaLnBrk="1" hangingPunct="1">
              <a:buFontTx/>
              <a:buNone/>
            </a:pPr>
            <a:r>
              <a:rPr lang="en-US" altLang="hu-HU" dirty="0" smtClean="0"/>
              <a:t>	h(K)[</a:t>
            </a:r>
            <a:r>
              <a:rPr lang="en-US" altLang="hu-HU" i="1" dirty="0" err="1" smtClean="0"/>
              <a:t>i</a:t>
            </a:r>
            <a:r>
              <a:rPr lang="en-US" altLang="hu-HU" i="1" dirty="0" smtClean="0"/>
              <a:t> </a:t>
            </a:r>
            <a:r>
              <a:rPr lang="en-US" altLang="hu-HU" dirty="0" smtClean="0"/>
              <a:t>]				   to bucket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395663" y="2035175"/>
            <a:ext cx="1295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395663" y="27971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395663" y="333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557463" y="25685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4843463" y="287337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929063" y="2241550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929063" y="3482975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354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2200" dirty="0"/>
              <a:t>h(K)[</a:t>
            </a:r>
            <a:r>
              <a:rPr lang="en-US" altLang="hu-HU" sz="2200" i="1" dirty="0" err="1"/>
              <a:t>i</a:t>
            </a:r>
            <a:r>
              <a:rPr lang="en-US" altLang="hu-HU" sz="2200" i="1" dirty="0"/>
              <a:t> </a:t>
            </a:r>
            <a:r>
              <a:rPr lang="en-US" altLang="hu-HU" sz="2200" dirty="0" smtClean="0"/>
              <a:t>]</a:t>
            </a:r>
            <a:r>
              <a:rPr lang="hu-HU" altLang="hu-HU" sz="2200" dirty="0" smtClean="0"/>
              <a:t>:</a:t>
            </a:r>
            <a:r>
              <a:rPr lang="en-US" altLang="hu-HU" sz="2200" dirty="0" smtClean="0"/>
              <a:t> </a:t>
            </a:r>
            <a:r>
              <a:rPr lang="hu-HU" altLang="hu-HU" sz="2200" dirty="0" smtClean="0"/>
              <a:t> </a:t>
            </a:r>
            <a:r>
              <a:rPr lang="hu-HU" altLang="hu-HU" sz="2200" dirty="0" err="1" smtClean="0"/>
              <a:t>means</a:t>
            </a:r>
            <a:r>
              <a:rPr lang="hu-HU" altLang="hu-HU" sz="2200" dirty="0" smtClean="0"/>
              <a:t> </a:t>
            </a:r>
            <a:r>
              <a:rPr lang="hu-HU" altLang="hu-HU" sz="2200" dirty="0" err="1" smtClean="0"/>
              <a:t>the</a:t>
            </a:r>
            <a:r>
              <a:rPr lang="hu-HU" altLang="hu-HU" sz="2200" dirty="0" smtClean="0"/>
              <a:t> </a:t>
            </a:r>
            <a:r>
              <a:rPr lang="hu-HU" altLang="hu-HU" sz="2200" dirty="0" err="1" smtClean="0"/>
              <a:t>first</a:t>
            </a:r>
            <a:r>
              <a:rPr lang="hu-HU" altLang="hu-HU" sz="2200" dirty="0" smtClean="0"/>
              <a:t> i </a:t>
            </a:r>
            <a:r>
              <a:rPr lang="hu-HU" altLang="hu-HU" sz="2200" dirty="0" err="1" smtClean="0"/>
              <a:t>bits</a:t>
            </a:r>
            <a:r>
              <a:rPr lang="hu-HU" altLang="hu-HU" sz="2200" dirty="0" smtClean="0"/>
              <a:t> of </a:t>
            </a:r>
            <a:r>
              <a:rPr lang="hu-HU" altLang="hu-HU" sz="2200" dirty="0" err="1" smtClean="0"/>
              <a:t>the</a:t>
            </a:r>
            <a:r>
              <a:rPr lang="hu-HU" altLang="hu-HU" sz="2200" dirty="0" smtClean="0"/>
              <a:t> output </a:t>
            </a:r>
            <a:r>
              <a:rPr lang="hu-HU" altLang="hu-HU" sz="2200" dirty="0" err="1" smtClean="0"/>
              <a:t>by</a:t>
            </a:r>
            <a:r>
              <a:rPr lang="hu-HU" altLang="hu-HU" sz="2200" dirty="0" smtClean="0"/>
              <a:t> </a:t>
            </a:r>
            <a:r>
              <a:rPr lang="hu-HU" altLang="hu-HU" sz="2200" dirty="0" err="1" smtClean="0"/>
              <a:t>hash</a:t>
            </a:r>
            <a:r>
              <a:rPr lang="hu-HU" altLang="hu-HU" sz="2200" dirty="0" smtClean="0"/>
              <a:t> </a:t>
            </a:r>
            <a:r>
              <a:rPr lang="hu-HU" altLang="hu-HU" sz="2200" dirty="0" err="1" smtClean="0"/>
              <a:t>function</a:t>
            </a:r>
            <a:endParaRPr lang="en-US" altLang="hu-HU" sz="22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76CE51-4886-41F2-9BFB-945001CD8B2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93688"/>
            <a:ext cx="8316912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Example:</a:t>
            </a:r>
            <a:r>
              <a:rPr lang="en-US" altLang="hu-HU" sz="3600" smtClean="0"/>
              <a:t> h(k) is 4 bits; 2 keys/bucket</a:t>
            </a:r>
            <a:endParaRPr lang="en-US" altLang="hu-HU" sz="3600" u="sng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881188"/>
            <a:ext cx="784225" cy="1427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 i="1" smtClean="0"/>
              <a:t>i</a:t>
            </a:r>
            <a:r>
              <a:rPr lang="en-US" altLang="hu-HU" sz="2800" smtClean="0"/>
              <a:t> =</a:t>
            </a:r>
            <a:endParaRPr lang="hu-HU" altLang="hu-HU" sz="2800" smtClean="0"/>
          </a:p>
          <a:p>
            <a:pPr eaLnBrk="1" hangingPunct="1">
              <a:buFontTx/>
              <a:buNone/>
            </a:pPr>
            <a:r>
              <a:rPr lang="hu-HU" altLang="hu-HU" sz="2000" smtClean="0">
                <a:solidFill>
                  <a:srgbClr val="0070C0"/>
                </a:solidFill>
              </a:rPr>
              <a:t>0</a:t>
            </a:r>
          </a:p>
          <a:p>
            <a:pPr eaLnBrk="1" hangingPunct="1">
              <a:buFontTx/>
              <a:buNone/>
            </a:pPr>
            <a:r>
              <a:rPr lang="hu-HU" altLang="hu-HU" sz="2000" smtClean="0">
                <a:solidFill>
                  <a:srgbClr val="0070C0"/>
                </a:solidFill>
              </a:rPr>
              <a:t>1</a:t>
            </a:r>
            <a:endParaRPr lang="en-US" altLang="hu-HU" sz="2000" smtClean="0">
              <a:solidFill>
                <a:srgbClr val="0070C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1230313" y="23177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1230313" y="20129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059113" y="18605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3059113" y="15557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grpSp>
        <p:nvGrpSpPr>
          <p:cNvPr id="25610" name="Group 11"/>
          <p:cNvGrpSpPr>
            <a:grpSpLocks/>
          </p:cNvGrpSpPr>
          <p:nvPr/>
        </p:nvGrpSpPr>
        <p:grpSpPr bwMode="auto">
          <a:xfrm>
            <a:off x="3059113" y="3232150"/>
            <a:ext cx="914400" cy="1219200"/>
            <a:chOff x="912" y="1776"/>
            <a:chExt cx="576" cy="768"/>
          </a:xfrm>
        </p:grpSpPr>
        <p:sp>
          <p:nvSpPr>
            <p:cNvPr id="25620" name="Rectangle 1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5621" name="Rectangle 1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25611" name="Line 14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3059113" y="2317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>
            <a:off x="3059113" y="3994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3094038" y="18986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3059113" y="3536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3059113" y="3994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5617" name="Line 21"/>
          <p:cNvSpPr>
            <a:spLocks noChangeShapeType="1"/>
          </p:cNvSpPr>
          <p:nvPr/>
        </p:nvSpPr>
        <p:spPr bwMode="auto">
          <a:xfrm flipV="1">
            <a:off x="1916113" y="1936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8" name="Line 22"/>
          <p:cNvSpPr>
            <a:spLocks noChangeShapeType="1"/>
          </p:cNvSpPr>
          <p:nvPr/>
        </p:nvSpPr>
        <p:spPr bwMode="auto">
          <a:xfrm>
            <a:off x="1916113" y="2927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153988" y="4919663"/>
            <a:ext cx="22971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Insert 1010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2C6C07-980A-48D4-BD06-4BD5399F876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93688"/>
            <a:ext cx="8316912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Example:</a:t>
            </a:r>
            <a:r>
              <a:rPr lang="en-US" altLang="hu-HU" sz="3600" smtClean="0"/>
              <a:t> h(k) is 4 bits; 2 keys/bucket</a:t>
            </a:r>
            <a:endParaRPr lang="en-US" altLang="hu-HU" sz="3600" u="sng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881188"/>
            <a:ext cx="784225" cy="137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 i="1" smtClean="0"/>
              <a:t>i</a:t>
            </a:r>
            <a:r>
              <a:rPr lang="en-US" altLang="hu-HU" sz="2800" smtClean="0"/>
              <a:t> =</a:t>
            </a:r>
            <a:endParaRPr lang="hu-HU" altLang="hu-HU" sz="2800" smtClean="0"/>
          </a:p>
          <a:p>
            <a:pPr eaLnBrk="1" hangingPunct="1">
              <a:buFontTx/>
              <a:buNone/>
            </a:pPr>
            <a:r>
              <a:rPr lang="hu-HU" altLang="hu-HU" sz="2000" smtClean="0">
                <a:solidFill>
                  <a:srgbClr val="0070C0"/>
                </a:solidFill>
              </a:rPr>
              <a:t>0</a:t>
            </a:r>
          </a:p>
          <a:p>
            <a:pPr eaLnBrk="1" hangingPunct="1">
              <a:buFontTx/>
              <a:buNone/>
            </a:pPr>
            <a:r>
              <a:rPr lang="hu-HU" altLang="hu-HU" sz="2000" smtClean="0">
                <a:solidFill>
                  <a:srgbClr val="0070C0"/>
                </a:solidFill>
              </a:rPr>
              <a:t>1</a:t>
            </a:r>
            <a:endParaRPr lang="en-US" altLang="hu-HU" sz="2000" smtClean="0">
              <a:solidFill>
                <a:srgbClr val="0070C0"/>
              </a:solidFill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230313" y="23177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230313" y="20129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3059113" y="18605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059113" y="15557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grpSp>
        <p:nvGrpSpPr>
          <p:cNvPr id="26634" name="Group 11"/>
          <p:cNvGrpSpPr>
            <a:grpSpLocks/>
          </p:cNvGrpSpPr>
          <p:nvPr/>
        </p:nvGrpSpPr>
        <p:grpSpPr bwMode="auto">
          <a:xfrm>
            <a:off x="3059113" y="3232150"/>
            <a:ext cx="914400" cy="1219200"/>
            <a:chOff x="912" y="1776"/>
            <a:chExt cx="576" cy="768"/>
          </a:xfrm>
        </p:grpSpPr>
        <p:sp>
          <p:nvSpPr>
            <p:cNvPr id="26652" name="Rectangle 1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6653" name="Rectangle 1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26635" name="Line 14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>
            <a:off x="3059113" y="2317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7" name="Line 16"/>
          <p:cNvSpPr>
            <a:spLocks noChangeShapeType="1"/>
          </p:cNvSpPr>
          <p:nvPr/>
        </p:nvSpPr>
        <p:spPr bwMode="auto">
          <a:xfrm>
            <a:off x="3059113" y="3994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3094038" y="18986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26639" name="Text Box 19"/>
          <p:cNvSpPr txBox="1">
            <a:spLocks noChangeArrowheads="1"/>
          </p:cNvSpPr>
          <p:nvPr/>
        </p:nvSpPr>
        <p:spPr bwMode="auto">
          <a:xfrm>
            <a:off x="3059113" y="3536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6640" name="Text Box 20"/>
          <p:cNvSpPr txBox="1">
            <a:spLocks noChangeArrowheads="1"/>
          </p:cNvSpPr>
          <p:nvPr/>
        </p:nvSpPr>
        <p:spPr bwMode="auto">
          <a:xfrm>
            <a:off x="3059113" y="3994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6641" name="Line 21"/>
          <p:cNvSpPr>
            <a:spLocks noChangeShapeType="1"/>
          </p:cNvSpPr>
          <p:nvPr/>
        </p:nvSpPr>
        <p:spPr bwMode="auto">
          <a:xfrm flipV="1">
            <a:off x="1916113" y="1936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2" name="Line 22"/>
          <p:cNvSpPr>
            <a:spLocks noChangeShapeType="1"/>
          </p:cNvSpPr>
          <p:nvPr/>
        </p:nvSpPr>
        <p:spPr bwMode="auto">
          <a:xfrm>
            <a:off x="1916113" y="2927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3" name="Rectangle 23"/>
          <p:cNvSpPr>
            <a:spLocks noChangeArrowheads="1"/>
          </p:cNvSpPr>
          <p:nvPr/>
        </p:nvSpPr>
        <p:spPr bwMode="auto">
          <a:xfrm>
            <a:off x="153988" y="4919663"/>
            <a:ext cx="22971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Insert 1010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grpSp>
        <p:nvGrpSpPr>
          <p:cNvPr id="26644" name="Group 48"/>
          <p:cNvGrpSpPr>
            <a:grpSpLocks/>
          </p:cNvGrpSpPr>
          <p:nvPr/>
        </p:nvGrpSpPr>
        <p:grpSpPr bwMode="auto">
          <a:xfrm>
            <a:off x="2255838" y="3971925"/>
            <a:ext cx="1739900" cy="2025650"/>
            <a:chOff x="1421" y="2502"/>
            <a:chExt cx="1096" cy="1276"/>
          </a:xfrm>
        </p:grpSpPr>
        <p:grpSp>
          <p:nvGrpSpPr>
            <p:cNvPr id="26645" name="Group 24"/>
            <p:cNvGrpSpPr>
              <a:grpSpLocks/>
            </p:cNvGrpSpPr>
            <p:nvPr/>
          </p:nvGrpSpPr>
          <p:grpSpPr bwMode="auto">
            <a:xfrm>
              <a:off x="1941" y="3010"/>
              <a:ext cx="576" cy="768"/>
              <a:chOff x="912" y="1776"/>
              <a:chExt cx="576" cy="768"/>
            </a:xfrm>
          </p:grpSpPr>
          <p:sp>
            <p:nvSpPr>
              <p:cNvPr id="26650" name="Rectangle 25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576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6651" name="Rectangle 26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</a:t>
                </a:r>
                <a:endParaRPr lang="en-US" altLang="hu-HU" sz="2400"/>
              </a:p>
            </p:txBody>
          </p:sp>
        </p:grpSp>
        <p:sp>
          <p:nvSpPr>
            <p:cNvPr id="26646" name="Line 27"/>
            <p:cNvSpPr>
              <a:spLocks noChangeShapeType="1"/>
            </p:cNvSpPr>
            <p:nvPr/>
          </p:nvSpPr>
          <p:spPr bwMode="auto">
            <a:xfrm>
              <a:off x="1941" y="3490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47" name="Text Box 28"/>
            <p:cNvSpPr txBox="1">
              <a:spLocks noChangeArrowheads="1"/>
            </p:cNvSpPr>
            <p:nvPr/>
          </p:nvSpPr>
          <p:spPr bwMode="auto">
            <a:xfrm>
              <a:off x="1941" y="32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1100</a:t>
              </a:r>
              <a:endParaRPr lang="en-US" altLang="hu-HU" sz="3600"/>
            </a:p>
          </p:txBody>
        </p:sp>
        <p:sp>
          <p:nvSpPr>
            <p:cNvPr id="26648" name="Freeform 29"/>
            <p:cNvSpPr>
              <a:spLocks/>
            </p:cNvSpPr>
            <p:nvPr/>
          </p:nvSpPr>
          <p:spPr bwMode="auto">
            <a:xfrm>
              <a:off x="1899" y="2627"/>
              <a:ext cx="556" cy="88"/>
            </a:xfrm>
            <a:custGeom>
              <a:avLst/>
              <a:gdLst>
                <a:gd name="T0" fmla="*/ 0 w 556"/>
                <a:gd name="T1" fmla="*/ 88 h 88"/>
                <a:gd name="T2" fmla="*/ 240 w 556"/>
                <a:gd name="T3" fmla="*/ 54 h 88"/>
                <a:gd name="T4" fmla="*/ 556 w 556"/>
                <a:gd name="T5" fmla="*/ 6 h 88"/>
                <a:gd name="T6" fmla="*/ 0 60000 65536"/>
                <a:gd name="T7" fmla="*/ 0 60000 65536"/>
                <a:gd name="T8" fmla="*/ 0 60000 65536"/>
                <a:gd name="T9" fmla="*/ 0 w 556"/>
                <a:gd name="T10" fmla="*/ 0 h 88"/>
                <a:gd name="T11" fmla="*/ 556 w 55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6" h="88">
                  <a:moveTo>
                    <a:pt x="0" y="88"/>
                  </a:moveTo>
                  <a:cubicBezTo>
                    <a:pt x="102" y="83"/>
                    <a:pt x="150" y="73"/>
                    <a:pt x="240" y="54"/>
                  </a:cubicBezTo>
                  <a:cubicBezTo>
                    <a:pt x="320" y="0"/>
                    <a:pt x="469" y="6"/>
                    <a:pt x="556" y="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49" name="Text Box 30"/>
            <p:cNvSpPr txBox="1">
              <a:spLocks noChangeArrowheads="1"/>
            </p:cNvSpPr>
            <p:nvPr/>
          </p:nvSpPr>
          <p:spPr bwMode="auto">
            <a:xfrm>
              <a:off x="1421" y="25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CAA3A-A46D-4F67-BA4D-9F00F7999D4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93688"/>
            <a:ext cx="8316912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Example:</a:t>
            </a:r>
            <a:r>
              <a:rPr lang="en-US" altLang="hu-HU" sz="3600" smtClean="0"/>
              <a:t> h(k) is 4 bits; 2 keys/bucket</a:t>
            </a:r>
            <a:endParaRPr lang="en-US" altLang="hu-HU" sz="3600" u="sng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881188"/>
            <a:ext cx="784225" cy="566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 i="1" smtClean="0"/>
              <a:t>i</a:t>
            </a:r>
            <a:r>
              <a:rPr lang="en-US" altLang="hu-HU" sz="2800" smtClean="0"/>
              <a:t> =</a:t>
            </a:r>
            <a:endParaRPr lang="en-US" altLang="hu-HU" smtClean="0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230313" y="23177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230313" y="20129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3059113" y="18605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3059113" y="15557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grpSp>
        <p:nvGrpSpPr>
          <p:cNvPr id="27658" name="Group 11"/>
          <p:cNvGrpSpPr>
            <a:grpSpLocks/>
          </p:cNvGrpSpPr>
          <p:nvPr/>
        </p:nvGrpSpPr>
        <p:grpSpPr bwMode="auto">
          <a:xfrm>
            <a:off x="3059113" y="3232150"/>
            <a:ext cx="914400" cy="1219200"/>
            <a:chOff x="912" y="1776"/>
            <a:chExt cx="576" cy="768"/>
          </a:xfrm>
        </p:grpSpPr>
        <p:sp>
          <p:nvSpPr>
            <p:cNvPr id="27695" name="Rectangle 1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7696" name="Rectangle 1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27659" name="Line 14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0" name="Line 15"/>
          <p:cNvSpPr>
            <a:spLocks noChangeShapeType="1"/>
          </p:cNvSpPr>
          <p:nvPr/>
        </p:nvSpPr>
        <p:spPr bwMode="auto">
          <a:xfrm>
            <a:off x="3059113" y="2317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1" name="Line 16"/>
          <p:cNvSpPr>
            <a:spLocks noChangeShapeType="1"/>
          </p:cNvSpPr>
          <p:nvPr/>
        </p:nvSpPr>
        <p:spPr bwMode="auto">
          <a:xfrm>
            <a:off x="3059113" y="3994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2" name="Text Box 18"/>
          <p:cNvSpPr txBox="1">
            <a:spLocks noChangeArrowheads="1"/>
          </p:cNvSpPr>
          <p:nvPr/>
        </p:nvSpPr>
        <p:spPr bwMode="auto">
          <a:xfrm>
            <a:off x="3094038" y="18986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27663" name="Text Box 19"/>
          <p:cNvSpPr txBox="1">
            <a:spLocks noChangeArrowheads="1"/>
          </p:cNvSpPr>
          <p:nvPr/>
        </p:nvSpPr>
        <p:spPr bwMode="auto">
          <a:xfrm>
            <a:off x="3059113" y="3536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7664" name="Text Box 20"/>
          <p:cNvSpPr txBox="1">
            <a:spLocks noChangeArrowheads="1"/>
          </p:cNvSpPr>
          <p:nvPr/>
        </p:nvSpPr>
        <p:spPr bwMode="auto">
          <a:xfrm>
            <a:off x="3059113" y="3994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7665" name="Line 21"/>
          <p:cNvSpPr>
            <a:spLocks noChangeShapeType="1"/>
          </p:cNvSpPr>
          <p:nvPr/>
        </p:nvSpPr>
        <p:spPr bwMode="auto">
          <a:xfrm flipV="1">
            <a:off x="1916113" y="1936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6" name="Line 22"/>
          <p:cNvSpPr>
            <a:spLocks noChangeShapeType="1"/>
          </p:cNvSpPr>
          <p:nvPr/>
        </p:nvSpPr>
        <p:spPr bwMode="auto">
          <a:xfrm>
            <a:off x="1916113" y="2927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7" name="Rectangle 23"/>
          <p:cNvSpPr>
            <a:spLocks noChangeArrowheads="1"/>
          </p:cNvSpPr>
          <p:nvPr/>
        </p:nvSpPr>
        <p:spPr bwMode="auto">
          <a:xfrm>
            <a:off x="153988" y="4919663"/>
            <a:ext cx="22971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Insert 1010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grpSp>
        <p:nvGrpSpPr>
          <p:cNvPr id="27668" name="Group 48"/>
          <p:cNvGrpSpPr>
            <a:grpSpLocks/>
          </p:cNvGrpSpPr>
          <p:nvPr/>
        </p:nvGrpSpPr>
        <p:grpSpPr bwMode="auto">
          <a:xfrm>
            <a:off x="2255838" y="3971925"/>
            <a:ext cx="1739900" cy="2025650"/>
            <a:chOff x="1421" y="2502"/>
            <a:chExt cx="1096" cy="1276"/>
          </a:xfrm>
        </p:grpSpPr>
        <p:grpSp>
          <p:nvGrpSpPr>
            <p:cNvPr id="27688" name="Group 24"/>
            <p:cNvGrpSpPr>
              <a:grpSpLocks/>
            </p:cNvGrpSpPr>
            <p:nvPr/>
          </p:nvGrpSpPr>
          <p:grpSpPr bwMode="auto">
            <a:xfrm>
              <a:off x="1941" y="3010"/>
              <a:ext cx="576" cy="768"/>
              <a:chOff x="912" y="1776"/>
              <a:chExt cx="576" cy="768"/>
            </a:xfrm>
          </p:grpSpPr>
          <p:sp>
            <p:nvSpPr>
              <p:cNvPr id="27693" name="Rectangle 25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576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94" name="Rectangle 26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</a:t>
                </a:r>
                <a:endParaRPr lang="en-US" altLang="hu-HU" sz="2400"/>
              </a:p>
            </p:txBody>
          </p:sp>
        </p:grpSp>
        <p:sp>
          <p:nvSpPr>
            <p:cNvPr id="27689" name="Line 27"/>
            <p:cNvSpPr>
              <a:spLocks noChangeShapeType="1"/>
            </p:cNvSpPr>
            <p:nvPr/>
          </p:nvSpPr>
          <p:spPr bwMode="auto">
            <a:xfrm>
              <a:off x="1941" y="3490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90" name="Text Box 28"/>
            <p:cNvSpPr txBox="1">
              <a:spLocks noChangeArrowheads="1"/>
            </p:cNvSpPr>
            <p:nvPr/>
          </p:nvSpPr>
          <p:spPr bwMode="auto">
            <a:xfrm>
              <a:off x="1941" y="32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1100</a:t>
              </a:r>
              <a:endParaRPr lang="en-US" altLang="hu-HU" sz="3600"/>
            </a:p>
          </p:txBody>
        </p:sp>
        <p:sp>
          <p:nvSpPr>
            <p:cNvPr id="27691" name="Freeform 29"/>
            <p:cNvSpPr>
              <a:spLocks/>
            </p:cNvSpPr>
            <p:nvPr/>
          </p:nvSpPr>
          <p:spPr bwMode="auto">
            <a:xfrm>
              <a:off x="1899" y="2627"/>
              <a:ext cx="556" cy="88"/>
            </a:xfrm>
            <a:custGeom>
              <a:avLst/>
              <a:gdLst>
                <a:gd name="T0" fmla="*/ 0 w 556"/>
                <a:gd name="T1" fmla="*/ 88 h 88"/>
                <a:gd name="T2" fmla="*/ 240 w 556"/>
                <a:gd name="T3" fmla="*/ 54 h 88"/>
                <a:gd name="T4" fmla="*/ 556 w 556"/>
                <a:gd name="T5" fmla="*/ 6 h 88"/>
                <a:gd name="T6" fmla="*/ 0 60000 65536"/>
                <a:gd name="T7" fmla="*/ 0 60000 65536"/>
                <a:gd name="T8" fmla="*/ 0 60000 65536"/>
                <a:gd name="T9" fmla="*/ 0 w 556"/>
                <a:gd name="T10" fmla="*/ 0 h 88"/>
                <a:gd name="T11" fmla="*/ 556 w 55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6" h="88">
                  <a:moveTo>
                    <a:pt x="0" y="88"/>
                  </a:moveTo>
                  <a:cubicBezTo>
                    <a:pt x="102" y="83"/>
                    <a:pt x="150" y="73"/>
                    <a:pt x="240" y="54"/>
                  </a:cubicBezTo>
                  <a:cubicBezTo>
                    <a:pt x="320" y="0"/>
                    <a:pt x="469" y="6"/>
                    <a:pt x="556" y="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92" name="Text Box 30"/>
            <p:cNvSpPr txBox="1">
              <a:spLocks noChangeArrowheads="1"/>
            </p:cNvSpPr>
            <p:nvPr/>
          </p:nvSpPr>
          <p:spPr bwMode="auto">
            <a:xfrm>
              <a:off x="1421" y="25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27669" name="Group 53"/>
          <p:cNvGrpSpPr>
            <a:grpSpLocks/>
          </p:cNvGrpSpPr>
          <p:nvPr/>
        </p:nvGrpSpPr>
        <p:grpSpPr bwMode="auto">
          <a:xfrm>
            <a:off x="511175" y="1228725"/>
            <a:ext cx="7375525" cy="3963988"/>
            <a:chOff x="322" y="774"/>
            <a:chExt cx="4646" cy="2497"/>
          </a:xfrm>
        </p:grpSpPr>
        <p:sp>
          <p:nvSpPr>
            <p:cNvPr id="27670" name="Text Box 31"/>
            <p:cNvSpPr txBox="1">
              <a:spLocks noChangeArrowheads="1"/>
            </p:cNvSpPr>
            <p:nvPr/>
          </p:nvSpPr>
          <p:spPr bwMode="auto">
            <a:xfrm>
              <a:off x="3678" y="2904"/>
              <a:ext cx="1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New directory</a:t>
              </a:r>
              <a:endParaRPr lang="en-US" altLang="hu-HU" sz="2400"/>
            </a:p>
          </p:txBody>
        </p:sp>
        <p:sp>
          <p:nvSpPr>
            <p:cNvPr id="27671" name="Rectangle 32"/>
            <p:cNvSpPr>
              <a:spLocks noChangeArrowheads="1"/>
            </p:cNvSpPr>
            <p:nvPr/>
          </p:nvSpPr>
          <p:spPr bwMode="auto">
            <a:xfrm>
              <a:off x="3840" y="1056"/>
              <a:ext cx="816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7672" name="Rectangle 36"/>
            <p:cNvSpPr>
              <a:spLocks noChangeArrowheads="1"/>
            </p:cNvSpPr>
            <p:nvPr/>
          </p:nvSpPr>
          <p:spPr bwMode="auto">
            <a:xfrm>
              <a:off x="3840" y="86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2</a:t>
              </a:r>
              <a:endParaRPr lang="en-US" altLang="hu-HU" sz="2400"/>
            </a:p>
          </p:txBody>
        </p:sp>
        <p:sp>
          <p:nvSpPr>
            <p:cNvPr id="27673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290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00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01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11</a:t>
              </a:r>
              <a:endParaRPr lang="en-US" altLang="hu-HU" sz="2000"/>
            </a:p>
          </p:txBody>
        </p:sp>
        <p:sp>
          <p:nvSpPr>
            <p:cNvPr id="27674" name="Line 38"/>
            <p:cNvSpPr>
              <a:spLocks noChangeShapeType="1"/>
            </p:cNvSpPr>
            <p:nvPr/>
          </p:nvSpPr>
          <p:spPr bwMode="auto">
            <a:xfrm flipH="1">
              <a:off x="2530" y="1221"/>
              <a:ext cx="1468" cy="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5" name="Line 39"/>
            <p:cNvSpPr>
              <a:spLocks noChangeShapeType="1"/>
            </p:cNvSpPr>
            <p:nvPr/>
          </p:nvSpPr>
          <p:spPr bwMode="auto">
            <a:xfrm flipH="1" flipV="1">
              <a:off x="2523" y="1337"/>
              <a:ext cx="1475" cy="2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6" name="Line 40"/>
            <p:cNvSpPr>
              <a:spLocks noChangeShapeType="1"/>
            </p:cNvSpPr>
            <p:nvPr/>
          </p:nvSpPr>
          <p:spPr bwMode="auto">
            <a:xfrm flipH="1">
              <a:off x="2530" y="1968"/>
              <a:ext cx="1454" cy="3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7" name="Line 41"/>
            <p:cNvSpPr>
              <a:spLocks noChangeShapeType="1"/>
            </p:cNvSpPr>
            <p:nvPr/>
          </p:nvSpPr>
          <p:spPr bwMode="auto">
            <a:xfrm flipH="1">
              <a:off x="2544" y="2379"/>
              <a:ext cx="1433" cy="8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8" name="Rectangle 42"/>
            <p:cNvSpPr>
              <a:spLocks noChangeArrowheads="1"/>
            </p:cNvSpPr>
            <p:nvPr/>
          </p:nvSpPr>
          <p:spPr bwMode="auto">
            <a:xfrm>
              <a:off x="3463" y="774"/>
              <a:ext cx="49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800" i="1">
                  <a:solidFill>
                    <a:schemeClr val="accent2"/>
                  </a:solidFill>
                </a:rPr>
                <a:t>i</a:t>
              </a:r>
              <a:r>
                <a:rPr lang="en-US" altLang="hu-HU" sz="2800">
                  <a:solidFill>
                    <a:schemeClr val="accent2"/>
                  </a:solidFill>
                </a:rPr>
                <a:t> =</a:t>
              </a:r>
              <a:endParaRPr lang="en-US" altLang="hu-HU"/>
            </a:p>
          </p:txBody>
        </p:sp>
        <p:sp>
          <p:nvSpPr>
            <p:cNvPr id="27679" name="Freeform 43"/>
            <p:cNvSpPr>
              <a:spLocks/>
            </p:cNvSpPr>
            <p:nvPr/>
          </p:nvSpPr>
          <p:spPr bwMode="auto">
            <a:xfrm>
              <a:off x="1893" y="2071"/>
              <a:ext cx="267" cy="144"/>
            </a:xfrm>
            <a:custGeom>
              <a:avLst/>
              <a:gdLst>
                <a:gd name="T0" fmla="*/ 0 w 267"/>
                <a:gd name="T1" fmla="*/ 144 h 144"/>
                <a:gd name="T2" fmla="*/ 157 w 267"/>
                <a:gd name="T3" fmla="*/ 48 h 144"/>
                <a:gd name="T4" fmla="*/ 212 w 267"/>
                <a:gd name="T5" fmla="*/ 20 h 144"/>
                <a:gd name="T6" fmla="*/ 246 w 267"/>
                <a:gd name="T7" fmla="*/ 7 h 144"/>
                <a:gd name="T8" fmla="*/ 267 w 267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44"/>
                <a:gd name="T17" fmla="*/ 267 w 2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44">
                  <a:moveTo>
                    <a:pt x="0" y="144"/>
                  </a:moveTo>
                  <a:cubicBezTo>
                    <a:pt x="40" y="102"/>
                    <a:pt x="101" y="63"/>
                    <a:pt x="157" y="48"/>
                  </a:cubicBezTo>
                  <a:cubicBezTo>
                    <a:pt x="200" y="16"/>
                    <a:pt x="167" y="35"/>
                    <a:pt x="212" y="20"/>
                  </a:cubicBezTo>
                  <a:cubicBezTo>
                    <a:pt x="224" y="16"/>
                    <a:pt x="235" y="11"/>
                    <a:pt x="246" y="7"/>
                  </a:cubicBezTo>
                  <a:cubicBezTo>
                    <a:pt x="253" y="4"/>
                    <a:pt x="267" y="0"/>
                    <a:pt x="26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0" name="Freeform 44"/>
            <p:cNvSpPr>
              <a:spLocks/>
            </p:cNvSpPr>
            <p:nvPr/>
          </p:nvSpPr>
          <p:spPr bwMode="auto">
            <a:xfrm>
              <a:off x="1914" y="3051"/>
              <a:ext cx="267" cy="144"/>
            </a:xfrm>
            <a:custGeom>
              <a:avLst/>
              <a:gdLst>
                <a:gd name="T0" fmla="*/ 0 w 267"/>
                <a:gd name="T1" fmla="*/ 144 h 144"/>
                <a:gd name="T2" fmla="*/ 157 w 267"/>
                <a:gd name="T3" fmla="*/ 48 h 144"/>
                <a:gd name="T4" fmla="*/ 212 w 267"/>
                <a:gd name="T5" fmla="*/ 20 h 144"/>
                <a:gd name="T6" fmla="*/ 246 w 267"/>
                <a:gd name="T7" fmla="*/ 7 h 144"/>
                <a:gd name="T8" fmla="*/ 267 w 267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44"/>
                <a:gd name="T17" fmla="*/ 267 w 2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44">
                  <a:moveTo>
                    <a:pt x="0" y="144"/>
                  </a:moveTo>
                  <a:cubicBezTo>
                    <a:pt x="40" y="102"/>
                    <a:pt x="101" y="63"/>
                    <a:pt x="157" y="48"/>
                  </a:cubicBezTo>
                  <a:cubicBezTo>
                    <a:pt x="200" y="16"/>
                    <a:pt x="167" y="35"/>
                    <a:pt x="212" y="20"/>
                  </a:cubicBezTo>
                  <a:cubicBezTo>
                    <a:pt x="224" y="16"/>
                    <a:pt x="235" y="11"/>
                    <a:pt x="246" y="7"/>
                  </a:cubicBezTo>
                  <a:cubicBezTo>
                    <a:pt x="253" y="4"/>
                    <a:pt x="267" y="0"/>
                    <a:pt x="26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1" name="Text Box 45"/>
            <p:cNvSpPr txBox="1">
              <a:spLocks noChangeArrowheads="1"/>
            </p:cNvSpPr>
            <p:nvPr/>
          </p:nvSpPr>
          <p:spPr bwMode="auto">
            <a:xfrm>
              <a:off x="2132" y="2949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2</a:t>
              </a:r>
              <a:endParaRPr lang="en-US" altLang="hu-HU" sz="2400"/>
            </a:p>
          </p:txBody>
        </p:sp>
        <p:sp>
          <p:nvSpPr>
            <p:cNvPr id="27682" name="Text Box 46"/>
            <p:cNvSpPr txBox="1">
              <a:spLocks noChangeArrowheads="1"/>
            </p:cNvSpPr>
            <p:nvPr/>
          </p:nvSpPr>
          <p:spPr bwMode="auto">
            <a:xfrm>
              <a:off x="2139" y="198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2</a:t>
              </a:r>
              <a:endParaRPr lang="en-US" altLang="hu-HU" sz="2400"/>
            </a:p>
          </p:txBody>
        </p:sp>
        <p:sp>
          <p:nvSpPr>
            <p:cNvPr id="27683" name="Line 33"/>
            <p:cNvSpPr>
              <a:spLocks noChangeShapeType="1"/>
            </p:cNvSpPr>
            <p:nvPr/>
          </p:nvSpPr>
          <p:spPr bwMode="auto">
            <a:xfrm>
              <a:off x="3840" y="1824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4" name="Line 34"/>
            <p:cNvSpPr>
              <a:spLocks noChangeShapeType="1"/>
            </p:cNvSpPr>
            <p:nvPr/>
          </p:nvSpPr>
          <p:spPr bwMode="auto">
            <a:xfrm>
              <a:off x="3840" y="2208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5" name="Line 35"/>
            <p:cNvSpPr>
              <a:spLocks noChangeShapeType="1"/>
            </p:cNvSpPr>
            <p:nvPr/>
          </p:nvSpPr>
          <p:spPr bwMode="auto">
            <a:xfrm>
              <a:off x="3840" y="1440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6" name="Freeform 51"/>
            <p:cNvSpPr>
              <a:spLocks/>
            </p:cNvSpPr>
            <p:nvPr/>
          </p:nvSpPr>
          <p:spPr bwMode="auto">
            <a:xfrm>
              <a:off x="603" y="1330"/>
              <a:ext cx="974" cy="679"/>
            </a:xfrm>
            <a:custGeom>
              <a:avLst/>
              <a:gdLst>
                <a:gd name="T0" fmla="*/ 0 w 974"/>
                <a:gd name="T1" fmla="*/ 679 h 679"/>
                <a:gd name="T2" fmla="*/ 309 w 974"/>
                <a:gd name="T3" fmla="*/ 460 h 679"/>
                <a:gd name="T4" fmla="*/ 583 w 974"/>
                <a:gd name="T5" fmla="*/ 281 h 679"/>
                <a:gd name="T6" fmla="*/ 659 w 974"/>
                <a:gd name="T7" fmla="*/ 233 h 679"/>
                <a:gd name="T8" fmla="*/ 837 w 974"/>
                <a:gd name="T9" fmla="*/ 103 h 679"/>
                <a:gd name="T10" fmla="*/ 885 w 974"/>
                <a:gd name="T11" fmla="*/ 69 h 679"/>
                <a:gd name="T12" fmla="*/ 974 w 974"/>
                <a:gd name="T13" fmla="*/ 0 h 6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4"/>
                <a:gd name="T22" fmla="*/ 0 h 679"/>
                <a:gd name="T23" fmla="*/ 974 w 974"/>
                <a:gd name="T24" fmla="*/ 679 h 6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4" h="679">
                  <a:moveTo>
                    <a:pt x="0" y="679"/>
                  </a:moveTo>
                  <a:cubicBezTo>
                    <a:pt x="106" y="609"/>
                    <a:pt x="200" y="526"/>
                    <a:pt x="309" y="460"/>
                  </a:cubicBezTo>
                  <a:cubicBezTo>
                    <a:pt x="404" y="403"/>
                    <a:pt x="491" y="342"/>
                    <a:pt x="583" y="281"/>
                  </a:cubicBezTo>
                  <a:cubicBezTo>
                    <a:pt x="608" y="264"/>
                    <a:pt x="636" y="252"/>
                    <a:pt x="659" y="233"/>
                  </a:cubicBezTo>
                  <a:cubicBezTo>
                    <a:pt x="716" y="186"/>
                    <a:pt x="779" y="148"/>
                    <a:pt x="837" y="103"/>
                  </a:cubicBezTo>
                  <a:cubicBezTo>
                    <a:pt x="884" y="66"/>
                    <a:pt x="843" y="83"/>
                    <a:pt x="885" y="69"/>
                  </a:cubicBezTo>
                  <a:cubicBezTo>
                    <a:pt x="913" y="46"/>
                    <a:pt x="948" y="26"/>
                    <a:pt x="97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7" name="Freeform 52"/>
            <p:cNvSpPr>
              <a:spLocks/>
            </p:cNvSpPr>
            <p:nvPr/>
          </p:nvSpPr>
          <p:spPr bwMode="auto">
            <a:xfrm>
              <a:off x="322" y="1159"/>
              <a:ext cx="1303" cy="816"/>
            </a:xfrm>
            <a:custGeom>
              <a:avLst/>
              <a:gdLst>
                <a:gd name="T0" fmla="*/ 0 w 1303"/>
                <a:gd name="T1" fmla="*/ 0 h 816"/>
                <a:gd name="T2" fmla="*/ 432 w 1303"/>
                <a:gd name="T3" fmla="*/ 370 h 816"/>
                <a:gd name="T4" fmla="*/ 905 w 1303"/>
                <a:gd name="T5" fmla="*/ 658 h 816"/>
                <a:gd name="T6" fmla="*/ 988 w 1303"/>
                <a:gd name="T7" fmla="*/ 692 h 816"/>
                <a:gd name="T8" fmla="*/ 1193 w 1303"/>
                <a:gd name="T9" fmla="*/ 788 h 816"/>
                <a:gd name="T10" fmla="*/ 1276 w 1303"/>
                <a:gd name="T11" fmla="*/ 809 h 816"/>
                <a:gd name="T12" fmla="*/ 1303 w 1303"/>
                <a:gd name="T13" fmla="*/ 816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3"/>
                <a:gd name="T22" fmla="*/ 0 h 816"/>
                <a:gd name="T23" fmla="*/ 1303 w 1303"/>
                <a:gd name="T24" fmla="*/ 816 h 8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3" h="816">
                  <a:moveTo>
                    <a:pt x="0" y="0"/>
                  </a:moveTo>
                  <a:cubicBezTo>
                    <a:pt x="131" y="131"/>
                    <a:pt x="275" y="271"/>
                    <a:pt x="432" y="370"/>
                  </a:cubicBezTo>
                  <a:cubicBezTo>
                    <a:pt x="588" y="469"/>
                    <a:pt x="747" y="562"/>
                    <a:pt x="905" y="658"/>
                  </a:cubicBezTo>
                  <a:cubicBezTo>
                    <a:pt x="931" y="673"/>
                    <a:pt x="961" y="679"/>
                    <a:pt x="988" y="692"/>
                  </a:cubicBezTo>
                  <a:cubicBezTo>
                    <a:pt x="1057" y="724"/>
                    <a:pt x="1120" y="765"/>
                    <a:pt x="1193" y="788"/>
                  </a:cubicBezTo>
                  <a:cubicBezTo>
                    <a:pt x="1220" y="797"/>
                    <a:pt x="1248" y="802"/>
                    <a:pt x="1276" y="809"/>
                  </a:cubicBezTo>
                  <a:cubicBezTo>
                    <a:pt x="1285" y="811"/>
                    <a:pt x="1303" y="816"/>
                    <a:pt x="1303" y="81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9646A-30CA-4F7C-90BA-DD93361DBA9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441825" y="23622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441825" y="2057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441825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476750" y="24003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4441825" y="3429000"/>
            <a:ext cx="914400" cy="1219200"/>
            <a:chOff x="912" y="1776"/>
            <a:chExt cx="576" cy="768"/>
          </a:xfrm>
        </p:grpSpPr>
        <p:sp>
          <p:nvSpPr>
            <p:cNvPr id="28701" name="Rectangle 7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8702" name="Rectangle 8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4441825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4441825" y="37338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4441825" y="41910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1010</a:t>
            </a:r>
            <a:endParaRPr lang="en-US" altLang="hu-HU" sz="3600"/>
          </a:p>
        </p:txBody>
      </p:sp>
      <p:grpSp>
        <p:nvGrpSpPr>
          <p:cNvPr id="28683" name="Group 12"/>
          <p:cNvGrpSpPr>
            <a:grpSpLocks/>
          </p:cNvGrpSpPr>
          <p:nvPr/>
        </p:nvGrpSpPr>
        <p:grpSpPr bwMode="auto">
          <a:xfrm>
            <a:off x="4441825" y="4800600"/>
            <a:ext cx="914400" cy="1219200"/>
            <a:chOff x="912" y="1776"/>
            <a:chExt cx="576" cy="768"/>
          </a:xfrm>
        </p:grpSpPr>
        <p:sp>
          <p:nvSpPr>
            <p:cNvPr id="28699" name="Rectangle 13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8700" name="Rectangle 14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28684" name="Line 15"/>
          <p:cNvSpPr>
            <a:spLocks noChangeShapeType="1"/>
          </p:cNvSpPr>
          <p:nvPr/>
        </p:nvSpPr>
        <p:spPr bwMode="auto">
          <a:xfrm>
            <a:off x="4441825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441825" y="5105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8686" name="Text Box 17"/>
          <p:cNvSpPr txBox="1">
            <a:spLocks noChangeArrowheads="1"/>
          </p:cNvSpPr>
          <p:nvPr/>
        </p:nvSpPr>
        <p:spPr bwMode="auto">
          <a:xfrm>
            <a:off x="1644650" y="4495800"/>
            <a:ext cx="1084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0000</a:t>
            </a:r>
            <a:endParaRPr lang="en-US" altLang="hu-HU" sz="2400"/>
          </a:p>
        </p:txBody>
      </p:sp>
      <p:sp>
        <p:nvSpPr>
          <p:cNvPr id="28687" name="Text Box 18"/>
          <p:cNvSpPr txBox="1">
            <a:spLocks noChangeArrowheads="1"/>
          </p:cNvSpPr>
          <p:nvPr/>
        </p:nvSpPr>
        <p:spPr bwMode="auto">
          <a:xfrm>
            <a:off x="1851025" y="1600200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2384425" y="1524000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2384425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>
            <a:off x="2384425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>
            <a:off x="2384425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2" name="Line 24"/>
          <p:cNvSpPr>
            <a:spLocks noChangeShapeType="1"/>
          </p:cNvSpPr>
          <p:nvPr/>
        </p:nvSpPr>
        <p:spPr bwMode="auto">
          <a:xfrm>
            <a:off x="2384425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3" name="Text Box 25"/>
          <p:cNvSpPr txBox="1">
            <a:spLocks noChangeArrowheads="1"/>
          </p:cNvSpPr>
          <p:nvPr/>
        </p:nvSpPr>
        <p:spPr bwMode="auto">
          <a:xfrm>
            <a:off x="1774825" y="11430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 =</a:t>
            </a:r>
          </a:p>
        </p:txBody>
      </p:sp>
      <p:sp>
        <p:nvSpPr>
          <p:cNvPr id="28694" name="Line 26"/>
          <p:cNvSpPr>
            <a:spLocks noChangeShapeType="1"/>
          </p:cNvSpPr>
          <p:nvPr/>
        </p:nvSpPr>
        <p:spPr bwMode="auto">
          <a:xfrm>
            <a:off x="2917825" y="1828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5" name="Line 27"/>
          <p:cNvSpPr>
            <a:spLocks noChangeShapeType="1"/>
          </p:cNvSpPr>
          <p:nvPr/>
        </p:nvSpPr>
        <p:spPr bwMode="auto">
          <a:xfrm>
            <a:off x="3222625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6" name="Line 28"/>
          <p:cNvSpPr>
            <a:spLocks noChangeShapeType="1"/>
          </p:cNvSpPr>
          <p:nvPr/>
        </p:nvSpPr>
        <p:spPr bwMode="auto">
          <a:xfrm>
            <a:off x="3222625" y="2971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7" name="Line 29"/>
          <p:cNvSpPr>
            <a:spLocks noChangeShapeType="1"/>
          </p:cNvSpPr>
          <p:nvPr/>
        </p:nvSpPr>
        <p:spPr bwMode="auto">
          <a:xfrm>
            <a:off x="3222625" y="34290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8" name="Text Box 30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F87B64-5DC8-405A-BD3B-01C13D9C253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441825" y="23622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441825" y="2057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4441825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4476750" y="24003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4441825" y="3429000"/>
            <a:ext cx="914400" cy="1219200"/>
            <a:chOff x="912" y="1776"/>
            <a:chExt cx="576" cy="768"/>
          </a:xfrm>
        </p:grpSpPr>
        <p:sp>
          <p:nvSpPr>
            <p:cNvPr id="29735" name="Rectangle 7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9736" name="Rectangle 8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4441825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4441825" y="37338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4441825" y="41910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1010</a:t>
            </a:r>
            <a:endParaRPr lang="en-US" altLang="hu-HU" sz="3600"/>
          </a:p>
        </p:txBody>
      </p:sp>
      <p:grpSp>
        <p:nvGrpSpPr>
          <p:cNvPr id="29707" name="Group 12"/>
          <p:cNvGrpSpPr>
            <a:grpSpLocks/>
          </p:cNvGrpSpPr>
          <p:nvPr/>
        </p:nvGrpSpPr>
        <p:grpSpPr bwMode="auto">
          <a:xfrm>
            <a:off x="4441825" y="4800600"/>
            <a:ext cx="914400" cy="1219200"/>
            <a:chOff x="912" y="1776"/>
            <a:chExt cx="576" cy="768"/>
          </a:xfrm>
        </p:grpSpPr>
        <p:sp>
          <p:nvSpPr>
            <p:cNvPr id="29733" name="Rectangle 13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9734" name="Rectangle 14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29708" name="Line 15"/>
          <p:cNvSpPr>
            <a:spLocks noChangeShapeType="1"/>
          </p:cNvSpPr>
          <p:nvPr/>
        </p:nvSpPr>
        <p:spPr bwMode="auto">
          <a:xfrm>
            <a:off x="4441825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9" name="Text Box 16"/>
          <p:cNvSpPr txBox="1">
            <a:spLocks noChangeArrowheads="1"/>
          </p:cNvSpPr>
          <p:nvPr/>
        </p:nvSpPr>
        <p:spPr bwMode="auto">
          <a:xfrm>
            <a:off x="4441825" y="5105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9710" name="Text Box 17"/>
          <p:cNvSpPr txBox="1">
            <a:spLocks noChangeArrowheads="1"/>
          </p:cNvSpPr>
          <p:nvPr/>
        </p:nvSpPr>
        <p:spPr bwMode="auto">
          <a:xfrm>
            <a:off x="1644650" y="4495800"/>
            <a:ext cx="1084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0000</a:t>
            </a:r>
            <a:endParaRPr lang="en-US" altLang="hu-HU" sz="2400"/>
          </a:p>
        </p:txBody>
      </p:sp>
      <p:sp>
        <p:nvSpPr>
          <p:cNvPr id="29711" name="Text Box 18"/>
          <p:cNvSpPr txBox="1">
            <a:spLocks noChangeArrowheads="1"/>
          </p:cNvSpPr>
          <p:nvPr/>
        </p:nvSpPr>
        <p:spPr bwMode="auto">
          <a:xfrm>
            <a:off x="1851025" y="1600200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29712" name="Rectangle 19"/>
          <p:cNvSpPr>
            <a:spLocks noChangeArrowheads="1"/>
          </p:cNvSpPr>
          <p:nvPr/>
        </p:nvSpPr>
        <p:spPr bwMode="auto">
          <a:xfrm>
            <a:off x="2384425" y="1524000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13" name="Rectangle 21"/>
          <p:cNvSpPr>
            <a:spLocks noChangeArrowheads="1"/>
          </p:cNvSpPr>
          <p:nvPr/>
        </p:nvSpPr>
        <p:spPr bwMode="auto">
          <a:xfrm>
            <a:off x="2384425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29714" name="Line 22"/>
          <p:cNvSpPr>
            <a:spLocks noChangeShapeType="1"/>
          </p:cNvSpPr>
          <p:nvPr/>
        </p:nvSpPr>
        <p:spPr bwMode="auto">
          <a:xfrm>
            <a:off x="2384425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Line 23"/>
          <p:cNvSpPr>
            <a:spLocks noChangeShapeType="1"/>
          </p:cNvSpPr>
          <p:nvPr/>
        </p:nvSpPr>
        <p:spPr bwMode="auto">
          <a:xfrm>
            <a:off x="2384425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6" name="Line 24"/>
          <p:cNvSpPr>
            <a:spLocks noChangeShapeType="1"/>
          </p:cNvSpPr>
          <p:nvPr/>
        </p:nvSpPr>
        <p:spPr bwMode="auto">
          <a:xfrm>
            <a:off x="2384425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7" name="Text Box 25"/>
          <p:cNvSpPr txBox="1">
            <a:spLocks noChangeArrowheads="1"/>
          </p:cNvSpPr>
          <p:nvPr/>
        </p:nvSpPr>
        <p:spPr bwMode="auto">
          <a:xfrm>
            <a:off x="1774825" y="11430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 =</a:t>
            </a:r>
          </a:p>
        </p:txBody>
      </p:sp>
      <p:sp>
        <p:nvSpPr>
          <p:cNvPr id="29718" name="Line 26"/>
          <p:cNvSpPr>
            <a:spLocks noChangeShapeType="1"/>
          </p:cNvSpPr>
          <p:nvPr/>
        </p:nvSpPr>
        <p:spPr bwMode="auto">
          <a:xfrm>
            <a:off x="2917825" y="1828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9" name="Line 27"/>
          <p:cNvSpPr>
            <a:spLocks noChangeShapeType="1"/>
          </p:cNvSpPr>
          <p:nvPr/>
        </p:nvSpPr>
        <p:spPr bwMode="auto">
          <a:xfrm>
            <a:off x="3222625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0" name="Line 28"/>
          <p:cNvSpPr>
            <a:spLocks noChangeShapeType="1"/>
          </p:cNvSpPr>
          <p:nvPr/>
        </p:nvSpPr>
        <p:spPr bwMode="auto">
          <a:xfrm>
            <a:off x="3222625" y="2971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1" name="Line 29"/>
          <p:cNvSpPr>
            <a:spLocks noChangeShapeType="1"/>
          </p:cNvSpPr>
          <p:nvPr/>
        </p:nvSpPr>
        <p:spPr bwMode="auto">
          <a:xfrm>
            <a:off x="3222625" y="34290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2" name="Text Box 30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4475163" y="2819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</p:txBody>
      </p:sp>
      <p:grpSp>
        <p:nvGrpSpPr>
          <p:cNvPr id="29724" name="Group 50"/>
          <p:cNvGrpSpPr>
            <a:grpSpLocks/>
          </p:cNvGrpSpPr>
          <p:nvPr/>
        </p:nvGrpSpPr>
        <p:grpSpPr bwMode="auto">
          <a:xfrm>
            <a:off x="4440238" y="479425"/>
            <a:ext cx="1757362" cy="2687638"/>
            <a:chOff x="2797" y="302"/>
            <a:chExt cx="1107" cy="1693"/>
          </a:xfrm>
        </p:grpSpPr>
        <p:sp>
          <p:nvSpPr>
            <p:cNvPr id="29725" name="Rectangle 32"/>
            <p:cNvSpPr>
              <a:spLocks noChangeArrowheads="1"/>
            </p:cNvSpPr>
            <p:nvPr/>
          </p:nvSpPr>
          <p:spPr bwMode="auto">
            <a:xfrm>
              <a:off x="2797" y="494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9726" name="Rectangle 33"/>
            <p:cNvSpPr>
              <a:spLocks noChangeArrowheads="1"/>
            </p:cNvSpPr>
            <p:nvPr/>
          </p:nvSpPr>
          <p:spPr bwMode="auto">
            <a:xfrm>
              <a:off x="2797" y="30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9727" name="Line 34"/>
            <p:cNvSpPr>
              <a:spLocks noChangeShapeType="1"/>
            </p:cNvSpPr>
            <p:nvPr/>
          </p:nvSpPr>
          <p:spPr bwMode="auto">
            <a:xfrm>
              <a:off x="2797" y="782"/>
              <a:ext cx="57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28" name="Text Box 35"/>
            <p:cNvSpPr txBox="1">
              <a:spLocks noChangeArrowheads="1"/>
            </p:cNvSpPr>
            <p:nvPr/>
          </p:nvSpPr>
          <p:spPr bwMode="auto">
            <a:xfrm>
              <a:off x="2819" y="518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0000</a:t>
              </a:r>
              <a:endParaRPr lang="en-US" altLang="hu-HU" sz="3600"/>
            </a:p>
          </p:txBody>
        </p:sp>
        <p:sp>
          <p:nvSpPr>
            <p:cNvPr id="29729" name="Freeform 37"/>
            <p:cNvSpPr>
              <a:spLocks/>
            </p:cNvSpPr>
            <p:nvPr/>
          </p:nvSpPr>
          <p:spPr bwMode="auto">
            <a:xfrm>
              <a:off x="2825" y="1858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30" name="Freeform 38"/>
            <p:cNvSpPr>
              <a:spLocks/>
            </p:cNvSpPr>
            <p:nvPr/>
          </p:nvSpPr>
          <p:spPr bwMode="auto">
            <a:xfrm>
              <a:off x="2832" y="1570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31" name="Text Box 39"/>
            <p:cNvSpPr txBox="1">
              <a:spLocks noChangeArrowheads="1"/>
            </p:cNvSpPr>
            <p:nvPr/>
          </p:nvSpPr>
          <p:spPr bwMode="auto">
            <a:xfrm>
              <a:off x="3368" y="150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0111</a:t>
              </a:r>
              <a:endParaRPr lang="en-US" altLang="hu-HU" sz="2400"/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797" y="78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0001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ED7B0-B255-4054-B5EB-D5F94D18508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 smtClean="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441825" y="23622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441825" y="2057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4441825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476750" y="24003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grpSp>
        <p:nvGrpSpPr>
          <p:cNvPr id="30727" name="Group 6"/>
          <p:cNvGrpSpPr>
            <a:grpSpLocks/>
          </p:cNvGrpSpPr>
          <p:nvPr/>
        </p:nvGrpSpPr>
        <p:grpSpPr bwMode="auto">
          <a:xfrm>
            <a:off x="4441825" y="3429000"/>
            <a:ext cx="914400" cy="1219200"/>
            <a:chOff x="912" y="1776"/>
            <a:chExt cx="576" cy="768"/>
          </a:xfrm>
        </p:grpSpPr>
        <p:sp>
          <p:nvSpPr>
            <p:cNvPr id="30766" name="Rectangle 7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0767" name="Rectangle 8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4441825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4441825" y="37338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4441825" y="41910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1010</a:t>
            </a:r>
            <a:endParaRPr lang="en-US" altLang="hu-HU" sz="3600"/>
          </a:p>
        </p:txBody>
      </p:sp>
      <p:grpSp>
        <p:nvGrpSpPr>
          <p:cNvPr id="30731" name="Group 12"/>
          <p:cNvGrpSpPr>
            <a:grpSpLocks/>
          </p:cNvGrpSpPr>
          <p:nvPr/>
        </p:nvGrpSpPr>
        <p:grpSpPr bwMode="auto">
          <a:xfrm>
            <a:off x="4441825" y="4800600"/>
            <a:ext cx="914400" cy="1219200"/>
            <a:chOff x="912" y="1776"/>
            <a:chExt cx="576" cy="768"/>
          </a:xfrm>
        </p:grpSpPr>
        <p:sp>
          <p:nvSpPr>
            <p:cNvPr id="30764" name="Rectangle 13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0765" name="Rectangle 14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30732" name="Line 15"/>
          <p:cNvSpPr>
            <a:spLocks noChangeShapeType="1"/>
          </p:cNvSpPr>
          <p:nvPr/>
        </p:nvSpPr>
        <p:spPr bwMode="auto">
          <a:xfrm>
            <a:off x="4441825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3" name="Text Box 16"/>
          <p:cNvSpPr txBox="1">
            <a:spLocks noChangeArrowheads="1"/>
          </p:cNvSpPr>
          <p:nvPr/>
        </p:nvSpPr>
        <p:spPr bwMode="auto">
          <a:xfrm>
            <a:off x="4441825" y="5105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30734" name="Text Box 17"/>
          <p:cNvSpPr txBox="1">
            <a:spLocks noChangeArrowheads="1"/>
          </p:cNvSpPr>
          <p:nvPr/>
        </p:nvSpPr>
        <p:spPr bwMode="auto">
          <a:xfrm>
            <a:off x="1644650" y="4495800"/>
            <a:ext cx="1084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0000</a:t>
            </a:r>
            <a:endParaRPr lang="en-US" altLang="hu-HU" sz="2400"/>
          </a:p>
        </p:txBody>
      </p:sp>
      <p:sp>
        <p:nvSpPr>
          <p:cNvPr id="30735" name="Text Box 18"/>
          <p:cNvSpPr txBox="1">
            <a:spLocks noChangeArrowheads="1"/>
          </p:cNvSpPr>
          <p:nvPr/>
        </p:nvSpPr>
        <p:spPr bwMode="auto">
          <a:xfrm>
            <a:off x="1851025" y="1600200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2384425" y="1524000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37" name="Rectangle 21"/>
          <p:cNvSpPr>
            <a:spLocks noChangeArrowheads="1"/>
          </p:cNvSpPr>
          <p:nvPr/>
        </p:nvSpPr>
        <p:spPr bwMode="auto">
          <a:xfrm>
            <a:off x="2384425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0738" name="Line 22"/>
          <p:cNvSpPr>
            <a:spLocks noChangeShapeType="1"/>
          </p:cNvSpPr>
          <p:nvPr/>
        </p:nvSpPr>
        <p:spPr bwMode="auto">
          <a:xfrm>
            <a:off x="2384425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9" name="Line 23"/>
          <p:cNvSpPr>
            <a:spLocks noChangeShapeType="1"/>
          </p:cNvSpPr>
          <p:nvPr/>
        </p:nvSpPr>
        <p:spPr bwMode="auto">
          <a:xfrm>
            <a:off x="2384425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0" name="Line 24"/>
          <p:cNvSpPr>
            <a:spLocks noChangeShapeType="1"/>
          </p:cNvSpPr>
          <p:nvPr/>
        </p:nvSpPr>
        <p:spPr bwMode="auto">
          <a:xfrm>
            <a:off x="2384425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1" name="Text Box 25"/>
          <p:cNvSpPr txBox="1">
            <a:spLocks noChangeArrowheads="1"/>
          </p:cNvSpPr>
          <p:nvPr/>
        </p:nvSpPr>
        <p:spPr bwMode="auto">
          <a:xfrm>
            <a:off x="1774825" y="11430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 =</a:t>
            </a:r>
          </a:p>
        </p:txBody>
      </p:sp>
      <p:sp>
        <p:nvSpPr>
          <p:cNvPr id="30742" name="Line 26"/>
          <p:cNvSpPr>
            <a:spLocks noChangeShapeType="1"/>
          </p:cNvSpPr>
          <p:nvPr/>
        </p:nvSpPr>
        <p:spPr bwMode="auto">
          <a:xfrm>
            <a:off x="2917825" y="1828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3" name="Line 27"/>
          <p:cNvSpPr>
            <a:spLocks noChangeShapeType="1"/>
          </p:cNvSpPr>
          <p:nvPr/>
        </p:nvSpPr>
        <p:spPr bwMode="auto">
          <a:xfrm>
            <a:off x="3222625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4" name="Line 28"/>
          <p:cNvSpPr>
            <a:spLocks noChangeShapeType="1"/>
          </p:cNvSpPr>
          <p:nvPr/>
        </p:nvSpPr>
        <p:spPr bwMode="auto">
          <a:xfrm>
            <a:off x="3222625" y="2971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5" name="Line 29"/>
          <p:cNvSpPr>
            <a:spLocks noChangeShapeType="1"/>
          </p:cNvSpPr>
          <p:nvPr/>
        </p:nvSpPr>
        <p:spPr bwMode="auto">
          <a:xfrm>
            <a:off x="3222625" y="34290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6" name="Text Box 30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30747" name="Text Box 31"/>
          <p:cNvSpPr txBox="1">
            <a:spLocks noChangeArrowheads="1"/>
          </p:cNvSpPr>
          <p:nvPr/>
        </p:nvSpPr>
        <p:spPr bwMode="auto">
          <a:xfrm>
            <a:off x="4475163" y="2819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</p:txBody>
      </p:sp>
      <p:grpSp>
        <p:nvGrpSpPr>
          <p:cNvPr id="30748" name="Group 50"/>
          <p:cNvGrpSpPr>
            <a:grpSpLocks/>
          </p:cNvGrpSpPr>
          <p:nvPr/>
        </p:nvGrpSpPr>
        <p:grpSpPr bwMode="auto">
          <a:xfrm>
            <a:off x="4440238" y="479425"/>
            <a:ext cx="1757362" cy="2687638"/>
            <a:chOff x="2797" y="302"/>
            <a:chExt cx="1107" cy="1693"/>
          </a:xfrm>
        </p:grpSpPr>
        <p:sp>
          <p:nvSpPr>
            <p:cNvPr id="30756" name="Rectangle 32"/>
            <p:cNvSpPr>
              <a:spLocks noChangeArrowheads="1"/>
            </p:cNvSpPr>
            <p:nvPr/>
          </p:nvSpPr>
          <p:spPr bwMode="auto">
            <a:xfrm>
              <a:off x="2797" y="494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0757" name="Rectangle 33"/>
            <p:cNvSpPr>
              <a:spLocks noChangeArrowheads="1"/>
            </p:cNvSpPr>
            <p:nvPr/>
          </p:nvSpPr>
          <p:spPr bwMode="auto">
            <a:xfrm>
              <a:off x="2797" y="30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2797" y="782"/>
              <a:ext cx="57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9" name="Text Box 35"/>
            <p:cNvSpPr txBox="1">
              <a:spLocks noChangeArrowheads="1"/>
            </p:cNvSpPr>
            <p:nvPr/>
          </p:nvSpPr>
          <p:spPr bwMode="auto">
            <a:xfrm>
              <a:off x="2819" y="518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0000</a:t>
              </a:r>
              <a:endParaRPr lang="en-US" altLang="hu-HU" sz="3600"/>
            </a:p>
          </p:txBody>
        </p:sp>
        <p:sp>
          <p:nvSpPr>
            <p:cNvPr id="30760" name="Freeform 37"/>
            <p:cNvSpPr>
              <a:spLocks/>
            </p:cNvSpPr>
            <p:nvPr/>
          </p:nvSpPr>
          <p:spPr bwMode="auto">
            <a:xfrm>
              <a:off x="2825" y="1858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61" name="Freeform 38"/>
            <p:cNvSpPr>
              <a:spLocks/>
            </p:cNvSpPr>
            <p:nvPr/>
          </p:nvSpPr>
          <p:spPr bwMode="auto">
            <a:xfrm>
              <a:off x="2832" y="1570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62" name="Text Box 39"/>
            <p:cNvSpPr txBox="1">
              <a:spLocks noChangeArrowheads="1"/>
            </p:cNvSpPr>
            <p:nvPr/>
          </p:nvSpPr>
          <p:spPr bwMode="auto">
            <a:xfrm>
              <a:off x="3368" y="150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0111</a:t>
              </a:r>
              <a:endParaRPr lang="en-US" altLang="hu-HU" sz="2400"/>
            </a:p>
          </p:txBody>
        </p:sp>
        <p:sp>
          <p:nvSpPr>
            <p:cNvPr id="30763" name="Text Box 36"/>
            <p:cNvSpPr txBox="1">
              <a:spLocks noChangeArrowheads="1"/>
            </p:cNvSpPr>
            <p:nvPr/>
          </p:nvSpPr>
          <p:spPr bwMode="auto">
            <a:xfrm>
              <a:off x="2797" y="78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0001</a:t>
              </a:r>
              <a:endParaRPr lang="en-US" altLang="hu-HU" sz="3600"/>
            </a:p>
          </p:txBody>
        </p:sp>
      </p:grpSp>
      <p:grpSp>
        <p:nvGrpSpPr>
          <p:cNvPr id="30749" name="Group 51"/>
          <p:cNvGrpSpPr>
            <a:grpSpLocks/>
          </p:cNvGrpSpPr>
          <p:nvPr/>
        </p:nvGrpSpPr>
        <p:grpSpPr bwMode="auto">
          <a:xfrm>
            <a:off x="2971800" y="401638"/>
            <a:ext cx="2103438" cy="2025650"/>
            <a:chOff x="1872" y="253"/>
            <a:chExt cx="1325" cy="1276"/>
          </a:xfrm>
        </p:grpSpPr>
        <p:sp>
          <p:nvSpPr>
            <p:cNvPr id="30750" name="Freeform 40"/>
            <p:cNvSpPr>
              <a:spLocks/>
            </p:cNvSpPr>
            <p:nvPr/>
          </p:nvSpPr>
          <p:spPr bwMode="auto">
            <a:xfrm>
              <a:off x="2345" y="1351"/>
              <a:ext cx="185" cy="110"/>
            </a:xfrm>
            <a:custGeom>
              <a:avLst/>
              <a:gdLst>
                <a:gd name="T0" fmla="*/ 0 w 185"/>
                <a:gd name="T1" fmla="*/ 110 h 110"/>
                <a:gd name="T2" fmla="*/ 117 w 185"/>
                <a:gd name="T3" fmla="*/ 27 h 110"/>
                <a:gd name="T4" fmla="*/ 165 w 185"/>
                <a:gd name="T5" fmla="*/ 7 h 110"/>
                <a:gd name="T6" fmla="*/ 185 w 185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110"/>
                <a:gd name="T14" fmla="*/ 185 w 185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110">
                  <a:moveTo>
                    <a:pt x="0" y="110"/>
                  </a:moveTo>
                  <a:cubicBezTo>
                    <a:pt x="47" y="94"/>
                    <a:pt x="73" y="49"/>
                    <a:pt x="117" y="27"/>
                  </a:cubicBezTo>
                  <a:cubicBezTo>
                    <a:pt x="132" y="19"/>
                    <a:pt x="149" y="14"/>
                    <a:pt x="165" y="7"/>
                  </a:cubicBezTo>
                  <a:cubicBezTo>
                    <a:pt x="172" y="4"/>
                    <a:pt x="185" y="0"/>
                    <a:pt x="185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1" name="Freeform 41"/>
            <p:cNvSpPr>
              <a:spLocks/>
            </p:cNvSpPr>
            <p:nvPr/>
          </p:nvSpPr>
          <p:spPr bwMode="auto">
            <a:xfrm>
              <a:off x="2400" y="1351"/>
              <a:ext cx="90" cy="158"/>
            </a:xfrm>
            <a:custGeom>
              <a:avLst/>
              <a:gdLst>
                <a:gd name="T0" fmla="*/ 0 w 90"/>
                <a:gd name="T1" fmla="*/ 0 h 158"/>
                <a:gd name="T2" fmla="*/ 55 w 90"/>
                <a:gd name="T3" fmla="*/ 82 h 158"/>
                <a:gd name="T4" fmla="*/ 82 w 90"/>
                <a:gd name="T5" fmla="*/ 123 h 158"/>
                <a:gd name="T6" fmla="*/ 89 w 90"/>
                <a:gd name="T7" fmla="*/ 158 h 1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158"/>
                <a:gd name="T14" fmla="*/ 90 w 90"/>
                <a:gd name="T15" fmla="*/ 158 h 1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158">
                  <a:moveTo>
                    <a:pt x="0" y="0"/>
                  </a:moveTo>
                  <a:cubicBezTo>
                    <a:pt x="12" y="36"/>
                    <a:pt x="33" y="55"/>
                    <a:pt x="55" y="82"/>
                  </a:cubicBezTo>
                  <a:cubicBezTo>
                    <a:pt x="65" y="95"/>
                    <a:pt x="82" y="123"/>
                    <a:pt x="82" y="123"/>
                  </a:cubicBezTo>
                  <a:cubicBezTo>
                    <a:pt x="90" y="153"/>
                    <a:pt x="89" y="141"/>
                    <a:pt x="89" y="158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2" name="Line 42"/>
            <p:cNvSpPr>
              <a:spLocks noChangeShapeType="1"/>
            </p:cNvSpPr>
            <p:nvPr/>
          </p:nvSpPr>
          <p:spPr bwMode="auto">
            <a:xfrm flipV="1">
              <a:off x="1872" y="610"/>
              <a:ext cx="905" cy="50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3" name="Freeform 45"/>
            <p:cNvSpPr>
              <a:spLocks/>
            </p:cNvSpPr>
            <p:nvPr/>
          </p:nvSpPr>
          <p:spPr bwMode="auto">
            <a:xfrm>
              <a:off x="2750" y="1365"/>
              <a:ext cx="267" cy="116"/>
            </a:xfrm>
            <a:custGeom>
              <a:avLst/>
              <a:gdLst>
                <a:gd name="T0" fmla="*/ 0 w 267"/>
                <a:gd name="T1" fmla="*/ 116 h 116"/>
                <a:gd name="T2" fmla="*/ 75 w 267"/>
                <a:gd name="T3" fmla="*/ 75 h 116"/>
                <a:gd name="T4" fmla="*/ 219 w 267"/>
                <a:gd name="T5" fmla="*/ 13 h 116"/>
                <a:gd name="T6" fmla="*/ 247 w 267"/>
                <a:gd name="T7" fmla="*/ 6 h 116"/>
                <a:gd name="T8" fmla="*/ 267 w 267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16"/>
                <a:gd name="T17" fmla="*/ 267 w 267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16">
                  <a:moveTo>
                    <a:pt x="0" y="116"/>
                  </a:moveTo>
                  <a:cubicBezTo>
                    <a:pt x="26" y="103"/>
                    <a:pt x="48" y="85"/>
                    <a:pt x="75" y="75"/>
                  </a:cubicBezTo>
                  <a:cubicBezTo>
                    <a:pt x="120" y="41"/>
                    <a:pt x="164" y="27"/>
                    <a:pt x="219" y="13"/>
                  </a:cubicBezTo>
                  <a:cubicBezTo>
                    <a:pt x="228" y="11"/>
                    <a:pt x="238" y="8"/>
                    <a:pt x="247" y="6"/>
                  </a:cubicBezTo>
                  <a:cubicBezTo>
                    <a:pt x="254" y="4"/>
                    <a:pt x="267" y="0"/>
                    <a:pt x="267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4" name="Text Box 46"/>
            <p:cNvSpPr txBox="1">
              <a:spLocks noChangeArrowheads="1"/>
            </p:cNvSpPr>
            <p:nvPr/>
          </p:nvSpPr>
          <p:spPr bwMode="auto">
            <a:xfrm>
              <a:off x="2976" y="1241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2</a:t>
              </a:r>
              <a:endParaRPr lang="en-US" altLang="hu-HU" sz="2400"/>
            </a:p>
          </p:txBody>
        </p:sp>
        <p:sp>
          <p:nvSpPr>
            <p:cNvPr id="30755" name="Text Box 47"/>
            <p:cNvSpPr txBox="1">
              <a:spLocks noChangeArrowheads="1"/>
            </p:cNvSpPr>
            <p:nvPr/>
          </p:nvSpPr>
          <p:spPr bwMode="auto">
            <a:xfrm>
              <a:off x="2784" y="25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2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6950A-2746-477E-B804-1A2C78A9583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 smtClean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174750" y="1709738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08150" y="1633538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08150" y="1328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708150" y="27765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1708150" y="33861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708150" y="21669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98550" y="125253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i="1"/>
              <a:t>i</a:t>
            </a:r>
            <a:r>
              <a:rPr lang="en-US" altLang="hu-HU" sz="2400"/>
              <a:t> =</a:t>
            </a:r>
          </a:p>
        </p:txBody>
      </p:sp>
      <p:grpSp>
        <p:nvGrpSpPr>
          <p:cNvPr id="31754" name="Group 32"/>
          <p:cNvGrpSpPr>
            <a:grpSpLocks/>
          </p:cNvGrpSpPr>
          <p:nvPr/>
        </p:nvGrpSpPr>
        <p:grpSpPr bwMode="auto">
          <a:xfrm>
            <a:off x="3787775" y="4017963"/>
            <a:ext cx="1219200" cy="914400"/>
            <a:chOff x="2064" y="2016"/>
            <a:chExt cx="768" cy="576"/>
          </a:xfrm>
        </p:grpSpPr>
        <p:sp>
          <p:nvSpPr>
            <p:cNvPr id="31776" name="Rectangle 11"/>
            <p:cNvSpPr>
              <a:spLocks noChangeArrowheads="1"/>
            </p:cNvSpPr>
            <p:nvPr/>
          </p:nvSpPr>
          <p:spPr bwMode="auto">
            <a:xfrm>
              <a:off x="2064" y="201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1777" name="Rectangle 12"/>
            <p:cNvSpPr>
              <a:spLocks noChangeArrowheads="1"/>
            </p:cNvSpPr>
            <p:nvPr/>
          </p:nvSpPr>
          <p:spPr bwMode="auto">
            <a:xfrm>
              <a:off x="264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1778" name="Line 13"/>
            <p:cNvSpPr>
              <a:spLocks noChangeShapeType="1"/>
            </p:cNvSpPr>
            <p:nvPr/>
          </p:nvSpPr>
          <p:spPr bwMode="auto">
            <a:xfrm>
              <a:off x="2064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79" name="Text Box 14"/>
            <p:cNvSpPr txBox="1">
              <a:spLocks noChangeArrowheads="1"/>
            </p:cNvSpPr>
            <p:nvPr/>
          </p:nvSpPr>
          <p:spPr bwMode="auto">
            <a:xfrm>
              <a:off x="2064" y="201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1001</a:t>
              </a:r>
              <a:endParaRPr lang="en-US" altLang="hu-HU" sz="3600"/>
            </a:p>
          </p:txBody>
        </p:sp>
        <p:sp>
          <p:nvSpPr>
            <p:cNvPr id="31780" name="Text Box 15"/>
            <p:cNvSpPr txBox="1">
              <a:spLocks noChangeArrowheads="1"/>
            </p:cNvSpPr>
            <p:nvPr/>
          </p:nvSpPr>
          <p:spPr bwMode="auto">
            <a:xfrm>
              <a:off x="2064" y="230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1010</a:t>
              </a:r>
              <a:endParaRPr lang="en-US" altLang="hu-HU" sz="3600"/>
            </a:p>
          </p:txBody>
        </p:sp>
      </p:grpSp>
      <p:grpSp>
        <p:nvGrpSpPr>
          <p:cNvPr id="31755" name="Group 31"/>
          <p:cNvGrpSpPr>
            <a:grpSpLocks/>
          </p:cNvGrpSpPr>
          <p:nvPr/>
        </p:nvGrpSpPr>
        <p:grpSpPr bwMode="auto">
          <a:xfrm>
            <a:off x="3765550" y="5214938"/>
            <a:ext cx="1219200" cy="1006475"/>
            <a:chOff x="2112" y="2976"/>
            <a:chExt cx="768" cy="634"/>
          </a:xfrm>
        </p:grpSpPr>
        <p:sp>
          <p:nvSpPr>
            <p:cNvPr id="31771" name="Rectangle 16"/>
            <p:cNvSpPr>
              <a:spLocks noChangeArrowheads="1"/>
            </p:cNvSpPr>
            <p:nvPr/>
          </p:nvSpPr>
          <p:spPr bwMode="auto">
            <a:xfrm>
              <a:off x="2112" y="297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1772" name="Rectangle 17"/>
            <p:cNvSpPr>
              <a:spLocks noChangeArrowheads="1"/>
            </p:cNvSpPr>
            <p:nvPr/>
          </p:nvSpPr>
          <p:spPr bwMode="auto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1773" name="Line 18"/>
            <p:cNvSpPr>
              <a:spLocks noChangeShapeType="1"/>
            </p:cNvSpPr>
            <p:nvPr/>
          </p:nvSpPr>
          <p:spPr bwMode="auto">
            <a:xfrm>
              <a:off x="211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74" name="Text Box 19"/>
            <p:cNvSpPr txBox="1">
              <a:spLocks noChangeArrowheads="1"/>
            </p:cNvSpPr>
            <p:nvPr/>
          </p:nvSpPr>
          <p:spPr bwMode="auto">
            <a:xfrm>
              <a:off x="2112" y="297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1100</a:t>
              </a:r>
              <a:endParaRPr lang="en-US" altLang="hu-HU" sz="3600"/>
            </a:p>
          </p:txBody>
        </p:sp>
        <p:sp>
          <p:nvSpPr>
            <p:cNvPr id="31775" name="Text Box 20"/>
            <p:cNvSpPr txBox="1">
              <a:spLocks noChangeArrowheads="1"/>
            </p:cNvSpPr>
            <p:nvPr/>
          </p:nvSpPr>
          <p:spPr bwMode="auto">
            <a:xfrm>
              <a:off x="2320" y="320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1756" name="Rectangle 21"/>
          <p:cNvSpPr>
            <a:spLocks noChangeArrowheads="1"/>
          </p:cNvSpPr>
          <p:nvPr/>
        </p:nvSpPr>
        <p:spPr bwMode="auto">
          <a:xfrm>
            <a:off x="3776663" y="18176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7" name="Rectangle 22"/>
          <p:cNvSpPr>
            <a:spLocks noChangeArrowheads="1"/>
          </p:cNvSpPr>
          <p:nvPr/>
        </p:nvSpPr>
        <p:spPr bwMode="auto">
          <a:xfrm>
            <a:off x="4691063" y="18176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1758" name="Line 23"/>
          <p:cNvSpPr>
            <a:spLocks noChangeShapeType="1"/>
          </p:cNvSpPr>
          <p:nvPr/>
        </p:nvSpPr>
        <p:spPr bwMode="auto">
          <a:xfrm>
            <a:off x="3776663" y="22748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59" name="Text Box 24"/>
          <p:cNvSpPr txBox="1">
            <a:spLocks noChangeArrowheads="1"/>
          </p:cNvSpPr>
          <p:nvPr/>
        </p:nvSpPr>
        <p:spPr bwMode="auto">
          <a:xfrm>
            <a:off x="3776663" y="18176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0111</a:t>
            </a:r>
            <a:endParaRPr lang="en-US" altLang="hu-HU" sz="3600"/>
          </a:p>
        </p:txBody>
      </p:sp>
      <p:sp>
        <p:nvSpPr>
          <p:cNvPr id="31760" name="Rectangle 26"/>
          <p:cNvSpPr>
            <a:spLocks noChangeArrowheads="1"/>
          </p:cNvSpPr>
          <p:nvPr/>
        </p:nvSpPr>
        <p:spPr bwMode="auto">
          <a:xfrm>
            <a:off x="3776663" y="7508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61" name="Rectangle 27"/>
          <p:cNvSpPr>
            <a:spLocks noChangeArrowheads="1"/>
          </p:cNvSpPr>
          <p:nvPr/>
        </p:nvSpPr>
        <p:spPr bwMode="auto">
          <a:xfrm>
            <a:off x="4691063" y="7508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1762" name="Line 28"/>
          <p:cNvSpPr>
            <a:spLocks noChangeShapeType="1"/>
          </p:cNvSpPr>
          <p:nvPr/>
        </p:nvSpPr>
        <p:spPr bwMode="auto">
          <a:xfrm>
            <a:off x="3776663" y="1208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63" name="Text Box 29"/>
          <p:cNvSpPr txBox="1">
            <a:spLocks noChangeArrowheads="1"/>
          </p:cNvSpPr>
          <p:nvPr/>
        </p:nvSpPr>
        <p:spPr bwMode="auto">
          <a:xfrm>
            <a:off x="3776663" y="7508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0000</a:t>
            </a:r>
            <a:endParaRPr lang="en-US" altLang="hu-HU" sz="3600"/>
          </a:p>
        </p:txBody>
      </p:sp>
      <p:sp>
        <p:nvSpPr>
          <p:cNvPr id="31764" name="Text Box 30"/>
          <p:cNvSpPr txBox="1">
            <a:spLocks noChangeArrowheads="1"/>
          </p:cNvSpPr>
          <p:nvPr/>
        </p:nvSpPr>
        <p:spPr bwMode="auto">
          <a:xfrm>
            <a:off x="3776663" y="12080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31765" name="Text Box 33"/>
          <p:cNvSpPr txBox="1">
            <a:spLocks noChangeArrowheads="1"/>
          </p:cNvSpPr>
          <p:nvPr/>
        </p:nvSpPr>
        <p:spPr bwMode="auto">
          <a:xfrm>
            <a:off x="869950" y="4681538"/>
            <a:ext cx="10842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1001</a:t>
            </a:r>
            <a:endParaRPr lang="en-US" altLang="hu-HU" sz="2400"/>
          </a:p>
        </p:txBody>
      </p:sp>
      <p:sp>
        <p:nvSpPr>
          <p:cNvPr id="31766" name="Text Box 34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31767" name="Line 35"/>
          <p:cNvSpPr>
            <a:spLocks noChangeShapeType="1"/>
          </p:cNvSpPr>
          <p:nvPr/>
        </p:nvSpPr>
        <p:spPr bwMode="auto">
          <a:xfrm flipV="1">
            <a:off x="2471738" y="827088"/>
            <a:ext cx="1306512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68" name="Line 36"/>
          <p:cNvSpPr>
            <a:spLocks noChangeShapeType="1"/>
          </p:cNvSpPr>
          <p:nvPr/>
        </p:nvSpPr>
        <p:spPr bwMode="auto">
          <a:xfrm flipV="1">
            <a:off x="2492375" y="1893888"/>
            <a:ext cx="12858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69" name="Line 37"/>
          <p:cNvSpPr>
            <a:spLocks noChangeShapeType="1"/>
          </p:cNvSpPr>
          <p:nvPr/>
        </p:nvSpPr>
        <p:spPr bwMode="auto">
          <a:xfrm>
            <a:off x="2492375" y="3070225"/>
            <a:ext cx="1274763" cy="979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0" name="Line 38"/>
          <p:cNvSpPr>
            <a:spLocks noChangeShapeType="1"/>
          </p:cNvSpPr>
          <p:nvPr/>
        </p:nvSpPr>
        <p:spPr bwMode="auto">
          <a:xfrm>
            <a:off x="2460625" y="3679825"/>
            <a:ext cx="1262063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C1C54-FE63-4FDD-BAC9-224F6C77343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 smtClean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174750" y="1709738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08150" y="1633538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708150" y="1328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708150" y="27765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708150" y="33861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1708150" y="21669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098550" y="125253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i="1"/>
              <a:t>i</a:t>
            </a:r>
            <a:r>
              <a:rPr lang="en-US" altLang="hu-HU" sz="2400"/>
              <a:t> =</a:t>
            </a:r>
          </a:p>
        </p:txBody>
      </p:sp>
      <p:grpSp>
        <p:nvGrpSpPr>
          <p:cNvPr id="32778" name="Group 32"/>
          <p:cNvGrpSpPr>
            <a:grpSpLocks/>
          </p:cNvGrpSpPr>
          <p:nvPr/>
        </p:nvGrpSpPr>
        <p:grpSpPr bwMode="auto">
          <a:xfrm>
            <a:off x="3787775" y="4017963"/>
            <a:ext cx="1219200" cy="914400"/>
            <a:chOff x="2064" y="2016"/>
            <a:chExt cx="768" cy="576"/>
          </a:xfrm>
        </p:grpSpPr>
        <p:sp>
          <p:nvSpPr>
            <p:cNvPr id="32809" name="Rectangle 11"/>
            <p:cNvSpPr>
              <a:spLocks noChangeArrowheads="1"/>
            </p:cNvSpPr>
            <p:nvPr/>
          </p:nvSpPr>
          <p:spPr bwMode="auto">
            <a:xfrm>
              <a:off x="2064" y="201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2810" name="Rectangle 12"/>
            <p:cNvSpPr>
              <a:spLocks noChangeArrowheads="1"/>
            </p:cNvSpPr>
            <p:nvPr/>
          </p:nvSpPr>
          <p:spPr bwMode="auto">
            <a:xfrm>
              <a:off x="264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2811" name="Line 13"/>
            <p:cNvSpPr>
              <a:spLocks noChangeShapeType="1"/>
            </p:cNvSpPr>
            <p:nvPr/>
          </p:nvSpPr>
          <p:spPr bwMode="auto">
            <a:xfrm>
              <a:off x="2064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12" name="Text Box 14"/>
            <p:cNvSpPr txBox="1">
              <a:spLocks noChangeArrowheads="1"/>
            </p:cNvSpPr>
            <p:nvPr/>
          </p:nvSpPr>
          <p:spPr bwMode="auto">
            <a:xfrm>
              <a:off x="2064" y="201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1001</a:t>
              </a:r>
              <a:endParaRPr lang="en-US" altLang="hu-HU" sz="3600"/>
            </a:p>
          </p:txBody>
        </p:sp>
        <p:sp>
          <p:nvSpPr>
            <p:cNvPr id="32813" name="Text Box 15"/>
            <p:cNvSpPr txBox="1">
              <a:spLocks noChangeArrowheads="1"/>
            </p:cNvSpPr>
            <p:nvPr/>
          </p:nvSpPr>
          <p:spPr bwMode="auto">
            <a:xfrm>
              <a:off x="2064" y="230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1010</a:t>
              </a:r>
              <a:endParaRPr lang="en-US" altLang="hu-HU" sz="3600"/>
            </a:p>
          </p:txBody>
        </p:sp>
      </p:grpSp>
      <p:grpSp>
        <p:nvGrpSpPr>
          <p:cNvPr id="32779" name="Group 31"/>
          <p:cNvGrpSpPr>
            <a:grpSpLocks/>
          </p:cNvGrpSpPr>
          <p:nvPr/>
        </p:nvGrpSpPr>
        <p:grpSpPr bwMode="auto">
          <a:xfrm>
            <a:off x="3765550" y="5214938"/>
            <a:ext cx="1219200" cy="1006475"/>
            <a:chOff x="2112" y="2976"/>
            <a:chExt cx="768" cy="634"/>
          </a:xfrm>
        </p:grpSpPr>
        <p:sp>
          <p:nvSpPr>
            <p:cNvPr id="32804" name="Rectangle 16"/>
            <p:cNvSpPr>
              <a:spLocks noChangeArrowheads="1"/>
            </p:cNvSpPr>
            <p:nvPr/>
          </p:nvSpPr>
          <p:spPr bwMode="auto">
            <a:xfrm>
              <a:off x="2112" y="297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2805" name="Rectangle 17"/>
            <p:cNvSpPr>
              <a:spLocks noChangeArrowheads="1"/>
            </p:cNvSpPr>
            <p:nvPr/>
          </p:nvSpPr>
          <p:spPr bwMode="auto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2806" name="Line 18"/>
            <p:cNvSpPr>
              <a:spLocks noChangeShapeType="1"/>
            </p:cNvSpPr>
            <p:nvPr/>
          </p:nvSpPr>
          <p:spPr bwMode="auto">
            <a:xfrm>
              <a:off x="211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7" name="Text Box 19"/>
            <p:cNvSpPr txBox="1">
              <a:spLocks noChangeArrowheads="1"/>
            </p:cNvSpPr>
            <p:nvPr/>
          </p:nvSpPr>
          <p:spPr bwMode="auto">
            <a:xfrm>
              <a:off x="2112" y="297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1100</a:t>
              </a:r>
              <a:endParaRPr lang="en-US" altLang="hu-HU" sz="3600"/>
            </a:p>
          </p:txBody>
        </p:sp>
        <p:sp>
          <p:nvSpPr>
            <p:cNvPr id="32808" name="Text Box 20"/>
            <p:cNvSpPr txBox="1">
              <a:spLocks noChangeArrowheads="1"/>
            </p:cNvSpPr>
            <p:nvPr/>
          </p:nvSpPr>
          <p:spPr bwMode="auto">
            <a:xfrm>
              <a:off x="2320" y="320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2780" name="Rectangle 21"/>
          <p:cNvSpPr>
            <a:spLocks noChangeArrowheads="1"/>
          </p:cNvSpPr>
          <p:nvPr/>
        </p:nvSpPr>
        <p:spPr bwMode="auto">
          <a:xfrm>
            <a:off x="3776663" y="18176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2781" name="Rectangle 22"/>
          <p:cNvSpPr>
            <a:spLocks noChangeArrowheads="1"/>
          </p:cNvSpPr>
          <p:nvPr/>
        </p:nvSpPr>
        <p:spPr bwMode="auto">
          <a:xfrm>
            <a:off x="4691063" y="18176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2782" name="Line 23"/>
          <p:cNvSpPr>
            <a:spLocks noChangeShapeType="1"/>
          </p:cNvSpPr>
          <p:nvPr/>
        </p:nvSpPr>
        <p:spPr bwMode="auto">
          <a:xfrm>
            <a:off x="3776663" y="22748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83" name="Text Box 24"/>
          <p:cNvSpPr txBox="1">
            <a:spLocks noChangeArrowheads="1"/>
          </p:cNvSpPr>
          <p:nvPr/>
        </p:nvSpPr>
        <p:spPr bwMode="auto">
          <a:xfrm>
            <a:off x="3776663" y="18176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0111</a:t>
            </a:r>
            <a:endParaRPr lang="en-US" altLang="hu-HU" sz="3600"/>
          </a:p>
        </p:txBody>
      </p:sp>
      <p:sp>
        <p:nvSpPr>
          <p:cNvPr id="32784" name="Rectangle 26"/>
          <p:cNvSpPr>
            <a:spLocks noChangeArrowheads="1"/>
          </p:cNvSpPr>
          <p:nvPr/>
        </p:nvSpPr>
        <p:spPr bwMode="auto">
          <a:xfrm>
            <a:off x="3776663" y="7508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2785" name="Rectangle 27"/>
          <p:cNvSpPr>
            <a:spLocks noChangeArrowheads="1"/>
          </p:cNvSpPr>
          <p:nvPr/>
        </p:nvSpPr>
        <p:spPr bwMode="auto">
          <a:xfrm>
            <a:off x="4691063" y="7508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2786" name="Line 28"/>
          <p:cNvSpPr>
            <a:spLocks noChangeShapeType="1"/>
          </p:cNvSpPr>
          <p:nvPr/>
        </p:nvSpPr>
        <p:spPr bwMode="auto">
          <a:xfrm>
            <a:off x="3776663" y="1208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87" name="Text Box 29"/>
          <p:cNvSpPr txBox="1">
            <a:spLocks noChangeArrowheads="1"/>
          </p:cNvSpPr>
          <p:nvPr/>
        </p:nvSpPr>
        <p:spPr bwMode="auto">
          <a:xfrm>
            <a:off x="3776663" y="7508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0000</a:t>
            </a:r>
            <a:endParaRPr lang="en-US" altLang="hu-HU" sz="3600"/>
          </a:p>
        </p:txBody>
      </p:sp>
      <p:sp>
        <p:nvSpPr>
          <p:cNvPr id="32788" name="Text Box 30"/>
          <p:cNvSpPr txBox="1">
            <a:spLocks noChangeArrowheads="1"/>
          </p:cNvSpPr>
          <p:nvPr/>
        </p:nvSpPr>
        <p:spPr bwMode="auto">
          <a:xfrm>
            <a:off x="3776663" y="12080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32789" name="Text Box 33"/>
          <p:cNvSpPr txBox="1">
            <a:spLocks noChangeArrowheads="1"/>
          </p:cNvSpPr>
          <p:nvPr/>
        </p:nvSpPr>
        <p:spPr bwMode="auto">
          <a:xfrm>
            <a:off x="869950" y="4681538"/>
            <a:ext cx="10842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1001</a:t>
            </a:r>
            <a:endParaRPr lang="en-US" altLang="hu-HU" sz="2400"/>
          </a:p>
        </p:txBody>
      </p:sp>
      <p:sp>
        <p:nvSpPr>
          <p:cNvPr id="32790" name="Text Box 34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32791" name="Line 35"/>
          <p:cNvSpPr>
            <a:spLocks noChangeShapeType="1"/>
          </p:cNvSpPr>
          <p:nvPr/>
        </p:nvSpPr>
        <p:spPr bwMode="auto">
          <a:xfrm flipV="1">
            <a:off x="2471738" y="827088"/>
            <a:ext cx="1306512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2" name="Line 36"/>
          <p:cNvSpPr>
            <a:spLocks noChangeShapeType="1"/>
          </p:cNvSpPr>
          <p:nvPr/>
        </p:nvSpPr>
        <p:spPr bwMode="auto">
          <a:xfrm flipV="1">
            <a:off x="2492375" y="1893888"/>
            <a:ext cx="12858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3" name="Line 37"/>
          <p:cNvSpPr>
            <a:spLocks noChangeShapeType="1"/>
          </p:cNvSpPr>
          <p:nvPr/>
        </p:nvSpPr>
        <p:spPr bwMode="auto">
          <a:xfrm>
            <a:off x="2492375" y="3070225"/>
            <a:ext cx="1274763" cy="979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4" name="Line 38"/>
          <p:cNvSpPr>
            <a:spLocks noChangeShapeType="1"/>
          </p:cNvSpPr>
          <p:nvPr/>
        </p:nvSpPr>
        <p:spPr bwMode="auto">
          <a:xfrm>
            <a:off x="2460625" y="3679825"/>
            <a:ext cx="1262063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2795" name="Group 73"/>
          <p:cNvGrpSpPr>
            <a:grpSpLocks/>
          </p:cNvGrpSpPr>
          <p:nvPr/>
        </p:nvGrpSpPr>
        <p:grpSpPr bwMode="auto">
          <a:xfrm>
            <a:off x="3016250" y="2928938"/>
            <a:ext cx="1958975" cy="1839912"/>
            <a:chOff x="1900" y="1845"/>
            <a:chExt cx="1234" cy="1159"/>
          </a:xfrm>
        </p:grpSpPr>
        <p:sp>
          <p:nvSpPr>
            <p:cNvPr id="32796" name="Rectangle 40"/>
            <p:cNvSpPr>
              <a:spLocks noChangeArrowheads="1"/>
            </p:cNvSpPr>
            <p:nvPr/>
          </p:nvSpPr>
          <p:spPr bwMode="auto">
            <a:xfrm>
              <a:off x="2366" y="1845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2797" name="Rectangle 41"/>
            <p:cNvSpPr>
              <a:spLocks noChangeArrowheads="1"/>
            </p:cNvSpPr>
            <p:nvPr/>
          </p:nvSpPr>
          <p:spPr bwMode="auto">
            <a:xfrm>
              <a:off x="2942" y="1845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2798" name="Text Box 43"/>
            <p:cNvSpPr txBox="1">
              <a:spLocks noChangeArrowheads="1"/>
            </p:cNvSpPr>
            <p:nvPr/>
          </p:nvSpPr>
          <p:spPr bwMode="auto">
            <a:xfrm>
              <a:off x="2388" y="1845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1001</a:t>
              </a:r>
              <a:endParaRPr lang="en-US" altLang="hu-HU" sz="3600"/>
            </a:p>
          </p:txBody>
        </p:sp>
        <p:sp>
          <p:nvSpPr>
            <p:cNvPr id="32799" name="Text Box 44"/>
            <p:cNvSpPr txBox="1">
              <a:spLocks noChangeArrowheads="1"/>
            </p:cNvSpPr>
            <p:nvPr/>
          </p:nvSpPr>
          <p:spPr bwMode="auto">
            <a:xfrm>
              <a:off x="2366" y="213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1001</a:t>
              </a:r>
              <a:endParaRPr lang="en-US" altLang="hu-HU" sz="3600"/>
            </a:p>
          </p:txBody>
        </p:sp>
        <p:sp>
          <p:nvSpPr>
            <p:cNvPr id="32800" name="Line 42"/>
            <p:cNvSpPr>
              <a:spLocks noChangeShapeType="1"/>
            </p:cNvSpPr>
            <p:nvPr/>
          </p:nvSpPr>
          <p:spPr bwMode="auto">
            <a:xfrm>
              <a:off x="2366" y="2133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1" name="Freeform 45"/>
            <p:cNvSpPr>
              <a:spLocks/>
            </p:cNvSpPr>
            <p:nvPr/>
          </p:nvSpPr>
          <p:spPr bwMode="auto">
            <a:xfrm>
              <a:off x="2433" y="2640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2" name="Freeform 46"/>
            <p:cNvSpPr>
              <a:spLocks/>
            </p:cNvSpPr>
            <p:nvPr/>
          </p:nvSpPr>
          <p:spPr bwMode="auto">
            <a:xfrm>
              <a:off x="2419" y="2921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3" name="Text Box 47"/>
            <p:cNvSpPr txBox="1">
              <a:spLocks noChangeArrowheads="1"/>
            </p:cNvSpPr>
            <p:nvPr/>
          </p:nvSpPr>
          <p:spPr bwMode="auto">
            <a:xfrm>
              <a:off x="1900" y="2517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72BDC-1A6A-4FCB-8490-6AC55F37D0A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hu-HU" dirty="0" smtClean="0"/>
          </a:p>
          <a:p>
            <a:pPr eaLnBrk="1" hangingPunct="1"/>
            <a:endParaRPr lang="en-US" altLang="hu-HU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9600" y="685800"/>
            <a:ext cx="2133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Hashing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076450"/>
            <a:ext cx="849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6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2E11F7-511D-4BDB-BBCC-4A34A7BD3BA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74750" y="1709738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08150" y="1633538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708150" y="1328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708150" y="27765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708150" y="33861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708150" y="21669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098550" y="125253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i="1"/>
              <a:t>i</a:t>
            </a:r>
            <a:r>
              <a:rPr lang="en-US" altLang="hu-HU" sz="2400"/>
              <a:t> =</a:t>
            </a:r>
          </a:p>
        </p:txBody>
      </p:sp>
      <p:grpSp>
        <p:nvGrpSpPr>
          <p:cNvPr id="33802" name="Group 32"/>
          <p:cNvGrpSpPr>
            <a:grpSpLocks/>
          </p:cNvGrpSpPr>
          <p:nvPr/>
        </p:nvGrpSpPr>
        <p:grpSpPr bwMode="auto">
          <a:xfrm>
            <a:off x="3787775" y="4017963"/>
            <a:ext cx="1219200" cy="914400"/>
            <a:chOff x="2064" y="2016"/>
            <a:chExt cx="768" cy="576"/>
          </a:xfrm>
        </p:grpSpPr>
        <p:sp>
          <p:nvSpPr>
            <p:cNvPr id="33858" name="Rectangle 11"/>
            <p:cNvSpPr>
              <a:spLocks noChangeArrowheads="1"/>
            </p:cNvSpPr>
            <p:nvPr/>
          </p:nvSpPr>
          <p:spPr bwMode="auto">
            <a:xfrm>
              <a:off x="2064" y="201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59" name="Rectangle 12"/>
            <p:cNvSpPr>
              <a:spLocks noChangeArrowheads="1"/>
            </p:cNvSpPr>
            <p:nvPr/>
          </p:nvSpPr>
          <p:spPr bwMode="auto">
            <a:xfrm>
              <a:off x="264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3860" name="Line 13"/>
            <p:cNvSpPr>
              <a:spLocks noChangeShapeType="1"/>
            </p:cNvSpPr>
            <p:nvPr/>
          </p:nvSpPr>
          <p:spPr bwMode="auto">
            <a:xfrm>
              <a:off x="2064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61" name="Text Box 14"/>
            <p:cNvSpPr txBox="1">
              <a:spLocks noChangeArrowheads="1"/>
            </p:cNvSpPr>
            <p:nvPr/>
          </p:nvSpPr>
          <p:spPr bwMode="auto">
            <a:xfrm>
              <a:off x="2064" y="201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1001</a:t>
              </a:r>
              <a:endParaRPr lang="en-US" altLang="hu-HU" sz="3600"/>
            </a:p>
          </p:txBody>
        </p:sp>
        <p:sp>
          <p:nvSpPr>
            <p:cNvPr id="33862" name="Text Box 15"/>
            <p:cNvSpPr txBox="1">
              <a:spLocks noChangeArrowheads="1"/>
            </p:cNvSpPr>
            <p:nvPr/>
          </p:nvSpPr>
          <p:spPr bwMode="auto">
            <a:xfrm>
              <a:off x="2064" y="230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1010</a:t>
              </a:r>
              <a:endParaRPr lang="en-US" altLang="hu-HU" sz="3600"/>
            </a:p>
          </p:txBody>
        </p:sp>
      </p:grpSp>
      <p:grpSp>
        <p:nvGrpSpPr>
          <p:cNvPr id="33803" name="Group 31"/>
          <p:cNvGrpSpPr>
            <a:grpSpLocks/>
          </p:cNvGrpSpPr>
          <p:nvPr/>
        </p:nvGrpSpPr>
        <p:grpSpPr bwMode="auto">
          <a:xfrm>
            <a:off x="3765550" y="5214938"/>
            <a:ext cx="1219200" cy="1006475"/>
            <a:chOff x="2112" y="2976"/>
            <a:chExt cx="768" cy="634"/>
          </a:xfrm>
        </p:grpSpPr>
        <p:sp>
          <p:nvSpPr>
            <p:cNvPr id="33853" name="Rectangle 16"/>
            <p:cNvSpPr>
              <a:spLocks noChangeArrowheads="1"/>
            </p:cNvSpPr>
            <p:nvPr/>
          </p:nvSpPr>
          <p:spPr bwMode="auto">
            <a:xfrm>
              <a:off x="2112" y="297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54" name="Rectangle 17"/>
            <p:cNvSpPr>
              <a:spLocks noChangeArrowheads="1"/>
            </p:cNvSpPr>
            <p:nvPr/>
          </p:nvSpPr>
          <p:spPr bwMode="auto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3855" name="Line 18"/>
            <p:cNvSpPr>
              <a:spLocks noChangeShapeType="1"/>
            </p:cNvSpPr>
            <p:nvPr/>
          </p:nvSpPr>
          <p:spPr bwMode="auto">
            <a:xfrm>
              <a:off x="211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56" name="Text Box 19"/>
            <p:cNvSpPr txBox="1">
              <a:spLocks noChangeArrowheads="1"/>
            </p:cNvSpPr>
            <p:nvPr/>
          </p:nvSpPr>
          <p:spPr bwMode="auto">
            <a:xfrm>
              <a:off x="2112" y="297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1100</a:t>
              </a:r>
              <a:endParaRPr lang="en-US" altLang="hu-HU" sz="3600"/>
            </a:p>
          </p:txBody>
        </p:sp>
        <p:sp>
          <p:nvSpPr>
            <p:cNvPr id="33857" name="Text Box 20"/>
            <p:cNvSpPr txBox="1">
              <a:spLocks noChangeArrowheads="1"/>
            </p:cNvSpPr>
            <p:nvPr/>
          </p:nvSpPr>
          <p:spPr bwMode="auto">
            <a:xfrm>
              <a:off x="2320" y="320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3776663" y="18176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3805" name="Rectangle 22"/>
          <p:cNvSpPr>
            <a:spLocks noChangeArrowheads="1"/>
          </p:cNvSpPr>
          <p:nvPr/>
        </p:nvSpPr>
        <p:spPr bwMode="auto">
          <a:xfrm>
            <a:off x="4691063" y="18176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3806" name="Line 23"/>
          <p:cNvSpPr>
            <a:spLocks noChangeShapeType="1"/>
          </p:cNvSpPr>
          <p:nvPr/>
        </p:nvSpPr>
        <p:spPr bwMode="auto">
          <a:xfrm>
            <a:off x="3776663" y="22748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07" name="Text Box 24"/>
          <p:cNvSpPr txBox="1">
            <a:spLocks noChangeArrowheads="1"/>
          </p:cNvSpPr>
          <p:nvPr/>
        </p:nvSpPr>
        <p:spPr bwMode="auto">
          <a:xfrm>
            <a:off x="3776663" y="18176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0111</a:t>
            </a:r>
            <a:endParaRPr lang="en-US" altLang="hu-HU" sz="3600"/>
          </a:p>
        </p:txBody>
      </p:sp>
      <p:sp>
        <p:nvSpPr>
          <p:cNvPr id="33808" name="Rectangle 26"/>
          <p:cNvSpPr>
            <a:spLocks noChangeArrowheads="1"/>
          </p:cNvSpPr>
          <p:nvPr/>
        </p:nvSpPr>
        <p:spPr bwMode="auto">
          <a:xfrm>
            <a:off x="3776663" y="7508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3809" name="Rectangle 27"/>
          <p:cNvSpPr>
            <a:spLocks noChangeArrowheads="1"/>
          </p:cNvSpPr>
          <p:nvPr/>
        </p:nvSpPr>
        <p:spPr bwMode="auto">
          <a:xfrm>
            <a:off x="4691063" y="7508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3810" name="Line 28"/>
          <p:cNvSpPr>
            <a:spLocks noChangeShapeType="1"/>
          </p:cNvSpPr>
          <p:nvPr/>
        </p:nvSpPr>
        <p:spPr bwMode="auto">
          <a:xfrm>
            <a:off x="3776663" y="1208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11" name="Text Box 29"/>
          <p:cNvSpPr txBox="1">
            <a:spLocks noChangeArrowheads="1"/>
          </p:cNvSpPr>
          <p:nvPr/>
        </p:nvSpPr>
        <p:spPr bwMode="auto">
          <a:xfrm>
            <a:off x="3776663" y="7508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0000</a:t>
            </a:r>
            <a:endParaRPr lang="en-US" altLang="hu-HU" sz="3600"/>
          </a:p>
        </p:txBody>
      </p:sp>
      <p:sp>
        <p:nvSpPr>
          <p:cNvPr id="33812" name="Text Box 30"/>
          <p:cNvSpPr txBox="1">
            <a:spLocks noChangeArrowheads="1"/>
          </p:cNvSpPr>
          <p:nvPr/>
        </p:nvSpPr>
        <p:spPr bwMode="auto">
          <a:xfrm>
            <a:off x="3776663" y="12080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33813" name="Text Box 33"/>
          <p:cNvSpPr txBox="1">
            <a:spLocks noChangeArrowheads="1"/>
          </p:cNvSpPr>
          <p:nvPr/>
        </p:nvSpPr>
        <p:spPr bwMode="auto">
          <a:xfrm>
            <a:off x="869950" y="4681538"/>
            <a:ext cx="10842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1001</a:t>
            </a:r>
            <a:endParaRPr lang="en-US" altLang="hu-HU" sz="2400"/>
          </a:p>
        </p:txBody>
      </p:sp>
      <p:sp>
        <p:nvSpPr>
          <p:cNvPr id="33814" name="Text Box 34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33815" name="Line 35"/>
          <p:cNvSpPr>
            <a:spLocks noChangeShapeType="1"/>
          </p:cNvSpPr>
          <p:nvPr/>
        </p:nvSpPr>
        <p:spPr bwMode="auto">
          <a:xfrm flipV="1">
            <a:off x="2471738" y="827088"/>
            <a:ext cx="1306512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16" name="Line 36"/>
          <p:cNvSpPr>
            <a:spLocks noChangeShapeType="1"/>
          </p:cNvSpPr>
          <p:nvPr/>
        </p:nvSpPr>
        <p:spPr bwMode="auto">
          <a:xfrm flipV="1">
            <a:off x="2492375" y="1893888"/>
            <a:ext cx="12858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17" name="Line 37"/>
          <p:cNvSpPr>
            <a:spLocks noChangeShapeType="1"/>
          </p:cNvSpPr>
          <p:nvPr/>
        </p:nvSpPr>
        <p:spPr bwMode="auto">
          <a:xfrm>
            <a:off x="2492375" y="3070225"/>
            <a:ext cx="1274763" cy="979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18" name="Line 38"/>
          <p:cNvSpPr>
            <a:spLocks noChangeShapeType="1"/>
          </p:cNvSpPr>
          <p:nvPr/>
        </p:nvSpPr>
        <p:spPr bwMode="auto">
          <a:xfrm>
            <a:off x="2460625" y="3679825"/>
            <a:ext cx="1262063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3819" name="Group 73"/>
          <p:cNvGrpSpPr>
            <a:grpSpLocks/>
          </p:cNvGrpSpPr>
          <p:nvPr/>
        </p:nvGrpSpPr>
        <p:grpSpPr bwMode="auto">
          <a:xfrm>
            <a:off x="3016250" y="2928938"/>
            <a:ext cx="1958975" cy="1839912"/>
            <a:chOff x="1900" y="1845"/>
            <a:chExt cx="1234" cy="1159"/>
          </a:xfrm>
        </p:grpSpPr>
        <p:sp>
          <p:nvSpPr>
            <p:cNvPr id="33845" name="Rectangle 40"/>
            <p:cNvSpPr>
              <a:spLocks noChangeArrowheads="1"/>
            </p:cNvSpPr>
            <p:nvPr/>
          </p:nvSpPr>
          <p:spPr bwMode="auto">
            <a:xfrm>
              <a:off x="2366" y="1845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46" name="Rectangle 41"/>
            <p:cNvSpPr>
              <a:spLocks noChangeArrowheads="1"/>
            </p:cNvSpPr>
            <p:nvPr/>
          </p:nvSpPr>
          <p:spPr bwMode="auto">
            <a:xfrm>
              <a:off x="2942" y="1845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47" name="Text Box 43"/>
            <p:cNvSpPr txBox="1">
              <a:spLocks noChangeArrowheads="1"/>
            </p:cNvSpPr>
            <p:nvPr/>
          </p:nvSpPr>
          <p:spPr bwMode="auto">
            <a:xfrm>
              <a:off x="2388" y="1845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1001</a:t>
              </a:r>
              <a:endParaRPr lang="en-US" altLang="hu-HU" sz="3600"/>
            </a:p>
          </p:txBody>
        </p:sp>
        <p:sp>
          <p:nvSpPr>
            <p:cNvPr id="33848" name="Text Box 44"/>
            <p:cNvSpPr txBox="1">
              <a:spLocks noChangeArrowheads="1"/>
            </p:cNvSpPr>
            <p:nvPr/>
          </p:nvSpPr>
          <p:spPr bwMode="auto">
            <a:xfrm>
              <a:off x="2366" y="213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1001</a:t>
              </a:r>
              <a:endParaRPr lang="en-US" altLang="hu-HU" sz="3600"/>
            </a:p>
          </p:txBody>
        </p:sp>
        <p:sp>
          <p:nvSpPr>
            <p:cNvPr id="33849" name="Line 42"/>
            <p:cNvSpPr>
              <a:spLocks noChangeShapeType="1"/>
            </p:cNvSpPr>
            <p:nvPr/>
          </p:nvSpPr>
          <p:spPr bwMode="auto">
            <a:xfrm>
              <a:off x="2366" y="2133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50" name="Freeform 45"/>
            <p:cNvSpPr>
              <a:spLocks/>
            </p:cNvSpPr>
            <p:nvPr/>
          </p:nvSpPr>
          <p:spPr bwMode="auto">
            <a:xfrm>
              <a:off x="2433" y="2640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51" name="Freeform 46"/>
            <p:cNvSpPr>
              <a:spLocks/>
            </p:cNvSpPr>
            <p:nvPr/>
          </p:nvSpPr>
          <p:spPr bwMode="auto">
            <a:xfrm>
              <a:off x="2419" y="2921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52" name="Text Box 47"/>
            <p:cNvSpPr txBox="1">
              <a:spLocks noChangeArrowheads="1"/>
            </p:cNvSpPr>
            <p:nvPr/>
          </p:nvSpPr>
          <p:spPr bwMode="auto">
            <a:xfrm>
              <a:off x="1900" y="2517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33820" name="Group 74"/>
          <p:cNvGrpSpPr>
            <a:grpSpLocks/>
          </p:cNvGrpSpPr>
          <p:nvPr/>
        </p:nvGrpSpPr>
        <p:grpSpPr bwMode="auto">
          <a:xfrm>
            <a:off x="1100138" y="457200"/>
            <a:ext cx="7194550" cy="5453063"/>
            <a:chOff x="693" y="288"/>
            <a:chExt cx="4532" cy="3435"/>
          </a:xfrm>
        </p:grpSpPr>
        <p:sp>
          <p:nvSpPr>
            <p:cNvPr id="33821" name="Text Box 48"/>
            <p:cNvSpPr txBox="1">
              <a:spLocks noChangeArrowheads="1"/>
            </p:cNvSpPr>
            <p:nvPr/>
          </p:nvSpPr>
          <p:spPr bwMode="auto">
            <a:xfrm>
              <a:off x="4848" y="576"/>
              <a:ext cx="377" cy="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000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001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010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011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100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101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110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111</a:t>
              </a:r>
              <a:endParaRPr lang="en-US" altLang="hu-HU" sz="2000"/>
            </a:p>
          </p:txBody>
        </p:sp>
        <p:sp>
          <p:nvSpPr>
            <p:cNvPr id="33822" name="Rectangle 49"/>
            <p:cNvSpPr>
              <a:spLocks noChangeArrowheads="1"/>
            </p:cNvSpPr>
            <p:nvPr/>
          </p:nvSpPr>
          <p:spPr bwMode="auto">
            <a:xfrm>
              <a:off x="4032" y="528"/>
              <a:ext cx="768" cy="3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23" name="Rectangle 50"/>
            <p:cNvSpPr>
              <a:spLocks noChangeArrowheads="1"/>
            </p:cNvSpPr>
            <p:nvPr/>
          </p:nvSpPr>
          <p:spPr bwMode="auto">
            <a:xfrm>
              <a:off x="4032" y="336"/>
              <a:ext cx="2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33824" name="Line 51"/>
            <p:cNvSpPr>
              <a:spLocks noChangeShapeType="1"/>
            </p:cNvSpPr>
            <p:nvPr/>
          </p:nvSpPr>
          <p:spPr bwMode="auto">
            <a:xfrm>
              <a:off x="4032" y="864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5" name="Line 52"/>
            <p:cNvSpPr>
              <a:spLocks noChangeShapeType="1"/>
            </p:cNvSpPr>
            <p:nvPr/>
          </p:nvSpPr>
          <p:spPr bwMode="auto">
            <a:xfrm>
              <a:off x="4032" y="1200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6" name="Line 53"/>
            <p:cNvSpPr>
              <a:spLocks noChangeShapeType="1"/>
            </p:cNvSpPr>
            <p:nvPr/>
          </p:nvSpPr>
          <p:spPr bwMode="auto">
            <a:xfrm>
              <a:off x="4032" y="1584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7" name="Line 54"/>
            <p:cNvSpPr>
              <a:spLocks noChangeShapeType="1"/>
            </p:cNvSpPr>
            <p:nvPr/>
          </p:nvSpPr>
          <p:spPr bwMode="auto">
            <a:xfrm>
              <a:off x="4032" y="2016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8" name="Line 55"/>
            <p:cNvSpPr>
              <a:spLocks noChangeShapeType="1"/>
            </p:cNvSpPr>
            <p:nvPr/>
          </p:nvSpPr>
          <p:spPr bwMode="auto">
            <a:xfrm>
              <a:off x="4032" y="2400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9" name="Line 56"/>
            <p:cNvSpPr>
              <a:spLocks noChangeShapeType="1"/>
            </p:cNvSpPr>
            <p:nvPr/>
          </p:nvSpPr>
          <p:spPr bwMode="auto">
            <a:xfrm>
              <a:off x="4032" y="2832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0" name="Line 57"/>
            <p:cNvSpPr>
              <a:spLocks noChangeShapeType="1"/>
            </p:cNvSpPr>
            <p:nvPr/>
          </p:nvSpPr>
          <p:spPr bwMode="auto">
            <a:xfrm>
              <a:off x="4032" y="3216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1" name="Line 58"/>
            <p:cNvSpPr>
              <a:spLocks noChangeShapeType="1"/>
            </p:cNvSpPr>
            <p:nvPr/>
          </p:nvSpPr>
          <p:spPr bwMode="auto">
            <a:xfrm flipH="1">
              <a:off x="3024" y="720"/>
              <a:ext cx="1248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2" name="Line 59"/>
            <p:cNvSpPr>
              <a:spLocks noChangeShapeType="1"/>
            </p:cNvSpPr>
            <p:nvPr/>
          </p:nvSpPr>
          <p:spPr bwMode="auto">
            <a:xfrm flipH="1" flipV="1">
              <a:off x="3072" y="864"/>
              <a:ext cx="1200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3" name="Line 60"/>
            <p:cNvSpPr>
              <a:spLocks noChangeShapeType="1"/>
            </p:cNvSpPr>
            <p:nvPr/>
          </p:nvSpPr>
          <p:spPr bwMode="auto">
            <a:xfrm flipH="1">
              <a:off x="2996" y="1392"/>
              <a:ext cx="1276" cy="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4" name="Line 61"/>
            <p:cNvSpPr>
              <a:spLocks noChangeShapeType="1"/>
            </p:cNvSpPr>
            <p:nvPr/>
          </p:nvSpPr>
          <p:spPr bwMode="auto">
            <a:xfrm flipH="1" flipV="1">
              <a:off x="3017" y="1495"/>
              <a:ext cx="1303" cy="3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5" name="Line 62"/>
            <p:cNvSpPr>
              <a:spLocks noChangeShapeType="1"/>
            </p:cNvSpPr>
            <p:nvPr/>
          </p:nvSpPr>
          <p:spPr bwMode="auto">
            <a:xfrm flipH="1" flipV="1">
              <a:off x="2989" y="2181"/>
              <a:ext cx="1235" cy="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6" name="Line 63"/>
            <p:cNvSpPr>
              <a:spLocks noChangeShapeType="1"/>
            </p:cNvSpPr>
            <p:nvPr/>
          </p:nvSpPr>
          <p:spPr bwMode="auto">
            <a:xfrm flipH="1">
              <a:off x="3004" y="2640"/>
              <a:ext cx="1316" cy="2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7" name="Line 64"/>
            <p:cNvSpPr>
              <a:spLocks noChangeShapeType="1"/>
            </p:cNvSpPr>
            <p:nvPr/>
          </p:nvSpPr>
          <p:spPr bwMode="auto">
            <a:xfrm flipH="1">
              <a:off x="2983" y="2976"/>
              <a:ext cx="1337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8" name="Line 65"/>
            <p:cNvSpPr>
              <a:spLocks noChangeShapeType="1"/>
            </p:cNvSpPr>
            <p:nvPr/>
          </p:nvSpPr>
          <p:spPr bwMode="auto">
            <a:xfrm flipH="1">
              <a:off x="2983" y="3408"/>
              <a:ext cx="1337" cy="31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9" name="Text Box 66"/>
            <p:cNvSpPr txBox="1">
              <a:spLocks noChangeArrowheads="1"/>
            </p:cNvSpPr>
            <p:nvPr/>
          </p:nvSpPr>
          <p:spPr bwMode="auto">
            <a:xfrm>
              <a:off x="3723" y="288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 i="1">
                  <a:solidFill>
                    <a:schemeClr val="accent2"/>
                  </a:solidFill>
                </a:rPr>
                <a:t>i</a:t>
              </a:r>
              <a:r>
                <a:rPr lang="en-US" altLang="hu-HU" sz="2400">
                  <a:solidFill>
                    <a:schemeClr val="accent2"/>
                  </a:solidFill>
                </a:rPr>
                <a:t> =</a:t>
              </a:r>
              <a:endParaRPr lang="en-US" altLang="hu-HU" sz="2400"/>
            </a:p>
          </p:txBody>
        </p:sp>
        <p:sp>
          <p:nvSpPr>
            <p:cNvPr id="33840" name="Freeform 67"/>
            <p:cNvSpPr>
              <a:spLocks/>
            </p:cNvSpPr>
            <p:nvPr/>
          </p:nvSpPr>
          <p:spPr bwMode="auto">
            <a:xfrm>
              <a:off x="699" y="1646"/>
              <a:ext cx="1379" cy="487"/>
            </a:xfrm>
            <a:custGeom>
              <a:avLst/>
              <a:gdLst>
                <a:gd name="T0" fmla="*/ 0 w 1379"/>
                <a:gd name="T1" fmla="*/ 487 h 487"/>
                <a:gd name="T2" fmla="*/ 158 w 1379"/>
                <a:gd name="T3" fmla="*/ 370 h 487"/>
                <a:gd name="T4" fmla="*/ 213 w 1379"/>
                <a:gd name="T5" fmla="*/ 315 h 487"/>
                <a:gd name="T6" fmla="*/ 803 w 1379"/>
                <a:gd name="T7" fmla="*/ 116 h 487"/>
                <a:gd name="T8" fmla="*/ 981 w 1379"/>
                <a:gd name="T9" fmla="*/ 96 h 487"/>
                <a:gd name="T10" fmla="*/ 1214 w 1379"/>
                <a:gd name="T11" fmla="*/ 48 h 487"/>
                <a:gd name="T12" fmla="*/ 1379 w 1379"/>
                <a:gd name="T13" fmla="*/ 0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9"/>
                <a:gd name="T22" fmla="*/ 0 h 487"/>
                <a:gd name="T23" fmla="*/ 1379 w 1379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9" h="487">
                  <a:moveTo>
                    <a:pt x="0" y="487"/>
                  </a:moveTo>
                  <a:cubicBezTo>
                    <a:pt x="52" y="449"/>
                    <a:pt x="109" y="412"/>
                    <a:pt x="158" y="370"/>
                  </a:cubicBezTo>
                  <a:cubicBezTo>
                    <a:pt x="178" y="353"/>
                    <a:pt x="190" y="326"/>
                    <a:pt x="213" y="315"/>
                  </a:cubicBezTo>
                  <a:cubicBezTo>
                    <a:pt x="410" y="219"/>
                    <a:pt x="585" y="153"/>
                    <a:pt x="803" y="116"/>
                  </a:cubicBezTo>
                  <a:cubicBezTo>
                    <a:pt x="862" y="106"/>
                    <a:pt x="922" y="105"/>
                    <a:pt x="981" y="96"/>
                  </a:cubicBezTo>
                  <a:cubicBezTo>
                    <a:pt x="1060" y="84"/>
                    <a:pt x="1136" y="64"/>
                    <a:pt x="1214" y="48"/>
                  </a:cubicBezTo>
                  <a:cubicBezTo>
                    <a:pt x="1260" y="38"/>
                    <a:pt x="1343" y="33"/>
                    <a:pt x="1379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41" name="Freeform 68"/>
            <p:cNvSpPr>
              <a:spLocks/>
            </p:cNvSpPr>
            <p:nvPr/>
          </p:nvSpPr>
          <p:spPr bwMode="auto">
            <a:xfrm>
              <a:off x="693" y="1248"/>
              <a:ext cx="1467" cy="1063"/>
            </a:xfrm>
            <a:custGeom>
              <a:avLst/>
              <a:gdLst>
                <a:gd name="T0" fmla="*/ 0 w 1666"/>
                <a:gd name="T1" fmla="*/ 0 h 1159"/>
                <a:gd name="T2" fmla="*/ 166 w 1666"/>
                <a:gd name="T3" fmla="*/ 192 h 1159"/>
                <a:gd name="T4" fmla="*/ 424 w 1666"/>
                <a:gd name="T5" fmla="*/ 457 h 1159"/>
                <a:gd name="T6" fmla="*/ 528 w 1666"/>
                <a:gd name="T7" fmla="*/ 539 h 1159"/>
                <a:gd name="T8" fmla="*/ 602 w 1666"/>
                <a:gd name="T9" fmla="*/ 581 h 1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6"/>
                <a:gd name="T16" fmla="*/ 0 h 1159"/>
                <a:gd name="T17" fmla="*/ 1666 w 1666"/>
                <a:gd name="T18" fmla="*/ 1159 h 1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6" h="1159">
                  <a:moveTo>
                    <a:pt x="0" y="0"/>
                  </a:moveTo>
                  <a:cubicBezTo>
                    <a:pt x="110" y="147"/>
                    <a:pt x="315" y="268"/>
                    <a:pt x="459" y="384"/>
                  </a:cubicBezTo>
                  <a:cubicBezTo>
                    <a:pt x="699" y="577"/>
                    <a:pt x="911" y="741"/>
                    <a:pt x="1172" y="912"/>
                  </a:cubicBezTo>
                  <a:cubicBezTo>
                    <a:pt x="1298" y="995"/>
                    <a:pt x="1321" y="1015"/>
                    <a:pt x="1460" y="1077"/>
                  </a:cubicBezTo>
                  <a:cubicBezTo>
                    <a:pt x="1528" y="1107"/>
                    <a:pt x="1592" y="1159"/>
                    <a:pt x="1666" y="115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42" name="Freeform 69"/>
            <p:cNvSpPr>
              <a:spLocks/>
            </p:cNvSpPr>
            <p:nvPr/>
          </p:nvSpPr>
          <p:spPr bwMode="auto">
            <a:xfrm>
              <a:off x="2969" y="2592"/>
              <a:ext cx="233" cy="137"/>
            </a:xfrm>
            <a:custGeom>
              <a:avLst/>
              <a:gdLst>
                <a:gd name="T0" fmla="*/ 0 w 233"/>
                <a:gd name="T1" fmla="*/ 137 h 137"/>
                <a:gd name="T2" fmla="*/ 165 w 233"/>
                <a:gd name="T3" fmla="*/ 21 h 137"/>
                <a:gd name="T4" fmla="*/ 213 w 233"/>
                <a:gd name="T5" fmla="*/ 7 h 137"/>
                <a:gd name="T6" fmla="*/ 233 w 233"/>
                <a:gd name="T7" fmla="*/ 0 h 1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137"/>
                <a:gd name="T14" fmla="*/ 233 w 233"/>
                <a:gd name="T15" fmla="*/ 137 h 1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137">
                  <a:moveTo>
                    <a:pt x="0" y="137"/>
                  </a:moveTo>
                  <a:cubicBezTo>
                    <a:pt x="23" y="72"/>
                    <a:pt x="100" y="32"/>
                    <a:pt x="165" y="21"/>
                  </a:cubicBezTo>
                  <a:cubicBezTo>
                    <a:pt x="212" y="4"/>
                    <a:pt x="153" y="24"/>
                    <a:pt x="213" y="7"/>
                  </a:cubicBezTo>
                  <a:cubicBezTo>
                    <a:pt x="220" y="5"/>
                    <a:pt x="233" y="0"/>
                    <a:pt x="233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43" name="Text Box 70"/>
            <p:cNvSpPr txBox="1">
              <a:spLocks noChangeArrowheads="1"/>
            </p:cNvSpPr>
            <p:nvPr/>
          </p:nvSpPr>
          <p:spPr bwMode="auto">
            <a:xfrm>
              <a:off x="2921" y="1797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33844" name="Text Box 71"/>
            <p:cNvSpPr txBox="1">
              <a:spLocks noChangeArrowheads="1"/>
            </p:cNvSpPr>
            <p:nvPr/>
          </p:nvSpPr>
          <p:spPr bwMode="auto">
            <a:xfrm>
              <a:off x="3167" y="24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3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D35DF-B371-419D-A3C9-B240D2B8A01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smtClean="0"/>
              <a:t>Extensible hashing:  </a:t>
            </a:r>
            <a:r>
              <a:rPr lang="en-US" altLang="hu-HU" sz="3600" u="sng" smtClean="0"/>
              <a:t>deletion</a:t>
            </a:r>
            <a:endParaRPr lang="en-US" altLang="hu-HU" sz="36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2713" y="1916113"/>
            <a:ext cx="6826250" cy="2678112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No merging of blocks</a:t>
            </a:r>
          </a:p>
          <a:p>
            <a:pPr eaLnBrk="1" hangingPunct="1"/>
            <a:r>
              <a:rPr lang="en-US" altLang="hu-HU" dirty="0" smtClean="0"/>
              <a:t>Merge blocks </a:t>
            </a:r>
            <a:br>
              <a:rPr lang="en-US" altLang="hu-HU" dirty="0" smtClean="0"/>
            </a:br>
            <a:r>
              <a:rPr lang="en-US" altLang="hu-HU" dirty="0" smtClean="0"/>
              <a:t>     and cut directory if possible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(Reverse insert procedure)</a:t>
            </a:r>
          </a:p>
        </p:txBody>
      </p:sp>
      <p:sp>
        <p:nvSpPr>
          <p:cNvPr id="34821" name="AutoShape 4"/>
          <p:cNvSpPr>
            <a:spLocks/>
          </p:cNvSpPr>
          <p:nvPr/>
        </p:nvSpPr>
        <p:spPr bwMode="auto">
          <a:xfrm>
            <a:off x="1230313" y="1905000"/>
            <a:ext cx="228600" cy="2819400"/>
          </a:xfrm>
          <a:prstGeom prst="leftBrace">
            <a:avLst>
              <a:gd name="adj1" fmla="val 10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5A421-4779-4859-A2D6-1A937FE4801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Deletion example: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Run thru insert example in reverse!</a:t>
            </a:r>
            <a:endParaRPr lang="hu-HU" altLang="hu-HU" dirty="0" smtClean="0"/>
          </a:p>
          <a:p>
            <a:pPr eaLnBrk="1" hangingPunct="1"/>
            <a:endParaRPr lang="hu-HU" altLang="hu-HU" dirty="0"/>
          </a:p>
          <a:p>
            <a:pPr marL="0" indent="0" eaLnBrk="1" hangingPunct="1">
              <a:buNone/>
            </a:pPr>
            <a:r>
              <a:rPr lang="hu-HU" altLang="hu-HU" dirty="0" err="1" smtClean="0"/>
              <a:t>But</a:t>
            </a:r>
            <a:r>
              <a:rPr lang="hu-HU" altLang="hu-HU" dirty="0" smtClean="0"/>
              <a:t>: </a:t>
            </a:r>
            <a:r>
              <a:rPr lang="hu-HU" altLang="hu-HU" dirty="0" err="1" smtClean="0"/>
              <a:t>Typically</a:t>
            </a:r>
            <a:r>
              <a:rPr lang="hu-HU" altLang="hu-HU" dirty="0" smtClean="0"/>
              <a:t> </a:t>
            </a:r>
            <a:r>
              <a:rPr lang="hu-HU" altLang="hu-HU" dirty="0" err="1" smtClean="0">
                <a:solidFill>
                  <a:srgbClr val="FF0000"/>
                </a:solidFill>
              </a:rPr>
              <a:t>not</a:t>
            </a:r>
            <a:r>
              <a:rPr lang="hu-HU" altLang="hu-HU" dirty="0" smtClean="0">
                <a:solidFill>
                  <a:srgbClr val="FF0000"/>
                </a:solidFill>
              </a:rPr>
              <a:t> </a:t>
            </a:r>
            <a:r>
              <a:rPr lang="hu-HU" altLang="hu-HU" dirty="0" err="1" smtClean="0">
                <a:solidFill>
                  <a:srgbClr val="FF0000"/>
                </a:solidFill>
              </a:rPr>
              <a:t>implemented</a:t>
            </a:r>
            <a:endParaRPr lang="en-US" altLang="hu-HU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E1654-8A14-445E-A3FC-014A1F3D9B6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 smtClean="0"/>
          </a:p>
        </p:txBody>
      </p:sp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96900" y="254000"/>
            <a:ext cx="8039100" cy="1143000"/>
          </a:xfrm>
        </p:spPr>
        <p:txBody>
          <a:bodyPr/>
          <a:lstStyle/>
          <a:p>
            <a:pPr eaLnBrk="1" hangingPunct="1"/>
            <a:r>
              <a:rPr lang="en-US" altLang="hu-HU" u="sng" smtClean="0"/>
              <a:t>Note: Still need overflow chains</a:t>
            </a:r>
          </a:p>
        </p:txBody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5600" y="1460500"/>
            <a:ext cx="8356600" cy="635000"/>
          </a:xfrm>
        </p:spPr>
        <p:txBody>
          <a:bodyPr/>
          <a:lstStyle/>
          <a:p>
            <a:pPr eaLnBrk="1" hangingPunct="1"/>
            <a:r>
              <a:rPr lang="en-US" altLang="hu-HU" smtClean="0"/>
              <a:t>Example: many records with duplicate keys</a:t>
            </a:r>
          </a:p>
        </p:txBody>
      </p:sp>
      <p:grpSp>
        <p:nvGrpSpPr>
          <p:cNvPr id="36869" name="Group 1028"/>
          <p:cNvGrpSpPr>
            <a:grpSpLocks/>
          </p:cNvGrpSpPr>
          <p:nvPr/>
        </p:nvGrpSpPr>
        <p:grpSpPr bwMode="auto">
          <a:xfrm>
            <a:off x="2335213" y="3435350"/>
            <a:ext cx="914400" cy="1219200"/>
            <a:chOff x="912" y="1776"/>
            <a:chExt cx="576" cy="768"/>
          </a:xfrm>
        </p:grpSpPr>
        <p:sp>
          <p:nvSpPr>
            <p:cNvPr id="36887" name="Rectangle 1029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8" name="Rectangle 1030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36870" name="Line 1031"/>
          <p:cNvSpPr>
            <a:spLocks noChangeShapeType="1"/>
          </p:cNvSpPr>
          <p:nvPr/>
        </p:nvSpPr>
        <p:spPr bwMode="auto">
          <a:xfrm>
            <a:off x="2335213" y="4197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1" name="Text Box 1032"/>
          <p:cNvSpPr txBox="1">
            <a:spLocks noChangeArrowheads="1"/>
          </p:cNvSpPr>
          <p:nvPr/>
        </p:nvSpPr>
        <p:spPr bwMode="auto">
          <a:xfrm>
            <a:off x="2335213" y="3740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1101</a:t>
            </a:r>
            <a:endParaRPr lang="en-US" altLang="hu-HU" sz="3600"/>
          </a:p>
        </p:txBody>
      </p:sp>
      <p:sp>
        <p:nvSpPr>
          <p:cNvPr id="36872" name="Text Box 1033"/>
          <p:cNvSpPr txBox="1">
            <a:spLocks noChangeArrowheads="1"/>
          </p:cNvSpPr>
          <p:nvPr/>
        </p:nvSpPr>
        <p:spPr bwMode="auto">
          <a:xfrm>
            <a:off x="2335213" y="41973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36873" name="Line 1034"/>
          <p:cNvSpPr>
            <a:spLocks noChangeShapeType="1"/>
          </p:cNvSpPr>
          <p:nvPr/>
        </p:nvSpPr>
        <p:spPr bwMode="auto">
          <a:xfrm>
            <a:off x="1192213" y="31305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6874" name="Group 1043"/>
          <p:cNvGrpSpPr>
            <a:grpSpLocks/>
          </p:cNvGrpSpPr>
          <p:nvPr/>
        </p:nvGrpSpPr>
        <p:grpSpPr bwMode="auto">
          <a:xfrm>
            <a:off x="6551613" y="3257550"/>
            <a:ext cx="914400" cy="1219200"/>
            <a:chOff x="912" y="1776"/>
            <a:chExt cx="576" cy="768"/>
          </a:xfrm>
        </p:grpSpPr>
        <p:sp>
          <p:nvSpPr>
            <p:cNvPr id="36885" name="Rectangle 1044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6" name="Rectangle 1045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36875" name="Line 1046"/>
          <p:cNvSpPr>
            <a:spLocks noChangeShapeType="1"/>
          </p:cNvSpPr>
          <p:nvPr/>
        </p:nvSpPr>
        <p:spPr bwMode="auto">
          <a:xfrm>
            <a:off x="6551613" y="40195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6" name="Line 1049"/>
          <p:cNvSpPr>
            <a:spLocks noChangeShapeType="1"/>
          </p:cNvSpPr>
          <p:nvPr/>
        </p:nvSpPr>
        <p:spPr bwMode="auto">
          <a:xfrm>
            <a:off x="5408613" y="2952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6877" name="Group 1051"/>
          <p:cNvGrpSpPr>
            <a:grpSpLocks/>
          </p:cNvGrpSpPr>
          <p:nvPr/>
        </p:nvGrpSpPr>
        <p:grpSpPr bwMode="auto">
          <a:xfrm>
            <a:off x="6573838" y="4803775"/>
            <a:ext cx="914400" cy="1219200"/>
            <a:chOff x="912" y="1776"/>
            <a:chExt cx="576" cy="768"/>
          </a:xfrm>
        </p:grpSpPr>
        <p:sp>
          <p:nvSpPr>
            <p:cNvPr id="36883" name="Rectangle 105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4" name="Rectangle 105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</a:t>
              </a:r>
              <a:endParaRPr lang="en-US" altLang="hu-HU" sz="2400"/>
            </a:p>
          </p:txBody>
        </p:sp>
      </p:grpSp>
      <p:sp>
        <p:nvSpPr>
          <p:cNvPr id="36878" name="Line 1054"/>
          <p:cNvSpPr>
            <a:spLocks noChangeShapeType="1"/>
          </p:cNvSpPr>
          <p:nvPr/>
        </p:nvSpPr>
        <p:spPr bwMode="auto">
          <a:xfrm>
            <a:off x="6573838" y="5565775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9" name="Text Box 1055"/>
          <p:cNvSpPr txBox="1">
            <a:spLocks noChangeArrowheads="1"/>
          </p:cNvSpPr>
          <p:nvPr/>
        </p:nvSpPr>
        <p:spPr bwMode="auto">
          <a:xfrm>
            <a:off x="6573838" y="5108575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1100</a:t>
            </a:r>
            <a:endParaRPr lang="en-US" altLang="hu-HU" sz="3600"/>
          </a:p>
        </p:txBody>
      </p:sp>
      <p:sp>
        <p:nvSpPr>
          <p:cNvPr id="36880" name="Text Box 1058"/>
          <p:cNvSpPr txBox="1">
            <a:spLocks noChangeArrowheads="1"/>
          </p:cNvSpPr>
          <p:nvPr/>
        </p:nvSpPr>
        <p:spPr bwMode="auto">
          <a:xfrm>
            <a:off x="1698625" y="2268538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insert 1100</a:t>
            </a:r>
          </a:p>
        </p:txBody>
      </p:sp>
      <p:sp>
        <p:nvSpPr>
          <p:cNvPr id="36881" name="Text Box 1059"/>
          <p:cNvSpPr txBox="1">
            <a:spLocks noChangeArrowheads="1"/>
          </p:cNvSpPr>
          <p:nvPr/>
        </p:nvSpPr>
        <p:spPr bwMode="auto">
          <a:xfrm>
            <a:off x="6586538" y="5565775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1100</a:t>
            </a:r>
            <a:endParaRPr lang="en-US" altLang="hu-HU" sz="3600"/>
          </a:p>
        </p:txBody>
      </p:sp>
      <p:sp>
        <p:nvSpPr>
          <p:cNvPr id="36882" name="Text Box 1060"/>
          <p:cNvSpPr txBox="1">
            <a:spLocks noChangeArrowheads="1"/>
          </p:cNvSpPr>
          <p:nvPr/>
        </p:nvSpPr>
        <p:spPr bwMode="auto">
          <a:xfrm>
            <a:off x="5978525" y="21542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if we split: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4D2198-BC8F-43F3-858B-1875466B0C1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254000"/>
            <a:ext cx="8039100" cy="1143000"/>
          </a:xfrm>
        </p:spPr>
        <p:txBody>
          <a:bodyPr/>
          <a:lstStyle/>
          <a:p>
            <a:pPr eaLnBrk="1" hangingPunct="1"/>
            <a:r>
              <a:rPr lang="en-US" altLang="hu-HU" u="sng" smtClean="0"/>
              <a:t>Solution: overflow chains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979613" y="3359150"/>
            <a:ext cx="914400" cy="1219200"/>
            <a:chOff x="912" y="1776"/>
            <a:chExt cx="576" cy="768"/>
          </a:xfrm>
        </p:grpSpPr>
        <p:sp>
          <p:nvSpPr>
            <p:cNvPr id="37911" name="Rectangle 5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2" name="Rectangle 6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37893" name="Line 7"/>
          <p:cNvSpPr>
            <a:spLocks noChangeShapeType="1"/>
          </p:cNvSpPr>
          <p:nvPr/>
        </p:nvSpPr>
        <p:spPr bwMode="auto">
          <a:xfrm>
            <a:off x="1979613" y="4121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1979613" y="3663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1101</a:t>
            </a:r>
            <a:endParaRPr lang="en-US" altLang="hu-HU" sz="3600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1979613" y="4121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836613" y="3054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7897" name="Group 11"/>
          <p:cNvGrpSpPr>
            <a:grpSpLocks/>
          </p:cNvGrpSpPr>
          <p:nvPr/>
        </p:nvGrpSpPr>
        <p:grpSpPr bwMode="auto">
          <a:xfrm>
            <a:off x="5484813" y="3257550"/>
            <a:ext cx="914400" cy="1219200"/>
            <a:chOff x="912" y="1776"/>
            <a:chExt cx="576" cy="768"/>
          </a:xfrm>
        </p:grpSpPr>
        <p:sp>
          <p:nvSpPr>
            <p:cNvPr id="37909" name="Rectangle 1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0" name="Rectangle 1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37898" name="Line 14"/>
          <p:cNvSpPr>
            <a:spLocks noChangeShapeType="1"/>
          </p:cNvSpPr>
          <p:nvPr/>
        </p:nvSpPr>
        <p:spPr bwMode="auto">
          <a:xfrm>
            <a:off x="5484813" y="40195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4341813" y="2952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0" name="Rectangle 17"/>
          <p:cNvSpPr>
            <a:spLocks noChangeArrowheads="1"/>
          </p:cNvSpPr>
          <p:nvPr/>
        </p:nvSpPr>
        <p:spPr bwMode="auto">
          <a:xfrm>
            <a:off x="7196138" y="35718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7901" name="Rectangle 18"/>
          <p:cNvSpPr>
            <a:spLocks noChangeArrowheads="1"/>
          </p:cNvSpPr>
          <p:nvPr/>
        </p:nvSpPr>
        <p:spPr bwMode="auto">
          <a:xfrm>
            <a:off x="6408738" y="357187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7902" name="Line 19"/>
          <p:cNvSpPr>
            <a:spLocks noChangeShapeType="1"/>
          </p:cNvSpPr>
          <p:nvPr/>
        </p:nvSpPr>
        <p:spPr bwMode="auto">
          <a:xfrm>
            <a:off x="7196138" y="4029075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3" name="Text Box 20"/>
          <p:cNvSpPr txBox="1">
            <a:spLocks noChangeArrowheads="1"/>
          </p:cNvSpPr>
          <p:nvPr/>
        </p:nvSpPr>
        <p:spPr bwMode="auto">
          <a:xfrm>
            <a:off x="7196138" y="3571875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1100</a:t>
            </a:r>
            <a:endParaRPr lang="en-US" altLang="hu-HU" sz="3600"/>
          </a:p>
        </p:txBody>
      </p:sp>
      <p:sp>
        <p:nvSpPr>
          <p:cNvPr id="37904" name="Text Box 21"/>
          <p:cNvSpPr txBox="1">
            <a:spLocks noChangeArrowheads="1"/>
          </p:cNvSpPr>
          <p:nvPr/>
        </p:nvSpPr>
        <p:spPr bwMode="auto">
          <a:xfrm>
            <a:off x="1343025" y="2192338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insert 1100</a:t>
            </a:r>
          </a:p>
        </p:txBody>
      </p:sp>
      <p:sp>
        <p:nvSpPr>
          <p:cNvPr id="37905" name="Text Box 23"/>
          <p:cNvSpPr txBox="1">
            <a:spLocks noChangeArrowheads="1"/>
          </p:cNvSpPr>
          <p:nvPr/>
        </p:nvSpPr>
        <p:spPr bwMode="auto">
          <a:xfrm>
            <a:off x="4911725" y="2154238"/>
            <a:ext cx="282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add overflow block: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5497513" y="40322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1101</a:t>
            </a:r>
            <a:endParaRPr lang="en-US" altLang="hu-HU" sz="3600"/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5522913" y="35750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1101</a:t>
            </a:r>
            <a:endParaRPr lang="en-US" altLang="hu-HU" sz="3600"/>
          </a:p>
        </p:txBody>
      </p:sp>
      <p:sp>
        <p:nvSpPr>
          <p:cNvPr id="37908" name="Line 27"/>
          <p:cNvSpPr>
            <a:spLocks noChangeShapeType="1"/>
          </p:cNvSpPr>
          <p:nvPr/>
        </p:nvSpPr>
        <p:spPr bwMode="auto">
          <a:xfrm>
            <a:off x="6604000" y="3746500"/>
            <a:ext cx="571500" cy="6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041AC7-5290-41F6-B862-FFE47E3CF97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smtClean="0"/>
              <a:t>			Extensible hashing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481138"/>
            <a:ext cx="7261225" cy="2003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Can handle growing files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with less wasted space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with no full reorganizations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01650" y="609600"/>
            <a:ext cx="2133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598488" y="1601788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+</a:t>
            </a:r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620713" y="3406775"/>
            <a:ext cx="5835650" cy="2798763"/>
            <a:chOff x="391" y="2146"/>
            <a:chExt cx="3676" cy="1763"/>
          </a:xfrm>
        </p:grpSpPr>
        <p:sp>
          <p:nvSpPr>
            <p:cNvPr id="38920" name="Rectangle 7"/>
            <p:cNvSpPr>
              <a:spLocks noChangeArrowheads="1"/>
            </p:cNvSpPr>
            <p:nvPr/>
          </p:nvSpPr>
          <p:spPr bwMode="auto">
            <a:xfrm>
              <a:off x="439" y="2146"/>
              <a:ext cx="3628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	Indirection</a:t>
              </a:r>
            </a:p>
            <a:p>
              <a:pPr eaLnBrk="1" hangingPunct="1">
                <a:buFontTx/>
                <a:buNone/>
              </a:pPr>
              <a:r>
                <a:rPr lang="en-US" altLang="hu-HU"/>
                <a:t>		</a:t>
              </a:r>
              <a:r>
                <a:rPr lang="en-US" altLang="hu-HU" sz="2400"/>
                <a:t>(</a:t>
              </a:r>
              <a:r>
                <a:rPr lang="en-US" altLang="hu-HU" sz="2400">
                  <a:solidFill>
                    <a:srgbClr val="FF0000"/>
                  </a:solidFill>
                </a:rPr>
                <a:t>Not bad if directory in memory</a:t>
              </a:r>
              <a:r>
                <a:rPr lang="en-US" altLang="hu-HU" sz="2400"/>
                <a:t>)</a:t>
              </a:r>
            </a:p>
            <a:p>
              <a:pPr eaLnBrk="1" hangingPunct="1">
                <a:buFontTx/>
                <a:buNone/>
              </a:pPr>
              <a:r>
                <a:rPr lang="en-US" altLang="hu-HU"/>
                <a:t>	Directory doubles in size</a:t>
              </a:r>
            </a:p>
            <a:p>
              <a:pPr eaLnBrk="1" hangingPunct="1">
                <a:buFontTx/>
                <a:buNone/>
              </a:pPr>
              <a:r>
                <a:rPr lang="en-US" altLang="hu-HU"/>
                <a:t>		</a:t>
              </a:r>
              <a:r>
                <a:rPr lang="en-US" altLang="hu-HU" sz="2400"/>
                <a:t>(Now it fits, now it does not)</a:t>
              </a:r>
              <a:endParaRPr lang="en-US" altLang="hu-HU"/>
            </a:p>
          </p:txBody>
        </p:sp>
        <p:sp>
          <p:nvSpPr>
            <p:cNvPr id="38921" name="Oval 8"/>
            <p:cNvSpPr>
              <a:spLocks noChangeArrowheads="1"/>
            </p:cNvSpPr>
            <p:nvPr/>
          </p:nvSpPr>
          <p:spPr bwMode="auto">
            <a:xfrm>
              <a:off x="391" y="2221"/>
              <a:ext cx="240" cy="26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-</a:t>
              </a:r>
            </a:p>
          </p:txBody>
        </p:sp>
        <p:sp>
          <p:nvSpPr>
            <p:cNvPr id="38922" name="Oval 9"/>
            <p:cNvSpPr>
              <a:spLocks noChangeArrowheads="1"/>
            </p:cNvSpPr>
            <p:nvPr/>
          </p:nvSpPr>
          <p:spPr bwMode="auto">
            <a:xfrm>
              <a:off x="391" y="2941"/>
              <a:ext cx="240" cy="26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B7994-75EA-45DA-97CB-547A17B181F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14338"/>
            <a:ext cx="7772400" cy="804862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>
                <a:solidFill>
                  <a:srgbClr val="00B050"/>
                </a:solidFill>
              </a:rPr>
              <a:t>Linear hashing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2538"/>
            <a:ext cx="7772400" cy="665162"/>
          </a:xfrm>
        </p:spPr>
        <p:txBody>
          <a:bodyPr/>
          <a:lstStyle/>
          <a:p>
            <a:pPr eaLnBrk="1" hangingPunct="1"/>
            <a:r>
              <a:rPr lang="en-US" altLang="hu-HU" smtClean="0"/>
              <a:t>Another dynamic hashing scheme</a:t>
            </a:r>
          </a:p>
        </p:txBody>
      </p:sp>
      <p:grpSp>
        <p:nvGrpSpPr>
          <p:cNvPr id="39941" name="Group 14"/>
          <p:cNvGrpSpPr>
            <a:grpSpLocks/>
          </p:cNvGrpSpPr>
          <p:nvPr/>
        </p:nvGrpSpPr>
        <p:grpSpPr bwMode="auto">
          <a:xfrm>
            <a:off x="511175" y="1905000"/>
            <a:ext cx="7815263" cy="1944688"/>
            <a:chOff x="322" y="1159"/>
            <a:chExt cx="4923" cy="1225"/>
          </a:xfrm>
        </p:grpSpPr>
        <p:sp>
          <p:nvSpPr>
            <p:cNvPr id="39954" name="Rectangle 4"/>
            <p:cNvSpPr>
              <a:spLocks noChangeArrowheads="1"/>
            </p:cNvSpPr>
            <p:nvPr/>
          </p:nvSpPr>
          <p:spPr bwMode="auto">
            <a:xfrm>
              <a:off x="350" y="1159"/>
              <a:ext cx="1824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sng">
                  <a:solidFill>
                    <a:schemeClr val="tx2"/>
                  </a:solidFill>
                </a:rPr>
                <a:t>Two ideas:</a:t>
              </a:r>
              <a:endParaRPr lang="en-US" altLang="hu-HU" sz="3600" u="sng">
                <a:solidFill>
                  <a:schemeClr val="tx2"/>
                </a:solidFill>
              </a:endParaRPr>
            </a:p>
          </p:txBody>
        </p:sp>
        <p:sp>
          <p:nvSpPr>
            <p:cNvPr id="39955" name="Rectangle 5"/>
            <p:cNvSpPr>
              <a:spLocks noChangeArrowheads="1"/>
            </p:cNvSpPr>
            <p:nvPr/>
          </p:nvSpPr>
          <p:spPr bwMode="auto">
            <a:xfrm>
              <a:off x="322" y="1550"/>
              <a:ext cx="3264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800" dirty="0"/>
                <a:t>(a) Use </a:t>
              </a:r>
              <a:r>
                <a:rPr lang="en-US" altLang="hu-HU" sz="2800" i="1" dirty="0" err="1"/>
                <a:t>i</a:t>
              </a:r>
              <a:r>
                <a:rPr lang="en-US" altLang="hu-HU" sz="2800" dirty="0"/>
                <a:t>  </a:t>
              </a:r>
              <a:r>
                <a:rPr lang="en-US" altLang="hu-HU" sz="2800" u="sng" dirty="0">
                  <a:solidFill>
                    <a:srgbClr val="FF0000"/>
                  </a:solidFill>
                </a:rPr>
                <a:t>low</a:t>
              </a:r>
              <a:r>
                <a:rPr lang="en-US" altLang="hu-HU" sz="2800" dirty="0">
                  <a:solidFill>
                    <a:srgbClr val="FF0000"/>
                  </a:solidFill>
                </a:rPr>
                <a:t> order bits </a:t>
              </a:r>
              <a:r>
                <a:rPr lang="en-US" altLang="hu-HU" sz="2800" dirty="0"/>
                <a:t>of hash</a:t>
              </a:r>
              <a:endParaRPr lang="en-US" altLang="hu-HU" dirty="0"/>
            </a:p>
          </p:txBody>
        </p:sp>
        <p:sp>
          <p:nvSpPr>
            <p:cNvPr id="39956" name="Rectangle 6"/>
            <p:cNvSpPr>
              <a:spLocks noChangeArrowheads="1"/>
            </p:cNvSpPr>
            <p:nvPr/>
          </p:nvSpPr>
          <p:spPr bwMode="auto">
            <a:xfrm>
              <a:off x="4093" y="1776"/>
              <a:ext cx="115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01110101</a:t>
              </a:r>
            </a:p>
          </p:txBody>
        </p:sp>
        <p:sp>
          <p:nvSpPr>
            <p:cNvPr id="39957" name="Line 7"/>
            <p:cNvSpPr>
              <a:spLocks noChangeShapeType="1"/>
            </p:cNvSpPr>
            <p:nvPr/>
          </p:nvSpPr>
          <p:spPr bwMode="auto">
            <a:xfrm flipH="1">
              <a:off x="4122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8" name="Line 8"/>
            <p:cNvSpPr>
              <a:spLocks noChangeShapeType="1"/>
            </p:cNvSpPr>
            <p:nvPr/>
          </p:nvSpPr>
          <p:spPr bwMode="auto">
            <a:xfrm>
              <a:off x="4793" y="163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9" name="Line 9"/>
            <p:cNvSpPr>
              <a:spLocks noChangeShapeType="1"/>
            </p:cNvSpPr>
            <p:nvPr/>
          </p:nvSpPr>
          <p:spPr bwMode="auto">
            <a:xfrm flipH="1">
              <a:off x="4478" y="224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60" name="AutoShape 10"/>
            <p:cNvSpPr>
              <a:spLocks/>
            </p:cNvSpPr>
            <p:nvPr/>
          </p:nvSpPr>
          <p:spPr bwMode="auto">
            <a:xfrm rot="-5400000">
              <a:off x="4913" y="1992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61" name="Text Box 11"/>
            <p:cNvSpPr txBox="1">
              <a:spLocks noChangeArrowheads="1"/>
            </p:cNvSpPr>
            <p:nvPr/>
          </p:nvSpPr>
          <p:spPr bwMode="auto">
            <a:xfrm>
              <a:off x="4010" y="2119"/>
              <a:ext cx="4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grows</a:t>
              </a:r>
              <a:endParaRPr lang="en-US" altLang="hu-HU" sz="2400"/>
            </a:p>
          </p:txBody>
        </p:sp>
        <p:sp>
          <p:nvSpPr>
            <p:cNvPr id="39962" name="Text Box 12"/>
            <p:cNvSpPr txBox="1">
              <a:spLocks noChangeArrowheads="1"/>
            </p:cNvSpPr>
            <p:nvPr/>
          </p:nvSpPr>
          <p:spPr bwMode="auto">
            <a:xfrm>
              <a:off x="4565" y="15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 i="1"/>
                <a:t>b</a:t>
              </a:r>
              <a:endParaRPr lang="en-US" altLang="hu-HU" sz="2400"/>
            </a:p>
          </p:txBody>
        </p:sp>
        <p:sp>
          <p:nvSpPr>
            <p:cNvPr id="39963" name="Text Box 13"/>
            <p:cNvSpPr txBox="1">
              <a:spLocks noChangeArrowheads="1"/>
            </p:cNvSpPr>
            <p:nvPr/>
          </p:nvSpPr>
          <p:spPr bwMode="auto">
            <a:xfrm>
              <a:off x="5013" y="215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 i="1"/>
                <a:t>i</a:t>
              </a:r>
              <a:endParaRPr lang="en-US" altLang="hu-HU" sz="2400"/>
            </a:p>
          </p:txBody>
        </p:sp>
      </p:grpSp>
      <p:grpSp>
        <p:nvGrpSpPr>
          <p:cNvPr id="39942" name="Group 26"/>
          <p:cNvGrpSpPr>
            <a:grpSpLocks/>
          </p:cNvGrpSpPr>
          <p:nvPr/>
        </p:nvGrpSpPr>
        <p:grpSpPr bwMode="auto">
          <a:xfrm>
            <a:off x="674688" y="4038600"/>
            <a:ext cx="5649912" cy="1404938"/>
            <a:chOff x="425" y="2544"/>
            <a:chExt cx="3559" cy="885"/>
          </a:xfrm>
        </p:grpSpPr>
        <p:sp>
          <p:nvSpPr>
            <p:cNvPr id="39943" name="Rectangle 15"/>
            <p:cNvSpPr>
              <a:spLocks noChangeArrowheads="1"/>
            </p:cNvSpPr>
            <p:nvPr/>
          </p:nvSpPr>
          <p:spPr bwMode="auto">
            <a:xfrm>
              <a:off x="425" y="2544"/>
              <a:ext cx="288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800" dirty="0"/>
                <a:t>(b) File grows </a:t>
              </a:r>
              <a:r>
                <a:rPr lang="en-US" altLang="hu-HU" sz="2800" dirty="0">
                  <a:solidFill>
                    <a:srgbClr val="FF0000"/>
                  </a:solidFill>
                </a:rPr>
                <a:t>linearly</a:t>
              </a:r>
              <a:endParaRPr lang="en-US" altLang="hu-HU" dirty="0">
                <a:solidFill>
                  <a:srgbClr val="FF0000"/>
                </a:solidFill>
              </a:endParaRPr>
            </a:p>
          </p:txBody>
        </p:sp>
        <p:sp>
          <p:nvSpPr>
            <p:cNvPr id="39944" name="Rectangle 16"/>
            <p:cNvSpPr>
              <a:spLocks noChangeArrowheads="1"/>
            </p:cNvSpPr>
            <p:nvPr/>
          </p:nvSpPr>
          <p:spPr bwMode="auto">
            <a:xfrm>
              <a:off x="120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5" name="Rectangle 17"/>
            <p:cNvSpPr>
              <a:spLocks noChangeArrowheads="1"/>
            </p:cNvSpPr>
            <p:nvPr/>
          </p:nvSpPr>
          <p:spPr bwMode="auto">
            <a:xfrm>
              <a:off x="144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6" name="Rectangle 18"/>
            <p:cNvSpPr>
              <a:spLocks noChangeArrowheads="1"/>
            </p:cNvSpPr>
            <p:nvPr/>
          </p:nvSpPr>
          <p:spPr bwMode="auto">
            <a:xfrm>
              <a:off x="168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7" name="Rectangle 19"/>
            <p:cNvSpPr>
              <a:spLocks noChangeArrowheads="1"/>
            </p:cNvSpPr>
            <p:nvPr/>
          </p:nvSpPr>
          <p:spPr bwMode="auto">
            <a:xfrm>
              <a:off x="192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8" name="Rectangle 20"/>
            <p:cNvSpPr>
              <a:spLocks noChangeArrowheads="1"/>
            </p:cNvSpPr>
            <p:nvPr/>
          </p:nvSpPr>
          <p:spPr bwMode="auto">
            <a:xfrm>
              <a:off x="216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9" name="Rectangle 21"/>
            <p:cNvSpPr>
              <a:spLocks noChangeArrowheads="1"/>
            </p:cNvSpPr>
            <p:nvPr/>
          </p:nvSpPr>
          <p:spPr bwMode="auto">
            <a:xfrm>
              <a:off x="240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50" name="Rectangle 22"/>
            <p:cNvSpPr>
              <a:spLocks noChangeArrowheads="1"/>
            </p:cNvSpPr>
            <p:nvPr/>
          </p:nvSpPr>
          <p:spPr bwMode="auto">
            <a:xfrm>
              <a:off x="264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51" name="Rectangle 23"/>
            <p:cNvSpPr>
              <a:spLocks noChangeArrowheads="1"/>
            </p:cNvSpPr>
            <p:nvPr/>
          </p:nvSpPr>
          <p:spPr bwMode="auto">
            <a:xfrm>
              <a:off x="288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52" name="Rectangle 24"/>
            <p:cNvSpPr>
              <a:spLocks noChangeArrowheads="1"/>
            </p:cNvSpPr>
            <p:nvPr/>
          </p:nvSpPr>
          <p:spPr bwMode="auto">
            <a:xfrm>
              <a:off x="312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53" name="Line 25"/>
            <p:cNvSpPr>
              <a:spLocks noChangeShapeType="1"/>
            </p:cNvSpPr>
            <p:nvPr/>
          </p:nvSpPr>
          <p:spPr bwMode="auto">
            <a:xfrm>
              <a:off x="3552" y="323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0BBE16-A8DF-4F41-9D94-1211A649439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314325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</a:t>
            </a:r>
            <a:r>
              <a:rPr lang="en-US" altLang="hu-HU" sz="3200" smtClean="0"/>
              <a:t>   </a:t>
            </a:r>
            <a:r>
              <a:rPr lang="en-US" altLang="hu-HU" sz="3200" i="1" smtClean="0"/>
              <a:t>b</a:t>
            </a:r>
            <a:r>
              <a:rPr lang="en-US" altLang="hu-HU" sz="3200" smtClean="0"/>
              <a:t>=4 bits,   </a:t>
            </a:r>
            <a:r>
              <a:rPr lang="en-US" altLang="hu-HU" sz="3200" i="1" smtClean="0"/>
              <a:t> i </a:t>
            </a:r>
            <a:r>
              <a:rPr lang="en-US" altLang="hu-HU" sz="3200" smtClean="0"/>
              <a:t>=2,   2 keys/bucket</a:t>
            </a:r>
            <a:endParaRPr lang="en-US" altLang="hu-HU" sz="3600" u="sng" smtClean="0"/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10		11</a:t>
            </a:r>
          </a:p>
        </p:txBody>
      </p:sp>
      <p:grpSp>
        <p:nvGrpSpPr>
          <p:cNvPr id="40967" name="Group 6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0981" name="Rectangle 7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0982" name="Rectangle 8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0968" name="Group 9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0979" name="Rectangle 10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0980" name="Rectangle 11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0970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0971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0973" name="Line 16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4" name="Text Box 17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0975" name="Text Box 18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0976" name="Group 31"/>
          <p:cNvGrpSpPr>
            <a:grpSpLocks/>
          </p:cNvGrpSpPr>
          <p:nvPr/>
        </p:nvGrpSpPr>
        <p:grpSpPr bwMode="auto">
          <a:xfrm>
            <a:off x="881063" y="4713288"/>
            <a:ext cx="6499225" cy="1371600"/>
            <a:chOff x="555" y="2969"/>
            <a:chExt cx="4094" cy="864"/>
          </a:xfrm>
        </p:grpSpPr>
        <p:sp>
          <p:nvSpPr>
            <p:cNvPr id="40977" name="Rectangle 19"/>
            <p:cNvSpPr>
              <a:spLocks noChangeArrowheads="1"/>
            </p:cNvSpPr>
            <p:nvPr/>
          </p:nvSpPr>
          <p:spPr bwMode="auto">
            <a:xfrm>
              <a:off x="1165" y="2969"/>
              <a:ext cx="348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 dirty="0">
                  <a:solidFill>
                    <a:srgbClr val="FF0000"/>
                  </a:solidFill>
                </a:rPr>
                <a:t>If h(k)[</a:t>
              </a:r>
              <a:r>
                <a:rPr lang="en-US" altLang="hu-HU" sz="2400" i="1" dirty="0" err="1">
                  <a:solidFill>
                    <a:srgbClr val="FF0000"/>
                  </a:solidFill>
                </a:rPr>
                <a:t>i</a:t>
              </a:r>
              <a:r>
                <a:rPr lang="en-US" altLang="hu-HU" sz="2400" i="1" dirty="0">
                  <a:solidFill>
                    <a:srgbClr val="FF0000"/>
                  </a:solidFill>
                </a:rPr>
                <a:t> </a:t>
              </a:r>
              <a:r>
                <a:rPr lang="en-US" altLang="hu-HU" sz="2400" dirty="0">
                  <a:solidFill>
                    <a:srgbClr val="FF0000"/>
                  </a:solidFill>
                </a:rPr>
                <a:t>] </a:t>
              </a: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 </a:t>
              </a:r>
              <a:r>
                <a:rPr lang="en-US" altLang="hu-HU" sz="2400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m</a:t>
              </a: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, then</a:t>
              </a:r>
            </a:p>
            <a:p>
              <a:pPr eaLnBrk="1" hangingPunct="1">
                <a:buFontTx/>
                <a:buNone/>
              </a:pP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      look at bucket h(k)[</a:t>
              </a:r>
              <a:r>
                <a:rPr lang="en-US" altLang="hu-HU" sz="2400" dirty="0" err="1" smtClean="0">
                  <a:solidFill>
                    <a:srgbClr val="FF0000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hu-HU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]</a:t>
              </a:r>
              <a:endParaRPr lang="en-US" altLang="hu-HU" sz="2400" dirty="0">
                <a:solidFill>
                  <a:srgbClr val="FF0000"/>
                </a:solidFill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70000"/>
                </a:lnSpc>
                <a:buFontTx/>
                <a:buNone/>
              </a:pP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	  else, look at bucket h(k</a:t>
              </a:r>
              <a:r>
                <a:rPr lang="en-US" altLang="hu-HU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)[</a:t>
              </a:r>
              <a:r>
                <a:rPr lang="en-US" altLang="hu-HU" sz="2400" dirty="0" err="1" smtClean="0">
                  <a:solidFill>
                    <a:srgbClr val="FF0000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hu-HU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]</a:t>
              </a:r>
              <a:r>
                <a:rPr lang="en-US" altLang="hu-HU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- 2</a:t>
              </a:r>
              <a:r>
                <a:rPr lang="en-US" altLang="hu-HU" sz="2400" i="1" baseline="30000" dirty="0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 baseline="30000" dirty="0">
                  <a:solidFill>
                    <a:srgbClr val="FF0000"/>
                  </a:solidFill>
                  <a:sym typeface="Symbol" panose="05050102010706020507" pitchFamily="18" charset="2"/>
                </a:rPr>
                <a:t>-1</a:t>
              </a:r>
              <a:r>
                <a:rPr lang="en-US" altLang="hu-HU" dirty="0">
                  <a:sym typeface="Symbol" panose="05050102010706020507" pitchFamily="18" charset="2"/>
                </a:rPr>
                <a:t>			</a:t>
              </a:r>
              <a:endParaRPr lang="en-US" altLang="hu-HU" dirty="0"/>
            </a:p>
          </p:txBody>
        </p:sp>
        <p:sp>
          <p:nvSpPr>
            <p:cNvPr id="40978" name="Rectangle 20"/>
            <p:cNvSpPr>
              <a:spLocks noChangeArrowheads="1"/>
            </p:cNvSpPr>
            <p:nvPr/>
          </p:nvSpPr>
          <p:spPr bwMode="auto">
            <a:xfrm>
              <a:off x="555" y="2976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Rule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71A1C-188D-4CE0-A4AE-6CC816436BD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314325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</a:t>
            </a:r>
            <a:r>
              <a:rPr lang="en-US" altLang="hu-HU" sz="3200" smtClean="0"/>
              <a:t>   </a:t>
            </a:r>
            <a:r>
              <a:rPr lang="en-US" altLang="hu-HU" sz="3200" i="1" smtClean="0"/>
              <a:t>b</a:t>
            </a:r>
            <a:r>
              <a:rPr lang="en-US" altLang="hu-HU" sz="3200" smtClean="0"/>
              <a:t>=4 bits,   </a:t>
            </a:r>
            <a:r>
              <a:rPr lang="en-US" altLang="hu-HU" sz="3200" i="1" smtClean="0"/>
              <a:t> i </a:t>
            </a:r>
            <a:r>
              <a:rPr lang="en-US" altLang="hu-HU" sz="3200" smtClean="0"/>
              <a:t>=2,   2 keys/bucket</a:t>
            </a:r>
            <a:endParaRPr lang="en-US" altLang="hu-HU" sz="3600" u="sng" smtClean="0"/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10		11</a:t>
            </a:r>
          </a:p>
        </p:txBody>
      </p:sp>
      <p:grpSp>
        <p:nvGrpSpPr>
          <p:cNvPr id="41991" name="Group 6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2006" name="Rectangle 7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2007" name="Rectangle 8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1992" name="Group 9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2004" name="Rectangle 10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2005" name="Rectangle 11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1994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1995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1996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1997" name="Line 16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998" name="Text Box 17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1999" name="Text Box 18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2000" name="Group 31"/>
          <p:cNvGrpSpPr>
            <a:grpSpLocks/>
          </p:cNvGrpSpPr>
          <p:nvPr/>
        </p:nvGrpSpPr>
        <p:grpSpPr bwMode="auto">
          <a:xfrm>
            <a:off x="881063" y="4713288"/>
            <a:ext cx="6499225" cy="1371600"/>
            <a:chOff x="555" y="2969"/>
            <a:chExt cx="4094" cy="864"/>
          </a:xfrm>
        </p:grpSpPr>
        <p:sp>
          <p:nvSpPr>
            <p:cNvPr id="42002" name="Rectangle 19"/>
            <p:cNvSpPr>
              <a:spLocks noChangeArrowheads="1"/>
            </p:cNvSpPr>
            <p:nvPr/>
          </p:nvSpPr>
          <p:spPr bwMode="auto">
            <a:xfrm>
              <a:off x="1165" y="2969"/>
              <a:ext cx="348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If h(k)[</a:t>
              </a:r>
              <a:r>
                <a:rPr lang="en-US" altLang="hu-HU" sz="2400" i="1">
                  <a:solidFill>
                    <a:srgbClr val="FF0000"/>
                  </a:solidFill>
                </a:rPr>
                <a:t>i </a:t>
              </a:r>
              <a:r>
                <a:rPr lang="en-US" altLang="hu-HU" sz="2400">
                  <a:solidFill>
                    <a:srgbClr val="FF0000"/>
                  </a:solidFill>
                </a:rPr>
                <a:t>]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 </a:t>
              </a:r>
              <a:r>
                <a:rPr lang="en-US" altLang="hu-HU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m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, then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      look at bucket h(k)[i ]</a:t>
              </a:r>
            </a:p>
            <a:p>
              <a:pPr eaLnBrk="1" hangingPunct="1">
                <a:lnSpc>
                  <a:spcPct val="70000"/>
                </a:lnSpc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	  else, look at bucket h(k)[</a:t>
              </a:r>
              <a:r>
                <a:rPr lang="en-US" altLang="hu-HU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]</a:t>
              </a: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- 2</a:t>
              </a:r>
              <a:r>
                <a:rPr lang="en-US" altLang="hu-HU" sz="2400" i="1" baseline="30000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 baseline="30000">
                  <a:solidFill>
                    <a:srgbClr val="FF0000"/>
                  </a:solidFill>
                  <a:sym typeface="Symbol" panose="05050102010706020507" pitchFamily="18" charset="2"/>
                </a:rPr>
                <a:t>-1</a:t>
              </a:r>
              <a:r>
                <a:rPr lang="en-US" altLang="hu-HU">
                  <a:sym typeface="Symbol" panose="05050102010706020507" pitchFamily="18" charset="2"/>
                </a:rPr>
                <a:t>			</a:t>
              </a:r>
              <a:endParaRPr lang="en-US" altLang="hu-HU"/>
            </a:p>
          </p:txBody>
        </p:sp>
        <p:sp>
          <p:nvSpPr>
            <p:cNvPr id="42003" name="Rectangle 20"/>
            <p:cNvSpPr>
              <a:spLocks noChangeArrowheads="1"/>
            </p:cNvSpPr>
            <p:nvPr/>
          </p:nvSpPr>
          <p:spPr bwMode="auto">
            <a:xfrm>
              <a:off x="555" y="2976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Rule</a:t>
              </a:r>
              <a:endParaRPr lang="en-US" altLang="hu-HU" sz="2400"/>
            </a:p>
          </p:txBody>
        </p:sp>
      </p:grpSp>
      <p:sp>
        <p:nvSpPr>
          <p:cNvPr id="42001" name="Text Box 32"/>
          <p:cNvSpPr txBox="1">
            <a:spLocks noChangeArrowheads="1"/>
          </p:cNvSpPr>
          <p:nvPr/>
        </p:nvSpPr>
        <p:spPr bwMode="auto">
          <a:xfrm>
            <a:off x="4113213" y="981075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accent2"/>
                </a:solidFill>
              </a:rPr>
              <a:t> insert 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B61D9E-59E0-45AE-9CFC-1C86FD1B95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 smtClean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314325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</a:t>
            </a:r>
            <a:r>
              <a:rPr lang="en-US" altLang="hu-HU" sz="3200" smtClean="0"/>
              <a:t>   </a:t>
            </a:r>
            <a:r>
              <a:rPr lang="en-US" altLang="hu-HU" sz="3200" i="1" smtClean="0"/>
              <a:t>b</a:t>
            </a:r>
            <a:r>
              <a:rPr lang="en-US" altLang="hu-HU" sz="3200" smtClean="0"/>
              <a:t>=4 bits,   </a:t>
            </a:r>
            <a:r>
              <a:rPr lang="en-US" altLang="hu-HU" sz="3200" i="1" smtClean="0"/>
              <a:t> i </a:t>
            </a:r>
            <a:r>
              <a:rPr lang="en-US" altLang="hu-HU" sz="3200" smtClean="0"/>
              <a:t>=2,   2 keys/bucket</a:t>
            </a:r>
            <a:endParaRPr lang="en-US" altLang="hu-HU" sz="3600" u="sng" smtClean="0"/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10		11</a:t>
            </a:r>
          </a:p>
        </p:txBody>
      </p:sp>
      <p:grpSp>
        <p:nvGrpSpPr>
          <p:cNvPr id="43015" name="Group 6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3040" name="Rectangle 7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41" name="Rectangle 8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3016" name="Group 9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3038" name="Rectangle 10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9" name="Rectangle 11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3017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3018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3019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3020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3021" name="Line 16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3023" name="Text Box 18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3024" name="Group 31"/>
          <p:cNvGrpSpPr>
            <a:grpSpLocks/>
          </p:cNvGrpSpPr>
          <p:nvPr/>
        </p:nvGrpSpPr>
        <p:grpSpPr bwMode="auto">
          <a:xfrm>
            <a:off x="881063" y="4713288"/>
            <a:ext cx="6499225" cy="1371600"/>
            <a:chOff x="555" y="2969"/>
            <a:chExt cx="4094" cy="864"/>
          </a:xfrm>
        </p:grpSpPr>
        <p:sp>
          <p:nvSpPr>
            <p:cNvPr id="43036" name="Rectangle 19"/>
            <p:cNvSpPr>
              <a:spLocks noChangeArrowheads="1"/>
            </p:cNvSpPr>
            <p:nvPr/>
          </p:nvSpPr>
          <p:spPr bwMode="auto">
            <a:xfrm>
              <a:off x="1165" y="2969"/>
              <a:ext cx="348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If h(k)[</a:t>
              </a:r>
              <a:r>
                <a:rPr lang="en-US" altLang="hu-HU" sz="2400" i="1">
                  <a:solidFill>
                    <a:srgbClr val="FF0000"/>
                  </a:solidFill>
                </a:rPr>
                <a:t>i </a:t>
              </a:r>
              <a:r>
                <a:rPr lang="en-US" altLang="hu-HU" sz="2400">
                  <a:solidFill>
                    <a:srgbClr val="FF0000"/>
                  </a:solidFill>
                </a:rPr>
                <a:t>]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 </a:t>
              </a:r>
              <a:r>
                <a:rPr lang="en-US" altLang="hu-HU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m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, then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      look at bucket h(k)[i ]</a:t>
              </a:r>
            </a:p>
            <a:p>
              <a:pPr eaLnBrk="1" hangingPunct="1">
                <a:lnSpc>
                  <a:spcPct val="70000"/>
                </a:lnSpc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	  else, look at bucket h(k)[</a:t>
              </a:r>
              <a:r>
                <a:rPr lang="en-US" altLang="hu-HU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]</a:t>
              </a: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- 2</a:t>
              </a:r>
              <a:r>
                <a:rPr lang="en-US" altLang="hu-HU" sz="2400" i="1" baseline="30000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 baseline="30000">
                  <a:solidFill>
                    <a:srgbClr val="FF0000"/>
                  </a:solidFill>
                  <a:sym typeface="Symbol" panose="05050102010706020507" pitchFamily="18" charset="2"/>
                </a:rPr>
                <a:t>-1</a:t>
              </a:r>
              <a:r>
                <a:rPr lang="en-US" altLang="hu-HU">
                  <a:sym typeface="Symbol" panose="05050102010706020507" pitchFamily="18" charset="2"/>
                </a:rPr>
                <a:t>			</a:t>
              </a:r>
              <a:endParaRPr lang="en-US" altLang="hu-HU"/>
            </a:p>
          </p:txBody>
        </p:sp>
        <p:sp>
          <p:nvSpPr>
            <p:cNvPr id="43037" name="Rectangle 20"/>
            <p:cNvSpPr>
              <a:spLocks noChangeArrowheads="1"/>
            </p:cNvSpPr>
            <p:nvPr/>
          </p:nvSpPr>
          <p:spPr bwMode="auto">
            <a:xfrm>
              <a:off x="555" y="2976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Rule</a:t>
              </a:r>
              <a:endParaRPr lang="en-US" altLang="hu-HU" sz="2400"/>
            </a:p>
          </p:txBody>
        </p:sp>
      </p:grpSp>
      <p:grpSp>
        <p:nvGrpSpPr>
          <p:cNvPr id="43025" name="Group 33"/>
          <p:cNvGrpSpPr>
            <a:grpSpLocks/>
          </p:cNvGrpSpPr>
          <p:nvPr/>
        </p:nvGrpSpPr>
        <p:grpSpPr bwMode="auto">
          <a:xfrm>
            <a:off x="1295400" y="881063"/>
            <a:ext cx="6756400" cy="1744662"/>
            <a:chOff x="816" y="555"/>
            <a:chExt cx="4256" cy="1099"/>
          </a:xfrm>
        </p:grpSpPr>
        <p:sp>
          <p:nvSpPr>
            <p:cNvPr id="43027" name="Rectangle 21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28" name="Rectangle 22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29" name="Rectangle 23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0" name="Rectangle 24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1" name="Rectangle 25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43032" name="Rectangle 26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3" name="Rectangle 28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4" name="Freeform 29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35" name="Text Box 30"/>
            <p:cNvSpPr txBox="1">
              <a:spLocks noChangeArrowheads="1"/>
            </p:cNvSpPr>
            <p:nvPr/>
          </p:nvSpPr>
          <p:spPr bwMode="auto">
            <a:xfrm>
              <a:off x="2607" y="926"/>
              <a:ext cx="24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chemeClr val="accent2"/>
                  </a:solidFill>
                </a:rPr>
                <a:t> can have overflow chains!</a:t>
              </a:r>
            </a:p>
          </p:txBody>
        </p:sp>
      </p:grpSp>
      <p:sp>
        <p:nvSpPr>
          <p:cNvPr id="43026" name="Text Box 32"/>
          <p:cNvSpPr txBox="1">
            <a:spLocks noChangeArrowheads="1"/>
          </p:cNvSpPr>
          <p:nvPr/>
        </p:nvSpPr>
        <p:spPr bwMode="auto">
          <a:xfrm>
            <a:off x="4113213" y="981075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accent2"/>
                </a:solidFill>
              </a:rPr>
              <a:t> insert 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5A3B51-0A5F-42DB-AD7A-53B547E4157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 smtClean="0"/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41910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 flipH="1">
            <a:off x="49530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5029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6477000" y="3962400"/>
            <a:ext cx="32226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</p:txBody>
      </p:sp>
      <p:sp>
        <p:nvSpPr>
          <p:cNvPr id="7175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Two alternatives</a:t>
            </a:r>
            <a:endParaRPr lang="en-US" altLang="hu-HU" smtClean="0"/>
          </a:p>
        </p:txBody>
      </p:sp>
      <p:sp>
        <p:nvSpPr>
          <p:cNvPr id="7176" name="Line 19"/>
          <p:cNvSpPr>
            <a:spLocks noChangeShapeType="1"/>
          </p:cNvSpPr>
          <p:nvPr/>
        </p:nvSpPr>
        <p:spPr bwMode="auto">
          <a:xfrm>
            <a:off x="58674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7" name="Line 20"/>
          <p:cNvSpPr>
            <a:spLocks noChangeShapeType="1"/>
          </p:cNvSpPr>
          <p:nvPr/>
        </p:nvSpPr>
        <p:spPr bwMode="auto">
          <a:xfrm>
            <a:off x="73914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8" name="Line 21"/>
          <p:cNvSpPr>
            <a:spLocks noChangeShapeType="1"/>
          </p:cNvSpPr>
          <p:nvPr/>
        </p:nvSpPr>
        <p:spPr bwMode="auto">
          <a:xfrm>
            <a:off x="58674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9" name="Line 22"/>
          <p:cNvSpPr>
            <a:spLocks noChangeShapeType="1"/>
          </p:cNvSpPr>
          <p:nvPr/>
        </p:nvSpPr>
        <p:spPr bwMode="auto">
          <a:xfrm>
            <a:off x="58674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80" name="Text Box 23"/>
          <p:cNvSpPr txBox="1">
            <a:spLocks noChangeArrowheads="1"/>
          </p:cNvSpPr>
          <p:nvPr/>
        </p:nvSpPr>
        <p:spPr bwMode="auto">
          <a:xfrm>
            <a:off x="6043613" y="3009900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records</a:t>
            </a:r>
            <a:endParaRPr lang="en-US" altLang="hu-HU" sz="3600"/>
          </a:p>
        </p:txBody>
      </p:sp>
      <p:sp>
        <p:nvSpPr>
          <p:cNvPr id="7181" name="Text Box 24"/>
          <p:cNvSpPr txBox="1">
            <a:spLocks noChangeArrowheads="1"/>
          </p:cNvSpPr>
          <p:nvPr/>
        </p:nvSpPr>
        <p:spPr bwMode="auto">
          <a:xfrm>
            <a:off x="6477000" y="2057400"/>
            <a:ext cx="32226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</p:txBody>
      </p:sp>
      <p:sp>
        <p:nvSpPr>
          <p:cNvPr id="7182" name="Text Box 25"/>
          <p:cNvSpPr txBox="1">
            <a:spLocks noChangeArrowheads="1"/>
          </p:cNvSpPr>
          <p:nvPr/>
        </p:nvSpPr>
        <p:spPr bwMode="auto">
          <a:xfrm>
            <a:off x="901700" y="3124200"/>
            <a:ext cx="3279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(1) key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h(key)</a:t>
            </a:r>
          </a:p>
        </p:txBody>
      </p:sp>
      <p:sp>
        <p:nvSpPr>
          <p:cNvPr id="7183" name="Text Box 25"/>
          <p:cNvSpPr txBox="1">
            <a:spLocks noChangeArrowheads="1"/>
          </p:cNvSpPr>
          <p:nvPr/>
        </p:nvSpPr>
        <p:spPr bwMode="auto">
          <a:xfrm>
            <a:off x="425450" y="3962400"/>
            <a:ext cx="423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(</a:t>
            </a:r>
            <a:r>
              <a:rPr lang="en-US" altLang="hu-HU" sz="2400" dirty="0"/>
              <a:t>direct reference, </a:t>
            </a:r>
            <a:r>
              <a:rPr lang="en-US" altLang="hu-HU" sz="2400" dirty="0">
                <a:solidFill>
                  <a:srgbClr val="FF0000"/>
                </a:solidFill>
              </a:rPr>
              <a:t>not flexible</a:t>
            </a:r>
            <a:r>
              <a:rPr lang="hu-HU" altLang="hu-HU" sz="2400" dirty="0"/>
              <a:t>)</a:t>
            </a:r>
            <a:endParaRPr lang="en-US" altLang="hu-HU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67871E-F14A-4F35-B82A-4CFEA85EF8A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4191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hu-HU" u="sng" smtClean="0"/>
              <a:t>Note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104900"/>
            <a:ext cx="7772400" cy="1231900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In textbook, </a:t>
            </a:r>
            <a:r>
              <a:rPr lang="en-US" altLang="hu-HU" dirty="0" smtClean="0">
                <a:solidFill>
                  <a:srgbClr val="FF0000"/>
                </a:solidFill>
              </a:rPr>
              <a:t>n</a:t>
            </a:r>
            <a:r>
              <a:rPr lang="en-US" altLang="hu-HU" dirty="0" smtClean="0"/>
              <a:t> is used </a:t>
            </a:r>
            <a:r>
              <a:rPr lang="en-US" altLang="hu-HU" dirty="0" smtClean="0">
                <a:solidFill>
                  <a:srgbClr val="FF0000"/>
                </a:solidFill>
              </a:rPr>
              <a:t>instead of m</a:t>
            </a:r>
          </a:p>
          <a:p>
            <a:pPr eaLnBrk="1" hangingPunct="1"/>
            <a:r>
              <a:rPr lang="en-US" altLang="hu-HU" dirty="0" smtClean="0"/>
              <a:t>n=m+1</a:t>
            </a:r>
            <a:r>
              <a:rPr lang="hu-HU" altLang="hu-HU" dirty="0" smtClean="0"/>
              <a:t> </a:t>
            </a:r>
            <a:r>
              <a:rPr lang="hu-HU" altLang="hu-HU" sz="2800" dirty="0" smtClean="0"/>
              <a:t>(n=</a:t>
            </a:r>
            <a:r>
              <a:rPr lang="hu-HU" altLang="hu-HU" sz="2800" dirty="0" err="1" smtClean="0"/>
              <a:t>number</a:t>
            </a:r>
            <a:r>
              <a:rPr lang="hu-HU" altLang="hu-HU" sz="2800" dirty="0" smtClean="0"/>
              <a:t> of </a:t>
            </a:r>
            <a:r>
              <a:rPr lang="hu-HU" altLang="hu-HU" sz="2800" dirty="0" err="1" smtClean="0"/>
              <a:t>used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blocks</a:t>
            </a:r>
            <a:r>
              <a:rPr lang="hu-HU" altLang="hu-HU" sz="2800" dirty="0" smtClean="0"/>
              <a:t>)</a:t>
            </a:r>
            <a:endParaRPr lang="en-US" altLang="hu-HU" sz="2800" dirty="0" smtClean="0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46125" y="33718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270125" y="33718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019175" y="4338638"/>
            <a:ext cx="56054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400"/>
              <a:t>00	             01             10		11</a:t>
            </a:r>
          </a:p>
        </p:txBody>
      </p:sp>
      <p:grpSp>
        <p:nvGrpSpPr>
          <p:cNvPr id="44040" name="Group 7"/>
          <p:cNvGrpSpPr>
            <a:grpSpLocks/>
          </p:cNvGrpSpPr>
          <p:nvPr/>
        </p:nvGrpSpPr>
        <p:grpSpPr bwMode="auto">
          <a:xfrm>
            <a:off x="5241925" y="3371850"/>
            <a:ext cx="1295400" cy="914400"/>
            <a:chOff x="2688" y="1584"/>
            <a:chExt cx="816" cy="576"/>
          </a:xfrm>
        </p:grpSpPr>
        <p:sp>
          <p:nvSpPr>
            <p:cNvPr id="44053" name="Rectangle 8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4054" name="Rectangle 9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4041" name="Group 10"/>
          <p:cNvGrpSpPr>
            <a:grpSpLocks/>
          </p:cNvGrpSpPr>
          <p:nvPr/>
        </p:nvGrpSpPr>
        <p:grpSpPr bwMode="auto">
          <a:xfrm>
            <a:off x="3794125" y="3371850"/>
            <a:ext cx="1295400" cy="914400"/>
            <a:chOff x="2688" y="1584"/>
            <a:chExt cx="816" cy="576"/>
          </a:xfrm>
        </p:grpSpPr>
        <p:sp>
          <p:nvSpPr>
            <p:cNvPr id="44051" name="Rectangle 11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4052" name="Rectangle 12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4042" name="Rectangle 13"/>
          <p:cNvSpPr>
            <a:spLocks noChangeArrowheads="1"/>
          </p:cNvSpPr>
          <p:nvPr/>
        </p:nvSpPr>
        <p:spPr bwMode="auto">
          <a:xfrm>
            <a:off x="2270125" y="33718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4043" name="Rectangle 14"/>
          <p:cNvSpPr>
            <a:spLocks noChangeArrowheads="1"/>
          </p:cNvSpPr>
          <p:nvPr/>
        </p:nvSpPr>
        <p:spPr bwMode="auto">
          <a:xfrm>
            <a:off x="2270125" y="38290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4044" name="Rectangle 15"/>
          <p:cNvSpPr>
            <a:spLocks noChangeArrowheads="1"/>
          </p:cNvSpPr>
          <p:nvPr/>
        </p:nvSpPr>
        <p:spPr bwMode="auto">
          <a:xfrm>
            <a:off x="746125" y="33718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4045" name="Rectangle 16"/>
          <p:cNvSpPr>
            <a:spLocks noChangeArrowheads="1"/>
          </p:cNvSpPr>
          <p:nvPr/>
        </p:nvSpPr>
        <p:spPr bwMode="auto">
          <a:xfrm>
            <a:off x="746125" y="38290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4046" name="Line 17"/>
          <p:cNvSpPr>
            <a:spLocks noChangeShapeType="1"/>
          </p:cNvSpPr>
          <p:nvPr/>
        </p:nvSpPr>
        <p:spPr bwMode="auto">
          <a:xfrm flipH="1">
            <a:off x="6626225" y="34909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47" name="Text Box 18"/>
          <p:cNvSpPr txBox="1">
            <a:spLocks noChangeArrowheads="1"/>
          </p:cNvSpPr>
          <p:nvPr/>
        </p:nvSpPr>
        <p:spPr bwMode="auto">
          <a:xfrm>
            <a:off x="2049463" y="47656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4048" name="Text Box 19"/>
          <p:cNvSpPr txBox="1">
            <a:spLocks noChangeArrowheads="1"/>
          </p:cNvSpPr>
          <p:nvPr/>
        </p:nvSpPr>
        <p:spPr bwMode="auto">
          <a:xfrm>
            <a:off x="7040563" y="30622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sp>
        <p:nvSpPr>
          <p:cNvPr id="44049" name="Text Box 31"/>
          <p:cNvSpPr txBox="1">
            <a:spLocks noChangeArrowheads="1"/>
          </p:cNvSpPr>
          <p:nvPr/>
        </p:nvSpPr>
        <p:spPr bwMode="auto">
          <a:xfrm>
            <a:off x="4098925" y="2471738"/>
            <a:ext cx="193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 smtClean="0">
                <a:solidFill>
                  <a:srgbClr val="FF0000"/>
                </a:solidFill>
              </a:rPr>
              <a:t>n=10</a:t>
            </a:r>
            <a:r>
              <a:rPr lang="hu-HU" altLang="hu-HU" sz="2400" dirty="0" smtClean="0">
                <a:solidFill>
                  <a:srgbClr val="FF0000"/>
                </a:solidFill>
              </a:rPr>
              <a:t> </a:t>
            </a:r>
            <a:r>
              <a:rPr lang="hu-HU" altLang="hu-HU" sz="2400" dirty="0" smtClean="0"/>
              <a:t>(n=2)</a:t>
            </a:r>
            <a:endParaRPr lang="en-US" altLang="hu-HU" sz="2400" dirty="0"/>
          </a:p>
        </p:txBody>
      </p:sp>
      <p:sp>
        <p:nvSpPr>
          <p:cNvPr id="44050" name="Line 32"/>
          <p:cNvSpPr>
            <a:spLocks noChangeShapeType="1"/>
          </p:cNvSpPr>
          <p:nvPr/>
        </p:nvSpPr>
        <p:spPr bwMode="auto">
          <a:xfrm>
            <a:off x="4330700" y="2895600"/>
            <a:ext cx="0" cy="419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368D7C-CE30-4804-BF77-45439F42998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 smtClean="0"/>
          </a:p>
        </p:txBody>
      </p:sp>
      <p:sp>
        <p:nvSpPr>
          <p:cNvPr id="45059" name="Rectangle 18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60" name="Rectangle 14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</a:t>
            </a:r>
            <a:r>
              <a:rPr lang="en-US" altLang="hu-HU" sz="3200" smtClean="0"/>
              <a:t>   </a:t>
            </a:r>
            <a:r>
              <a:rPr lang="en-US" altLang="hu-HU" sz="3200" i="1" smtClean="0"/>
              <a:t>b</a:t>
            </a:r>
            <a:r>
              <a:rPr lang="en-US" altLang="hu-HU" sz="3200" smtClean="0"/>
              <a:t>=4 bits,   </a:t>
            </a:r>
            <a:r>
              <a:rPr lang="en-US" altLang="hu-HU" sz="3200" i="1" smtClean="0"/>
              <a:t> i </a:t>
            </a:r>
            <a:r>
              <a:rPr lang="en-US" altLang="hu-HU" sz="3200" smtClean="0"/>
              <a:t>=2,   2 keys/bucket</a:t>
            </a:r>
            <a:endParaRPr lang="en-US" altLang="hu-HU" sz="3600" u="sng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 10		11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5093" name="Rectangle 5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94" name="Rectangle 6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5064" name="Group 8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5091" name="Rectangle 9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92" name="Rectangle 10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5066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5067" name="Rectangle 15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5068" name="Rectangle 16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5069" name="Line 19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0" name="Text Box 20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5071" name="Text Box 21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5072" name="Group 36"/>
          <p:cNvGrpSpPr>
            <a:grpSpLocks/>
          </p:cNvGrpSpPr>
          <p:nvPr/>
        </p:nvGrpSpPr>
        <p:grpSpPr bwMode="auto">
          <a:xfrm>
            <a:off x="2181225" y="2624138"/>
            <a:ext cx="2401888" cy="2208212"/>
            <a:chOff x="1374" y="1653"/>
            <a:chExt cx="1513" cy="1391"/>
          </a:xfrm>
        </p:grpSpPr>
        <p:sp>
          <p:nvSpPr>
            <p:cNvPr id="45086" name="Freeform 30"/>
            <p:cNvSpPr>
              <a:spLocks/>
            </p:cNvSpPr>
            <p:nvPr/>
          </p:nvSpPr>
          <p:spPr bwMode="auto">
            <a:xfrm>
              <a:off x="1406" y="2654"/>
              <a:ext cx="274" cy="116"/>
            </a:xfrm>
            <a:custGeom>
              <a:avLst/>
              <a:gdLst>
                <a:gd name="T0" fmla="*/ 0 w 274"/>
                <a:gd name="T1" fmla="*/ 116 h 116"/>
                <a:gd name="T2" fmla="*/ 61 w 274"/>
                <a:gd name="T3" fmla="*/ 96 h 116"/>
                <a:gd name="T4" fmla="*/ 171 w 274"/>
                <a:gd name="T5" fmla="*/ 41 h 116"/>
                <a:gd name="T6" fmla="*/ 274 w 274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4"/>
                <a:gd name="T13" fmla="*/ 0 h 116"/>
                <a:gd name="T14" fmla="*/ 274 w 274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4" h="116">
                  <a:moveTo>
                    <a:pt x="0" y="116"/>
                  </a:moveTo>
                  <a:cubicBezTo>
                    <a:pt x="20" y="109"/>
                    <a:pt x="43" y="105"/>
                    <a:pt x="61" y="96"/>
                  </a:cubicBezTo>
                  <a:cubicBezTo>
                    <a:pt x="99" y="76"/>
                    <a:pt x="130" y="55"/>
                    <a:pt x="171" y="41"/>
                  </a:cubicBezTo>
                  <a:cubicBezTo>
                    <a:pt x="201" y="31"/>
                    <a:pt x="254" y="20"/>
                    <a:pt x="2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1374" y="275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</a:t>
              </a:r>
              <a:endParaRPr lang="en-US" altLang="hu-HU" sz="2400"/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2071" y="1653"/>
              <a:ext cx="816" cy="5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89" name="Line 34"/>
            <p:cNvSpPr>
              <a:spLocks noChangeShapeType="1"/>
            </p:cNvSpPr>
            <p:nvPr/>
          </p:nvSpPr>
          <p:spPr bwMode="auto">
            <a:xfrm>
              <a:off x="2071" y="1941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90" name="Freeform 35"/>
            <p:cNvSpPr>
              <a:spLocks/>
            </p:cNvSpPr>
            <p:nvPr/>
          </p:nvSpPr>
          <p:spPr bwMode="auto">
            <a:xfrm>
              <a:off x="1543" y="2441"/>
              <a:ext cx="706" cy="144"/>
            </a:xfrm>
            <a:custGeom>
              <a:avLst/>
              <a:gdLst>
                <a:gd name="T0" fmla="*/ 0 w 706"/>
                <a:gd name="T1" fmla="*/ 144 h 144"/>
                <a:gd name="T2" fmla="*/ 68 w 706"/>
                <a:gd name="T3" fmla="*/ 89 h 144"/>
                <a:gd name="T4" fmla="*/ 302 w 706"/>
                <a:gd name="T5" fmla="*/ 76 h 144"/>
                <a:gd name="T6" fmla="*/ 542 w 706"/>
                <a:gd name="T7" fmla="*/ 76 h 144"/>
                <a:gd name="T8" fmla="*/ 706 w 706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6"/>
                <a:gd name="T16" fmla="*/ 0 h 144"/>
                <a:gd name="T17" fmla="*/ 706 w 70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6" h="144">
                  <a:moveTo>
                    <a:pt x="0" y="144"/>
                  </a:moveTo>
                  <a:cubicBezTo>
                    <a:pt x="9" y="122"/>
                    <a:pt x="18" y="100"/>
                    <a:pt x="68" y="89"/>
                  </a:cubicBezTo>
                  <a:cubicBezTo>
                    <a:pt x="118" y="78"/>
                    <a:pt x="223" y="78"/>
                    <a:pt x="302" y="76"/>
                  </a:cubicBezTo>
                  <a:cubicBezTo>
                    <a:pt x="381" y="74"/>
                    <a:pt x="475" y="89"/>
                    <a:pt x="542" y="76"/>
                  </a:cubicBezTo>
                  <a:cubicBezTo>
                    <a:pt x="609" y="63"/>
                    <a:pt x="680" y="13"/>
                    <a:pt x="70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5073" name="Group 39"/>
          <p:cNvGrpSpPr>
            <a:grpSpLocks/>
          </p:cNvGrpSpPr>
          <p:nvPr/>
        </p:nvGrpSpPr>
        <p:grpSpPr bwMode="auto">
          <a:xfrm>
            <a:off x="500063" y="2633663"/>
            <a:ext cx="3859212" cy="806450"/>
            <a:chOff x="315" y="1659"/>
            <a:chExt cx="2431" cy="508"/>
          </a:xfrm>
        </p:grpSpPr>
        <p:sp>
          <p:nvSpPr>
            <p:cNvPr id="45084" name="Freeform 37"/>
            <p:cNvSpPr>
              <a:spLocks/>
            </p:cNvSpPr>
            <p:nvPr/>
          </p:nvSpPr>
          <p:spPr bwMode="auto">
            <a:xfrm>
              <a:off x="315" y="2064"/>
              <a:ext cx="528" cy="103"/>
            </a:xfrm>
            <a:custGeom>
              <a:avLst/>
              <a:gdLst>
                <a:gd name="T0" fmla="*/ 0 w 528"/>
                <a:gd name="T1" fmla="*/ 103 h 103"/>
                <a:gd name="T2" fmla="*/ 117 w 528"/>
                <a:gd name="T3" fmla="*/ 62 h 103"/>
                <a:gd name="T4" fmla="*/ 419 w 528"/>
                <a:gd name="T5" fmla="*/ 27 h 103"/>
                <a:gd name="T6" fmla="*/ 528 w 528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3"/>
                <a:gd name="T14" fmla="*/ 528 w 52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3">
                  <a:moveTo>
                    <a:pt x="0" y="103"/>
                  </a:moveTo>
                  <a:cubicBezTo>
                    <a:pt x="43" y="94"/>
                    <a:pt x="75" y="71"/>
                    <a:pt x="117" y="62"/>
                  </a:cubicBezTo>
                  <a:cubicBezTo>
                    <a:pt x="217" y="39"/>
                    <a:pt x="317" y="34"/>
                    <a:pt x="419" y="27"/>
                  </a:cubicBezTo>
                  <a:cubicBezTo>
                    <a:pt x="460" y="18"/>
                    <a:pt x="485" y="0"/>
                    <a:pt x="5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85" name="Text Box 38"/>
            <p:cNvSpPr txBox="1">
              <a:spLocks noChangeArrowheads="1"/>
            </p:cNvSpPr>
            <p:nvPr/>
          </p:nvSpPr>
          <p:spPr bwMode="auto">
            <a:xfrm>
              <a:off x="2210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45074" name="Group 50"/>
          <p:cNvGrpSpPr>
            <a:grpSpLocks/>
          </p:cNvGrpSpPr>
          <p:nvPr/>
        </p:nvGrpSpPr>
        <p:grpSpPr bwMode="auto">
          <a:xfrm>
            <a:off x="1295400" y="881063"/>
            <a:ext cx="4724400" cy="1744662"/>
            <a:chOff x="816" y="555"/>
            <a:chExt cx="2976" cy="1099"/>
          </a:xfrm>
        </p:grpSpPr>
        <p:sp>
          <p:nvSpPr>
            <p:cNvPr id="45075" name="Rectangle 41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76" name="Rectangle 42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77" name="Rectangle 43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78" name="Rectangle 44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79" name="Rectangle 45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45080" name="Rectangle 46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81" name="Rectangle 47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82" name="Freeform 48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83" name="Text Box 49"/>
            <p:cNvSpPr txBox="1">
              <a:spLocks noChangeArrowheads="1"/>
            </p:cNvSpPr>
            <p:nvPr/>
          </p:nvSpPr>
          <p:spPr bwMode="auto">
            <a:xfrm>
              <a:off x="2510" y="727"/>
              <a:ext cx="1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chemeClr val="accent2"/>
                  </a:solidFill>
                </a:rPr>
                <a:t> insert 0101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0D8234-C52B-4128-BA9B-8F978E4384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 smtClean="0"/>
          </a:p>
        </p:txBody>
      </p:sp>
      <p:sp>
        <p:nvSpPr>
          <p:cNvPr id="46083" name="Rectangle 18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6084" name="Rectangle 14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</a:t>
            </a:r>
            <a:r>
              <a:rPr lang="en-US" altLang="hu-HU" sz="3200" smtClean="0"/>
              <a:t>   </a:t>
            </a:r>
            <a:r>
              <a:rPr lang="en-US" altLang="hu-HU" sz="3200" i="1" smtClean="0"/>
              <a:t>b</a:t>
            </a:r>
            <a:r>
              <a:rPr lang="en-US" altLang="hu-HU" sz="3200" smtClean="0"/>
              <a:t>=4 bits,   </a:t>
            </a:r>
            <a:r>
              <a:rPr lang="en-US" altLang="hu-HU" sz="3200" i="1" smtClean="0"/>
              <a:t> i </a:t>
            </a:r>
            <a:r>
              <a:rPr lang="en-US" altLang="hu-HU" sz="3200" smtClean="0"/>
              <a:t>=2,   2 keys/bucket</a:t>
            </a:r>
            <a:endParaRPr lang="en-US" altLang="hu-HU" sz="3600" u="sng" smtClean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 10		11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6124" name="Rectangle 5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25" name="Rectangle 6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6122" name="Rectangle 9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23" name="Rectangle 10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6090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6091" name="Rectangle 15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6092" name="Rectangle 16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6093" name="Line 19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4" name="Text Box 20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6095" name="Text Box 21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6096" name="Group 36"/>
          <p:cNvGrpSpPr>
            <a:grpSpLocks/>
          </p:cNvGrpSpPr>
          <p:nvPr/>
        </p:nvGrpSpPr>
        <p:grpSpPr bwMode="auto">
          <a:xfrm>
            <a:off x="2181225" y="2624138"/>
            <a:ext cx="2401888" cy="2208212"/>
            <a:chOff x="1374" y="1653"/>
            <a:chExt cx="1513" cy="1391"/>
          </a:xfrm>
        </p:grpSpPr>
        <p:sp>
          <p:nvSpPr>
            <p:cNvPr id="46117" name="Freeform 30"/>
            <p:cNvSpPr>
              <a:spLocks/>
            </p:cNvSpPr>
            <p:nvPr/>
          </p:nvSpPr>
          <p:spPr bwMode="auto">
            <a:xfrm>
              <a:off x="1406" y="2654"/>
              <a:ext cx="274" cy="116"/>
            </a:xfrm>
            <a:custGeom>
              <a:avLst/>
              <a:gdLst>
                <a:gd name="T0" fmla="*/ 0 w 274"/>
                <a:gd name="T1" fmla="*/ 116 h 116"/>
                <a:gd name="T2" fmla="*/ 61 w 274"/>
                <a:gd name="T3" fmla="*/ 96 h 116"/>
                <a:gd name="T4" fmla="*/ 171 w 274"/>
                <a:gd name="T5" fmla="*/ 41 h 116"/>
                <a:gd name="T6" fmla="*/ 274 w 274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4"/>
                <a:gd name="T13" fmla="*/ 0 h 116"/>
                <a:gd name="T14" fmla="*/ 274 w 274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4" h="116">
                  <a:moveTo>
                    <a:pt x="0" y="116"/>
                  </a:moveTo>
                  <a:cubicBezTo>
                    <a:pt x="20" y="109"/>
                    <a:pt x="43" y="105"/>
                    <a:pt x="61" y="96"/>
                  </a:cubicBezTo>
                  <a:cubicBezTo>
                    <a:pt x="99" y="76"/>
                    <a:pt x="130" y="55"/>
                    <a:pt x="171" y="41"/>
                  </a:cubicBezTo>
                  <a:cubicBezTo>
                    <a:pt x="201" y="31"/>
                    <a:pt x="254" y="20"/>
                    <a:pt x="2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18" name="Text Box 31"/>
            <p:cNvSpPr txBox="1">
              <a:spLocks noChangeArrowheads="1"/>
            </p:cNvSpPr>
            <p:nvPr/>
          </p:nvSpPr>
          <p:spPr bwMode="auto">
            <a:xfrm>
              <a:off x="1374" y="275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</a:t>
              </a:r>
              <a:endParaRPr lang="en-US" altLang="hu-HU" sz="2400"/>
            </a:p>
          </p:txBody>
        </p:sp>
        <p:sp>
          <p:nvSpPr>
            <p:cNvPr id="46119" name="Rectangle 32"/>
            <p:cNvSpPr>
              <a:spLocks noChangeArrowheads="1"/>
            </p:cNvSpPr>
            <p:nvPr/>
          </p:nvSpPr>
          <p:spPr bwMode="auto">
            <a:xfrm>
              <a:off x="2071" y="1653"/>
              <a:ext cx="816" cy="5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20" name="Line 34"/>
            <p:cNvSpPr>
              <a:spLocks noChangeShapeType="1"/>
            </p:cNvSpPr>
            <p:nvPr/>
          </p:nvSpPr>
          <p:spPr bwMode="auto">
            <a:xfrm>
              <a:off x="2071" y="1941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21" name="Freeform 35"/>
            <p:cNvSpPr>
              <a:spLocks/>
            </p:cNvSpPr>
            <p:nvPr/>
          </p:nvSpPr>
          <p:spPr bwMode="auto">
            <a:xfrm>
              <a:off x="1543" y="2441"/>
              <a:ext cx="706" cy="144"/>
            </a:xfrm>
            <a:custGeom>
              <a:avLst/>
              <a:gdLst>
                <a:gd name="T0" fmla="*/ 0 w 706"/>
                <a:gd name="T1" fmla="*/ 144 h 144"/>
                <a:gd name="T2" fmla="*/ 68 w 706"/>
                <a:gd name="T3" fmla="*/ 89 h 144"/>
                <a:gd name="T4" fmla="*/ 302 w 706"/>
                <a:gd name="T5" fmla="*/ 76 h 144"/>
                <a:gd name="T6" fmla="*/ 542 w 706"/>
                <a:gd name="T7" fmla="*/ 76 h 144"/>
                <a:gd name="T8" fmla="*/ 706 w 706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6"/>
                <a:gd name="T16" fmla="*/ 0 h 144"/>
                <a:gd name="T17" fmla="*/ 706 w 70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6" h="144">
                  <a:moveTo>
                    <a:pt x="0" y="144"/>
                  </a:moveTo>
                  <a:cubicBezTo>
                    <a:pt x="9" y="122"/>
                    <a:pt x="18" y="100"/>
                    <a:pt x="68" y="89"/>
                  </a:cubicBezTo>
                  <a:cubicBezTo>
                    <a:pt x="118" y="78"/>
                    <a:pt x="223" y="78"/>
                    <a:pt x="302" y="76"/>
                  </a:cubicBezTo>
                  <a:cubicBezTo>
                    <a:pt x="381" y="74"/>
                    <a:pt x="475" y="89"/>
                    <a:pt x="542" y="76"/>
                  </a:cubicBezTo>
                  <a:cubicBezTo>
                    <a:pt x="609" y="63"/>
                    <a:pt x="680" y="13"/>
                    <a:pt x="70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6097" name="Group 39"/>
          <p:cNvGrpSpPr>
            <a:grpSpLocks/>
          </p:cNvGrpSpPr>
          <p:nvPr/>
        </p:nvGrpSpPr>
        <p:grpSpPr bwMode="auto">
          <a:xfrm>
            <a:off x="500063" y="2633663"/>
            <a:ext cx="3859212" cy="806450"/>
            <a:chOff x="315" y="1659"/>
            <a:chExt cx="2431" cy="508"/>
          </a:xfrm>
        </p:grpSpPr>
        <p:sp>
          <p:nvSpPr>
            <p:cNvPr id="46115" name="Freeform 37"/>
            <p:cNvSpPr>
              <a:spLocks/>
            </p:cNvSpPr>
            <p:nvPr/>
          </p:nvSpPr>
          <p:spPr bwMode="auto">
            <a:xfrm>
              <a:off x="315" y="2064"/>
              <a:ext cx="528" cy="103"/>
            </a:xfrm>
            <a:custGeom>
              <a:avLst/>
              <a:gdLst>
                <a:gd name="T0" fmla="*/ 0 w 528"/>
                <a:gd name="T1" fmla="*/ 103 h 103"/>
                <a:gd name="T2" fmla="*/ 117 w 528"/>
                <a:gd name="T3" fmla="*/ 62 h 103"/>
                <a:gd name="T4" fmla="*/ 419 w 528"/>
                <a:gd name="T5" fmla="*/ 27 h 103"/>
                <a:gd name="T6" fmla="*/ 528 w 528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3"/>
                <a:gd name="T14" fmla="*/ 528 w 52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3">
                  <a:moveTo>
                    <a:pt x="0" y="103"/>
                  </a:moveTo>
                  <a:cubicBezTo>
                    <a:pt x="43" y="94"/>
                    <a:pt x="75" y="71"/>
                    <a:pt x="117" y="62"/>
                  </a:cubicBezTo>
                  <a:cubicBezTo>
                    <a:pt x="217" y="39"/>
                    <a:pt x="317" y="34"/>
                    <a:pt x="419" y="27"/>
                  </a:cubicBezTo>
                  <a:cubicBezTo>
                    <a:pt x="460" y="18"/>
                    <a:pt x="485" y="0"/>
                    <a:pt x="5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16" name="Text Box 38"/>
            <p:cNvSpPr txBox="1">
              <a:spLocks noChangeArrowheads="1"/>
            </p:cNvSpPr>
            <p:nvPr/>
          </p:nvSpPr>
          <p:spPr bwMode="auto">
            <a:xfrm>
              <a:off x="2210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46098" name="Group 50"/>
          <p:cNvGrpSpPr>
            <a:grpSpLocks/>
          </p:cNvGrpSpPr>
          <p:nvPr/>
        </p:nvGrpSpPr>
        <p:grpSpPr bwMode="auto">
          <a:xfrm>
            <a:off x="1295400" y="881063"/>
            <a:ext cx="4724400" cy="1744662"/>
            <a:chOff x="816" y="555"/>
            <a:chExt cx="2976" cy="1099"/>
          </a:xfrm>
        </p:grpSpPr>
        <p:sp>
          <p:nvSpPr>
            <p:cNvPr id="46106" name="Rectangle 41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7" name="Rectangle 42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8" name="Rectangle 43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9" name="Rectangle 44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10" name="Rectangle 45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46111" name="Rectangle 46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12" name="Rectangle 47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13" name="Freeform 48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14" name="Text Box 49"/>
            <p:cNvSpPr txBox="1">
              <a:spLocks noChangeArrowheads="1"/>
            </p:cNvSpPr>
            <p:nvPr/>
          </p:nvSpPr>
          <p:spPr bwMode="auto">
            <a:xfrm>
              <a:off x="2510" y="727"/>
              <a:ext cx="1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chemeClr val="accent2"/>
                  </a:solidFill>
                </a:rPr>
                <a:t> insert 0101</a:t>
              </a:r>
            </a:p>
          </p:txBody>
        </p:sp>
      </p:grpSp>
      <p:grpSp>
        <p:nvGrpSpPr>
          <p:cNvPr id="46099" name="Group 66"/>
          <p:cNvGrpSpPr>
            <a:grpSpLocks/>
          </p:cNvGrpSpPr>
          <p:nvPr/>
        </p:nvGrpSpPr>
        <p:grpSpPr bwMode="auto">
          <a:xfrm>
            <a:off x="2203450" y="2395538"/>
            <a:ext cx="3827463" cy="2795587"/>
            <a:chOff x="1388" y="1509"/>
            <a:chExt cx="2411" cy="1761"/>
          </a:xfrm>
        </p:grpSpPr>
        <p:sp>
          <p:nvSpPr>
            <p:cNvPr id="46100" name="Freeform 55"/>
            <p:cNvSpPr>
              <a:spLocks/>
            </p:cNvSpPr>
            <p:nvPr/>
          </p:nvSpPr>
          <p:spPr bwMode="auto">
            <a:xfrm>
              <a:off x="1413" y="2867"/>
              <a:ext cx="288" cy="82"/>
            </a:xfrm>
            <a:custGeom>
              <a:avLst/>
              <a:gdLst>
                <a:gd name="T0" fmla="*/ 0 w 288"/>
                <a:gd name="T1" fmla="*/ 82 h 82"/>
                <a:gd name="T2" fmla="*/ 82 w 288"/>
                <a:gd name="T3" fmla="*/ 61 h 82"/>
                <a:gd name="T4" fmla="*/ 192 w 288"/>
                <a:gd name="T5" fmla="*/ 41 h 82"/>
                <a:gd name="T6" fmla="*/ 267 w 288"/>
                <a:gd name="T7" fmla="*/ 13 h 82"/>
                <a:gd name="T8" fmla="*/ 288 w 288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82"/>
                <a:gd name="T17" fmla="*/ 288 w 28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82">
                  <a:moveTo>
                    <a:pt x="0" y="82"/>
                  </a:moveTo>
                  <a:cubicBezTo>
                    <a:pt x="55" y="73"/>
                    <a:pt x="28" y="79"/>
                    <a:pt x="82" y="61"/>
                  </a:cubicBezTo>
                  <a:cubicBezTo>
                    <a:pt x="116" y="49"/>
                    <a:pt x="157" y="51"/>
                    <a:pt x="192" y="41"/>
                  </a:cubicBezTo>
                  <a:cubicBezTo>
                    <a:pt x="218" y="34"/>
                    <a:pt x="243" y="25"/>
                    <a:pt x="267" y="13"/>
                  </a:cubicBezTo>
                  <a:cubicBezTo>
                    <a:pt x="274" y="9"/>
                    <a:pt x="288" y="0"/>
                    <a:pt x="28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01" name="Rectangle 51"/>
            <p:cNvSpPr>
              <a:spLocks noChangeArrowheads="1"/>
            </p:cNvSpPr>
            <p:nvPr/>
          </p:nvSpPr>
          <p:spPr bwMode="auto">
            <a:xfrm>
              <a:off x="2976" y="1659"/>
              <a:ext cx="823" cy="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2" name="Line 52"/>
            <p:cNvSpPr>
              <a:spLocks noChangeShapeType="1"/>
            </p:cNvSpPr>
            <p:nvPr/>
          </p:nvSpPr>
          <p:spPr bwMode="auto">
            <a:xfrm>
              <a:off x="2976" y="1941"/>
              <a:ext cx="823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03" name="Rectangle 54"/>
            <p:cNvSpPr>
              <a:spLocks noChangeArrowheads="1"/>
            </p:cNvSpPr>
            <p:nvPr/>
          </p:nvSpPr>
          <p:spPr bwMode="auto">
            <a:xfrm>
              <a:off x="3655" y="1509"/>
              <a:ext cx="137" cy="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4" name="Text Box 56"/>
            <p:cNvSpPr txBox="1">
              <a:spLocks noChangeArrowheads="1"/>
            </p:cNvSpPr>
            <p:nvPr/>
          </p:nvSpPr>
          <p:spPr bwMode="auto">
            <a:xfrm>
              <a:off x="1388" y="298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11</a:t>
              </a:r>
              <a:endParaRPr lang="en-US" altLang="hu-HU" sz="2400"/>
            </a:p>
          </p:txBody>
        </p:sp>
        <p:sp>
          <p:nvSpPr>
            <p:cNvPr id="46105" name="Freeform 57"/>
            <p:cNvSpPr>
              <a:spLocks/>
            </p:cNvSpPr>
            <p:nvPr/>
          </p:nvSpPr>
          <p:spPr bwMode="auto">
            <a:xfrm>
              <a:off x="1701" y="2551"/>
              <a:ext cx="1721" cy="583"/>
            </a:xfrm>
            <a:custGeom>
              <a:avLst/>
              <a:gdLst>
                <a:gd name="T0" fmla="*/ 0 w 1721"/>
                <a:gd name="T1" fmla="*/ 583 h 583"/>
                <a:gd name="T2" fmla="*/ 1145 w 1721"/>
                <a:gd name="T3" fmla="*/ 528 h 583"/>
                <a:gd name="T4" fmla="*/ 1604 w 1721"/>
                <a:gd name="T5" fmla="*/ 343 h 583"/>
                <a:gd name="T6" fmla="*/ 1721 w 1721"/>
                <a:gd name="T7" fmla="*/ 0 h 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1"/>
                <a:gd name="T13" fmla="*/ 0 h 583"/>
                <a:gd name="T14" fmla="*/ 1721 w 1721"/>
                <a:gd name="T15" fmla="*/ 583 h 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1" h="583">
                  <a:moveTo>
                    <a:pt x="0" y="583"/>
                  </a:moveTo>
                  <a:cubicBezTo>
                    <a:pt x="439" y="575"/>
                    <a:pt x="878" y="568"/>
                    <a:pt x="1145" y="528"/>
                  </a:cubicBezTo>
                  <a:cubicBezTo>
                    <a:pt x="1412" y="488"/>
                    <a:pt x="1508" y="431"/>
                    <a:pt x="1604" y="343"/>
                  </a:cubicBezTo>
                  <a:cubicBezTo>
                    <a:pt x="1700" y="255"/>
                    <a:pt x="1704" y="57"/>
                    <a:pt x="1721" y="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9050B1-4F6F-44D9-A11E-5AEF21C7449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 smtClean="0"/>
          </a:p>
        </p:txBody>
      </p:sp>
      <p:sp>
        <p:nvSpPr>
          <p:cNvPr id="47107" name="Rectangle 18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7108" name="Rectangle 14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</a:t>
            </a:r>
            <a:r>
              <a:rPr lang="en-US" altLang="hu-HU" sz="3200" smtClean="0"/>
              <a:t>   </a:t>
            </a:r>
            <a:r>
              <a:rPr lang="en-US" altLang="hu-HU" sz="3200" i="1" smtClean="0"/>
              <a:t>b</a:t>
            </a:r>
            <a:r>
              <a:rPr lang="en-US" altLang="hu-HU" sz="3200" smtClean="0"/>
              <a:t>=4 bits,   </a:t>
            </a:r>
            <a:r>
              <a:rPr lang="en-US" altLang="hu-HU" sz="3200" i="1" smtClean="0"/>
              <a:t> i </a:t>
            </a:r>
            <a:r>
              <a:rPr lang="en-US" altLang="hu-HU" sz="3200" smtClean="0"/>
              <a:t>=2,   2 keys/bucket</a:t>
            </a:r>
            <a:endParaRPr lang="en-US" altLang="hu-HU" sz="3600" u="sng" smtClean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 10		11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57" name="Rectangle 6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7154" name="Rectangle 9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55" name="Rectangle 10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7115" name="Rectangle 15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7116" name="Rectangle 16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7117" name="Line 19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8" name="Text Box 20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7119" name="Text Box 21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7120" name="Group 36"/>
          <p:cNvGrpSpPr>
            <a:grpSpLocks/>
          </p:cNvGrpSpPr>
          <p:nvPr/>
        </p:nvGrpSpPr>
        <p:grpSpPr bwMode="auto">
          <a:xfrm>
            <a:off x="2181225" y="2624138"/>
            <a:ext cx="2401888" cy="2208212"/>
            <a:chOff x="1374" y="1653"/>
            <a:chExt cx="1513" cy="1391"/>
          </a:xfrm>
        </p:grpSpPr>
        <p:sp>
          <p:nvSpPr>
            <p:cNvPr id="47149" name="Freeform 30"/>
            <p:cNvSpPr>
              <a:spLocks/>
            </p:cNvSpPr>
            <p:nvPr/>
          </p:nvSpPr>
          <p:spPr bwMode="auto">
            <a:xfrm>
              <a:off x="1406" y="2654"/>
              <a:ext cx="274" cy="116"/>
            </a:xfrm>
            <a:custGeom>
              <a:avLst/>
              <a:gdLst>
                <a:gd name="T0" fmla="*/ 0 w 274"/>
                <a:gd name="T1" fmla="*/ 116 h 116"/>
                <a:gd name="T2" fmla="*/ 61 w 274"/>
                <a:gd name="T3" fmla="*/ 96 h 116"/>
                <a:gd name="T4" fmla="*/ 171 w 274"/>
                <a:gd name="T5" fmla="*/ 41 h 116"/>
                <a:gd name="T6" fmla="*/ 274 w 274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4"/>
                <a:gd name="T13" fmla="*/ 0 h 116"/>
                <a:gd name="T14" fmla="*/ 274 w 274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4" h="116">
                  <a:moveTo>
                    <a:pt x="0" y="116"/>
                  </a:moveTo>
                  <a:cubicBezTo>
                    <a:pt x="20" y="109"/>
                    <a:pt x="43" y="105"/>
                    <a:pt x="61" y="96"/>
                  </a:cubicBezTo>
                  <a:cubicBezTo>
                    <a:pt x="99" y="76"/>
                    <a:pt x="130" y="55"/>
                    <a:pt x="171" y="41"/>
                  </a:cubicBezTo>
                  <a:cubicBezTo>
                    <a:pt x="201" y="31"/>
                    <a:pt x="254" y="20"/>
                    <a:pt x="2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50" name="Text Box 31"/>
            <p:cNvSpPr txBox="1">
              <a:spLocks noChangeArrowheads="1"/>
            </p:cNvSpPr>
            <p:nvPr/>
          </p:nvSpPr>
          <p:spPr bwMode="auto">
            <a:xfrm>
              <a:off x="1374" y="275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</a:t>
              </a:r>
              <a:endParaRPr lang="en-US" altLang="hu-HU" sz="2400"/>
            </a:p>
          </p:txBody>
        </p:sp>
        <p:sp>
          <p:nvSpPr>
            <p:cNvPr id="47151" name="Rectangle 32"/>
            <p:cNvSpPr>
              <a:spLocks noChangeArrowheads="1"/>
            </p:cNvSpPr>
            <p:nvPr/>
          </p:nvSpPr>
          <p:spPr bwMode="auto">
            <a:xfrm>
              <a:off x="2071" y="1653"/>
              <a:ext cx="816" cy="5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52" name="Line 34"/>
            <p:cNvSpPr>
              <a:spLocks noChangeShapeType="1"/>
            </p:cNvSpPr>
            <p:nvPr/>
          </p:nvSpPr>
          <p:spPr bwMode="auto">
            <a:xfrm>
              <a:off x="2071" y="1941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53" name="Freeform 35"/>
            <p:cNvSpPr>
              <a:spLocks/>
            </p:cNvSpPr>
            <p:nvPr/>
          </p:nvSpPr>
          <p:spPr bwMode="auto">
            <a:xfrm>
              <a:off x="1543" y="2441"/>
              <a:ext cx="706" cy="144"/>
            </a:xfrm>
            <a:custGeom>
              <a:avLst/>
              <a:gdLst>
                <a:gd name="T0" fmla="*/ 0 w 706"/>
                <a:gd name="T1" fmla="*/ 144 h 144"/>
                <a:gd name="T2" fmla="*/ 68 w 706"/>
                <a:gd name="T3" fmla="*/ 89 h 144"/>
                <a:gd name="T4" fmla="*/ 302 w 706"/>
                <a:gd name="T5" fmla="*/ 76 h 144"/>
                <a:gd name="T6" fmla="*/ 542 w 706"/>
                <a:gd name="T7" fmla="*/ 76 h 144"/>
                <a:gd name="T8" fmla="*/ 706 w 706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6"/>
                <a:gd name="T16" fmla="*/ 0 h 144"/>
                <a:gd name="T17" fmla="*/ 706 w 70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6" h="144">
                  <a:moveTo>
                    <a:pt x="0" y="144"/>
                  </a:moveTo>
                  <a:cubicBezTo>
                    <a:pt x="9" y="122"/>
                    <a:pt x="18" y="100"/>
                    <a:pt x="68" y="89"/>
                  </a:cubicBezTo>
                  <a:cubicBezTo>
                    <a:pt x="118" y="78"/>
                    <a:pt x="223" y="78"/>
                    <a:pt x="302" y="76"/>
                  </a:cubicBezTo>
                  <a:cubicBezTo>
                    <a:pt x="381" y="74"/>
                    <a:pt x="475" y="89"/>
                    <a:pt x="542" y="76"/>
                  </a:cubicBezTo>
                  <a:cubicBezTo>
                    <a:pt x="609" y="63"/>
                    <a:pt x="680" y="13"/>
                    <a:pt x="70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7121" name="Group 39"/>
          <p:cNvGrpSpPr>
            <a:grpSpLocks/>
          </p:cNvGrpSpPr>
          <p:nvPr/>
        </p:nvGrpSpPr>
        <p:grpSpPr bwMode="auto">
          <a:xfrm>
            <a:off x="500063" y="2633663"/>
            <a:ext cx="3859212" cy="806450"/>
            <a:chOff x="315" y="1659"/>
            <a:chExt cx="2431" cy="508"/>
          </a:xfrm>
        </p:grpSpPr>
        <p:sp>
          <p:nvSpPr>
            <p:cNvPr id="47147" name="Freeform 37"/>
            <p:cNvSpPr>
              <a:spLocks/>
            </p:cNvSpPr>
            <p:nvPr/>
          </p:nvSpPr>
          <p:spPr bwMode="auto">
            <a:xfrm>
              <a:off x="315" y="2064"/>
              <a:ext cx="528" cy="103"/>
            </a:xfrm>
            <a:custGeom>
              <a:avLst/>
              <a:gdLst>
                <a:gd name="T0" fmla="*/ 0 w 528"/>
                <a:gd name="T1" fmla="*/ 103 h 103"/>
                <a:gd name="T2" fmla="*/ 117 w 528"/>
                <a:gd name="T3" fmla="*/ 62 h 103"/>
                <a:gd name="T4" fmla="*/ 419 w 528"/>
                <a:gd name="T5" fmla="*/ 27 h 103"/>
                <a:gd name="T6" fmla="*/ 528 w 528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3"/>
                <a:gd name="T14" fmla="*/ 528 w 52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3">
                  <a:moveTo>
                    <a:pt x="0" y="103"/>
                  </a:moveTo>
                  <a:cubicBezTo>
                    <a:pt x="43" y="94"/>
                    <a:pt x="75" y="71"/>
                    <a:pt x="117" y="62"/>
                  </a:cubicBezTo>
                  <a:cubicBezTo>
                    <a:pt x="217" y="39"/>
                    <a:pt x="317" y="34"/>
                    <a:pt x="419" y="27"/>
                  </a:cubicBezTo>
                  <a:cubicBezTo>
                    <a:pt x="460" y="18"/>
                    <a:pt x="485" y="0"/>
                    <a:pt x="5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8" name="Text Box 38"/>
            <p:cNvSpPr txBox="1">
              <a:spLocks noChangeArrowheads="1"/>
            </p:cNvSpPr>
            <p:nvPr/>
          </p:nvSpPr>
          <p:spPr bwMode="auto">
            <a:xfrm>
              <a:off x="2210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47122" name="Group 50"/>
          <p:cNvGrpSpPr>
            <a:grpSpLocks/>
          </p:cNvGrpSpPr>
          <p:nvPr/>
        </p:nvGrpSpPr>
        <p:grpSpPr bwMode="auto">
          <a:xfrm>
            <a:off x="1295400" y="881063"/>
            <a:ext cx="4724400" cy="1744662"/>
            <a:chOff x="816" y="555"/>
            <a:chExt cx="2976" cy="1099"/>
          </a:xfrm>
        </p:grpSpPr>
        <p:sp>
          <p:nvSpPr>
            <p:cNvPr id="47138" name="Rectangle 41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39" name="Rectangle 42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0" name="Rectangle 43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1" name="Rectangle 44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2" name="Rectangle 45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47143" name="Rectangle 46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4" name="Rectangle 47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5" name="Freeform 48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6" name="Text Box 49"/>
            <p:cNvSpPr txBox="1">
              <a:spLocks noChangeArrowheads="1"/>
            </p:cNvSpPr>
            <p:nvPr/>
          </p:nvSpPr>
          <p:spPr bwMode="auto">
            <a:xfrm>
              <a:off x="2510" y="727"/>
              <a:ext cx="1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chemeClr val="accent2"/>
                  </a:solidFill>
                </a:rPr>
                <a:t> insert 0101</a:t>
              </a:r>
            </a:p>
          </p:txBody>
        </p:sp>
      </p:grpSp>
      <p:grpSp>
        <p:nvGrpSpPr>
          <p:cNvPr id="47123" name="Group 66"/>
          <p:cNvGrpSpPr>
            <a:grpSpLocks/>
          </p:cNvGrpSpPr>
          <p:nvPr/>
        </p:nvGrpSpPr>
        <p:grpSpPr bwMode="auto">
          <a:xfrm>
            <a:off x="2203450" y="2395538"/>
            <a:ext cx="3827463" cy="2795587"/>
            <a:chOff x="1388" y="1509"/>
            <a:chExt cx="2411" cy="1761"/>
          </a:xfrm>
        </p:grpSpPr>
        <p:sp>
          <p:nvSpPr>
            <p:cNvPr id="47132" name="Freeform 55"/>
            <p:cNvSpPr>
              <a:spLocks/>
            </p:cNvSpPr>
            <p:nvPr/>
          </p:nvSpPr>
          <p:spPr bwMode="auto">
            <a:xfrm>
              <a:off x="1413" y="2867"/>
              <a:ext cx="288" cy="82"/>
            </a:xfrm>
            <a:custGeom>
              <a:avLst/>
              <a:gdLst>
                <a:gd name="T0" fmla="*/ 0 w 288"/>
                <a:gd name="T1" fmla="*/ 82 h 82"/>
                <a:gd name="T2" fmla="*/ 82 w 288"/>
                <a:gd name="T3" fmla="*/ 61 h 82"/>
                <a:gd name="T4" fmla="*/ 192 w 288"/>
                <a:gd name="T5" fmla="*/ 41 h 82"/>
                <a:gd name="T6" fmla="*/ 267 w 288"/>
                <a:gd name="T7" fmla="*/ 13 h 82"/>
                <a:gd name="T8" fmla="*/ 288 w 288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82"/>
                <a:gd name="T17" fmla="*/ 288 w 28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82">
                  <a:moveTo>
                    <a:pt x="0" y="82"/>
                  </a:moveTo>
                  <a:cubicBezTo>
                    <a:pt x="55" y="73"/>
                    <a:pt x="28" y="79"/>
                    <a:pt x="82" y="61"/>
                  </a:cubicBezTo>
                  <a:cubicBezTo>
                    <a:pt x="116" y="49"/>
                    <a:pt x="157" y="51"/>
                    <a:pt x="192" y="41"/>
                  </a:cubicBezTo>
                  <a:cubicBezTo>
                    <a:pt x="218" y="34"/>
                    <a:pt x="243" y="25"/>
                    <a:pt x="267" y="13"/>
                  </a:cubicBezTo>
                  <a:cubicBezTo>
                    <a:pt x="274" y="9"/>
                    <a:pt x="288" y="0"/>
                    <a:pt x="28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33" name="Rectangle 51"/>
            <p:cNvSpPr>
              <a:spLocks noChangeArrowheads="1"/>
            </p:cNvSpPr>
            <p:nvPr/>
          </p:nvSpPr>
          <p:spPr bwMode="auto">
            <a:xfrm>
              <a:off x="2976" y="1659"/>
              <a:ext cx="823" cy="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34" name="Line 52"/>
            <p:cNvSpPr>
              <a:spLocks noChangeShapeType="1"/>
            </p:cNvSpPr>
            <p:nvPr/>
          </p:nvSpPr>
          <p:spPr bwMode="auto">
            <a:xfrm>
              <a:off x="2976" y="1941"/>
              <a:ext cx="823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35" name="Rectangle 54"/>
            <p:cNvSpPr>
              <a:spLocks noChangeArrowheads="1"/>
            </p:cNvSpPr>
            <p:nvPr/>
          </p:nvSpPr>
          <p:spPr bwMode="auto">
            <a:xfrm>
              <a:off x="3655" y="1509"/>
              <a:ext cx="137" cy="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36" name="Text Box 56"/>
            <p:cNvSpPr txBox="1">
              <a:spLocks noChangeArrowheads="1"/>
            </p:cNvSpPr>
            <p:nvPr/>
          </p:nvSpPr>
          <p:spPr bwMode="auto">
            <a:xfrm>
              <a:off x="1388" y="298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11</a:t>
              </a:r>
              <a:endParaRPr lang="en-US" altLang="hu-HU" sz="2400"/>
            </a:p>
          </p:txBody>
        </p:sp>
        <p:sp>
          <p:nvSpPr>
            <p:cNvPr id="47137" name="Freeform 57"/>
            <p:cNvSpPr>
              <a:spLocks/>
            </p:cNvSpPr>
            <p:nvPr/>
          </p:nvSpPr>
          <p:spPr bwMode="auto">
            <a:xfrm>
              <a:off x="1701" y="2551"/>
              <a:ext cx="1721" cy="583"/>
            </a:xfrm>
            <a:custGeom>
              <a:avLst/>
              <a:gdLst>
                <a:gd name="T0" fmla="*/ 0 w 1721"/>
                <a:gd name="T1" fmla="*/ 583 h 583"/>
                <a:gd name="T2" fmla="*/ 1145 w 1721"/>
                <a:gd name="T3" fmla="*/ 528 h 583"/>
                <a:gd name="T4" fmla="*/ 1604 w 1721"/>
                <a:gd name="T5" fmla="*/ 343 h 583"/>
                <a:gd name="T6" fmla="*/ 1721 w 1721"/>
                <a:gd name="T7" fmla="*/ 0 h 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1"/>
                <a:gd name="T13" fmla="*/ 0 h 583"/>
                <a:gd name="T14" fmla="*/ 1721 w 1721"/>
                <a:gd name="T15" fmla="*/ 583 h 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1" h="583">
                  <a:moveTo>
                    <a:pt x="0" y="583"/>
                  </a:moveTo>
                  <a:cubicBezTo>
                    <a:pt x="439" y="575"/>
                    <a:pt x="878" y="568"/>
                    <a:pt x="1145" y="528"/>
                  </a:cubicBezTo>
                  <a:cubicBezTo>
                    <a:pt x="1412" y="488"/>
                    <a:pt x="1508" y="431"/>
                    <a:pt x="1604" y="343"/>
                  </a:cubicBezTo>
                  <a:cubicBezTo>
                    <a:pt x="1700" y="255"/>
                    <a:pt x="1704" y="57"/>
                    <a:pt x="1721" y="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7124" name="Group 68"/>
          <p:cNvGrpSpPr>
            <a:grpSpLocks/>
          </p:cNvGrpSpPr>
          <p:nvPr/>
        </p:nvGrpSpPr>
        <p:grpSpPr bwMode="auto">
          <a:xfrm>
            <a:off x="1566863" y="1077913"/>
            <a:ext cx="4251325" cy="2362200"/>
            <a:chOff x="987" y="679"/>
            <a:chExt cx="2678" cy="1488"/>
          </a:xfrm>
        </p:grpSpPr>
        <p:sp>
          <p:nvSpPr>
            <p:cNvPr id="47125" name="Freeform 59"/>
            <p:cNvSpPr>
              <a:spLocks/>
            </p:cNvSpPr>
            <p:nvPr/>
          </p:nvSpPr>
          <p:spPr bwMode="auto">
            <a:xfrm>
              <a:off x="1248" y="2091"/>
              <a:ext cx="559" cy="76"/>
            </a:xfrm>
            <a:custGeom>
              <a:avLst/>
              <a:gdLst>
                <a:gd name="T0" fmla="*/ 0 w 559"/>
                <a:gd name="T1" fmla="*/ 76 h 76"/>
                <a:gd name="T2" fmla="*/ 185 w 559"/>
                <a:gd name="T3" fmla="*/ 14 h 76"/>
                <a:gd name="T4" fmla="*/ 555 w 559"/>
                <a:gd name="T5" fmla="*/ 0 h 76"/>
                <a:gd name="T6" fmla="*/ 0 60000 65536"/>
                <a:gd name="T7" fmla="*/ 0 60000 65536"/>
                <a:gd name="T8" fmla="*/ 0 60000 65536"/>
                <a:gd name="T9" fmla="*/ 0 w 559"/>
                <a:gd name="T10" fmla="*/ 0 h 76"/>
                <a:gd name="T11" fmla="*/ 559 w 559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9" h="76">
                  <a:moveTo>
                    <a:pt x="0" y="76"/>
                  </a:moveTo>
                  <a:cubicBezTo>
                    <a:pt x="59" y="56"/>
                    <a:pt x="120" y="16"/>
                    <a:pt x="185" y="14"/>
                  </a:cubicBezTo>
                  <a:cubicBezTo>
                    <a:pt x="559" y="1"/>
                    <a:pt x="437" y="64"/>
                    <a:pt x="555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6" name="Text Box 60"/>
            <p:cNvSpPr txBox="1">
              <a:spLocks noChangeArrowheads="1"/>
            </p:cNvSpPr>
            <p:nvPr/>
          </p:nvSpPr>
          <p:spPr bwMode="auto">
            <a:xfrm>
              <a:off x="3129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1111</a:t>
              </a:r>
              <a:endParaRPr lang="en-US" altLang="hu-HU" sz="2400"/>
            </a:p>
          </p:txBody>
        </p:sp>
        <p:sp>
          <p:nvSpPr>
            <p:cNvPr id="47127" name="Freeform 61"/>
            <p:cNvSpPr>
              <a:spLocks/>
            </p:cNvSpPr>
            <p:nvPr/>
          </p:nvSpPr>
          <p:spPr bwMode="auto">
            <a:xfrm>
              <a:off x="1008" y="761"/>
              <a:ext cx="1193" cy="528"/>
            </a:xfrm>
            <a:custGeom>
              <a:avLst/>
              <a:gdLst>
                <a:gd name="T0" fmla="*/ 0 w 1193"/>
                <a:gd name="T1" fmla="*/ 528 h 528"/>
                <a:gd name="T2" fmla="*/ 130 w 1193"/>
                <a:gd name="T3" fmla="*/ 425 h 528"/>
                <a:gd name="T4" fmla="*/ 487 w 1193"/>
                <a:gd name="T5" fmla="*/ 261 h 528"/>
                <a:gd name="T6" fmla="*/ 686 w 1193"/>
                <a:gd name="T7" fmla="*/ 206 h 528"/>
                <a:gd name="T8" fmla="*/ 809 w 1193"/>
                <a:gd name="T9" fmla="*/ 178 h 528"/>
                <a:gd name="T10" fmla="*/ 1056 w 1193"/>
                <a:gd name="T11" fmla="*/ 76 h 528"/>
                <a:gd name="T12" fmla="*/ 1166 w 1193"/>
                <a:gd name="T13" fmla="*/ 21 h 528"/>
                <a:gd name="T14" fmla="*/ 1193 w 1193"/>
                <a:gd name="T15" fmla="*/ 0 h 5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3"/>
                <a:gd name="T25" fmla="*/ 0 h 528"/>
                <a:gd name="T26" fmla="*/ 1193 w 1193"/>
                <a:gd name="T27" fmla="*/ 528 h 5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3" h="528">
                  <a:moveTo>
                    <a:pt x="0" y="528"/>
                  </a:moveTo>
                  <a:cubicBezTo>
                    <a:pt x="47" y="497"/>
                    <a:pt x="83" y="456"/>
                    <a:pt x="130" y="425"/>
                  </a:cubicBezTo>
                  <a:cubicBezTo>
                    <a:pt x="223" y="363"/>
                    <a:pt x="382" y="285"/>
                    <a:pt x="487" y="261"/>
                  </a:cubicBezTo>
                  <a:cubicBezTo>
                    <a:pt x="583" y="239"/>
                    <a:pt x="597" y="233"/>
                    <a:pt x="686" y="206"/>
                  </a:cubicBezTo>
                  <a:cubicBezTo>
                    <a:pt x="726" y="194"/>
                    <a:pt x="809" y="178"/>
                    <a:pt x="809" y="178"/>
                  </a:cubicBezTo>
                  <a:cubicBezTo>
                    <a:pt x="889" y="139"/>
                    <a:pt x="975" y="113"/>
                    <a:pt x="1056" y="76"/>
                  </a:cubicBezTo>
                  <a:cubicBezTo>
                    <a:pt x="1095" y="58"/>
                    <a:pt x="1124" y="31"/>
                    <a:pt x="1166" y="21"/>
                  </a:cubicBezTo>
                  <a:cubicBezTo>
                    <a:pt x="1175" y="14"/>
                    <a:pt x="1193" y="0"/>
                    <a:pt x="1193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8" name="Freeform 62"/>
            <p:cNvSpPr>
              <a:spLocks/>
            </p:cNvSpPr>
            <p:nvPr/>
          </p:nvSpPr>
          <p:spPr bwMode="auto">
            <a:xfrm>
              <a:off x="987" y="679"/>
              <a:ext cx="1317" cy="590"/>
            </a:xfrm>
            <a:custGeom>
              <a:avLst/>
              <a:gdLst>
                <a:gd name="T0" fmla="*/ 0 w 1317"/>
                <a:gd name="T1" fmla="*/ 0 h 590"/>
                <a:gd name="T2" fmla="*/ 302 w 1317"/>
                <a:gd name="T3" fmla="*/ 164 h 590"/>
                <a:gd name="T4" fmla="*/ 563 w 1317"/>
                <a:gd name="T5" fmla="*/ 295 h 590"/>
                <a:gd name="T6" fmla="*/ 974 w 1317"/>
                <a:gd name="T7" fmla="*/ 480 h 590"/>
                <a:gd name="T8" fmla="*/ 1221 w 1317"/>
                <a:gd name="T9" fmla="*/ 562 h 590"/>
                <a:gd name="T10" fmla="*/ 1317 w 1317"/>
                <a:gd name="T11" fmla="*/ 590 h 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7"/>
                <a:gd name="T19" fmla="*/ 0 h 590"/>
                <a:gd name="T20" fmla="*/ 1317 w 1317"/>
                <a:gd name="T21" fmla="*/ 590 h 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7" h="590">
                  <a:moveTo>
                    <a:pt x="0" y="0"/>
                  </a:moveTo>
                  <a:cubicBezTo>
                    <a:pt x="96" y="68"/>
                    <a:pt x="197" y="114"/>
                    <a:pt x="302" y="164"/>
                  </a:cubicBezTo>
                  <a:cubicBezTo>
                    <a:pt x="390" y="206"/>
                    <a:pt x="474" y="254"/>
                    <a:pt x="563" y="295"/>
                  </a:cubicBezTo>
                  <a:cubicBezTo>
                    <a:pt x="701" y="358"/>
                    <a:pt x="828" y="432"/>
                    <a:pt x="974" y="480"/>
                  </a:cubicBezTo>
                  <a:cubicBezTo>
                    <a:pt x="1057" y="507"/>
                    <a:pt x="1138" y="536"/>
                    <a:pt x="1221" y="562"/>
                  </a:cubicBezTo>
                  <a:cubicBezTo>
                    <a:pt x="1254" y="572"/>
                    <a:pt x="1282" y="590"/>
                    <a:pt x="1317" y="59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9" name="Freeform 63"/>
            <p:cNvSpPr>
              <a:spLocks/>
            </p:cNvSpPr>
            <p:nvPr/>
          </p:nvSpPr>
          <p:spPr bwMode="auto">
            <a:xfrm>
              <a:off x="1941" y="1385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157 w 240"/>
                <a:gd name="T3" fmla="*/ 21 h 48"/>
                <a:gd name="T4" fmla="*/ 219 w 240"/>
                <a:gd name="T5" fmla="*/ 42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cubicBezTo>
                    <a:pt x="53" y="4"/>
                    <a:pt x="106" y="5"/>
                    <a:pt x="157" y="21"/>
                  </a:cubicBezTo>
                  <a:cubicBezTo>
                    <a:pt x="178" y="27"/>
                    <a:pt x="198" y="35"/>
                    <a:pt x="219" y="42"/>
                  </a:cubicBezTo>
                  <a:cubicBezTo>
                    <a:pt x="226" y="44"/>
                    <a:pt x="240" y="48"/>
                    <a:pt x="240" y="48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30" name="Freeform 64"/>
            <p:cNvSpPr>
              <a:spLocks/>
            </p:cNvSpPr>
            <p:nvPr/>
          </p:nvSpPr>
          <p:spPr bwMode="auto">
            <a:xfrm>
              <a:off x="1995" y="1358"/>
              <a:ext cx="179" cy="130"/>
            </a:xfrm>
            <a:custGeom>
              <a:avLst/>
              <a:gdLst>
                <a:gd name="T0" fmla="*/ 0 w 179"/>
                <a:gd name="T1" fmla="*/ 130 h 130"/>
                <a:gd name="T2" fmla="*/ 124 w 179"/>
                <a:gd name="T3" fmla="*/ 41 h 130"/>
                <a:gd name="T4" fmla="*/ 179 w 179"/>
                <a:gd name="T5" fmla="*/ 0 h 130"/>
                <a:gd name="T6" fmla="*/ 0 60000 65536"/>
                <a:gd name="T7" fmla="*/ 0 60000 65536"/>
                <a:gd name="T8" fmla="*/ 0 60000 65536"/>
                <a:gd name="T9" fmla="*/ 0 w 179"/>
                <a:gd name="T10" fmla="*/ 0 h 130"/>
                <a:gd name="T11" fmla="*/ 179 w 179"/>
                <a:gd name="T12" fmla="*/ 130 h 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" h="130">
                  <a:moveTo>
                    <a:pt x="0" y="130"/>
                  </a:moveTo>
                  <a:cubicBezTo>
                    <a:pt x="44" y="102"/>
                    <a:pt x="81" y="69"/>
                    <a:pt x="124" y="41"/>
                  </a:cubicBezTo>
                  <a:cubicBezTo>
                    <a:pt x="144" y="28"/>
                    <a:pt x="157" y="11"/>
                    <a:pt x="179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31" name="Text Box 67"/>
            <p:cNvSpPr txBox="1">
              <a:spLocks noChangeArrowheads="1"/>
            </p:cNvSpPr>
            <p:nvPr/>
          </p:nvSpPr>
          <p:spPr bwMode="auto">
            <a:xfrm>
              <a:off x="1067" y="190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solidFill>
                    <a:srgbClr val="008000"/>
                  </a:solidFill>
                </a:rPr>
                <a:t>0101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6DADB6-FFFF-48DD-BB29-EFAB3BCF788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 smtClean="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23287" cy="522287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 Continued:</a:t>
            </a:r>
            <a:r>
              <a:rPr lang="en-US" altLang="hu-HU" sz="3200" smtClean="0"/>
              <a:t> </a:t>
            </a:r>
            <a:r>
              <a:rPr lang="en-US" altLang="hu-HU" sz="2800" smtClean="0"/>
              <a:t>How to grow beyond this?</a:t>
            </a:r>
            <a:endParaRPr lang="en-US" altLang="hu-HU" sz="3600" u="sng" smtClean="0"/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 10		11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7339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7339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3286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3286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43" name="Text Box 17"/>
          <p:cNvSpPr txBox="1">
            <a:spLocks noChangeArrowheads="1"/>
          </p:cNvSpPr>
          <p:nvPr/>
        </p:nvSpPr>
        <p:spPr bwMode="auto">
          <a:xfrm>
            <a:off x="1508125" y="4506913"/>
            <a:ext cx="360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11 (max used block)</a:t>
            </a:r>
            <a:endParaRPr lang="en-US" altLang="hu-HU" sz="1800"/>
          </a:p>
        </p:txBody>
      </p:sp>
      <p:sp>
        <p:nvSpPr>
          <p:cNvPr id="48144" name="Text Box 33"/>
          <p:cNvSpPr txBox="1">
            <a:spLocks noChangeArrowheads="1"/>
          </p:cNvSpPr>
          <p:nvPr/>
        </p:nvSpPr>
        <p:spPr bwMode="auto">
          <a:xfrm>
            <a:off x="2109788" y="155575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i </a:t>
            </a:r>
            <a:r>
              <a:rPr lang="en-US" altLang="hu-HU" sz="2400"/>
              <a:t>= 2</a:t>
            </a:r>
          </a:p>
        </p:txBody>
      </p:sp>
      <p:sp>
        <p:nvSpPr>
          <p:cNvPr id="48145" name="Text Box 48"/>
          <p:cNvSpPr txBox="1">
            <a:spLocks noChangeArrowheads="1"/>
          </p:cNvSpPr>
          <p:nvPr/>
        </p:nvSpPr>
        <p:spPr bwMode="auto">
          <a:xfrm>
            <a:off x="8318500" y="3743325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50318-2C0C-4D6F-8AEF-E48AEF2E17C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 smtClean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23287" cy="522287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 Continued:</a:t>
            </a:r>
            <a:r>
              <a:rPr lang="en-US" altLang="hu-HU" sz="3200" smtClean="0"/>
              <a:t> </a:t>
            </a:r>
            <a:r>
              <a:rPr lang="en-US" altLang="hu-HU" sz="2800" smtClean="0"/>
              <a:t>How to grow beyond this?</a:t>
            </a:r>
            <a:endParaRPr lang="en-US" altLang="hu-HU" sz="3600" u="sng" smtClean="0"/>
          </a:p>
        </p:txBody>
      </p:sp>
      <p:sp>
        <p:nvSpPr>
          <p:cNvPr id="491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 10		11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7339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7339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3286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3286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67" name="Text Box 17"/>
          <p:cNvSpPr txBox="1">
            <a:spLocks noChangeArrowheads="1"/>
          </p:cNvSpPr>
          <p:nvPr/>
        </p:nvSpPr>
        <p:spPr bwMode="auto">
          <a:xfrm>
            <a:off x="1508125" y="4506913"/>
            <a:ext cx="360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11 (max used block)</a:t>
            </a:r>
            <a:endParaRPr lang="en-US" altLang="hu-HU" sz="1800"/>
          </a:p>
        </p:txBody>
      </p:sp>
      <p:sp>
        <p:nvSpPr>
          <p:cNvPr id="49168" name="Text Box 33"/>
          <p:cNvSpPr txBox="1">
            <a:spLocks noChangeArrowheads="1"/>
          </p:cNvSpPr>
          <p:nvPr/>
        </p:nvSpPr>
        <p:spPr bwMode="auto">
          <a:xfrm>
            <a:off x="2109788" y="155575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i </a:t>
            </a:r>
            <a:r>
              <a:rPr lang="en-US" altLang="hu-HU" sz="2400"/>
              <a:t>= 2</a:t>
            </a:r>
          </a:p>
        </p:txBody>
      </p:sp>
      <p:grpSp>
        <p:nvGrpSpPr>
          <p:cNvPr id="49169" name="Group 49"/>
          <p:cNvGrpSpPr>
            <a:grpSpLocks/>
          </p:cNvGrpSpPr>
          <p:nvPr/>
        </p:nvGrpSpPr>
        <p:grpSpPr bwMode="auto">
          <a:xfrm>
            <a:off x="312738" y="1568450"/>
            <a:ext cx="8645525" cy="2830513"/>
            <a:chOff x="197" y="988"/>
            <a:chExt cx="5446" cy="1783"/>
          </a:xfrm>
        </p:grpSpPr>
        <p:sp>
          <p:nvSpPr>
            <p:cNvPr id="49171" name="Text Box 34"/>
            <p:cNvSpPr txBox="1">
              <a:spLocks noChangeArrowheads="1"/>
            </p:cNvSpPr>
            <p:nvPr/>
          </p:nvSpPr>
          <p:spPr bwMode="auto">
            <a:xfrm>
              <a:off x="20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49172" name="Text Box 35"/>
            <p:cNvSpPr txBox="1">
              <a:spLocks noChangeArrowheads="1"/>
            </p:cNvSpPr>
            <p:nvPr/>
          </p:nvSpPr>
          <p:spPr bwMode="auto">
            <a:xfrm>
              <a:off x="118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49173" name="Text Box 36"/>
            <p:cNvSpPr txBox="1">
              <a:spLocks noChangeArrowheads="1"/>
            </p:cNvSpPr>
            <p:nvPr/>
          </p:nvSpPr>
          <p:spPr bwMode="auto">
            <a:xfrm>
              <a:off x="2262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49174" name="Text Box 37"/>
            <p:cNvSpPr txBox="1">
              <a:spLocks noChangeArrowheads="1"/>
            </p:cNvSpPr>
            <p:nvPr/>
          </p:nvSpPr>
          <p:spPr bwMode="auto">
            <a:xfrm>
              <a:off x="3078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49175" name="Text Box 38"/>
            <p:cNvSpPr txBox="1">
              <a:spLocks noChangeArrowheads="1"/>
            </p:cNvSpPr>
            <p:nvPr/>
          </p:nvSpPr>
          <p:spPr bwMode="auto">
            <a:xfrm>
              <a:off x="197" y="2483"/>
              <a:ext cx="3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100           101             110        111</a:t>
              </a:r>
              <a:endParaRPr lang="en-US" altLang="hu-HU" sz="2400"/>
            </a:p>
          </p:txBody>
        </p:sp>
        <p:sp>
          <p:nvSpPr>
            <p:cNvPr id="49176" name="Freeform 39"/>
            <p:cNvSpPr>
              <a:spLocks/>
            </p:cNvSpPr>
            <p:nvPr/>
          </p:nvSpPr>
          <p:spPr bwMode="auto">
            <a:xfrm>
              <a:off x="1632" y="1083"/>
              <a:ext cx="199" cy="138"/>
            </a:xfrm>
            <a:custGeom>
              <a:avLst/>
              <a:gdLst>
                <a:gd name="T0" fmla="*/ 0 w 199"/>
                <a:gd name="T1" fmla="*/ 138 h 138"/>
                <a:gd name="T2" fmla="*/ 69 w 199"/>
                <a:gd name="T3" fmla="*/ 90 h 138"/>
                <a:gd name="T4" fmla="*/ 123 w 199"/>
                <a:gd name="T5" fmla="*/ 35 h 138"/>
                <a:gd name="T6" fmla="*/ 178 w 199"/>
                <a:gd name="T7" fmla="*/ 7 h 138"/>
                <a:gd name="T8" fmla="*/ 199 w 199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138"/>
                <a:gd name="T17" fmla="*/ 199 w 199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138">
                  <a:moveTo>
                    <a:pt x="0" y="138"/>
                  </a:moveTo>
                  <a:cubicBezTo>
                    <a:pt x="23" y="122"/>
                    <a:pt x="45" y="105"/>
                    <a:pt x="69" y="90"/>
                  </a:cubicBezTo>
                  <a:cubicBezTo>
                    <a:pt x="82" y="70"/>
                    <a:pt x="103" y="48"/>
                    <a:pt x="123" y="35"/>
                  </a:cubicBezTo>
                  <a:cubicBezTo>
                    <a:pt x="140" y="24"/>
                    <a:pt x="158" y="14"/>
                    <a:pt x="178" y="7"/>
                  </a:cubicBezTo>
                  <a:cubicBezTo>
                    <a:pt x="185" y="5"/>
                    <a:pt x="199" y="0"/>
                    <a:pt x="1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77" name="Text Box 40"/>
            <p:cNvSpPr txBox="1">
              <a:spLocks noChangeArrowheads="1"/>
            </p:cNvSpPr>
            <p:nvPr/>
          </p:nvSpPr>
          <p:spPr bwMode="auto">
            <a:xfrm>
              <a:off x="1817" y="98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49178" name="Rectangle 41"/>
            <p:cNvSpPr>
              <a:spLocks noChangeArrowheads="1"/>
            </p:cNvSpPr>
            <p:nvPr/>
          </p:nvSpPr>
          <p:spPr bwMode="auto">
            <a:xfrm>
              <a:off x="3901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9179" name="Rectangle 43"/>
            <p:cNvSpPr>
              <a:spLocks noChangeArrowheads="1"/>
            </p:cNvSpPr>
            <p:nvPr/>
          </p:nvSpPr>
          <p:spPr bwMode="auto">
            <a:xfrm>
              <a:off x="3901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9180" name="Rectangle 46"/>
            <p:cNvSpPr>
              <a:spLocks noChangeArrowheads="1"/>
            </p:cNvSpPr>
            <p:nvPr/>
          </p:nvSpPr>
          <p:spPr bwMode="auto">
            <a:xfrm>
              <a:off x="4827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9181" name="Rectangle 47"/>
            <p:cNvSpPr>
              <a:spLocks noChangeArrowheads="1"/>
            </p:cNvSpPr>
            <p:nvPr/>
          </p:nvSpPr>
          <p:spPr bwMode="auto">
            <a:xfrm>
              <a:off x="4827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9170" name="Text Box 48"/>
          <p:cNvSpPr txBox="1">
            <a:spLocks noChangeArrowheads="1"/>
          </p:cNvSpPr>
          <p:nvPr/>
        </p:nvSpPr>
        <p:spPr bwMode="auto">
          <a:xfrm>
            <a:off x="8318500" y="3743325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833AA5-DB4B-4294-9FB1-079984486F4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 smtClean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23287" cy="522287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 Continued:</a:t>
            </a:r>
            <a:r>
              <a:rPr lang="en-US" altLang="hu-HU" sz="3200" smtClean="0"/>
              <a:t> </a:t>
            </a:r>
            <a:r>
              <a:rPr lang="en-US" altLang="hu-HU" sz="2800" smtClean="0"/>
              <a:t>How to grow beyond this?</a:t>
            </a:r>
            <a:endParaRPr lang="en-US" altLang="hu-HU" sz="3600" u="sng" smtClean="0"/>
          </a:p>
        </p:txBody>
      </p:sp>
      <p:sp>
        <p:nvSpPr>
          <p:cNvPr id="501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 10		11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7339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7339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5" name="Rectangle 10"/>
          <p:cNvSpPr>
            <a:spLocks noChangeArrowheads="1"/>
          </p:cNvSpPr>
          <p:nvPr/>
        </p:nvSpPr>
        <p:spPr bwMode="auto">
          <a:xfrm>
            <a:off x="3286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50186" name="Rectangle 11"/>
          <p:cNvSpPr>
            <a:spLocks noChangeArrowheads="1"/>
          </p:cNvSpPr>
          <p:nvPr/>
        </p:nvSpPr>
        <p:spPr bwMode="auto">
          <a:xfrm>
            <a:off x="3286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7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50189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50190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91" name="Text Box 17"/>
          <p:cNvSpPr txBox="1">
            <a:spLocks noChangeArrowheads="1"/>
          </p:cNvSpPr>
          <p:nvPr/>
        </p:nvSpPr>
        <p:spPr bwMode="auto">
          <a:xfrm>
            <a:off x="1508125" y="4506913"/>
            <a:ext cx="360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11 (max used block)</a:t>
            </a:r>
            <a:endParaRPr lang="en-US" altLang="hu-HU" sz="1800"/>
          </a:p>
        </p:txBody>
      </p:sp>
      <p:sp>
        <p:nvSpPr>
          <p:cNvPr id="50192" name="Text Box 33"/>
          <p:cNvSpPr txBox="1">
            <a:spLocks noChangeArrowheads="1"/>
          </p:cNvSpPr>
          <p:nvPr/>
        </p:nvSpPr>
        <p:spPr bwMode="auto">
          <a:xfrm>
            <a:off x="2109788" y="155575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i </a:t>
            </a:r>
            <a:r>
              <a:rPr lang="en-US" altLang="hu-HU" sz="2400"/>
              <a:t>= 2</a:t>
            </a:r>
          </a:p>
        </p:txBody>
      </p:sp>
      <p:grpSp>
        <p:nvGrpSpPr>
          <p:cNvPr id="50193" name="Group 49"/>
          <p:cNvGrpSpPr>
            <a:grpSpLocks/>
          </p:cNvGrpSpPr>
          <p:nvPr/>
        </p:nvGrpSpPr>
        <p:grpSpPr bwMode="auto">
          <a:xfrm>
            <a:off x="312738" y="1568450"/>
            <a:ext cx="8645525" cy="2830513"/>
            <a:chOff x="197" y="988"/>
            <a:chExt cx="5446" cy="1783"/>
          </a:xfrm>
        </p:grpSpPr>
        <p:sp>
          <p:nvSpPr>
            <p:cNvPr id="50203" name="Text Box 34"/>
            <p:cNvSpPr txBox="1">
              <a:spLocks noChangeArrowheads="1"/>
            </p:cNvSpPr>
            <p:nvPr/>
          </p:nvSpPr>
          <p:spPr bwMode="auto">
            <a:xfrm>
              <a:off x="20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0204" name="Text Box 35"/>
            <p:cNvSpPr txBox="1">
              <a:spLocks noChangeArrowheads="1"/>
            </p:cNvSpPr>
            <p:nvPr/>
          </p:nvSpPr>
          <p:spPr bwMode="auto">
            <a:xfrm>
              <a:off x="118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0205" name="Text Box 36"/>
            <p:cNvSpPr txBox="1">
              <a:spLocks noChangeArrowheads="1"/>
            </p:cNvSpPr>
            <p:nvPr/>
          </p:nvSpPr>
          <p:spPr bwMode="auto">
            <a:xfrm>
              <a:off x="2262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0206" name="Text Box 37"/>
            <p:cNvSpPr txBox="1">
              <a:spLocks noChangeArrowheads="1"/>
            </p:cNvSpPr>
            <p:nvPr/>
          </p:nvSpPr>
          <p:spPr bwMode="auto">
            <a:xfrm>
              <a:off x="3078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0207" name="Text Box 38"/>
            <p:cNvSpPr txBox="1">
              <a:spLocks noChangeArrowheads="1"/>
            </p:cNvSpPr>
            <p:nvPr/>
          </p:nvSpPr>
          <p:spPr bwMode="auto">
            <a:xfrm>
              <a:off x="197" y="2483"/>
              <a:ext cx="3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100           101             110        111</a:t>
              </a:r>
              <a:endParaRPr lang="en-US" altLang="hu-HU" sz="2400"/>
            </a:p>
          </p:txBody>
        </p:sp>
        <p:sp>
          <p:nvSpPr>
            <p:cNvPr id="50208" name="Freeform 39"/>
            <p:cNvSpPr>
              <a:spLocks/>
            </p:cNvSpPr>
            <p:nvPr/>
          </p:nvSpPr>
          <p:spPr bwMode="auto">
            <a:xfrm>
              <a:off x="1632" y="1083"/>
              <a:ext cx="199" cy="138"/>
            </a:xfrm>
            <a:custGeom>
              <a:avLst/>
              <a:gdLst>
                <a:gd name="T0" fmla="*/ 0 w 199"/>
                <a:gd name="T1" fmla="*/ 138 h 138"/>
                <a:gd name="T2" fmla="*/ 69 w 199"/>
                <a:gd name="T3" fmla="*/ 90 h 138"/>
                <a:gd name="T4" fmla="*/ 123 w 199"/>
                <a:gd name="T5" fmla="*/ 35 h 138"/>
                <a:gd name="T6" fmla="*/ 178 w 199"/>
                <a:gd name="T7" fmla="*/ 7 h 138"/>
                <a:gd name="T8" fmla="*/ 199 w 199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138"/>
                <a:gd name="T17" fmla="*/ 199 w 199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138">
                  <a:moveTo>
                    <a:pt x="0" y="138"/>
                  </a:moveTo>
                  <a:cubicBezTo>
                    <a:pt x="23" y="122"/>
                    <a:pt x="45" y="105"/>
                    <a:pt x="69" y="90"/>
                  </a:cubicBezTo>
                  <a:cubicBezTo>
                    <a:pt x="82" y="70"/>
                    <a:pt x="103" y="48"/>
                    <a:pt x="123" y="35"/>
                  </a:cubicBezTo>
                  <a:cubicBezTo>
                    <a:pt x="140" y="24"/>
                    <a:pt x="158" y="14"/>
                    <a:pt x="178" y="7"/>
                  </a:cubicBezTo>
                  <a:cubicBezTo>
                    <a:pt x="185" y="5"/>
                    <a:pt x="199" y="0"/>
                    <a:pt x="1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9" name="Text Box 40"/>
            <p:cNvSpPr txBox="1">
              <a:spLocks noChangeArrowheads="1"/>
            </p:cNvSpPr>
            <p:nvPr/>
          </p:nvSpPr>
          <p:spPr bwMode="auto">
            <a:xfrm>
              <a:off x="1817" y="98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50210" name="Rectangle 41"/>
            <p:cNvSpPr>
              <a:spLocks noChangeArrowheads="1"/>
            </p:cNvSpPr>
            <p:nvPr/>
          </p:nvSpPr>
          <p:spPr bwMode="auto">
            <a:xfrm>
              <a:off x="3901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0211" name="Rectangle 43"/>
            <p:cNvSpPr>
              <a:spLocks noChangeArrowheads="1"/>
            </p:cNvSpPr>
            <p:nvPr/>
          </p:nvSpPr>
          <p:spPr bwMode="auto">
            <a:xfrm>
              <a:off x="3901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0212" name="Rectangle 46"/>
            <p:cNvSpPr>
              <a:spLocks noChangeArrowheads="1"/>
            </p:cNvSpPr>
            <p:nvPr/>
          </p:nvSpPr>
          <p:spPr bwMode="auto">
            <a:xfrm>
              <a:off x="4827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0213" name="Rectangle 47"/>
            <p:cNvSpPr>
              <a:spLocks noChangeArrowheads="1"/>
            </p:cNvSpPr>
            <p:nvPr/>
          </p:nvSpPr>
          <p:spPr bwMode="auto">
            <a:xfrm>
              <a:off x="4827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0194" name="Text Box 48"/>
          <p:cNvSpPr txBox="1">
            <a:spLocks noChangeArrowheads="1"/>
          </p:cNvSpPr>
          <p:nvPr/>
        </p:nvSpPr>
        <p:spPr bwMode="auto">
          <a:xfrm>
            <a:off x="8318500" y="3743325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 . .</a:t>
            </a:r>
          </a:p>
        </p:txBody>
      </p:sp>
      <p:grpSp>
        <p:nvGrpSpPr>
          <p:cNvPr id="50195" name="Group 62"/>
          <p:cNvGrpSpPr>
            <a:grpSpLocks/>
          </p:cNvGrpSpPr>
          <p:nvPr/>
        </p:nvGrpSpPr>
        <p:grpSpPr bwMode="auto">
          <a:xfrm>
            <a:off x="315913" y="2633663"/>
            <a:ext cx="7173912" cy="2778125"/>
            <a:chOff x="199" y="1659"/>
            <a:chExt cx="4519" cy="1750"/>
          </a:xfrm>
        </p:grpSpPr>
        <p:sp>
          <p:nvSpPr>
            <p:cNvPr id="50196" name="Freeform 50"/>
            <p:cNvSpPr>
              <a:spLocks/>
            </p:cNvSpPr>
            <p:nvPr/>
          </p:nvSpPr>
          <p:spPr bwMode="auto">
            <a:xfrm>
              <a:off x="1385" y="2949"/>
              <a:ext cx="274" cy="144"/>
            </a:xfrm>
            <a:custGeom>
              <a:avLst/>
              <a:gdLst>
                <a:gd name="T0" fmla="*/ 0 w 274"/>
                <a:gd name="T1" fmla="*/ 144 h 144"/>
                <a:gd name="T2" fmla="*/ 158 w 274"/>
                <a:gd name="T3" fmla="*/ 27 h 144"/>
                <a:gd name="T4" fmla="*/ 274 w 274"/>
                <a:gd name="T5" fmla="*/ 0 h 144"/>
                <a:gd name="T6" fmla="*/ 0 60000 65536"/>
                <a:gd name="T7" fmla="*/ 0 60000 65536"/>
                <a:gd name="T8" fmla="*/ 0 60000 65536"/>
                <a:gd name="T9" fmla="*/ 0 w 274"/>
                <a:gd name="T10" fmla="*/ 0 h 144"/>
                <a:gd name="T11" fmla="*/ 274 w 27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" h="144">
                  <a:moveTo>
                    <a:pt x="0" y="144"/>
                  </a:moveTo>
                  <a:cubicBezTo>
                    <a:pt x="23" y="75"/>
                    <a:pt x="93" y="44"/>
                    <a:pt x="158" y="27"/>
                  </a:cubicBezTo>
                  <a:cubicBezTo>
                    <a:pt x="194" y="18"/>
                    <a:pt x="236" y="0"/>
                    <a:pt x="27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7" name="Text Box 51"/>
            <p:cNvSpPr txBox="1">
              <a:spLocks noChangeArrowheads="1"/>
            </p:cNvSpPr>
            <p:nvPr/>
          </p:nvSpPr>
          <p:spPr bwMode="auto">
            <a:xfrm>
              <a:off x="1357" y="3121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100</a:t>
              </a:r>
              <a:endParaRPr lang="en-US" altLang="hu-HU" sz="2400"/>
            </a:p>
          </p:txBody>
        </p:sp>
        <p:sp>
          <p:nvSpPr>
            <p:cNvPr id="50198" name="Rectangle 52"/>
            <p:cNvSpPr>
              <a:spLocks noChangeArrowheads="1"/>
            </p:cNvSpPr>
            <p:nvPr/>
          </p:nvSpPr>
          <p:spPr bwMode="auto">
            <a:xfrm>
              <a:off x="3902" y="1659"/>
              <a:ext cx="81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0199" name="Line 53"/>
            <p:cNvSpPr>
              <a:spLocks noChangeShapeType="1"/>
            </p:cNvSpPr>
            <p:nvPr/>
          </p:nvSpPr>
          <p:spPr bwMode="auto">
            <a:xfrm>
              <a:off x="3902" y="1947"/>
              <a:ext cx="8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0" name="Freeform 54"/>
            <p:cNvSpPr>
              <a:spLocks/>
            </p:cNvSpPr>
            <p:nvPr/>
          </p:nvSpPr>
          <p:spPr bwMode="auto">
            <a:xfrm>
              <a:off x="1810" y="2668"/>
              <a:ext cx="2469" cy="636"/>
            </a:xfrm>
            <a:custGeom>
              <a:avLst/>
              <a:gdLst>
                <a:gd name="T0" fmla="*/ 0 w 2599"/>
                <a:gd name="T1" fmla="*/ 29 h 986"/>
                <a:gd name="T2" fmla="*/ 1214 w 2599"/>
                <a:gd name="T3" fmla="*/ 29 h 986"/>
                <a:gd name="T4" fmla="*/ 1510 w 2599"/>
                <a:gd name="T5" fmla="*/ 24 h 986"/>
                <a:gd name="T6" fmla="*/ 1724 w 2599"/>
                <a:gd name="T7" fmla="*/ 0 h 9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99"/>
                <a:gd name="T13" fmla="*/ 0 h 986"/>
                <a:gd name="T14" fmla="*/ 2599 w 2599"/>
                <a:gd name="T15" fmla="*/ 986 h 9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99" h="986">
                  <a:moveTo>
                    <a:pt x="0" y="960"/>
                  </a:moveTo>
                  <a:cubicBezTo>
                    <a:pt x="726" y="973"/>
                    <a:pt x="1452" y="986"/>
                    <a:pt x="1831" y="960"/>
                  </a:cubicBezTo>
                  <a:cubicBezTo>
                    <a:pt x="2210" y="934"/>
                    <a:pt x="2149" y="962"/>
                    <a:pt x="2277" y="802"/>
                  </a:cubicBezTo>
                  <a:cubicBezTo>
                    <a:pt x="2405" y="642"/>
                    <a:pt x="2502" y="321"/>
                    <a:pt x="259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1" name="Text Box 55"/>
            <p:cNvSpPr txBox="1">
              <a:spLocks noChangeArrowheads="1"/>
            </p:cNvSpPr>
            <p:nvPr/>
          </p:nvSpPr>
          <p:spPr bwMode="auto">
            <a:xfrm>
              <a:off x="4058" y="2256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100</a:t>
              </a:r>
              <a:endParaRPr lang="en-US" altLang="hu-HU" sz="2400"/>
            </a:p>
          </p:txBody>
        </p:sp>
        <p:sp>
          <p:nvSpPr>
            <p:cNvPr id="50202" name="Freeform 56"/>
            <p:cNvSpPr>
              <a:spLocks/>
            </p:cNvSpPr>
            <p:nvPr/>
          </p:nvSpPr>
          <p:spPr bwMode="auto">
            <a:xfrm>
              <a:off x="199" y="2613"/>
              <a:ext cx="466" cy="61"/>
            </a:xfrm>
            <a:custGeom>
              <a:avLst/>
              <a:gdLst>
                <a:gd name="T0" fmla="*/ 0 w 466"/>
                <a:gd name="T1" fmla="*/ 61 h 61"/>
                <a:gd name="T2" fmla="*/ 158 w 466"/>
                <a:gd name="T3" fmla="*/ 34 h 61"/>
                <a:gd name="T4" fmla="*/ 240 w 466"/>
                <a:gd name="T5" fmla="*/ 13 h 61"/>
                <a:gd name="T6" fmla="*/ 466 w 466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6"/>
                <a:gd name="T13" fmla="*/ 0 h 61"/>
                <a:gd name="T14" fmla="*/ 466 w 466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6" h="61">
                  <a:moveTo>
                    <a:pt x="0" y="61"/>
                  </a:moveTo>
                  <a:cubicBezTo>
                    <a:pt x="54" y="54"/>
                    <a:pt x="105" y="46"/>
                    <a:pt x="158" y="34"/>
                  </a:cubicBezTo>
                  <a:cubicBezTo>
                    <a:pt x="185" y="28"/>
                    <a:pt x="212" y="15"/>
                    <a:pt x="240" y="13"/>
                  </a:cubicBezTo>
                  <a:cubicBezTo>
                    <a:pt x="401" y="0"/>
                    <a:pt x="382" y="0"/>
                    <a:pt x="46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CCCD8D-8674-4202-AD6B-3A514BB3044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 smtClean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23287" cy="522287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Example Continued:</a:t>
            </a:r>
            <a:r>
              <a:rPr lang="en-US" altLang="hu-HU" sz="3200" smtClean="0"/>
              <a:t> </a:t>
            </a:r>
            <a:r>
              <a:rPr lang="en-US" altLang="hu-HU" sz="2800" smtClean="0"/>
              <a:t>How to grow beyond this?</a:t>
            </a:r>
            <a:endParaRPr lang="en-US" altLang="hu-HU" sz="3600" u="sng" smtClean="0"/>
          </a:p>
        </p:txBody>
      </p:sp>
      <p:sp>
        <p:nvSpPr>
          <p:cNvPr id="512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00	             01              10		11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7339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7339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3286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3286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15" name="Text Box 17"/>
          <p:cNvSpPr txBox="1">
            <a:spLocks noChangeArrowheads="1"/>
          </p:cNvSpPr>
          <p:nvPr/>
        </p:nvSpPr>
        <p:spPr bwMode="auto">
          <a:xfrm>
            <a:off x="1508125" y="4506913"/>
            <a:ext cx="360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11 (max used block)</a:t>
            </a:r>
            <a:endParaRPr lang="en-US" altLang="hu-HU" sz="1800"/>
          </a:p>
        </p:txBody>
      </p:sp>
      <p:sp>
        <p:nvSpPr>
          <p:cNvPr id="51216" name="Text Box 33"/>
          <p:cNvSpPr txBox="1">
            <a:spLocks noChangeArrowheads="1"/>
          </p:cNvSpPr>
          <p:nvPr/>
        </p:nvSpPr>
        <p:spPr bwMode="auto">
          <a:xfrm>
            <a:off x="2109788" y="155575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i </a:t>
            </a:r>
            <a:r>
              <a:rPr lang="en-US" altLang="hu-HU" sz="2400"/>
              <a:t>= 2</a:t>
            </a:r>
          </a:p>
        </p:txBody>
      </p:sp>
      <p:grpSp>
        <p:nvGrpSpPr>
          <p:cNvPr id="51217" name="Group 49"/>
          <p:cNvGrpSpPr>
            <a:grpSpLocks/>
          </p:cNvGrpSpPr>
          <p:nvPr/>
        </p:nvGrpSpPr>
        <p:grpSpPr bwMode="auto">
          <a:xfrm>
            <a:off x="312738" y="1568450"/>
            <a:ext cx="8645525" cy="2830513"/>
            <a:chOff x="197" y="988"/>
            <a:chExt cx="5446" cy="1783"/>
          </a:xfrm>
        </p:grpSpPr>
        <p:sp>
          <p:nvSpPr>
            <p:cNvPr id="51241" name="Text Box 34"/>
            <p:cNvSpPr txBox="1">
              <a:spLocks noChangeArrowheads="1"/>
            </p:cNvSpPr>
            <p:nvPr/>
          </p:nvSpPr>
          <p:spPr bwMode="auto">
            <a:xfrm>
              <a:off x="20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1242" name="Text Box 35"/>
            <p:cNvSpPr txBox="1">
              <a:spLocks noChangeArrowheads="1"/>
            </p:cNvSpPr>
            <p:nvPr/>
          </p:nvSpPr>
          <p:spPr bwMode="auto">
            <a:xfrm>
              <a:off x="118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1243" name="Text Box 36"/>
            <p:cNvSpPr txBox="1">
              <a:spLocks noChangeArrowheads="1"/>
            </p:cNvSpPr>
            <p:nvPr/>
          </p:nvSpPr>
          <p:spPr bwMode="auto">
            <a:xfrm>
              <a:off x="2262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1244" name="Text Box 37"/>
            <p:cNvSpPr txBox="1">
              <a:spLocks noChangeArrowheads="1"/>
            </p:cNvSpPr>
            <p:nvPr/>
          </p:nvSpPr>
          <p:spPr bwMode="auto">
            <a:xfrm>
              <a:off x="3078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1245" name="Text Box 38"/>
            <p:cNvSpPr txBox="1">
              <a:spLocks noChangeArrowheads="1"/>
            </p:cNvSpPr>
            <p:nvPr/>
          </p:nvSpPr>
          <p:spPr bwMode="auto">
            <a:xfrm>
              <a:off x="197" y="2483"/>
              <a:ext cx="3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100           101             110        111</a:t>
              </a:r>
              <a:endParaRPr lang="en-US" altLang="hu-HU" sz="2400"/>
            </a:p>
          </p:txBody>
        </p:sp>
        <p:sp>
          <p:nvSpPr>
            <p:cNvPr id="51246" name="Freeform 39"/>
            <p:cNvSpPr>
              <a:spLocks/>
            </p:cNvSpPr>
            <p:nvPr/>
          </p:nvSpPr>
          <p:spPr bwMode="auto">
            <a:xfrm>
              <a:off x="1632" y="1083"/>
              <a:ext cx="199" cy="138"/>
            </a:xfrm>
            <a:custGeom>
              <a:avLst/>
              <a:gdLst>
                <a:gd name="T0" fmla="*/ 0 w 199"/>
                <a:gd name="T1" fmla="*/ 138 h 138"/>
                <a:gd name="T2" fmla="*/ 69 w 199"/>
                <a:gd name="T3" fmla="*/ 90 h 138"/>
                <a:gd name="T4" fmla="*/ 123 w 199"/>
                <a:gd name="T5" fmla="*/ 35 h 138"/>
                <a:gd name="T6" fmla="*/ 178 w 199"/>
                <a:gd name="T7" fmla="*/ 7 h 138"/>
                <a:gd name="T8" fmla="*/ 199 w 199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138"/>
                <a:gd name="T17" fmla="*/ 199 w 199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138">
                  <a:moveTo>
                    <a:pt x="0" y="138"/>
                  </a:moveTo>
                  <a:cubicBezTo>
                    <a:pt x="23" y="122"/>
                    <a:pt x="45" y="105"/>
                    <a:pt x="69" y="90"/>
                  </a:cubicBezTo>
                  <a:cubicBezTo>
                    <a:pt x="82" y="70"/>
                    <a:pt x="103" y="48"/>
                    <a:pt x="123" y="35"/>
                  </a:cubicBezTo>
                  <a:cubicBezTo>
                    <a:pt x="140" y="24"/>
                    <a:pt x="158" y="14"/>
                    <a:pt x="178" y="7"/>
                  </a:cubicBezTo>
                  <a:cubicBezTo>
                    <a:pt x="185" y="5"/>
                    <a:pt x="199" y="0"/>
                    <a:pt x="1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47" name="Text Box 40"/>
            <p:cNvSpPr txBox="1">
              <a:spLocks noChangeArrowheads="1"/>
            </p:cNvSpPr>
            <p:nvPr/>
          </p:nvSpPr>
          <p:spPr bwMode="auto">
            <a:xfrm>
              <a:off x="1817" y="98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51248" name="Rectangle 41"/>
            <p:cNvSpPr>
              <a:spLocks noChangeArrowheads="1"/>
            </p:cNvSpPr>
            <p:nvPr/>
          </p:nvSpPr>
          <p:spPr bwMode="auto">
            <a:xfrm>
              <a:off x="3901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1249" name="Rectangle 43"/>
            <p:cNvSpPr>
              <a:spLocks noChangeArrowheads="1"/>
            </p:cNvSpPr>
            <p:nvPr/>
          </p:nvSpPr>
          <p:spPr bwMode="auto">
            <a:xfrm>
              <a:off x="3901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1250" name="Rectangle 46"/>
            <p:cNvSpPr>
              <a:spLocks noChangeArrowheads="1"/>
            </p:cNvSpPr>
            <p:nvPr/>
          </p:nvSpPr>
          <p:spPr bwMode="auto">
            <a:xfrm>
              <a:off x="4827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1251" name="Rectangle 47"/>
            <p:cNvSpPr>
              <a:spLocks noChangeArrowheads="1"/>
            </p:cNvSpPr>
            <p:nvPr/>
          </p:nvSpPr>
          <p:spPr bwMode="auto">
            <a:xfrm>
              <a:off x="4827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1218" name="Text Box 48"/>
          <p:cNvSpPr txBox="1">
            <a:spLocks noChangeArrowheads="1"/>
          </p:cNvSpPr>
          <p:nvPr/>
        </p:nvSpPr>
        <p:spPr bwMode="auto">
          <a:xfrm>
            <a:off x="8318500" y="3743325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 . .</a:t>
            </a:r>
          </a:p>
        </p:txBody>
      </p:sp>
      <p:grpSp>
        <p:nvGrpSpPr>
          <p:cNvPr id="51219" name="Group 62"/>
          <p:cNvGrpSpPr>
            <a:grpSpLocks/>
          </p:cNvGrpSpPr>
          <p:nvPr/>
        </p:nvGrpSpPr>
        <p:grpSpPr bwMode="auto">
          <a:xfrm>
            <a:off x="315913" y="2633663"/>
            <a:ext cx="7173912" cy="2778125"/>
            <a:chOff x="199" y="1659"/>
            <a:chExt cx="4519" cy="1750"/>
          </a:xfrm>
        </p:grpSpPr>
        <p:sp>
          <p:nvSpPr>
            <p:cNvPr id="51234" name="Freeform 50"/>
            <p:cNvSpPr>
              <a:spLocks/>
            </p:cNvSpPr>
            <p:nvPr/>
          </p:nvSpPr>
          <p:spPr bwMode="auto">
            <a:xfrm>
              <a:off x="1385" y="2949"/>
              <a:ext cx="274" cy="144"/>
            </a:xfrm>
            <a:custGeom>
              <a:avLst/>
              <a:gdLst>
                <a:gd name="T0" fmla="*/ 0 w 274"/>
                <a:gd name="T1" fmla="*/ 144 h 144"/>
                <a:gd name="T2" fmla="*/ 158 w 274"/>
                <a:gd name="T3" fmla="*/ 27 h 144"/>
                <a:gd name="T4" fmla="*/ 274 w 274"/>
                <a:gd name="T5" fmla="*/ 0 h 144"/>
                <a:gd name="T6" fmla="*/ 0 60000 65536"/>
                <a:gd name="T7" fmla="*/ 0 60000 65536"/>
                <a:gd name="T8" fmla="*/ 0 60000 65536"/>
                <a:gd name="T9" fmla="*/ 0 w 274"/>
                <a:gd name="T10" fmla="*/ 0 h 144"/>
                <a:gd name="T11" fmla="*/ 274 w 27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" h="144">
                  <a:moveTo>
                    <a:pt x="0" y="144"/>
                  </a:moveTo>
                  <a:cubicBezTo>
                    <a:pt x="23" y="75"/>
                    <a:pt x="93" y="44"/>
                    <a:pt x="158" y="27"/>
                  </a:cubicBezTo>
                  <a:cubicBezTo>
                    <a:pt x="194" y="18"/>
                    <a:pt x="236" y="0"/>
                    <a:pt x="27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35" name="Text Box 51"/>
            <p:cNvSpPr txBox="1">
              <a:spLocks noChangeArrowheads="1"/>
            </p:cNvSpPr>
            <p:nvPr/>
          </p:nvSpPr>
          <p:spPr bwMode="auto">
            <a:xfrm>
              <a:off x="1357" y="3121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100</a:t>
              </a:r>
              <a:endParaRPr lang="en-US" altLang="hu-HU" sz="2400"/>
            </a:p>
          </p:txBody>
        </p:sp>
        <p:sp>
          <p:nvSpPr>
            <p:cNvPr id="51236" name="Rectangle 52"/>
            <p:cNvSpPr>
              <a:spLocks noChangeArrowheads="1"/>
            </p:cNvSpPr>
            <p:nvPr/>
          </p:nvSpPr>
          <p:spPr bwMode="auto">
            <a:xfrm>
              <a:off x="3902" y="1659"/>
              <a:ext cx="81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1237" name="Line 53"/>
            <p:cNvSpPr>
              <a:spLocks noChangeShapeType="1"/>
            </p:cNvSpPr>
            <p:nvPr/>
          </p:nvSpPr>
          <p:spPr bwMode="auto">
            <a:xfrm>
              <a:off x="3902" y="1947"/>
              <a:ext cx="8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38" name="Freeform 54"/>
            <p:cNvSpPr>
              <a:spLocks/>
            </p:cNvSpPr>
            <p:nvPr/>
          </p:nvSpPr>
          <p:spPr bwMode="auto">
            <a:xfrm>
              <a:off x="1810" y="2668"/>
              <a:ext cx="2469" cy="636"/>
            </a:xfrm>
            <a:custGeom>
              <a:avLst/>
              <a:gdLst>
                <a:gd name="T0" fmla="*/ 0 w 2599"/>
                <a:gd name="T1" fmla="*/ 29 h 986"/>
                <a:gd name="T2" fmla="*/ 1214 w 2599"/>
                <a:gd name="T3" fmla="*/ 29 h 986"/>
                <a:gd name="T4" fmla="*/ 1510 w 2599"/>
                <a:gd name="T5" fmla="*/ 24 h 986"/>
                <a:gd name="T6" fmla="*/ 1724 w 2599"/>
                <a:gd name="T7" fmla="*/ 0 h 9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99"/>
                <a:gd name="T13" fmla="*/ 0 h 986"/>
                <a:gd name="T14" fmla="*/ 2599 w 2599"/>
                <a:gd name="T15" fmla="*/ 986 h 9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99" h="986">
                  <a:moveTo>
                    <a:pt x="0" y="960"/>
                  </a:moveTo>
                  <a:cubicBezTo>
                    <a:pt x="726" y="973"/>
                    <a:pt x="1452" y="986"/>
                    <a:pt x="1831" y="960"/>
                  </a:cubicBezTo>
                  <a:cubicBezTo>
                    <a:pt x="2210" y="934"/>
                    <a:pt x="2149" y="962"/>
                    <a:pt x="2277" y="802"/>
                  </a:cubicBezTo>
                  <a:cubicBezTo>
                    <a:pt x="2405" y="642"/>
                    <a:pt x="2502" y="321"/>
                    <a:pt x="259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39" name="Text Box 55"/>
            <p:cNvSpPr txBox="1">
              <a:spLocks noChangeArrowheads="1"/>
            </p:cNvSpPr>
            <p:nvPr/>
          </p:nvSpPr>
          <p:spPr bwMode="auto">
            <a:xfrm>
              <a:off x="4058" y="2256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100</a:t>
              </a:r>
              <a:endParaRPr lang="en-US" altLang="hu-HU" sz="2400"/>
            </a:p>
          </p:txBody>
        </p:sp>
        <p:sp>
          <p:nvSpPr>
            <p:cNvPr id="51240" name="Freeform 56"/>
            <p:cNvSpPr>
              <a:spLocks/>
            </p:cNvSpPr>
            <p:nvPr/>
          </p:nvSpPr>
          <p:spPr bwMode="auto">
            <a:xfrm>
              <a:off x="199" y="2613"/>
              <a:ext cx="466" cy="61"/>
            </a:xfrm>
            <a:custGeom>
              <a:avLst/>
              <a:gdLst>
                <a:gd name="T0" fmla="*/ 0 w 466"/>
                <a:gd name="T1" fmla="*/ 61 h 61"/>
                <a:gd name="T2" fmla="*/ 158 w 466"/>
                <a:gd name="T3" fmla="*/ 34 h 61"/>
                <a:gd name="T4" fmla="*/ 240 w 466"/>
                <a:gd name="T5" fmla="*/ 13 h 61"/>
                <a:gd name="T6" fmla="*/ 466 w 466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6"/>
                <a:gd name="T13" fmla="*/ 0 h 61"/>
                <a:gd name="T14" fmla="*/ 466 w 466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6" h="61">
                  <a:moveTo>
                    <a:pt x="0" y="61"/>
                  </a:moveTo>
                  <a:cubicBezTo>
                    <a:pt x="54" y="54"/>
                    <a:pt x="105" y="46"/>
                    <a:pt x="158" y="34"/>
                  </a:cubicBezTo>
                  <a:cubicBezTo>
                    <a:pt x="185" y="28"/>
                    <a:pt x="212" y="15"/>
                    <a:pt x="240" y="13"/>
                  </a:cubicBezTo>
                  <a:cubicBezTo>
                    <a:pt x="401" y="0"/>
                    <a:pt x="382" y="0"/>
                    <a:pt x="46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51220" name="Group 73"/>
          <p:cNvGrpSpPr>
            <a:grpSpLocks/>
          </p:cNvGrpSpPr>
          <p:nvPr/>
        </p:nvGrpSpPr>
        <p:grpSpPr bwMode="auto">
          <a:xfrm>
            <a:off x="1816100" y="2624138"/>
            <a:ext cx="7143750" cy="3178175"/>
            <a:chOff x="1144" y="1653"/>
            <a:chExt cx="4500" cy="2002"/>
          </a:xfrm>
        </p:grpSpPr>
        <p:grpSp>
          <p:nvGrpSpPr>
            <p:cNvPr id="51221" name="Group 68"/>
            <p:cNvGrpSpPr>
              <a:grpSpLocks/>
            </p:cNvGrpSpPr>
            <p:nvPr/>
          </p:nvGrpSpPr>
          <p:grpSpPr bwMode="auto">
            <a:xfrm>
              <a:off x="1144" y="1659"/>
              <a:ext cx="4500" cy="1996"/>
              <a:chOff x="1144" y="1659"/>
              <a:chExt cx="4500" cy="1996"/>
            </a:xfrm>
          </p:grpSpPr>
          <p:sp>
            <p:nvSpPr>
              <p:cNvPr id="51226" name="Rectangle 58"/>
              <p:cNvSpPr>
                <a:spLocks noChangeArrowheads="1"/>
              </p:cNvSpPr>
              <p:nvPr/>
            </p:nvSpPr>
            <p:spPr bwMode="auto">
              <a:xfrm>
                <a:off x="4828" y="1659"/>
                <a:ext cx="816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1227" name="Line 59"/>
              <p:cNvSpPr>
                <a:spLocks noChangeShapeType="1"/>
              </p:cNvSpPr>
              <p:nvPr/>
            </p:nvSpPr>
            <p:spPr bwMode="auto">
              <a:xfrm>
                <a:off x="4828" y="1947"/>
                <a:ext cx="80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28" name="Freeform 60"/>
              <p:cNvSpPr>
                <a:spLocks/>
              </p:cNvSpPr>
              <p:nvPr/>
            </p:nvSpPr>
            <p:spPr bwMode="auto">
              <a:xfrm>
                <a:off x="1344" y="3252"/>
                <a:ext cx="466" cy="61"/>
              </a:xfrm>
              <a:custGeom>
                <a:avLst/>
                <a:gdLst>
                  <a:gd name="T0" fmla="*/ 0 w 466"/>
                  <a:gd name="T1" fmla="*/ 61 h 61"/>
                  <a:gd name="T2" fmla="*/ 158 w 466"/>
                  <a:gd name="T3" fmla="*/ 34 h 61"/>
                  <a:gd name="T4" fmla="*/ 240 w 466"/>
                  <a:gd name="T5" fmla="*/ 13 h 61"/>
                  <a:gd name="T6" fmla="*/ 466 w 466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6"/>
                  <a:gd name="T13" fmla="*/ 0 h 61"/>
                  <a:gd name="T14" fmla="*/ 466 w 466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6" h="61">
                    <a:moveTo>
                      <a:pt x="0" y="61"/>
                    </a:moveTo>
                    <a:cubicBezTo>
                      <a:pt x="54" y="54"/>
                      <a:pt x="105" y="46"/>
                      <a:pt x="158" y="34"/>
                    </a:cubicBezTo>
                    <a:cubicBezTo>
                      <a:pt x="185" y="28"/>
                      <a:pt x="212" y="15"/>
                      <a:pt x="240" y="13"/>
                    </a:cubicBezTo>
                    <a:cubicBezTo>
                      <a:pt x="401" y="0"/>
                      <a:pt x="382" y="0"/>
                      <a:pt x="466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29" name="Freeform 61"/>
              <p:cNvSpPr>
                <a:spLocks/>
              </p:cNvSpPr>
              <p:nvPr/>
            </p:nvSpPr>
            <p:spPr bwMode="auto">
              <a:xfrm>
                <a:off x="1144" y="2613"/>
                <a:ext cx="466" cy="61"/>
              </a:xfrm>
              <a:custGeom>
                <a:avLst/>
                <a:gdLst>
                  <a:gd name="T0" fmla="*/ 0 w 466"/>
                  <a:gd name="T1" fmla="*/ 61 h 61"/>
                  <a:gd name="T2" fmla="*/ 158 w 466"/>
                  <a:gd name="T3" fmla="*/ 34 h 61"/>
                  <a:gd name="T4" fmla="*/ 240 w 466"/>
                  <a:gd name="T5" fmla="*/ 13 h 61"/>
                  <a:gd name="T6" fmla="*/ 466 w 466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6"/>
                  <a:gd name="T13" fmla="*/ 0 h 61"/>
                  <a:gd name="T14" fmla="*/ 466 w 466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6" h="61">
                    <a:moveTo>
                      <a:pt x="0" y="61"/>
                    </a:moveTo>
                    <a:cubicBezTo>
                      <a:pt x="54" y="54"/>
                      <a:pt x="105" y="46"/>
                      <a:pt x="158" y="34"/>
                    </a:cubicBezTo>
                    <a:cubicBezTo>
                      <a:pt x="185" y="28"/>
                      <a:pt x="212" y="15"/>
                      <a:pt x="240" y="13"/>
                    </a:cubicBezTo>
                    <a:cubicBezTo>
                      <a:pt x="401" y="0"/>
                      <a:pt x="382" y="0"/>
                      <a:pt x="466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30" name="Text Box 63"/>
              <p:cNvSpPr txBox="1">
                <a:spLocks noChangeArrowheads="1"/>
              </p:cNvSpPr>
              <p:nvPr/>
            </p:nvSpPr>
            <p:spPr bwMode="auto">
              <a:xfrm>
                <a:off x="1363" y="3367"/>
                <a:ext cx="4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008000"/>
                    </a:solidFill>
                  </a:rPr>
                  <a:t>101</a:t>
                </a:r>
                <a:endParaRPr lang="en-US" altLang="hu-HU" sz="2400"/>
              </a:p>
            </p:txBody>
          </p:sp>
          <p:sp>
            <p:nvSpPr>
              <p:cNvPr id="51231" name="Text Box 64"/>
              <p:cNvSpPr txBox="1">
                <a:spLocks noChangeArrowheads="1"/>
              </p:cNvSpPr>
              <p:nvPr/>
            </p:nvSpPr>
            <p:spPr bwMode="auto">
              <a:xfrm>
                <a:off x="4984" y="2236"/>
                <a:ext cx="4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008000"/>
                    </a:solidFill>
                  </a:rPr>
                  <a:t>101</a:t>
                </a:r>
                <a:endParaRPr lang="en-US" altLang="hu-HU" sz="2400"/>
              </a:p>
            </p:txBody>
          </p:sp>
          <p:sp>
            <p:nvSpPr>
              <p:cNvPr id="51232" name="Freeform 65"/>
              <p:cNvSpPr>
                <a:spLocks/>
              </p:cNvSpPr>
              <p:nvPr/>
            </p:nvSpPr>
            <p:spPr bwMode="auto">
              <a:xfrm>
                <a:off x="1879" y="2688"/>
                <a:ext cx="3182" cy="938"/>
              </a:xfrm>
              <a:custGeom>
                <a:avLst/>
                <a:gdLst>
                  <a:gd name="T0" fmla="*/ 0 w 3182"/>
                  <a:gd name="T1" fmla="*/ 816 h 938"/>
                  <a:gd name="T2" fmla="*/ 2002 w 3182"/>
                  <a:gd name="T3" fmla="*/ 802 h 938"/>
                  <a:gd name="T4" fmla="*/ 3182 w 3182"/>
                  <a:gd name="T5" fmla="*/ 0 h 938"/>
                  <a:gd name="T6" fmla="*/ 0 60000 65536"/>
                  <a:gd name="T7" fmla="*/ 0 60000 65536"/>
                  <a:gd name="T8" fmla="*/ 0 60000 65536"/>
                  <a:gd name="T9" fmla="*/ 0 w 3182"/>
                  <a:gd name="T10" fmla="*/ 0 h 938"/>
                  <a:gd name="T11" fmla="*/ 3182 w 3182"/>
                  <a:gd name="T12" fmla="*/ 938 h 9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82" h="938">
                    <a:moveTo>
                      <a:pt x="0" y="816"/>
                    </a:moveTo>
                    <a:cubicBezTo>
                      <a:pt x="736" y="877"/>
                      <a:pt x="1472" y="938"/>
                      <a:pt x="2002" y="802"/>
                    </a:cubicBezTo>
                    <a:cubicBezTo>
                      <a:pt x="2532" y="666"/>
                      <a:pt x="2988" y="134"/>
                      <a:pt x="3182" y="0"/>
                    </a:cubicBezTo>
                  </a:path>
                </a:pathLst>
              </a:custGeom>
              <a:noFill/>
              <a:ln w="1905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33" name="Freeform 66"/>
              <p:cNvSpPr>
                <a:spLocks/>
              </p:cNvSpPr>
              <p:nvPr/>
            </p:nvSpPr>
            <p:spPr bwMode="auto">
              <a:xfrm>
                <a:off x="3997" y="2772"/>
                <a:ext cx="466" cy="61"/>
              </a:xfrm>
              <a:custGeom>
                <a:avLst/>
                <a:gdLst>
                  <a:gd name="T0" fmla="*/ 0 w 466"/>
                  <a:gd name="T1" fmla="*/ 61 h 61"/>
                  <a:gd name="T2" fmla="*/ 158 w 466"/>
                  <a:gd name="T3" fmla="*/ 34 h 61"/>
                  <a:gd name="T4" fmla="*/ 240 w 466"/>
                  <a:gd name="T5" fmla="*/ 13 h 61"/>
                  <a:gd name="T6" fmla="*/ 466 w 466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6"/>
                  <a:gd name="T13" fmla="*/ 0 h 61"/>
                  <a:gd name="T14" fmla="*/ 466 w 466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6" h="61">
                    <a:moveTo>
                      <a:pt x="0" y="61"/>
                    </a:moveTo>
                    <a:cubicBezTo>
                      <a:pt x="54" y="54"/>
                      <a:pt x="105" y="46"/>
                      <a:pt x="158" y="34"/>
                    </a:cubicBezTo>
                    <a:cubicBezTo>
                      <a:pt x="185" y="28"/>
                      <a:pt x="212" y="15"/>
                      <a:pt x="240" y="13"/>
                    </a:cubicBezTo>
                    <a:cubicBezTo>
                      <a:pt x="401" y="0"/>
                      <a:pt x="382" y="0"/>
                      <a:pt x="466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1222" name="Freeform 69"/>
            <p:cNvSpPr>
              <a:spLocks/>
            </p:cNvSpPr>
            <p:nvPr/>
          </p:nvSpPr>
          <p:spPr bwMode="auto">
            <a:xfrm>
              <a:off x="1275" y="1762"/>
              <a:ext cx="480" cy="117"/>
            </a:xfrm>
            <a:custGeom>
              <a:avLst/>
              <a:gdLst>
                <a:gd name="T0" fmla="*/ 0 w 480"/>
                <a:gd name="T1" fmla="*/ 117 h 117"/>
                <a:gd name="T2" fmla="*/ 124 w 480"/>
                <a:gd name="T3" fmla="*/ 83 h 117"/>
                <a:gd name="T4" fmla="*/ 192 w 480"/>
                <a:gd name="T5" fmla="*/ 48 h 117"/>
                <a:gd name="T6" fmla="*/ 480 w 480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117"/>
                <a:gd name="T14" fmla="*/ 480 w 480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117">
                  <a:moveTo>
                    <a:pt x="0" y="117"/>
                  </a:moveTo>
                  <a:cubicBezTo>
                    <a:pt x="46" y="111"/>
                    <a:pt x="83" y="103"/>
                    <a:pt x="124" y="83"/>
                  </a:cubicBezTo>
                  <a:cubicBezTo>
                    <a:pt x="147" y="72"/>
                    <a:pt x="167" y="55"/>
                    <a:pt x="192" y="48"/>
                  </a:cubicBezTo>
                  <a:cubicBezTo>
                    <a:pt x="284" y="21"/>
                    <a:pt x="384" y="0"/>
                    <a:pt x="4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23" name="Freeform 70"/>
            <p:cNvSpPr>
              <a:spLocks/>
            </p:cNvSpPr>
            <p:nvPr/>
          </p:nvSpPr>
          <p:spPr bwMode="auto">
            <a:xfrm>
              <a:off x="1275" y="2071"/>
              <a:ext cx="480" cy="117"/>
            </a:xfrm>
            <a:custGeom>
              <a:avLst/>
              <a:gdLst>
                <a:gd name="T0" fmla="*/ 0 w 480"/>
                <a:gd name="T1" fmla="*/ 117 h 117"/>
                <a:gd name="T2" fmla="*/ 124 w 480"/>
                <a:gd name="T3" fmla="*/ 83 h 117"/>
                <a:gd name="T4" fmla="*/ 192 w 480"/>
                <a:gd name="T5" fmla="*/ 48 h 117"/>
                <a:gd name="T6" fmla="*/ 480 w 480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117"/>
                <a:gd name="T14" fmla="*/ 480 w 480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117">
                  <a:moveTo>
                    <a:pt x="0" y="117"/>
                  </a:moveTo>
                  <a:cubicBezTo>
                    <a:pt x="46" y="111"/>
                    <a:pt x="83" y="103"/>
                    <a:pt x="124" y="83"/>
                  </a:cubicBezTo>
                  <a:cubicBezTo>
                    <a:pt x="147" y="72"/>
                    <a:pt x="167" y="55"/>
                    <a:pt x="192" y="48"/>
                  </a:cubicBezTo>
                  <a:cubicBezTo>
                    <a:pt x="284" y="21"/>
                    <a:pt x="384" y="0"/>
                    <a:pt x="4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24" name="Text Box 71"/>
            <p:cNvSpPr txBox="1">
              <a:spLocks noChangeArrowheads="1"/>
            </p:cNvSpPr>
            <p:nvPr/>
          </p:nvSpPr>
          <p:spPr bwMode="auto">
            <a:xfrm>
              <a:off x="4966" y="193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51225" name="Text Box 72"/>
            <p:cNvSpPr txBox="1">
              <a:spLocks noChangeArrowheads="1"/>
            </p:cNvSpPr>
            <p:nvPr/>
          </p:nvSpPr>
          <p:spPr bwMode="auto">
            <a:xfrm>
              <a:off x="4952" y="165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0101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54713F-84C6-45D9-9784-F0396E40CA3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3973513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hu-HU" smtClean="0"/>
              <a:t>If U &gt; </a:t>
            </a:r>
            <a:r>
              <a:rPr lang="en-US" altLang="hu-HU" smtClean="0">
                <a:solidFill>
                  <a:srgbClr val="FF0000"/>
                </a:solidFill>
              </a:rPr>
              <a:t>threshold</a:t>
            </a:r>
            <a:r>
              <a:rPr lang="en-US" altLang="hu-HU" smtClean="0"/>
              <a:t> then increase </a:t>
            </a:r>
            <a:r>
              <a:rPr lang="en-US" altLang="hu-HU" i="1" smtClean="0"/>
              <a:t>m</a:t>
            </a: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		(and maybe </a:t>
            </a:r>
            <a:r>
              <a:rPr lang="en-US" altLang="hu-HU" i="1" smtClean="0"/>
              <a:t>i </a:t>
            </a:r>
            <a:r>
              <a:rPr lang="en-US" altLang="hu-HU" smtClean="0"/>
              <a:t>)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642938" y="566738"/>
            <a:ext cx="7772400" cy="703262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smtClean="0">
                <a:sym typeface="ZapfDingbats" pitchFamily="82" charset="2"/>
              </a:rPr>
              <a:t> </a:t>
            </a:r>
            <a:r>
              <a:rPr lang="en-US" altLang="hu-HU" sz="3600" smtClean="0"/>
              <a:t>When do we expand file?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85800" y="1981200"/>
            <a:ext cx="65309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Keep track of:     </a:t>
            </a:r>
            <a:r>
              <a:rPr lang="en-US" altLang="hu-HU" u="sng"/>
              <a:t># used slots</a:t>
            </a:r>
            <a:r>
              <a:rPr lang="en-US" altLang="hu-HU"/>
              <a:t>  </a:t>
            </a:r>
            <a:r>
              <a:rPr lang="en-US" altLang="hu-HU" u="sng"/>
              <a:t> </a:t>
            </a: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	      total # of slots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369175" y="2160588"/>
            <a:ext cx="873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= 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FA3EB0-A022-4AB5-AFCF-86A26AA6F40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600" smtClean="0"/>
              <a:t>	Linear Hashing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5462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 Can handle growing files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with less wasted space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with no full reorganizations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 No indirection like extensible hashing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608013" y="577850"/>
            <a:ext cx="2133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522288" y="1698625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+</a:t>
            </a:r>
          </a:p>
        </p:txBody>
      </p:sp>
      <p:sp>
        <p:nvSpPr>
          <p:cNvPr id="53255" name="Oval 6"/>
          <p:cNvSpPr>
            <a:spLocks noChangeArrowheads="1"/>
          </p:cNvSpPr>
          <p:nvPr/>
        </p:nvSpPr>
        <p:spPr bwMode="auto">
          <a:xfrm>
            <a:off x="598488" y="4060825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+</a:t>
            </a:r>
          </a:p>
        </p:txBody>
      </p:sp>
      <p:grpSp>
        <p:nvGrpSpPr>
          <p:cNvPr id="53256" name="Group 9"/>
          <p:cNvGrpSpPr>
            <a:grpSpLocks/>
          </p:cNvGrpSpPr>
          <p:nvPr/>
        </p:nvGrpSpPr>
        <p:grpSpPr bwMode="auto">
          <a:xfrm>
            <a:off x="412750" y="5008563"/>
            <a:ext cx="7772400" cy="631825"/>
            <a:chOff x="260" y="3155"/>
            <a:chExt cx="4896" cy="398"/>
          </a:xfrm>
        </p:grpSpPr>
        <p:sp>
          <p:nvSpPr>
            <p:cNvPr id="53257" name="Rectangle 7"/>
            <p:cNvSpPr>
              <a:spLocks noChangeArrowheads="1"/>
            </p:cNvSpPr>
            <p:nvPr/>
          </p:nvSpPr>
          <p:spPr bwMode="auto">
            <a:xfrm>
              <a:off x="260" y="3155"/>
              <a:ext cx="489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		Can still have overflow chains</a:t>
              </a:r>
            </a:p>
          </p:txBody>
        </p:sp>
        <p:sp>
          <p:nvSpPr>
            <p:cNvPr id="53258" name="Oval 8"/>
            <p:cNvSpPr>
              <a:spLocks noChangeArrowheads="1"/>
            </p:cNvSpPr>
            <p:nvPr/>
          </p:nvSpPr>
          <p:spPr bwMode="auto">
            <a:xfrm>
              <a:off x="404" y="3251"/>
              <a:ext cx="219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13377-DB22-4018-A0D8-56FBE88799F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203700" y="2933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4965700" y="26289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041900" y="2628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25425" y="3513138"/>
            <a:ext cx="472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2400"/>
              <a:t>(</a:t>
            </a:r>
            <a:r>
              <a:rPr lang="en-US" altLang="hu-HU" sz="2400"/>
              <a:t>indirect reference, </a:t>
            </a:r>
            <a:r>
              <a:rPr lang="en-US" altLang="hu-HU" sz="2400">
                <a:solidFill>
                  <a:srgbClr val="FF0000"/>
                </a:solidFill>
              </a:rPr>
              <a:t>more flexible</a:t>
            </a:r>
            <a:r>
              <a:rPr lang="hu-HU" altLang="hu-HU" sz="2400"/>
              <a:t>)</a:t>
            </a:r>
            <a:endParaRPr lang="en-US" altLang="hu-HU" sz="240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651500" y="3924300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Index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5651500" y="20193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565900" y="20193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7327900" y="20193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8318500" y="20193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327900" y="2324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7327900" y="27813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7307263" y="2362200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record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5651500" y="2171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5651500" y="3238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5651500" y="3009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5651500" y="2705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56515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727700" y="2628900"/>
            <a:ext cx="78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key 1</a:t>
            </a: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6464300" y="2387600"/>
            <a:ext cx="8509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304800" y="533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/>
              <a:t>Two alternatives</a:t>
            </a:r>
            <a:endParaRPr lang="en-US" altLang="hu-HU"/>
          </a:p>
        </p:txBody>
      </p: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800100" y="4927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Alt (2) for “secondary” search key</a:t>
            </a:r>
          </a:p>
        </p:txBody>
      </p:sp>
      <p:sp>
        <p:nvSpPr>
          <p:cNvPr id="8217" name="Rectangle 7"/>
          <p:cNvSpPr>
            <a:spLocks noChangeArrowheads="1"/>
          </p:cNvSpPr>
          <p:nvPr/>
        </p:nvSpPr>
        <p:spPr bwMode="auto">
          <a:xfrm>
            <a:off x="949325" y="2730500"/>
            <a:ext cx="3279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(2) key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h(key)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B0328-7BD2-4846-89CA-AC652DFC991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921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smtClean="0"/>
              <a:t>Example: BAD CASE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			</a:t>
            </a:r>
            <a:r>
              <a:rPr lang="en-US" altLang="hu-HU" sz="2400" smtClean="0"/>
              <a:t>Very full</a:t>
            </a:r>
          </a:p>
          <a:p>
            <a:pPr eaLnBrk="1" hangingPunct="1">
              <a:buFontTx/>
              <a:buNone/>
            </a:pPr>
            <a:endParaRPr lang="en-US" altLang="hu-HU" sz="2400" smtClean="0"/>
          </a:p>
          <a:p>
            <a:pPr eaLnBrk="1" hangingPunct="1">
              <a:buFontTx/>
              <a:buNone/>
            </a:pPr>
            <a:endParaRPr lang="en-US" altLang="hu-HU" sz="2400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		Very empty				Need to move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						</a:t>
            </a:r>
            <a:r>
              <a:rPr lang="en-US" altLang="hu-HU" sz="2400" i="1" smtClean="0"/>
              <a:t>m</a:t>
            </a:r>
            <a:r>
              <a:rPr lang="en-US" altLang="hu-HU" sz="2400" smtClean="0"/>
              <a:t> here…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						Would waste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						space...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	</a:t>
            </a:r>
            <a:endParaRPr lang="en-US" altLang="hu-HU" smtClean="0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2362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3124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1600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3886200" y="3352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3886200" y="4114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3886200" y="4800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54864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6" name="Rectangle 13"/>
          <p:cNvSpPr>
            <a:spLocks noChangeArrowheads="1"/>
          </p:cNvSpPr>
          <p:nvPr/>
        </p:nvSpPr>
        <p:spPr bwMode="auto">
          <a:xfrm>
            <a:off x="63246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7" name="Rectangle 14"/>
          <p:cNvSpPr>
            <a:spLocks noChangeArrowheads="1"/>
          </p:cNvSpPr>
          <p:nvPr/>
        </p:nvSpPr>
        <p:spPr bwMode="auto">
          <a:xfrm>
            <a:off x="70866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8" name="AutoShape 15"/>
          <p:cNvSpPr>
            <a:spLocks/>
          </p:cNvSpPr>
          <p:nvPr/>
        </p:nvSpPr>
        <p:spPr bwMode="auto">
          <a:xfrm rot="-5400000">
            <a:off x="2400300" y="24765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9" name="AutoShape 16"/>
          <p:cNvSpPr>
            <a:spLocks/>
          </p:cNvSpPr>
          <p:nvPr/>
        </p:nvSpPr>
        <p:spPr bwMode="auto">
          <a:xfrm rot="5400000" flipV="1">
            <a:off x="4114800" y="220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>
            <a:off x="7108825" y="3386138"/>
            <a:ext cx="903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1CC10E-7CB1-47F2-92BA-FE743505728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r>
              <a:rPr lang="en-US" altLang="hu-HU" u="sng" smtClean="0"/>
              <a:t>Hashing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How it works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Dynamic hashing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- Extensible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- Linear</a:t>
            </a:r>
            <a:endParaRPr lang="en-US" altLang="hu-HU" u="sng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5800" y="838200"/>
            <a:ext cx="2362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CD53E-949D-40ED-8522-20FB27836F5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Next: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Indexing vs Hashing</a:t>
            </a:r>
          </a:p>
          <a:p>
            <a:pPr eaLnBrk="1" hangingPunct="1"/>
            <a:r>
              <a:rPr lang="en-US" altLang="hu-HU" smtClean="0"/>
              <a:t>Index definition in SQL</a:t>
            </a:r>
          </a:p>
          <a:p>
            <a:pPr eaLnBrk="1" hangingPunct="1"/>
            <a:r>
              <a:rPr lang="en-US" altLang="hu-HU" smtClean="0"/>
              <a:t>Multiple key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F6362-A4E0-47F7-987F-060EFE87EA1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>
                <a:solidFill>
                  <a:srgbClr val="FF0000"/>
                </a:solidFill>
              </a:rPr>
              <a:t>Hashing</a:t>
            </a:r>
            <a:r>
              <a:rPr lang="en-US" altLang="hu-HU" smtClean="0"/>
              <a:t> good for probes </a:t>
            </a:r>
            <a:r>
              <a:rPr lang="en-US" altLang="hu-HU" smtClean="0">
                <a:solidFill>
                  <a:srgbClr val="FF0000"/>
                </a:solidFill>
              </a:rPr>
              <a:t>given key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e.g.,   	SELECT …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  	FROM R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WHERE R.A = 5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838200"/>
            <a:ext cx="502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Indexing vs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CAFA3-7C0E-4F0F-BF96-09FD5D99C53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>
                <a:solidFill>
                  <a:srgbClr val="FF0000"/>
                </a:solidFill>
              </a:rPr>
              <a:t>INDEXING</a:t>
            </a:r>
            <a:r>
              <a:rPr lang="en-US" altLang="hu-HU" smtClean="0"/>
              <a:t> (Including B Trees) good for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</a:t>
            </a:r>
            <a:r>
              <a:rPr lang="en-US" altLang="hu-HU" smtClean="0">
                <a:solidFill>
                  <a:srgbClr val="FF0000"/>
                </a:solidFill>
              </a:rPr>
              <a:t>Range Searches</a:t>
            </a:r>
            <a:r>
              <a:rPr lang="en-US" altLang="hu-HU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e.g.,  	SELECT</a:t>
            </a:r>
            <a:endParaRPr lang="en-US" altLang="hu-HU" sz="2400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				</a:t>
            </a:r>
            <a:r>
              <a:rPr lang="en-US" altLang="hu-HU" smtClean="0"/>
              <a:t>FROM R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WHERE R.A &gt; 5</a:t>
            </a:r>
            <a:endParaRPr lang="en-US" altLang="hu-HU" sz="2400" smtClean="0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304800" y="838200"/>
            <a:ext cx="502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Indexing vs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C6C190-780A-4308-9A4A-6EF47477D8A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Index definition </a:t>
            </a:r>
            <a:r>
              <a:rPr lang="en-US" altLang="hu-HU" sz="3600" u="sng" smtClean="0">
                <a:solidFill>
                  <a:srgbClr val="FF0000"/>
                </a:solidFill>
              </a:rPr>
              <a:t>in SQL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u="sng" smtClean="0"/>
              <a:t>Create</a:t>
            </a:r>
            <a:r>
              <a:rPr lang="en-US" altLang="hu-HU" smtClean="0"/>
              <a:t> </a:t>
            </a:r>
            <a:r>
              <a:rPr lang="en-US" altLang="hu-HU" u="sng" smtClean="0"/>
              <a:t>index </a:t>
            </a:r>
            <a:r>
              <a:rPr lang="en-US" altLang="hu-HU" smtClean="0"/>
              <a:t>name </a:t>
            </a:r>
            <a:r>
              <a:rPr lang="en-US" altLang="hu-HU" u="sng" smtClean="0"/>
              <a:t>on</a:t>
            </a:r>
            <a:r>
              <a:rPr lang="en-US" altLang="hu-HU" smtClean="0"/>
              <a:t> rel (attr)</a:t>
            </a:r>
          </a:p>
          <a:p>
            <a:pPr eaLnBrk="1" hangingPunct="1"/>
            <a:r>
              <a:rPr lang="en-US" altLang="hu-HU" u="sng" smtClean="0"/>
              <a:t>Create</a:t>
            </a:r>
            <a:r>
              <a:rPr lang="en-US" altLang="hu-HU" smtClean="0"/>
              <a:t> </a:t>
            </a:r>
            <a:r>
              <a:rPr lang="en-US" altLang="hu-HU" u="sng" smtClean="0"/>
              <a:t>unique</a:t>
            </a:r>
            <a:r>
              <a:rPr lang="en-US" altLang="hu-HU" smtClean="0"/>
              <a:t> </a:t>
            </a:r>
            <a:r>
              <a:rPr lang="en-US" altLang="hu-HU" u="sng" smtClean="0"/>
              <a:t>index</a:t>
            </a:r>
            <a:r>
              <a:rPr lang="en-US" altLang="hu-HU" smtClean="0"/>
              <a:t> name </a:t>
            </a:r>
            <a:r>
              <a:rPr lang="en-US" altLang="hu-HU" u="sng" smtClean="0"/>
              <a:t>on</a:t>
            </a:r>
            <a:r>
              <a:rPr lang="en-US" altLang="hu-HU" smtClean="0"/>
              <a:t> rel (attr)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786188" y="3427413"/>
            <a:ext cx="42021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defines candidate key</a:t>
            </a:r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2949575" y="3135313"/>
            <a:ext cx="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2960688" y="37766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860425" y="4560888"/>
            <a:ext cx="38528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 u="sng"/>
              <a:t>Drop </a:t>
            </a:r>
            <a:r>
              <a:rPr lang="en-US" altLang="hu-HU"/>
              <a:t>INDEX name</a:t>
            </a:r>
            <a:endParaRPr lang="en-US" altLang="hu-HU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52C6C-349B-44AA-B4BA-54CD1A602DD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5111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	   CANNOT SPECIFY TYPE OF INDEX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</a:t>
            </a:r>
            <a:r>
              <a:rPr lang="en-US" altLang="hu-HU" sz="2800" smtClean="0"/>
              <a:t>(e.g. B-tree, Hashing, …)</a:t>
            </a: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	   OR PARAMETERS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</a:t>
            </a:r>
            <a:r>
              <a:rPr lang="en-US" altLang="hu-HU" sz="2800" smtClean="0"/>
              <a:t>(e.g. Load Factor, Size of Hash,...)</a:t>
            </a: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	   ... at least in SQL...</a:t>
            </a:r>
            <a:endParaRPr lang="hu-HU" altLang="hu-HU" smtClean="0"/>
          </a:p>
          <a:p>
            <a:pPr eaLnBrk="1" hangingPunct="1">
              <a:buFontTx/>
              <a:buNone/>
            </a:pPr>
            <a:endParaRPr lang="hu-HU" altLang="hu-HU" smtClean="0"/>
          </a:p>
          <a:p>
            <a:pPr algn="ctr" eaLnBrk="1" hangingPunct="1">
              <a:buFontTx/>
              <a:buNone/>
            </a:pPr>
            <a:r>
              <a:rPr lang="hu-HU" altLang="hu-HU" smtClean="0">
                <a:solidFill>
                  <a:srgbClr val="FF0000"/>
                </a:solidFill>
              </a:rPr>
              <a:t>In Oracle you can !</a:t>
            </a:r>
            <a:endParaRPr lang="en-US" altLang="hu-HU" smtClean="0">
              <a:solidFill>
                <a:srgbClr val="FF0000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39775" y="544513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7132B-2F95-46DF-B02F-1AD8B8B814A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663575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      ATTRIBUTE </a:t>
            </a:r>
            <a:r>
              <a:rPr lang="en-US" altLang="hu-HU" u="sng" smtClean="0"/>
              <a:t>LIST</a:t>
            </a:r>
            <a:r>
              <a:rPr lang="en-US" altLang="hu-HU" smtClean="0"/>
              <a:t> </a:t>
            </a:r>
            <a:r>
              <a:rPr lang="en-US" altLang="hu-HU" smtClean="0">
                <a:sym typeface="Symbol" panose="05050102010706020507" pitchFamily="18" charset="2"/>
              </a:rPr>
              <a:t></a:t>
            </a:r>
            <a:r>
              <a:rPr lang="en-US" altLang="hu-HU" smtClean="0"/>
              <a:t> MULTIKEY INDEX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			(next)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 e.g., </a:t>
            </a:r>
            <a:r>
              <a:rPr lang="en-US" altLang="hu-HU" u="sng" smtClean="0"/>
              <a:t>CREATE</a:t>
            </a:r>
            <a:r>
              <a:rPr lang="en-US" altLang="hu-HU" smtClean="0"/>
              <a:t> </a:t>
            </a:r>
            <a:r>
              <a:rPr lang="en-US" altLang="hu-HU" u="sng" smtClean="0"/>
              <a:t>INDEX</a:t>
            </a:r>
            <a:r>
              <a:rPr lang="en-US" altLang="hu-HU" smtClean="0"/>
              <a:t> foo </a:t>
            </a:r>
            <a:r>
              <a:rPr lang="en-US" altLang="hu-HU" u="sng" smtClean="0"/>
              <a:t>ON</a:t>
            </a:r>
            <a:r>
              <a:rPr lang="en-US" altLang="hu-HU" smtClean="0"/>
              <a:t> R(</a:t>
            </a:r>
            <a:r>
              <a:rPr lang="en-US" altLang="hu-HU" smtClean="0">
                <a:solidFill>
                  <a:srgbClr val="FF0000"/>
                </a:solidFill>
              </a:rPr>
              <a:t>A,B,C</a:t>
            </a:r>
            <a:r>
              <a:rPr lang="en-US" altLang="hu-HU" smtClean="0"/>
              <a:t>)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58775" y="73025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565ADF-D98A-4D4E-A98A-685B5F1868F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mtClean="0"/>
              <a:t>  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817688"/>
            <a:ext cx="8034337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Motivation: Find records where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   DEPT = “Toy” AND SAL &gt; 50k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62000" y="7620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Multi-key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E7A62A-C19F-4C86-A5FF-F3071791710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>
                <a:solidFill>
                  <a:srgbClr val="FF0000"/>
                </a:solidFill>
              </a:rPr>
              <a:t>Strategy I</a:t>
            </a:r>
            <a:r>
              <a:rPr lang="en-US" altLang="hu-HU" sz="3600" u="sng" smtClean="0"/>
              <a:t>: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752600"/>
            <a:ext cx="7772400" cy="1916113"/>
          </a:xfrm>
        </p:spPr>
        <p:txBody>
          <a:bodyPr/>
          <a:lstStyle/>
          <a:p>
            <a:pPr eaLnBrk="1" hangingPunct="1"/>
            <a:r>
              <a:rPr lang="en-US" altLang="hu-HU" smtClean="0"/>
              <a:t>Use one index, say Dept.</a:t>
            </a:r>
          </a:p>
          <a:p>
            <a:pPr eaLnBrk="1" hangingPunct="1"/>
            <a:r>
              <a:rPr lang="en-US" altLang="hu-HU" smtClean="0"/>
              <a:t>Get all Dept = “Toy” records</a:t>
            </a:r>
            <a:br>
              <a:rPr lang="en-US" altLang="hu-HU" smtClean="0"/>
            </a:br>
            <a:r>
              <a:rPr lang="en-US" altLang="hu-HU" smtClean="0"/>
              <a:t>            and check their salary</a:t>
            </a:r>
          </a:p>
        </p:txBody>
      </p:sp>
      <p:sp>
        <p:nvSpPr>
          <p:cNvPr id="63493" name="AutoShape 4"/>
          <p:cNvSpPr>
            <a:spLocks noChangeArrowheads="1"/>
          </p:cNvSpPr>
          <p:nvPr/>
        </p:nvSpPr>
        <p:spPr bwMode="auto">
          <a:xfrm rot="2475843">
            <a:off x="3646488" y="4048125"/>
            <a:ext cx="1066800" cy="1219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3740150" y="4467225"/>
            <a:ext cx="42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</a:t>
            </a:r>
            <a:r>
              <a:rPr lang="en-US" altLang="hu-HU" sz="1800"/>
              <a:t>1</a:t>
            </a:r>
            <a:endParaRPr lang="en-US" altLang="hu-HU" sz="2400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2808288" y="48101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 flipV="1">
            <a:off x="4179888" y="3776663"/>
            <a:ext cx="56515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4200525" y="4321175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4179888" y="5114925"/>
            <a:ext cx="56515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4179888" y="5343525"/>
            <a:ext cx="5556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00" name="Line 19"/>
          <p:cNvSpPr>
            <a:spLocks noChangeShapeType="1"/>
          </p:cNvSpPr>
          <p:nvPr/>
        </p:nvSpPr>
        <p:spPr bwMode="auto">
          <a:xfrm>
            <a:off x="4189413" y="4581525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BB647-23C3-4BFF-B6D9-ABC137B1358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smtClean="0"/>
              <a:t>Typical implementation</a:t>
            </a:r>
          </a:p>
        </p:txBody>
      </p:sp>
      <p:pic>
        <p:nvPicPr>
          <p:cNvPr id="9220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309813"/>
            <a:ext cx="6956425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37ED9-5151-43DA-A4E8-C524D209B2B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Use 2 Indexes; Manipulate Pointers</a:t>
            </a:r>
          </a:p>
          <a:p>
            <a:pPr eaLnBrk="1" hangingPunct="1"/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Toy							Sal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						&gt; 50k	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>
                <a:solidFill>
                  <a:srgbClr val="FF0000"/>
                </a:solidFill>
              </a:rPr>
              <a:t>Strategy II</a:t>
            </a:r>
            <a:r>
              <a:rPr lang="en-US" altLang="hu-HU" sz="3600" u="sng" smtClean="0"/>
              <a:t>: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9812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22860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2004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28956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25908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41148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4196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244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0292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3340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56388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59436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62484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H="1">
            <a:off x="6705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15240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7E622-BFB2-4961-BD62-EBC0E84794C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Multiple Key Index</a:t>
            </a:r>
          </a:p>
          <a:p>
            <a:pPr eaLnBrk="1" hangingPunct="1"/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One idea:  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>
                <a:solidFill>
                  <a:srgbClr val="FF0000"/>
                </a:solidFill>
              </a:rPr>
              <a:t>Strategy III</a:t>
            </a:r>
            <a:r>
              <a:rPr lang="en-US" altLang="hu-HU" sz="3600" u="sng" smtClean="0"/>
              <a:t>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 rot="2475843">
            <a:off x="3200400" y="3276600"/>
            <a:ext cx="1066800" cy="1219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 rot="2475843">
            <a:off x="4741863" y="2420938"/>
            <a:ext cx="577850" cy="6477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3" name="AutoShape 8"/>
          <p:cNvSpPr>
            <a:spLocks noChangeArrowheads="1"/>
          </p:cNvSpPr>
          <p:nvPr/>
        </p:nvSpPr>
        <p:spPr bwMode="auto">
          <a:xfrm rot="2475843">
            <a:off x="4724400" y="3505200"/>
            <a:ext cx="577850" cy="6477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4" name="Text Box 9"/>
          <p:cNvSpPr txBox="1">
            <a:spLocks noChangeArrowheads="1"/>
          </p:cNvSpPr>
          <p:nvPr/>
        </p:nvSpPr>
        <p:spPr bwMode="auto">
          <a:xfrm>
            <a:off x="3294063" y="3695700"/>
            <a:ext cx="42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</a:t>
            </a:r>
            <a:r>
              <a:rPr lang="en-US" altLang="hu-HU" sz="1800"/>
              <a:t>1</a:t>
            </a:r>
            <a:endParaRPr lang="en-US" altLang="hu-HU" sz="2400"/>
          </a:p>
        </p:txBody>
      </p:sp>
      <p:sp>
        <p:nvSpPr>
          <p:cNvPr id="65545" name="Text Box 11"/>
          <p:cNvSpPr txBox="1">
            <a:spLocks noChangeArrowheads="1"/>
          </p:cNvSpPr>
          <p:nvPr/>
        </p:nvSpPr>
        <p:spPr bwMode="auto">
          <a:xfrm>
            <a:off x="4648200" y="2590800"/>
            <a:ext cx="42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</a:t>
            </a:r>
            <a:r>
              <a:rPr lang="en-US" altLang="hu-HU" sz="1800"/>
              <a:t>2</a:t>
            </a:r>
            <a:endParaRPr lang="en-US" altLang="hu-HU" sz="2400"/>
          </a:p>
        </p:txBody>
      </p:sp>
      <p:sp>
        <p:nvSpPr>
          <p:cNvPr id="65546" name="Text Box 12"/>
          <p:cNvSpPr txBox="1">
            <a:spLocks noChangeArrowheads="1"/>
          </p:cNvSpPr>
          <p:nvPr/>
        </p:nvSpPr>
        <p:spPr bwMode="auto">
          <a:xfrm>
            <a:off x="4648200" y="3581400"/>
            <a:ext cx="42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</a:t>
            </a:r>
            <a:r>
              <a:rPr lang="en-US" altLang="hu-HU" sz="1800"/>
              <a:t>3</a:t>
            </a:r>
            <a:endParaRPr lang="en-US" altLang="hu-HU" sz="2400"/>
          </a:p>
        </p:txBody>
      </p:sp>
      <p:sp>
        <p:nvSpPr>
          <p:cNvPr id="65547" name="Line 13"/>
          <p:cNvSpPr>
            <a:spLocks noChangeShapeType="1"/>
          </p:cNvSpPr>
          <p:nvPr/>
        </p:nvSpPr>
        <p:spPr bwMode="auto">
          <a:xfrm>
            <a:off x="2362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8" name="Line 14"/>
          <p:cNvSpPr>
            <a:spLocks noChangeShapeType="1"/>
          </p:cNvSpPr>
          <p:nvPr/>
        </p:nvSpPr>
        <p:spPr bwMode="auto">
          <a:xfrm flipV="1">
            <a:off x="3733800" y="2819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9" name="Line 15"/>
          <p:cNvSpPr>
            <a:spLocks noChangeShapeType="1"/>
          </p:cNvSpPr>
          <p:nvPr/>
        </p:nvSpPr>
        <p:spPr bwMode="auto">
          <a:xfrm>
            <a:off x="3733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0" name="Line 16"/>
          <p:cNvSpPr>
            <a:spLocks noChangeShapeType="1"/>
          </p:cNvSpPr>
          <p:nvPr/>
        </p:nvSpPr>
        <p:spPr bwMode="auto">
          <a:xfrm>
            <a:off x="3733800" y="4343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1" name="Line 17"/>
          <p:cNvSpPr>
            <a:spLocks noChangeShapeType="1"/>
          </p:cNvSpPr>
          <p:nvPr/>
        </p:nvSpPr>
        <p:spPr bwMode="auto">
          <a:xfrm>
            <a:off x="3733800" y="45720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2" name="Line 18"/>
          <p:cNvSpPr>
            <a:spLocks noChangeShapeType="1"/>
          </p:cNvSpPr>
          <p:nvPr/>
        </p:nvSpPr>
        <p:spPr bwMode="auto">
          <a:xfrm>
            <a:off x="50292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3" name="Line 19"/>
          <p:cNvSpPr>
            <a:spLocks noChangeShapeType="1"/>
          </p:cNvSpPr>
          <p:nvPr/>
        </p:nvSpPr>
        <p:spPr bwMode="auto">
          <a:xfrm>
            <a:off x="5029200" y="274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4" name="Line 20"/>
          <p:cNvSpPr>
            <a:spLocks noChangeShapeType="1"/>
          </p:cNvSpPr>
          <p:nvPr/>
        </p:nvSpPr>
        <p:spPr bwMode="auto">
          <a:xfrm>
            <a:off x="50292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5" name="Line 21"/>
          <p:cNvSpPr>
            <a:spLocks noChangeShapeType="1"/>
          </p:cNvSpPr>
          <p:nvPr/>
        </p:nvSpPr>
        <p:spPr bwMode="auto">
          <a:xfrm>
            <a:off x="50292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7BDE2E-5101-4EF1-BF97-EA4DB5F7D73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						Example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smtClean="0"/>
              <a:t>							Record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Dept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Index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		Salary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		Index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6553200" y="3124200"/>
            <a:ext cx="1981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Name=Joe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DEPT=Sales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SAL=15k</a:t>
            </a:r>
          </a:p>
        </p:txBody>
      </p:sp>
      <p:grpSp>
        <p:nvGrpSpPr>
          <p:cNvPr id="66566" name="Group 16"/>
          <p:cNvGrpSpPr>
            <a:grpSpLocks/>
          </p:cNvGrpSpPr>
          <p:nvPr/>
        </p:nvGrpSpPr>
        <p:grpSpPr bwMode="auto">
          <a:xfrm>
            <a:off x="762000" y="2057400"/>
            <a:ext cx="1295400" cy="1219200"/>
            <a:chOff x="480" y="1296"/>
            <a:chExt cx="816" cy="768"/>
          </a:xfrm>
        </p:grpSpPr>
        <p:sp>
          <p:nvSpPr>
            <p:cNvPr id="66598" name="Rectangle 5"/>
            <p:cNvSpPr>
              <a:spLocks noChangeArrowheads="1"/>
            </p:cNvSpPr>
            <p:nvPr/>
          </p:nvSpPr>
          <p:spPr bwMode="auto">
            <a:xfrm>
              <a:off x="480" y="129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Art</a:t>
              </a:r>
            </a:p>
          </p:txBody>
        </p:sp>
        <p:sp>
          <p:nvSpPr>
            <p:cNvPr id="66599" name="Rectangle 6"/>
            <p:cNvSpPr>
              <a:spLocks noChangeArrowheads="1"/>
            </p:cNvSpPr>
            <p:nvPr/>
          </p:nvSpPr>
          <p:spPr bwMode="auto">
            <a:xfrm>
              <a:off x="480" y="148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Sales</a:t>
              </a:r>
            </a:p>
          </p:txBody>
        </p:sp>
        <p:sp>
          <p:nvSpPr>
            <p:cNvPr id="66600" name="Rectangle 7"/>
            <p:cNvSpPr>
              <a:spLocks noChangeArrowheads="1"/>
            </p:cNvSpPr>
            <p:nvPr/>
          </p:nvSpPr>
          <p:spPr bwMode="auto">
            <a:xfrm>
              <a:off x="480" y="1680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Toy</a:t>
              </a:r>
            </a:p>
          </p:txBody>
        </p:sp>
        <p:sp>
          <p:nvSpPr>
            <p:cNvPr id="66601" name="Rectangle 8"/>
            <p:cNvSpPr>
              <a:spLocks noChangeArrowheads="1"/>
            </p:cNvSpPr>
            <p:nvPr/>
          </p:nvSpPr>
          <p:spPr bwMode="auto">
            <a:xfrm>
              <a:off x="480" y="1872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2" name="Rectangle 9"/>
            <p:cNvSpPr>
              <a:spLocks noChangeArrowheads="1"/>
            </p:cNvSpPr>
            <p:nvPr/>
          </p:nvSpPr>
          <p:spPr bwMode="auto">
            <a:xfrm>
              <a:off x="1104" y="129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3" name="Rectangle 10"/>
            <p:cNvSpPr>
              <a:spLocks noChangeArrowheads="1"/>
            </p:cNvSpPr>
            <p:nvPr/>
          </p:nvSpPr>
          <p:spPr bwMode="auto">
            <a:xfrm>
              <a:off x="1104" y="148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4" name="Rectangle 11"/>
            <p:cNvSpPr>
              <a:spLocks noChangeArrowheads="1"/>
            </p:cNvSpPr>
            <p:nvPr/>
          </p:nvSpPr>
          <p:spPr bwMode="auto">
            <a:xfrm>
              <a:off x="1104" y="168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5" name="Rectangle 12"/>
            <p:cNvSpPr>
              <a:spLocks noChangeArrowheads="1"/>
            </p:cNvSpPr>
            <p:nvPr/>
          </p:nvSpPr>
          <p:spPr bwMode="auto">
            <a:xfrm>
              <a:off x="1104" y="187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6" name="Line 14"/>
            <p:cNvSpPr>
              <a:spLocks noChangeShapeType="1"/>
            </p:cNvSpPr>
            <p:nvPr/>
          </p:nvSpPr>
          <p:spPr bwMode="auto">
            <a:xfrm>
              <a:off x="480" y="14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607" name="Line 15"/>
            <p:cNvSpPr>
              <a:spLocks noChangeShapeType="1"/>
            </p:cNvSpPr>
            <p:nvPr/>
          </p:nvSpPr>
          <p:spPr bwMode="auto">
            <a:xfrm>
              <a:off x="480" y="14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66567" name="Rectangle 18"/>
          <p:cNvSpPr>
            <a:spLocks noChangeArrowheads="1"/>
          </p:cNvSpPr>
          <p:nvPr/>
        </p:nvSpPr>
        <p:spPr bwMode="auto">
          <a:xfrm>
            <a:off x="3429000" y="14478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10k</a:t>
            </a:r>
          </a:p>
        </p:txBody>
      </p:sp>
      <p:sp>
        <p:nvSpPr>
          <p:cNvPr id="66568" name="Rectangle 19"/>
          <p:cNvSpPr>
            <a:spLocks noChangeArrowheads="1"/>
          </p:cNvSpPr>
          <p:nvPr/>
        </p:nvSpPr>
        <p:spPr bwMode="auto">
          <a:xfrm>
            <a:off x="3429000" y="17526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15k</a:t>
            </a:r>
          </a:p>
        </p:txBody>
      </p:sp>
      <p:sp>
        <p:nvSpPr>
          <p:cNvPr id="66569" name="Rectangle 20"/>
          <p:cNvSpPr>
            <a:spLocks noChangeArrowheads="1"/>
          </p:cNvSpPr>
          <p:nvPr/>
        </p:nvSpPr>
        <p:spPr bwMode="auto">
          <a:xfrm>
            <a:off x="3429000" y="20574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17k</a:t>
            </a:r>
          </a:p>
        </p:txBody>
      </p:sp>
      <p:sp>
        <p:nvSpPr>
          <p:cNvPr id="66570" name="Rectangle 21"/>
          <p:cNvSpPr>
            <a:spLocks noChangeArrowheads="1"/>
          </p:cNvSpPr>
          <p:nvPr/>
        </p:nvSpPr>
        <p:spPr bwMode="auto">
          <a:xfrm>
            <a:off x="3429000" y="23622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21k</a:t>
            </a:r>
          </a:p>
        </p:txBody>
      </p:sp>
      <p:sp>
        <p:nvSpPr>
          <p:cNvPr id="66571" name="Rectangle 22"/>
          <p:cNvSpPr>
            <a:spLocks noChangeArrowheads="1"/>
          </p:cNvSpPr>
          <p:nvPr/>
        </p:nvSpPr>
        <p:spPr bwMode="auto">
          <a:xfrm>
            <a:off x="4419600" y="1447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72" name="Rectangle 23"/>
          <p:cNvSpPr>
            <a:spLocks noChangeArrowheads="1"/>
          </p:cNvSpPr>
          <p:nvPr/>
        </p:nvSpPr>
        <p:spPr bwMode="auto">
          <a:xfrm>
            <a:off x="4419600" y="1752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73" name="Rectangle 24"/>
          <p:cNvSpPr>
            <a:spLocks noChangeArrowheads="1"/>
          </p:cNvSpPr>
          <p:nvPr/>
        </p:nvSpPr>
        <p:spPr bwMode="auto">
          <a:xfrm>
            <a:off x="4419600" y="2057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74" name="Rectangle 25"/>
          <p:cNvSpPr>
            <a:spLocks noChangeArrowheads="1"/>
          </p:cNvSpPr>
          <p:nvPr/>
        </p:nvSpPr>
        <p:spPr bwMode="auto">
          <a:xfrm>
            <a:off x="4419600" y="2362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75" name="Line 26"/>
          <p:cNvSpPr>
            <a:spLocks noChangeShapeType="1"/>
          </p:cNvSpPr>
          <p:nvPr/>
        </p:nvSpPr>
        <p:spPr bwMode="auto">
          <a:xfrm>
            <a:off x="3429000" y="175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6" name="Line 27"/>
          <p:cNvSpPr>
            <a:spLocks noChangeShapeType="1"/>
          </p:cNvSpPr>
          <p:nvPr/>
        </p:nvSpPr>
        <p:spPr bwMode="auto">
          <a:xfrm>
            <a:off x="3429000" y="175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7" name="Rectangle 29"/>
          <p:cNvSpPr>
            <a:spLocks noChangeArrowheads="1"/>
          </p:cNvSpPr>
          <p:nvPr/>
        </p:nvSpPr>
        <p:spPr bwMode="auto">
          <a:xfrm>
            <a:off x="3429000" y="34290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12k</a:t>
            </a:r>
          </a:p>
        </p:txBody>
      </p:sp>
      <p:sp>
        <p:nvSpPr>
          <p:cNvPr id="66578" name="Rectangle 30"/>
          <p:cNvSpPr>
            <a:spLocks noChangeArrowheads="1"/>
          </p:cNvSpPr>
          <p:nvPr/>
        </p:nvSpPr>
        <p:spPr bwMode="auto">
          <a:xfrm>
            <a:off x="3429000" y="37338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15k</a:t>
            </a:r>
          </a:p>
        </p:txBody>
      </p:sp>
      <p:sp>
        <p:nvSpPr>
          <p:cNvPr id="66579" name="Rectangle 31"/>
          <p:cNvSpPr>
            <a:spLocks noChangeArrowheads="1"/>
          </p:cNvSpPr>
          <p:nvPr/>
        </p:nvSpPr>
        <p:spPr bwMode="auto">
          <a:xfrm>
            <a:off x="3429000" y="40386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15k</a:t>
            </a:r>
          </a:p>
        </p:txBody>
      </p:sp>
      <p:sp>
        <p:nvSpPr>
          <p:cNvPr id="66580" name="Rectangle 32"/>
          <p:cNvSpPr>
            <a:spLocks noChangeArrowheads="1"/>
          </p:cNvSpPr>
          <p:nvPr/>
        </p:nvSpPr>
        <p:spPr bwMode="auto">
          <a:xfrm>
            <a:off x="3429000" y="43434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19k</a:t>
            </a:r>
          </a:p>
        </p:txBody>
      </p:sp>
      <p:sp>
        <p:nvSpPr>
          <p:cNvPr id="66581" name="Rectangle 33"/>
          <p:cNvSpPr>
            <a:spLocks noChangeArrowheads="1"/>
          </p:cNvSpPr>
          <p:nvPr/>
        </p:nvSpPr>
        <p:spPr bwMode="auto">
          <a:xfrm>
            <a:off x="4419600" y="3429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82" name="Rectangle 34"/>
          <p:cNvSpPr>
            <a:spLocks noChangeArrowheads="1"/>
          </p:cNvSpPr>
          <p:nvPr/>
        </p:nvSpPr>
        <p:spPr bwMode="auto">
          <a:xfrm>
            <a:off x="4419600" y="3733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83" name="Rectangle 35"/>
          <p:cNvSpPr>
            <a:spLocks noChangeArrowheads="1"/>
          </p:cNvSpPr>
          <p:nvPr/>
        </p:nvSpPr>
        <p:spPr bwMode="auto">
          <a:xfrm>
            <a:off x="4419600" y="4038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84" name="Rectangle 36"/>
          <p:cNvSpPr>
            <a:spLocks noChangeArrowheads="1"/>
          </p:cNvSpPr>
          <p:nvPr/>
        </p:nvSpPr>
        <p:spPr bwMode="auto">
          <a:xfrm>
            <a:off x="4419600" y="4343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85" name="Line 37"/>
          <p:cNvSpPr>
            <a:spLocks noChangeShapeType="1"/>
          </p:cNvSpPr>
          <p:nvPr/>
        </p:nvSpPr>
        <p:spPr bwMode="auto">
          <a:xfrm>
            <a:off x="34290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6" name="Line 38"/>
          <p:cNvSpPr>
            <a:spLocks noChangeShapeType="1"/>
          </p:cNvSpPr>
          <p:nvPr/>
        </p:nvSpPr>
        <p:spPr bwMode="auto">
          <a:xfrm>
            <a:off x="34290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7" name="Line 39"/>
          <p:cNvSpPr>
            <a:spLocks noChangeShapeType="1"/>
          </p:cNvSpPr>
          <p:nvPr/>
        </p:nvSpPr>
        <p:spPr bwMode="auto">
          <a:xfrm>
            <a:off x="1905000" y="2819400"/>
            <a:ext cx="1143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8" name="Line 40"/>
          <p:cNvSpPr>
            <a:spLocks noChangeShapeType="1"/>
          </p:cNvSpPr>
          <p:nvPr/>
        </p:nvSpPr>
        <p:spPr bwMode="auto">
          <a:xfrm>
            <a:off x="1905000" y="25146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9" name="Line 41"/>
          <p:cNvSpPr>
            <a:spLocks noChangeShapeType="1"/>
          </p:cNvSpPr>
          <p:nvPr/>
        </p:nvSpPr>
        <p:spPr bwMode="auto">
          <a:xfrm flipV="1">
            <a:off x="1981200" y="1600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0" name="Line 42"/>
          <p:cNvSpPr>
            <a:spLocks noChangeShapeType="1"/>
          </p:cNvSpPr>
          <p:nvPr/>
        </p:nvSpPr>
        <p:spPr bwMode="auto">
          <a:xfrm flipV="1">
            <a:off x="4648200" y="121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1" name="Line 43"/>
          <p:cNvSpPr>
            <a:spLocks noChangeShapeType="1"/>
          </p:cNvSpPr>
          <p:nvPr/>
        </p:nvSpPr>
        <p:spPr bwMode="auto">
          <a:xfrm flipV="1">
            <a:off x="4648200" y="1524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2" name="Line 44"/>
          <p:cNvSpPr>
            <a:spLocks noChangeShapeType="1"/>
          </p:cNvSpPr>
          <p:nvPr/>
        </p:nvSpPr>
        <p:spPr bwMode="auto">
          <a:xfrm flipV="1">
            <a:off x="4648200" y="182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3" name="Line 45"/>
          <p:cNvSpPr>
            <a:spLocks noChangeShapeType="1"/>
          </p:cNvSpPr>
          <p:nvPr/>
        </p:nvSpPr>
        <p:spPr bwMode="auto">
          <a:xfrm flipV="1">
            <a:off x="45720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4" name="Line 46"/>
          <p:cNvSpPr>
            <a:spLocks noChangeShapeType="1"/>
          </p:cNvSpPr>
          <p:nvPr/>
        </p:nvSpPr>
        <p:spPr bwMode="auto">
          <a:xfrm flipV="1">
            <a:off x="46482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5" name="Line 47"/>
          <p:cNvSpPr>
            <a:spLocks noChangeShapeType="1"/>
          </p:cNvSpPr>
          <p:nvPr/>
        </p:nvSpPr>
        <p:spPr bwMode="auto">
          <a:xfrm>
            <a:off x="4572000" y="3886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6" name="Line 48"/>
          <p:cNvSpPr>
            <a:spLocks noChangeShapeType="1"/>
          </p:cNvSpPr>
          <p:nvPr/>
        </p:nvSpPr>
        <p:spPr bwMode="auto">
          <a:xfrm>
            <a:off x="4572000" y="4191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7" name="Line 49"/>
          <p:cNvSpPr>
            <a:spLocks noChangeShapeType="1"/>
          </p:cNvSpPr>
          <p:nvPr/>
        </p:nvSpPr>
        <p:spPr bwMode="auto">
          <a:xfrm>
            <a:off x="4572000" y="4495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6314E-AC34-487D-B730-6F5DE6BD469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smtClean="0"/>
              <a:t>For which queries is this index good?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825" y="1981200"/>
            <a:ext cx="7772400" cy="2427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Find RECs Dept = “Sales”      SAL=20k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Find RECs Dept = “Sales”      SAL </a:t>
            </a:r>
            <a:r>
              <a:rPr lang="en-US" altLang="hu-HU" u="sng" smtClean="0"/>
              <a:t>&gt;</a:t>
            </a:r>
            <a:r>
              <a:rPr lang="en-US" altLang="hu-HU" smtClean="0"/>
              <a:t> 20k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Find RECs Dept = “Sales”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Find RECs SAL = 20k</a:t>
            </a:r>
          </a:p>
        </p:txBody>
      </p:sp>
      <p:sp>
        <p:nvSpPr>
          <p:cNvPr id="67589" name="Line 4"/>
          <p:cNvSpPr>
            <a:spLocks noChangeShapeType="1"/>
          </p:cNvSpPr>
          <p:nvPr/>
        </p:nvSpPr>
        <p:spPr bwMode="auto">
          <a:xfrm flipV="1">
            <a:off x="5943600" y="2133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6096000" y="2133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 flipV="1">
            <a:off x="59436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60960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708025" y="3895725"/>
            <a:ext cx="261938" cy="250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706438" y="3308350"/>
            <a:ext cx="261937" cy="250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696913" y="2709863"/>
            <a:ext cx="261937" cy="250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96" name="Rectangle 11"/>
          <p:cNvSpPr>
            <a:spLocks noChangeArrowheads="1"/>
          </p:cNvSpPr>
          <p:nvPr/>
        </p:nvSpPr>
        <p:spPr bwMode="auto">
          <a:xfrm>
            <a:off x="719138" y="2144713"/>
            <a:ext cx="261937" cy="250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CDBBB-A03C-4764-BDC2-3087F4FDCD6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Example hash function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8204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dirty="0" smtClean="0"/>
              <a:t>Key = ‘x</a:t>
            </a:r>
            <a:r>
              <a:rPr lang="en-US" altLang="hu-HU" sz="2000" dirty="0" smtClean="0"/>
              <a:t>1</a:t>
            </a:r>
            <a:r>
              <a:rPr lang="en-US" altLang="hu-HU" dirty="0" smtClean="0"/>
              <a:t> x</a:t>
            </a:r>
            <a:r>
              <a:rPr lang="en-US" altLang="hu-HU" sz="2000" dirty="0" smtClean="0"/>
              <a:t>2 </a:t>
            </a:r>
            <a:r>
              <a:rPr lang="en-US" altLang="hu-HU" dirty="0" smtClean="0"/>
              <a:t>… </a:t>
            </a:r>
            <a:r>
              <a:rPr lang="en-US" altLang="hu-HU" dirty="0" err="1" smtClean="0"/>
              <a:t>x</a:t>
            </a:r>
            <a:r>
              <a:rPr lang="en-US" altLang="hu-HU" sz="2000" dirty="0" err="1" smtClean="0"/>
              <a:t>n</a:t>
            </a:r>
            <a:r>
              <a:rPr lang="en-US" altLang="hu-HU" dirty="0" smtClean="0"/>
              <a:t>’   </a:t>
            </a:r>
            <a:r>
              <a:rPr lang="en-US" altLang="hu-HU" i="1" dirty="0" smtClean="0"/>
              <a:t>n</a:t>
            </a:r>
            <a:r>
              <a:rPr lang="en-US" altLang="hu-HU" dirty="0" smtClean="0"/>
              <a:t> byte character string</a:t>
            </a:r>
          </a:p>
          <a:p>
            <a:pPr eaLnBrk="1" hangingPunct="1">
              <a:defRPr/>
            </a:pPr>
            <a:r>
              <a:rPr lang="en-US" altLang="hu-HU" dirty="0" smtClean="0"/>
              <a:t>Have </a:t>
            </a:r>
            <a:r>
              <a:rPr lang="en-US" altLang="hu-HU" i="1" dirty="0" smtClean="0"/>
              <a:t>b</a:t>
            </a:r>
            <a:r>
              <a:rPr lang="en-US" altLang="hu-HU" dirty="0" smtClean="0"/>
              <a:t> buckets</a:t>
            </a:r>
          </a:p>
          <a:p>
            <a:pPr eaLnBrk="1" hangingPunct="1">
              <a:defRPr/>
            </a:pPr>
            <a:r>
              <a:rPr lang="en-US" altLang="hu-HU" dirty="0" smtClean="0"/>
              <a:t>h:  add x</a:t>
            </a:r>
            <a:r>
              <a:rPr lang="en-US" altLang="hu-HU" sz="2000" dirty="0" smtClean="0"/>
              <a:t>1 + </a:t>
            </a:r>
            <a:r>
              <a:rPr lang="en-US" altLang="hu-HU" dirty="0" smtClean="0"/>
              <a:t>x</a:t>
            </a:r>
            <a:r>
              <a:rPr lang="en-US" altLang="hu-HU" sz="2000" dirty="0" smtClean="0"/>
              <a:t>2 + </a:t>
            </a:r>
            <a:r>
              <a:rPr lang="en-US" altLang="hu-HU" dirty="0" smtClean="0"/>
              <a:t>….. </a:t>
            </a:r>
            <a:r>
              <a:rPr lang="en-US" altLang="hu-HU" dirty="0" err="1" smtClean="0"/>
              <a:t>x</a:t>
            </a:r>
            <a:r>
              <a:rPr lang="en-US" altLang="hu-HU" sz="2000" dirty="0" err="1" smtClean="0"/>
              <a:t>n</a:t>
            </a:r>
            <a:endParaRPr lang="en-US" altLang="hu-HU" sz="2000" dirty="0" smtClean="0"/>
          </a:p>
          <a:p>
            <a:pPr lvl="1" eaLnBrk="1" hangingPunct="1">
              <a:defRPr/>
            </a:pPr>
            <a:r>
              <a:rPr lang="en-US" altLang="hu-HU" dirty="0" smtClean="0"/>
              <a:t>	  compute sum modulo </a:t>
            </a:r>
            <a:r>
              <a:rPr lang="en-US" altLang="hu-HU" i="1" dirty="0" smtClean="0"/>
              <a:t>b</a:t>
            </a:r>
            <a:endParaRPr lang="hu-HU" altLang="hu-HU" dirty="0"/>
          </a:p>
          <a:p>
            <a:pPr marL="457200" lvl="1" indent="0" eaLnBrk="1" hangingPunct="1">
              <a:buFontTx/>
              <a:buNone/>
              <a:defRPr/>
            </a:pPr>
            <a:endParaRPr lang="hu-HU" altLang="hu-HU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7AEB6-B809-4724-89FD-E673189C0C0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850900"/>
            <a:ext cx="7772400" cy="1790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smtClean="0">
                <a:sym typeface="ZapfDingbats" pitchFamily="82" charset="2"/>
              </a:rPr>
              <a:t> </a:t>
            </a:r>
            <a:r>
              <a:rPr lang="en-US" altLang="hu-HU" dirty="0" smtClean="0"/>
              <a:t>This may not be best function …</a:t>
            </a:r>
          </a:p>
          <a:p>
            <a:pPr eaLnBrk="1" hangingPunct="1">
              <a:buFontTx/>
              <a:buNone/>
            </a:pPr>
            <a:r>
              <a:rPr lang="en-US" altLang="hu-HU" dirty="0" smtClean="0">
                <a:sym typeface="ZapfDingbats" pitchFamily="82" charset="2"/>
              </a:rPr>
              <a:t> </a:t>
            </a:r>
            <a:r>
              <a:rPr lang="en-US" altLang="hu-HU" dirty="0" smtClean="0"/>
              <a:t>Read Knuth Vol. 3 if you really			need to select a good function.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58800" y="3213100"/>
            <a:ext cx="77724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dirty="0"/>
              <a:t>Good hash	</a:t>
            </a:r>
            <a:r>
              <a:rPr lang="en-US" altLang="hu-HU" dirty="0">
                <a:sym typeface="Wingdings 2" panose="05020102010507070707" pitchFamily="18" charset="2"/>
              </a:rPr>
              <a:t></a:t>
            </a:r>
            <a:r>
              <a:rPr lang="en-US" altLang="hu-HU" dirty="0"/>
              <a:t> Expected number of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function:		</a:t>
            </a:r>
            <a:r>
              <a:rPr lang="en-US" altLang="hu-HU" dirty="0">
                <a:solidFill>
                  <a:srgbClr val="FF0000"/>
                </a:solidFill>
              </a:rPr>
              <a:t>keys/bucket</a:t>
            </a:r>
            <a:r>
              <a:rPr lang="en-US" altLang="hu-HU" dirty="0"/>
              <a:t> is the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same for all buckets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CD321-E6D2-47A3-BC9D-85F2E86FF47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Within a bucket: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790700"/>
            <a:ext cx="7772400" cy="673100"/>
          </a:xfrm>
        </p:spPr>
        <p:txBody>
          <a:bodyPr/>
          <a:lstStyle/>
          <a:p>
            <a:pPr eaLnBrk="1" hangingPunct="1"/>
            <a:r>
              <a:rPr lang="en-US" altLang="hu-HU" smtClean="0"/>
              <a:t>Do we keep keys sorted?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60400" y="2844800"/>
            <a:ext cx="77724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Yes, if CPU time critical</a:t>
            </a:r>
          </a:p>
          <a:p>
            <a:pPr eaLnBrk="1" hangingPunct="1">
              <a:buFontTx/>
              <a:buNone/>
            </a:pPr>
            <a:r>
              <a:rPr lang="en-US" altLang="hu-HU"/>
              <a:t>	  &amp; Inserts/Deletes not too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22086</TotalTime>
  <Words>1428</Words>
  <Application>Microsoft Office PowerPoint</Application>
  <PresentationFormat>Diavetítés a képernyőre (4:3 oldalarány)</PresentationFormat>
  <Paragraphs>761</Paragraphs>
  <Slides>63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63</vt:i4>
      </vt:variant>
    </vt:vector>
  </HeadingPairs>
  <TitlesOfParts>
    <vt:vector size="68" baseType="lpstr">
      <vt:lpstr>Symbol</vt:lpstr>
      <vt:lpstr>Tahoma</vt:lpstr>
      <vt:lpstr>Wingdings 2</vt:lpstr>
      <vt:lpstr>ZapfDingbats</vt:lpstr>
      <vt:lpstr>Default Design</vt:lpstr>
      <vt:lpstr>Ullman et al. : Database System Principles</vt:lpstr>
      <vt:lpstr>PowerPoint-bemutató</vt:lpstr>
      <vt:lpstr>PowerPoint-bemutató</vt:lpstr>
      <vt:lpstr>PowerPoint-bemutató</vt:lpstr>
      <vt:lpstr>PowerPoint-bemutató</vt:lpstr>
      <vt:lpstr>Typical implementation</vt:lpstr>
      <vt:lpstr>Example hash function</vt:lpstr>
      <vt:lpstr>PowerPoint-bemutató</vt:lpstr>
      <vt:lpstr>Within a bucket:</vt:lpstr>
      <vt:lpstr>Next: example to illustrate     inserts, overflows, deletes</vt:lpstr>
      <vt:lpstr>EXAMPLE  2 records/bucket</vt:lpstr>
      <vt:lpstr>EXAMPLE  2 records/bucket</vt:lpstr>
      <vt:lpstr>EXAMPLE  2 records/bucket</vt:lpstr>
      <vt:lpstr>PowerPoint-bemutató</vt:lpstr>
      <vt:lpstr>PowerPoint-bemutató</vt:lpstr>
      <vt:lpstr>PowerPoint-bemutató</vt:lpstr>
      <vt:lpstr>Rule of thumb:</vt:lpstr>
      <vt:lpstr>How do we cope with growth?</vt:lpstr>
      <vt:lpstr>How do we cope with growth?</vt:lpstr>
      <vt:lpstr>Extensible hashing: two ideas</vt:lpstr>
      <vt:lpstr>h(K)[i ]:  means the first i bits of the output by hash function</vt:lpstr>
      <vt:lpstr>Example: h(k) is 4 bits; 2 keys/bucket</vt:lpstr>
      <vt:lpstr>Example: h(k) is 4 bits; 2 keys/bucket</vt:lpstr>
      <vt:lpstr>Example: h(k) is 4 bits; 2 keys/bucket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Extensible hashing:  deletion</vt:lpstr>
      <vt:lpstr>Deletion example:</vt:lpstr>
      <vt:lpstr>Note: Still need overflow chains</vt:lpstr>
      <vt:lpstr>Solution: overflow chains</vt:lpstr>
      <vt:lpstr>   Extensible hashing</vt:lpstr>
      <vt:lpstr>Linear hashing</vt:lpstr>
      <vt:lpstr>Example   b=4 bits,    i =2,   2 keys/bucket</vt:lpstr>
      <vt:lpstr>Example   b=4 bits,    i =2,   2 keys/bucket</vt:lpstr>
      <vt:lpstr>Example   b=4 bits,    i =2,   2 keys/bucket</vt:lpstr>
      <vt:lpstr>Note</vt:lpstr>
      <vt:lpstr>Example   b=4 bits,    i =2,   2 keys/bucket</vt:lpstr>
      <vt:lpstr>Example   b=4 bits,    i =2,   2 keys/bucket</vt:lpstr>
      <vt:lpstr>Example   b=4 bits,    i =2,   2 keys/bucket</vt:lpstr>
      <vt:lpstr>Example Continued: How to grow beyond this?</vt:lpstr>
      <vt:lpstr>Example Continued: How to grow beyond this?</vt:lpstr>
      <vt:lpstr>Example Continued: How to grow beyond this?</vt:lpstr>
      <vt:lpstr>Example Continued: How to grow beyond this?</vt:lpstr>
      <vt:lpstr> When do we expand file?</vt:lpstr>
      <vt:lpstr> Linear Hashing</vt:lpstr>
      <vt:lpstr>Example: BAD CASE</vt:lpstr>
      <vt:lpstr>PowerPoint-bemutató</vt:lpstr>
      <vt:lpstr>Next:</vt:lpstr>
      <vt:lpstr>PowerPoint-bemutató</vt:lpstr>
      <vt:lpstr>PowerPoint-bemutató</vt:lpstr>
      <vt:lpstr>Index definition in SQL</vt:lpstr>
      <vt:lpstr>PowerPoint-bemutató</vt:lpstr>
      <vt:lpstr>PowerPoint-bemutató</vt:lpstr>
      <vt:lpstr>   </vt:lpstr>
      <vt:lpstr>Strategy I:</vt:lpstr>
      <vt:lpstr>Strategy II:</vt:lpstr>
      <vt:lpstr>Strategy III:</vt:lpstr>
      <vt:lpstr>Example</vt:lpstr>
      <vt:lpstr>For which queries is this index good?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admin</cp:lastModifiedBy>
  <cp:revision>209</cp:revision>
  <cp:lastPrinted>2000-01-27T18:10:28Z</cp:lastPrinted>
  <dcterms:created xsi:type="dcterms:W3CDTF">1999-07-13T19:55:20Z</dcterms:created>
  <dcterms:modified xsi:type="dcterms:W3CDTF">2019-10-01T09:39:02Z</dcterms:modified>
</cp:coreProperties>
</file>