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386" r:id="rId3"/>
    <p:sldId id="259" r:id="rId4"/>
    <p:sldId id="387" r:id="rId5"/>
    <p:sldId id="262" r:id="rId6"/>
    <p:sldId id="388" r:id="rId7"/>
    <p:sldId id="389" r:id="rId8"/>
    <p:sldId id="267" r:id="rId9"/>
    <p:sldId id="268" r:id="rId10"/>
    <p:sldId id="390" r:id="rId11"/>
    <p:sldId id="391" r:id="rId12"/>
    <p:sldId id="392" r:id="rId13"/>
    <p:sldId id="393" r:id="rId14"/>
    <p:sldId id="361" r:id="rId15"/>
    <p:sldId id="362" r:id="rId16"/>
    <p:sldId id="363" r:id="rId17"/>
    <p:sldId id="364" r:id="rId18"/>
    <p:sldId id="365" r:id="rId19"/>
    <p:sldId id="383" r:id="rId20"/>
    <p:sldId id="384" r:id="rId21"/>
    <p:sldId id="368" r:id="rId22"/>
    <p:sldId id="369" r:id="rId23"/>
    <p:sldId id="370" r:id="rId24"/>
    <p:sldId id="395" r:id="rId25"/>
    <p:sldId id="273" r:id="rId26"/>
    <p:sldId id="274" r:id="rId27"/>
    <p:sldId id="275" r:id="rId28"/>
    <p:sldId id="276" r:id="rId29"/>
    <p:sldId id="396" r:id="rId30"/>
    <p:sldId id="402" r:id="rId31"/>
    <p:sldId id="403" r:id="rId32"/>
    <p:sldId id="280" r:id="rId33"/>
    <p:sldId id="400" r:id="rId34"/>
    <p:sldId id="404" r:id="rId35"/>
    <p:sldId id="405" r:id="rId36"/>
    <p:sldId id="286" r:id="rId37"/>
    <p:sldId id="287" r:id="rId38"/>
    <p:sldId id="288" r:id="rId39"/>
    <p:sldId id="289" r:id="rId40"/>
    <p:sldId id="290" r:id="rId41"/>
    <p:sldId id="293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414" r:id="rId50"/>
    <p:sldId id="415" r:id="rId51"/>
    <p:sldId id="416" r:id="rId52"/>
    <p:sldId id="417" r:id="rId53"/>
    <p:sldId id="418" r:id="rId54"/>
    <p:sldId id="419" r:id="rId55"/>
    <p:sldId id="420" r:id="rId56"/>
    <p:sldId id="421" r:id="rId57"/>
    <p:sldId id="422" r:id="rId58"/>
    <p:sldId id="423" r:id="rId59"/>
    <p:sldId id="424" r:id="rId60"/>
    <p:sldId id="425" r:id="rId61"/>
  </p:sldIdLst>
  <p:sldSz cx="9144000" cy="6858000" type="screen4x3"/>
  <p:notesSz cx="6934200" cy="939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0" autoAdjust="0"/>
    <p:restoredTop sz="90966" autoAdjust="0"/>
  </p:normalViewPr>
  <p:slideViewPr>
    <p:cSldViewPr snapToGrid="0">
      <p:cViewPr varScale="1">
        <p:scale>
          <a:sx n="108" d="100"/>
          <a:sy n="108" d="100"/>
        </p:scale>
        <p:origin x="3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A1D73C6B-CCA5-4799-9348-95251E93BE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5F43007D-D0E7-40A4-9DFA-EF48C61EA5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300" name="Rectangle 4">
            <a:extLst>
              <a:ext uri="{FF2B5EF4-FFF2-40B4-BE49-F238E27FC236}">
                <a16:creationId xmlns:a16="http://schemas.microsoft.com/office/drawing/2014/main" id="{663A1217-5CAF-479D-87FF-38CDEC8FD41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301" name="Rectangle 5">
            <a:extLst>
              <a:ext uri="{FF2B5EF4-FFF2-40B4-BE49-F238E27FC236}">
                <a16:creationId xmlns:a16="http://schemas.microsoft.com/office/drawing/2014/main" id="{85DEFEB7-D72F-464C-8B1C-9B033771282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03A2042-4EA6-4FEF-8E2A-9662E0A7E13F}" type="slidenum">
              <a:rPr lang="en-US" altLang="hu-HU"/>
              <a:pPr/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D8D47FA-1093-4C22-9FAC-52FF7ECF52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036B461-E994-48FB-8E7A-8D34628DB5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F8308ECD-BCDF-4AAE-8024-04B5817F6C2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5873BD9-8F5A-4DDE-B18D-51A39423EA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464050"/>
            <a:ext cx="50863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11FAD824-9F02-4548-A49A-663BEBB3CC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8100"/>
            <a:ext cx="30051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60F0E2F-9082-48D8-B9E9-06127C44E1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928100"/>
            <a:ext cx="30051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fld id="{B3A2983A-ED5E-427E-8932-394638BF3DBB}" type="slidenum">
              <a:rPr lang="en-US" altLang="hu-HU"/>
              <a:pPr/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1A39BD47-05B5-4442-85CF-9B1AE93D88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E7C81E-F887-4976-B959-B664EA7A72A8}" type="slidenum">
              <a:rPr lang="en-US" altLang="hu-HU"/>
              <a:pPr>
                <a:spcBef>
                  <a:spcPct val="0"/>
                </a:spcBef>
              </a:pPr>
              <a:t>1</a:t>
            </a:fld>
            <a:endParaRPr lang="en-US" altLang="hu-HU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1C6EE97-254A-4179-8B85-80A0B119C8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9A3A06EF-DE87-4E98-9B72-C7B185946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56653195-0FAE-443E-AC94-F374808ACC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7238" indent="-290513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5225" indent="-231775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1950" indent="-231775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98675" indent="-231775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558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30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02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274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B2E699-C242-4185-9A7A-342EFCBB2CD5}" type="slidenum"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57</a:t>
            </a:fld>
            <a:endParaRPr lang="en-US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0E47E85-CFEB-402C-A119-ECB0136283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95F00F89-F313-464B-BB4F-6EA999449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46EF2917-4D71-4F0D-84C6-8AA546A5E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7238" indent="-290513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5225" indent="-231775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1950" indent="-231775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98675" indent="-231775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558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30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02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274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7FA09F-1C1C-4C0E-BFD8-729D2E138147}" type="slidenum"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58</a:t>
            </a:fld>
            <a:endParaRPr lang="en-US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C62FE789-2769-4E71-B16E-F08B686D2B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E548B693-CE9B-4F5E-BD6B-B3EC88AF3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007DE3-B3CB-4D6B-A875-5508F6732A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347B84-129C-4FDA-A2B5-600D375F77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8EA67E-BA04-4B40-B5E1-C2B9012FC4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4E1BE-58B7-48A3-8A14-792254DC76F3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04202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8606FF-14B8-4B5D-8BA6-CE0C25D554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219D02-54CD-439E-BD0C-81580B55C2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DBBB96-CEA3-4B4E-AF0B-5AC2744220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9E0FC-23DA-463B-821E-838FC60F39ED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59685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3C15B0-4533-4790-B12E-0D160FF600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3E404A-9C54-44C4-BE13-92AEA3F654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C5112E-9F01-487D-81CB-276280563A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2478A-C9C5-4BD9-98E7-1F2B5C414391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5675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8556F6-C386-4E0F-BB2D-8EF6766FDC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84682C-D3BF-495D-AFA1-A862885F2D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9062F6-7956-4282-914C-A4058FFCFF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42BE93-AAD7-458D-B028-8673BA2CA691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25100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B6E995-ED7E-4605-B167-AF2193F6C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3B3C41-ACA9-4C47-BD18-342705586C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7A8EE8-956A-4A6E-B52A-DB3852E285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686F53-9D2C-4C2F-A77D-8168FF123736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05137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B14DB-E235-4167-A41B-D0A1AA1FA7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35B0BF-6DA9-4823-AA4E-91D4102EAA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5AF129-AED8-42C1-97F3-A06B327F50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8391D2-5769-471D-8D18-49B24A7251EE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64678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8992E8-72D8-4FB6-9367-B154432EA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35162F1-D8F7-4F98-938D-13D62B1971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BFC5E04-AC30-4694-AE26-D1B755D179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2C7AF-24B6-4629-A815-300553E0A46E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01152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C4C1856-4483-45A4-9E38-ABFFE964E0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86F829C-F7E2-46B2-BB34-AC4D067D21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E29ADD-A5B9-4284-9243-0FE2A5B334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FD5926-FEF7-45D4-AA51-0B50B6223C7D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59806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32814BC-C4E3-44D0-ABB4-6B43FEFDDA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0F1C0B9-7BF1-4218-87B0-B03BC9116A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6AC8A38-7E83-4D87-B733-A0BC97E39F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B8F1A-7D12-4F6A-8F84-6DE8EEA4926B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699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216E78-8E92-4BA3-8911-D6FDE57B11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3F458-4BEB-4ECD-A664-F72E95617E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D0977A-EFBF-4A1F-B020-2E90DD6EC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AAA22E-4C0D-4A82-8E82-498BDA867F3B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69562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757E61-AB61-4578-8C49-BB8C22CF68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29EDE-5694-4795-A20E-D41E536A50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D7C939-F83D-425D-94FD-5E7B6E9C8B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8CC5F0-9889-4B93-A2C5-EA0B670F0EAE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96378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F97E315-ECB4-43F9-B9B9-43721C342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71318A5-5A14-42CD-88D8-75D2B649F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text styles</a:t>
            </a:r>
          </a:p>
          <a:p>
            <a:pPr lvl="1"/>
            <a:r>
              <a:rPr lang="en-US" altLang="hu-HU"/>
              <a:t>Second level</a:t>
            </a:r>
          </a:p>
          <a:p>
            <a:pPr lvl="2"/>
            <a:r>
              <a:rPr lang="en-US" altLang="hu-HU"/>
              <a:t>Third level</a:t>
            </a:r>
          </a:p>
          <a:p>
            <a:pPr lvl="3"/>
            <a:r>
              <a:rPr lang="en-US" altLang="hu-HU"/>
              <a:t>Fourth level</a:t>
            </a:r>
          </a:p>
          <a:p>
            <a:pPr lvl="4"/>
            <a:r>
              <a:rPr lang="en-US" altLang="hu-HU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806C0D4-B57D-4123-B2A3-4E18D7CE69A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4B502FA-2D78-4D35-B611-1551183314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2AB2A07-B02E-44FD-B589-12D1C6FAE19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717F7C7-FFAD-426B-94F3-7E73D2F88136}" type="slidenum">
              <a:rPr lang="en-US" altLang="hu-HU"/>
              <a:pPr/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>
            <a:extLst>
              <a:ext uri="{FF2B5EF4-FFF2-40B4-BE49-F238E27FC236}">
                <a16:creationId xmlns:a16="http://schemas.microsoft.com/office/drawing/2014/main" id="{A874DC6E-733D-48B0-847F-7C801FA0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D12F2B-4B05-4790-948C-2A99517CE28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hu-HU" sz="1400"/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6A1D68F6-5C09-46FA-9950-E772E628A0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44663"/>
            <a:ext cx="7772400" cy="1143000"/>
          </a:xfrm>
        </p:spPr>
        <p:txBody>
          <a:bodyPr/>
          <a:lstStyle/>
          <a:p>
            <a:pPr eaLnBrk="1" hangingPunct="1"/>
            <a:r>
              <a:rPr lang="hu-HU" altLang="hu-HU"/>
              <a:t>Ullman et al. :</a:t>
            </a:r>
            <a:br>
              <a:rPr lang="hu-HU" altLang="hu-HU"/>
            </a:br>
            <a:r>
              <a:rPr lang="en-US" altLang="hu-HU"/>
              <a:t>Database System Principles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36F792B5-5C2F-4768-943F-66070E96E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hu-HU" sz="3600" b="1"/>
              <a:t>Notes 6: Query Processing</a:t>
            </a:r>
            <a:endParaRPr lang="en-US" altLang="hu-HU" b="1"/>
          </a:p>
          <a:p>
            <a:pPr eaLnBrk="1" hangingPunct="1"/>
            <a:endParaRPr lang="en-US" alt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4D0FDA2B-7D78-4EC5-B4A3-FB39DB90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452F3C-3957-48E3-A846-EE3323304E1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hu-HU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C7B7DE7-24F6-40AD-A203-8C337063B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>
                <a:solidFill>
                  <a:srgbClr val="FF0000"/>
                </a:solidFill>
              </a:rPr>
              <a:t>Plan III </a:t>
            </a:r>
            <a:r>
              <a:rPr lang="en-US" altLang="hu-HU" sz="3600" u="sng" dirty="0"/>
              <a:t/>
            </a:r>
            <a:br>
              <a:rPr lang="en-US" altLang="hu-HU" sz="3600" u="sng" dirty="0"/>
            </a:br>
            <a:endParaRPr lang="en-US" altLang="hu-HU" sz="3600" dirty="0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A98B662-EA8A-4CBA-A3D4-FF54D7B94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772400" cy="2743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Use R.A and S.C </a:t>
            </a:r>
            <a:r>
              <a:rPr lang="en-US" altLang="hu-HU" dirty="0">
                <a:solidFill>
                  <a:srgbClr val="FF0000"/>
                </a:solidFill>
              </a:rPr>
              <a:t>Indexes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(1) Use R.A index to select R tuples 		  with R.A = “c”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(2) For each R.C value found, use S.C		  index to find matching tuples</a:t>
            </a:r>
            <a:endParaRPr lang="en-US" altLang="hu-HU" sz="2400" dirty="0"/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CA2CA1A7-A84C-4186-8022-01CF72739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86200"/>
            <a:ext cx="7772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	(3) Eliminate S tuples S.E </a:t>
            </a:r>
            <a:r>
              <a:rPr lang="en-US" altLang="hu-HU">
                <a:sym typeface="Symbol" panose="05050102010706020507" pitchFamily="18" charset="2"/>
              </a:rPr>
              <a:t> 2</a:t>
            </a:r>
          </a:p>
          <a:p>
            <a:pPr eaLnBrk="1" hangingPunct="1">
              <a:buFontTx/>
              <a:buNone/>
            </a:pPr>
            <a:r>
              <a:rPr lang="en-US" altLang="hu-HU">
                <a:sym typeface="Symbol" panose="05050102010706020507" pitchFamily="18" charset="2"/>
              </a:rPr>
              <a:t>	(4) Join matching R,S tuples, project 	</a:t>
            </a:r>
          </a:p>
          <a:p>
            <a:pPr eaLnBrk="1" hangingPunct="1">
              <a:buFontTx/>
              <a:buNone/>
            </a:pPr>
            <a:r>
              <a:rPr lang="en-US" altLang="hu-HU">
                <a:sym typeface="Symbol" panose="05050102010706020507" pitchFamily="18" charset="2"/>
              </a:rPr>
              <a:t>		  B,D attributes and place in result</a:t>
            </a:r>
            <a:endParaRPr lang="en-US" altLang="hu-HU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017D3266-72E2-4B4A-9C67-EE094AAE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FF8165-A300-49CF-AD0A-42E90996E1F4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hu-HU" sz="1400"/>
          </a:p>
        </p:txBody>
      </p:sp>
      <p:grpSp>
        <p:nvGrpSpPr>
          <p:cNvPr id="14339" name="Group 2">
            <a:extLst>
              <a:ext uri="{FF2B5EF4-FFF2-40B4-BE49-F238E27FC236}">
                <a16:creationId xmlns:a16="http://schemas.microsoft.com/office/drawing/2014/main" id="{75F2E3D4-B6A1-4581-B043-66F04FA0A60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939800"/>
            <a:ext cx="1295400" cy="3581400"/>
            <a:chOff x="432" y="384"/>
            <a:chExt cx="816" cy="2256"/>
          </a:xfrm>
        </p:grpSpPr>
        <p:sp>
          <p:nvSpPr>
            <p:cNvPr id="14361" name="Line 3">
              <a:extLst>
                <a:ext uri="{FF2B5EF4-FFF2-40B4-BE49-F238E27FC236}">
                  <a16:creationId xmlns:a16="http://schemas.microsoft.com/office/drawing/2014/main" id="{026B7F9B-EEC8-44F1-9F4A-A129EDFFB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8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4362" name="Line 4">
              <a:extLst>
                <a:ext uri="{FF2B5EF4-FFF2-40B4-BE49-F238E27FC236}">
                  <a16:creationId xmlns:a16="http://schemas.microsoft.com/office/drawing/2014/main" id="{66DA5FBD-A292-4387-B665-B3C08C4C5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7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4363" name="Line 5">
              <a:extLst>
                <a:ext uri="{FF2B5EF4-FFF2-40B4-BE49-F238E27FC236}">
                  <a16:creationId xmlns:a16="http://schemas.microsoft.com/office/drawing/2014/main" id="{AD467959-50E3-45A7-A4C6-689B0DAC6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4364" name="Line 6">
              <a:extLst>
                <a:ext uri="{FF2B5EF4-FFF2-40B4-BE49-F238E27FC236}">
                  <a16:creationId xmlns:a16="http://schemas.microsoft.com/office/drawing/2014/main" id="{338F1FEB-6A10-4090-B06F-8FFAEA8FA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4365" name="Line 7">
              <a:extLst>
                <a:ext uri="{FF2B5EF4-FFF2-40B4-BE49-F238E27FC236}">
                  <a16:creationId xmlns:a16="http://schemas.microsoft.com/office/drawing/2014/main" id="{5AE77952-9CA1-4C47-990D-9BB0DD6EA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4366" name="Line 8">
              <a:extLst>
                <a:ext uri="{FF2B5EF4-FFF2-40B4-BE49-F238E27FC236}">
                  <a16:creationId xmlns:a16="http://schemas.microsoft.com/office/drawing/2014/main" id="{A92E9817-382E-482B-8C58-A6A45298A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4340" name="Line 10">
            <a:extLst>
              <a:ext uri="{FF2B5EF4-FFF2-40B4-BE49-F238E27FC236}">
                <a16:creationId xmlns:a16="http://schemas.microsoft.com/office/drawing/2014/main" id="{B27264F9-5AB8-495D-AA7C-D8B537668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01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1" name="Line 11">
            <a:extLst>
              <a:ext uri="{FF2B5EF4-FFF2-40B4-BE49-F238E27FC236}">
                <a16:creationId xmlns:a16="http://schemas.microsoft.com/office/drawing/2014/main" id="{34EAF974-3CA1-45F2-A3D2-934DB52C5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473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2" name="Line 12">
            <a:extLst>
              <a:ext uri="{FF2B5EF4-FFF2-40B4-BE49-F238E27FC236}">
                <a16:creationId xmlns:a16="http://schemas.microsoft.com/office/drawing/2014/main" id="{E754C9A9-275B-4F93-A8B2-F4F9C6B65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016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3" name="Line 13">
            <a:extLst>
              <a:ext uri="{FF2B5EF4-FFF2-40B4-BE49-F238E27FC236}">
                <a16:creationId xmlns:a16="http://schemas.microsoft.com/office/drawing/2014/main" id="{ECA2AAB3-415A-4B5D-B27B-13A76D4E15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016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4" name="Line 14">
            <a:extLst>
              <a:ext uri="{FF2B5EF4-FFF2-40B4-BE49-F238E27FC236}">
                <a16:creationId xmlns:a16="http://schemas.microsoft.com/office/drawing/2014/main" id="{4F7FB338-2090-4562-A18F-0392D442C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016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5" name="Line 15">
            <a:extLst>
              <a:ext uri="{FF2B5EF4-FFF2-40B4-BE49-F238E27FC236}">
                <a16:creationId xmlns:a16="http://schemas.microsoft.com/office/drawing/2014/main" id="{BBFBB1F5-79EF-4E8D-94E5-B65DE4A97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016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6" name="Text Box 16">
            <a:extLst>
              <a:ext uri="{FF2B5EF4-FFF2-40B4-BE49-F238E27FC236}">
                <a16:creationId xmlns:a16="http://schemas.microsoft.com/office/drawing/2014/main" id="{423A6713-2BA0-45EF-AD3A-4ED524B7C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1000"/>
            <a:ext cx="6170613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  R					        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A  B  C	</a:t>
            </a:r>
            <a:r>
              <a:rPr lang="en-US" altLang="hu-HU" sz="2800">
                <a:sym typeface="Symbol" panose="05050102010706020507" pitchFamily="18" charset="2"/>
              </a:rPr>
              <a:t>			    </a:t>
            </a:r>
            <a:r>
              <a:rPr lang="en-US" altLang="hu-HU" sz="2400">
                <a:sym typeface="Symbol" panose="05050102010706020507" pitchFamily="18" charset="2"/>
              </a:rPr>
              <a:t>C  D  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a  1  10             			    10  x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b  1  20				    20  y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c  2  10		       		    30  z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d  2  35		       		    40  x 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e  3  45                                         50  y  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	</a:t>
            </a:r>
            <a:endParaRPr lang="en-US" altLang="hu-HU" sz="2800"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  <p:sp>
        <p:nvSpPr>
          <p:cNvPr id="14347" name="AutoShape 17">
            <a:extLst>
              <a:ext uri="{FF2B5EF4-FFF2-40B4-BE49-F238E27FC236}">
                <a16:creationId xmlns:a16="http://schemas.microsoft.com/office/drawing/2014/main" id="{F70B8318-EB8F-4A2B-9637-D044BC39561B}"/>
              </a:ext>
            </a:extLst>
          </p:cNvPr>
          <p:cNvSpPr>
            <a:spLocks noChangeArrowheads="1"/>
          </p:cNvSpPr>
          <p:nvPr/>
        </p:nvSpPr>
        <p:spPr bwMode="auto">
          <a:xfrm rot="2475661">
            <a:off x="5334000" y="939800"/>
            <a:ext cx="609600" cy="6858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4348" name="AutoShape 18">
            <a:extLst>
              <a:ext uri="{FF2B5EF4-FFF2-40B4-BE49-F238E27FC236}">
                <a16:creationId xmlns:a16="http://schemas.microsoft.com/office/drawing/2014/main" id="{5D0306D9-7CB6-4641-9C67-5BA84EC9C3CF}"/>
              </a:ext>
            </a:extLst>
          </p:cNvPr>
          <p:cNvSpPr>
            <a:spLocks noChangeArrowheads="1"/>
          </p:cNvSpPr>
          <p:nvPr/>
        </p:nvSpPr>
        <p:spPr bwMode="auto">
          <a:xfrm rot="19124339" flipH="1">
            <a:off x="2895600" y="1016000"/>
            <a:ext cx="609600" cy="6858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>
              <a:latin typeface="Times New Roman" panose="02020603050405020304" pitchFamily="18" charset="0"/>
            </a:endParaRPr>
          </a:p>
        </p:txBody>
      </p:sp>
      <p:sp>
        <p:nvSpPr>
          <p:cNvPr id="14349" name="Text Box 19">
            <a:extLst>
              <a:ext uri="{FF2B5EF4-FFF2-40B4-BE49-F238E27FC236}">
                <a16:creationId xmlns:a16="http://schemas.microsoft.com/office/drawing/2014/main" id="{A349A9D5-4150-420C-981A-4D0F5B2D5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711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b="1">
                <a:latin typeface="Times New Roman" panose="02020603050405020304" pitchFamily="18" charset="0"/>
              </a:rPr>
              <a:t>A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  <p:sp>
        <p:nvSpPr>
          <p:cNvPr id="14350" name="Text Box 20">
            <a:extLst>
              <a:ext uri="{FF2B5EF4-FFF2-40B4-BE49-F238E27FC236}">
                <a16:creationId xmlns:a16="http://schemas.microsoft.com/office/drawing/2014/main" id="{873C062C-486F-4378-BC3D-E2F074F13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711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b="1">
                <a:latin typeface="Times New Roman" panose="02020603050405020304" pitchFamily="18" charset="0"/>
              </a:rPr>
              <a:t>C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  <p:sp>
        <p:nvSpPr>
          <p:cNvPr id="14351" name="Text Box 21">
            <a:extLst>
              <a:ext uri="{FF2B5EF4-FFF2-40B4-BE49-F238E27FC236}">
                <a16:creationId xmlns:a16="http://schemas.microsoft.com/office/drawing/2014/main" id="{2EE0EAE6-DA8B-443C-8072-1A2904DB3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92200"/>
            <a:ext cx="40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I</a:t>
            </a:r>
            <a:r>
              <a:rPr lang="en-US" altLang="hu-HU" sz="1800">
                <a:latin typeface="Times New Roman" panose="02020603050405020304" pitchFamily="18" charset="0"/>
              </a:rPr>
              <a:t>1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  <p:sp>
        <p:nvSpPr>
          <p:cNvPr id="14352" name="Text Box 22">
            <a:extLst>
              <a:ext uri="{FF2B5EF4-FFF2-40B4-BE49-F238E27FC236}">
                <a16:creationId xmlns:a16="http://schemas.microsoft.com/office/drawing/2014/main" id="{9E9B858C-DCAB-4EED-8062-6A1FBA1FE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092200"/>
            <a:ext cx="40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I</a:t>
            </a:r>
            <a:r>
              <a:rPr lang="en-US" altLang="hu-HU" sz="1800">
                <a:latin typeface="Times New Roman" panose="02020603050405020304" pitchFamily="18" charset="0"/>
              </a:rPr>
              <a:t>2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  <p:sp>
        <p:nvSpPr>
          <p:cNvPr id="14353" name="Line 23">
            <a:extLst>
              <a:ext uri="{FF2B5EF4-FFF2-40B4-BE49-F238E27FC236}">
                <a16:creationId xmlns:a16="http://schemas.microsoft.com/office/drawing/2014/main" id="{D367004A-F016-4991-AC00-BB7F053D0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39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54" name="Line 24">
            <a:extLst>
              <a:ext uri="{FF2B5EF4-FFF2-40B4-BE49-F238E27FC236}">
                <a16:creationId xmlns:a16="http://schemas.microsoft.com/office/drawing/2014/main" id="{317BC1C8-864E-4003-9B34-70A6CC733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32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55" name="Line 25">
            <a:extLst>
              <a:ext uri="{FF2B5EF4-FFF2-40B4-BE49-F238E27FC236}">
                <a16:creationId xmlns:a16="http://schemas.microsoft.com/office/drawing/2014/main" id="{95DC8E03-9279-4D64-8C34-4E4BEBF290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397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56" name="Line 26">
            <a:extLst>
              <a:ext uri="{FF2B5EF4-FFF2-40B4-BE49-F238E27FC236}">
                <a16:creationId xmlns:a16="http://schemas.microsoft.com/office/drawing/2014/main" id="{214D86B7-1F88-4A53-A3F9-303312006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39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4357" name="Group 41">
            <a:extLst>
              <a:ext uri="{FF2B5EF4-FFF2-40B4-BE49-F238E27FC236}">
                <a16:creationId xmlns:a16="http://schemas.microsoft.com/office/drawing/2014/main" id="{3C810E54-467D-4431-A7D0-6F39438A1545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685800"/>
            <a:ext cx="1601788" cy="1676400"/>
            <a:chOff x="1824" y="432"/>
            <a:chExt cx="1009" cy="1056"/>
          </a:xfrm>
        </p:grpSpPr>
        <p:sp>
          <p:nvSpPr>
            <p:cNvPr id="14358" name="Text Box 27">
              <a:extLst>
                <a:ext uri="{FF2B5EF4-FFF2-40B4-BE49-F238E27FC236}">
                  <a16:creationId xmlns:a16="http://schemas.microsoft.com/office/drawing/2014/main" id="{5BB443C1-8178-42C1-82E7-CB01A7FDD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4" y="432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=“c”</a:t>
              </a:r>
              <a:endParaRPr lang="en-US" altLang="hu-HU" sz="2400"/>
            </a:p>
          </p:txBody>
        </p:sp>
        <p:sp>
          <p:nvSpPr>
            <p:cNvPr id="14359" name="Text Box 28">
              <a:extLst>
                <a:ext uri="{FF2B5EF4-FFF2-40B4-BE49-F238E27FC236}">
                  <a16:creationId xmlns:a16="http://schemas.microsoft.com/office/drawing/2014/main" id="{380A79E4-B8E3-47C7-9D05-A839358DD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200"/>
              <a:ext cx="9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&lt;c,2,10&gt;</a:t>
              </a:r>
              <a:endParaRPr lang="en-US" altLang="hu-HU" sz="2400"/>
            </a:p>
          </p:txBody>
        </p:sp>
        <p:sp>
          <p:nvSpPr>
            <p:cNvPr id="14360" name="Freeform 29">
              <a:extLst>
                <a:ext uri="{FF2B5EF4-FFF2-40B4-BE49-F238E27FC236}">
                  <a16:creationId xmlns:a16="http://schemas.microsoft.com/office/drawing/2014/main" id="{50F27F72-39F2-4519-B8E4-34B6AD91C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" y="1026"/>
              <a:ext cx="65" cy="210"/>
            </a:xfrm>
            <a:custGeom>
              <a:avLst/>
              <a:gdLst>
                <a:gd name="T0" fmla="*/ 0 w 65"/>
                <a:gd name="T1" fmla="*/ 0 h 210"/>
                <a:gd name="T2" fmla="*/ 65 w 65"/>
                <a:gd name="T3" fmla="*/ 210 h 210"/>
                <a:gd name="T4" fmla="*/ 0 60000 65536"/>
                <a:gd name="T5" fmla="*/ 0 60000 65536"/>
                <a:gd name="T6" fmla="*/ 0 w 65"/>
                <a:gd name="T7" fmla="*/ 0 h 210"/>
                <a:gd name="T8" fmla="*/ 65 w 65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" h="210">
                  <a:moveTo>
                    <a:pt x="0" y="0"/>
                  </a:moveTo>
                  <a:cubicBezTo>
                    <a:pt x="56" y="56"/>
                    <a:pt x="65" y="133"/>
                    <a:pt x="65" y="21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ADD58389-EB94-4054-8846-86D60F40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1B14E1-063E-445F-97E0-81A114224D3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hu-HU" sz="1400"/>
          </a:p>
        </p:txBody>
      </p:sp>
      <p:grpSp>
        <p:nvGrpSpPr>
          <p:cNvPr id="15363" name="Group 2">
            <a:extLst>
              <a:ext uri="{FF2B5EF4-FFF2-40B4-BE49-F238E27FC236}">
                <a16:creationId xmlns:a16="http://schemas.microsoft.com/office/drawing/2014/main" id="{D0DA659F-2B90-43B5-A3AD-42BE6FA6A1FF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939800"/>
            <a:ext cx="1295400" cy="3581400"/>
            <a:chOff x="432" y="384"/>
            <a:chExt cx="816" cy="2256"/>
          </a:xfrm>
        </p:grpSpPr>
        <p:sp>
          <p:nvSpPr>
            <p:cNvPr id="15390" name="Line 3">
              <a:extLst>
                <a:ext uri="{FF2B5EF4-FFF2-40B4-BE49-F238E27FC236}">
                  <a16:creationId xmlns:a16="http://schemas.microsoft.com/office/drawing/2014/main" id="{A3236AF5-8D86-4A0D-BDF1-5D09A3EA0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8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391" name="Line 4">
              <a:extLst>
                <a:ext uri="{FF2B5EF4-FFF2-40B4-BE49-F238E27FC236}">
                  <a16:creationId xmlns:a16="http://schemas.microsoft.com/office/drawing/2014/main" id="{9CB14C60-8118-4CCD-971A-C3BE66337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7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392" name="Line 5">
              <a:extLst>
                <a:ext uri="{FF2B5EF4-FFF2-40B4-BE49-F238E27FC236}">
                  <a16:creationId xmlns:a16="http://schemas.microsoft.com/office/drawing/2014/main" id="{939F41C3-0EEB-4F9A-A005-5A54C557B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393" name="Line 6">
              <a:extLst>
                <a:ext uri="{FF2B5EF4-FFF2-40B4-BE49-F238E27FC236}">
                  <a16:creationId xmlns:a16="http://schemas.microsoft.com/office/drawing/2014/main" id="{9E227CA0-316C-4CD1-8A87-28EFD5806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394" name="Line 7">
              <a:extLst>
                <a:ext uri="{FF2B5EF4-FFF2-40B4-BE49-F238E27FC236}">
                  <a16:creationId xmlns:a16="http://schemas.microsoft.com/office/drawing/2014/main" id="{EF209C84-B197-4361-9468-52831AF78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395" name="Line 8">
              <a:extLst>
                <a:ext uri="{FF2B5EF4-FFF2-40B4-BE49-F238E27FC236}">
                  <a16:creationId xmlns:a16="http://schemas.microsoft.com/office/drawing/2014/main" id="{134372BD-BD13-436F-970B-D3F22319C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5364" name="Line 10">
            <a:extLst>
              <a:ext uri="{FF2B5EF4-FFF2-40B4-BE49-F238E27FC236}">
                <a16:creationId xmlns:a16="http://schemas.microsoft.com/office/drawing/2014/main" id="{CA4E177E-7851-4A88-BCB1-C89796D43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01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5" name="Line 11">
            <a:extLst>
              <a:ext uri="{FF2B5EF4-FFF2-40B4-BE49-F238E27FC236}">
                <a16:creationId xmlns:a16="http://schemas.microsoft.com/office/drawing/2014/main" id="{E6CB4210-6557-4EC9-B658-5298807A0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473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6" name="Line 12">
            <a:extLst>
              <a:ext uri="{FF2B5EF4-FFF2-40B4-BE49-F238E27FC236}">
                <a16:creationId xmlns:a16="http://schemas.microsoft.com/office/drawing/2014/main" id="{5E43224B-0724-410D-933F-43DEF5FBC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016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7" name="Line 13">
            <a:extLst>
              <a:ext uri="{FF2B5EF4-FFF2-40B4-BE49-F238E27FC236}">
                <a16:creationId xmlns:a16="http://schemas.microsoft.com/office/drawing/2014/main" id="{0EF1FDBA-38A9-4254-9853-4546E789F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016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8" name="Line 14">
            <a:extLst>
              <a:ext uri="{FF2B5EF4-FFF2-40B4-BE49-F238E27FC236}">
                <a16:creationId xmlns:a16="http://schemas.microsoft.com/office/drawing/2014/main" id="{7DF3B282-CCD3-49CB-B000-FA0D1B771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016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9" name="Line 15">
            <a:extLst>
              <a:ext uri="{FF2B5EF4-FFF2-40B4-BE49-F238E27FC236}">
                <a16:creationId xmlns:a16="http://schemas.microsoft.com/office/drawing/2014/main" id="{89022BED-17F7-4998-B442-936083FA0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016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0" name="Text Box 16">
            <a:extLst>
              <a:ext uri="{FF2B5EF4-FFF2-40B4-BE49-F238E27FC236}">
                <a16:creationId xmlns:a16="http://schemas.microsoft.com/office/drawing/2014/main" id="{DD08D516-1A1B-41BF-8602-CE125F247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1000"/>
            <a:ext cx="6170613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  R					        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A  B  C	</a:t>
            </a:r>
            <a:r>
              <a:rPr lang="en-US" altLang="hu-HU" sz="2800">
                <a:sym typeface="Symbol" panose="05050102010706020507" pitchFamily="18" charset="2"/>
              </a:rPr>
              <a:t>			    </a:t>
            </a:r>
            <a:r>
              <a:rPr lang="en-US" altLang="hu-HU" sz="2400">
                <a:sym typeface="Symbol" panose="05050102010706020507" pitchFamily="18" charset="2"/>
              </a:rPr>
              <a:t>C  D  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a  1  10             			    10  x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b  1  20				    20  y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c  2  10		       		    30  z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d  2  35		       		    40  x 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e  3  45                                         50  y  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	</a:t>
            </a:r>
            <a:endParaRPr lang="en-US" altLang="hu-HU" sz="2800"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  <p:sp>
        <p:nvSpPr>
          <p:cNvPr id="15371" name="AutoShape 17">
            <a:extLst>
              <a:ext uri="{FF2B5EF4-FFF2-40B4-BE49-F238E27FC236}">
                <a16:creationId xmlns:a16="http://schemas.microsoft.com/office/drawing/2014/main" id="{1067CB49-AF64-4372-8BFC-944E1097AB4A}"/>
              </a:ext>
            </a:extLst>
          </p:cNvPr>
          <p:cNvSpPr>
            <a:spLocks noChangeArrowheads="1"/>
          </p:cNvSpPr>
          <p:nvPr/>
        </p:nvSpPr>
        <p:spPr bwMode="auto">
          <a:xfrm rot="2475661">
            <a:off x="5334000" y="939800"/>
            <a:ext cx="609600" cy="6858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5372" name="AutoShape 18">
            <a:extLst>
              <a:ext uri="{FF2B5EF4-FFF2-40B4-BE49-F238E27FC236}">
                <a16:creationId xmlns:a16="http://schemas.microsoft.com/office/drawing/2014/main" id="{0E44BA26-3A7D-4A5D-A0ED-392146B07036}"/>
              </a:ext>
            </a:extLst>
          </p:cNvPr>
          <p:cNvSpPr>
            <a:spLocks noChangeArrowheads="1"/>
          </p:cNvSpPr>
          <p:nvPr/>
        </p:nvSpPr>
        <p:spPr bwMode="auto">
          <a:xfrm rot="19124339" flipH="1">
            <a:off x="2895600" y="1016000"/>
            <a:ext cx="609600" cy="6858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>
              <a:latin typeface="Times New Roman" panose="02020603050405020304" pitchFamily="18" charset="0"/>
            </a:endParaRPr>
          </a:p>
        </p:txBody>
      </p:sp>
      <p:sp>
        <p:nvSpPr>
          <p:cNvPr id="15373" name="Text Box 19">
            <a:extLst>
              <a:ext uri="{FF2B5EF4-FFF2-40B4-BE49-F238E27FC236}">
                <a16:creationId xmlns:a16="http://schemas.microsoft.com/office/drawing/2014/main" id="{4F6F3EDF-FE6E-411E-9998-081D03EAA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711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b="1">
                <a:latin typeface="Times New Roman" panose="02020603050405020304" pitchFamily="18" charset="0"/>
              </a:rPr>
              <a:t>A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  <p:sp>
        <p:nvSpPr>
          <p:cNvPr id="15374" name="Text Box 20">
            <a:extLst>
              <a:ext uri="{FF2B5EF4-FFF2-40B4-BE49-F238E27FC236}">
                <a16:creationId xmlns:a16="http://schemas.microsoft.com/office/drawing/2014/main" id="{392F87AC-B272-49F1-AF8E-325C55BE2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711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b="1">
                <a:latin typeface="Times New Roman" panose="02020603050405020304" pitchFamily="18" charset="0"/>
              </a:rPr>
              <a:t>C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  <p:sp>
        <p:nvSpPr>
          <p:cNvPr id="15375" name="Text Box 21">
            <a:extLst>
              <a:ext uri="{FF2B5EF4-FFF2-40B4-BE49-F238E27FC236}">
                <a16:creationId xmlns:a16="http://schemas.microsoft.com/office/drawing/2014/main" id="{F7FB393B-4EC1-41E3-A7DC-FD2C3A5AA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92200"/>
            <a:ext cx="40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I</a:t>
            </a:r>
            <a:r>
              <a:rPr lang="en-US" altLang="hu-HU" sz="1800">
                <a:latin typeface="Times New Roman" panose="02020603050405020304" pitchFamily="18" charset="0"/>
              </a:rPr>
              <a:t>1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  <p:sp>
        <p:nvSpPr>
          <p:cNvPr id="15376" name="Text Box 22">
            <a:extLst>
              <a:ext uri="{FF2B5EF4-FFF2-40B4-BE49-F238E27FC236}">
                <a16:creationId xmlns:a16="http://schemas.microsoft.com/office/drawing/2014/main" id="{0CD68ADF-3A80-46DD-826E-33F64C5E7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092200"/>
            <a:ext cx="40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I</a:t>
            </a:r>
            <a:r>
              <a:rPr lang="en-US" altLang="hu-HU" sz="1800">
                <a:latin typeface="Times New Roman" panose="02020603050405020304" pitchFamily="18" charset="0"/>
              </a:rPr>
              <a:t>2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  <p:sp>
        <p:nvSpPr>
          <p:cNvPr id="15377" name="Line 23">
            <a:extLst>
              <a:ext uri="{FF2B5EF4-FFF2-40B4-BE49-F238E27FC236}">
                <a16:creationId xmlns:a16="http://schemas.microsoft.com/office/drawing/2014/main" id="{FCAE636E-B961-4561-AEAF-C2423F34B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39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8" name="Line 24">
            <a:extLst>
              <a:ext uri="{FF2B5EF4-FFF2-40B4-BE49-F238E27FC236}">
                <a16:creationId xmlns:a16="http://schemas.microsoft.com/office/drawing/2014/main" id="{8FCD1120-B4BD-4B59-966B-CEF209F1D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32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9" name="Line 25">
            <a:extLst>
              <a:ext uri="{FF2B5EF4-FFF2-40B4-BE49-F238E27FC236}">
                <a16:creationId xmlns:a16="http://schemas.microsoft.com/office/drawing/2014/main" id="{8D8A5177-25F4-411E-B39B-BD80DB2BD2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397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80" name="Line 26">
            <a:extLst>
              <a:ext uri="{FF2B5EF4-FFF2-40B4-BE49-F238E27FC236}">
                <a16:creationId xmlns:a16="http://schemas.microsoft.com/office/drawing/2014/main" id="{B0FC6CE7-3A90-42BD-9426-2AE5A18C3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39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5381" name="Group 41">
            <a:extLst>
              <a:ext uri="{FF2B5EF4-FFF2-40B4-BE49-F238E27FC236}">
                <a16:creationId xmlns:a16="http://schemas.microsoft.com/office/drawing/2014/main" id="{37784D27-2408-4E8F-9AD4-DE0231EA0182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685800"/>
            <a:ext cx="1601788" cy="1676400"/>
            <a:chOff x="1824" y="432"/>
            <a:chExt cx="1009" cy="1056"/>
          </a:xfrm>
        </p:grpSpPr>
        <p:sp>
          <p:nvSpPr>
            <p:cNvPr id="15387" name="Text Box 27">
              <a:extLst>
                <a:ext uri="{FF2B5EF4-FFF2-40B4-BE49-F238E27FC236}">
                  <a16:creationId xmlns:a16="http://schemas.microsoft.com/office/drawing/2014/main" id="{F2EDA26E-BAF7-4B66-A874-E5D0E6312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4" y="432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=“c”</a:t>
              </a:r>
              <a:endParaRPr lang="en-US" altLang="hu-HU" sz="2400"/>
            </a:p>
          </p:txBody>
        </p:sp>
        <p:sp>
          <p:nvSpPr>
            <p:cNvPr id="15388" name="Text Box 28">
              <a:extLst>
                <a:ext uri="{FF2B5EF4-FFF2-40B4-BE49-F238E27FC236}">
                  <a16:creationId xmlns:a16="http://schemas.microsoft.com/office/drawing/2014/main" id="{FFC58E9B-A4BC-48A2-A2CD-6760D5254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200"/>
              <a:ext cx="9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&lt;c,2,10&gt;</a:t>
              </a:r>
              <a:endParaRPr lang="en-US" altLang="hu-HU" sz="2400"/>
            </a:p>
          </p:txBody>
        </p:sp>
        <p:sp>
          <p:nvSpPr>
            <p:cNvPr id="15389" name="Freeform 29">
              <a:extLst>
                <a:ext uri="{FF2B5EF4-FFF2-40B4-BE49-F238E27FC236}">
                  <a16:creationId xmlns:a16="http://schemas.microsoft.com/office/drawing/2014/main" id="{41886BA7-8948-4239-8035-05BA9201D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" y="1026"/>
              <a:ext cx="65" cy="210"/>
            </a:xfrm>
            <a:custGeom>
              <a:avLst/>
              <a:gdLst>
                <a:gd name="T0" fmla="*/ 0 w 65"/>
                <a:gd name="T1" fmla="*/ 0 h 210"/>
                <a:gd name="T2" fmla="*/ 65 w 65"/>
                <a:gd name="T3" fmla="*/ 210 h 210"/>
                <a:gd name="T4" fmla="*/ 0 60000 65536"/>
                <a:gd name="T5" fmla="*/ 0 60000 65536"/>
                <a:gd name="T6" fmla="*/ 0 w 65"/>
                <a:gd name="T7" fmla="*/ 0 h 210"/>
                <a:gd name="T8" fmla="*/ 65 w 65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" h="210">
                  <a:moveTo>
                    <a:pt x="0" y="0"/>
                  </a:moveTo>
                  <a:cubicBezTo>
                    <a:pt x="56" y="56"/>
                    <a:pt x="65" y="133"/>
                    <a:pt x="65" y="21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5382" name="Group 42">
            <a:extLst>
              <a:ext uri="{FF2B5EF4-FFF2-40B4-BE49-F238E27FC236}">
                <a16:creationId xmlns:a16="http://schemas.microsoft.com/office/drawing/2014/main" id="{025D81DA-12BA-42BE-AC1E-2226E322FACA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316038"/>
            <a:ext cx="2214563" cy="1169987"/>
            <a:chOff x="2304" y="829"/>
            <a:chExt cx="1395" cy="737"/>
          </a:xfrm>
        </p:grpSpPr>
        <p:sp>
          <p:nvSpPr>
            <p:cNvPr id="15383" name="Oval 30">
              <a:extLst>
                <a:ext uri="{FF2B5EF4-FFF2-40B4-BE49-F238E27FC236}">
                  <a16:creationId xmlns:a16="http://schemas.microsoft.com/office/drawing/2014/main" id="{39C715F2-2A09-4356-91CB-B77F9A1D9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200"/>
              <a:ext cx="288" cy="288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5384" name="Freeform 31">
              <a:extLst>
                <a:ext uri="{FF2B5EF4-FFF2-40B4-BE49-F238E27FC236}">
                  <a16:creationId xmlns:a16="http://schemas.microsoft.com/office/drawing/2014/main" id="{CF68A835-1F15-4509-A7CA-C5B43750D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829"/>
              <a:ext cx="647" cy="371"/>
            </a:xfrm>
            <a:custGeom>
              <a:avLst/>
              <a:gdLst>
                <a:gd name="T0" fmla="*/ 0 w 647"/>
                <a:gd name="T1" fmla="*/ 371 h 371"/>
                <a:gd name="T2" fmla="*/ 36 w 647"/>
                <a:gd name="T3" fmla="*/ 313 h 371"/>
                <a:gd name="T4" fmla="*/ 124 w 647"/>
                <a:gd name="T5" fmla="*/ 226 h 371"/>
                <a:gd name="T6" fmla="*/ 247 w 647"/>
                <a:gd name="T7" fmla="*/ 117 h 371"/>
                <a:gd name="T8" fmla="*/ 502 w 647"/>
                <a:gd name="T9" fmla="*/ 0 h 371"/>
                <a:gd name="T10" fmla="*/ 647 w 647"/>
                <a:gd name="T11" fmla="*/ 7 h 3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7"/>
                <a:gd name="T19" fmla="*/ 0 h 371"/>
                <a:gd name="T20" fmla="*/ 647 w 647"/>
                <a:gd name="T21" fmla="*/ 371 h 3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7" h="371">
                  <a:moveTo>
                    <a:pt x="0" y="371"/>
                  </a:moveTo>
                  <a:cubicBezTo>
                    <a:pt x="17" y="319"/>
                    <a:pt x="1" y="335"/>
                    <a:pt x="36" y="313"/>
                  </a:cubicBezTo>
                  <a:cubicBezTo>
                    <a:pt x="59" y="279"/>
                    <a:pt x="93" y="253"/>
                    <a:pt x="124" y="226"/>
                  </a:cubicBezTo>
                  <a:cubicBezTo>
                    <a:pt x="166" y="191"/>
                    <a:pt x="203" y="150"/>
                    <a:pt x="247" y="117"/>
                  </a:cubicBezTo>
                  <a:cubicBezTo>
                    <a:pt x="321" y="63"/>
                    <a:pt x="413" y="21"/>
                    <a:pt x="502" y="0"/>
                  </a:cubicBezTo>
                  <a:cubicBezTo>
                    <a:pt x="642" y="7"/>
                    <a:pt x="594" y="7"/>
                    <a:pt x="647" y="7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385" name="Text Box 32">
              <a:extLst>
                <a:ext uri="{FF2B5EF4-FFF2-40B4-BE49-F238E27FC236}">
                  <a16:creationId xmlns:a16="http://schemas.microsoft.com/office/drawing/2014/main" id="{75B8D0A3-6893-453D-AEF2-31F4A0A2E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7" y="1278"/>
              <a:ext cx="9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&lt;10,x,2&gt;</a:t>
              </a:r>
              <a:endParaRPr lang="en-US" altLang="hu-HU" sz="2400"/>
            </a:p>
          </p:txBody>
        </p:sp>
        <p:sp>
          <p:nvSpPr>
            <p:cNvPr id="15386" name="Freeform 33">
              <a:extLst>
                <a:ext uri="{FF2B5EF4-FFF2-40B4-BE49-F238E27FC236}">
                  <a16:creationId xmlns:a16="http://schemas.microsoft.com/office/drawing/2014/main" id="{E5BA15BF-F679-464D-8358-0816ADB7F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" y="1026"/>
              <a:ext cx="160" cy="312"/>
            </a:xfrm>
            <a:custGeom>
              <a:avLst/>
              <a:gdLst>
                <a:gd name="T0" fmla="*/ 160 w 160"/>
                <a:gd name="T1" fmla="*/ 0 h 312"/>
                <a:gd name="T2" fmla="*/ 95 w 160"/>
                <a:gd name="T3" fmla="*/ 50 h 312"/>
                <a:gd name="T4" fmla="*/ 0 w 160"/>
                <a:gd name="T5" fmla="*/ 312 h 312"/>
                <a:gd name="T6" fmla="*/ 0 60000 65536"/>
                <a:gd name="T7" fmla="*/ 0 60000 65536"/>
                <a:gd name="T8" fmla="*/ 0 60000 65536"/>
                <a:gd name="T9" fmla="*/ 0 w 160"/>
                <a:gd name="T10" fmla="*/ 0 h 312"/>
                <a:gd name="T11" fmla="*/ 160 w 160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" h="312">
                  <a:moveTo>
                    <a:pt x="160" y="0"/>
                  </a:moveTo>
                  <a:cubicBezTo>
                    <a:pt x="122" y="9"/>
                    <a:pt x="118" y="22"/>
                    <a:pt x="95" y="50"/>
                  </a:cubicBezTo>
                  <a:cubicBezTo>
                    <a:pt x="21" y="138"/>
                    <a:pt x="0" y="195"/>
                    <a:pt x="0" y="312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3C8FCE3E-546C-4103-B4B1-AED00D4A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0A4652-955F-4B39-AB18-2783F58909A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hu-HU" sz="1400"/>
          </a:p>
        </p:txBody>
      </p:sp>
      <p:grpSp>
        <p:nvGrpSpPr>
          <p:cNvPr id="16387" name="Group 2">
            <a:extLst>
              <a:ext uri="{FF2B5EF4-FFF2-40B4-BE49-F238E27FC236}">
                <a16:creationId xmlns:a16="http://schemas.microsoft.com/office/drawing/2014/main" id="{C7253EE5-A9A0-4FC7-8167-585B4B418A3A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939800"/>
            <a:ext cx="1295400" cy="3581400"/>
            <a:chOff x="432" y="384"/>
            <a:chExt cx="816" cy="2256"/>
          </a:xfrm>
        </p:grpSpPr>
        <p:sp>
          <p:nvSpPr>
            <p:cNvPr id="16420" name="Line 3">
              <a:extLst>
                <a:ext uri="{FF2B5EF4-FFF2-40B4-BE49-F238E27FC236}">
                  <a16:creationId xmlns:a16="http://schemas.microsoft.com/office/drawing/2014/main" id="{AE22BE2C-610E-4D4A-8D40-D79A512C5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8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421" name="Line 4">
              <a:extLst>
                <a:ext uri="{FF2B5EF4-FFF2-40B4-BE49-F238E27FC236}">
                  <a16:creationId xmlns:a16="http://schemas.microsoft.com/office/drawing/2014/main" id="{A76A02AB-789C-4F57-B239-A7EE77972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7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422" name="Line 5">
              <a:extLst>
                <a:ext uri="{FF2B5EF4-FFF2-40B4-BE49-F238E27FC236}">
                  <a16:creationId xmlns:a16="http://schemas.microsoft.com/office/drawing/2014/main" id="{4A7511A4-4C38-4392-AAA5-6510BCD5E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423" name="Line 6">
              <a:extLst>
                <a:ext uri="{FF2B5EF4-FFF2-40B4-BE49-F238E27FC236}">
                  <a16:creationId xmlns:a16="http://schemas.microsoft.com/office/drawing/2014/main" id="{BF688D2E-CADA-4C24-8530-2FDE698CA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424" name="Line 7">
              <a:extLst>
                <a:ext uri="{FF2B5EF4-FFF2-40B4-BE49-F238E27FC236}">
                  <a16:creationId xmlns:a16="http://schemas.microsoft.com/office/drawing/2014/main" id="{DFFFFFC6-C455-4941-86E6-44D5D3C4A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425" name="Line 8">
              <a:extLst>
                <a:ext uri="{FF2B5EF4-FFF2-40B4-BE49-F238E27FC236}">
                  <a16:creationId xmlns:a16="http://schemas.microsoft.com/office/drawing/2014/main" id="{3B433D1A-0FA4-469A-B5A8-95B66E626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6388" name="Line 10">
            <a:extLst>
              <a:ext uri="{FF2B5EF4-FFF2-40B4-BE49-F238E27FC236}">
                <a16:creationId xmlns:a16="http://schemas.microsoft.com/office/drawing/2014/main" id="{1BB80C85-F15C-4CD6-8FAF-2F7332475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01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89" name="Line 11">
            <a:extLst>
              <a:ext uri="{FF2B5EF4-FFF2-40B4-BE49-F238E27FC236}">
                <a16:creationId xmlns:a16="http://schemas.microsoft.com/office/drawing/2014/main" id="{9D6C4215-C4D4-43E7-B4EA-FBCAC0DC0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473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90" name="Line 12">
            <a:extLst>
              <a:ext uri="{FF2B5EF4-FFF2-40B4-BE49-F238E27FC236}">
                <a16:creationId xmlns:a16="http://schemas.microsoft.com/office/drawing/2014/main" id="{D268CBBA-5C65-4F14-8190-F9785AABB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016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91" name="Line 13">
            <a:extLst>
              <a:ext uri="{FF2B5EF4-FFF2-40B4-BE49-F238E27FC236}">
                <a16:creationId xmlns:a16="http://schemas.microsoft.com/office/drawing/2014/main" id="{90707E8E-D18E-4D43-8A21-E45CFDF19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016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92" name="Line 14">
            <a:extLst>
              <a:ext uri="{FF2B5EF4-FFF2-40B4-BE49-F238E27FC236}">
                <a16:creationId xmlns:a16="http://schemas.microsoft.com/office/drawing/2014/main" id="{7DEE6314-B723-4F45-BEF3-2EE28FED5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016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93" name="Line 15">
            <a:extLst>
              <a:ext uri="{FF2B5EF4-FFF2-40B4-BE49-F238E27FC236}">
                <a16:creationId xmlns:a16="http://schemas.microsoft.com/office/drawing/2014/main" id="{EDF1859D-0099-467A-96C4-0E5697BC6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016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94" name="Text Box 16">
            <a:extLst>
              <a:ext uri="{FF2B5EF4-FFF2-40B4-BE49-F238E27FC236}">
                <a16:creationId xmlns:a16="http://schemas.microsoft.com/office/drawing/2014/main" id="{275A8692-9FB3-4F89-8833-BA0216B4F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1000"/>
            <a:ext cx="6170613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  R					        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A  B  C	</a:t>
            </a:r>
            <a:r>
              <a:rPr lang="en-US" altLang="hu-HU" sz="2800">
                <a:sym typeface="Symbol" panose="05050102010706020507" pitchFamily="18" charset="2"/>
              </a:rPr>
              <a:t>			    </a:t>
            </a:r>
            <a:r>
              <a:rPr lang="en-US" altLang="hu-HU" sz="2400">
                <a:sym typeface="Symbol" panose="05050102010706020507" pitchFamily="18" charset="2"/>
              </a:rPr>
              <a:t>C  D  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a  1  10             			    10  x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b  1  20				    20  y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c  2  10		       		    30  z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d  2  35		       		    40  x 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e  3  45                                         50  y  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	</a:t>
            </a:r>
            <a:endParaRPr lang="en-US" altLang="hu-HU" sz="2800"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  <p:sp>
        <p:nvSpPr>
          <p:cNvPr id="16395" name="AutoShape 17">
            <a:extLst>
              <a:ext uri="{FF2B5EF4-FFF2-40B4-BE49-F238E27FC236}">
                <a16:creationId xmlns:a16="http://schemas.microsoft.com/office/drawing/2014/main" id="{3FBDB67F-D019-49EF-9133-37F357AA2B8A}"/>
              </a:ext>
            </a:extLst>
          </p:cNvPr>
          <p:cNvSpPr>
            <a:spLocks noChangeArrowheads="1"/>
          </p:cNvSpPr>
          <p:nvPr/>
        </p:nvSpPr>
        <p:spPr bwMode="auto">
          <a:xfrm rot="2475661">
            <a:off x="5334000" y="939800"/>
            <a:ext cx="609600" cy="6858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6396" name="AutoShape 18">
            <a:extLst>
              <a:ext uri="{FF2B5EF4-FFF2-40B4-BE49-F238E27FC236}">
                <a16:creationId xmlns:a16="http://schemas.microsoft.com/office/drawing/2014/main" id="{708FF904-A51E-4729-A162-B689B6C05F7A}"/>
              </a:ext>
            </a:extLst>
          </p:cNvPr>
          <p:cNvSpPr>
            <a:spLocks noChangeArrowheads="1"/>
          </p:cNvSpPr>
          <p:nvPr/>
        </p:nvSpPr>
        <p:spPr bwMode="auto">
          <a:xfrm rot="19124339" flipH="1">
            <a:off x="2895600" y="1016000"/>
            <a:ext cx="609600" cy="6858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>
              <a:latin typeface="Times New Roman" panose="02020603050405020304" pitchFamily="18" charset="0"/>
            </a:endParaRPr>
          </a:p>
        </p:txBody>
      </p:sp>
      <p:sp>
        <p:nvSpPr>
          <p:cNvPr id="16397" name="Text Box 19">
            <a:extLst>
              <a:ext uri="{FF2B5EF4-FFF2-40B4-BE49-F238E27FC236}">
                <a16:creationId xmlns:a16="http://schemas.microsoft.com/office/drawing/2014/main" id="{E9CE5997-7C66-4FD6-9B69-EE0D83092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711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b="1">
                <a:latin typeface="Times New Roman" panose="02020603050405020304" pitchFamily="18" charset="0"/>
              </a:rPr>
              <a:t>A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  <p:sp>
        <p:nvSpPr>
          <p:cNvPr id="16398" name="Text Box 20">
            <a:extLst>
              <a:ext uri="{FF2B5EF4-FFF2-40B4-BE49-F238E27FC236}">
                <a16:creationId xmlns:a16="http://schemas.microsoft.com/office/drawing/2014/main" id="{AD44FFFA-492B-4EA9-A3C0-AAF2B0318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711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b="1">
                <a:latin typeface="Times New Roman" panose="02020603050405020304" pitchFamily="18" charset="0"/>
              </a:rPr>
              <a:t>C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  <p:sp>
        <p:nvSpPr>
          <p:cNvPr id="16399" name="Text Box 21">
            <a:extLst>
              <a:ext uri="{FF2B5EF4-FFF2-40B4-BE49-F238E27FC236}">
                <a16:creationId xmlns:a16="http://schemas.microsoft.com/office/drawing/2014/main" id="{CB844F64-42E5-4281-9110-F8FB8EB9D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92200"/>
            <a:ext cx="40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I</a:t>
            </a:r>
            <a:r>
              <a:rPr lang="en-US" altLang="hu-HU" sz="1800">
                <a:latin typeface="Times New Roman" panose="02020603050405020304" pitchFamily="18" charset="0"/>
              </a:rPr>
              <a:t>1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  <p:sp>
        <p:nvSpPr>
          <p:cNvPr id="16400" name="Text Box 22">
            <a:extLst>
              <a:ext uri="{FF2B5EF4-FFF2-40B4-BE49-F238E27FC236}">
                <a16:creationId xmlns:a16="http://schemas.microsoft.com/office/drawing/2014/main" id="{2AFCB4B3-0625-4E57-AA3A-B43E713A0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092200"/>
            <a:ext cx="40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I</a:t>
            </a:r>
            <a:r>
              <a:rPr lang="en-US" altLang="hu-HU" sz="1800">
                <a:latin typeface="Times New Roman" panose="02020603050405020304" pitchFamily="18" charset="0"/>
              </a:rPr>
              <a:t>2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  <p:sp>
        <p:nvSpPr>
          <p:cNvPr id="16401" name="Line 23">
            <a:extLst>
              <a:ext uri="{FF2B5EF4-FFF2-40B4-BE49-F238E27FC236}">
                <a16:creationId xmlns:a16="http://schemas.microsoft.com/office/drawing/2014/main" id="{0D801ADF-1351-4726-B016-BE3BD8237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39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402" name="Line 24">
            <a:extLst>
              <a:ext uri="{FF2B5EF4-FFF2-40B4-BE49-F238E27FC236}">
                <a16:creationId xmlns:a16="http://schemas.microsoft.com/office/drawing/2014/main" id="{9BE972BA-BBFA-424E-8757-DAA0BB323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32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403" name="Line 25">
            <a:extLst>
              <a:ext uri="{FF2B5EF4-FFF2-40B4-BE49-F238E27FC236}">
                <a16:creationId xmlns:a16="http://schemas.microsoft.com/office/drawing/2014/main" id="{2CAC12A4-B845-4EF3-AAE5-B573DE9FCD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397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404" name="Line 26">
            <a:extLst>
              <a:ext uri="{FF2B5EF4-FFF2-40B4-BE49-F238E27FC236}">
                <a16:creationId xmlns:a16="http://schemas.microsoft.com/office/drawing/2014/main" id="{07726119-A49A-4099-B093-2C40EF443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39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6405" name="Group 41">
            <a:extLst>
              <a:ext uri="{FF2B5EF4-FFF2-40B4-BE49-F238E27FC236}">
                <a16:creationId xmlns:a16="http://schemas.microsoft.com/office/drawing/2014/main" id="{DA23D9ED-E2FC-40B4-9645-3F27D4D76DB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685800"/>
            <a:ext cx="1601788" cy="1676400"/>
            <a:chOff x="1824" y="432"/>
            <a:chExt cx="1009" cy="1056"/>
          </a:xfrm>
        </p:grpSpPr>
        <p:sp>
          <p:nvSpPr>
            <p:cNvPr id="16417" name="Text Box 27">
              <a:extLst>
                <a:ext uri="{FF2B5EF4-FFF2-40B4-BE49-F238E27FC236}">
                  <a16:creationId xmlns:a16="http://schemas.microsoft.com/office/drawing/2014/main" id="{8CE303F7-2BB7-4147-8AAD-61B6E7819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4" y="432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=“c”</a:t>
              </a:r>
              <a:endParaRPr lang="en-US" altLang="hu-HU" sz="2400"/>
            </a:p>
          </p:txBody>
        </p:sp>
        <p:sp>
          <p:nvSpPr>
            <p:cNvPr id="16418" name="Text Box 28">
              <a:extLst>
                <a:ext uri="{FF2B5EF4-FFF2-40B4-BE49-F238E27FC236}">
                  <a16:creationId xmlns:a16="http://schemas.microsoft.com/office/drawing/2014/main" id="{45E89D6C-D815-4AC6-9197-C902754DA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200"/>
              <a:ext cx="9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&lt;c,2,10&gt;</a:t>
              </a:r>
              <a:endParaRPr lang="en-US" altLang="hu-HU" sz="2400"/>
            </a:p>
          </p:txBody>
        </p:sp>
        <p:sp>
          <p:nvSpPr>
            <p:cNvPr id="16419" name="Freeform 29">
              <a:extLst>
                <a:ext uri="{FF2B5EF4-FFF2-40B4-BE49-F238E27FC236}">
                  <a16:creationId xmlns:a16="http://schemas.microsoft.com/office/drawing/2014/main" id="{66F54730-25A5-41F2-9D67-6B1864203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" y="1026"/>
              <a:ext cx="65" cy="210"/>
            </a:xfrm>
            <a:custGeom>
              <a:avLst/>
              <a:gdLst>
                <a:gd name="T0" fmla="*/ 0 w 65"/>
                <a:gd name="T1" fmla="*/ 0 h 210"/>
                <a:gd name="T2" fmla="*/ 65 w 65"/>
                <a:gd name="T3" fmla="*/ 210 h 210"/>
                <a:gd name="T4" fmla="*/ 0 60000 65536"/>
                <a:gd name="T5" fmla="*/ 0 60000 65536"/>
                <a:gd name="T6" fmla="*/ 0 w 65"/>
                <a:gd name="T7" fmla="*/ 0 h 210"/>
                <a:gd name="T8" fmla="*/ 65 w 65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" h="210">
                  <a:moveTo>
                    <a:pt x="0" y="0"/>
                  </a:moveTo>
                  <a:cubicBezTo>
                    <a:pt x="56" y="56"/>
                    <a:pt x="65" y="133"/>
                    <a:pt x="65" y="21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6406" name="Group 42">
            <a:extLst>
              <a:ext uri="{FF2B5EF4-FFF2-40B4-BE49-F238E27FC236}">
                <a16:creationId xmlns:a16="http://schemas.microsoft.com/office/drawing/2014/main" id="{F789A4EC-C995-4EAA-B4B3-E1048BD1E36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316038"/>
            <a:ext cx="2214563" cy="1169987"/>
            <a:chOff x="2304" y="829"/>
            <a:chExt cx="1395" cy="737"/>
          </a:xfrm>
        </p:grpSpPr>
        <p:sp>
          <p:nvSpPr>
            <p:cNvPr id="16413" name="Oval 30">
              <a:extLst>
                <a:ext uri="{FF2B5EF4-FFF2-40B4-BE49-F238E27FC236}">
                  <a16:creationId xmlns:a16="http://schemas.microsoft.com/office/drawing/2014/main" id="{4E4E7899-8C23-46D8-9F38-F7B77994A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200"/>
              <a:ext cx="288" cy="288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6414" name="Freeform 31">
              <a:extLst>
                <a:ext uri="{FF2B5EF4-FFF2-40B4-BE49-F238E27FC236}">
                  <a16:creationId xmlns:a16="http://schemas.microsoft.com/office/drawing/2014/main" id="{6860F7E5-DDC5-4436-A25C-9A3694CF0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829"/>
              <a:ext cx="647" cy="371"/>
            </a:xfrm>
            <a:custGeom>
              <a:avLst/>
              <a:gdLst>
                <a:gd name="T0" fmla="*/ 0 w 647"/>
                <a:gd name="T1" fmla="*/ 371 h 371"/>
                <a:gd name="T2" fmla="*/ 36 w 647"/>
                <a:gd name="T3" fmla="*/ 313 h 371"/>
                <a:gd name="T4" fmla="*/ 124 w 647"/>
                <a:gd name="T5" fmla="*/ 226 h 371"/>
                <a:gd name="T6" fmla="*/ 247 w 647"/>
                <a:gd name="T7" fmla="*/ 117 h 371"/>
                <a:gd name="T8" fmla="*/ 502 w 647"/>
                <a:gd name="T9" fmla="*/ 0 h 371"/>
                <a:gd name="T10" fmla="*/ 647 w 647"/>
                <a:gd name="T11" fmla="*/ 7 h 3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7"/>
                <a:gd name="T19" fmla="*/ 0 h 371"/>
                <a:gd name="T20" fmla="*/ 647 w 647"/>
                <a:gd name="T21" fmla="*/ 371 h 3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7" h="371">
                  <a:moveTo>
                    <a:pt x="0" y="371"/>
                  </a:moveTo>
                  <a:cubicBezTo>
                    <a:pt x="17" y="319"/>
                    <a:pt x="1" y="335"/>
                    <a:pt x="36" y="313"/>
                  </a:cubicBezTo>
                  <a:cubicBezTo>
                    <a:pt x="59" y="279"/>
                    <a:pt x="93" y="253"/>
                    <a:pt x="124" y="226"/>
                  </a:cubicBezTo>
                  <a:cubicBezTo>
                    <a:pt x="166" y="191"/>
                    <a:pt x="203" y="150"/>
                    <a:pt x="247" y="117"/>
                  </a:cubicBezTo>
                  <a:cubicBezTo>
                    <a:pt x="321" y="63"/>
                    <a:pt x="413" y="21"/>
                    <a:pt x="502" y="0"/>
                  </a:cubicBezTo>
                  <a:cubicBezTo>
                    <a:pt x="642" y="7"/>
                    <a:pt x="594" y="7"/>
                    <a:pt x="647" y="7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415" name="Text Box 32">
              <a:extLst>
                <a:ext uri="{FF2B5EF4-FFF2-40B4-BE49-F238E27FC236}">
                  <a16:creationId xmlns:a16="http://schemas.microsoft.com/office/drawing/2014/main" id="{20073F31-21B7-4E03-85EE-951635E90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7" y="1278"/>
              <a:ext cx="9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&lt;10,x,2&gt;</a:t>
              </a:r>
              <a:endParaRPr lang="en-US" altLang="hu-HU" sz="2400"/>
            </a:p>
          </p:txBody>
        </p:sp>
        <p:sp>
          <p:nvSpPr>
            <p:cNvPr id="16416" name="Freeform 33">
              <a:extLst>
                <a:ext uri="{FF2B5EF4-FFF2-40B4-BE49-F238E27FC236}">
                  <a16:creationId xmlns:a16="http://schemas.microsoft.com/office/drawing/2014/main" id="{E21FFC10-0B61-4A8C-A67F-854AF2386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" y="1026"/>
              <a:ext cx="160" cy="312"/>
            </a:xfrm>
            <a:custGeom>
              <a:avLst/>
              <a:gdLst>
                <a:gd name="T0" fmla="*/ 160 w 160"/>
                <a:gd name="T1" fmla="*/ 0 h 312"/>
                <a:gd name="T2" fmla="*/ 95 w 160"/>
                <a:gd name="T3" fmla="*/ 50 h 312"/>
                <a:gd name="T4" fmla="*/ 0 w 160"/>
                <a:gd name="T5" fmla="*/ 312 h 312"/>
                <a:gd name="T6" fmla="*/ 0 60000 65536"/>
                <a:gd name="T7" fmla="*/ 0 60000 65536"/>
                <a:gd name="T8" fmla="*/ 0 60000 65536"/>
                <a:gd name="T9" fmla="*/ 0 w 160"/>
                <a:gd name="T10" fmla="*/ 0 h 312"/>
                <a:gd name="T11" fmla="*/ 160 w 160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" h="312">
                  <a:moveTo>
                    <a:pt x="160" y="0"/>
                  </a:moveTo>
                  <a:cubicBezTo>
                    <a:pt x="122" y="9"/>
                    <a:pt x="118" y="22"/>
                    <a:pt x="95" y="50"/>
                  </a:cubicBezTo>
                  <a:cubicBezTo>
                    <a:pt x="21" y="138"/>
                    <a:pt x="0" y="195"/>
                    <a:pt x="0" y="312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6407" name="Group 43">
            <a:extLst>
              <a:ext uri="{FF2B5EF4-FFF2-40B4-BE49-F238E27FC236}">
                <a16:creationId xmlns:a16="http://schemas.microsoft.com/office/drawing/2014/main" id="{2C5E6890-90A1-4A90-B1B4-3A7150A77F88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046288"/>
            <a:ext cx="3143250" cy="1727200"/>
            <a:chOff x="2047" y="1289"/>
            <a:chExt cx="1980" cy="1088"/>
          </a:xfrm>
        </p:grpSpPr>
        <p:sp>
          <p:nvSpPr>
            <p:cNvPr id="16408" name="Oval 34">
              <a:extLst>
                <a:ext uri="{FF2B5EF4-FFF2-40B4-BE49-F238E27FC236}">
                  <a16:creationId xmlns:a16="http://schemas.microsoft.com/office/drawing/2014/main" id="{FB9A143C-85C4-4F38-81C2-81CF086BE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" y="1289"/>
              <a:ext cx="288" cy="288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6409" name="Text Box 35">
              <a:extLst>
                <a:ext uri="{FF2B5EF4-FFF2-40B4-BE49-F238E27FC236}">
                  <a16:creationId xmlns:a16="http://schemas.microsoft.com/office/drawing/2014/main" id="{ABB09923-226A-4B14-8C9B-1E05731C7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3" y="1579"/>
              <a:ext cx="9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check=2?</a:t>
              </a:r>
              <a:endParaRPr lang="en-US" altLang="hu-HU" sz="2400"/>
            </a:p>
          </p:txBody>
        </p:sp>
        <p:sp>
          <p:nvSpPr>
            <p:cNvPr id="16410" name="Text Box 36">
              <a:extLst>
                <a:ext uri="{FF2B5EF4-FFF2-40B4-BE49-F238E27FC236}">
                  <a16:creationId xmlns:a16="http://schemas.microsoft.com/office/drawing/2014/main" id="{CDBEB30D-BA54-46DA-A790-F23F3FB3B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7" y="2089"/>
              <a:ext cx="13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output: &lt;2,x&gt;</a:t>
              </a:r>
              <a:endParaRPr lang="en-US" altLang="hu-HU" sz="2400"/>
            </a:p>
          </p:txBody>
        </p:sp>
        <p:sp>
          <p:nvSpPr>
            <p:cNvPr id="16411" name="Freeform 37">
              <a:extLst>
                <a:ext uri="{FF2B5EF4-FFF2-40B4-BE49-F238E27FC236}">
                  <a16:creationId xmlns:a16="http://schemas.microsoft.com/office/drawing/2014/main" id="{2B05F852-7D9A-4EE9-8984-C1DBF8AB8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" y="1462"/>
              <a:ext cx="699" cy="678"/>
            </a:xfrm>
            <a:custGeom>
              <a:avLst/>
              <a:gdLst>
                <a:gd name="T0" fmla="*/ 0 w 699"/>
                <a:gd name="T1" fmla="*/ 0 h 678"/>
                <a:gd name="T2" fmla="*/ 146 w 699"/>
                <a:gd name="T3" fmla="*/ 94 h 678"/>
                <a:gd name="T4" fmla="*/ 269 w 699"/>
                <a:gd name="T5" fmla="*/ 153 h 678"/>
                <a:gd name="T6" fmla="*/ 379 w 699"/>
                <a:gd name="T7" fmla="*/ 233 h 678"/>
                <a:gd name="T8" fmla="*/ 582 w 699"/>
                <a:gd name="T9" fmla="*/ 436 h 678"/>
                <a:gd name="T10" fmla="*/ 640 w 699"/>
                <a:gd name="T11" fmla="*/ 560 h 678"/>
                <a:gd name="T12" fmla="*/ 677 w 699"/>
                <a:gd name="T13" fmla="*/ 655 h 678"/>
                <a:gd name="T14" fmla="*/ 699 w 699"/>
                <a:gd name="T15" fmla="*/ 676 h 6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99"/>
                <a:gd name="T25" fmla="*/ 0 h 678"/>
                <a:gd name="T26" fmla="*/ 699 w 699"/>
                <a:gd name="T27" fmla="*/ 678 h 6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99" h="678">
                  <a:moveTo>
                    <a:pt x="0" y="0"/>
                  </a:moveTo>
                  <a:cubicBezTo>
                    <a:pt x="52" y="25"/>
                    <a:pt x="96" y="65"/>
                    <a:pt x="146" y="94"/>
                  </a:cubicBezTo>
                  <a:cubicBezTo>
                    <a:pt x="185" y="116"/>
                    <a:pt x="229" y="133"/>
                    <a:pt x="269" y="153"/>
                  </a:cubicBezTo>
                  <a:cubicBezTo>
                    <a:pt x="310" y="174"/>
                    <a:pt x="340" y="210"/>
                    <a:pt x="379" y="233"/>
                  </a:cubicBezTo>
                  <a:cubicBezTo>
                    <a:pt x="464" y="283"/>
                    <a:pt x="531" y="352"/>
                    <a:pt x="582" y="436"/>
                  </a:cubicBezTo>
                  <a:cubicBezTo>
                    <a:pt x="590" y="480"/>
                    <a:pt x="609" y="528"/>
                    <a:pt x="640" y="560"/>
                  </a:cubicBezTo>
                  <a:cubicBezTo>
                    <a:pt x="652" y="593"/>
                    <a:pt x="661" y="624"/>
                    <a:pt x="677" y="655"/>
                  </a:cubicBezTo>
                  <a:cubicBezTo>
                    <a:pt x="689" y="678"/>
                    <a:pt x="684" y="676"/>
                    <a:pt x="699" y="676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412" name="Freeform 38">
              <a:extLst>
                <a:ext uri="{FF2B5EF4-FFF2-40B4-BE49-F238E27FC236}">
                  <a16:creationId xmlns:a16="http://schemas.microsoft.com/office/drawing/2014/main" id="{4241D8DE-4901-4688-B33A-88C98529E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" y="1535"/>
              <a:ext cx="318" cy="611"/>
            </a:xfrm>
            <a:custGeom>
              <a:avLst/>
              <a:gdLst>
                <a:gd name="T0" fmla="*/ 318 w 318"/>
                <a:gd name="T1" fmla="*/ 0 h 611"/>
                <a:gd name="T2" fmla="*/ 49 w 318"/>
                <a:gd name="T3" fmla="*/ 43 h 611"/>
                <a:gd name="T4" fmla="*/ 5 w 318"/>
                <a:gd name="T5" fmla="*/ 131 h 611"/>
                <a:gd name="T6" fmla="*/ 78 w 318"/>
                <a:gd name="T7" fmla="*/ 385 h 611"/>
                <a:gd name="T8" fmla="*/ 165 w 318"/>
                <a:gd name="T9" fmla="*/ 516 h 611"/>
                <a:gd name="T10" fmla="*/ 165 w 318"/>
                <a:gd name="T11" fmla="*/ 611 h 6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8"/>
                <a:gd name="T19" fmla="*/ 0 h 611"/>
                <a:gd name="T20" fmla="*/ 318 w 318"/>
                <a:gd name="T21" fmla="*/ 611 h 6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8" h="611">
                  <a:moveTo>
                    <a:pt x="318" y="0"/>
                  </a:moveTo>
                  <a:cubicBezTo>
                    <a:pt x="227" y="14"/>
                    <a:pt x="139" y="21"/>
                    <a:pt x="49" y="43"/>
                  </a:cubicBezTo>
                  <a:cubicBezTo>
                    <a:pt x="18" y="64"/>
                    <a:pt x="13" y="95"/>
                    <a:pt x="5" y="131"/>
                  </a:cubicBezTo>
                  <a:cubicBezTo>
                    <a:pt x="10" y="249"/>
                    <a:pt x="0" y="307"/>
                    <a:pt x="78" y="385"/>
                  </a:cubicBezTo>
                  <a:cubicBezTo>
                    <a:pt x="96" y="422"/>
                    <a:pt x="161" y="481"/>
                    <a:pt x="165" y="516"/>
                  </a:cubicBezTo>
                  <a:cubicBezTo>
                    <a:pt x="169" y="547"/>
                    <a:pt x="165" y="579"/>
                    <a:pt x="165" y="611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BCE3BB8B-F96A-4C60-AB00-5243A9F9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03C768-ED70-4FCE-92AF-C21E59C9994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hu-HU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39996E4-6F08-405B-B9F3-5D24578C0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063" y="81756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Overview of Query Optimization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60777C91-440A-4578-9D8A-D47E3559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22E10C-211A-4487-BD56-1BD39CE7BA7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hu-HU" sz="1400"/>
          </a:p>
        </p:txBody>
      </p:sp>
      <p:sp>
        <p:nvSpPr>
          <p:cNvPr id="18435" name="Oval 1026">
            <a:extLst>
              <a:ext uri="{FF2B5EF4-FFF2-40B4-BE49-F238E27FC236}">
                <a16:creationId xmlns:a16="http://schemas.microsoft.com/office/drawing/2014/main" id="{245DC6BF-8F35-471A-8F1A-91388AAA9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838200"/>
            <a:ext cx="10668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parse</a:t>
            </a:r>
          </a:p>
        </p:txBody>
      </p:sp>
      <p:sp>
        <p:nvSpPr>
          <p:cNvPr id="18436" name="Oval 1027">
            <a:extLst>
              <a:ext uri="{FF2B5EF4-FFF2-40B4-BE49-F238E27FC236}">
                <a16:creationId xmlns:a16="http://schemas.microsoft.com/office/drawing/2014/main" id="{C092ED46-3173-470E-86F5-72498510F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828800"/>
            <a:ext cx="14478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convert</a:t>
            </a:r>
          </a:p>
        </p:txBody>
      </p:sp>
      <p:sp>
        <p:nvSpPr>
          <p:cNvPr id="18437" name="Oval 1028">
            <a:extLst>
              <a:ext uri="{FF2B5EF4-FFF2-40B4-BE49-F238E27FC236}">
                <a16:creationId xmlns:a16="http://schemas.microsoft.com/office/drawing/2014/main" id="{F20B40B7-1872-492C-BEAB-270C19EBD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895600"/>
            <a:ext cx="19050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apply laws</a:t>
            </a:r>
          </a:p>
        </p:txBody>
      </p:sp>
      <p:sp>
        <p:nvSpPr>
          <p:cNvPr id="18438" name="Oval 1029">
            <a:extLst>
              <a:ext uri="{FF2B5EF4-FFF2-40B4-BE49-F238E27FC236}">
                <a16:creationId xmlns:a16="http://schemas.microsoft.com/office/drawing/2014/main" id="{D9D097D2-5E4E-468E-A77F-A1D680113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0000"/>
            <a:ext cx="2819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>
                <a:solidFill>
                  <a:srgbClr val="FF0000"/>
                </a:solidFill>
              </a:rPr>
              <a:t>estimate result sizes</a:t>
            </a:r>
          </a:p>
        </p:txBody>
      </p:sp>
      <p:sp>
        <p:nvSpPr>
          <p:cNvPr id="18439" name="Oval 1030">
            <a:extLst>
              <a:ext uri="{FF2B5EF4-FFF2-40B4-BE49-F238E27FC236}">
                <a16:creationId xmlns:a16="http://schemas.microsoft.com/office/drawing/2014/main" id="{A966D62C-D2CD-450E-809D-FB64220CA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24400"/>
            <a:ext cx="3657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consider physical plans</a:t>
            </a:r>
          </a:p>
        </p:txBody>
      </p:sp>
      <p:sp>
        <p:nvSpPr>
          <p:cNvPr id="18440" name="Oval 1031">
            <a:extLst>
              <a:ext uri="{FF2B5EF4-FFF2-40B4-BE49-F238E27FC236}">
                <a16:creationId xmlns:a16="http://schemas.microsoft.com/office/drawing/2014/main" id="{C4389FFC-2900-4157-8CA9-61647BE38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48200"/>
            <a:ext cx="27432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>
                <a:solidFill>
                  <a:srgbClr val="FF0000"/>
                </a:solidFill>
              </a:rPr>
              <a:t>estimate costs</a:t>
            </a:r>
          </a:p>
        </p:txBody>
      </p:sp>
      <p:sp>
        <p:nvSpPr>
          <p:cNvPr id="18441" name="Oval 1032">
            <a:extLst>
              <a:ext uri="{FF2B5EF4-FFF2-40B4-BE49-F238E27FC236}">
                <a16:creationId xmlns:a16="http://schemas.microsoft.com/office/drawing/2014/main" id="{66BBCB95-73A9-4DBC-8663-DA0BAFD4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657600"/>
            <a:ext cx="2057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pick best</a:t>
            </a:r>
          </a:p>
        </p:txBody>
      </p:sp>
      <p:sp>
        <p:nvSpPr>
          <p:cNvPr id="18442" name="Oval 1033">
            <a:extLst>
              <a:ext uri="{FF2B5EF4-FFF2-40B4-BE49-F238E27FC236}">
                <a16:creationId xmlns:a16="http://schemas.microsoft.com/office/drawing/2014/main" id="{D1C25FBF-1218-4526-973E-28AE1FA8E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590800"/>
            <a:ext cx="19050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execute</a:t>
            </a:r>
          </a:p>
        </p:txBody>
      </p:sp>
      <p:sp>
        <p:nvSpPr>
          <p:cNvPr id="18443" name="Line 1034">
            <a:extLst>
              <a:ext uri="{FF2B5EF4-FFF2-40B4-BE49-F238E27FC236}">
                <a16:creationId xmlns:a16="http://schemas.microsoft.com/office/drawing/2014/main" id="{4A34509A-8336-4CBE-BD64-10D7E327E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4" name="Line 1035">
            <a:extLst>
              <a:ext uri="{FF2B5EF4-FFF2-40B4-BE49-F238E27FC236}">
                <a16:creationId xmlns:a16="http://schemas.microsoft.com/office/drawing/2014/main" id="{65173297-790D-4DFC-A3A0-B6D52CF3C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5626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5" name="Line 1036">
            <a:extLst>
              <a:ext uri="{FF2B5EF4-FFF2-40B4-BE49-F238E27FC236}">
                <a16:creationId xmlns:a16="http://schemas.microsoft.com/office/drawing/2014/main" id="{CF754ECD-8D35-403F-BD81-03EE26D59D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6" name="Line 1037">
            <a:extLst>
              <a:ext uri="{FF2B5EF4-FFF2-40B4-BE49-F238E27FC236}">
                <a16:creationId xmlns:a16="http://schemas.microsoft.com/office/drawing/2014/main" id="{2390E162-4E58-4BFF-A3D2-C45C269B0E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88238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7" name="Line 1038">
            <a:extLst>
              <a:ext uri="{FF2B5EF4-FFF2-40B4-BE49-F238E27FC236}">
                <a16:creationId xmlns:a16="http://schemas.microsoft.com/office/drawing/2014/main" id="{722C9285-F5CD-46AA-982E-4DA9219E39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8" name="Line 1039">
            <a:extLst>
              <a:ext uri="{FF2B5EF4-FFF2-40B4-BE49-F238E27FC236}">
                <a16:creationId xmlns:a16="http://schemas.microsoft.com/office/drawing/2014/main" id="{87E43D43-6180-4606-A420-1D8AAD7F1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8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9" name="Line 1040">
            <a:extLst>
              <a:ext uri="{FF2B5EF4-FFF2-40B4-BE49-F238E27FC236}">
                <a16:creationId xmlns:a16="http://schemas.microsoft.com/office/drawing/2014/main" id="{F8C79062-DB97-4EFF-BDF6-C8D1177DA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44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50" name="Line 1041">
            <a:extLst>
              <a:ext uri="{FF2B5EF4-FFF2-40B4-BE49-F238E27FC236}">
                <a16:creationId xmlns:a16="http://schemas.microsoft.com/office/drawing/2014/main" id="{AD846BA0-6591-4C0F-A109-A3E0E37E8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51" name="Line 1042">
            <a:extLst>
              <a:ext uri="{FF2B5EF4-FFF2-40B4-BE49-F238E27FC236}">
                <a16:creationId xmlns:a16="http://schemas.microsoft.com/office/drawing/2014/main" id="{17B408E4-5DCE-4603-A9A7-4292FFEEE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52" name="Line 1043">
            <a:extLst>
              <a:ext uri="{FF2B5EF4-FFF2-40B4-BE49-F238E27FC236}">
                <a16:creationId xmlns:a16="http://schemas.microsoft.com/office/drawing/2014/main" id="{171C38BC-CDA1-460A-883D-72313E50B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53" name="Text Box 1044">
            <a:extLst>
              <a:ext uri="{FF2B5EF4-FFF2-40B4-BE49-F238E27FC236}">
                <a16:creationId xmlns:a16="http://schemas.microsoft.com/office/drawing/2014/main" id="{E42BCEB9-D881-4AC8-B29C-20DF3BDF3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038" y="5753100"/>
            <a:ext cx="1763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{P1,P2,…..}</a:t>
            </a:r>
          </a:p>
        </p:txBody>
      </p:sp>
      <p:sp>
        <p:nvSpPr>
          <p:cNvPr id="18454" name="Text Box 1045">
            <a:extLst>
              <a:ext uri="{FF2B5EF4-FFF2-40B4-BE49-F238E27FC236}">
                <a16:creationId xmlns:a16="http://schemas.microsoft.com/office/drawing/2014/main" id="{F2567794-898C-4FDC-BDE1-834A23A91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575" y="4243388"/>
            <a:ext cx="2419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{(P1,C1),(P2,C2)...}</a:t>
            </a:r>
            <a:endParaRPr lang="en-US" altLang="hu-HU" sz="2400"/>
          </a:p>
        </p:txBody>
      </p:sp>
      <p:sp>
        <p:nvSpPr>
          <p:cNvPr id="18455" name="Text Box 1046">
            <a:extLst>
              <a:ext uri="{FF2B5EF4-FFF2-40B4-BE49-F238E27FC236}">
                <a16:creationId xmlns:a16="http://schemas.microsoft.com/office/drawing/2014/main" id="{8A3B87D9-870D-4266-85A5-1BCEF591F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124200"/>
            <a:ext cx="42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Pi</a:t>
            </a:r>
          </a:p>
        </p:txBody>
      </p:sp>
      <p:sp>
        <p:nvSpPr>
          <p:cNvPr id="18456" name="Text Box 1047">
            <a:extLst>
              <a:ext uri="{FF2B5EF4-FFF2-40B4-BE49-F238E27FC236}">
                <a16:creationId xmlns:a16="http://schemas.microsoft.com/office/drawing/2014/main" id="{8545C932-3CD7-4BD1-B20E-AE6F494C9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2057400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  answer</a:t>
            </a:r>
          </a:p>
        </p:txBody>
      </p:sp>
      <p:sp>
        <p:nvSpPr>
          <p:cNvPr id="18457" name="Text Box 1048">
            <a:extLst>
              <a:ext uri="{FF2B5EF4-FFF2-40B4-BE49-F238E27FC236}">
                <a16:creationId xmlns:a16="http://schemas.microsoft.com/office/drawing/2014/main" id="{C67C994E-6836-4EEE-9767-7B94B1891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588" y="304800"/>
            <a:ext cx="157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SQL query</a:t>
            </a:r>
          </a:p>
        </p:txBody>
      </p:sp>
      <p:sp>
        <p:nvSpPr>
          <p:cNvPr id="18458" name="Text Box 1049">
            <a:extLst>
              <a:ext uri="{FF2B5EF4-FFF2-40B4-BE49-F238E27FC236}">
                <a16:creationId xmlns:a16="http://schemas.microsoft.com/office/drawing/2014/main" id="{5B7409D2-D621-4699-BB78-96C568140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371600"/>
            <a:ext cx="154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parse tree</a:t>
            </a:r>
          </a:p>
        </p:txBody>
      </p:sp>
      <p:sp>
        <p:nvSpPr>
          <p:cNvPr id="18459" name="Text Box 1050">
            <a:extLst>
              <a:ext uri="{FF2B5EF4-FFF2-40B4-BE49-F238E27FC236}">
                <a16:creationId xmlns:a16="http://schemas.microsoft.com/office/drawing/2014/main" id="{092185EF-9D24-4CBC-BCD9-78BA2B49A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2362200"/>
            <a:ext cx="2547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logical query plan</a:t>
            </a:r>
          </a:p>
        </p:txBody>
      </p:sp>
      <p:sp>
        <p:nvSpPr>
          <p:cNvPr id="18460" name="Text Box 1051">
            <a:extLst>
              <a:ext uri="{FF2B5EF4-FFF2-40B4-BE49-F238E27FC236}">
                <a16:creationId xmlns:a16="http://schemas.microsoft.com/office/drawing/2014/main" id="{57206CEE-B590-4AAF-896E-7EEEBAC05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352800"/>
            <a:ext cx="236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“improved” l.q.p</a:t>
            </a:r>
          </a:p>
        </p:txBody>
      </p:sp>
      <p:sp>
        <p:nvSpPr>
          <p:cNvPr id="18461" name="Text Box 1052">
            <a:extLst>
              <a:ext uri="{FF2B5EF4-FFF2-40B4-BE49-F238E27FC236}">
                <a16:creationId xmlns:a16="http://schemas.microsoft.com/office/drawing/2014/main" id="{0FF9E7F9-0577-4A9A-9489-F8D377577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267200"/>
            <a:ext cx="182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l.q.p. +sizes</a:t>
            </a:r>
          </a:p>
        </p:txBody>
      </p:sp>
      <p:sp>
        <p:nvSpPr>
          <p:cNvPr id="18462" name="Line 1053">
            <a:extLst>
              <a:ext uri="{FF2B5EF4-FFF2-40B4-BE49-F238E27FC236}">
                <a16:creationId xmlns:a16="http://schemas.microsoft.com/office/drawing/2014/main" id="{339C4BD3-D6C2-4681-9E47-0522BE64A5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63" name="Line 1054">
            <a:extLst>
              <a:ext uri="{FF2B5EF4-FFF2-40B4-BE49-F238E27FC236}">
                <a16:creationId xmlns:a16="http://schemas.microsoft.com/office/drawing/2014/main" id="{7FDE64E9-30F8-4123-A0D4-3FC4AF3187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7338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64" name="Text Box 1055">
            <a:extLst>
              <a:ext uri="{FF2B5EF4-FFF2-40B4-BE49-F238E27FC236}">
                <a16:creationId xmlns:a16="http://schemas.microsoft.com/office/drawing/2014/main" id="{59149485-8253-4007-801C-A975DF38B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3081338"/>
            <a:ext cx="952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1600" dirty="0">
                <a:solidFill>
                  <a:srgbClr val="FF0000"/>
                </a:solidFill>
              </a:rPr>
              <a:t>statistics</a:t>
            </a:r>
          </a:p>
        </p:txBody>
      </p:sp>
      <p:sp>
        <p:nvSpPr>
          <p:cNvPr id="18465" name="Line 1056">
            <a:extLst>
              <a:ext uri="{FF2B5EF4-FFF2-40B4-BE49-F238E27FC236}">
                <a16:creationId xmlns:a16="http://schemas.microsoft.com/office/drawing/2014/main" id="{C16927C3-7FEC-4D8B-8DBD-EBB03193FE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50113" y="2066925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AD9AEC1B-5E46-4B9C-8981-BB6FB737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E20EF7-C5B8-48D3-B931-D0B7DA486C3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hu-HU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BEBE96E-295E-4DE6-B5FA-9C0D14870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575" y="2397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Example:</a:t>
            </a:r>
            <a:r>
              <a:rPr lang="en-US" altLang="hu-HU" sz="3600"/>
              <a:t>   SQL query</a:t>
            </a:r>
            <a:endParaRPr lang="en-US" altLang="hu-HU" sz="3600" u="sng"/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01BE52B-C4EE-464C-B515-2CED19B35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5950" y="128905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/>
              <a:t>SELECT title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FROM StarsIn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WHERE starName IN (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SELECT name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FROM MovieStar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WHERE birthdate LIKE ‘%1960’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);</a:t>
            </a:r>
          </a:p>
          <a:p>
            <a:pPr eaLnBrk="1" hangingPunct="1">
              <a:buFontTx/>
              <a:buNone/>
            </a:pPr>
            <a:endParaRPr lang="en-US" altLang="hu-HU" sz="2400"/>
          </a:p>
          <a:p>
            <a:pPr eaLnBrk="1" hangingPunct="1">
              <a:buFontTx/>
              <a:buNone/>
            </a:pPr>
            <a:r>
              <a:rPr lang="en-US" altLang="hu-HU" sz="2400"/>
              <a:t>(Find the movies with stars born in 1960)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1CE1577-1DEE-4723-B32F-D4602767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05405B-82A1-4FB1-BBD0-F4244903A02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hu-HU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F446050-CB72-4420-80E6-EC1967CB6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357188"/>
            <a:ext cx="77724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 dirty="0">
                <a:solidFill>
                  <a:schemeClr val="tx2"/>
                </a:solidFill>
              </a:rPr>
              <a:t>Example:</a:t>
            </a:r>
            <a:r>
              <a:rPr lang="en-US" altLang="hu-HU" sz="3600" dirty="0">
                <a:solidFill>
                  <a:schemeClr val="tx2"/>
                </a:solidFill>
              </a:rPr>
              <a:t>   </a:t>
            </a:r>
            <a:r>
              <a:rPr lang="en-US" altLang="hu-HU" sz="3600" dirty="0">
                <a:solidFill>
                  <a:srgbClr val="FF0000"/>
                </a:solidFill>
              </a:rPr>
              <a:t>Parse Tree</a:t>
            </a:r>
            <a:endParaRPr lang="en-US" altLang="hu-HU" sz="3600" u="sng" dirty="0">
              <a:solidFill>
                <a:srgbClr val="FF0000"/>
              </a:solidFill>
            </a:endParaRP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D4AF8755-D930-451F-9B75-BA9E5B6FB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1074738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&lt;Query&gt;</a:t>
            </a:r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2A33BB67-8C42-45AD-9C27-4D69AD834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660525"/>
            <a:ext cx="969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&lt;SFW&gt;</a:t>
            </a:r>
            <a:endParaRPr lang="en-US" altLang="hu-HU" sz="2400"/>
          </a:p>
        </p:txBody>
      </p:sp>
      <p:sp>
        <p:nvSpPr>
          <p:cNvPr id="20486" name="Text Box 5">
            <a:extLst>
              <a:ext uri="{FF2B5EF4-FFF2-40B4-BE49-F238E27FC236}">
                <a16:creationId xmlns:a16="http://schemas.microsoft.com/office/drawing/2014/main" id="{F7386CCF-5198-4B4E-8243-23F2F4B13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246313"/>
            <a:ext cx="7262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SELECT   &lt;SelList&gt;    FROM    &lt;FromList&gt;     WHERE     &lt;Condition&gt;</a:t>
            </a:r>
            <a:endParaRPr lang="en-US" altLang="hu-HU" sz="2400"/>
          </a:p>
        </p:txBody>
      </p:sp>
      <p:sp>
        <p:nvSpPr>
          <p:cNvPr id="20487" name="Text Box 6">
            <a:extLst>
              <a:ext uri="{FF2B5EF4-FFF2-40B4-BE49-F238E27FC236}">
                <a16:creationId xmlns:a16="http://schemas.microsoft.com/office/drawing/2014/main" id="{45FAD517-58B7-4F26-B18A-8E03E266D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288" y="2832100"/>
            <a:ext cx="7197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&lt;Attribute&gt;              &lt;RelName&gt;                 &lt;Tuple&gt;  IN  &lt;Query&gt;</a:t>
            </a:r>
            <a:endParaRPr lang="en-US" altLang="hu-HU" sz="2400"/>
          </a:p>
        </p:txBody>
      </p:sp>
      <p:sp>
        <p:nvSpPr>
          <p:cNvPr id="20488" name="Text Box 7">
            <a:extLst>
              <a:ext uri="{FF2B5EF4-FFF2-40B4-BE49-F238E27FC236}">
                <a16:creationId xmlns:a16="http://schemas.microsoft.com/office/drawing/2014/main" id="{2BD3843B-0BBE-4392-B178-9FFDBB06D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3417888"/>
            <a:ext cx="70342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title                       StarsIn               &lt;Attribute&gt;      (  &lt;Query&gt;  )</a:t>
            </a:r>
            <a:endParaRPr lang="en-US" altLang="hu-HU" sz="2400"/>
          </a:p>
        </p:txBody>
      </p:sp>
      <p:sp>
        <p:nvSpPr>
          <p:cNvPr id="20489" name="Text Box 8">
            <a:extLst>
              <a:ext uri="{FF2B5EF4-FFF2-40B4-BE49-F238E27FC236}">
                <a16:creationId xmlns:a16="http://schemas.microsoft.com/office/drawing/2014/main" id="{DE2C2BE2-050E-4CF3-8025-1B6912EC2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57638"/>
            <a:ext cx="2436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starName       &lt;SFW&gt;</a:t>
            </a:r>
            <a:endParaRPr lang="en-US" altLang="hu-HU" sz="2400"/>
          </a:p>
        </p:txBody>
      </p:sp>
      <p:sp>
        <p:nvSpPr>
          <p:cNvPr id="20490" name="Text Box 9">
            <a:extLst>
              <a:ext uri="{FF2B5EF4-FFF2-40B4-BE49-F238E27FC236}">
                <a16:creationId xmlns:a16="http://schemas.microsoft.com/office/drawing/2014/main" id="{E2C3CD03-74CC-43AA-83A3-D124B7F66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4589463"/>
            <a:ext cx="7548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SELECT      &lt;SelList&gt;    FROM     &lt;FromList&gt;     WHERE     &lt;Condition&gt;</a:t>
            </a:r>
            <a:endParaRPr lang="en-US" altLang="hu-HU" sz="2400"/>
          </a:p>
        </p:txBody>
      </p:sp>
      <p:sp>
        <p:nvSpPr>
          <p:cNvPr id="20491" name="Text Box 10">
            <a:extLst>
              <a:ext uri="{FF2B5EF4-FFF2-40B4-BE49-F238E27FC236}">
                <a16:creationId xmlns:a16="http://schemas.microsoft.com/office/drawing/2014/main" id="{8539F7F7-D35B-4BB4-8313-59265C1D0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5162550"/>
            <a:ext cx="7073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&lt;Attribute&gt;           &lt;RelName&gt;         &lt;Attribute&gt;  LIKE  &lt;Pattern&gt;</a:t>
            </a:r>
            <a:endParaRPr lang="en-US" altLang="hu-HU" sz="2400"/>
          </a:p>
        </p:txBody>
      </p:sp>
      <p:sp>
        <p:nvSpPr>
          <p:cNvPr id="20492" name="Text Box 11">
            <a:extLst>
              <a:ext uri="{FF2B5EF4-FFF2-40B4-BE49-F238E27FC236}">
                <a16:creationId xmlns:a16="http://schemas.microsoft.com/office/drawing/2014/main" id="{36C16ADF-BFB2-4C28-8EC8-EBCA4EB55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888" y="5762625"/>
            <a:ext cx="6569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name                 MovieStar              birthDate            ‘%1960’</a:t>
            </a:r>
            <a:endParaRPr lang="en-US" altLang="hu-HU" sz="2400"/>
          </a:p>
        </p:txBody>
      </p:sp>
      <p:sp>
        <p:nvSpPr>
          <p:cNvPr id="20493" name="Line 12">
            <a:extLst>
              <a:ext uri="{FF2B5EF4-FFF2-40B4-BE49-F238E27FC236}">
                <a16:creationId xmlns:a16="http://schemas.microsoft.com/office/drawing/2014/main" id="{C35A6E55-87EE-401B-B9B7-8C7A498E5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4963" y="1431925"/>
            <a:ext cx="0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4" name="Line 13">
            <a:extLst>
              <a:ext uri="{FF2B5EF4-FFF2-40B4-BE49-F238E27FC236}">
                <a16:creationId xmlns:a16="http://schemas.microsoft.com/office/drawing/2014/main" id="{15321FD2-B2FE-4152-9E1D-A8D3D4B789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17625" y="1882775"/>
            <a:ext cx="2446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5" name="Line 14">
            <a:extLst>
              <a:ext uri="{FF2B5EF4-FFF2-40B4-BE49-F238E27FC236}">
                <a16:creationId xmlns:a16="http://schemas.microsoft.com/office/drawing/2014/main" id="{B1050A27-DB6A-4666-B267-65007DB99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78075" y="1939925"/>
            <a:ext cx="1604963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6" name="Line 15">
            <a:extLst>
              <a:ext uri="{FF2B5EF4-FFF2-40B4-BE49-F238E27FC236}">
                <a16:creationId xmlns:a16="http://schemas.microsoft.com/office/drawing/2014/main" id="{7FECCCF6-CD23-47B7-986C-5171CE1A07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3738" y="1928813"/>
            <a:ext cx="79533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7" name="Line 16">
            <a:extLst>
              <a:ext uri="{FF2B5EF4-FFF2-40B4-BE49-F238E27FC236}">
                <a16:creationId xmlns:a16="http://schemas.microsoft.com/office/drawing/2014/main" id="{927E6C92-F5B2-47A9-9134-4B83B938F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738" y="1928813"/>
            <a:ext cx="33337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8" name="Line 17">
            <a:extLst>
              <a:ext uri="{FF2B5EF4-FFF2-40B4-BE49-F238E27FC236}">
                <a16:creationId xmlns:a16="http://schemas.microsoft.com/office/drawing/2014/main" id="{F950B124-74D9-4D15-9645-FB98099AB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738" y="1963738"/>
            <a:ext cx="106203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9" name="Line 18">
            <a:extLst>
              <a:ext uri="{FF2B5EF4-FFF2-40B4-BE49-F238E27FC236}">
                <a16:creationId xmlns:a16="http://schemas.microsoft.com/office/drawing/2014/main" id="{1C337552-FBFC-432E-8162-6A7336620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775" y="1917700"/>
            <a:ext cx="2054225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0" name="Line 19">
            <a:extLst>
              <a:ext uri="{FF2B5EF4-FFF2-40B4-BE49-F238E27FC236}">
                <a16:creationId xmlns:a16="http://schemas.microsoft.com/office/drawing/2014/main" id="{4207C5BC-2937-4F06-AF2E-B9F03461A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4700" y="2563813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1" name="Line 20">
            <a:extLst>
              <a:ext uri="{FF2B5EF4-FFF2-40B4-BE49-F238E27FC236}">
                <a16:creationId xmlns:a16="http://schemas.microsoft.com/office/drawing/2014/main" id="{38148A5A-68ED-4509-89FD-6E42A2DDE9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7038" y="2563813"/>
            <a:ext cx="80962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2" name="Line 21">
            <a:extLst>
              <a:ext uri="{FF2B5EF4-FFF2-40B4-BE49-F238E27FC236}">
                <a16:creationId xmlns:a16="http://schemas.microsoft.com/office/drawing/2014/main" id="{FC85F06E-DB7C-4910-BBE1-F2254F424A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6850" y="2563813"/>
            <a:ext cx="346075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3" name="Line 23">
            <a:extLst>
              <a:ext uri="{FF2B5EF4-FFF2-40B4-BE49-F238E27FC236}">
                <a16:creationId xmlns:a16="http://schemas.microsoft.com/office/drawing/2014/main" id="{42F2DD98-0EB9-4DF1-9C38-ED4A1FDE5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0888" y="2540000"/>
            <a:ext cx="80962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4" name="Line 24">
            <a:extLst>
              <a:ext uri="{FF2B5EF4-FFF2-40B4-BE49-F238E27FC236}">
                <a16:creationId xmlns:a16="http://schemas.microsoft.com/office/drawing/2014/main" id="{7C9D6F5A-D964-42C5-B201-1C8A6FA72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000" y="2540000"/>
            <a:ext cx="3460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5" name="Line 25">
            <a:extLst>
              <a:ext uri="{FF2B5EF4-FFF2-40B4-BE49-F238E27FC236}">
                <a16:creationId xmlns:a16="http://schemas.microsoft.com/office/drawing/2014/main" id="{38EC90AB-88F8-4775-87C6-37076B2F4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0888" y="315277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6" name="Line 26">
            <a:extLst>
              <a:ext uri="{FF2B5EF4-FFF2-40B4-BE49-F238E27FC236}">
                <a16:creationId xmlns:a16="http://schemas.microsoft.com/office/drawing/2014/main" id="{F15B332F-A577-478F-8816-2113CF5BE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163888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7" name="Line 27">
            <a:extLst>
              <a:ext uri="{FF2B5EF4-FFF2-40B4-BE49-F238E27FC236}">
                <a16:creationId xmlns:a16="http://schemas.microsoft.com/office/drawing/2014/main" id="{F9E34134-805E-493F-B1E1-A65F34087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2375" y="3163888"/>
            <a:ext cx="104775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8" name="Line 28">
            <a:extLst>
              <a:ext uri="{FF2B5EF4-FFF2-40B4-BE49-F238E27FC236}">
                <a16:creationId xmlns:a16="http://schemas.microsoft.com/office/drawing/2014/main" id="{6D435660-9679-4FCE-AE01-B1A3BB31A8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42188" y="3163888"/>
            <a:ext cx="38100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9" name="Line 29">
            <a:extLst>
              <a:ext uri="{FF2B5EF4-FFF2-40B4-BE49-F238E27FC236}">
                <a16:creationId xmlns:a16="http://schemas.microsoft.com/office/drawing/2014/main" id="{7C49B989-6A61-47DB-AB4D-7EC154B1BD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0188" y="3152775"/>
            <a:ext cx="22225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0" name="Line 30">
            <a:extLst>
              <a:ext uri="{FF2B5EF4-FFF2-40B4-BE49-F238E27FC236}">
                <a16:creationId xmlns:a16="http://schemas.microsoft.com/office/drawing/2014/main" id="{4D21E7C1-250D-438A-9158-94494BC1F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7188" y="3117850"/>
            <a:ext cx="6000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1" name="Line 31">
            <a:extLst>
              <a:ext uri="{FF2B5EF4-FFF2-40B4-BE49-F238E27FC236}">
                <a16:creationId xmlns:a16="http://schemas.microsoft.com/office/drawing/2014/main" id="{76E077F9-8492-4AB6-ACF1-6861B1C97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375" y="3741738"/>
            <a:ext cx="23813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2" name="Line 32">
            <a:extLst>
              <a:ext uri="{FF2B5EF4-FFF2-40B4-BE49-F238E27FC236}">
                <a16:creationId xmlns:a16="http://schemas.microsoft.com/office/drawing/2014/main" id="{51CC1D8E-07D2-486C-BECB-10CDEEE50C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6375" y="3741738"/>
            <a:ext cx="80963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3" name="Line 33">
            <a:extLst>
              <a:ext uri="{FF2B5EF4-FFF2-40B4-BE49-F238E27FC236}">
                <a16:creationId xmlns:a16="http://schemas.microsoft.com/office/drawing/2014/main" id="{39A39884-2F2A-490F-B9B4-C8873045FF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4214813"/>
            <a:ext cx="571500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4" name="Line 34">
            <a:extLst>
              <a:ext uri="{FF2B5EF4-FFF2-40B4-BE49-F238E27FC236}">
                <a16:creationId xmlns:a16="http://schemas.microsoft.com/office/drawing/2014/main" id="{E7E86C22-295A-488D-BFAB-2B69925DEA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5150" y="4249738"/>
            <a:ext cx="4548188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5" name="Line 35">
            <a:extLst>
              <a:ext uri="{FF2B5EF4-FFF2-40B4-BE49-F238E27FC236}">
                <a16:creationId xmlns:a16="http://schemas.microsoft.com/office/drawing/2014/main" id="{4D56C40E-4882-41C5-8C0F-3B9B299896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5925" y="4249738"/>
            <a:ext cx="354330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6" name="Line 36">
            <a:extLst>
              <a:ext uri="{FF2B5EF4-FFF2-40B4-BE49-F238E27FC236}">
                <a16:creationId xmlns:a16="http://schemas.microsoft.com/office/drawing/2014/main" id="{28CBA6EA-76BC-434A-B9A2-9731DE4059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8150" y="4260850"/>
            <a:ext cx="2308225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7" name="Line 37">
            <a:extLst>
              <a:ext uri="{FF2B5EF4-FFF2-40B4-BE49-F238E27FC236}">
                <a16:creationId xmlns:a16="http://schemas.microsoft.com/office/drawing/2014/main" id="{A2517269-F1C8-4589-85F5-1736C344C7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91300" y="4260850"/>
            <a:ext cx="12938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8" name="Line 38">
            <a:extLst>
              <a:ext uri="{FF2B5EF4-FFF2-40B4-BE49-F238E27FC236}">
                <a16:creationId xmlns:a16="http://schemas.microsoft.com/office/drawing/2014/main" id="{0EFED2DE-D462-4BF2-879B-0BD7870B8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3375" y="4260850"/>
            <a:ext cx="1270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9" name="Line 39">
            <a:extLst>
              <a:ext uri="{FF2B5EF4-FFF2-40B4-BE49-F238E27FC236}">
                <a16:creationId xmlns:a16="http://schemas.microsoft.com/office/drawing/2014/main" id="{20CF61BD-8CAE-4EBE-9DAC-E86C023EF1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3188" y="4918075"/>
            <a:ext cx="1397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20" name="Line 40">
            <a:extLst>
              <a:ext uri="{FF2B5EF4-FFF2-40B4-BE49-F238E27FC236}">
                <a16:creationId xmlns:a16="http://schemas.microsoft.com/office/drawing/2014/main" id="{7FCC6FC7-D034-4BDF-9B5F-7469426F0C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9000" y="4906963"/>
            <a:ext cx="346075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21" name="Line 41">
            <a:extLst>
              <a:ext uri="{FF2B5EF4-FFF2-40B4-BE49-F238E27FC236}">
                <a16:creationId xmlns:a16="http://schemas.microsoft.com/office/drawing/2014/main" id="{12B90931-CD13-4954-B16F-26828A94D3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5263" y="4872038"/>
            <a:ext cx="103981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22" name="Line 42">
            <a:extLst>
              <a:ext uri="{FF2B5EF4-FFF2-40B4-BE49-F238E27FC236}">
                <a16:creationId xmlns:a16="http://schemas.microsoft.com/office/drawing/2014/main" id="{85490E56-1DB3-4AD0-A57E-3876106CF4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5375" y="4895850"/>
            <a:ext cx="277813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23" name="Line 43">
            <a:extLst>
              <a:ext uri="{FF2B5EF4-FFF2-40B4-BE49-F238E27FC236}">
                <a16:creationId xmlns:a16="http://schemas.microsoft.com/office/drawing/2014/main" id="{B0E99F6C-508A-4D1D-90E7-F55CFB8E1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5113" y="4884738"/>
            <a:ext cx="3571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24" name="Line 44">
            <a:extLst>
              <a:ext uri="{FF2B5EF4-FFF2-40B4-BE49-F238E27FC236}">
                <a16:creationId xmlns:a16="http://schemas.microsoft.com/office/drawing/2014/main" id="{C8F1DB7A-FD61-4B50-8A23-E7A76688A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7925" y="5495925"/>
            <a:ext cx="2222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25" name="Line 45">
            <a:extLst>
              <a:ext uri="{FF2B5EF4-FFF2-40B4-BE49-F238E27FC236}">
                <a16:creationId xmlns:a16="http://schemas.microsoft.com/office/drawing/2014/main" id="{79190BF8-18E2-43BE-A42D-AE0570EBB2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67225" y="5519738"/>
            <a:ext cx="349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26" name="Line 46">
            <a:extLst>
              <a:ext uri="{FF2B5EF4-FFF2-40B4-BE49-F238E27FC236}">
                <a16:creationId xmlns:a16="http://schemas.microsoft.com/office/drawing/2014/main" id="{422400EA-5617-468C-A567-54D1EF1C4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3338" y="5461000"/>
            <a:ext cx="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27" name="Line 47">
            <a:extLst>
              <a:ext uri="{FF2B5EF4-FFF2-40B4-BE49-F238E27FC236}">
                <a16:creationId xmlns:a16="http://schemas.microsoft.com/office/drawing/2014/main" id="{D4953C09-382A-4535-BA24-DB16AC0B8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1188" y="54959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AEEC4B14-0731-4662-92F0-B6DD51FF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D2CDFF-B13E-41D8-854E-B08F9373C52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hu-HU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DA4BE65-FF5C-41C9-BA28-5D414B2B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206375"/>
            <a:ext cx="837247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u="sng">
                <a:solidFill>
                  <a:schemeClr val="tx2"/>
                </a:solidFill>
              </a:rPr>
              <a:t>Example:</a:t>
            </a:r>
            <a:r>
              <a:rPr lang="en-US" altLang="hu-HU">
                <a:solidFill>
                  <a:schemeClr val="tx2"/>
                </a:solidFill>
              </a:rPr>
              <a:t>   Generating Relational Algebra</a:t>
            </a:r>
            <a:endParaRPr lang="en-US" altLang="hu-HU" sz="3600" u="sng">
              <a:solidFill>
                <a:schemeClr val="tx2"/>
              </a:solidFill>
            </a:endParaRP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129F9ED3-B0A0-44F5-99FE-552601330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663" y="1001713"/>
            <a:ext cx="10779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4000" dirty="0">
                <a:solidFill>
                  <a:srgbClr val="FF0000"/>
                </a:solidFill>
                <a:sym typeface="Symbol" panose="05050102010706020507" pitchFamily="18" charset="2"/>
              </a:rPr>
              <a:t></a:t>
            </a:r>
            <a:r>
              <a:rPr lang="en-US" altLang="hu-HU" sz="2400" dirty="0"/>
              <a:t>title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BB04E90D-A38D-41FC-A83E-B44A3005B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900" y="1831975"/>
            <a:ext cx="490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4000" dirty="0">
                <a:solidFill>
                  <a:srgbClr val="FF0000"/>
                </a:solidFill>
                <a:sym typeface="Symbol" panose="05050102010706020507" pitchFamily="18" charset="2"/>
              </a:rPr>
              <a:t>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952F634A-67C0-4201-8338-BECEC1D19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663" y="2671763"/>
            <a:ext cx="4716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StarsIn                    &lt;condition&gt;</a:t>
            </a: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E33C55DC-F489-4EFB-933C-5CC765B40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3182938"/>
            <a:ext cx="3609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/>
              <a:t>&lt;tuple&gt;      </a:t>
            </a:r>
            <a:r>
              <a:rPr lang="en-US" altLang="hu-HU" sz="2400" dirty="0">
                <a:solidFill>
                  <a:srgbClr val="FF0000"/>
                </a:solidFill>
              </a:rPr>
              <a:t>IN</a:t>
            </a:r>
            <a:r>
              <a:rPr lang="en-US" altLang="hu-HU" sz="2400" dirty="0"/>
              <a:t>   </a:t>
            </a:r>
            <a:r>
              <a:rPr lang="en-US" altLang="hu-HU" sz="4000" dirty="0">
                <a:sym typeface="Symbol" panose="05050102010706020507" pitchFamily="18" charset="2"/>
              </a:rPr>
              <a:t></a:t>
            </a:r>
            <a:r>
              <a:rPr lang="en-US" altLang="hu-HU" sz="2400" dirty="0"/>
              <a:t>name</a:t>
            </a:r>
          </a:p>
        </p:txBody>
      </p:sp>
      <p:sp>
        <p:nvSpPr>
          <p:cNvPr id="21512" name="Text Box 8">
            <a:extLst>
              <a:ext uri="{FF2B5EF4-FFF2-40B4-BE49-F238E27FC236}">
                <a16:creationId xmlns:a16="http://schemas.microsoft.com/office/drawing/2014/main" id="{621DF2B7-4913-4FFA-B7CF-FFB83CF6F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4788" y="3990975"/>
            <a:ext cx="49863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&lt;attribute&gt;      </a:t>
            </a:r>
            <a:r>
              <a:rPr lang="en-US" altLang="hu-HU" sz="4000">
                <a:sym typeface="Symbol" panose="05050102010706020507" pitchFamily="18" charset="2"/>
              </a:rPr>
              <a:t></a:t>
            </a:r>
            <a:r>
              <a:rPr lang="en-US" altLang="hu-HU" sz="1800"/>
              <a:t>birthdate LIKE ‘%1960’</a:t>
            </a:r>
          </a:p>
        </p:txBody>
      </p:sp>
      <p:sp>
        <p:nvSpPr>
          <p:cNvPr id="21513" name="Text Box 9">
            <a:extLst>
              <a:ext uri="{FF2B5EF4-FFF2-40B4-BE49-F238E27FC236}">
                <a16:creationId xmlns:a16="http://schemas.microsoft.com/office/drawing/2014/main" id="{29ED3658-F106-47D8-AE6B-560EADD09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5059363"/>
            <a:ext cx="4033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starName             MovieStar</a:t>
            </a:r>
          </a:p>
        </p:txBody>
      </p:sp>
      <p:sp>
        <p:nvSpPr>
          <p:cNvPr id="21514" name="Line 10">
            <a:extLst>
              <a:ext uri="{FF2B5EF4-FFF2-40B4-BE49-F238E27FC236}">
                <a16:creationId xmlns:a16="http://schemas.microsoft.com/office/drawing/2014/main" id="{790DBB01-A998-4CC5-9A4A-416891719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375" y="1617663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15" name="Line 11">
            <a:extLst>
              <a:ext uri="{FF2B5EF4-FFF2-40B4-BE49-F238E27FC236}">
                <a16:creationId xmlns:a16="http://schemas.microsoft.com/office/drawing/2014/main" id="{49FCB211-F17A-4756-BD5F-D4F533EECE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0525" y="2309813"/>
            <a:ext cx="993775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16" name="Line 12">
            <a:extLst>
              <a:ext uri="{FF2B5EF4-FFF2-40B4-BE49-F238E27FC236}">
                <a16:creationId xmlns:a16="http://schemas.microsoft.com/office/drawing/2014/main" id="{B5CC1B87-2657-4420-86BA-4F741F98C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2600" y="2333625"/>
            <a:ext cx="83185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17" name="Line 13">
            <a:extLst>
              <a:ext uri="{FF2B5EF4-FFF2-40B4-BE49-F238E27FC236}">
                <a16:creationId xmlns:a16="http://schemas.microsoft.com/office/drawing/2014/main" id="{E5319495-8615-47A0-B52A-8F99073568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060700"/>
            <a:ext cx="820738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53A48804-03E5-4542-A7A1-D4A763E402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7338" y="3060700"/>
            <a:ext cx="920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45623BF5-D922-442B-A390-00835049A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4375" y="3060700"/>
            <a:ext cx="24130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B7E20F31-4DC4-43F3-99D4-FABD071DE2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2375" y="3857625"/>
            <a:ext cx="14922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D8617F9B-BF35-44C6-97B0-3E1177BC8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6338" y="4619625"/>
            <a:ext cx="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22" name="Line 18">
            <a:extLst>
              <a:ext uri="{FF2B5EF4-FFF2-40B4-BE49-F238E27FC236}">
                <a16:creationId xmlns:a16="http://schemas.microsoft.com/office/drawing/2014/main" id="{CEC757C5-E28E-4762-A0C4-BFA972A25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5375" y="3822700"/>
            <a:ext cx="0" cy="461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23" name="Line 19">
            <a:extLst>
              <a:ext uri="{FF2B5EF4-FFF2-40B4-BE49-F238E27FC236}">
                <a16:creationId xmlns:a16="http://schemas.microsoft.com/office/drawing/2014/main" id="{ACBBEBBC-C842-4EB5-BFDF-815EFF10B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2675" y="4608513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24" name="Text Box 20">
            <a:extLst>
              <a:ext uri="{FF2B5EF4-FFF2-40B4-BE49-F238E27FC236}">
                <a16:creationId xmlns:a16="http://schemas.microsoft.com/office/drawing/2014/main" id="{90FA73B4-7536-41C5-87D9-D17563265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788" y="5650241"/>
            <a:ext cx="6591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400" dirty="0"/>
              <a:t>Fig. 7.15: An expression using a two-argument </a:t>
            </a:r>
            <a:r>
              <a:rPr lang="en-US" altLang="hu-HU" sz="1400" dirty="0">
                <a:sym typeface="Symbol" panose="05050102010706020507" pitchFamily="18" charset="2"/>
              </a:rPr>
              <a:t>, </a:t>
            </a:r>
            <a:r>
              <a:rPr lang="en-US" altLang="hu-HU" sz="1400" dirty="0">
                <a:solidFill>
                  <a:srgbClr val="FF0000"/>
                </a:solidFill>
                <a:sym typeface="Symbol" panose="05050102010706020507" pitchFamily="18" charset="2"/>
              </a:rPr>
              <a:t>midway between a parse tree and relational algebra</a:t>
            </a:r>
            <a:r>
              <a:rPr lang="en-US" altLang="hu-HU" sz="1400" dirty="0"/>
              <a:t> </a:t>
            </a:r>
            <a:endParaRPr lang="en-US" altLang="hu-HU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86C10011-7FD3-4FC6-BD9E-DC948CE7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4B35E5-8AAC-4313-A2A5-E76C07187010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hu-HU" sz="1400"/>
          </a:p>
        </p:txBody>
      </p:sp>
      <p:sp>
        <p:nvSpPr>
          <p:cNvPr id="22531" name="Rectangle 3074">
            <a:extLst>
              <a:ext uri="{FF2B5EF4-FFF2-40B4-BE49-F238E27FC236}">
                <a16:creationId xmlns:a16="http://schemas.microsoft.com/office/drawing/2014/main" id="{F8780EAE-DE1D-4058-8537-A25AAD694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206375"/>
            <a:ext cx="837247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u="sng">
                <a:solidFill>
                  <a:schemeClr val="tx2"/>
                </a:solidFill>
              </a:rPr>
              <a:t>Example:</a:t>
            </a:r>
            <a:r>
              <a:rPr lang="en-US" altLang="hu-HU">
                <a:solidFill>
                  <a:schemeClr val="tx2"/>
                </a:solidFill>
              </a:rPr>
              <a:t>   Logical Query Plan</a:t>
            </a:r>
            <a:endParaRPr lang="en-US" altLang="hu-HU" sz="3600" u="sng">
              <a:solidFill>
                <a:schemeClr val="tx2"/>
              </a:solidFill>
            </a:endParaRPr>
          </a:p>
        </p:txBody>
      </p:sp>
      <p:sp>
        <p:nvSpPr>
          <p:cNvPr id="22532" name="Text Box 3075">
            <a:extLst>
              <a:ext uri="{FF2B5EF4-FFF2-40B4-BE49-F238E27FC236}">
                <a16:creationId xmlns:a16="http://schemas.microsoft.com/office/drawing/2014/main" id="{DFDA51D9-A223-4276-83F4-86EA6FAFF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663" y="1001713"/>
            <a:ext cx="10779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4000">
                <a:sym typeface="Symbol" panose="05050102010706020507" pitchFamily="18" charset="2"/>
              </a:rPr>
              <a:t></a:t>
            </a:r>
            <a:r>
              <a:rPr lang="en-US" altLang="hu-HU" sz="2400"/>
              <a:t>title</a:t>
            </a:r>
          </a:p>
        </p:txBody>
      </p:sp>
      <p:sp>
        <p:nvSpPr>
          <p:cNvPr id="22533" name="Text Box 3076">
            <a:extLst>
              <a:ext uri="{FF2B5EF4-FFF2-40B4-BE49-F238E27FC236}">
                <a16:creationId xmlns:a16="http://schemas.microsoft.com/office/drawing/2014/main" id="{50435ABB-488B-46E1-8307-C4B1249C2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525" y="1671638"/>
            <a:ext cx="2184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4000">
                <a:sym typeface="Symbol" panose="05050102010706020507" pitchFamily="18" charset="2"/>
              </a:rPr>
              <a:t></a:t>
            </a:r>
            <a:r>
              <a:rPr lang="en-US" altLang="hu-HU" sz="1800"/>
              <a:t>starName=name</a:t>
            </a:r>
            <a:endParaRPr lang="en-US" altLang="hu-HU" sz="4000">
              <a:sym typeface="Symbol" panose="05050102010706020507" pitchFamily="18" charset="2"/>
            </a:endParaRPr>
          </a:p>
        </p:txBody>
      </p:sp>
      <p:sp>
        <p:nvSpPr>
          <p:cNvPr id="22534" name="Text Box 3077">
            <a:extLst>
              <a:ext uri="{FF2B5EF4-FFF2-40B4-BE49-F238E27FC236}">
                <a16:creationId xmlns:a16="http://schemas.microsoft.com/office/drawing/2014/main" id="{B768FC82-FD82-4B98-8635-BEA6DD50B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3173413"/>
            <a:ext cx="4187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StarsIn       </a:t>
            </a:r>
            <a:r>
              <a:rPr lang="en-US" altLang="hu-HU" sz="4000">
                <a:sym typeface="Symbol" panose="05050102010706020507" pitchFamily="18" charset="2"/>
              </a:rPr>
              <a:t></a:t>
            </a:r>
            <a:r>
              <a:rPr lang="en-US" altLang="hu-HU" sz="2400"/>
              <a:t>name             </a:t>
            </a:r>
          </a:p>
        </p:txBody>
      </p:sp>
      <p:sp>
        <p:nvSpPr>
          <p:cNvPr id="22535" name="Text Box 3079">
            <a:extLst>
              <a:ext uri="{FF2B5EF4-FFF2-40B4-BE49-F238E27FC236}">
                <a16:creationId xmlns:a16="http://schemas.microsoft.com/office/drawing/2014/main" id="{1A0F8C64-1CA7-4028-BC35-4BA64752A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288" y="3990975"/>
            <a:ext cx="28273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4000">
                <a:sym typeface="Symbol" panose="05050102010706020507" pitchFamily="18" charset="2"/>
              </a:rPr>
              <a:t></a:t>
            </a:r>
            <a:r>
              <a:rPr lang="en-US" altLang="hu-HU" sz="1800"/>
              <a:t>birthdate LIKE ‘%1960’</a:t>
            </a:r>
          </a:p>
        </p:txBody>
      </p:sp>
      <p:sp>
        <p:nvSpPr>
          <p:cNvPr id="22536" name="Text Box 3080">
            <a:extLst>
              <a:ext uri="{FF2B5EF4-FFF2-40B4-BE49-F238E27FC236}">
                <a16:creationId xmlns:a16="http://schemas.microsoft.com/office/drawing/2014/main" id="{06A91C0E-A3C2-4126-BC95-79A6DC16B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13" y="5059363"/>
            <a:ext cx="160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 MovieStar</a:t>
            </a:r>
          </a:p>
        </p:txBody>
      </p:sp>
      <p:sp>
        <p:nvSpPr>
          <p:cNvPr id="22537" name="Line 3081">
            <a:extLst>
              <a:ext uri="{FF2B5EF4-FFF2-40B4-BE49-F238E27FC236}">
                <a16:creationId xmlns:a16="http://schemas.microsoft.com/office/drawing/2014/main" id="{C0521BE3-29D9-4DA2-A470-D2626BAC3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375" y="1617663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38" name="Line 3082">
            <a:extLst>
              <a:ext uri="{FF2B5EF4-FFF2-40B4-BE49-F238E27FC236}">
                <a16:creationId xmlns:a16="http://schemas.microsoft.com/office/drawing/2014/main" id="{77B56B43-1E6C-412E-89A2-E01FC8052A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6713" y="2286000"/>
            <a:ext cx="15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39" name="Line 3089">
            <a:extLst>
              <a:ext uri="{FF2B5EF4-FFF2-40B4-BE49-F238E27FC236}">
                <a16:creationId xmlns:a16="http://schemas.microsoft.com/office/drawing/2014/main" id="{E5457482-D74E-4557-85D5-5F93437F4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0450" y="3811588"/>
            <a:ext cx="0" cy="461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40" name="Line 3090">
            <a:extLst>
              <a:ext uri="{FF2B5EF4-FFF2-40B4-BE49-F238E27FC236}">
                <a16:creationId xmlns:a16="http://schemas.microsoft.com/office/drawing/2014/main" id="{8B19EE18-2E9F-4810-805E-BF516C53D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4643438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41" name="Text Box 3091">
            <a:extLst>
              <a:ext uri="{FF2B5EF4-FFF2-40B4-BE49-F238E27FC236}">
                <a16:creationId xmlns:a16="http://schemas.microsoft.com/office/drawing/2014/main" id="{C0970484-6668-44EB-B6CB-837C2C7DC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788" y="5759450"/>
            <a:ext cx="6591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400" dirty="0"/>
              <a:t>Fig. 7.18: Applying the </a:t>
            </a:r>
            <a:r>
              <a:rPr lang="en-US" altLang="hu-HU" sz="1400" dirty="0">
                <a:solidFill>
                  <a:srgbClr val="FF0000"/>
                </a:solidFill>
              </a:rPr>
              <a:t>rule for IN conditions</a:t>
            </a:r>
            <a:endParaRPr lang="en-US" altLang="hu-HU" sz="2400" dirty="0">
              <a:solidFill>
                <a:srgbClr val="FF0000"/>
              </a:solidFill>
            </a:endParaRPr>
          </a:p>
        </p:txBody>
      </p:sp>
      <p:sp>
        <p:nvSpPr>
          <p:cNvPr id="22542" name="Text Box 3092">
            <a:extLst>
              <a:ext uri="{FF2B5EF4-FFF2-40B4-BE49-F238E27FC236}">
                <a16:creationId xmlns:a16="http://schemas.microsoft.com/office/drawing/2014/main" id="{213255BA-1933-42CB-9077-BB2A50729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588" y="2433638"/>
            <a:ext cx="463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4000" b="1">
                <a:sym typeface="Symbol" panose="05050102010706020507" pitchFamily="18" charset="2"/>
              </a:rPr>
              <a:t></a:t>
            </a:r>
            <a:endParaRPr lang="en-US" altLang="hu-HU" sz="2400"/>
          </a:p>
        </p:txBody>
      </p:sp>
      <p:sp>
        <p:nvSpPr>
          <p:cNvPr id="22543" name="Line 3093">
            <a:extLst>
              <a:ext uri="{FF2B5EF4-FFF2-40B4-BE49-F238E27FC236}">
                <a16:creationId xmlns:a16="http://schemas.microsoft.com/office/drawing/2014/main" id="{8276460D-E47E-4C24-A329-54EC9FA8E4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1225" y="2955925"/>
            <a:ext cx="531813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44" name="Line 3094">
            <a:extLst>
              <a:ext uri="{FF2B5EF4-FFF2-40B4-BE49-F238E27FC236}">
                <a16:creationId xmlns:a16="http://schemas.microsoft.com/office/drawing/2014/main" id="{3E47A870-0448-47A8-8A0F-932457DEB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0" y="3025775"/>
            <a:ext cx="519113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50DE5619-6C51-4BB2-A55C-11D89CB2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D427FA-D02D-48FE-A53D-0FD138FA61B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hu-HU" sz="140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615560B2-AD36-4017-983F-A81D3EB7F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Query Processing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0B7DAFA9-07CF-45A9-9A25-1E5C5913A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Q  </a:t>
            </a:r>
            <a:r>
              <a:rPr lang="en-US" altLang="hu-HU">
                <a:sym typeface="Symbol" panose="05050102010706020507" pitchFamily="18" charset="2"/>
              </a:rPr>
              <a:t>   </a:t>
            </a:r>
            <a:r>
              <a:rPr lang="en-US" altLang="hu-HU"/>
              <a:t>Query Plan</a:t>
            </a:r>
          </a:p>
        </p:txBody>
      </p:sp>
      <p:grpSp>
        <p:nvGrpSpPr>
          <p:cNvPr id="3077" name="Group 6">
            <a:extLst>
              <a:ext uri="{FF2B5EF4-FFF2-40B4-BE49-F238E27FC236}">
                <a16:creationId xmlns:a16="http://schemas.microsoft.com/office/drawing/2014/main" id="{561A58F2-40F8-4A40-9EAB-7606970C2EB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124200"/>
            <a:ext cx="7772400" cy="2133600"/>
            <a:chOff x="432" y="1968"/>
            <a:chExt cx="4896" cy="1344"/>
          </a:xfrm>
        </p:grpSpPr>
        <p:sp>
          <p:nvSpPr>
            <p:cNvPr id="3078" name="Rectangle 4">
              <a:extLst>
                <a:ext uri="{FF2B5EF4-FFF2-40B4-BE49-F238E27FC236}">
                  <a16:creationId xmlns:a16="http://schemas.microsoft.com/office/drawing/2014/main" id="{825EF0A9-1B26-4A7B-BFF2-CB374833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968"/>
              <a:ext cx="4896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3600" u="sng">
                  <a:solidFill>
                    <a:schemeClr val="tx2"/>
                  </a:solidFill>
                </a:rPr>
                <a:t>Focus:</a:t>
              </a:r>
              <a:r>
                <a:rPr lang="en-US" altLang="hu-HU" sz="3600">
                  <a:solidFill>
                    <a:schemeClr val="tx2"/>
                  </a:solidFill>
                </a:rPr>
                <a:t> Relational System</a:t>
              </a:r>
              <a:endParaRPr lang="en-US" altLang="hu-HU" sz="3600" u="sng">
                <a:solidFill>
                  <a:schemeClr val="tx2"/>
                </a:solidFill>
              </a:endParaRPr>
            </a:p>
          </p:txBody>
        </p:sp>
        <p:sp>
          <p:nvSpPr>
            <p:cNvPr id="3079" name="Rectangle 5">
              <a:extLst>
                <a:ext uri="{FF2B5EF4-FFF2-40B4-BE49-F238E27FC236}">
                  <a16:creationId xmlns:a16="http://schemas.microsoft.com/office/drawing/2014/main" id="{F8BFD43C-A40F-43EE-8AFB-A38ED16BD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32"/>
              <a:ext cx="489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hu-HU"/>
                <a:t>Others?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989E213F-5C05-4ADE-BC58-33BE46AB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D90BF3-DF1F-4638-81CC-207C6997E20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hu-HU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35EFB8F-260F-4FDF-A528-0D6C6AA95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206375"/>
            <a:ext cx="837247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u="sng">
                <a:solidFill>
                  <a:schemeClr val="tx2"/>
                </a:solidFill>
              </a:rPr>
              <a:t>Example:</a:t>
            </a:r>
            <a:r>
              <a:rPr lang="en-US" altLang="hu-HU">
                <a:solidFill>
                  <a:schemeClr val="tx2"/>
                </a:solidFill>
              </a:rPr>
              <a:t>   Improved Logical Query Plan</a:t>
            </a:r>
            <a:endParaRPr lang="en-US" altLang="hu-HU" sz="3600" u="sng">
              <a:solidFill>
                <a:schemeClr val="tx2"/>
              </a:solidFill>
            </a:endParaRP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9BC21B94-CA65-4532-9BE8-8A2E99168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663" y="1001713"/>
            <a:ext cx="10779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4000">
                <a:sym typeface="Symbol" panose="05050102010706020507" pitchFamily="18" charset="2"/>
              </a:rPr>
              <a:t></a:t>
            </a:r>
            <a:r>
              <a:rPr lang="en-US" altLang="hu-HU" sz="2400"/>
              <a:t>title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D34E421B-CF15-43C0-8EBD-1433244C1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775" y="2311400"/>
            <a:ext cx="1878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starName=name</a:t>
            </a:r>
            <a:endParaRPr lang="en-US" altLang="hu-HU" sz="4000">
              <a:sym typeface="Symbol" panose="05050102010706020507" pitchFamily="18" charset="2"/>
            </a:endParaRPr>
          </a:p>
        </p:txBody>
      </p:sp>
      <p:sp>
        <p:nvSpPr>
          <p:cNvPr id="23558" name="Text Box 5">
            <a:extLst>
              <a:ext uri="{FF2B5EF4-FFF2-40B4-BE49-F238E27FC236}">
                <a16:creationId xmlns:a16="http://schemas.microsoft.com/office/drawing/2014/main" id="{18959D46-33FB-40F6-A656-67D671462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3173413"/>
            <a:ext cx="4187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StarsIn       </a:t>
            </a:r>
            <a:r>
              <a:rPr lang="en-US" altLang="hu-HU" sz="4000">
                <a:sym typeface="Symbol" panose="05050102010706020507" pitchFamily="18" charset="2"/>
              </a:rPr>
              <a:t></a:t>
            </a:r>
            <a:r>
              <a:rPr lang="en-US" altLang="hu-HU" sz="2400"/>
              <a:t>name             </a:t>
            </a:r>
          </a:p>
        </p:txBody>
      </p:sp>
      <p:sp>
        <p:nvSpPr>
          <p:cNvPr id="23559" name="Text Box 6">
            <a:extLst>
              <a:ext uri="{FF2B5EF4-FFF2-40B4-BE49-F238E27FC236}">
                <a16:creationId xmlns:a16="http://schemas.microsoft.com/office/drawing/2014/main" id="{2DEFF884-976B-4C33-B4B3-3E893E290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288" y="3990975"/>
            <a:ext cx="28273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4000">
                <a:sym typeface="Symbol" panose="05050102010706020507" pitchFamily="18" charset="2"/>
              </a:rPr>
              <a:t></a:t>
            </a:r>
            <a:r>
              <a:rPr lang="en-US" altLang="hu-HU" sz="1800"/>
              <a:t>birthdate LIKE ‘%1960’</a:t>
            </a:r>
          </a:p>
        </p:txBody>
      </p:sp>
      <p:sp>
        <p:nvSpPr>
          <p:cNvPr id="23560" name="Text Box 7">
            <a:extLst>
              <a:ext uri="{FF2B5EF4-FFF2-40B4-BE49-F238E27FC236}">
                <a16:creationId xmlns:a16="http://schemas.microsoft.com/office/drawing/2014/main" id="{6BC55496-443D-4519-80DC-30D956A3A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13" y="5059363"/>
            <a:ext cx="160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 MovieStar</a:t>
            </a:r>
          </a:p>
        </p:txBody>
      </p:sp>
      <p:sp>
        <p:nvSpPr>
          <p:cNvPr id="23561" name="Line 8">
            <a:extLst>
              <a:ext uri="{FF2B5EF4-FFF2-40B4-BE49-F238E27FC236}">
                <a16:creationId xmlns:a16="http://schemas.microsoft.com/office/drawing/2014/main" id="{E897E1E4-AF21-47F7-B019-0AA66832C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375" y="1617663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62" name="Line 10">
            <a:extLst>
              <a:ext uri="{FF2B5EF4-FFF2-40B4-BE49-F238E27FC236}">
                <a16:creationId xmlns:a16="http://schemas.microsoft.com/office/drawing/2014/main" id="{804F4366-FCFE-4120-BEDC-925E034D6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0450" y="3811588"/>
            <a:ext cx="0" cy="461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63" name="Line 11">
            <a:extLst>
              <a:ext uri="{FF2B5EF4-FFF2-40B4-BE49-F238E27FC236}">
                <a16:creationId xmlns:a16="http://schemas.microsoft.com/office/drawing/2014/main" id="{E2A3A9FB-F101-4D70-9156-B94A069FF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4643438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F6BE76C3-9130-4C6B-975A-54BDC2449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788" y="5759450"/>
            <a:ext cx="6591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400" dirty="0"/>
              <a:t>Fig. 7.20: An </a:t>
            </a:r>
            <a:r>
              <a:rPr lang="en-US" altLang="hu-HU" sz="1400" dirty="0">
                <a:solidFill>
                  <a:srgbClr val="FF0000"/>
                </a:solidFill>
              </a:rPr>
              <a:t>improvement</a:t>
            </a:r>
            <a:r>
              <a:rPr lang="en-US" altLang="hu-HU" sz="1400" dirty="0"/>
              <a:t> on fig. 7.18.</a:t>
            </a:r>
            <a:endParaRPr lang="en-US" altLang="hu-HU" sz="2400" dirty="0"/>
          </a:p>
        </p:txBody>
      </p:sp>
      <p:sp>
        <p:nvSpPr>
          <p:cNvPr id="23565" name="Line 14">
            <a:extLst>
              <a:ext uri="{FF2B5EF4-FFF2-40B4-BE49-F238E27FC236}">
                <a16:creationId xmlns:a16="http://schemas.microsoft.com/office/drawing/2014/main" id="{B7ED160F-BAAC-4041-A4C4-066D2F0E83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1225" y="2690813"/>
            <a:ext cx="531813" cy="715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66" name="Line 15">
            <a:extLst>
              <a:ext uri="{FF2B5EF4-FFF2-40B4-BE49-F238E27FC236}">
                <a16:creationId xmlns:a16="http://schemas.microsoft.com/office/drawing/2014/main" id="{3508BA7B-9C9D-4AD1-86CD-AF3396C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2300" y="2725738"/>
            <a:ext cx="404813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67" name="AutoShape 16">
            <a:extLst>
              <a:ext uri="{FF2B5EF4-FFF2-40B4-BE49-F238E27FC236}">
                <a16:creationId xmlns:a16="http://schemas.microsoft.com/office/drawing/2014/main" id="{D8359C84-57E7-4F86-A0C6-CFFB0DF5332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995738" y="1949450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3568" name="Text Box 17">
            <a:extLst>
              <a:ext uri="{FF2B5EF4-FFF2-40B4-BE49-F238E27FC236}">
                <a16:creationId xmlns:a16="http://schemas.microsoft.com/office/drawing/2014/main" id="{2AF40036-6925-4623-AB65-0B4FAA683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413" y="1790700"/>
            <a:ext cx="2227262" cy="1196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Question: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Push project 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StarsIn?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B52652CA-E778-45CE-B4D1-D36A0FC3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20D2C8-5D2F-4E0E-A08E-8F5B7A9B335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hu-HU" sz="1400"/>
          </a:p>
        </p:txBody>
      </p:sp>
      <p:sp>
        <p:nvSpPr>
          <p:cNvPr id="24579" name="Oval 1026">
            <a:extLst>
              <a:ext uri="{FF2B5EF4-FFF2-40B4-BE49-F238E27FC236}">
                <a16:creationId xmlns:a16="http://schemas.microsoft.com/office/drawing/2014/main" id="{5573B2FC-E598-48EF-BCAB-D6D41E5A1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92513"/>
            <a:ext cx="2133600" cy="259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4580" name="Rectangle 1027">
            <a:extLst>
              <a:ext uri="{FF2B5EF4-FFF2-40B4-BE49-F238E27FC236}">
                <a16:creationId xmlns:a16="http://schemas.microsoft.com/office/drawing/2014/main" id="{D9D7D1C0-0D8C-4442-ADD4-DA425E9F5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397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Example:</a:t>
            </a:r>
            <a:r>
              <a:rPr lang="en-US" altLang="hu-HU" sz="3600" dirty="0"/>
              <a:t>    Estimate </a:t>
            </a:r>
            <a:r>
              <a:rPr lang="en-US" altLang="hu-HU" sz="3600" dirty="0">
                <a:solidFill>
                  <a:srgbClr val="FF0000"/>
                </a:solidFill>
              </a:rPr>
              <a:t>Result Sizes</a:t>
            </a:r>
            <a:endParaRPr lang="en-US" altLang="hu-HU" sz="3600" u="sng" dirty="0">
              <a:solidFill>
                <a:srgbClr val="FF0000"/>
              </a:solidFill>
            </a:endParaRPr>
          </a:p>
        </p:txBody>
      </p:sp>
      <p:sp>
        <p:nvSpPr>
          <p:cNvPr id="24581" name="Rectangle 1028">
            <a:extLst>
              <a:ext uri="{FF2B5EF4-FFF2-40B4-BE49-F238E27FC236}">
                <a16:creationId xmlns:a16="http://schemas.microsoft.com/office/drawing/2014/main" id="{554FBB24-8FB5-4383-BE6F-5722FD1BD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1131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						  </a:t>
            </a:r>
            <a:r>
              <a:rPr lang="en-US" altLang="hu-HU" sz="2400" dirty="0"/>
              <a:t>Need expected size</a:t>
            </a:r>
          </a:p>
          <a:p>
            <a:pPr eaLnBrk="1" hangingPunct="1">
              <a:buFontTx/>
              <a:buNone/>
            </a:pPr>
            <a:endParaRPr lang="en-US" altLang="hu-HU" sz="2400" dirty="0"/>
          </a:p>
          <a:p>
            <a:pPr eaLnBrk="1" hangingPunct="1">
              <a:buFontTx/>
              <a:buNone/>
            </a:pPr>
            <a:r>
              <a:rPr lang="en-US" altLang="hu-HU" sz="2400" dirty="0"/>
              <a:t>      </a:t>
            </a:r>
            <a:r>
              <a:rPr lang="en-US" altLang="hu-HU" sz="2400" dirty="0" err="1"/>
              <a:t>StarsIn</a:t>
            </a:r>
            <a:r>
              <a:rPr lang="en-US" altLang="hu-HU" sz="2400" dirty="0"/>
              <a:t> </a:t>
            </a:r>
          </a:p>
          <a:p>
            <a:pPr eaLnBrk="1" hangingPunct="1">
              <a:buFontTx/>
              <a:buNone/>
            </a:pPr>
            <a:endParaRPr lang="en-US" altLang="hu-HU" sz="2400" dirty="0"/>
          </a:p>
          <a:p>
            <a:pPr eaLnBrk="1" hangingPunct="1">
              <a:buFontTx/>
              <a:buNone/>
            </a:pPr>
            <a:endParaRPr lang="en-US" altLang="hu-HU" sz="2400" dirty="0"/>
          </a:p>
          <a:p>
            <a:pPr eaLnBrk="1" hangingPunct="1">
              <a:buFontTx/>
              <a:buNone/>
            </a:pPr>
            <a:r>
              <a:rPr lang="en-US" altLang="hu-HU" sz="2400" dirty="0"/>
              <a:t>						</a:t>
            </a:r>
            <a:r>
              <a:rPr lang="en-US" altLang="hu-HU" sz="2400" dirty="0" err="1"/>
              <a:t>MovieStar</a:t>
            </a:r>
            <a:r>
              <a:rPr lang="en-US" altLang="hu-HU" sz="2400" dirty="0"/>
              <a:t>              </a:t>
            </a:r>
          </a:p>
        </p:txBody>
      </p:sp>
      <p:sp>
        <p:nvSpPr>
          <p:cNvPr id="24582" name="AutoShape 1029">
            <a:extLst>
              <a:ext uri="{FF2B5EF4-FFF2-40B4-BE49-F238E27FC236}">
                <a16:creationId xmlns:a16="http://schemas.microsoft.com/office/drawing/2014/main" id="{FF49A874-6BBB-4347-8A07-F0871701450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076700" y="2411413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4583" name="Line 1030">
            <a:extLst>
              <a:ext uri="{FF2B5EF4-FFF2-40B4-BE49-F238E27FC236}">
                <a16:creationId xmlns:a16="http://schemas.microsoft.com/office/drawing/2014/main" id="{4E72C6B7-D429-42B0-8AA9-6570CC0E4A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3135313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4" name="Line 1031">
            <a:extLst>
              <a:ext uri="{FF2B5EF4-FFF2-40B4-BE49-F238E27FC236}">
                <a16:creationId xmlns:a16="http://schemas.microsoft.com/office/drawing/2014/main" id="{E678A8A0-F5C8-4364-83C6-1F3B52E06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7637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5" name="Line 1032">
            <a:extLst>
              <a:ext uri="{FF2B5EF4-FFF2-40B4-BE49-F238E27FC236}">
                <a16:creationId xmlns:a16="http://schemas.microsoft.com/office/drawing/2014/main" id="{6D232BFF-0257-4D23-B808-F5DD75CA8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35313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6" name="Text Box 1033">
            <a:extLst>
              <a:ext uri="{FF2B5EF4-FFF2-40B4-BE49-F238E27FC236}">
                <a16:creationId xmlns:a16="http://schemas.microsoft.com/office/drawing/2014/main" id="{30ABA38B-9A3E-4737-82B8-FFE8E0114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21113"/>
            <a:ext cx="4175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Symbol" panose="05050102010706020507" pitchFamily="18" charset="2"/>
              </a:rPr>
              <a:t>P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Symbol" panose="05050102010706020507" pitchFamily="18" charset="2"/>
              </a:rPr>
              <a:t>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2400">
              <a:latin typeface="Symbol" panose="05050102010706020507" pitchFamily="18" charset="2"/>
            </a:endParaRPr>
          </a:p>
        </p:txBody>
      </p:sp>
      <p:sp>
        <p:nvSpPr>
          <p:cNvPr id="24587" name="Line 1034">
            <a:extLst>
              <a:ext uri="{FF2B5EF4-FFF2-40B4-BE49-F238E27FC236}">
                <a16:creationId xmlns:a16="http://schemas.microsoft.com/office/drawing/2014/main" id="{23ABC678-D2E6-47ED-9DA5-BDE24E37B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2111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8" name="Line 1035">
            <a:extLst>
              <a:ext uri="{FF2B5EF4-FFF2-40B4-BE49-F238E27FC236}">
                <a16:creationId xmlns:a16="http://schemas.microsoft.com/office/drawing/2014/main" id="{F3321598-D032-459C-8015-611754F8B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8117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9" name="Line 1036">
            <a:extLst>
              <a:ext uri="{FF2B5EF4-FFF2-40B4-BE49-F238E27FC236}">
                <a16:creationId xmlns:a16="http://schemas.microsoft.com/office/drawing/2014/main" id="{DC6864E7-B271-43B3-B5C4-CE3C2F745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202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90" name="Line 1037">
            <a:extLst>
              <a:ext uri="{FF2B5EF4-FFF2-40B4-BE49-F238E27FC236}">
                <a16:creationId xmlns:a16="http://schemas.microsoft.com/office/drawing/2014/main" id="{A809DA5F-E4C5-419D-A343-DCDF1D1F6E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135313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508ADB11-698C-42B2-AB7F-25CC8E97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945224-5681-4A7F-B0A1-4035FAA8135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hu-HU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63DD438-FBB0-4D25-BEDE-C5511945C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0956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Example:</a:t>
            </a:r>
            <a:r>
              <a:rPr lang="en-US" altLang="hu-HU" sz="3600" dirty="0"/>
              <a:t>    One </a:t>
            </a:r>
            <a:r>
              <a:rPr lang="en-US" altLang="hu-HU" sz="3600" dirty="0">
                <a:solidFill>
                  <a:srgbClr val="FF0000"/>
                </a:solidFill>
              </a:rPr>
              <a:t>Physical Plan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1888E51-DD26-4E5E-96C8-E793E3A0A3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9400" y="1646238"/>
            <a:ext cx="8662988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													           </a:t>
            </a:r>
            <a:r>
              <a:rPr lang="en-US" altLang="hu-HU" sz="2400" dirty="0"/>
              <a:t>Parameters: join order,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z="2400" dirty="0"/>
              <a:t>					  memory size, project attributes,...</a:t>
            </a:r>
            <a:endParaRPr lang="en-US" altLang="hu-HU" dirty="0"/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903F7D8A-1F3F-414D-8885-5DD9305C1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2179638"/>
            <a:ext cx="1828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>
                <a:solidFill>
                  <a:srgbClr val="FF0000"/>
                </a:solidFill>
              </a:rPr>
              <a:t>Hash join</a:t>
            </a:r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C36C39FF-562E-49D0-A42C-B11B9E13E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3551238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SEQ scan</a:t>
            </a:r>
          </a:p>
        </p:txBody>
      </p:sp>
      <p:sp>
        <p:nvSpPr>
          <p:cNvPr id="25607" name="Rectangle 6">
            <a:extLst>
              <a:ext uri="{FF2B5EF4-FFF2-40B4-BE49-F238E27FC236}">
                <a16:creationId xmlns:a16="http://schemas.microsoft.com/office/drawing/2014/main" id="{EBACA93D-8DEC-48B3-A21F-883498C2B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3551238"/>
            <a:ext cx="1524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>
                <a:solidFill>
                  <a:srgbClr val="FF0000"/>
                </a:solidFill>
              </a:rPr>
              <a:t>index scan</a:t>
            </a:r>
          </a:p>
        </p:txBody>
      </p:sp>
      <p:sp>
        <p:nvSpPr>
          <p:cNvPr id="25608" name="Line 7">
            <a:extLst>
              <a:ext uri="{FF2B5EF4-FFF2-40B4-BE49-F238E27FC236}">
                <a16:creationId xmlns:a16="http://schemas.microsoft.com/office/drawing/2014/main" id="{E943C3A0-CE72-4BA3-B8D3-34B080DDA9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0700" y="1570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09" name="Line 8">
            <a:extLst>
              <a:ext uri="{FF2B5EF4-FFF2-40B4-BE49-F238E27FC236}">
                <a16:creationId xmlns:a16="http://schemas.microsoft.com/office/drawing/2014/main" id="{CFD2809E-B15C-48AF-A065-D74F6A49A5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6300" y="2789238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10" name="Line 9">
            <a:extLst>
              <a:ext uri="{FF2B5EF4-FFF2-40B4-BE49-F238E27FC236}">
                <a16:creationId xmlns:a16="http://schemas.microsoft.com/office/drawing/2014/main" id="{D28DC3AE-36BB-467D-8A5B-C694C4485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2700" y="278923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11" name="Line 10">
            <a:extLst>
              <a:ext uri="{FF2B5EF4-FFF2-40B4-BE49-F238E27FC236}">
                <a16:creationId xmlns:a16="http://schemas.microsoft.com/office/drawing/2014/main" id="{EA5EF069-371F-4751-96D1-36B392C623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0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12" name="Line 11">
            <a:extLst>
              <a:ext uri="{FF2B5EF4-FFF2-40B4-BE49-F238E27FC236}">
                <a16:creationId xmlns:a16="http://schemas.microsoft.com/office/drawing/2014/main" id="{518D88E8-3C6D-48C7-BD4C-69F5132F4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0900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13" name="Line 12">
            <a:extLst>
              <a:ext uri="{FF2B5EF4-FFF2-40B4-BE49-F238E27FC236}">
                <a16:creationId xmlns:a16="http://schemas.microsoft.com/office/drawing/2014/main" id="{5453553A-9E1B-45E4-A38A-D8DCD9447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300" y="24844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14" name="Text Box 13">
            <a:extLst>
              <a:ext uri="{FF2B5EF4-FFF2-40B4-BE49-F238E27FC236}">
                <a16:creationId xmlns:a16="http://schemas.microsoft.com/office/drawing/2014/main" id="{B167ECEC-5DDB-40A9-9F3E-2D3E8CF6D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0" y="3551238"/>
            <a:ext cx="271303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Parameters: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Select Condition,...</a:t>
            </a:r>
          </a:p>
        </p:txBody>
      </p:sp>
      <p:sp>
        <p:nvSpPr>
          <p:cNvPr id="25615" name="Line 14">
            <a:extLst>
              <a:ext uri="{FF2B5EF4-FFF2-40B4-BE49-F238E27FC236}">
                <a16:creationId xmlns:a16="http://schemas.microsoft.com/office/drawing/2014/main" id="{19653802-9955-40CD-861C-2C3CCC625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37798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16" name="Text Box 15">
            <a:extLst>
              <a:ext uri="{FF2B5EF4-FFF2-40B4-BE49-F238E27FC236}">
                <a16:creationId xmlns:a16="http://schemas.microsoft.com/office/drawing/2014/main" id="{0C94C1A9-90DB-4986-B54C-BC9C57CEE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4770438"/>
            <a:ext cx="425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StarsIn		MovieStar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B1F2C4E0-2CB3-4409-8A0F-1EFA1EC1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8511D8-5742-4678-9457-5D2BD524186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hu-HU" sz="1400"/>
          </a:p>
        </p:txBody>
      </p:sp>
      <p:sp>
        <p:nvSpPr>
          <p:cNvPr id="26627" name="Rectangle 1026">
            <a:extLst>
              <a:ext uri="{FF2B5EF4-FFF2-40B4-BE49-F238E27FC236}">
                <a16:creationId xmlns:a16="http://schemas.microsoft.com/office/drawing/2014/main" id="{42F8EAA2-B8BC-40B8-99F4-E82E07E7E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556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Example:</a:t>
            </a:r>
            <a:r>
              <a:rPr lang="en-US" altLang="hu-HU" sz="3600" dirty="0"/>
              <a:t> Estimate </a:t>
            </a:r>
            <a:r>
              <a:rPr lang="en-US" altLang="hu-HU" sz="3600" dirty="0">
                <a:solidFill>
                  <a:srgbClr val="FF0000"/>
                </a:solidFill>
              </a:rPr>
              <a:t>costs</a:t>
            </a:r>
            <a:endParaRPr lang="en-US" altLang="hu-HU" sz="3600" u="sng" dirty="0">
              <a:solidFill>
                <a:srgbClr val="FF0000"/>
              </a:solidFill>
            </a:endParaRPr>
          </a:p>
        </p:txBody>
      </p:sp>
      <p:sp>
        <p:nvSpPr>
          <p:cNvPr id="26628" name="Rectangle 1027">
            <a:extLst>
              <a:ext uri="{FF2B5EF4-FFF2-40B4-BE49-F238E27FC236}">
                <a16:creationId xmlns:a16="http://schemas.microsoft.com/office/drawing/2014/main" id="{1209CB8E-4ECA-4C16-BF45-880F29B29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27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				L.Q.P</a:t>
            </a:r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		P1		   P2	    …. 	 </a:t>
            </a:r>
            <a:r>
              <a:rPr lang="en-US" altLang="hu-HU" dirty="0" err="1"/>
              <a:t>Pn</a:t>
            </a:r>
            <a:endParaRPr lang="en-US" altLang="hu-HU" dirty="0"/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		C1		   C2	    ….	 Cn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	 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	</a:t>
            </a:r>
            <a:r>
              <a:rPr lang="en-US" altLang="hu-HU" dirty="0">
                <a:solidFill>
                  <a:srgbClr val="00B050"/>
                </a:solidFill>
              </a:rPr>
              <a:t>Pick best!</a:t>
            </a:r>
          </a:p>
        </p:txBody>
      </p:sp>
      <p:sp>
        <p:nvSpPr>
          <p:cNvPr id="26629" name="Line 1028">
            <a:extLst>
              <a:ext uri="{FF2B5EF4-FFF2-40B4-BE49-F238E27FC236}">
                <a16:creationId xmlns:a16="http://schemas.microsoft.com/office/drawing/2014/main" id="{1CDE1541-2397-4FC7-9AF9-3F6D517D2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556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0" name="Line 1029">
            <a:extLst>
              <a:ext uri="{FF2B5EF4-FFF2-40B4-BE49-F238E27FC236}">
                <a16:creationId xmlns:a16="http://schemas.microsoft.com/office/drawing/2014/main" id="{13FF84BE-0740-4E88-A530-E556BE6CF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63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1" name="Line 1030">
            <a:extLst>
              <a:ext uri="{FF2B5EF4-FFF2-40B4-BE49-F238E27FC236}">
                <a16:creationId xmlns:a16="http://schemas.microsoft.com/office/drawing/2014/main" id="{D8DB5F2A-7F99-4F51-A729-EF3A3B8CF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55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2" name="Line 1031">
            <a:extLst>
              <a:ext uri="{FF2B5EF4-FFF2-40B4-BE49-F238E27FC236}">
                <a16:creationId xmlns:a16="http://schemas.microsoft.com/office/drawing/2014/main" id="{54452F99-5D3F-4260-BA8A-73BB4B36FF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69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3" name="Line 1032">
            <a:extLst>
              <a:ext uri="{FF2B5EF4-FFF2-40B4-BE49-F238E27FC236}">
                <a16:creationId xmlns:a16="http://schemas.microsoft.com/office/drawing/2014/main" id="{5889B425-E038-4355-B539-96B289D45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41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4" name="Line 1033">
            <a:extLst>
              <a:ext uri="{FF2B5EF4-FFF2-40B4-BE49-F238E27FC236}">
                <a16:creationId xmlns:a16="http://schemas.microsoft.com/office/drawing/2014/main" id="{AB4D646C-59A2-4E3A-8736-1D030B98C1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336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5" name="Line 1034">
            <a:extLst>
              <a:ext uri="{FF2B5EF4-FFF2-40B4-BE49-F238E27FC236}">
                <a16:creationId xmlns:a16="http://schemas.microsoft.com/office/drawing/2014/main" id="{3447D07B-D5A9-4AFA-A6FC-7AC3D1EB2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260600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694651D8-9195-4104-83A7-0EF76410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A8773C-EB52-4213-8800-E0A93BD2FD7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hu-HU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2F2BF5D-B5E2-4B26-83BE-B8BA8FBAA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Query Optimization</a:t>
            </a:r>
            <a:r>
              <a:rPr lang="en-US" altLang="hu-HU" sz="3600"/>
              <a:t> </a:t>
            </a:r>
            <a:endParaRPr lang="en-US" altLang="hu-HU" sz="3600" u="sng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2E59074-195E-40CB-B914-05333738F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Relational algebra level</a:t>
            </a:r>
          </a:p>
          <a:p>
            <a:pPr eaLnBrk="1" hangingPunct="1"/>
            <a:r>
              <a:rPr lang="en-US" altLang="hu-HU" dirty="0"/>
              <a:t>Detailed query plan level</a:t>
            </a:r>
          </a:p>
          <a:p>
            <a:pPr eaLnBrk="1" hangingPunct="1"/>
            <a:endParaRPr lang="en-US" altLang="hu-HU" dirty="0"/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0188FFB5-BB46-4BDF-9C66-D19CECE7F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3275013"/>
            <a:ext cx="7772400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/>
            <a:r>
              <a:rPr lang="en-US" altLang="hu-HU" dirty="0"/>
              <a:t>Estimate Costs</a:t>
            </a:r>
          </a:p>
          <a:p>
            <a:pPr lvl="2" eaLnBrk="1" hangingPunct="1"/>
            <a:r>
              <a:rPr lang="en-US" altLang="hu-HU" dirty="0"/>
              <a:t>without indexes</a:t>
            </a:r>
          </a:p>
          <a:p>
            <a:pPr lvl="2" eaLnBrk="1" hangingPunct="1"/>
            <a:r>
              <a:rPr lang="en-US" altLang="hu-HU" dirty="0"/>
              <a:t>with indexes</a:t>
            </a:r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Generate and compare plans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FD858FA8-625B-4F8A-A1A3-5A8939C1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FFB43E-85E1-4B21-99A8-31222BB2FF8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hu-HU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8C3AF55-1046-4DC9-B97A-93CCEDFE2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dirty="0"/>
              <a:t>Relational </a:t>
            </a:r>
            <a:r>
              <a:rPr lang="en-US" altLang="hu-HU" sz="3600" u="sng" dirty="0">
                <a:solidFill>
                  <a:srgbClr val="FF0000"/>
                </a:solidFill>
              </a:rPr>
              <a:t>algebra optimization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2C1A7E3-E076-48A6-9FB6-4A57F1A1CB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5025" y="1657350"/>
            <a:ext cx="7772400" cy="2093913"/>
          </a:xfrm>
        </p:spPr>
        <p:txBody>
          <a:bodyPr/>
          <a:lstStyle/>
          <a:p>
            <a:pPr eaLnBrk="1" hangingPunct="1"/>
            <a:r>
              <a:rPr lang="en-US" altLang="hu-HU" dirty="0"/>
              <a:t>Transformation rules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(preserve equivalence)</a:t>
            </a:r>
          </a:p>
          <a:p>
            <a:pPr eaLnBrk="1" hangingPunct="1"/>
            <a:r>
              <a:rPr lang="en-US" altLang="hu-HU" dirty="0"/>
              <a:t>What are good transformations?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01864622-54F2-4F70-953C-F778955B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B43FF7-2AA1-4958-98A4-CD8ACF28611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hu-HU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25C2432-DC9A-427B-A8E2-D11732BE7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9913" y="3444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Rules:</a:t>
            </a:r>
            <a:r>
              <a:rPr lang="en-US" altLang="hu-HU" sz="3600"/>
              <a:t> </a:t>
            </a:r>
            <a:r>
              <a:rPr lang="en-US" altLang="hu-HU" sz="2800"/>
              <a:t>Natural joins &amp; cross products &amp; union</a:t>
            </a:r>
            <a:endParaRPr lang="en-US" altLang="hu-HU" sz="3600" u="sng"/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B707AC9-BE86-409B-8AC9-011A52B99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1381125"/>
            <a:ext cx="7772400" cy="14366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R		 S	=	S	R</a:t>
            </a:r>
          </a:p>
          <a:p>
            <a:pPr eaLnBrk="1" hangingPunct="1">
              <a:buFontTx/>
              <a:buNone/>
            </a:pPr>
            <a:r>
              <a:rPr lang="en-US" altLang="hu-HU"/>
              <a:t>(R	 S)	  T	= R	   (S	     T) </a:t>
            </a:r>
          </a:p>
        </p:txBody>
      </p:sp>
      <p:sp>
        <p:nvSpPr>
          <p:cNvPr id="29701" name="AutoShape 4">
            <a:extLst>
              <a:ext uri="{FF2B5EF4-FFF2-40B4-BE49-F238E27FC236}">
                <a16:creationId xmlns:a16="http://schemas.microsoft.com/office/drawing/2014/main" id="{2681B410-695C-4238-892C-9642BEBF627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287463" y="14954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9702" name="AutoShape 5">
            <a:extLst>
              <a:ext uri="{FF2B5EF4-FFF2-40B4-BE49-F238E27FC236}">
                <a16:creationId xmlns:a16="http://schemas.microsoft.com/office/drawing/2014/main" id="{81166E3E-62B5-4306-8A93-99BD1B5498E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954463" y="14192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9703" name="AutoShape 6">
            <a:extLst>
              <a:ext uri="{FF2B5EF4-FFF2-40B4-BE49-F238E27FC236}">
                <a16:creationId xmlns:a16="http://schemas.microsoft.com/office/drawing/2014/main" id="{69721683-5D50-41DC-9C7C-4DB06E6964A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363663" y="20288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9704" name="AutoShape 7">
            <a:extLst>
              <a:ext uri="{FF2B5EF4-FFF2-40B4-BE49-F238E27FC236}">
                <a16:creationId xmlns:a16="http://schemas.microsoft.com/office/drawing/2014/main" id="{DCE264DE-0BCC-4499-87AD-37BE78140A4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354263" y="20288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9705" name="AutoShape 8">
            <a:extLst>
              <a:ext uri="{FF2B5EF4-FFF2-40B4-BE49-F238E27FC236}">
                <a16:creationId xmlns:a16="http://schemas.microsoft.com/office/drawing/2014/main" id="{35963CC3-6FD9-4E58-BAF4-C5D898B7AE9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335463" y="20288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9706" name="AutoShape 9">
            <a:extLst>
              <a:ext uri="{FF2B5EF4-FFF2-40B4-BE49-F238E27FC236}">
                <a16:creationId xmlns:a16="http://schemas.microsoft.com/office/drawing/2014/main" id="{4957220A-60E9-4582-B624-79856D08445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402263" y="20288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031E4A3F-C998-476B-AEFF-D170DC69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436F5D-1369-4068-A0B5-C765B856E6B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hu-HU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0C922C3-23F4-4575-BADF-73FEE7FA2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29686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Note: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4E23412-5919-472C-9C3E-1356A85D1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88" y="141446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/>
              <a:t>Carry attribute names in results, so		order is not important</a:t>
            </a:r>
          </a:p>
          <a:p>
            <a:pPr eaLnBrk="1" hangingPunct="1"/>
            <a:r>
              <a:rPr lang="en-US" altLang="hu-HU"/>
              <a:t>Can also write as trees, e.g.:</a:t>
            </a:r>
          </a:p>
          <a:p>
            <a:pPr eaLnBrk="1" hangingPunct="1">
              <a:buFontTx/>
              <a:buNone/>
            </a:pPr>
            <a:r>
              <a:rPr lang="en-US" altLang="hu-HU"/>
              <a:t>	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hu-HU"/>
              <a:t>			      T	  R		</a:t>
            </a:r>
          </a:p>
        </p:txBody>
      </p:sp>
      <p:sp>
        <p:nvSpPr>
          <p:cNvPr id="30725" name="AutoShape 4">
            <a:extLst>
              <a:ext uri="{FF2B5EF4-FFF2-40B4-BE49-F238E27FC236}">
                <a16:creationId xmlns:a16="http://schemas.microsoft.com/office/drawing/2014/main" id="{1BCED844-EF16-4FAB-8DC3-1B1D17AE368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846388" y="3281363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0726" name="AutoShape 5">
            <a:extLst>
              <a:ext uri="{FF2B5EF4-FFF2-40B4-BE49-F238E27FC236}">
                <a16:creationId xmlns:a16="http://schemas.microsoft.com/office/drawing/2014/main" id="{CEC567EF-E9FE-49C2-9532-C06DA317544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360988" y="3281363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0727" name="AutoShape 6">
            <a:extLst>
              <a:ext uri="{FF2B5EF4-FFF2-40B4-BE49-F238E27FC236}">
                <a16:creationId xmlns:a16="http://schemas.microsoft.com/office/drawing/2014/main" id="{4D76B980-AE5D-4FC2-A9B2-9C1B6CA2451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99188" y="3814763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0728" name="AutoShape 7">
            <a:extLst>
              <a:ext uri="{FF2B5EF4-FFF2-40B4-BE49-F238E27FC236}">
                <a16:creationId xmlns:a16="http://schemas.microsoft.com/office/drawing/2014/main" id="{9B2777E3-CB32-4982-AE7A-FC20FD93DF1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008188" y="3890963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0729" name="Text Box 8">
            <a:extLst>
              <a:ext uri="{FF2B5EF4-FFF2-40B4-BE49-F238E27FC236}">
                <a16:creationId xmlns:a16="http://schemas.microsoft.com/office/drawing/2014/main" id="{C13822A3-D073-4676-93E4-1EF730607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614863"/>
            <a:ext cx="5908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R	   S				S 	T</a:t>
            </a:r>
          </a:p>
        </p:txBody>
      </p:sp>
      <p:sp>
        <p:nvSpPr>
          <p:cNvPr id="30730" name="Line 9">
            <a:extLst>
              <a:ext uri="{FF2B5EF4-FFF2-40B4-BE49-F238E27FC236}">
                <a16:creationId xmlns:a16="http://schemas.microsoft.com/office/drawing/2014/main" id="{4819445E-663B-40D5-99E1-60440AC536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74888" y="37004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1" name="Line 10">
            <a:extLst>
              <a:ext uri="{FF2B5EF4-FFF2-40B4-BE49-F238E27FC236}">
                <a16:creationId xmlns:a16="http://schemas.microsoft.com/office/drawing/2014/main" id="{A5830A12-A3BE-4A5E-BC20-5F4DB258A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1688" y="3624263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2" name="Line 11">
            <a:extLst>
              <a:ext uri="{FF2B5EF4-FFF2-40B4-BE49-F238E27FC236}">
                <a16:creationId xmlns:a16="http://schemas.microsoft.com/office/drawing/2014/main" id="{2E47E966-16B6-4458-937C-E2D2C062D4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5688" y="36242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3" name="Line 12">
            <a:extLst>
              <a:ext uri="{FF2B5EF4-FFF2-40B4-BE49-F238E27FC236}">
                <a16:creationId xmlns:a16="http://schemas.microsoft.com/office/drawing/2014/main" id="{DAA03148-5EFC-405C-BAE6-279DA3DFA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6288" y="354806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4" name="Line 13">
            <a:extLst>
              <a:ext uri="{FF2B5EF4-FFF2-40B4-BE49-F238E27FC236}">
                <a16:creationId xmlns:a16="http://schemas.microsoft.com/office/drawing/2014/main" id="{A0E38837-5C7E-47F5-9C42-7562B4EE7C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2888" y="43862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5" name="Line 14">
            <a:extLst>
              <a:ext uri="{FF2B5EF4-FFF2-40B4-BE49-F238E27FC236}">
                <a16:creationId xmlns:a16="http://schemas.microsoft.com/office/drawing/2014/main" id="{D0F0B2CB-747F-4E1D-9418-870713215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8" y="4386263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6" name="Line 15">
            <a:extLst>
              <a:ext uri="{FF2B5EF4-FFF2-40B4-BE49-F238E27FC236}">
                <a16:creationId xmlns:a16="http://schemas.microsoft.com/office/drawing/2014/main" id="{7EF29146-01C6-476C-89BA-EA42A2736F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8688" y="4310063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7" name="Line 16">
            <a:extLst>
              <a:ext uri="{FF2B5EF4-FFF2-40B4-BE49-F238E27FC236}">
                <a16:creationId xmlns:a16="http://schemas.microsoft.com/office/drawing/2014/main" id="{7B2CCEA1-1B71-4A92-85BD-8549CFC9A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8288" y="42338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8" name="Line 17">
            <a:extLst>
              <a:ext uri="{FF2B5EF4-FFF2-40B4-BE49-F238E27FC236}">
                <a16:creationId xmlns:a16="http://schemas.microsoft.com/office/drawing/2014/main" id="{4187C487-8FCA-4904-929E-05E6A7632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8" y="37004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9" name="Line 18">
            <a:extLst>
              <a:ext uri="{FF2B5EF4-FFF2-40B4-BE49-F238E27FC236}">
                <a16:creationId xmlns:a16="http://schemas.microsoft.com/office/drawing/2014/main" id="{F576BD58-898B-4DE0-A74D-B68C67611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8" y="37766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40" name="Line 19">
            <a:extLst>
              <a:ext uri="{FF2B5EF4-FFF2-40B4-BE49-F238E27FC236}">
                <a16:creationId xmlns:a16="http://schemas.microsoft.com/office/drawing/2014/main" id="{F1CDC0F5-8115-42E0-A553-7FC983DD9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8" y="38528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BC620787-757F-4A4B-AF11-1FC36C3B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FDE2A2-E7AF-4189-8656-CAE8AAD02B4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hu-HU" sz="140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DD70B8F-AB69-423F-B721-1E4024688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2463" y="2859088"/>
            <a:ext cx="5324475" cy="32019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R x S = S x R</a:t>
            </a:r>
          </a:p>
          <a:p>
            <a:pPr eaLnBrk="1" hangingPunct="1">
              <a:buFontTx/>
              <a:buNone/>
            </a:pPr>
            <a:r>
              <a:rPr lang="en-US" altLang="hu-HU"/>
              <a:t>(R x S) x T = R x (S x T)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R U S = S U R</a:t>
            </a:r>
          </a:p>
          <a:p>
            <a:pPr eaLnBrk="1" hangingPunct="1">
              <a:buFontTx/>
              <a:buNone/>
            </a:pPr>
            <a:r>
              <a:rPr lang="en-US" altLang="hu-HU"/>
              <a:t>R U (S U T) = (R U S) U T</a:t>
            </a:r>
          </a:p>
        </p:txBody>
      </p:sp>
      <p:sp>
        <p:nvSpPr>
          <p:cNvPr id="31748" name="Rectangle 12">
            <a:extLst>
              <a:ext uri="{FF2B5EF4-FFF2-40B4-BE49-F238E27FC236}">
                <a16:creationId xmlns:a16="http://schemas.microsoft.com/office/drawing/2014/main" id="{09EFF933-35DD-4D40-B180-26AAF1023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9913" y="344488"/>
            <a:ext cx="77724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Rules:</a:t>
            </a:r>
            <a:r>
              <a:rPr lang="en-US" altLang="hu-HU" sz="3600"/>
              <a:t> </a:t>
            </a:r>
            <a:r>
              <a:rPr lang="en-US" altLang="hu-HU" sz="2800"/>
              <a:t>Natural joins &amp; cross products &amp; union</a:t>
            </a:r>
            <a:endParaRPr lang="en-US" altLang="hu-HU" sz="3600" u="sng"/>
          </a:p>
        </p:txBody>
      </p:sp>
      <p:sp>
        <p:nvSpPr>
          <p:cNvPr id="31749" name="Rectangle 13">
            <a:extLst>
              <a:ext uri="{FF2B5EF4-FFF2-40B4-BE49-F238E27FC236}">
                <a16:creationId xmlns:a16="http://schemas.microsoft.com/office/drawing/2014/main" id="{DA778E87-D6C8-43F7-BB8F-E9405BB2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3" y="1381125"/>
            <a:ext cx="77724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R		 S	=	S	R</a:t>
            </a:r>
          </a:p>
          <a:p>
            <a:pPr eaLnBrk="1" hangingPunct="1">
              <a:buFontTx/>
              <a:buNone/>
            </a:pPr>
            <a:r>
              <a:rPr lang="en-US" altLang="hu-HU"/>
              <a:t>(R	 S)	  T	= R	   (S	     T) </a:t>
            </a:r>
          </a:p>
        </p:txBody>
      </p:sp>
      <p:sp>
        <p:nvSpPr>
          <p:cNvPr id="31750" name="AutoShape 14">
            <a:extLst>
              <a:ext uri="{FF2B5EF4-FFF2-40B4-BE49-F238E27FC236}">
                <a16:creationId xmlns:a16="http://schemas.microsoft.com/office/drawing/2014/main" id="{BE8D8F6E-1FBD-4A2F-BC7F-4B6190EA3CE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287463" y="14954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1751" name="AutoShape 15">
            <a:extLst>
              <a:ext uri="{FF2B5EF4-FFF2-40B4-BE49-F238E27FC236}">
                <a16:creationId xmlns:a16="http://schemas.microsoft.com/office/drawing/2014/main" id="{E6EE1A96-9DEA-424F-A44C-7507AD385EA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954463" y="14192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1752" name="AutoShape 16">
            <a:extLst>
              <a:ext uri="{FF2B5EF4-FFF2-40B4-BE49-F238E27FC236}">
                <a16:creationId xmlns:a16="http://schemas.microsoft.com/office/drawing/2014/main" id="{70D9B192-559B-4F28-97D2-98794AB372C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363663" y="20288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1753" name="AutoShape 17">
            <a:extLst>
              <a:ext uri="{FF2B5EF4-FFF2-40B4-BE49-F238E27FC236}">
                <a16:creationId xmlns:a16="http://schemas.microsoft.com/office/drawing/2014/main" id="{0A7E6D3E-D133-4301-B4AA-1FAA1DAE5BE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354263" y="20288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1754" name="AutoShape 18">
            <a:extLst>
              <a:ext uri="{FF2B5EF4-FFF2-40B4-BE49-F238E27FC236}">
                <a16:creationId xmlns:a16="http://schemas.microsoft.com/office/drawing/2014/main" id="{69846BA3-9962-4A57-95DB-5EEFD0B032E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335463" y="20288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1755" name="AutoShape 19">
            <a:extLst>
              <a:ext uri="{FF2B5EF4-FFF2-40B4-BE49-F238E27FC236}">
                <a16:creationId xmlns:a16="http://schemas.microsoft.com/office/drawing/2014/main" id="{4644A34F-B777-4113-8E57-19509239D7E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402263" y="20288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2D386177-953A-4CB3-9E23-2270A97F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36A1C6-3737-42F4-AC85-AD296E15CA2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hu-HU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F72770F-2DBA-4627-911F-99BC2F2CC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Rules:</a:t>
            </a:r>
            <a:r>
              <a:rPr lang="en-US" altLang="hu-HU" sz="3600"/>
              <a:t> Selects</a:t>
            </a:r>
            <a:endParaRPr lang="en-US" altLang="hu-HU" sz="3600" u="sng"/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C37B270-119D-427F-8CFB-9EC347BD7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2357438" cy="233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sz="3600" baseline="-25000"/>
              <a:t>p1</a:t>
            </a:r>
            <a:r>
              <a:rPr lang="en-US" altLang="hu-HU" sz="3600" b="1" baseline="-25000">
                <a:sym typeface="Symbol" panose="05050102010706020507" pitchFamily="18" charset="2"/>
              </a:rPr>
              <a:t></a:t>
            </a:r>
            <a:r>
              <a:rPr lang="en-US" altLang="hu-HU" sz="3600" baseline="-25000">
                <a:sym typeface="Symbol" panose="05050102010706020507" pitchFamily="18" charset="2"/>
              </a:rPr>
              <a:t>p2</a:t>
            </a:r>
            <a:r>
              <a:rPr lang="en-US" altLang="hu-HU" sz="2800">
                <a:sym typeface="Symbol" panose="05050102010706020507" pitchFamily="18" charset="2"/>
              </a:rPr>
              <a:t>(R) =</a:t>
            </a:r>
          </a:p>
          <a:p>
            <a:pPr eaLnBrk="1" hangingPunct="1">
              <a:buFontTx/>
              <a:buNone/>
            </a:pP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sz="3600" baseline="-25000"/>
              <a:t>p1</a:t>
            </a:r>
            <a:r>
              <a:rPr lang="en-US" altLang="hu-HU" sz="3600" baseline="-25000">
                <a:sym typeface="Symbol" panose="05050102010706020507" pitchFamily="18" charset="2"/>
              </a:rPr>
              <a:t>vp2</a:t>
            </a:r>
            <a:r>
              <a:rPr lang="en-US" altLang="hu-HU" sz="2800">
                <a:sym typeface="Symbol" panose="05050102010706020507" pitchFamily="18" charset="2"/>
              </a:rPr>
              <a:t>(R) =</a:t>
            </a:r>
            <a:r>
              <a:rPr lang="en-US" altLang="hu-HU" sz="2400"/>
              <a:t> </a:t>
            </a:r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2C2DB6B1-015F-4AF4-9F56-9FD9D3FD0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63" y="2028825"/>
            <a:ext cx="44577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sz="3600" baseline="-25000"/>
              <a:t>p1</a:t>
            </a:r>
            <a:r>
              <a:rPr lang="en-US" altLang="hu-HU" sz="2800">
                <a:sym typeface="Symbol" panose="05050102010706020507" pitchFamily="18" charset="2"/>
              </a:rPr>
              <a:t>  [ </a:t>
            </a: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sz="3600" baseline="-25000"/>
              <a:t>p2 </a:t>
            </a:r>
            <a:r>
              <a:rPr lang="en-US" altLang="hu-HU" sz="2800">
                <a:sym typeface="Symbol" panose="05050102010706020507" pitchFamily="18" charset="2"/>
              </a:rPr>
              <a:t>(R)]</a:t>
            </a:r>
          </a:p>
          <a:p>
            <a:pPr eaLnBrk="1" hangingPunct="1">
              <a:buFontTx/>
              <a:buNone/>
            </a:pPr>
            <a:r>
              <a:rPr lang="en-US" altLang="hu-HU" sz="2800">
                <a:sym typeface="Symbol" panose="05050102010706020507" pitchFamily="18" charset="2"/>
              </a:rPr>
              <a:t>[ </a:t>
            </a: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sz="3600" baseline="-25000"/>
              <a:t>p1 </a:t>
            </a:r>
            <a:r>
              <a:rPr lang="en-US" altLang="hu-HU" sz="2800">
                <a:sym typeface="Symbol" panose="05050102010706020507" pitchFamily="18" charset="2"/>
              </a:rPr>
              <a:t>(R)] U  [ </a:t>
            </a: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sz="3600" baseline="-25000"/>
              <a:t>p2 </a:t>
            </a:r>
            <a:r>
              <a:rPr lang="en-US" altLang="hu-HU" sz="2800">
                <a:sym typeface="Symbol" panose="05050102010706020507" pitchFamily="18" charset="2"/>
              </a:rPr>
              <a:t>(R)]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E704A494-DB6E-4511-BE54-36AE2FE1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817EB7-28B2-4B5E-800E-22B5B9571AA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hu-HU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09AB722D-33AF-49CC-BF3A-EF7763DB1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Example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0861CA66-5E1A-435E-9184-3A6CB61B6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077200" cy="213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Select B,D</a:t>
            </a:r>
          </a:p>
          <a:p>
            <a:pPr eaLnBrk="1" hangingPunct="1">
              <a:buFontTx/>
              <a:buNone/>
            </a:pPr>
            <a:r>
              <a:rPr lang="en-US" altLang="hu-HU"/>
              <a:t>	From R,S</a:t>
            </a:r>
          </a:p>
          <a:p>
            <a:pPr eaLnBrk="1" hangingPunct="1">
              <a:buFontTx/>
              <a:buNone/>
            </a:pPr>
            <a:r>
              <a:rPr lang="en-US" altLang="hu-HU"/>
              <a:t>	Where R.A = “c”  </a:t>
            </a:r>
            <a:r>
              <a:rPr lang="en-US" altLang="hu-HU">
                <a:sym typeface="Symbol" panose="05050102010706020507" pitchFamily="18" charset="2"/>
              </a:rPr>
              <a:t></a:t>
            </a:r>
            <a:r>
              <a:rPr lang="en-US" altLang="hu-HU"/>
              <a:t>  S.E = 2	 </a:t>
            </a:r>
            <a:r>
              <a:rPr lang="en-US" altLang="hu-HU">
                <a:sym typeface="Symbol" panose="05050102010706020507" pitchFamily="18" charset="2"/>
              </a:rPr>
              <a:t></a:t>
            </a:r>
            <a:r>
              <a:rPr lang="en-US" altLang="hu-HU"/>
              <a:t>  R.C=S.C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188EF572-E5CD-45AF-8253-77FED554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0E050C-15BD-4451-BD40-3813CBEFB2A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hu-HU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169FEBA-4CBE-4755-9B73-F8337D5D3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3095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Rules:</a:t>
            </a:r>
            <a:r>
              <a:rPr lang="en-US" altLang="hu-HU" sz="3600">
                <a:solidFill>
                  <a:schemeClr val="tx2"/>
                </a:solidFill>
              </a:rPr>
              <a:t> Project</a:t>
            </a:r>
            <a:endParaRPr lang="en-US" altLang="hu-HU" sz="3600" u="sng">
              <a:solidFill>
                <a:schemeClr val="tx2"/>
              </a:solidFill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F5BCD5D-3D0A-4FDE-9CD8-A81F5ACB0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450975"/>
            <a:ext cx="77724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Let: X = set of attributes</a:t>
            </a:r>
          </a:p>
          <a:p>
            <a:pPr eaLnBrk="1" hangingPunct="1">
              <a:buFontTx/>
              <a:buNone/>
            </a:pPr>
            <a:r>
              <a:rPr lang="en-US" altLang="hu-HU"/>
              <a:t>		Y = set of attributes</a:t>
            </a:r>
          </a:p>
          <a:p>
            <a:pPr eaLnBrk="1" hangingPunct="1">
              <a:buFontTx/>
              <a:buNone/>
            </a:pPr>
            <a:r>
              <a:rPr lang="en-US" altLang="hu-HU"/>
              <a:t>		XY = X U Y</a:t>
            </a:r>
          </a:p>
          <a:p>
            <a:pPr eaLnBrk="1" hangingPunct="1">
              <a:buFontTx/>
              <a:buNone/>
            </a:pPr>
            <a:r>
              <a:rPr lang="en-US" altLang="hu-HU" sz="5400">
                <a:latin typeface="Symbol" panose="05050102010706020507" pitchFamily="18" charset="2"/>
              </a:rPr>
              <a:t>p</a:t>
            </a:r>
            <a:r>
              <a:rPr lang="en-US" altLang="hu-HU" sz="2400"/>
              <a:t>xy </a:t>
            </a:r>
            <a:r>
              <a:rPr lang="en-US" altLang="hu-HU"/>
              <a:t>(R) = </a:t>
            </a:r>
            <a:endParaRPr lang="en-US" altLang="hu-HU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hu-HU" sz="2400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A19E720B-2F20-45ED-A383-7A6B88D96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863" y="3290888"/>
            <a:ext cx="258921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5400">
                <a:latin typeface="Symbol" panose="05050102010706020507" pitchFamily="18" charset="2"/>
              </a:rPr>
              <a:t>p</a:t>
            </a:r>
            <a:r>
              <a:rPr lang="en-US" altLang="hu-HU" sz="2400"/>
              <a:t>x </a:t>
            </a:r>
            <a:r>
              <a:rPr lang="en-US" altLang="hu-HU"/>
              <a:t>[</a:t>
            </a:r>
            <a:r>
              <a:rPr lang="en-US" altLang="hu-HU" sz="5400">
                <a:latin typeface="Symbol" panose="05050102010706020507" pitchFamily="18" charset="2"/>
              </a:rPr>
              <a:t>p</a:t>
            </a:r>
            <a:r>
              <a:rPr lang="en-US" altLang="hu-HU" sz="2400"/>
              <a:t>y </a:t>
            </a:r>
            <a:r>
              <a:rPr lang="en-US" altLang="hu-HU"/>
              <a:t>(R)] </a:t>
            </a:r>
            <a:endParaRPr lang="en-US" altLang="hu-HU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hu-HU" sz="2400"/>
          </a:p>
        </p:txBody>
      </p:sp>
      <p:grpSp>
        <p:nvGrpSpPr>
          <p:cNvPr id="33798" name="Group 8">
            <a:extLst>
              <a:ext uri="{FF2B5EF4-FFF2-40B4-BE49-F238E27FC236}">
                <a16:creationId xmlns:a16="http://schemas.microsoft.com/office/drawing/2014/main" id="{FF3E2340-7843-4E82-BDA5-8BE924EF2F9E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3175000"/>
            <a:ext cx="2157412" cy="1489075"/>
            <a:chOff x="1753" y="2000"/>
            <a:chExt cx="1359" cy="938"/>
          </a:xfrm>
        </p:grpSpPr>
        <p:sp>
          <p:nvSpPr>
            <p:cNvPr id="33799" name="Freeform 6">
              <a:extLst>
                <a:ext uri="{FF2B5EF4-FFF2-40B4-BE49-F238E27FC236}">
                  <a16:creationId xmlns:a16="http://schemas.microsoft.com/office/drawing/2014/main" id="{9A47C533-F34D-4DF1-8EE2-67A895B11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2000"/>
              <a:ext cx="1359" cy="851"/>
            </a:xfrm>
            <a:custGeom>
              <a:avLst/>
              <a:gdLst>
                <a:gd name="T0" fmla="*/ 0 w 1359"/>
                <a:gd name="T1" fmla="*/ 851 h 851"/>
                <a:gd name="T2" fmla="*/ 421 w 1359"/>
                <a:gd name="T3" fmla="*/ 509 h 851"/>
                <a:gd name="T4" fmla="*/ 574 w 1359"/>
                <a:gd name="T5" fmla="*/ 444 h 851"/>
                <a:gd name="T6" fmla="*/ 916 w 1359"/>
                <a:gd name="T7" fmla="*/ 262 h 851"/>
                <a:gd name="T8" fmla="*/ 1221 w 1359"/>
                <a:gd name="T9" fmla="*/ 80 h 851"/>
                <a:gd name="T10" fmla="*/ 1308 w 1359"/>
                <a:gd name="T11" fmla="*/ 29 h 851"/>
                <a:gd name="T12" fmla="*/ 1359 w 1359"/>
                <a:gd name="T13" fmla="*/ 0 h 8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59"/>
                <a:gd name="T22" fmla="*/ 0 h 851"/>
                <a:gd name="T23" fmla="*/ 1359 w 1359"/>
                <a:gd name="T24" fmla="*/ 851 h 8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59" h="851">
                  <a:moveTo>
                    <a:pt x="0" y="851"/>
                  </a:moveTo>
                  <a:cubicBezTo>
                    <a:pt x="91" y="708"/>
                    <a:pt x="273" y="585"/>
                    <a:pt x="421" y="509"/>
                  </a:cubicBezTo>
                  <a:cubicBezTo>
                    <a:pt x="467" y="485"/>
                    <a:pt x="530" y="471"/>
                    <a:pt x="574" y="444"/>
                  </a:cubicBezTo>
                  <a:cubicBezTo>
                    <a:pt x="684" y="377"/>
                    <a:pt x="802" y="323"/>
                    <a:pt x="916" y="262"/>
                  </a:cubicBezTo>
                  <a:cubicBezTo>
                    <a:pt x="1021" y="206"/>
                    <a:pt x="1117" y="137"/>
                    <a:pt x="1221" y="80"/>
                  </a:cubicBezTo>
                  <a:cubicBezTo>
                    <a:pt x="1250" y="64"/>
                    <a:pt x="1279" y="46"/>
                    <a:pt x="1308" y="29"/>
                  </a:cubicBezTo>
                  <a:cubicBezTo>
                    <a:pt x="1325" y="19"/>
                    <a:pt x="1359" y="0"/>
                    <a:pt x="135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00" name="Freeform 7">
              <a:extLst>
                <a:ext uri="{FF2B5EF4-FFF2-40B4-BE49-F238E27FC236}">
                  <a16:creationId xmlns:a16="http://schemas.microsoft.com/office/drawing/2014/main" id="{308642ED-1FEB-4224-A42D-53CDBA4E5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" y="2146"/>
              <a:ext cx="1018" cy="792"/>
            </a:xfrm>
            <a:custGeom>
              <a:avLst/>
              <a:gdLst>
                <a:gd name="T0" fmla="*/ 0 w 1018"/>
                <a:gd name="T1" fmla="*/ 0 h 792"/>
                <a:gd name="T2" fmla="*/ 167 w 1018"/>
                <a:gd name="T3" fmla="*/ 87 h 792"/>
                <a:gd name="T4" fmla="*/ 312 w 1018"/>
                <a:gd name="T5" fmla="*/ 174 h 792"/>
                <a:gd name="T6" fmla="*/ 363 w 1018"/>
                <a:gd name="T7" fmla="*/ 218 h 792"/>
                <a:gd name="T8" fmla="*/ 654 w 1018"/>
                <a:gd name="T9" fmla="*/ 458 h 792"/>
                <a:gd name="T10" fmla="*/ 749 w 1018"/>
                <a:gd name="T11" fmla="*/ 552 h 792"/>
                <a:gd name="T12" fmla="*/ 858 w 1018"/>
                <a:gd name="T13" fmla="*/ 632 h 792"/>
                <a:gd name="T14" fmla="*/ 909 w 1018"/>
                <a:gd name="T15" fmla="*/ 691 h 792"/>
                <a:gd name="T16" fmla="*/ 960 w 1018"/>
                <a:gd name="T17" fmla="*/ 727 h 792"/>
                <a:gd name="T18" fmla="*/ 1018 w 1018"/>
                <a:gd name="T19" fmla="*/ 792 h 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8"/>
                <a:gd name="T31" fmla="*/ 0 h 792"/>
                <a:gd name="T32" fmla="*/ 1018 w 1018"/>
                <a:gd name="T33" fmla="*/ 792 h 7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8" h="792">
                  <a:moveTo>
                    <a:pt x="0" y="0"/>
                  </a:moveTo>
                  <a:cubicBezTo>
                    <a:pt x="103" y="28"/>
                    <a:pt x="87" y="33"/>
                    <a:pt x="167" y="87"/>
                  </a:cubicBezTo>
                  <a:cubicBezTo>
                    <a:pt x="213" y="118"/>
                    <a:pt x="265" y="145"/>
                    <a:pt x="312" y="174"/>
                  </a:cubicBezTo>
                  <a:cubicBezTo>
                    <a:pt x="412" y="236"/>
                    <a:pt x="278" y="158"/>
                    <a:pt x="363" y="218"/>
                  </a:cubicBezTo>
                  <a:cubicBezTo>
                    <a:pt x="466" y="291"/>
                    <a:pt x="560" y="373"/>
                    <a:pt x="654" y="458"/>
                  </a:cubicBezTo>
                  <a:cubicBezTo>
                    <a:pt x="687" y="488"/>
                    <a:pt x="713" y="526"/>
                    <a:pt x="749" y="552"/>
                  </a:cubicBezTo>
                  <a:cubicBezTo>
                    <a:pt x="785" y="579"/>
                    <a:pt x="829" y="598"/>
                    <a:pt x="858" y="632"/>
                  </a:cubicBezTo>
                  <a:cubicBezTo>
                    <a:pt x="875" y="652"/>
                    <a:pt x="890" y="673"/>
                    <a:pt x="909" y="691"/>
                  </a:cubicBezTo>
                  <a:cubicBezTo>
                    <a:pt x="924" y="705"/>
                    <a:pt x="945" y="713"/>
                    <a:pt x="960" y="727"/>
                  </a:cubicBezTo>
                  <a:cubicBezTo>
                    <a:pt x="981" y="746"/>
                    <a:pt x="997" y="772"/>
                    <a:pt x="1018" y="7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391ABEFE-6866-4B0A-B1AB-8295014C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B23C68-43A3-4CC5-B5EB-871503942A8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hu-HU" sz="1400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87D755B-B6E5-40A6-8B38-3FBC7FFA1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3725" y="1404938"/>
            <a:ext cx="8153400" cy="4530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Let p = predicate with only R attribs</a:t>
            </a:r>
          </a:p>
          <a:p>
            <a:pPr eaLnBrk="1" hangingPunct="1">
              <a:buFontTx/>
              <a:buNone/>
            </a:pPr>
            <a:r>
              <a:rPr lang="en-US" altLang="hu-HU"/>
              <a:t>	  q = predicate with only S attribs</a:t>
            </a:r>
          </a:p>
          <a:p>
            <a:pPr eaLnBrk="1" hangingPunct="1">
              <a:buFontTx/>
              <a:buNone/>
            </a:pPr>
            <a:r>
              <a:rPr lang="en-US" altLang="hu-HU"/>
              <a:t>	  m = predicate with only R,S attribs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baseline="-25000"/>
              <a:t>p</a:t>
            </a:r>
            <a:r>
              <a:rPr lang="en-US" altLang="hu-HU"/>
              <a:t> (R      S)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baseline="-25000"/>
              <a:t>q</a:t>
            </a:r>
            <a:r>
              <a:rPr lang="en-US" altLang="hu-HU"/>
              <a:t> (R      S) =   </a:t>
            </a: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BAE721FA-6156-4581-8601-D85582615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2613" y="2397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Rules:</a:t>
            </a:r>
            <a:r>
              <a:rPr lang="en-US" altLang="hu-HU" sz="3600"/>
              <a:t>  </a:t>
            </a:r>
            <a:r>
              <a:rPr lang="en-US" altLang="hu-HU" sz="4000">
                <a:latin typeface="Symbol" panose="05050102010706020507" pitchFamily="18" charset="2"/>
              </a:rPr>
              <a:t>s +      </a:t>
            </a:r>
            <a:r>
              <a:rPr lang="en-US" altLang="hu-HU" sz="3600"/>
              <a:t>combined</a:t>
            </a:r>
            <a:r>
              <a:rPr lang="en-US" altLang="hu-HU" sz="4000">
                <a:latin typeface="Symbol" panose="05050102010706020507" pitchFamily="18" charset="2"/>
              </a:rPr>
              <a:t> </a:t>
            </a:r>
            <a:endParaRPr lang="en-US" altLang="hu-HU" sz="3600"/>
          </a:p>
        </p:txBody>
      </p:sp>
      <p:sp>
        <p:nvSpPr>
          <p:cNvPr id="34821" name="AutoShape 4">
            <a:extLst>
              <a:ext uri="{FF2B5EF4-FFF2-40B4-BE49-F238E27FC236}">
                <a16:creationId xmlns:a16="http://schemas.microsoft.com/office/drawing/2014/main" id="{5F44FB7D-9006-456E-87E4-F975EFA6D52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135313" y="658813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4822" name="AutoShape 5">
            <a:extLst>
              <a:ext uri="{FF2B5EF4-FFF2-40B4-BE49-F238E27FC236}">
                <a16:creationId xmlns:a16="http://schemas.microsoft.com/office/drawing/2014/main" id="{552DBF54-45B9-432F-9B14-8F019DCAFDC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079625" y="4186238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4823" name="AutoShape 6">
            <a:extLst>
              <a:ext uri="{FF2B5EF4-FFF2-40B4-BE49-F238E27FC236}">
                <a16:creationId xmlns:a16="http://schemas.microsoft.com/office/drawing/2014/main" id="{87D3F2E8-14E3-4CA4-AE48-C33A51E1DCD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079625" y="5024438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grpSp>
        <p:nvGrpSpPr>
          <p:cNvPr id="34824" name="Group 11">
            <a:extLst>
              <a:ext uri="{FF2B5EF4-FFF2-40B4-BE49-F238E27FC236}">
                <a16:creationId xmlns:a16="http://schemas.microsoft.com/office/drawing/2014/main" id="{DEA779F7-7E09-40F6-8B5E-96CC57A61177}"/>
              </a:ext>
            </a:extLst>
          </p:cNvPr>
          <p:cNvGrpSpPr>
            <a:grpSpLocks/>
          </p:cNvGrpSpPr>
          <p:nvPr/>
        </p:nvGrpSpPr>
        <p:grpSpPr bwMode="auto">
          <a:xfrm>
            <a:off x="3560763" y="3806825"/>
            <a:ext cx="3362325" cy="1920875"/>
            <a:chOff x="2243" y="2398"/>
            <a:chExt cx="2118" cy="1210"/>
          </a:xfrm>
        </p:grpSpPr>
        <p:sp>
          <p:nvSpPr>
            <p:cNvPr id="34825" name="Rectangle 10">
              <a:extLst>
                <a:ext uri="{FF2B5EF4-FFF2-40B4-BE49-F238E27FC236}">
                  <a16:creationId xmlns:a16="http://schemas.microsoft.com/office/drawing/2014/main" id="{376CCB08-ABD2-427C-9274-58EE00960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" y="2398"/>
              <a:ext cx="2118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 [</a:t>
              </a:r>
              <a:r>
                <a:rPr lang="en-US" altLang="hu-HU" sz="5400">
                  <a:latin typeface="Symbol" panose="05050102010706020507" pitchFamily="18" charset="2"/>
                </a:rPr>
                <a:t>s</a:t>
              </a:r>
              <a:r>
                <a:rPr lang="en-US" altLang="hu-HU" baseline="-25000"/>
                <a:t>p</a:t>
              </a:r>
              <a:r>
                <a:rPr lang="en-US" altLang="hu-HU"/>
                <a:t> (R)]      S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hu-HU"/>
                <a:t>  R      [</a:t>
              </a:r>
              <a:r>
                <a:rPr lang="en-US" altLang="hu-HU" sz="5400">
                  <a:latin typeface="Symbol" panose="05050102010706020507" pitchFamily="18" charset="2"/>
                </a:rPr>
                <a:t>s</a:t>
              </a:r>
              <a:r>
                <a:rPr lang="en-US" altLang="hu-HU" baseline="-25000"/>
                <a:t>q</a:t>
              </a:r>
              <a:r>
                <a:rPr lang="en-US" altLang="hu-HU"/>
                <a:t> (S)]  </a:t>
              </a:r>
            </a:p>
          </p:txBody>
        </p:sp>
        <p:sp>
          <p:nvSpPr>
            <p:cNvPr id="34826" name="AutoShape 7">
              <a:extLst>
                <a:ext uri="{FF2B5EF4-FFF2-40B4-BE49-F238E27FC236}">
                  <a16:creationId xmlns:a16="http://schemas.microsoft.com/office/drawing/2014/main" id="{EEB3C028-1F93-4DFE-BDDC-F66AA4222E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784" y="3154"/>
              <a:ext cx="144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4827" name="AutoShape 9">
              <a:extLst>
                <a:ext uri="{FF2B5EF4-FFF2-40B4-BE49-F238E27FC236}">
                  <a16:creationId xmlns:a16="http://schemas.microsoft.com/office/drawing/2014/main" id="{84335D2B-71C2-4E94-AACB-8CFA4C940C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526" y="2612"/>
              <a:ext cx="144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60634983-B2E0-47A4-AD5D-1F067922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C0AAAB-3451-43F2-8FBD-53764EF2ACA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hu-HU" sz="140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1F2A266-A821-45D7-BF05-987C0BAEB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Some Rules can be Derived:</a:t>
            </a:r>
          </a:p>
          <a:p>
            <a:pPr eaLnBrk="1" hangingPunct="1">
              <a:buFontTx/>
              <a:buNone/>
            </a:pP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sz="2400"/>
              <a:t>p</a:t>
            </a:r>
            <a:r>
              <a:rPr lang="en-US" altLang="hu-HU" sz="2400" b="1">
                <a:sym typeface="Symbol" panose="05050102010706020507" pitchFamily="18" charset="2"/>
              </a:rPr>
              <a:t></a:t>
            </a:r>
            <a:r>
              <a:rPr lang="en-US" altLang="hu-HU" sz="2400">
                <a:sym typeface="Symbol" panose="05050102010706020507" pitchFamily="18" charset="2"/>
              </a:rPr>
              <a:t>q</a:t>
            </a:r>
            <a:r>
              <a:rPr lang="en-US" altLang="hu-HU"/>
              <a:t> (R      S) =</a:t>
            </a:r>
            <a:r>
              <a:rPr lang="hu-HU" altLang="hu-HU"/>
              <a:t> </a:t>
            </a:r>
            <a:r>
              <a:rPr lang="en-US" altLang="hu-HU"/>
              <a:t>(</a:t>
            </a: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sz="2400"/>
              <a:t>p</a:t>
            </a:r>
            <a:r>
              <a:rPr lang="en-US" altLang="hu-HU"/>
              <a:t> R)      (</a:t>
            </a: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sz="2400"/>
              <a:t>q</a:t>
            </a:r>
            <a:r>
              <a:rPr lang="en-US" altLang="hu-HU"/>
              <a:t> S)</a:t>
            </a:r>
          </a:p>
          <a:p>
            <a:pPr eaLnBrk="1" hangingPunct="1">
              <a:buFontTx/>
              <a:buNone/>
            </a:pP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sz="2400"/>
              <a:t>p</a:t>
            </a:r>
            <a:r>
              <a:rPr lang="en-US" altLang="hu-HU" sz="2400" b="1">
                <a:sym typeface="Symbol" panose="05050102010706020507" pitchFamily="18" charset="2"/>
              </a:rPr>
              <a:t></a:t>
            </a:r>
            <a:r>
              <a:rPr lang="en-US" altLang="hu-HU" sz="2400">
                <a:sym typeface="Symbol" panose="05050102010706020507" pitchFamily="18" charset="2"/>
              </a:rPr>
              <a:t>q</a:t>
            </a:r>
            <a:r>
              <a:rPr lang="en-US" altLang="hu-HU" sz="2400" b="1">
                <a:sym typeface="Symbol" panose="05050102010706020507" pitchFamily="18" charset="2"/>
              </a:rPr>
              <a:t></a:t>
            </a:r>
            <a:r>
              <a:rPr lang="en-US" altLang="hu-HU" sz="2400">
                <a:sym typeface="Symbol" panose="05050102010706020507" pitchFamily="18" charset="2"/>
              </a:rPr>
              <a:t>m</a:t>
            </a:r>
            <a:r>
              <a:rPr lang="en-US" altLang="hu-HU"/>
              <a:t> (R      S) =</a:t>
            </a:r>
            <a:r>
              <a:rPr lang="en-US" altLang="hu-HU" sz="5400">
                <a:latin typeface="Symbol" panose="05050102010706020507" pitchFamily="18" charset="2"/>
              </a:rPr>
              <a:t> </a:t>
            </a:r>
            <a:r>
              <a:rPr lang="en-US" altLang="hu-HU" sz="4000">
                <a:latin typeface="Symbol" panose="05050102010706020507" pitchFamily="18" charset="2"/>
              </a:rPr>
              <a:t>s</a:t>
            </a:r>
            <a:r>
              <a:rPr lang="en-US" altLang="hu-HU" sz="2000"/>
              <a:t>m</a:t>
            </a:r>
            <a:r>
              <a:rPr lang="en-US" altLang="hu-HU" sz="2800"/>
              <a:t> [(</a:t>
            </a:r>
            <a:r>
              <a:rPr lang="en-US" altLang="hu-HU" sz="4000">
                <a:latin typeface="Symbol" panose="05050102010706020507" pitchFamily="18" charset="2"/>
              </a:rPr>
              <a:t>s</a:t>
            </a:r>
            <a:r>
              <a:rPr lang="en-US" altLang="hu-HU" sz="2000"/>
              <a:t>p</a:t>
            </a:r>
            <a:r>
              <a:rPr lang="en-US" altLang="hu-HU" sz="2800"/>
              <a:t> R)      (</a:t>
            </a:r>
            <a:r>
              <a:rPr lang="en-US" altLang="hu-HU" sz="4000">
                <a:latin typeface="Symbol" panose="05050102010706020507" pitchFamily="18" charset="2"/>
              </a:rPr>
              <a:t>s</a:t>
            </a:r>
            <a:r>
              <a:rPr lang="en-US" altLang="hu-HU" sz="2000"/>
              <a:t>q</a:t>
            </a:r>
            <a:r>
              <a:rPr lang="en-US" altLang="hu-HU" sz="2800"/>
              <a:t> S)]</a:t>
            </a:r>
            <a:endParaRPr lang="en-US" altLang="hu-HU" sz="2800" u="sng"/>
          </a:p>
          <a:p>
            <a:pPr eaLnBrk="1" hangingPunct="1">
              <a:buFontTx/>
              <a:buNone/>
            </a:pP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sz="2400"/>
              <a:t>p</a:t>
            </a:r>
            <a:r>
              <a:rPr lang="en-US" altLang="hu-HU" sz="2400">
                <a:sym typeface="Symbol" panose="05050102010706020507" pitchFamily="18" charset="2"/>
              </a:rPr>
              <a:t>vq</a:t>
            </a:r>
            <a:r>
              <a:rPr lang="en-US" altLang="hu-HU"/>
              <a:t> (R      S) =</a:t>
            </a:r>
            <a:r>
              <a:rPr lang="hu-HU" altLang="hu-HU"/>
              <a:t> </a:t>
            </a:r>
            <a:r>
              <a:rPr lang="en-US" altLang="hu-HU" sz="2400"/>
              <a:t>[(</a:t>
            </a:r>
            <a:r>
              <a:rPr lang="en-US" altLang="hu-HU">
                <a:latin typeface="Symbol" panose="05050102010706020507" pitchFamily="18" charset="2"/>
              </a:rPr>
              <a:t>s</a:t>
            </a:r>
            <a:r>
              <a:rPr lang="en-US" altLang="hu-HU" sz="2000"/>
              <a:t>p</a:t>
            </a:r>
            <a:r>
              <a:rPr lang="en-US" altLang="hu-HU" sz="2400"/>
              <a:t> R)   </a:t>
            </a:r>
            <a:r>
              <a:rPr lang="hu-HU" altLang="hu-HU" sz="2400"/>
              <a:t> </a:t>
            </a:r>
            <a:r>
              <a:rPr lang="en-US" altLang="hu-HU" sz="2400"/>
              <a:t>  S] U [R</a:t>
            </a:r>
            <a:r>
              <a:rPr lang="hu-HU" altLang="hu-HU" sz="2400"/>
              <a:t> </a:t>
            </a:r>
            <a:r>
              <a:rPr lang="en-US" altLang="hu-HU" sz="2400"/>
              <a:t>    </a:t>
            </a:r>
            <a:r>
              <a:rPr lang="hu-HU" altLang="hu-HU" sz="2400"/>
              <a:t> </a:t>
            </a:r>
            <a:r>
              <a:rPr lang="en-US" altLang="hu-HU" sz="2400"/>
              <a:t>(</a:t>
            </a:r>
            <a:r>
              <a:rPr lang="en-US" altLang="hu-HU">
                <a:latin typeface="Symbol" panose="05050102010706020507" pitchFamily="18" charset="2"/>
              </a:rPr>
              <a:t>s</a:t>
            </a:r>
            <a:r>
              <a:rPr lang="en-US" altLang="hu-HU" sz="2000"/>
              <a:t>q</a:t>
            </a:r>
            <a:r>
              <a:rPr lang="en-US" altLang="hu-HU" sz="2400"/>
              <a:t> S)] </a:t>
            </a:r>
            <a:endParaRPr lang="en-US" altLang="hu-HU" sz="2400" u="sng"/>
          </a:p>
          <a:p>
            <a:pPr eaLnBrk="1" hangingPunct="1">
              <a:buFontTx/>
              <a:buNone/>
            </a:pPr>
            <a:endParaRPr lang="en-US" altLang="hu-HU" u="sng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0A7A799B-41D0-4D4C-9AC7-0206048DF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Rules:</a:t>
            </a:r>
            <a:r>
              <a:rPr lang="en-US" altLang="hu-HU" sz="3600"/>
              <a:t>  </a:t>
            </a:r>
            <a:r>
              <a:rPr lang="en-US" altLang="hu-HU" sz="4000">
                <a:latin typeface="Symbol" panose="05050102010706020507" pitchFamily="18" charset="2"/>
              </a:rPr>
              <a:t>s +      </a:t>
            </a:r>
            <a:r>
              <a:rPr lang="en-US" altLang="hu-HU" sz="3600"/>
              <a:t>combined  </a:t>
            </a:r>
            <a:r>
              <a:rPr lang="en-US" altLang="hu-HU" sz="2800"/>
              <a:t>(continued)</a:t>
            </a:r>
            <a:r>
              <a:rPr lang="en-US" altLang="hu-HU" sz="4000">
                <a:latin typeface="Symbol" panose="05050102010706020507" pitchFamily="18" charset="2"/>
              </a:rPr>
              <a:t> </a:t>
            </a:r>
            <a:endParaRPr lang="en-US" altLang="hu-HU" sz="3600"/>
          </a:p>
        </p:txBody>
      </p:sp>
      <p:sp>
        <p:nvSpPr>
          <p:cNvPr id="35845" name="AutoShape 5">
            <a:extLst>
              <a:ext uri="{FF2B5EF4-FFF2-40B4-BE49-F238E27FC236}">
                <a16:creationId xmlns:a16="http://schemas.microsoft.com/office/drawing/2014/main" id="{CE38AC70-724E-462C-8CDD-2F45CD22252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476500" y="3009900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5846" name="AutoShape 6">
            <a:extLst>
              <a:ext uri="{FF2B5EF4-FFF2-40B4-BE49-F238E27FC236}">
                <a16:creationId xmlns:a16="http://schemas.microsoft.com/office/drawing/2014/main" id="{FB4B1017-0782-48B6-9A4F-6554AA0A1AE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314700" y="1028700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5847" name="AutoShape 7">
            <a:extLst>
              <a:ext uri="{FF2B5EF4-FFF2-40B4-BE49-F238E27FC236}">
                <a16:creationId xmlns:a16="http://schemas.microsoft.com/office/drawing/2014/main" id="{997CAF86-CA39-4A3E-957B-C591F4DA147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933700" y="4000500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5848" name="AutoShape 8">
            <a:extLst>
              <a:ext uri="{FF2B5EF4-FFF2-40B4-BE49-F238E27FC236}">
                <a16:creationId xmlns:a16="http://schemas.microsoft.com/office/drawing/2014/main" id="{39C433AE-CEEF-4977-ADD1-BF7A5D88178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476500" y="4991100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5849" name="AutoShape 7">
            <a:extLst>
              <a:ext uri="{FF2B5EF4-FFF2-40B4-BE49-F238E27FC236}">
                <a16:creationId xmlns:a16="http://schemas.microsoft.com/office/drawing/2014/main" id="{89A1A140-E5DA-43EB-A6EE-1CD9737396A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467475" y="40227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5850" name="AutoShape 7">
            <a:extLst>
              <a:ext uri="{FF2B5EF4-FFF2-40B4-BE49-F238E27FC236}">
                <a16:creationId xmlns:a16="http://schemas.microsoft.com/office/drawing/2014/main" id="{5142C031-6351-4963-96C1-B0130E7E6E2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459413" y="3009900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5851" name="AutoShape 7">
            <a:extLst>
              <a:ext uri="{FF2B5EF4-FFF2-40B4-BE49-F238E27FC236}">
                <a16:creationId xmlns:a16="http://schemas.microsoft.com/office/drawing/2014/main" id="{8D7F32FA-B4F4-41DA-9D8B-3F0386F6626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108575" y="5005388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5852" name="AutoShape 7">
            <a:extLst>
              <a:ext uri="{FF2B5EF4-FFF2-40B4-BE49-F238E27FC236}">
                <a16:creationId xmlns:a16="http://schemas.microsoft.com/office/drawing/2014/main" id="{54436285-78F5-4E07-83C7-350D61707C1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619875" y="4991100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13E636FB-52FC-4C0B-A1D0-68A15E43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28A3DF-C3D0-4FE2-AC57-5DADB9BCA78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hu-HU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8D90793-1A23-4D74-87EC-FA41DFC00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29845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Rules:</a:t>
            </a:r>
            <a:r>
              <a:rPr lang="en-US" altLang="hu-HU" sz="3600"/>
              <a:t>   </a:t>
            </a:r>
            <a:r>
              <a:rPr lang="en-US" altLang="hu-HU">
                <a:latin typeface="Symbol" panose="05050102010706020507" pitchFamily="18" charset="2"/>
              </a:rPr>
              <a:t>p,s  </a:t>
            </a:r>
            <a:r>
              <a:rPr lang="en-US" altLang="hu-HU" sz="3600"/>
              <a:t>combined</a:t>
            </a:r>
            <a:endParaRPr lang="en-US" altLang="hu-HU" sz="3600" u="sng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19CC784-CEA1-47F8-8C2F-D9FB544409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6913" y="1600200"/>
            <a:ext cx="7772400" cy="3352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Let x = subset of R attributes</a:t>
            </a:r>
          </a:p>
          <a:p>
            <a:pPr eaLnBrk="1" hangingPunct="1">
              <a:buFontTx/>
              <a:buNone/>
            </a:pPr>
            <a:r>
              <a:rPr lang="en-US" altLang="hu-HU"/>
              <a:t>	   z = attributes in predicate P				(subset of R attributes)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 sz="4400">
                <a:latin typeface="Symbol" panose="05050102010706020507" pitchFamily="18" charset="2"/>
              </a:rPr>
              <a:t>p</a:t>
            </a:r>
            <a:r>
              <a:rPr lang="en-US" altLang="hu-HU" sz="2400"/>
              <a:t>x</a:t>
            </a:r>
            <a:r>
              <a:rPr lang="en-US" altLang="hu-HU" sz="3600"/>
              <a:t>[</a:t>
            </a: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400"/>
              <a:t>p (</a:t>
            </a:r>
            <a:r>
              <a:rPr lang="en-US" altLang="hu-HU" sz="2800"/>
              <a:t>R</a:t>
            </a:r>
            <a:r>
              <a:rPr lang="en-US" altLang="hu-HU" sz="2400"/>
              <a:t>) </a:t>
            </a:r>
            <a:r>
              <a:rPr lang="en-US" altLang="hu-HU" sz="3600"/>
              <a:t>] = </a:t>
            </a:r>
            <a:r>
              <a:rPr lang="en-US" altLang="hu-HU" sz="4400"/>
              <a:t> </a:t>
            </a: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AF165957-A5AE-4424-A59B-CB0C236B7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51275"/>
            <a:ext cx="38481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3600"/>
              <a:t> </a:t>
            </a:r>
            <a:r>
              <a:rPr lang="en-US" altLang="hu-HU" sz="4400">
                <a:latin typeface="Symbol" panose="05050102010706020507" pitchFamily="18" charset="2"/>
              </a:rPr>
              <a:t>   </a:t>
            </a:r>
            <a:r>
              <a:rPr lang="en-US" altLang="hu-HU" sz="2400"/>
              <a:t> </a:t>
            </a:r>
            <a:r>
              <a:rPr lang="en-US" altLang="hu-HU" sz="4400"/>
              <a:t>{</a:t>
            </a: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400"/>
              <a:t>p </a:t>
            </a:r>
            <a:r>
              <a:rPr lang="en-US" altLang="hu-HU" sz="3600"/>
              <a:t>[ </a:t>
            </a:r>
            <a:r>
              <a:rPr lang="en-US" altLang="hu-HU" sz="4400">
                <a:latin typeface="Symbol" panose="05050102010706020507" pitchFamily="18" charset="2"/>
              </a:rPr>
              <a:t>p</a:t>
            </a:r>
            <a:r>
              <a:rPr lang="en-US" altLang="hu-HU" sz="2400"/>
              <a:t>x  (</a:t>
            </a:r>
            <a:r>
              <a:rPr lang="en-US" altLang="hu-HU" sz="2800"/>
              <a:t>R</a:t>
            </a:r>
            <a:r>
              <a:rPr lang="en-US" altLang="hu-HU" sz="2400"/>
              <a:t>) </a:t>
            </a:r>
            <a:r>
              <a:rPr lang="en-US" altLang="hu-HU" sz="3600"/>
              <a:t>]</a:t>
            </a:r>
            <a:r>
              <a:rPr lang="en-US" altLang="hu-HU" sz="4400"/>
              <a:t>} </a:t>
            </a: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</p:txBody>
      </p:sp>
      <p:grpSp>
        <p:nvGrpSpPr>
          <p:cNvPr id="36870" name="Group 8">
            <a:extLst>
              <a:ext uri="{FF2B5EF4-FFF2-40B4-BE49-F238E27FC236}">
                <a16:creationId xmlns:a16="http://schemas.microsoft.com/office/drawing/2014/main" id="{E89D95E7-1859-4E7B-B9C1-7F109822CD00}"/>
              </a:ext>
            </a:extLst>
          </p:cNvPr>
          <p:cNvGrpSpPr>
            <a:grpSpLocks/>
          </p:cNvGrpSpPr>
          <p:nvPr/>
        </p:nvGrpSpPr>
        <p:grpSpPr bwMode="auto">
          <a:xfrm>
            <a:off x="3398838" y="3425825"/>
            <a:ext cx="2613025" cy="1262063"/>
            <a:chOff x="2141" y="2158"/>
            <a:chExt cx="1646" cy="795"/>
          </a:xfrm>
        </p:grpSpPr>
        <p:sp>
          <p:nvSpPr>
            <p:cNvPr id="36871" name="Rectangle 5">
              <a:extLst>
                <a:ext uri="{FF2B5EF4-FFF2-40B4-BE49-F238E27FC236}">
                  <a16:creationId xmlns:a16="http://schemas.microsoft.com/office/drawing/2014/main" id="{D1B50F2E-7761-4DB8-83DE-F3FE7D181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2427"/>
              <a:ext cx="541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3600"/>
                <a:t> </a:t>
              </a:r>
              <a:r>
                <a:rPr lang="en-US" altLang="hu-HU" sz="4400">
                  <a:solidFill>
                    <a:srgbClr val="FF0000"/>
                  </a:solidFill>
                  <a:latin typeface="Symbol" panose="05050102010706020507" pitchFamily="18" charset="2"/>
                </a:rPr>
                <a:t>p</a:t>
              </a:r>
              <a:r>
                <a:rPr lang="en-US" altLang="hu-HU" sz="2400">
                  <a:solidFill>
                    <a:srgbClr val="FF0000"/>
                  </a:solidFill>
                </a:rPr>
                <a:t>x</a:t>
              </a:r>
              <a:r>
                <a:rPr lang="en-US" altLang="hu-HU" sz="4400"/>
                <a:t> </a:t>
              </a:r>
              <a:endParaRPr lang="en-US" altLang="hu-HU"/>
            </a:p>
            <a:p>
              <a:pPr eaLnBrk="1" hangingPunct="1">
                <a:buFontTx/>
                <a:buNone/>
              </a:pPr>
              <a:endParaRPr lang="en-US" altLang="hu-HU"/>
            </a:p>
          </p:txBody>
        </p:sp>
        <p:sp>
          <p:nvSpPr>
            <p:cNvPr id="36872" name="Rectangle 6">
              <a:extLst>
                <a:ext uri="{FF2B5EF4-FFF2-40B4-BE49-F238E27FC236}">
                  <a16:creationId xmlns:a16="http://schemas.microsoft.com/office/drawing/2014/main" id="{4AA0802F-0819-46F7-AA60-1A0B1B9D1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" y="2158"/>
              <a:ext cx="606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3600"/>
                <a:t> </a:t>
              </a:r>
              <a:r>
                <a:rPr lang="en-US" altLang="hu-HU" sz="4400">
                  <a:solidFill>
                    <a:srgbClr val="FF0000"/>
                  </a:solidFill>
                  <a:latin typeface="Symbol" panose="05050102010706020507" pitchFamily="18" charset="2"/>
                </a:rPr>
                <a:t>p</a:t>
              </a:r>
              <a:r>
                <a:rPr lang="en-US" altLang="hu-HU" sz="2400">
                  <a:solidFill>
                    <a:srgbClr val="FF0000"/>
                  </a:solidFill>
                </a:rPr>
                <a:t>xz</a:t>
              </a:r>
              <a:endParaRPr lang="en-US" altLang="hu-HU"/>
            </a:p>
            <a:p>
              <a:pPr eaLnBrk="1" hangingPunct="1">
                <a:buFontTx/>
                <a:buNone/>
              </a:pPr>
              <a:endParaRPr lang="en-US" altLang="hu-HU"/>
            </a:p>
          </p:txBody>
        </p:sp>
        <p:sp>
          <p:nvSpPr>
            <p:cNvPr id="36873" name="Freeform 7">
              <a:extLst>
                <a:ext uri="{FF2B5EF4-FFF2-40B4-BE49-F238E27FC236}">
                  <a16:creationId xmlns:a16="http://schemas.microsoft.com/office/drawing/2014/main" id="{BAD43665-B0F1-4BCE-8D9F-A5EF4C2B5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3" y="2647"/>
              <a:ext cx="422" cy="226"/>
            </a:xfrm>
            <a:custGeom>
              <a:avLst/>
              <a:gdLst>
                <a:gd name="T0" fmla="*/ 0 w 422"/>
                <a:gd name="T1" fmla="*/ 226 h 226"/>
                <a:gd name="T2" fmla="*/ 66 w 422"/>
                <a:gd name="T3" fmla="*/ 182 h 226"/>
                <a:gd name="T4" fmla="*/ 211 w 422"/>
                <a:gd name="T5" fmla="*/ 110 h 226"/>
                <a:gd name="T6" fmla="*/ 364 w 422"/>
                <a:gd name="T7" fmla="*/ 37 h 226"/>
                <a:gd name="T8" fmla="*/ 422 w 422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2"/>
                <a:gd name="T16" fmla="*/ 0 h 226"/>
                <a:gd name="T17" fmla="*/ 422 w 422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2" h="226">
                  <a:moveTo>
                    <a:pt x="0" y="226"/>
                  </a:moveTo>
                  <a:cubicBezTo>
                    <a:pt x="24" y="210"/>
                    <a:pt x="39" y="192"/>
                    <a:pt x="66" y="182"/>
                  </a:cubicBezTo>
                  <a:cubicBezTo>
                    <a:pt x="106" y="142"/>
                    <a:pt x="160" y="134"/>
                    <a:pt x="211" y="110"/>
                  </a:cubicBezTo>
                  <a:cubicBezTo>
                    <a:pt x="263" y="86"/>
                    <a:pt x="314" y="65"/>
                    <a:pt x="364" y="37"/>
                  </a:cubicBezTo>
                  <a:cubicBezTo>
                    <a:pt x="384" y="25"/>
                    <a:pt x="406" y="18"/>
                    <a:pt x="42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C54F3BCC-6F0F-4241-854A-4C65E6F0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65F47A-1498-4D7D-84EE-C551F41A2A1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hu-HU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9097854-ABF0-409F-BFC0-0C074BAC1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366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Rules:</a:t>
            </a:r>
            <a:r>
              <a:rPr lang="en-US" altLang="hu-HU" sz="3600">
                <a:solidFill>
                  <a:schemeClr val="tx2"/>
                </a:solidFill>
              </a:rPr>
              <a:t>   </a:t>
            </a:r>
            <a:r>
              <a:rPr lang="en-US" altLang="hu-HU" sz="4400">
                <a:solidFill>
                  <a:schemeClr val="tx2"/>
                </a:solidFill>
                <a:latin typeface="Symbol" panose="05050102010706020507" pitchFamily="18" charset="2"/>
              </a:rPr>
              <a:t>p,      </a:t>
            </a:r>
            <a:r>
              <a:rPr lang="en-US" altLang="hu-HU" sz="3600">
                <a:solidFill>
                  <a:schemeClr val="tx2"/>
                </a:solidFill>
              </a:rPr>
              <a:t>combined</a:t>
            </a:r>
            <a:endParaRPr lang="en-US" altLang="hu-HU" sz="3600" u="sng">
              <a:solidFill>
                <a:schemeClr val="tx2"/>
              </a:solidFill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5F9A734-2E29-42D0-923A-AEEE0C725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1565275"/>
            <a:ext cx="7772400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Let 	x = subset of R attributes</a:t>
            </a:r>
          </a:p>
          <a:p>
            <a:pPr eaLnBrk="1" hangingPunct="1">
              <a:buFontTx/>
              <a:buNone/>
            </a:pPr>
            <a:r>
              <a:rPr lang="en-US" altLang="hu-HU"/>
              <a:t>     	y = subset of S attributes</a:t>
            </a:r>
          </a:p>
          <a:p>
            <a:pPr eaLnBrk="1" hangingPunct="1">
              <a:buFontTx/>
              <a:buNone/>
            </a:pPr>
            <a:r>
              <a:rPr lang="en-US" altLang="hu-HU"/>
              <a:t>	   	z = intersection of R,S attributes</a:t>
            </a:r>
          </a:p>
          <a:p>
            <a:pPr eaLnBrk="1" hangingPunct="1">
              <a:buFontTx/>
              <a:buNone/>
            </a:pPr>
            <a:r>
              <a:rPr lang="en-US" altLang="hu-HU" sz="4400">
                <a:latin typeface="Symbol" panose="05050102010706020507" pitchFamily="18" charset="2"/>
              </a:rPr>
              <a:t>p</a:t>
            </a:r>
            <a:r>
              <a:rPr lang="en-US" altLang="hu-HU" sz="2400"/>
              <a:t>xy </a:t>
            </a:r>
            <a:r>
              <a:rPr lang="en-US" altLang="hu-HU"/>
              <a:t>(R      S)</a:t>
            </a:r>
            <a:r>
              <a:rPr lang="en-US" altLang="hu-HU" sz="2400"/>
              <a:t>  </a:t>
            </a:r>
            <a:r>
              <a:rPr lang="en-US" altLang="hu-HU" sz="3600"/>
              <a:t>= </a:t>
            </a:r>
            <a:endParaRPr lang="en-US" altLang="hu-HU"/>
          </a:p>
        </p:txBody>
      </p:sp>
      <p:sp>
        <p:nvSpPr>
          <p:cNvPr id="37893" name="AutoShape 4">
            <a:extLst>
              <a:ext uri="{FF2B5EF4-FFF2-40B4-BE49-F238E27FC236}">
                <a16:creationId xmlns:a16="http://schemas.microsoft.com/office/drawing/2014/main" id="{C3AED8F2-7DBC-4027-B617-D161C98BBFF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884488" y="785813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7894" name="AutoShape 5">
            <a:extLst>
              <a:ext uri="{FF2B5EF4-FFF2-40B4-BE49-F238E27FC236}">
                <a16:creationId xmlns:a16="http://schemas.microsoft.com/office/drawing/2014/main" id="{74E26F4E-42F5-4253-B649-8272A3201BC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160588" y="358457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grpSp>
        <p:nvGrpSpPr>
          <p:cNvPr id="37895" name="Group 8">
            <a:extLst>
              <a:ext uri="{FF2B5EF4-FFF2-40B4-BE49-F238E27FC236}">
                <a16:creationId xmlns:a16="http://schemas.microsoft.com/office/drawing/2014/main" id="{0947B92D-6F2D-44CC-B3E5-1DD82767294E}"/>
              </a:ext>
            </a:extLst>
          </p:cNvPr>
          <p:cNvGrpSpPr>
            <a:grpSpLocks/>
          </p:cNvGrpSpPr>
          <p:nvPr/>
        </p:nvGrpSpPr>
        <p:grpSpPr bwMode="auto">
          <a:xfrm>
            <a:off x="2117725" y="4267200"/>
            <a:ext cx="5464175" cy="939800"/>
            <a:chOff x="1334" y="2688"/>
            <a:chExt cx="3442" cy="592"/>
          </a:xfrm>
        </p:grpSpPr>
        <p:sp>
          <p:nvSpPr>
            <p:cNvPr id="37896" name="AutoShape 6">
              <a:extLst>
                <a:ext uri="{FF2B5EF4-FFF2-40B4-BE49-F238E27FC236}">
                  <a16:creationId xmlns:a16="http://schemas.microsoft.com/office/drawing/2014/main" id="{68404E83-B9A6-4220-A563-148FDB9486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123" y="2837"/>
              <a:ext cx="144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897" name="Rectangle 7">
              <a:extLst>
                <a:ext uri="{FF2B5EF4-FFF2-40B4-BE49-F238E27FC236}">
                  <a16:creationId xmlns:a16="http://schemas.microsoft.com/office/drawing/2014/main" id="{A03B8662-8962-495F-932A-720DFECE6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2688"/>
              <a:ext cx="3442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4400">
                  <a:latin typeface="Symbol" panose="05050102010706020507" pitchFamily="18" charset="2"/>
                </a:rPr>
                <a:t>p</a:t>
              </a:r>
              <a:r>
                <a:rPr lang="en-US" altLang="hu-HU" sz="2400"/>
                <a:t>xy</a:t>
              </a:r>
              <a:r>
                <a:rPr lang="en-US" altLang="hu-HU" sz="4400"/>
                <a:t>{</a:t>
              </a:r>
              <a:r>
                <a:rPr lang="en-US" altLang="hu-HU" sz="3600"/>
                <a:t>[</a:t>
              </a:r>
              <a:r>
                <a:rPr lang="en-US" altLang="hu-HU" sz="4400">
                  <a:latin typeface="Symbol" panose="05050102010706020507" pitchFamily="18" charset="2"/>
                </a:rPr>
                <a:t>p</a:t>
              </a:r>
              <a:r>
                <a:rPr lang="en-US" altLang="hu-HU" sz="2400"/>
                <a:t>xz (</a:t>
              </a:r>
              <a:r>
                <a:rPr lang="en-US" altLang="hu-HU" sz="2800"/>
                <a:t>R</a:t>
              </a:r>
              <a:r>
                <a:rPr lang="en-US" altLang="hu-HU" sz="2400"/>
                <a:t>) </a:t>
              </a:r>
              <a:r>
                <a:rPr lang="en-US" altLang="hu-HU" sz="3600"/>
                <a:t>]</a:t>
              </a:r>
              <a:r>
                <a:rPr lang="en-US" altLang="hu-HU" sz="4400"/>
                <a:t>     </a:t>
              </a:r>
              <a:r>
                <a:rPr lang="en-US" altLang="hu-HU" sz="3600"/>
                <a:t>[</a:t>
              </a:r>
              <a:r>
                <a:rPr lang="en-US" altLang="hu-HU" sz="4400">
                  <a:latin typeface="Symbol" panose="05050102010706020507" pitchFamily="18" charset="2"/>
                </a:rPr>
                <a:t>p</a:t>
              </a:r>
              <a:r>
                <a:rPr lang="en-US" altLang="hu-HU" sz="2400"/>
                <a:t>yz (</a:t>
              </a:r>
              <a:r>
                <a:rPr lang="en-US" altLang="hu-HU" sz="2800"/>
                <a:t>S</a:t>
              </a:r>
              <a:r>
                <a:rPr lang="en-US" altLang="hu-HU" sz="2400"/>
                <a:t>) </a:t>
              </a:r>
              <a:r>
                <a:rPr lang="en-US" altLang="hu-HU" sz="3600"/>
                <a:t>]</a:t>
              </a:r>
              <a:r>
                <a:rPr lang="en-US" altLang="hu-HU" sz="4400"/>
                <a:t>} </a:t>
              </a:r>
              <a:endParaRPr lang="en-US" altLang="hu-HU"/>
            </a:p>
            <a:p>
              <a:pPr eaLnBrk="1" hangingPunct="1">
                <a:buFontTx/>
                <a:buNone/>
              </a:pPr>
              <a:endParaRPr lang="en-US" altLang="hu-HU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F8A20BE0-6E31-476A-B7F0-A5F3A17E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7DE787-0E12-4422-BBDE-760FD3F83C0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hu-HU" sz="140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9FFD2FB-0BAB-48B1-A2ED-FA1503966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2613" y="896938"/>
            <a:ext cx="7772400" cy="952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4800">
                <a:latin typeface="Symbol" panose="05050102010706020507" pitchFamily="18" charset="2"/>
              </a:rPr>
              <a:t>p</a:t>
            </a:r>
            <a:r>
              <a:rPr lang="en-US" altLang="hu-HU" sz="2400"/>
              <a:t>xy </a:t>
            </a:r>
            <a:r>
              <a:rPr lang="en-US" altLang="hu-HU" sz="4400"/>
              <a:t>{</a:t>
            </a: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400"/>
              <a:t>p</a:t>
            </a:r>
            <a:r>
              <a:rPr lang="en-US" altLang="hu-HU" sz="4400"/>
              <a:t> </a:t>
            </a:r>
            <a:r>
              <a:rPr lang="en-US" altLang="hu-HU"/>
              <a:t>(R      S)</a:t>
            </a:r>
            <a:r>
              <a:rPr lang="en-US" altLang="hu-HU" sz="4400"/>
              <a:t>}  =</a:t>
            </a:r>
          </a:p>
        </p:txBody>
      </p:sp>
      <p:sp>
        <p:nvSpPr>
          <p:cNvPr id="38916" name="AutoShape 4">
            <a:extLst>
              <a:ext uri="{FF2B5EF4-FFF2-40B4-BE49-F238E27FC236}">
                <a16:creationId xmlns:a16="http://schemas.microsoft.com/office/drawing/2014/main" id="{42544614-B0DE-4F8B-AAA1-10E804205C2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059113" y="1163638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grpSp>
        <p:nvGrpSpPr>
          <p:cNvPr id="38917" name="Group 7">
            <a:extLst>
              <a:ext uri="{FF2B5EF4-FFF2-40B4-BE49-F238E27FC236}">
                <a16:creationId xmlns:a16="http://schemas.microsoft.com/office/drawing/2014/main" id="{DBD4BE84-830A-49AF-8B4E-FAA58056A7EA}"/>
              </a:ext>
            </a:extLst>
          </p:cNvPr>
          <p:cNvGrpSpPr>
            <a:grpSpLocks/>
          </p:cNvGrpSpPr>
          <p:nvPr/>
        </p:nvGrpSpPr>
        <p:grpSpPr bwMode="auto">
          <a:xfrm>
            <a:off x="1009650" y="1925638"/>
            <a:ext cx="6826250" cy="1793875"/>
            <a:chOff x="636" y="1213"/>
            <a:chExt cx="4300" cy="1130"/>
          </a:xfrm>
        </p:grpSpPr>
        <p:sp>
          <p:nvSpPr>
            <p:cNvPr id="38918" name="Rectangle 6">
              <a:extLst>
                <a:ext uri="{FF2B5EF4-FFF2-40B4-BE49-F238E27FC236}">
                  <a16:creationId xmlns:a16="http://schemas.microsoft.com/office/drawing/2014/main" id="{B08C946C-A86D-4A55-8B2D-11A5590B6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1213"/>
              <a:ext cx="4300" cy="1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4800">
                  <a:latin typeface="Symbol" panose="05050102010706020507" pitchFamily="18" charset="2"/>
                </a:rPr>
                <a:t>p</a:t>
              </a:r>
              <a:r>
                <a:rPr lang="en-US" altLang="hu-HU" sz="2400"/>
                <a:t>xy </a:t>
              </a:r>
              <a:r>
                <a:rPr lang="en-US" altLang="hu-HU" sz="4400"/>
                <a:t>{</a:t>
              </a:r>
              <a:r>
                <a:rPr lang="en-US" altLang="hu-HU" sz="4400">
                  <a:latin typeface="Symbol" panose="05050102010706020507" pitchFamily="18" charset="2"/>
                </a:rPr>
                <a:t>s</a:t>
              </a:r>
              <a:r>
                <a:rPr lang="en-US" altLang="hu-HU" sz="2400"/>
                <a:t>p</a:t>
              </a:r>
              <a:r>
                <a:rPr lang="en-US" altLang="hu-HU" sz="4400"/>
                <a:t> </a:t>
              </a:r>
              <a:r>
                <a:rPr lang="en-US" altLang="hu-HU"/>
                <a:t>[</a:t>
              </a:r>
              <a:r>
                <a:rPr lang="en-US" altLang="hu-HU" sz="4800">
                  <a:latin typeface="Symbol" panose="05050102010706020507" pitchFamily="18" charset="2"/>
                </a:rPr>
                <a:t>p</a:t>
              </a:r>
              <a:r>
                <a:rPr lang="en-US" altLang="hu-HU" sz="2400"/>
                <a:t>xz’ </a:t>
              </a:r>
              <a:r>
                <a:rPr lang="en-US" altLang="hu-HU"/>
                <a:t>(R)     </a:t>
              </a:r>
              <a:r>
                <a:rPr lang="en-US" altLang="hu-HU" sz="4800">
                  <a:latin typeface="Symbol" panose="05050102010706020507" pitchFamily="18" charset="2"/>
                </a:rPr>
                <a:t>p</a:t>
              </a:r>
              <a:r>
                <a:rPr lang="en-US" altLang="hu-HU" sz="2400"/>
                <a:t>yz’ </a:t>
              </a:r>
              <a:r>
                <a:rPr lang="en-US" altLang="hu-HU"/>
                <a:t>(S)]</a:t>
              </a:r>
              <a:r>
                <a:rPr lang="en-US" altLang="hu-HU" sz="4400"/>
                <a:t>} </a:t>
              </a:r>
            </a:p>
            <a:p>
              <a:pPr eaLnBrk="1" hangingPunct="1">
                <a:buFontTx/>
                <a:buNone/>
              </a:pPr>
              <a:r>
                <a:rPr lang="en-US" altLang="hu-HU" sz="4400"/>
                <a:t>	</a:t>
              </a:r>
              <a:r>
                <a:rPr lang="en-US" altLang="hu-HU"/>
                <a:t>z’ = z U </a:t>
              </a:r>
              <a:r>
                <a:rPr lang="en-US" altLang="hu-HU" sz="4400"/>
                <a:t>{</a:t>
              </a:r>
              <a:r>
                <a:rPr lang="en-US" altLang="hu-HU"/>
                <a:t>attributes used in P </a:t>
              </a:r>
              <a:r>
                <a:rPr lang="en-US" altLang="hu-HU" sz="4400"/>
                <a:t>}</a:t>
              </a:r>
            </a:p>
          </p:txBody>
        </p:sp>
        <p:sp>
          <p:nvSpPr>
            <p:cNvPr id="38919" name="AutoShape 5">
              <a:extLst>
                <a:ext uri="{FF2B5EF4-FFF2-40B4-BE49-F238E27FC236}">
                  <a16:creationId xmlns:a16="http://schemas.microsoft.com/office/drawing/2014/main" id="{E9A27B88-C977-49E8-8B4C-15A686A639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801" y="1382"/>
              <a:ext cx="144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47DBDEAA-F8E8-4F41-9B7F-6D732335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FC12A7-F8BA-4EAF-9334-E52D174B3A5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hu-HU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08CCE15-A4A3-4622-B5C5-66063D143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Rules </a:t>
            </a:r>
            <a:r>
              <a:rPr lang="en-US" altLang="hu-HU" sz="3200"/>
              <a:t>  for </a:t>
            </a:r>
            <a:r>
              <a:rPr lang="en-US" altLang="hu-HU">
                <a:latin typeface="Symbol" panose="05050102010706020507" pitchFamily="18" charset="2"/>
              </a:rPr>
              <a:t>s,</a:t>
            </a:r>
            <a:r>
              <a:rPr lang="en-US" altLang="hu-HU" sz="3200">
                <a:latin typeface="Symbol" panose="05050102010706020507" pitchFamily="18" charset="2"/>
              </a:rPr>
              <a:t> </a:t>
            </a:r>
            <a:r>
              <a:rPr lang="en-US" altLang="hu-HU">
                <a:latin typeface="Symbol" panose="05050102010706020507" pitchFamily="18" charset="2"/>
              </a:rPr>
              <a:t>p </a:t>
            </a:r>
            <a:r>
              <a:rPr lang="en-US" altLang="hu-HU" sz="3600"/>
              <a:t>combined with X</a:t>
            </a:r>
            <a:r>
              <a:rPr lang="en-US" altLang="hu-HU" sz="3200" u="sng"/>
              <a:t> 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706BB56-E42A-4F55-92DA-DE6C7C3B3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    similar...</a:t>
            </a:r>
          </a:p>
          <a:p>
            <a:pPr eaLnBrk="1" hangingPunct="1">
              <a:buFontTx/>
              <a:buNone/>
            </a:pPr>
            <a:r>
              <a:rPr lang="en-US" altLang="hu-HU"/>
              <a:t>e.g.,    </a:t>
            </a: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400"/>
              <a:t>p </a:t>
            </a:r>
            <a:r>
              <a:rPr lang="en-US" altLang="hu-HU" sz="3600"/>
              <a:t>(R X S) =  ?</a:t>
            </a:r>
            <a:endParaRPr lang="en-US" altLang="hu-HU">
              <a:latin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333C4D87-5C41-4D34-93EF-199871DE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D20D8B-E536-4BEE-83E9-C416490F2F1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hu-HU" sz="140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96A97FE-6D1C-41F5-BDDB-70D6AEAF8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400"/>
              <a:t>p</a:t>
            </a:r>
            <a:r>
              <a:rPr lang="en-US" altLang="hu-HU"/>
              <a:t>(R U S)</a:t>
            </a:r>
            <a:r>
              <a:rPr lang="en-US" altLang="hu-HU" sz="4400"/>
              <a:t> </a:t>
            </a:r>
            <a:r>
              <a:rPr lang="en-US" altLang="hu-HU"/>
              <a:t>= </a:t>
            </a: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400"/>
              <a:t>p</a:t>
            </a:r>
            <a:r>
              <a:rPr lang="en-US" altLang="hu-HU"/>
              <a:t>(R) U </a:t>
            </a: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400"/>
              <a:t>p</a:t>
            </a:r>
            <a:r>
              <a:rPr lang="en-US" altLang="hu-HU"/>
              <a:t>(S) </a:t>
            </a:r>
          </a:p>
          <a:p>
            <a:pPr eaLnBrk="1" hangingPunct="1">
              <a:buFontTx/>
              <a:buNone/>
            </a:pP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400"/>
              <a:t>p</a:t>
            </a:r>
            <a:r>
              <a:rPr lang="en-US" altLang="hu-HU"/>
              <a:t>(R - S)</a:t>
            </a:r>
            <a:r>
              <a:rPr lang="en-US" altLang="hu-HU" sz="4400"/>
              <a:t> </a:t>
            </a:r>
            <a:r>
              <a:rPr lang="en-US" altLang="hu-HU"/>
              <a:t>= </a:t>
            </a: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400"/>
              <a:t>p</a:t>
            </a:r>
            <a:r>
              <a:rPr lang="en-US" altLang="hu-HU"/>
              <a:t>(R) - S = </a:t>
            </a: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400"/>
              <a:t>p</a:t>
            </a:r>
            <a:r>
              <a:rPr lang="en-US" altLang="hu-HU"/>
              <a:t>(R) - </a:t>
            </a: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400"/>
              <a:t>p</a:t>
            </a:r>
            <a:r>
              <a:rPr lang="en-US" altLang="hu-HU"/>
              <a:t>(S) 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7F19DD92-4596-4A07-9C4B-4B4643189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Rules </a:t>
            </a:r>
            <a:r>
              <a:rPr lang="en-US" altLang="hu-HU" sz="3200"/>
              <a:t>   </a:t>
            </a:r>
            <a:r>
              <a:rPr lang="en-US" altLang="hu-HU">
                <a:latin typeface="Symbol" panose="05050102010706020507" pitchFamily="18" charset="2"/>
              </a:rPr>
              <a:t>s,</a:t>
            </a:r>
            <a:r>
              <a:rPr lang="en-US" altLang="hu-HU" sz="3200">
                <a:latin typeface="Symbol" panose="05050102010706020507" pitchFamily="18" charset="2"/>
              </a:rPr>
              <a:t> </a:t>
            </a:r>
            <a:r>
              <a:rPr lang="en-US" altLang="hu-HU"/>
              <a:t>U </a:t>
            </a:r>
            <a:r>
              <a:rPr lang="en-US" altLang="hu-HU">
                <a:latin typeface="Symbol" panose="05050102010706020507" pitchFamily="18" charset="2"/>
              </a:rPr>
              <a:t> </a:t>
            </a:r>
            <a:r>
              <a:rPr lang="en-US" altLang="hu-HU" sz="3600"/>
              <a:t>combined:</a:t>
            </a:r>
            <a:endParaRPr lang="en-US" altLang="hu-HU" sz="3200" u="sng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67DD2CB4-5B7A-4506-B55B-A53292A0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8B8338-791F-4049-8328-DF90F085403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hu-HU" sz="140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90806AC-1699-4113-B194-548966218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611313"/>
            <a:ext cx="6627813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5400" dirty="0">
                <a:latin typeface="Symbol" panose="05050102010706020507" pitchFamily="18" charset="2"/>
              </a:rPr>
              <a:t>s</a:t>
            </a:r>
            <a:r>
              <a:rPr lang="en-US" altLang="hu-HU" sz="2400" dirty="0"/>
              <a:t>p1</a:t>
            </a:r>
            <a:r>
              <a:rPr lang="en-US" altLang="hu-HU" sz="2400" b="1" dirty="0">
                <a:sym typeface="Symbol" panose="05050102010706020507" pitchFamily="18" charset="2"/>
              </a:rPr>
              <a:t></a:t>
            </a:r>
            <a:r>
              <a:rPr lang="en-US" altLang="hu-HU" sz="2400" dirty="0">
                <a:sym typeface="Symbol" panose="05050102010706020507" pitchFamily="18" charset="2"/>
              </a:rPr>
              <a:t>p2</a:t>
            </a:r>
            <a:r>
              <a:rPr lang="en-US" altLang="hu-HU" dirty="0"/>
              <a:t> (R) </a:t>
            </a:r>
            <a:r>
              <a:rPr lang="en-US" altLang="hu-HU" dirty="0">
                <a:sym typeface="Symbol" panose="05050102010706020507" pitchFamily="18" charset="2"/>
              </a:rPr>
              <a:t></a:t>
            </a:r>
            <a:r>
              <a:rPr lang="en-US" altLang="hu-HU" dirty="0"/>
              <a:t> </a:t>
            </a:r>
            <a:r>
              <a:rPr lang="en-US" altLang="hu-HU" sz="5400" dirty="0">
                <a:latin typeface="Symbol" panose="05050102010706020507" pitchFamily="18" charset="2"/>
              </a:rPr>
              <a:t>s</a:t>
            </a:r>
            <a:r>
              <a:rPr lang="en-US" altLang="hu-HU" sz="2400" dirty="0"/>
              <a:t>p1</a:t>
            </a:r>
            <a:r>
              <a:rPr lang="en-US" altLang="hu-HU" dirty="0"/>
              <a:t> [</a:t>
            </a:r>
            <a:r>
              <a:rPr lang="en-US" altLang="hu-HU" sz="5400" dirty="0">
                <a:latin typeface="Symbol" panose="05050102010706020507" pitchFamily="18" charset="2"/>
              </a:rPr>
              <a:t>s</a:t>
            </a:r>
            <a:r>
              <a:rPr lang="en-US" altLang="hu-HU" sz="2400" dirty="0"/>
              <a:t>p2</a:t>
            </a:r>
            <a:r>
              <a:rPr lang="en-US" altLang="hu-HU" dirty="0"/>
              <a:t> (R)] </a:t>
            </a:r>
          </a:p>
          <a:p>
            <a:pPr eaLnBrk="1" hangingPunct="1">
              <a:buFontTx/>
              <a:buNone/>
            </a:pPr>
            <a:r>
              <a:rPr lang="en-US" altLang="hu-HU" sz="5400" dirty="0" err="1">
                <a:latin typeface="Symbol" panose="05050102010706020507" pitchFamily="18" charset="2"/>
              </a:rPr>
              <a:t>s</a:t>
            </a:r>
            <a:r>
              <a:rPr lang="en-US" altLang="hu-HU" sz="2400" dirty="0" err="1"/>
              <a:t>p</a:t>
            </a:r>
            <a:r>
              <a:rPr lang="en-US" altLang="hu-HU" dirty="0"/>
              <a:t> (R     S) </a:t>
            </a:r>
            <a:r>
              <a:rPr lang="en-US" altLang="hu-HU" dirty="0">
                <a:sym typeface="Symbol" panose="05050102010706020507" pitchFamily="18" charset="2"/>
              </a:rPr>
              <a:t></a:t>
            </a:r>
            <a:r>
              <a:rPr lang="en-US" altLang="hu-HU" dirty="0"/>
              <a:t> [</a:t>
            </a:r>
            <a:r>
              <a:rPr lang="en-US" altLang="hu-HU" sz="5400" dirty="0" err="1">
                <a:latin typeface="Symbol" panose="05050102010706020507" pitchFamily="18" charset="2"/>
              </a:rPr>
              <a:t>s</a:t>
            </a:r>
            <a:r>
              <a:rPr lang="en-US" altLang="hu-HU" sz="2400" dirty="0" err="1"/>
              <a:t>p</a:t>
            </a:r>
            <a:r>
              <a:rPr lang="en-US" altLang="hu-HU" dirty="0"/>
              <a:t> (R)]       S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R      S  </a:t>
            </a:r>
            <a:r>
              <a:rPr lang="en-US" altLang="hu-HU" dirty="0">
                <a:sym typeface="Symbol" panose="05050102010706020507" pitchFamily="18" charset="2"/>
              </a:rPr>
              <a:t></a:t>
            </a:r>
            <a:r>
              <a:rPr lang="en-US" altLang="hu-HU" dirty="0"/>
              <a:t>   S       R</a:t>
            </a:r>
          </a:p>
          <a:p>
            <a:pPr eaLnBrk="1" hangingPunct="1">
              <a:buFontTx/>
              <a:buNone/>
            </a:pPr>
            <a:r>
              <a:rPr lang="en-US" altLang="hu-HU" sz="4800" dirty="0" err="1">
                <a:latin typeface="Symbol" panose="05050102010706020507" pitchFamily="18" charset="2"/>
              </a:rPr>
              <a:t>p</a:t>
            </a:r>
            <a:r>
              <a:rPr lang="en-US" altLang="hu-HU" sz="2400" dirty="0" err="1"/>
              <a:t>x</a:t>
            </a:r>
            <a:r>
              <a:rPr lang="en-US" altLang="hu-HU" sz="2400" dirty="0"/>
              <a:t> </a:t>
            </a:r>
            <a:r>
              <a:rPr lang="en-US" altLang="hu-HU" dirty="0"/>
              <a:t>[</a:t>
            </a:r>
            <a:r>
              <a:rPr lang="en-US" altLang="hu-HU" sz="4400" dirty="0" err="1">
                <a:latin typeface="Symbol" panose="05050102010706020507" pitchFamily="18" charset="2"/>
              </a:rPr>
              <a:t>s</a:t>
            </a:r>
            <a:r>
              <a:rPr lang="en-US" altLang="hu-HU" sz="2400" dirty="0" err="1"/>
              <a:t>p</a:t>
            </a:r>
            <a:r>
              <a:rPr lang="en-US" altLang="hu-HU" sz="4400" dirty="0"/>
              <a:t> </a:t>
            </a:r>
            <a:r>
              <a:rPr lang="en-US" altLang="hu-HU" dirty="0"/>
              <a:t>(R)] </a:t>
            </a:r>
            <a:r>
              <a:rPr lang="en-US" altLang="hu-HU" dirty="0">
                <a:sym typeface="Symbol" panose="05050102010706020507" pitchFamily="18" charset="2"/>
              </a:rPr>
              <a:t></a:t>
            </a:r>
            <a:r>
              <a:rPr lang="en-US" altLang="hu-HU" sz="4400" dirty="0"/>
              <a:t> </a:t>
            </a:r>
            <a:r>
              <a:rPr lang="en-US" altLang="hu-HU" sz="4800" dirty="0" err="1">
                <a:latin typeface="Symbol" panose="05050102010706020507" pitchFamily="18" charset="2"/>
              </a:rPr>
              <a:t>p</a:t>
            </a:r>
            <a:r>
              <a:rPr lang="en-US" altLang="hu-HU" sz="2400" dirty="0" err="1"/>
              <a:t>x</a:t>
            </a:r>
            <a:r>
              <a:rPr lang="en-US" altLang="hu-HU" sz="2400" dirty="0"/>
              <a:t> </a:t>
            </a:r>
            <a:r>
              <a:rPr lang="en-US" altLang="hu-HU" sz="4400" dirty="0"/>
              <a:t>{</a:t>
            </a:r>
            <a:r>
              <a:rPr lang="en-US" altLang="hu-HU" sz="4400" dirty="0" err="1">
                <a:latin typeface="Symbol" panose="05050102010706020507" pitchFamily="18" charset="2"/>
              </a:rPr>
              <a:t>s</a:t>
            </a:r>
            <a:r>
              <a:rPr lang="en-US" altLang="hu-HU" sz="2400" dirty="0" err="1"/>
              <a:t>p</a:t>
            </a:r>
            <a:r>
              <a:rPr lang="en-US" altLang="hu-HU" sz="2400" dirty="0"/>
              <a:t> </a:t>
            </a:r>
            <a:r>
              <a:rPr lang="en-US" altLang="hu-HU" dirty="0"/>
              <a:t>[</a:t>
            </a:r>
            <a:r>
              <a:rPr lang="en-US" altLang="hu-HU" sz="4800" dirty="0" err="1">
                <a:latin typeface="Symbol" panose="05050102010706020507" pitchFamily="18" charset="2"/>
              </a:rPr>
              <a:t>p</a:t>
            </a:r>
            <a:r>
              <a:rPr lang="en-US" altLang="hu-HU" sz="2400" dirty="0" err="1"/>
              <a:t>xz</a:t>
            </a:r>
            <a:r>
              <a:rPr lang="en-US" altLang="hu-HU" sz="4400" dirty="0"/>
              <a:t> </a:t>
            </a:r>
            <a:r>
              <a:rPr lang="en-US" altLang="hu-HU" dirty="0"/>
              <a:t>(R)]</a:t>
            </a:r>
            <a:r>
              <a:rPr lang="en-US" altLang="hu-HU" sz="4400" dirty="0"/>
              <a:t>}</a:t>
            </a: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76143F6F-B6F5-49F7-9735-9A90134F3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425" y="3683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dirty="0"/>
              <a:t>Which are </a:t>
            </a:r>
            <a:r>
              <a:rPr lang="en-US" altLang="hu-HU" sz="3600" dirty="0">
                <a:solidFill>
                  <a:srgbClr val="FF0000"/>
                </a:solidFill>
              </a:rPr>
              <a:t>“good” transformations</a:t>
            </a:r>
            <a:r>
              <a:rPr lang="en-US" altLang="hu-HU" sz="3600" dirty="0"/>
              <a:t>?</a:t>
            </a:r>
          </a:p>
        </p:txBody>
      </p:sp>
      <p:sp>
        <p:nvSpPr>
          <p:cNvPr id="41989" name="AutoShape 4">
            <a:extLst>
              <a:ext uri="{FF2B5EF4-FFF2-40B4-BE49-F238E27FC236}">
                <a16:creationId xmlns:a16="http://schemas.microsoft.com/office/drawing/2014/main" id="{B994B23D-310C-4D31-9370-1EC93B68D2C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15051" y="2978150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90" name="AutoShape 5">
            <a:extLst>
              <a:ext uri="{FF2B5EF4-FFF2-40B4-BE49-F238E27FC236}">
                <a16:creationId xmlns:a16="http://schemas.microsoft.com/office/drawing/2014/main" id="{A62909FA-170A-4BB7-80F2-00988980422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747963" y="2978150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91" name="AutoShape 6">
            <a:extLst>
              <a:ext uri="{FF2B5EF4-FFF2-40B4-BE49-F238E27FC236}">
                <a16:creationId xmlns:a16="http://schemas.microsoft.com/office/drawing/2014/main" id="{423D17AF-87C9-44A6-8BED-BCF08291B8F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275138" y="3598862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92" name="AutoShape 7">
            <a:extLst>
              <a:ext uri="{FF2B5EF4-FFF2-40B4-BE49-F238E27FC236}">
                <a16:creationId xmlns:a16="http://schemas.microsoft.com/office/drawing/2014/main" id="{3F8B83B3-55E1-4331-A9C8-67DDD71059C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928813" y="3600450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93" name="Rectangle 8">
            <a:extLst>
              <a:ext uri="{FF2B5EF4-FFF2-40B4-BE49-F238E27FC236}">
                <a16:creationId xmlns:a16="http://schemas.microsoft.com/office/drawing/2014/main" id="{C9CC041E-ECE3-407F-897D-6A0E4DB9D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2136775"/>
            <a:ext cx="219075" cy="196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94" name="Rectangle 9">
            <a:extLst>
              <a:ext uri="{FF2B5EF4-FFF2-40B4-BE49-F238E27FC236}">
                <a16:creationId xmlns:a16="http://schemas.microsoft.com/office/drawing/2014/main" id="{9084F2A8-A2B0-4A46-92C9-BBE5A511D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825" y="2946400"/>
            <a:ext cx="219075" cy="196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95" name="Rectangle 10">
            <a:extLst>
              <a:ext uri="{FF2B5EF4-FFF2-40B4-BE49-F238E27FC236}">
                <a16:creationId xmlns:a16="http://schemas.microsoft.com/office/drawing/2014/main" id="{5F097DA8-5578-405B-8AF6-43ED1531F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3756025"/>
            <a:ext cx="219075" cy="196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96" name="Rectangle 11">
            <a:extLst>
              <a:ext uri="{FF2B5EF4-FFF2-40B4-BE49-F238E27FC236}">
                <a16:creationId xmlns:a16="http://schemas.microsoft.com/office/drawing/2014/main" id="{6991C55E-08E8-4970-94A0-501985C0F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825" y="4567238"/>
            <a:ext cx="219075" cy="196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96DB5CEF-A03A-4A18-8341-B7FC1705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990182-AFB4-42FB-9AAD-1DEF925152E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hu-HU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FA960C4-46F9-4495-A912-9E76B951C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dirty="0"/>
              <a:t>Conventional wisdom: </a:t>
            </a:r>
            <a:br>
              <a:rPr lang="en-US" altLang="hu-HU" sz="3600" dirty="0"/>
            </a:br>
            <a:r>
              <a:rPr lang="en-US" altLang="hu-HU" sz="3600" dirty="0"/>
              <a:t>			do </a:t>
            </a:r>
            <a:r>
              <a:rPr lang="en-US" altLang="hu-HU" sz="3600" dirty="0">
                <a:solidFill>
                  <a:srgbClr val="FF0000"/>
                </a:solidFill>
              </a:rPr>
              <a:t>projects early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4C7F7A2-A73D-4703-847E-CB3A84C97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3688" y="1970088"/>
            <a:ext cx="8548687" cy="3881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/>
              <a:t>Example</a:t>
            </a:r>
            <a:r>
              <a:rPr lang="en-US" altLang="hu-HU" dirty="0"/>
              <a:t>: R(A,B,C,D,E)    x={E}  </a:t>
            </a:r>
            <a:br>
              <a:rPr lang="en-US" altLang="hu-HU" dirty="0"/>
            </a:br>
            <a:r>
              <a:rPr lang="en-US" altLang="hu-HU" dirty="0"/>
              <a:t>           P: (A=3) </a:t>
            </a:r>
            <a:r>
              <a:rPr lang="en-US" altLang="hu-HU" b="1" dirty="0">
                <a:sym typeface="Symbol" panose="05050102010706020507" pitchFamily="18" charset="2"/>
              </a:rPr>
              <a:t> </a:t>
            </a:r>
            <a:r>
              <a:rPr lang="en-US" altLang="hu-HU" dirty="0">
                <a:sym typeface="Symbol" panose="05050102010706020507" pitchFamily="18" charset="2"/>
              </a:rPr>
              <a:t>(B=“cat”)</a:t>
            </a:r>
          </a:p>
          <a:p>
            <a:pPr eaLnBrk="1" hangingPunct="1">
              <a:buFontTx/>
              <a:buNone/>
            </a:pPr>
            <a:endParaRPr lang="en-US" altLang="hu-HU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hu-HU" sz="4800" dirty="0">
                <a:latin typeface="Symbol" panose="05050102010706020507" pitchFamily="18" charset="2"/>
              </a:rPr>
              <a:t>p</a:t>
            </a:r>
            <a:r>
              <a:rPr lang="en-US" altLang="hu-HU" sz="2400" dirty="0"/>
              <a:t>x </a:t>
            </a:r>
            <a:r>
              <a:rPr lang="en-US" altLang="hu-HU" dirty="0"/>
              <a:t>{</a:t>
            </a:r>
            <a:r>
              <a:rPr lang="en-US" altLang="hu-HU" sz="4400" dirty="0" err="1">
                <a:latin typeface="Symbol" panose="05050102010706020507" pitchFamily="18" charset="2"/>
              </a:rPr>
              <a:t>s</a:t>
            </a:r>
            <a:r>
              <a:rPr lang="en-US" altLang="hu-HU" sz="2400" dirty="0" err="1"/>
              <a:t>p</a:t>
            </a:r>
            <a:r>
              <a:rPr lang="en-US" altLang="hu-HU" sz="4400" dirty="0"/>
              <a:t> </a:t>
            </a:r>
            <a:r>
              <a:rPr lang="en-US" altLang="hu-HU" dirty="0"/>
              <a:t>(R)}    vs.   </a:t>
            </a:r>
            <a:r>
              <a:rPr lang="en-US" altLang="hu-HU" sz="4800" dirty="0" err="1">
                <a:latin typeface="Symbol" panose="05050102010706020507" pitchFamily="18" charset="2"/>
              </a:rPr>
              <a:t>p</a:t>
            </a:r>
            <a:r>
              <a:rPr lang="en-US" altLang="hu-HU" sz="2000" dirty="0" err="1"/>
              <a:t>E</a:t>
            </a:r>
            <a:r>
              <a:rPr lang="en-US" altLang="hu-HU" sz="2000" dirty="0"/>
              <a:t> </a:t>
            </a:r>
            <a:r>
              <a:rPr lang="en-US" altLang="hu-HU" sz="4400" dirty="0"/>
              <a:t>{</a:t>
            </a:r>
            <a:r>
              <a:rPr lang="en-US" altLang="hu-HU" sz="4400" dirty="0" err="1">
                <a:latin typeface="Symbol" panose="05050102010706020507" pitchFamily="18" charset="2"/>
              </a:rPr>
              <a:t>s</a:t>
            </a:r>
            <a:r>
              <a:rPr lang="en-US" altLang="hu-HU" sz="2400" dirty="0" err="1"/>
              <a:t>p</a:t>
            </a:r>
            <a:r>
              <a:rPr lang="en-US" altLang="hu-HU" dirty="0"/>
              <a:t>{</a:t>
            </a:r>
            <a:r>
              <a:rPr lang="en-US" altLang="hu-HU" sz="4400" dirty="0" err="1">
                <a:latin typeface="Symbol" panose="05050102010706020507" pitchFamily="18" charset="2"/>
              </a:rPr>
              <a:t>p</a:t>
            </a:r>
            <a:r>
              <a:rPr lang="en-US" altLang="hu-HU" sz="2000" dirty="0" err="1"/>
              <a:t>ABE</a:t>
            </a:r>
            <a:r>
              <a:rPr lang="en-US" altLang="hu-HU" dirty="0"/>
              <a:t>(R)}</a:t>
            </a:r>
            <a:r>
              <a:rPr lang="en-US" altLang="hu-HU" sz="4400" dirty="0"/>
              <a:t>}  </a:t>
            </a:r>
            <a:endParaRPr lang="en-US" altLang="hu-HU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hu-HU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hu-HU" dirty="0"/>
              <a:t>Usually good: </a:t>
            </a:r>
            <a:r>
              <a:rPr lang="en-US" altLang="hu-HU" dirty="0">
                <a:solidFill>
                  <a:srgbClr val="FF0000"/>
                </a:solidFill>
              </a:rPr>
              <a:t>early selections</a:t>
            </a:r>
          </a:p>
          <a:p>
            <a:pPr eaLnBrk="1" hangingPunct="1">
              <a:buFontTx/>
              <a:buNone/>
            </a:pPr>
            <a:endParaRPr lang="en-US" altLang="hu-HU" sz="2400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1EB3BB90-96AE-4976-A36D-59869B78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6F4CF2-01F8-4005-809E-C089CD24397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hu-HU" sz="1400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C3D8B04-447C-4F96-BBE4-024B42F4D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7200"/>
            <a:ext cx="73914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   R	A	B	C	    S 	C	D	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	a	1	10		10	x	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	b	1	20		20	y	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	c	2	10		30	z	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	d	2	35		40	x	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	e	3	45		50	y	3</a:t>
            </a:r>
          </a:p>
        </p:txBody>
      </p:sp>
      <p:sp>
        <p:nvSpPr>
          <p:cNvPr id="5124" name="Line 3">
            <a:extLst>
              <a:ext uri="{FF2B5EF4-FFF2-40B4-BE49-F238E27FC236}">
                <a16:creationId xmlns:a16="http://schemas.microsoft.com/office/drawing/2014/main" id="{42F95C0D-E8CA-48CA-BA27-AC1C31118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609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5" name="Line 4">
            <a:extLst>
              <a:ext uri="{FF2B5EF4-FFF2-40B4-BE49-F238E27FC236}">
                <a16:creationId xmlns:a16="http://schemas.microsoft.com/office/drawing/2014/main" id="{8B46CCC1-BD04-473F-A939-233BB2787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6" name="Line 5">
            <a:extLst>
              <a:ext uri="{FF2B5EF4-FFF2-40B4-BE49-F238E27FC236}">
                <a16:creationId xmlns:a16="http://schemas.microsoft.com/office/drawing/2014/main" id="{7E24C4E9-C976-4E74-B28D-7A26ACB59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7" name="Line 6">
            <a:extLst>
              <a:ext uri="{FF2B5EF4-FFF2-40B4-BE49-F238E27FC236}">
                <a16:creationId xmlns:a16="http://schemas.microsoft.com/office/drawing/2014/main" id="{102BC370-68FA-45D9-9E4B-E91BE1751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8" name="Line 7">
            <a:extLst>
              <a:ext uri="{FF2B5EF4-FFF2-40B4-BE49-F238E27FC236}">
                <a16:creationId xmlns:a16="http://schemas.microsoft.com/office/drawing/2014/main" id="{3CD68001-481D-4F23-812E-9E1A5601F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609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9" name="Line 8">
            <a:extLst>
              <a:ext uri="{FF2B5EF4-FFF2-40B4-BE49-F238E27FC236}">
                <a16:creationId xmlns:a16="http://schemas.microsoft.com/office/drawing/2014/main" id="{20EF5338-A2DF-4B3B-B248-518E2AD6D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30" name="Line 9">
            <a:extLst>
              <a:ext uri="{FF2B5EF4-FFF2-40B4-BE49-F238E27FC236}">
                <a16:creationId xmlns:a16="http://schemas.microsoft.com/office/drawing/2014/main" id="{C74E43AC-8C7B-473D-8C52-A3F7FF9BC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609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31" name="Line 10">
            <a:extLst>
              <a:ext uri="{FF2B5EF4-FFF2-40B4-BE49-F238E27FC236}">
                <a16:creationId xmlns:a16="http://schemas.microsoft.com/office/drawing/2014/main" id="{D805A455-B3D7-4920-96D6-2A9CA0E5F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609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32" name="Line 11">
            <a:extLst>
              <a:ext uri="{FF2B5EF4-FFF2-40B4-BE49-F238E27FC236}">
                <a16:creationId xmlns:a16="http://schemas.microsoft.com/office/drawing/2014/main" id="{49C0F88C-E1C9-4601-B49A-539B8FA72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066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33" name="Line 12">
            <a:extLst>
              <a:ext uri="{FF2B5EF4-FFF2-40B4-BE49-F238E27FC236}">
                <a16:creationId xmlns:a16="http://schemas.microsoft.com/office/drawing/2014/main" id="{79A68AC5-6AD8-484E-B22C-A7AFA7EDE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0668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5134" name="Group 17">
            <a:extLst>
              <a:ext uri="{FF2B5EF4-FFF2-40B4-BE49-F238E27FC236}">
                <a16:creationId xmlns:a16="http://schemas.microsoft.com/office/drawing/2014/main" id="{B10F63EC-0CF4-41F8-BF27-5A41CEE1D843}"/>
              </a:ext>
            </a:extLst>
          </p:cNvPr>
          <p:cNvGrpSpPr>
            <a:grpSpLocks/>
          </p:cNvGrpSpPr>
          <p:nvPr/>
        </p:nvGrpSpPr>
        <p:grpSpPr bwMode="auto">
          <a:xfrm>
            <a:off x="1466850" y="1127125"/>
            <a:ext cx="6880225" cy="4894263"/>
            <a:chOff x="924" y="710"/>
            <a:chExt cx="4334" cy="3083"/>
          </a:xfrm>
        </p:grpSpPr>
        <p:sp>
          <p:nvSpPr>
            <p:cNvPr id="5135" name="Freeform 13">
              <a:extLst>
                <a:ext uri="{FF2B5EF4-FFF2-40B4-BE49-F238E27FC236}">
                  <a16:creationId xmlns:a16="http://schemas.microsoft.com/office/drawing/2014/main" id="{9886C04C-BAE2-422D-9E81-5477B9B88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710"/>
              <a:ext cx="4334" cy="1388"/>
            </a:xfrm>
            <a:custGeom>
              <a:avLst/>
              <a:gdLst>
                <a:gd name="T0" fmla="*/ 7 w 4334"/>
                <a:gd name="T1" fmla="*/ 1137 h 1388"/>
                <a:gd name="T2" fmla="*/ 36 w 4334"/>
                <a:gd name="T3" fmla="*/ 1225 h 1388"/>
                <a:gd name="T4" fmla="*/ 167 w 4334"/>
                <a:gd name="T5" fmla="*/ 1283 h 1388"/>
                <a:gd name="T6" fmla="*/ 1018 w 4334"/>
                <a:gd name="T7" fmla="*/ 1327 h 1388"/>
                <a:gd name="T8" fmla="*/ 1788 w 4334"/>
                <a:gd name="T9" fmla="*/ 1319 h 1388"/>
                <a:gd name="T10" fmla="*/ 1847 w 4334"/>
                <a:gd name="T11" fmla="*/ 1305 h 1388"/>
                <a:gd name="T12" fmla="*/ 1919 w 4334"/>
                <a:gd name="T13" fmla="*/ 1268 h 1388"/>
                <a:gd name="T14" fmla="*/ 2014 w 4334"/>
                <a:gd name="T15" fmla="*/ 1145 h 1388"/>
                <a:gd name="T16" fmla="*/ 2036 w 4334"/>
                <a:gd name="T17" fmla="*/ 1101 h 1388"/>
                <a:gd name="T18" fmla="*/ 2065 w 4334"/>
                <a:gd name="T19" fmla="*/ 1028 h 1388"/>
                <a:gd name="T20" fmla="*/ 2094 w 4334"/>
                <a:gd name="T21" fmla="*/ 956 h 1388"/>
                <a:gd name="T22" fmla="*/ 2123 w 4334"/>
                <a:gd name="T23" fmla="*/ 890 h 1388"/>
                <a:gd name="T24" fmla="*/ 2239 w 4334"/>
                <a:gd name="T25" fmla="*/ 701 h 1388"/>
                <a:gd name="T26" fmla="*/ 2363 w 4334"/>
                <a:gd name="T27" fmla="*/ 526 h 1388"/>
                <a:gd name="T28" fmla="*/ 2414 w 4334"/>
                <a:gd name="T29" fmla="*/ 476 h 1388"/>
                <a:gd name="T30" fmla="*/ 2712 w 4334"/>
                <a:gd name="T31" fmla="*/ 396 h 1388"/>
                <a:gd name="T32" fmla="*/ 3934 w 4334"/>
                <a:gd name="T33" fmla="*/ 403 h 1388"/>
                <a:gd name="T34" fmla="*/ 4079 w 4334"/>
                <a:gd name="T35" fmla="*/ 374 h 1388"/>
                <a:gd name="T36" fmla="*/ 4319 w 4334"/>
                <a:gd name="T37" fmla="*/ 243 h 1388"/>
                <a:gd name="T38" fmla="*/ 4334 w 4334"/>
                <a:gd name="T39" fmla="*/ 192 h 1388"/>
                <a:gd name="T40" fmla="*/ 4130 w 4334"/>
                <a:gd name="T41" fmla="*/ 39 h 1388"/>
                <a:gd name="T42" fmla="*/ 3730 w 4334"/>
                <a:gd name="T43" fmla="*/ 3 h 1388"/>
                <a:gd name="T44" fmla="*/ 2537 w 4334"/>
                <a:gd name="T45" fmla="*/ 25 h 1388"/>
                <a:gd name="T46" fmla="*/ 2407 w 4334"/>
                <a:gd name="T47" fmla="*/ 54 h 1388"/>
                <a:gd name="T48" fmla="*/ 2312 w 4334"/>
                <a:gd name="T49" fmla="*/ 90 h 1388"/>
                <a:gd name="T50" fmla="*/ 2254 w 4334"/>
                <a:gd name="T51" fmla="*/ 148 h 1388"/>
                <a:gd name="T52" fmla="*/ 2210 w 4334"/>
                <a:gd name="T53" fmla="*/ 206 h 1388"/>
                <a:gd name="T54" fmla="*/ 2159 w 4334"/>
                <a:gd name="T55" fmla="*/ 323 h 1388"/>
                <a:gd name="T56" fmla="*/ 2043 w 4334"/>
                <a:gd name="T57" fmla="*/ 614 h 1388"/>
                <a:gd name="T58" fmla="*/ 1847 w 4334"/>
                <a:gd name="T59" fmla="*/ 905 h 1388"/>
                <a:gd name="T60" fmla="*/ 1759 w 4334"/>
                <a:gd name="T61" fmla="*/ 956 h 1388"/>
                <a:gd name="T62" fmla="*/ 1694 w 4334"/>
                <a:gd name="T63" fmla="*/ 977 h 1388"/>
                <a:gd name="T64" fmla="*/ 1403 w 4334"/>
                <a:gd name="T65" fmla="*/ 970 h 1388"/>
                <a:gd name="T66" fmla="*/ 1112 w 4334"/>
                <a:gd name="T67" fmla="*/ 934 h 1388"/>
                <a:gd name="T68" fmla="*/ 334 w 4334"/>
                <a:gd name="T69" fmla="*/ 926 h 1388"/>
                <a:gd name="T70" fmla="*/ 254 w 4334"/>
                <a:gd name="T71" fmla="*/ 941 h 1388"/>
                <a:gd name="T72" fmla="*/ 174 w 4334"/>
                <a:gd name="T73" fmla="*/ 977 h 1388"/>
                <a:gd name="T74" fmla="*/ 101 w 4334"/>
                <a:gd name="T75" fmla="*/ 1014 h 1388"/>
                <a:gd name="T76" fmla="*/ 72 w 4334"/>
                <a:gd name="T77" fmla="*/ 1036 h 1388"/>
                <a:gd name="T78" fmla="*/ 50 w 4334"/>
                <a:gd name="T79" fmla="*/ 1043 h 1388"/>
                <a:gd name="T80" fmla="*/ 0 w 4334"/>
                <a:gd name="T81" fmla="*/ 1116 h 1388"/>
                <a:gd name="T82" fmla="*/ 7 w 4334"/>
                <a:gd name="T83" fmla="*/ 1159 h 1388"/>
                <a:gd name="T84" fmla="*/ 29 w 4334"/>
                <a:gd name="T85" fmla="*/ 1166 h 1388"/>
                <a:gd name="T86" fmla="*/ 7 w 4334"/>
                <a:gd name="T87" fmla="*/ 1137 h 138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334"/>
                <a:gd name="T133" fmla="*/ 0 h 1388"/>
                <a:gd name="T134" fmla="*/ 4334 w 4334"/>
                <a:gd name="T135" fmla="*/ 1388 h 138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334" h="1388">
                  <a:moveTo>
                    <a:pt x="7" y="1137"/>
                  </a:moveTo>
                  <a:cubicBezTo>
                    <a:pt x="16" y="1164"/>
                    <a:pt x="14" y="1204"/>
                    <a:pt x="36" y="1225"/>
                  </a:cubicBezTo>
                  <a:cubicBezTo>
                    <a:pt x="70" y="1258"/>
                    <a:pt x="122" y="1274"/>
                    <a:pt x="167" y="1283"/>
                  </a:cubicBezTo>
                  <a:cubicBezTo>
                    <a:pt x="436" y="1388"/>
                    <a:pt x="728" y="1324"/>
                    <a:pt x="1018" y="1327"/>
                  </a:cubicBezTo>
                  <a:cubicBezTo>
                    <a:pt x="1275" y="1324"/>
                    <a:pt x="1531" y="1326"/>
                    <a:pt x="1788" y="1319"/>
                  </a:cubicBezTo>
                  <a:cubicBezTo>
                    <a:pt x="1808" y="1318"/>
                    <a:pt x="1847" y="1305"/>
                    <a:pt x="1847" y="1305"/>
                  </a:cubicBezTo>
                  <a:cubicBezTo>
                    <a:pt x="1871" y="1292"/>
                    <a:pt x="1893" y="1278"/>
                    <a:pt x="1919" y="1268"/>
                  </a:cubicBezTo>
                  <a:cubicBezTo>
                    <a:pt x="1957" y="1232"/>
                    <a:pt x="1984" y="1188"/>
                    <a:pt x="2014" y="1145"/>
                  </a:cubicBezTo>
                  <a:cubicBezTo>
                    <a:pt x="2032" y="1090"/>
                    <a:pt x="2008" y="1158"/>
                    <a:pt x="2036" y="1101"/>
                  </a:cubicBezTo>
                  <a:cubicBezTo>
                    <a:pt x="2049" y="1076"/>
                    <a:pt x="2048" y="1052"/>
                    <a:pt x="2065" y="1028"/>
                  </a:cubicBezTo>
                  <a:cubicBezTo>
                    <a:pt x="2072" y="999"/>
                    <a:pt x="2077" y="980"/>
                    <a:pt x="2094" y="956"/>
                  </a:cubicBezTo>
                  <a:cubicBezTo>
                    <a:pt x="2111" y="904"/>
                    <a:pt x="2099" y="925"/>
                    <a:pt x="2123" y="890"/>
                  </a:cubicBezTo>
                  <a:cubicBezTo>
                    <a:pt x="2138" y="844"/>
                    <a:pt x="2201" y="739"/>
                    <a:pt x="2239" y="701"/>
                  </a:cubicBezTo>
                  <a:cubicBezTo>
                    <a:pt x="2262" y="637"/>
                    <a:pt x="2316" y="573"/>
                    <a:pt x="2363" y="526"/>
                  </a:cubicBezTo>
                  <a:cubicBezTo>
                    <a:pt x="2393" y="496"/>
                    <a:pt x="2374" y="496"/>
                    <a:pt x="2414" y="476"/>
                  </a:cubicBezTo>
                  <a:cubicBezTo>
                    <a:pt x="2503" y="431"/>
                    <a:pt x="2613" y="407"/>
                    <a:pt x="2712" y="396"/>
                  </a:cubicBezTo>
                  <a:cubicBezTo>
                    <a:pt x="3121" y="404"/>
                    <a:pt x="3525" y="408"/>
                    <a:pt x="3934" y="403"/>
                  </a:cubicBezTo>
                  <a:cubicBezTo>
                    <a:pt x="3982" y="391"/>
                    <a:pt x="4031" y="383"/>
                    <a:pt x="4079" y="374"/>
                  </a:cubicBezTo>
                  <a:cubicBezTo>
                    <a:pt x="4166" y="338"/>
                    <a:pt x="4250" y="312"/>
                    <a:pt x="4319" y="243"/>
                  </a:cubicBezTo>
                  <a:cubicBezTo>
                    <a:pt x="4321" y="236"/>
                    <a:pt x="4334" y="197"/>
                    <a:pt x="4334" y="192"/>
                  </a:cubicBezTo>
                  <a:cubicBezTo>
                    <a:pt x="4334" y="68"/>
                    <a:pt x="4229" y="53"/>
                    <a:pt x="4130" y="39"/>
                  </a:cubicBezTo>
                  <a:cubicBezTo>
                    <a:pt x="4009" y="0"/>
                    <a:pt x="3857" y="12"/>
                    <a:pt x="3730" y="3"/>
                  </a:cubicBezTo>
                  <a:cubicBezTo>
                    <a:pt x="3331" y="7"/>
                    <a:pt x="2935" y="14"/>
                    <a:pt x="2537" y="25"/>
                  </a:cubicBezTo>
                  <a:cubicBezTo>
                    <a:pt x="2493" y="36"/>
                    <a:pt x="2450" y="40"/>
                    <a:pt x="2407" y="54"/>
                  </a:cubicBezTo>
                  <a:cubicBezTo>
                    <a:pt x="2374" y="65"/>
                    <a:pt x="2346" y="82"/>
                    <a:pt x="2312" y="90"/>
                  </a:cubicBezTo>
                  <a:cubicBezTo>
                    <a:pt x="2286" y="107"/>
                    <a:pt x="2272" y="123"/>
                    <a:pt x="2254" y="148"/>
                  </a:cubicBezTo>
                  <a:cubicBezTo>
                    <a:pt x="2240" y="168"/>
                    <a:pt x="2210" y="206"/>
                    <a:pt x="2210" y="206"/>
                  </a:cubicBezTo>
                  <a:cubicBezTo>
                    <a:pt x="2195" y="247"/>
                    <a:pt x="2172" y="281"/>
                    <a:pt x="2159" y="323"/>
                  </a:cubicBezTo>
                  <a:cubicBezTo>
                    <a:pt x="2129" y="422"/>
                    <a:pt x="2102" y="528"/>
                    <a:pt x="2043" y="614"/>
                  </a:cubicBezTo>
                  <a:cubicBezTo>
                    <a:pt x="2008" y="723"/>
                    <a:pt x="1932" y="831"/>
                    <a:pt x="1847" y="905"/>
                  </a:cubicBezTo>
                  <a:cubicBezTo>
                    <a:pt x="1813" y="935"/>
                    <a:pt x="1802" y="941"/>
                    <a:pt x="1759" y="956"/>
                  </a:cubicBezTo>
                  <a:cubicBezTo>
                    <a:pt x="1738" y="964"/>
                    <a:pt x="1694" y="977"/>
                    <a:pt x="1694" y="977"/>
                  </a:cubicBezTo>
                  <a:cubicBezTo>
                    <a:pt x="1597" y="975"/>
                    <a:pt x="1500" y="974"/>
                    <a:pt x="1403" y="970"/>
                  </a:cubicBezTo>
                  <a:cubicBezTo>
                    <a:pt x="1307" y="966"/>
                    <a:pt x="1208" y="941"/>
                    <a:pt x="1112" y="934"/>
                  </a:cubicBezTo>
                  <a:cubicBezTo>
                    <a:pt x="949" y="889"/>
                    <a:pt x="398" y="925"/>
                    <a:pt x="334" y="926"/>
                  </a:cubicBezTo>
                  <a:cubicBezTo>
                    <a:pt x="307" y="931"/>
                    <a:pt x="279" y="931"/>
                    <a:pt x="254" y="941"/>
                  </a:cubicBezTo>
                  <a:cubicBezTo>
                    <a:pt x="226" y="953"/>
                    <a:pt x="202" y="968"/>
                    <a:pt x="174" y="977"/>
                  </a:cubicBezTo>
                  <a:cubicBezTo>
                    <a:pt x="122" y="1012"/>
                    <a:pt x="147" y="1001"/>
                    <a:pt x="101" y="1014"/>
                  </a:cubicBezTo>
                  <a:cubicBezTo>
                    <a:pt x="91" y="1021"/>
                    <a:pt x="83" y="1030"/>
                    <a:pt x="72" y="1036"/>
                  </a:cubicBezTo>
                  <a:cubicBezTo>
                    <a:pt x="65" y="1040"/>
                    <a:pt x="56" y="1038"/>
                    <a:pt x="50" y="1043"/>
                  </a:cubicBezTo>
                  <a:cubicBezTo>
                    <a:pt x="31" y="1059"/>
                    <a:pt x="14" y="1095"/>
                    <a:pt x="0" y="1116"/>
                  </a:cubicBezTo>
                  <a:cubicBezTo>
                    <a:pt x="2" y="1130"/>
                    <a:pt x="0" y="1146"/>
                    <a:pt x="7" y="1159"/>
                  </a:cubicBezTo>
                  <a:cubicBezTo>
                    <a:pt x="11" y="1166"/>
                    <a:pt x="29" y="1174"/>
                    <a:pt x="29" y="1166"/>
                  </a:cubicBezTo>
                  <a:cubicBezTo>
                    <a:pt x="29" y="1154"/>
                    <a:pt x="14" y="1147"/>
                    <a:pt x="7" y="1137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136" name="Rectangle 14">
              <a:extLst>
                <a:ext uri="{FF2B5EF4-FFF2-40B4-BE49-F238E27FC236}">
                  <a16:creationId xmlns:a16="http://schemas.microsoft.com/office/drawing/2014/main" id="{8DC13C05-C81F-48FA-AF14-47F89714B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120"/>
              <a:ext cx="1944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>
                  <a:solidFill>
                    <a:srgbClr val="FF0000"/>
                  </a:solidFill>
                  <a:latin typeface="Times New Roman" panose="02020603050405020304" pitchFamily="18" charset="0"/>
                </a:rPr>
                <a:t>Answer	B     D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>
                  <a:solidFill>
                    <a:srgbClr val="FF0000"/>
                  </a:solidFill>
                  <a:latin typeface="Times New Roman" panose="02020603050405020304" pitchFamily="18" charset="0"/>
                </a:rPr>
                <a:t>		2      x</a:t>
              </a:r>
              <a:endParaRPr lang="en-US" altLang="hu-HU">
                <a:latin typeface="Times New Roman" panose="02020603050405020304" pitchFamily="18" charset="0"/>
              </a:endParaRPr>
            </a:p>
          </p:txBody>
        </p:sp>
        <p:sp>
          <p:nvSpPr>
            <p:cNvPr id="5137" name="Line 15">
              <a:extLst>
                <a:ext uri="{FF2B5EF4-FFF2-40B4-BE49-F238E27FC236}">
                  <a16:creationId xmlns:a16="http://schemas.microsoft.com/office/drawing/2014/main" id="{ED3DFD7B-A3F8-4561-BDE3-B3EB3B9F5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456"/>
              <a:ext cx="8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138" name="Line 16">
              <a:extLst>
                <a:ext uri="{FF2B5EF4-FFF2-40B4-BE49-F238E27FC236}">
                  <a16:creationId xmlns:a16="http://schemas.microsoft.com/office/drawing/2014/main" id="{277B6BC8-4E4B-4703-8014-3657869ED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216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15942AD5-E726-43D8-A3CF-527FAF37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A62A06-999E-4B04-9CFE-F9D1AFE3ED6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hu-HU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30782F0-916D-4949-83F4-DDF751E49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dirty="0"/>
              <a:t>	What if we have A, B indexes?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5D13498-3014-4065-A94A-FB5CFABA3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B = “cat”                                A=3</a:t>
            </a:r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				</a:t>
            </a:r>
            <a:r>
              <a:rPr lang="en-US" altLang="hu-HU" sz="2400" dirty="0">
                <a:solidFill>
                  <a:srgbClr val="FF0000"/>
                </a:solidFill>
              </a:rPr>
              <a:t>Intersect pointers </a:t>
            </a:r>
            <a:r>
              <a:rPr lang="en-US" altLang="hu-HU" sz="2400" dirty="0"/>
              <a:t>to get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pointers to matching tuples</a:t>
            </a:r>
            <a:endParaRPr lang="en-US" altLang="hu-HU" dirty="0"/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D5541727-6561-4BD0-B018-4633E6B60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144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But</a:t>
            </a:r>
          </a:p>
        </p:txBody>
      </p:sp>
      <p:sp>
        <p:nvSpPr>
          <p:cNvPr id="44038" name="Rectangle 5">
            <a:extLst>
              <a:ext uri="{FF2B5EF4-FFF2-40B4-BE49-F238E27FC236}">
                <a16:creationId xmlns:a16="http://schemas.microsoft.com/office/drawing/2014/main" id="{1D5335AC-E343-4F70-851F-949D365BB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209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39" name="Rectangle 6">
            <a:extLst>
              <a:ext uri="{FF2B5EF4-FFF2-40B4-BE49-F238E27FC236}">
                <a16:creationId xmlns:a16="http://schemas.microsoft.com/office/drawing/2014/main" id="{20C56F29-2F01-4AF5-A288-8E99DA63E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40" name="Rectangle 7">
            <a:extLst>
              <a:ext uri="{FF2B5EF4-FFF2-40B4-BE49-F238E27FC236}">
                <a16:creationId xmlns:a16="http://schemas.microsoft.com/office/drawing/2014/main" id="{58B7F3FC-F33C-4963-A2B5-265084017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667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41" name="Rectangle 8">
            <a:extLst>
              <a:ext uri="{FF2B5EF4-FFF2-40B4-BE49-F238E27FC236}">
                <a16:creationId xmlns:a16="http://schemas.microsoft.com/office/drawing/2014/main" id="{A127CB9C-4E94-42D8-9DAC-9E276DD9C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95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42" name="Rectangle 9">
            <a:extLst>
              <a:ext uri="{FF2B5EF4-FFF2-40B4-BE49-F238E27FC236}">
                <a16:creationId xmlns:a16="http://schemas.microsoft.com/office/drawing/2014/main" id="{5485D8CD-E830-4C5B-AC7E-B3CE60F69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24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43" name="Rectangle 10">
            <a:extLst>
              <a:ext uri="{FF2B5EF4-FFF2-40B4-BE49-F238E27FC236}">
                <a16:creationId xmlns:a16="http://schemas.microsoft.com/office/drawing/2014/main" id="{573C6834-98CC-4175-A5FD-82DAF0C14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352800"/>
            <a:ext cx="6096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44" name="Rectangle 11">
            <a:extLst>
              <a:ext uri="{FF2B5EF4-FFF2-40B4-BE49-F238E27FC236}">
                <a16:creationId xmlns:a16="http://schemas.microsoft.com/office/drawing/2014/main" id="{1EA3FBF5-C3FB-4EBD-83C4-74B5F68A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45" name="Rectangle 12">
            <a:extLst>
              <a:ext uri="{FF2B5EF4-FFF2-40B4-BE49-F238E27FC236}">
                <a16:creationId xmlns:a16="http://schemas.microsoft.com/office/drawing/2014/main" id="{149A3C37-5B3A-4340-92B1-6FEBB61A8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438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46" name="Rectangle 13">
            <a:extLst>
              <a:ext uri="{FF2B5EF4-FFF2-40B4-BE49-F238E27FC236}">
                <a16:creationId xmlns:a16="http://schemas.microsoft.com/office/drawing/2014/main" id="{846B5EE1-F5EF-4699-B3CB-09DA5D7F3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667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47" name="Rectangle 14">
            <a:extLst>
              <a:ext uri="{FF2B5EF4-FFF2-40B4-BE49-F238E27FC236}">
                <a16:creationId xmlns:a16="http://schemas.microsoft.com/office/drawing/2014/main" id="{80375953-F020-4832-B613-EBCD75169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95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48" name="Line 15">
            <a:extLst>
              <a:ext uri="{FF2B5EF4-FFF2-40B4-BE49-F238E27FC236}">
                <a16:creationId xmlns:a16="http://schemas.microsoft.com/office/drawing/2014/main" id="{5E13B421-AA6D-4315-8F4E-B0BF6A583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4049" name="Line 16">
            <a:extLst>
              <a:ext uri="{FF2B5EF4-FFF2-40B4-BE49-F238E27FC236}">
                <a16:creationId xmlns:a16="http://schemas.microsoft.com/office/drawing/2014/main" id="{E36888FB-9D78-4E88-A9A2-FF28E887F4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23622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4050" name="Line 17">
            <a:extLst>
              <a:ext uri="{FF2B5EF4-FFF2-40B4-BE49-F238E27FC236}">
                <a16:creationId xmlns:a16="http://schemas.microsoft.com/office/drawing/2014/main" id="{F4E98648-5107-4D99-971C-6458826BB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33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4051" name="Line 18">
            <a:extLst>
              <a:ext uri="{FF2B5EF4-FFF2-40B4-BE49-F238E27FC236}">
                <a16:creationId xmlns:a16="http://schemas.microsoft.com/office/drawing/2014/main" id="{452FD210-E08D-421D-8EC9-3EAF38D762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352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9D6A7CFB-95FD-473A-A223-5FC8B450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A8A081-E105-4BE3-9387-336C94FBAB9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hu-HU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9B952D2-3A5F-4FD8-9D4D-1D11564E6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Outline</a:t>
            </a:r>
            <a:r>
              <a:rPr lang="en-US" altLang="hu-HU" sz="3600"/>
              <a:t>  -  Query Processing</a:t>
            </a:r>
            <a:endParaRPr lang="en-US" altLang="hu-HU" sz="3600" u="sng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9409984-AA9A-401A-AB8B-1EE310BDE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Relational algebra level</a:t>
            </a:r>
          </a:p>
          <a:p>
            <a:pPr lvl="1" eaLnBrk="1" hangingPunct="1"/>
            <a:r>
              <a:rPr lang="en-US" altLang="hu-HU" dirty="0"/>
              <a:t>transformations</a:t>
            </a:r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good transformations</a:t>
            </a:r>
          </a:p>
          <a:p>
            <a:pPr eaLnBrk="1" hangingPunct="1"/>
            <a:r>
              <a:rPr lang="en-US" altLang="hu-HU" dirty="0"/>
              <a:t>Detailed query plan level</a:t>
            </a:r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estimate costs</a:t>
            </a:r>
          </a:p>
          <a:p>
            <a:pPr lvl="1" eaLnBrk="1" hangingPunct="1"/>
            <a:r>
              <a:rPr lang="en-US" altLang="hu-HU" dirty="0"/>
              <a:t>generate and </a:t>
            </a:r>
            <a:r>
              <a:rPr lang="en-US" altLang="hu-HU" dirty="0">
                <a:solidFill>
                  <a:srgbClr val="FF0000"/>
                </a:solidFill>
              </a:rPr>
              <a:t>compare plans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A6186669-89FC-45DD-BB6B-B7245BEB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732153-6D6A-4782-B0C0-CDA649390CB0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hu-HU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B988CF0-E8BB-4747-B74C-2FDF011F0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buFontTx/>
              <a:buChar char="•"/>
            </a:pPr>
            <a:r>
              <a:rPr lang="en-US" altLang="hu-HU" sz="3600"/>
              <a:t> Estimating cost of query plan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5E67350-1D27-4D7C-ADED-12A1D755E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(1) Estimating </a:t>
            </a:r>
            <a:r>
              <a:rPr lang="en-US" altLang="hu-HU" u="sng">
                <a:solidFill>
                  <a:srgbClr val="FF0000"/>
                </a:solidFill>
              </a:rPr>
              <a:t>size</a:t>
            </a:r>
            <a:r>
              <a:rPr lang="en-US" altLang="hu-HU"/>
              <a:t> of results</a:t>
            </a:r>
          </a:p>
          <a:p>
            <a:pPr eaLnBrk="1" hangingPunct="1">
              <a:buFontTx/>
              <a:buNone/>
            </a:pPr>
            <a:r>
              <a:rPr lang="en-US" altLang="hu-HU"/>
              <a:t>(2) Estimating </a:t>
            </a:r>
            <a:r>
              <a:rPr lang="en-US" altLang="hu-HU">
                <a:solidFill>
                  <a:srgbClr val="FF0000"/>
                </a:solidFill>
              </a:rPr>
              <a:t># of IOs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F187F2AE-4631-49E3-8C98-160209A4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EA6D59-B8E3-4303-8595-1413493607C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hu-HU" sz="14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A304D5C-7B15-422F-B603-B9499E814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dirty="0"/>
              <a:t>Estimating result size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AB48E40-44A3-4086-8570-2BE403DD1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97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hu-HU" dirty="0">
                <a:solidFill>
                  <a:srgbClr val="FF0000"/>
                </a:solidFill>
              </a:rPr>
              <a:t>Keep statistics </a:t>
            </a:r>
            <a:r>
              <a:rPr lang="en-US" altLang="hu-HU" dirty="0"/>
              <a:t>for relation R</a:t>
            </a:r>
            <a:endParaRPr lang="hu-HU" altLang="hu-HU" dirty="0"/>
          </a:p>
          <a:p>
            <a:pPr marL="0" indent="0" eaLnBrk="1" hangingPunct="1">
              <a:buFontTx/>
              <a:buNone/>
            </a:pPr>
            <a:r>
              <a:rPr lang="hu-HU" altLang="hu-HU" sz="2400" dirty="0"/>
              <a:t>- </a:t>
            </a:r>
            <a:r>
              <a:rPr lang="en-US" altLang="hu-HU" sz="2400" dirty="0"/>
              <a:t>T(R) : # tuples in R</a:t>
            </a:r>
            <a:endParaRPr lang="hu-HU" altLang="hu-HU" sz="2400" dirty="0"/>
          </a:p>
          <a:p>
            <a:pPr marL="0" indent="0" eaLnBrk="1" hangingPunct="1">
              <a:buFontTx/>
              <a:buNone/>
            </a:pPr>
            <a:r>
              <a:rPr lang="hu-HU" altLang="hu-HU" sz="2400" dirty="0"/>
              <a:t>- L</a:t>
            </a:r>
            <a:r>
              <a:rPr lang="en-US" altLang="hu-HU" sz="2400" dirty="0"/>
              <a:t>(R) : # of bytes in each R tuple</a:t>
            </a:r>
            <a:endParaRPr lang="hu-HU" altLang="hu-HU" sz="2400" dirty="0"/>
          </a:p>
          <a:p>
            <a:pPr marL="0" indent="0" eaLnBrk="1" hangingPunct="1">
              <a:buFontTx/>
              <a:buNone/>
            </a:pPr>
            <a:r>
              <a:rPr lang="hu-HU" altLang="hu-HU" sz="2400" dirty="0"/>
              <a:t>- </a:t>
            </a:r>
            <a:r>
              <a:rPr lang="en-US" altLang="hu-HU" sz="2400" dirty="0"/>
              <a:t>B(R): # of blocks to hold all R tuples</a:t>
            </a:r>
            <a:endParaRPr lang="hu-HU" altLang="hu-HU" sz="2400" dirty="0"/>
          </a:p>
          <a:p>
            <a:pPr marL="0" indent="0" eaLnBrk="1" hangingPunct="1">
              <a:buFontTx/>
              <a:buNone/>
            </a:pPr>
            <a:r>
              <a:rPr lang="hu-HU" altLang="hu-HU" sz="2400" dirty="0"/>
              <a:t>- </a:t>
            </a:r>
            <a:r>
              <a:rPr lang="en-US" altLang="hu-HU" sz="2400" dirty="0"/>
              <a:t>V(R, A) : # distinct values in R</a:t>
            </a:r>
            <a:r>
              <a:rPr lang="hu-HU" altLang="hu-HU" sz="2400" dirty="0"/>
              <a:t> </a:t>
            </a:r>
            <a:r>
              <a:rPr lang="en-US" altLang="hu-HU" sz="2400" dirty="0"/>
              <a:t>for attribute A</a:t>
            </a:r>
            <a:endParaRPr lang="hu-HU" altLang="hu-HU" sz="2400" dirty="0"/>
          </a:p>
          <a:p>
            <a:pPr marL="0" indent="0" eaLnBrk="1" hangingPunct="1">
              <a:buFontTx/>
              <a:buNone/>
            </a:pPr>
            <a:r>
              <a:rPr lang="hu-HU" altLang="hu-HU" sz="2400" dirty="0"/>
              <a:t>- b: </a:t>
            </a:r>
            <a:r>
              <a:rPr lang="hu-HU" altLang="hu-HU" sz="2400" dirty="0" err="1"/>
              <a:t>block</a:t>
            </a:r>
            <a:r>
              <a:rPr lang="hu-HU" altLang="hu-HU" sz="2400" dirty="0"/>
              <a:t> </a:t>
            </a:r>
            <a:r>
              <a:rPr lang="hu-HU" altLang="hu-HU" sz="2400" dirty="0" err="1"/>
              <a:t>size</a:t>
            </a:r>
            <a:endParaRPr lang="hu-HU" altLang="hu-HU" sz="2400" dirty="0"/>
          </a:p>
          <a:p>
            <a:pPr marL="0" indent="0" eaLnBrk="1" hangingPunct="1">
              <a:buFontTx/>
              <a:buNone/>
            </a:pPr>
            <a:r>
              <a:rPr lang="hu-HU" altLang="hu-HU" sz="2400" dirty="0"/>
              <a:t>- </a:t>
            </a:r>
            <a:r>
              <a:rPr lang="hu-HU" altLang="hu-HU" sz="2400" dirty="0" err="1"/>
              <a:t>bf</a:t>
            </a:r>
            <a:r>
              <a:rPr lang="hu-HU" altLang="hu-HU" sz="2400" dirty="0"/>
              <a:t>(R) (</a:t>
            </a:r>
            <a:r>
              <a:rPr lang="hu-HU" altLang="hu-HU" sz="2400" dirty="0" err="1"/>
              <a:t>blocking</a:t>
            </a:r>
            <a:r>
              <a:rPr lang="hu-HU" altLang="hu-HU" sz="2400" dirty="0"/>
              <a:t> </a:t>
            </a:r>
            <a:r>
              <a:rPr lang="hu-HU" altLang="hu-HU" sz="2400" dirty="0" err="1"/>
              <a:t>factor</a:t>
            </a:r>
            <a:r>
              <a:rPr lang="hu-HU" altLang="hu-HU" sz="2400" dirty="0"/>
              <a:t>): # of </a:t>
            </a:r>
            <a:r>
              <a:rPr lang="hu-HU" altLang="hu-HU" sz="2400" dirty="0" err="1"/>
              <a:t>tuples</a:t>
            </a:r>
            <a:r>
              <a:rPr lang="hu-HU" altLang="hu-HU" sz="2400" dirty="0"/>
              <a:t> in a </a:t>
            </a:r>
            <a:r>
              <a:rPr lang="hu-HU" altLang="hu-HU" sz="2400" dirty="0" err="1"/>
              <a:t>block</a:t>
            </a:r>
            <a:endParaRPr lang="hu-HU" altLang="hu-HU" sz="2400" dirty="0"/>
          </a:p>
          <a:p>
            <a:pPr marL="0" indent="0" eaLnBrk="1" hangingPunct="1">
              <a:buFontTx/>
              <a:buNone/>
            </a:pPr>
            <a:r>
              <a:rPr lang="hu-HU" altLang="hu-HU" sz="2400" dirty="0"/>
              <a:t>  </a:t>
            </a:r>
            <a:r>
              <a:rPr lang="hu-HU" altLang="hu-HU" sz="2400" dirty="0" err="1"/>
              <a:t>bf</a:t>
            </a:r>
            <a:r>
              <a:rPr lang="hu-HU" altLang="hu-HU" sz="2400" dirty="0"/>
              <a:t>(R) = b/L(R) </a:t>
            </a:r>
            <a:endParaRPr lang="en-US" altLang="hu-HU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FAD4EA4F-9EB2-491A-B5EA-6961B65A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9002A7-8937-442C-8BE3-40BAEEDE69F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hu-HU" sz="1400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5826BDA-D64E-4F3E-B104-B7F76378D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1650" y="444500"/>
            <a:ext cx="8077200" cy="36639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Example</a:t>
            </a:r>
          </a:p>
          <a:p>
            <a:pPr eaLnBrk="1" hangingPunct="1">
              <a:buFontTx/>
              <a:buNone/>
            </a:pPr>
            <a:r>
              <a:rPr lang="en-US" altLang="hu-HU"/>
              <a:t>        R				A: 20 byte string</a:t>
            </a:r>
          </a:p>
          <a:p>
            <a:pPr eaLnBrk="1" hangingPunct="1">
              <a:buFontTx/>
              <a:buNone/>
            </a:pPr>
            <a:r>
              <a:rPr lang="en-US" altLang="hu-HU"/>
              <a:t>						B: 4 byte integer</a:t>
            </a:r>
          </a:p>
          <a:p>
            <a:pPr eaLnBrk="1" hangingPunct="1">
              <a:buFontTx/>
              <a:buNone/>
            </a:pPr>
            <a:r>
              <a:rPr lang="en-US" altLang="hu-HU"/>
              <a:t>						C: 8 byte date</a:t>
            </a:r>
          </a:p>
          <a:p>
            <a:pPr eaLnBrk="1" hangingPunct="1">
              <a:buFontTx/>
              <a:buNone/>
            </a:pPr>
            <a:r>
              <a:rPr lang="en-US" altLang="hu-HU"/>
              <a:t>						D: 5 byte string</a:t>
            </a:r>
            <a:endParaRPr lang="en-US" altLang="hu-HU" u="sng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66EE6415-8920-4035-827F-F2C96C9DD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11398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1FC7ADCF-ED56-473E-B8EA-BFE54160D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11398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40C93F6D-E563-4406-AED2-C8F66F742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11398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</a:t>
            </a: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C6C137F1-87F9-4ABF-B474-5C25FE0DD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11398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</a:t>
            </a:r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F5FAF13E-6EBB-4E73-99CA-1DBA25CAA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15970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cat</a:t>
            </a:r>
          </a:p>
        </p:txBody>
      </p:sp>
      <p:sp>
        <p:nvSpPr>
          <p:cNvPr id="48137" name="Rectangle 9">
            <a:extLst>
              <a:ext uri="{FF2B5EF4-FFF2-40B4-BE49-F238E27FC236}">
                <a16:creationId xmlns:a16="http://schemas.microsoft.com/office/drawing/2014/main" id="{0328F40E-A3C5-4CBF-A8BE-0F5768790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15970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48138" name="Rectangle 10">
            <a:extLst>
              <a:ext uri="{FF2B5EF4-FFF2-40B4-BE49-F238E27FC236}">
                <a16:creationId xmlns:a16="http://schemas.microsoft.com/office/drawing/2014/main" id="{524DDA8A-CA16-4885-AF47-975ADDB98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15970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</p:txBody>
      </p:sp>
      <p:sp>
        <p:nvSpPr>
          <p:cNvPr id="48139" name="Rectangle 11">
            <a:extLst>
              <a:ext uri="{FF2B5EF4-FFF2-40B4-BE49-F238E27FC236}">
                <a16:creationId xmlns:a16="http://schemas.microsoft.com/office/drawing/2014/main" id="{7594BA2A-FBC8-4798-936A-93F9CE218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15970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</a:t>
            </a:r>
          </a:p>
        </p:txBody>
      </p:sp>
      <p:sp>
        <p:nvSpPr>
          <p:cNvPr id="48140" name="Rectangle 12">
            <a:extLst>
              <a:ext uri="{FF2B5EF4-FFF2-40B4-BE49-F238E27FC236}">
                <a16:creationId xmlns:a16="http://schemas.microsoft.com/office/drawing/2014/main" id="{4812E54B-7F12-49F5-8033-A0FBB0367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20542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cat</a:t>
            </a:r>
          </a:p>
        </p:txBody>
      </p:sp>
      <p:sp>
        <p:nvSpPr>
          <p:cNvPr id="48141" name="Rectangle 13">
            <a:extLst>
              <a:ext uri="{FF2B5EF4-FFF2-40B4-BE49-F238E27FC236}">
                <a16:creationId xmlns:a16="http://schemas.microsoft.com/office/drawing/2014/main" id="{44A49C2A-D74A-4CC9-85BE-16E3949A3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20542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48142" name="Rectangle 14">
            <a:extLst>
              <a:ext uri="{FF2B5EF4-FFF2-40B4-BE49-F238E27FC236}">
                <a16:creationId xmlns:a16="http://schemas.microsoft.com/office/drawing/2014/main" id="{26521794-5616-40BB-87B9-B8B4FA32F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20542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</p:txBody>
      </p:sp>
      <p:sp>
        <p:nvSpPr>
          <p:cNvPr id="48143" name="Rectangle 15">
            <a:extLst>
              <a:ext uri="{FF2B5EF4-FFF2-40B4-BE49-F238E27FC236}">
                <a16:creationId xmlns:a16="http://schemas.microsoft.com/office/drawing/2014/main" id="{39BCCB9B-4ADB-4777-8179-E5F207F3C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20542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</a:t>
            </a:r>
          </a:p>
        </p:txBody>
      </p:sp>
      <p:sp>
        <p:nvSpPr>
          <p:cNvPr id="48144" name="Rectangle 16">
            <a:extLst>
              <a:ext uri="{FF2B5EF4-FFF2-40B4-BE49-F238E27FC236}">
                <a16:creationId xmlns:a16="http://schemas.microsoft.com/office/drawing/2014/main" id="{22B8B4EB-2F4A-4477-9F3F-8C6DE9090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25114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dog</a:t>
            </a:r>
          </a:p>
        </p:txBody>
      </p:sp>
      <p:sp>
        <p:nvSpPr>
          <p:cNvPr id="48145" name="Rectangle 17">
            <a:extLst>
              <a:ext uri="{FF2B5EF4-FFF2-40B4-BE49-F238E27FC236}">
                <a16:creationId xmlns:a16="http://schemas.microsoft.com/office/drawing/2014/main" id="{0DC1C726-1DFC-4FED-A7F5-4015EB5DB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25114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48146" name="Rectangle 18">
            <a:extLst>
              <a:ext uri="{FF2B5EF4-FFF2-40B4-BE49-F238E27FC236}">
                <a16:creationId xmlns:a16="http://schemas.microsoft.com/office/drawing/2014/main" id="{0C0CCA5D-2825-4F59-9D5F-152E72034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25114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48147" name="Rectangle 19">
            <a:extLst>
              <a:ext uri="{FF2B5EF4-FFF2-40B4-BE49-F238E27FC236}">
                <a16:creationId xmlns:a16="http://schemas.microsoft.com/office/drawing/2014/main" id="{F5698E99-598C-4A72-B41E-C1FBF75E0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25114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</a:t>
            </a:r>
          </a:p>
        </p:txBody>
      </p:sp>
      <p:sp>
        <p:nvSpPr>
          <p:cNvPr id="48148" name="Rectangle 20">
            <a:extLst>
              <a:ext uri="{FF2B5EF4-FFF2-40B4-BE49-F238E27FC236}">
                <a16:creationId xmlns:a16="http://schemas.microsoft.com/office/drawing/2014/main" id="{EDC750D1-A3EC-4F61-A259-709DD37DF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29686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dog</a:t>
            </a:r>
          </a:p>
        </p:txBody>
      </p:sp>
      <p:sp>
        <p:nvSpPr>
          <p:cNvPr id="48149" name="Rectangle 21">
            <a:extLst>
              <a:ext uri="{FF2B5EF4-FFF2-40B4-BE49-F238E27FC236}">
                <a16:creationId xmlns:a16="http://schemas.microsoft.com/office/drawing/2014/main" id="{B8BC51BC-74D2-4EDC-99D5-F74F0FA5F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29686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48150" name="Rectangle 22">
            <a:extLst>
              <a:ext uri="{FF2B5EF4-FFF2-40B4-BE49-F238E27FC236}">
                <a16:creationId xmlns:a16="http://schemas.microsoft.com/office/drawing/2014/main" id="{24F92FEF-B762-43D6-82DC-5342AA370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29686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48151" name="Rectangle 23">
            <a:extLst>
              <a:ext uri="{FF2B5EF4-FFF2-40B4-BE49-F238E27FC236}">
                <a16:creationId xmlns:a16="http://schemas.microsoft.com/office/drawing/2014/main" id="{5324F178-CC8C-4576-AC9C-F981815AB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29686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</a:t>
            </a:r>
          </a:p>
        </p:txBody>
      </p:sp>
      <p:sp>
        <p:nvSpPr>
          <p:cNvPr id="48152" name="Rectangle 24">
            <a:extLst>
              <a:ext uri="{FF2B5EF4-FFF2-40B4-BE49-F238E27FC236}">
                <a16:creationId xmlns:a16="http://schemas.microsoft.com/office/drawing/2014/main" id="{45791A2F-2F93-4650-8888-94B95D415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34258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bat</a:t>
            </a:r>
          </a:p>
        </p:txBody>
      </p:sp>
      <p:sp>
        <p:nvSpPr>
          <p:cNvPr id="48153" name="Rectangle 25">
            <a:extLst>
              <a:ext uri="{FF2B5EF4-FFF2-40B4-BE49-F238E27FC236}">
                <a16:creationId xmlns:a16="http://schemas.microsoft.com/office/drawing/2014/main" id="{A88D3EDF-408B-4C26-AC12-8FAD2409F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34258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48154" name="Rectangle 26">
            <a:extLst>
              <a:ext uri="{FF2B5EF4-FFF2-40B4-BE49-F238E27FC236}">
                <a16:creationId xmlns:a16="http://schemas.microsoft.com/office/drawing/2014/main" id="{570273E2-E79A-46B1-8C9E-6E998F1BD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34258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50</a:t>
            </a:r>
          </a:p>
        </p:txBody>
      </p:sp>
      <p:sp>
        <p:nvSpPr>
          <p:cNvPr id="48155" name="Rectangle 27">
            <a:extLst>
              <a:ext uri="{FF2B5EF4-FFF2-40B4-BE49-F238E27FC236}">
                <a16:creationId xmlns:a16="http://schemas.microsoft.com/office/drawing/2014/main" id="{D1ACC9EA-216B-4D02-85DE-064E276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34258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</a:t>
            </a:r>
          </a:p>
        </p:txBody>
      </p:sp>
      <p:sp>
        <p:nvSpPr>
          <p:cNvPr id="48156" name="Rectangle 28">
            <a:extLst>
              <a:ext uri="{FF2B5EF4-FFF2-40B4-BE49-F238E27FC236}">
                <a16:creationId xmlns:a16="http://schemas.microsoft.com/office/drawing/2014/main" id="{EE033F93-B364-41DF-91D5-406B49141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3" y="4048125"/>
            <a:ext cx="777240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T(R) = 5     </a:t>
            </a:r>
            <a:r>
              <a:rPr lang="hu-HU" altLang="hu-HU"/>
              <a:t>L</a:t>
            </a:r>
            <a:r>
              <a:rPr lang="en-US" altLang="hu-HU"/>
              <a:t>(R) = 37</a:t>
            </a:r>
          </a:p>
          <a:p>
            <a:pPr eaLnBrk="1" hangingPunct="1">
              <a:buFontTx/>
              <a:buNone/>
            </a:pPr>
            <a:r>
              <a:rPr lang="en-US" altLang="hu-HU"/>
              <a:t>V(R,A) = 3		V(R,C) = 5</a:t>
            </a:r>
          </a:p>
          <a:p>
            <a:pPr eaLnBrk="1" hangingPunct="1">
              <a:buFontTx/>
              <a:buNone/>
            </a:pPr>
            <a:r>
              <a:rPr lang="en-US" altLang="hu-HU"/>
              <a:t>V(R,B) = 1		V(R,D) = 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47DFF80A-73CB-404F-B9BD-EA066406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96945E-F6A6-4F19-AE77-76EE5B43594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hu-HU" sz="14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6A0A49D-1EBA-48E0-B15C-F264C6BC3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Size estimates</a:t>
            </a:r>
            <a:r>
              <a:rPr lang="en-US" altLang="hu-HU" sz="3600"/>
              <a:t>  for </a:t>
            </a:r>
            <a:r>
              <a:rPr lang="en-US" altLang="hu-HU" sz="3600">
                <a:solidFill>
                  <a:srgbClr val="00B050"/>
                </a:solidFill>
              </a:rPr>
              <a:t>W = R x </a:t>
            </a:r>
            <a:r>
              <a:rPr lang="hu-HU" altLang="hu-HU" sz="3600">
                <a:solidFill>
                  <a:srgbClr val="00B050"/>
                </a:solidFill>
              </a:rPr>
              <a:t>S</a:t>
            </a:r>
            <a:endParaRPr lang="en-US" altLang="hu-HU" sz="3600" u="sng">
              <a:solidFill>
                <a:srgbClr val="00B050"/>
              </a:solidFill>
            </a:endParaRP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C2D5AF74-4FF2-49C9-920C-F115CCEC6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1971675"/>
            <a:ext cx="7192962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>
                <a:solidFill>
                  <a:srgbClr val="00B050"/>
                </a:solidFill>
              </a:rPr>
              <a:t>T(W)</a:t>
            </a:r>
            <a:r>
              <a:rPr lang="en-US" altLang="hu-HU"/>
              <a:t> =</a:t>
            </a:r>
            <a:r>
              <a:rPr lang="hu-HU" altLang="hu-HU"/>
              <a:t> </a:t>
            </a:r>
            <a:r>
              <a:rPr lang="en-US" altLang="hu-HU"/>
              <a:t>T(R) 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 T(</a:t>
            </a:r>
            <a:r>
              <a:rPr lang="hu-HU" altLang="hu-HU"/>
              <a:t>S</a:t>
            </a:r>
            <a:r>
              <a:rPr lang="en-US" altLang="hu-HU"/>
              <a:t>)</a:t>
            </a:r>
          </a:p>
          <a:p>
            <a:pPr eaLnBrk="1" hangingPunct="1">
              <a:buFontTx/>
              <a:buNone/>
            </a:pPr>
            <a:endParaRPr lang="hu-HU" altLang="hu-HU" sz="2400"/>
          </a:p>
          <a:p>
            <a:pPr eaLnBrk="1" hangingPunct="1">
              <a:buFontTx/>
              <a:buNone/>
            </a:pPr>
            <a:r>
              <a:rPr lang="hu-HU" altLang="hu-HU" sz="2400"/>
              <a:t>L</a:t>
            </a:r>
            <a:r>
              <a:rPr lang="en-US" altLang="hu-HU" sz="2400"/>
              <a:t>(W) =</a:t>
            </a:r>
            <a:r>
              <a:rPr lang="hu-HU" altLang="hu-HU" sz="2400"/>
              <a:t> L</a:t>
            </a:r>
            <a:r>
              <a:rPr lang="en-US" altLang="hu-HU" sz="2400"/>
              <a:t>(R) + </a:t>
            </a:r>
            <a:r>
              <a:rPr lang="hu-HU" altLang="hu-HU" sz="2400"/>
              <a:t>L</a:t>
            </a:r>
            <a:r>
              <a:rPr lang="en-US" altLang="hu-HU" sz="2400"/>
              <a:t>(</a:t>
            </a:r>
            <a:r>
              <a:rPr lang="hu-HU" altLang="hu-HU" sz="2400"/>
              <a:t>S</a:t>
            </a:r>
            <a:r>
              <a:rPr lang="en-US" altLang="hu-HU" sz="2400"/>
              <a:t>)</a:t>
            </a:r>
            <a:endParaRPr lang="hu-HU" altLang="hu-HU" sz="2400"/>
          </a:p>
          <a:p>
            <a:pPr eaLnBrk="1" hangingPunct="1">
              <a:buFontTx/>
              <a:buNone/>
            </a:pPr>
            <a:r>
              <a:rPr lang="hu-HU" altLang="hu-HU" sz="2400"/>
              <a:t>bf(W) = b/(L(R)+L(S))</a:t>
            </a:r>
          </a:p>
          <a:p>
            <a:pPr eaLnBrk="1" hangingPunct="1">
              <a:buFontTx/>
              <a:buNone/>
            </a:pPr>
            <a:endParaRPr lang="hu-HU" altLang="hu-HU" sz="2400">
              <a:solidFill>
                <a:srgbClr val="008000"/>
              </a:solidFill>
            </a:endParaRPr>
          </a:p>
          <a:p>
            <a:pPr eaLnBrk="1" hangingPunct="1">
              <a:buFontTx/>
              <a:buNone/>
            </a:pPr>
            <a:r>
              <a:rPr lang="hu-HU" altLang="hu-HU" sz="2400">
                <a:solidFill>
                  <a:srgbClr val="008000"/>
                </a:solidFill>
              </a:rPr>
              <a:t>B</a:t>
            </a:r>
            <a:r>
              <a:rPr lang="en-US" altLang="hu-HU" sz="2400">
                <a:solidFill>
                  <a:srgbClr val="008000"/>
                </a:solidFill>
              </a:rPr>
              <a:t>(W) </a:t>
            </a:r>
            <a:r>
              <a:rPr lang="hu-HU" altLang="hu-HU" sz="2400"/>
              <a:t>= T(R)*T(S)/bf(W) = </a:t>
            </a:r>
          </a:p>
          <a:p>
            <a:pPr eaLnBrk="1" hangingPunct="1">
              <a:buFontTx/>
              <a:buNone/>
            </a:pPr>
            <a:r>
              <a:rPr lang="hu-HU" altLang="hu-HU" sz="2400"/>
              <a:t>        = T(R)*</a:t>
            </a:r>
            <a:r>
              <a:rPr lang="hu-HU" altLang="hu-HU" sz="2400">
                <a:solidFill>
                  <a:srgbClr val="FF0000"/>
                </a:solidFill>
              </a:rPr>
              <a:t>T(S)*L(S)/b</a:t>
            </a:r>
            <a:r>
              <a:rPr lang="hu-HU" altLang="hu-HU" sz="2400"/>
              <a:t> + T(S)*</a:t>
            </a:r>
            <a:r>
              <a:rPr lang="hu-HU" altLang="hu-HU" sz="2400">
                <a:solidFill>
                  <a:srgbClr val="FF0000"/>
                </a:solidFill>
              </a:rPr>
              <a:t>T(R)*L(R)/b </a:t>
            </a:r>
            <a:r>
              <a:rPr lang="hu-HU" altLang="hu-HU" sz="2400"/>
              <a:t>=</a:t>
            </a:r>
          </a:p>
          <a:p>
            <a:pPr eaLnBrk="1" hangingPunct="1">
              <a:buFontTx/>
              <a:buNone/>
            </a:pPr>
            <a:r>
              <a:rPr lang="hu-HU" altLang="hu-HU" sz="2400"/>
              <a:t>        = T(R)*</a:t>
            </a:r>
            <a:r>
              <a:rPr lang="hu-HU" altLang="hu-HU" sz="2400">
                <a:solidFill>
                  <a:srgbClr val="FF0000"/>
                </a:solidFill>
              </a:rPr>
              <a:t>T(S)/bf(S)</a:t>
            </a:r>
            <a:r>
              <a:rPr lang="hu-HU" altLang="hu-HU" sz="2400"/>
              <a:t> + T(S)*</a:t>
            </a:r>
            <a:r>
              <a:rPr lang="hu-HU" altLang="hu-HU" sz="2400">
                <a:solidFill>
                  <a:srgbClr val="FF0000"/>
                </a:solidFill>
              </a:rPr>
              <a:t>T(R)/bf(R) </a:t>
            </a:r>
            <a:r>
              <a:rPr lang="hu-HU" altLang="hu-HU" sz="2400"/>
              <a:t>=</a:t>
            </a:r>
          </a:p>
          <a:p>
            <a:pPr eaLnBrk="1" hangingPunct="1">
              <a:buFontTx/>
              <a:buNone/>
            </a:pPr>
            <a:r>
              <a:rPr lang="hu-HU" altLang="hu-HU" sz="2400">
                <a:solidFill>
                  <a:srgbClr val="FF0000"/>
                </a:solidFill>
              </a:rPr>
              <a:t>        </a:t>
            </a:r>
            <a:r>
              <a:rPr lang="hu-HU" altLang="hu-HU" sz="2400"/>
              <a:t>= </a:t>
            </a:r>
            <a:r>
              <a:rPr lang="hu-HU" altLang="hu-HU" sz="2400">
                <a:solidFill>
                  <a:srgbClr val="008000"/>
                </a:solidFill>
              </a:rPr>
              <a:t>T(R)*B(S) + T(S)*B(R)</a:t>
            </a:r>
            <a:endParaRPr lang="en-US" altLang="hu-HU" sz="2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601E6EFA-EC90-46C9-8D5D-45F06CB8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8E6DD0-B590-4E71-85BB-195A166A12B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hu-HU" sz="1400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206F8ED-BD42-496C-8DB9-D48589620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hu-HU" altLang="hu-HU"/>
              <a:t>L</a:t>
            </a:r>
            <a:r>
              <a:rPr lang="en-US" altLang="hu-HU"/>
              <a:t>(W) = </a:t>
            </a:r>
            <a:r>
              <a:rPr lang="hu-HU" altLang="hu-HU"/>
              <a:t>L</a:t>
            </a:r>
            <a:r>
              <a:rPr lang="en-US" altLang="hu-HU"/>
              <a:t>(R)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T(W) = ?</a:t>
            </a:r>
            <a:endParaRPr lang="en-US" altLang="hu-HU" sz="2000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3EBF59C1-8B64-4ABE-BE5D-B75C3105F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Size estimate</a:t>
            </a:r>
            <a:r>
              <a:rPr lang="en-US" altLang="hu-HU" sz="3600"/>
              <a:t>  for </a:t>
            </a:r>
            <a:r>
              <a:rPr lang="en-US" altLang="hu-HU" sz="3600">
                <a:solidFill>
                  <a:srgbClr val="00B050"/>
                </a:solidFill>
              </a:rPr>
              <a:t>W = </a:t>
            </a:r>
            <a:r>
              <a:rPr lang="en-US" altLang="hu-HU" sz="4800">
                <a:solidFill>
                  <a:srgbClr val="00B050"/>
                </a:solidFill>
                <a:latin typeface="Symbol" panose="05050102010706020507" pitchFamily="18" charset="2"/>
              </a:rPr>
              <a:t>s</a:t>
            </a:r>
            <a:r>
              <a:rPr lang="en-US" altLang="hu-HU" sz="2000">
                <a:solidFill>
                  <a:srgbClr val="00B050"/>
                </a:solidFill>
              </a:rPr>
              <a:t>A=a</a:t>
            </a:r>
            <a:r>
              <a:rPr lang="en-US" altLang="hu-HU" sz="3600">
                <a:solidFill>
                  <a:srgbClr val="00B050"/>
                </a:solidFill>
                <a:latin typeface="Symbol" panose="05050102010706020507" pitchFamily="18" charset="2"/>
              </a:rPr>
              <a:t> </a:t>
            </a:r>
            <a:r>
              <a:rPr lang="en-US" altLang="hu-HU" sz="3600">
                <a:solidFill>
                  <a:srgbClr val="00B050"/>
                </a:solidFill>
              </a:rPr>
              <a:t>(R)</a:t>
            </a:r>
            <a:endParaRPr lang="en-US" altLang="hu-HU" sz="3600" u="sng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F700E9CF-3081-4E05-9FA5-1BE1B403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B5BBB7-DB76-4BC8-951A-8922C6583BF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hu-HU" sz="1400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DCDF77F-D5C3-4605-BDFF-4ADBF37DC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608013"/>
            <a:ext cx="7772400" cy="4956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Example</a:t>
            </a:r>
          </a:p>
          <a:p>
            <a:pPr eaLnBrk="1" hangingPunct="1">
              <a:buFontTx/>
              <a:buNone/>
            </a:pPr>
            <a:r>
              <a:rPr lang="en-US" altLang="hu-HU"/>
              <a:t>         R					V(R,A)=3</a:t>
            </a:r>
          </a:p>
          <a:p>
            <a:pPr eaLnBrk="1" hangingPunct="1">
              <a:buFontTx/>
              <a:buNone/>
            </a:pPr>
            <a:r>
              <a:rPr lang="en-US" altLang="hu-HU"/>
              <a:t>							V(R,B)=1</a:t>
            </a:r>
          </a:p>
          <a:p>
            <a:pPr eaLnBrk="1" hangingPunct="1">
              <a:buFontTx/>
              <a:buNone/>
            </a:pPr>
            <a:r>
              <a:rPr lang="en-US" altLang="hu-HU"/>
              <a:t>							V(R,C)=5</a:t>
            </a:r>
          </a:p>
          <a:p>
            <a:pPr eaLnBrk="1" hangingPunct="1">
              <a:buFontTx/>
              <a:buNone/>
            </a:pPr>
            <a:r>
              <a:rPr lang="en-US" altLang="hu-HU"/>
              <a:t>							V(R,D)=4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W = </a:t>
            </a: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000"/>
              <a:t>z=val</a:t>
            </a:r>
            <a:r>
              <a:rPr lang="en-US" altLang="hu-HU"/>
              <a:t>(R)    </a:t>
            </a:r>
            <a:r>
              <a:rPr lang="en-US" altLang="hu-HU">
                <a:solidFill>
                  <a:srgbClr val="00B050"/>
                </a:solidFill>
              </a:rPr>
              <a:t>T(W)</a:t>
            </a:r>
            <a:r>
              <a:rPr lang="en-US" altLang="hu-HU" sz="2000">
                <a:solidFill>
                  <a:srgbClr val="00B050"/>
                </a:solidFill>
              </a:rPr>
              <a:t> = </a:t>
            </a:r>
            <a:endParaRPr lang="en-US" altLang="hu-HU">
              <a:solidFill>
                <a:srgbClr val="00B050"/>
              </a:solidFill>
            </a:endParaRPr>
          </a:p>
          <a:p>
            <a:pPr eaLnBrk="1" hangingPunct="1">
              <a:buFontTx/>
              <a:buNone/>
            </a:pPr>
            <a:endParaRPr lang="en-US" altLang="hu-HU" u="sng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7318B34B-2499-4370-A282-B41475104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12795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48C188AF-5394-4FE1-B175-8BB046AEE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2795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C2CACACD-BEEE-46AD-B0F2-0732A0303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12795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A6A71AE7-1257-45F6-AE11-BF22DB841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12795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</a:t>
            </a:r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0D540E31-C813-4538-B5EE-315318BF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17367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cat</a:t>
            </a:r>
          </a:p>
        </p:txBody>
      </p:sp>
      <p:sp>
        <p:nvSpPr>
          <p:cNvPr id="51209" name="Rectangle 9">
            <a:extLst>
              <a:ext uri="{FF2B5EF4-FFF2-40B4-BE49-F238E27FC236}">
                <a16:creationId xmlns:a16="http://schemas.microsoft.com/office/drawing/2014/main" id="{AD6E6393-C7F1-4C07-A4F2-B3793E6D7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367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51210" name="Rectangle 10">
            <a:extLst>
              <a:ext uri="{FF2B5EF4-FFF2-40B4-BE49-F238E27FC236}">
                <a16:creationId xmlns:a16="http://schemas.microsoft.com/office/drawing/2014/main" id="{7798F29E-B86A-43E9-95D3-02E33A25D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17367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</p:txBody>
      </p:sp>
      <p:sp>
        <p:nvSpPr>
          <p:cNvPr id="51211" name="Rectangle 11">
            <a:extLst>
              <a:ext uri="{FF2B5EF4-FFF2-40B4-BE49-F238E27FC236}">
                <a16:creationId xmlns:a16="http://schemas.microsoft.com/office/drawing/2014/main" id="{C4CE49BE-638C-4EEC-A3AB-B7C39FCFD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17367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</a:t>
            </a:r>
          </a:p>
        </p:txBody>
      </p:sp>
      <p:sp>
        <p:nvSpPr>
          <p:cNvPr id="51212" name="Rectangle 12">
            <a:extLst>
              <a:ext uri="{FF2B5EF4-FFF2-40B4-BE49-F238E27FC236}">
                <a16:creationId xmlns:a16="http://schemas.microsoft.com/office/drawing/2014/main" id="{E072E0D9-FC78-4B3A-8DE2-50075D882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21939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cat</a:t>
            </a: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6C6A0AE5-16F3-45E8-911F-CBAEC83C4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21939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51214" name="Rectangle 14">
            <a:extLst>
              <a:ext uri="{FF2B5EF4-FFF2-40B4-BE49-F238E27FC236}">
                <a16:creationId xmlns:a16="http://schemas.microsoft.com/office/drawing/2014/main" id="{82F5DA39-C0F5-468F-86AF-50BD524CC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21939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</p:txBody>
      </p:sp>
      <p:sp>
        <p:nvSpPr>
          <p:cNvPr id="51215" name="Rectangle 15">
            <a:extLst>
              <a:ext uri="{FF2B5EF4-FFF2-40B4-BE49-F238E27FC236}">
                <a16:creationId xmlns:a16="http://schemas.microsoft.com/office/drawing/2014/main" id="{37C21A39-9B79-4299-8DD3-668A5B131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21939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</a:t>
            </a:r>
          </a:p>
        </p:txBody>
      </p:sp>
      <p:sp>
        <p:nvSpPr>
          <p:cNvPr id="51216" name="Rectangle 16">
            <a:extLst>
              <a:ext uri="{FF2B5EF4-FFF2-40B4-BE49-F238E27FC236}">
                <a16:creationId xmlns:a16="http://schemas.microsoft.com/office/drawing/2014/main" id="{14DF62A9-77BB-4101-BD05-7D5D15017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26511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dog</a:t>
            </a:r>
          </a:p>
        </p:txBody>
      </p:sp>
      <p:sp>
        <p:nvSpPr>
          <p:cNvPr id="51217" name="Rectangle 17">
            <a:extLst>
              <a:ext uri="{FF2B5EF4-FFF2-40B4-BE49-F238E27FC236}">
                <a16:creationId xmlns:a16="http://schemas.microsoft.com/office/drawing/2014/main" id="{CE3890E4-62D1-42A4-9E1F-AC8134C8A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26511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51218" name="Rectangle 18">
            <a:extLst>
              <a:ext uri="{FF2B5EF4-FFF2-40B4-BE49-F238E27FC236}">
                <a16:creationId xmlns:a16="http://schemas.microsoft.com/office/drawing/2014/main" id="{76DE7AC9-C061-472E-AE64-BE806E0CB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26511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51219" name="Rectangle 19">
            <a:extLst>
              <a:ext uri="{FF2B5EF4-FFF2-40B4-BE49-F238E27FC236}">
                <a16:creationId xmlns:a16="http://schemas.microsoft.com/office/drawing/2014/main" id="{BC856519-107D-49FE-8072-9EAF20D36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26511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</a:t>
            </a:r>
          </a:p>
        </p:txBody>
      </p:sp>
      <p:sp>
        <p:nvSpPr>
          <p:cNvPr id="51220" name="Rectangle 20">
            <a:extLst>
              <a:ext uri="{FF2B5EF4-FFF2-40B4-BE49-F238E27FC236}">
                <a16:creationId xmlns:a16="http://schemas.microsoft.com/office/drawing/2014/main" id="{00085116-3557-4FD4-ABD2-110CDACAB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31083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dog</a:t>
            </a:r>
          </a:p>
        </p:txBody>
      </p:sp>
      <p:sp>
        <p:nvSpPr>
          <p:cNvPr id="51221" name="Rectangle 21">
            <a:extLst>
              <a:ext uri="{FF2B5EF4-FFF2-40B4-BE49-F238E27FC236}">
                <a16:creationId xmlns:a16="http://schemas.microsoft.com/office/drawing/2014/main" id="{3AD75B34-4146-4DF3-B176-FB90CBF71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31083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51222" name="Rectangle 22">
            <a:extLst>
              <a:ext uri="{FF2B5EF4-FFF2-40B4-BE49-F238E27FC236}">
                <a16:creationId xmlns:a16="http://schemas.microsoft.com/office/drawing/2014/main" id="{9B2C5B82-8FE2-4000-BD54-BDB837E9B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31083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51223" name="Rectangle 23">
            <a:extLst>
              <a:ext uri="{FF2B5EF4-FFF2-40B4-BE49-F238E27FC236}">
                <a16:creationId xmlns:a16="http://schemas.microsoft.com/office/drawing/2014/main" id="{042C252B-F064-4665-82EA-E9C459352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1083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</a:t>
            </a:r>
          </a:p>
        </p:txBody>
      </p:sp>
      <p:sp>
        <p:nvSpPr>
          <p:cNvPr id="51224" name="Rectangle 24">
            <a:extLst>
              <a:ext uri="{FF2B5EF4-FFF2-40B4-BE49-F238E27FC236}">
                <a16:creationId xmlns:a16="http://schemas.microsoft.com/office/drawing/2014/main" id="{8EE68A4F-3380-4CC7-A82F-E8A337BF8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35655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bat</a:t>
            </a:r>
          </a:p>
        </p:txBody>
      </p:sp>
      <p:sp>
        <p:nvSpPr>
          <p:cNvPr id="51225" name="Rectangle 25">
            <a:extLst>
              <a:ext uri="{FF2B5EF4-FFF2-40B4-BE49-F238E27FC236}">
                <a16:creationId xmlns:a16="http://schemas.microsoft.com/office/drawing/2014/main" id="{75C5749F-8A74-4968-A922-4DDA1492E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35655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51226" name="Rectangle 26">
            <a:extLst>
              <a:ext uri="{FF2B5EF4-FFF2-40B4-BE49-F238E27FC236}">
                <a16:creationId xmlns:a16="http://schemas.microsoft.com/office/drawing/2014/main" id="{66B9423C-7C03-4BF3-AAF2-435F91177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35655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50</a:t>
            </a:r>
          </a:p>
        </p:txBody>
      </p:sp>
      <p:sp>
        <p:nvSpPr>
          <p:cNvPr id="51227" name="Rectangle 27">
            <a:extLst>
              <a:ext uri="{FF2B5EF4-FFF2-40B4-BE49-F238E27FC236}">
                <a16:creationId xmlns:a16="http://schemas.microsoft.com/office/drawing/2014/main" id="{7484BA80-1C38-4A2F-84B5-A8EDF716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5655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</a:t>
            </a:r>
          </a:p>
        </p:txBody>
      </p:sp>
      <p:grpSp>
        <p:nvGrpSpPr>
          <p:cNvPr id="51228" name="Group 30">
            <a:extLst>
              <a:ext uri="{FF2B5EF4-FFF2-40B4-BE49-F238E27FC236}">
                <a16:creationId xmlns:a16="http://schemas.microsoft.com/office/drawing/2014/main" id="{FE52428C-2C97-4113-94B3-CC93D2CD05B5}"/>
              </a:ext>
            </a:extLst>
          </p:cNvPr>
          <p:cNvGrpSpPr>
            <a:grpSpLocks/>
          </p:cNvGrpSpPr>
          <p:nvPr/>
        </p:nvGrpSpPr>
        <p:grpSpPr bwMode="auto">
          <a:xfrm>
            <a:off x="5102225" y="4713288"/>
            <a:ext cx="1443038" cy="1066800"/>
            <a:chOff x="3214" y="2969"/>
            <a:chExt cx="909" cy="672"/>
          </a:xfrm>
        </p:grpSpPr>
        <p:sp>
          <p:nvSpPr>
            <p:cNvPr id="51229" name="Text Box 28">
              <a:extLst>
                <a:ext uri="{FF2B5EF4-FFF2-40B4-BE49-F238E27FC236}">
                  <a16:creationId xmlns:a16="http://schemas.microsoft.com/office/drawing/2014/main" id="{FFA54886-2A07-4C3F-8419-A5095E105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8" y="2969"/>
              <a:ext cx="845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>
                  <a:solidFill>
                    <a:srgbClr val="00B050"/>
                  </a:solidFill>
                </a:rPr>
                <a:t>T(R)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>
                  <a:solidFill>
                    <a:srgbClr val="00B050"/>
                  </a:solidFill>
                </a:rPr>
                <a:t>V(R,Z)</a:t>
              </a:r>
              <a:endParaRPr lang="en-US" altLang="hu-HU" sz="2400">
                <a:solidFill>
                  <a:srgbClr val="00B050"/>
                </a:solidFill>
              </a:endParaRPr>
            </a:p>
          </p:txBody>
        </p:sp>
        <p:sp>
          <p:nvSpPr>
            <p:cNvPr id="51230" name="Line 29">
              <a:extLst>
                <a:ext uri="{FF2B5EF4-FFF2-40B4-BE49-F238E27FC236}">
                  <a16:creationId xmlns:a16="http://schemas.microsoft.com/office/drawing/2014/main" id="{226E8279-D7EF-4C1C-9748-1719247D4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4" y="3323"/>
              <a:ext cx="9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id="{D7CB8A75-89E1-48D1-8E79-07F7E85B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B10692-0165-437E-A32C-3210E8F310F1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hu-HU" sz="14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ECDC0EE-9D5B-43A3-B4E5-FAFB8AE03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0956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>
                <a:solidFill>
                  <a:srgbClr val="FF0000"/>
                </a:solidFill>
              </a:rPr>
              <a:t>Selection cardinality</a:t>
            </a:r>
            <a:endParaRPr lang="en-US" altLang="hu-HU" sz="3600" dirty="0">
              <a:solidFill>
                <a:srgbClr val="FF0000"/>
              </a:solidFill>
            </a:endParaRP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1E2FF59-F214-4BF4-81D8-68C88C56C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613" y="168116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SC(R,A) = average # records that satisfy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equality condition on R.A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SC(R,A) = T(R)</a:t>
            </a:r>
            <a:r>
              <a:rPr lang="hu-HU" altLang="hu-HU" dirty="0"/>
              <a:t> /</a:t>
            </a:r>
            <a:r>
              <a:rPr lang="en-US" altLang="hu-HU" dirty="0"/>
              <a:t> V(R,A)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5C90F1C1-C4DE-459A-996A-20383334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EC32FE-E613-4526-99C2-1E6162B9869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hu-HU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1085A9B-89FB-4506-BD65-D3E0DCE15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/>
              <a:t>What about W = </a:t>
            </a:r>
            <a:r>
              <a:rPr lang="en-US" altLang="hu-HU">
                <a:solidFill>
                  <a:srgbClr val="00B050"/>
                </a:solidFill>
                <a:latin typeface="Symbol" panose="05050102010706020507" pitchFamily="18" charset="2"/>
              </a:rPr>
              <a:t>s</a:t>
            </a:r>
            <a:r>
              <a:rPr lang="en-US" altLang="hu-HU" sz="3200" baseline="-25000">
                <a:solidFill>
                  <a:srgbClr val="00B050"/>
                </a:solidFill>
              </a:rPr>
              <a:t>z </a:t>
            </a:r>
            <a:r>
              <a:rPr lang="en-US" altLang="hu-HU" sz="3200" baseline="-25000">
                <a:solidFill>
                  <a:srgbClr val="00B050"/>
                </a:solidFill>
                <a:sym typeface="Symbol" panose="05050102010706020507" pitchFamily="18" charset="2"/>
              </a:rPr>
              <a:t> </a:t>
            </a:r>
            <a:r>
              <a:rPr lang="en-US" altLang="hu-HU" sz="3200" baseline="-25000">
                <a:solidFill>
                  <a:srgbClr val="00B050"/>
                </a:solidFill>
              </a:rPr>
              <a:t>val</a:t>
            </a:r>
            <a:r>
              <a:rPr lang="en-US" altLang="hu-HU" sz="3200">
                <a:solidFill>
                  <a:srgbClr val="00B050"/>
                </a:solidFill>
              </a:rPr>
              <a:t> (R)   </a:t>
            </a:r>
            <a:r>
              <a:rPr lang="en-US" altLang="hu-HU" sz="3200"/>
              <a:t>?</a:t>
            </a:r>
            <a:endParaRPr lang="en-US" altLang="hu-HU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3C1B1F9-D05E-42FD-A625-4BCB19033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731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	T(W) = ?				</a:t>
            </a:r>
          </a:p>
        </p:txBody>
      </p:sp>
      <p:sp>
        <p:nvSpPr>
          <p:cNvPr id="53253" name="Freeform 5">
            <a:extLst>
              <a:ext uri="{FF2B5EF4-FFF2-40B4-BE49-F238E27FC236}">
                <a16:creationId xmlns:a16="http://schemas.microsoft.com/office/drawing/2014/main" id="{90C3DF94-E78B-4D99-9309-DD9EBAB204EC}"/>
              </a:ext>
            </a:extLst>
          </p:cNvPr>
          <p:cNvSpPr>
            <a:spLocks/>
          </p:cNvSpPr>
          <p:nvPr/>
        </p:nvSpPr>
        <p:spPr bwMode="auto">
          <a:xfrm>
            <a:off x="4906963" y="576263"/>
            <a:ext cx="808037" cy="693737"/>
          </a:xfrm>
          <a:custGeom>
            <a:avLst/>
            <a:gdLst>
              <a:gd name="T0" fmla="*/ 2147483647 w 509"/>
              <a:gd name="T1" fmla="*/ 2147483647 h 437"/>
              <a:gd name="T2" fmla="*/ 2147483647 w 509"/>
              <a:gd name="T3" fmla="*/ 2147483647 h 437"/>
              <a:gd name="T4" fmla="*/ 2147483647 w 509"/>
              <a:gd name="T5" fmla="*/ 2147483647 h 437"/>
              <a:gd name="T6" fmla="*/ 2147483647 w 509"/>
              <a:gd name="T7" fmla="*/ 2147483647 h 437"/>
              <a:gd name="T8" fmla="*/ 0 w 509"/>
              <a:gd name="T9" fmla="*/ 2147483647 h 4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9"/>
              <a:gd name="T16" fmla="*/ 0 h 437"/>
              <a:gd name="T17" fmla="*/ 509 w 509"/>
              <a:gd name="T18" fmla="*/ 437 h 4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9" h="437">
                <a:moveTo>
                  <a:pt x="509" y="30"/>
                </a:moveTo>
                <a:cubicBezTo>
                  <a:pt x="428" y="0"/>
                  <a:pt x="306" y="83"/>
                  <a:pt x="232" y="110"/>
                </a:cubicBezTo>
                <a:cubicBezTo>
                  <a:pt x="185" y="157"/>
                  <a:pt x="141" y="196"/>
                  <a:pt x="101" y="248"/>
                </a:cubicBezTo>
                <a:cubicBezTo>
                  <a:pt x="84" y="270"/>
                  <a:pt x="43" y="306"/>
                  <a:pt x="43" y="306"/>
                </a:cubicBezTo>
                <a:cubicBezTo>
                  <a:pt x="29" y="350"/>
                  <a:pt x="0" y="388"/>
                  <a:pt x="0" y="43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7E7CDC96-7577-4396-8646-6926D214D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09900"/>
            <a:ext cx="77724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/>
              <a:t> Solution # 1:</a:t>
            </a:r>
          </a:p>
          <a:p>
            <a:pPr eaLnBrk="1" hangingPunct="1">
              <a:buFontTx/>
              <a:buNone/>
            </a:pPr>
            <a:r>
              <a:rPr lang="en-US" altLang="hu-HU"/>
              <a:t>		T(W) =  T(R)/2				</a:t>
            </a:r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3DA6A13E-F125-4BB7-9405-D1F659D1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4559300"/>
            <a:ext cx="77724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/>
              <a:t> Solution # 2:</a:t>
            </a:r>
          </a:p>
          <a:p>
            <a:pPr eaLnBrk="1" hangingPunct="1">
              <a:buFontTx/>
              <a:buNone/>
            </a:pPr>
            <a:r>
              <a:rPr lang="en-US" altLang="hu-HU"/>
              <a:t>		T(W) =  T(R)/3			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16C903C9-0104-4230-B16E-5FA38F11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2A68AF-8474-4229-82D7-2C72C13F031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hu-HU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614A8A3-7E71-4097-89FD-76674C28B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buFontTx/>
              <a:buChar char="•"/>
            </a:pPr>
            <a:r>
              <a:rPr lang="en-US" altLang="hu-HU" sz="3600"/>
              <a:t> How do we execute query?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C3E88F9-C310-4D36-93D2-F7D4DD2DC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2743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	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/>
              <a:t>				- Do Cartesian product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/>
              <a:t>				- Select tuples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/>
              <a:t>				- Do projection</a:t>
            </a:r>
          </a:p>
        </p:txBody>
      </p:sp>
      <p:sp>
        <p:nvSpPr>
          <p:cNvPr id="6149" name="AutoShape 4">
            <a:extLst>
              <a:ext uri="{FF2B5EF4-FFF2-40B4-BE49-F238E27FC236}">
                <a16:creationId xmlns:a16="http://schemas.microsoft.com/office/drawing/2014/main" id="{3B3CDEE1-DF78-432B-B6CA-AE3CC4E2C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90800"/>
            <a:ext cx="2514600" cy="914400"/>
          </a:xfrm>
          <a:prstGeom prst="homePlate">
            <a:avLst>
              <a:gd name="adj" fmla="val 687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One idea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id="{0C5DA903-FCE1-4A6F-889E-97F2903C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B6B72C-1DDD-453D-8253-551533629ED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hu-HU" sz="1400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7AEB502-3F99-4C47-AB88-17B6FB092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8950" y="4683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/>
              <a:t>Solution # 3:   Estimate values in range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u-HU" u="sng"/>
              <a:t>Example</a:t>
            </a:r>
            <a:r>
              <a:rPr lang="en-US" altLang="hu-HU"/>
              <a:t>  R</a:t>
            </a:r>
            <a:endParaRPr lang="en-US" altLang="hu-HU" sz="2800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9EFC052C-D8B7-45FD-A7D9-4083031CC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0" y="1611313"/>
            <a:ext cx="1219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7064B284-87CE-4C1B-8579-2B11A893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0" y="1611313"/>
            <a:ext cx="685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Z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54ED361A-CBB4-4887-ACCF-368D813D5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0" y="2068513"/>
            <a:ext cx="6858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AACF58CF-E9AE-4A91-B6A5-CF10CCE33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0" y="2068513"/>
            <a:ext cx="1219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0" name="Text Box 8">
            <a:extLst>
              <a:ext uri="{FF2B5EF4-FFF2-40B4-BE49-F238E27FC236}">
                <a16:creationId xmlns:a16="http://schemas.microsoft.com/office/drawing/2014/main" id="{9DE49491-645A-4581-9EED-AC8DD0F8D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388" y="2009775"/>
            <a:ext cx="3783012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Min=1      V(R,Z)=10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	     W= </a:t>
            </a:r>
            <a:r>
              <a:rPr lang="en-US" altLang="hu-HU" sz="2800">
                <a:latin typeface="Symbol" panose="05050102010706020507" pitchFamily="18" charset="2"/>
              </a:rPr>
              <a:t>s</a:t>
            </a:r>
            <a:r>
              <a:rPr lang="en-US" altLang="hu-HU" sz="2400" baseline="-25000"/>
              <a:t>z </a:t>
            </a:r>
            <a:r>
              <a:rPr lang="en-US" altLang="hu-HU" sz="2400" baseline="-25000">
                <a:sym typeface="Symbol" panose="05050102010706020507" pitchFamily="18" charset="2"/>
              </a:rPr>
              <a:t></a:t>
            </a:r>
            <a:r>
              <a:rPr lang="en-US" altLang="hu-HU" sz="2400" baseline="-25000"/>
              <a:t> 15</a:t>
            </a:r>
            <a:r>
              <a:rPr lang="en-US" altLang="hu-HU" sz="2400"/>
              <a:t> (R)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Max=20</a:t>
            </a:r>
          </a:p>
        </p:txBody>
      </p:sp>
      <p:sp>
        <p:nvSpPr>
          <p:cNvPr id="54281" name="Line 9">
            <a:extLst>
              <a:ext uri="{FF2B5EF4-FFF2-40B4-BE49-F238E27FC236}">
                <a16:creationId xmlns:a16="http://schemas.microsoft.com/office/drawing/2014/main" id="{33BB477C-763A-42DE-878E-7B2F7E250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9550" y="28305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4282" name="Line 10">
            <a:extLst>
              <a:ext uri="{FF2B5EF4-FFF2-40B4-BE49-F238E27FC236}">
                <a16:creationId xmlns:a16="http://schemas.microsoft.com/office/drawing/2014/main" id="{5CD50CE6-D480-4C67-9083-6380EC672E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9550" y="26019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4283" name="Rectangle 15">
            <a:extLst>
              <a:ext uri="{FF2B5EF4-FFF2-40B4-BE49-F238E27FC236}">
                <a16:creationId xmlns:a16="http://schemas.microsoft.com/office/drawing/2014/main" id="{74676B9B-AD79-4B63-AA29-131D06D08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3886200"/>
            <a:ext cx="77724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f = </a:t>
            </a:r>
            <a:r>
              <a:rPr lang="en-US" altLang="hu-HU" u="sng"/>
              <a:t>20-15+1 </a:t>
            </a:r>
            <a:r>
              <a:rPr lang="en-US" altLang="hu-HU"/>
              <a:t>= </a:t>
            </a:r>
            <a:r>
              <a:rPr lang="en-US" altLang="hu-HU" u="sng"/>
              <a:t>6</a:t>
            </a:r>
            <a:r>
              <a:rPr lang="en-US" altLang="hu-HU"/>
              <a:t>      (fraction of range)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      20-1+1     20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hu-HU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T(W) = f </a:t>
            </a:r>
            <a:r>
              <a:rPr lang="en-US" altLang="hu-HU">
                <a:sym typeface="Symbol" panose="05050102010706020507" pitchFamily="18" charset="2"/>
              </a:rPr>
              <a:t> </a:t>
            </a:r>
            <a:r>
              <a:rPr lang="en-US" altLang="hu-HU"/>
              <a:t>T(R)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C7F8F8A6-395D-47E4-AC32-D0689C44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225334-3F31-46C2-83DB-DC8741B2D2A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hu-HU" sz="1400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2D1840A-3B71-4A02-8A5E-090061630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52546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Equivalently:</a:t>
            </a:r>
          </a:p>
          <a:p>
            <a:pPr eaLnBrk="1" hangingPunct="1">
              <a:buFontTx/>
              <a:buNone/>
            </a:pPr>
            <a:r>
              <a:rPr lang="en-US" altLang="hu-HU"/>
              <a:t>      f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V(R,Z) = fraction of distinct values</a:t>
            </a:r>
          </a:p>
          <a:p>
            <a:pPr eaLnBrk="1" hangingPunct="1">
              <a:buFontTx/>
              <a:buNone/>
            </a:pPr>
            <a:r>
              <a:rPr lang="en-US" altLang="hu-HU"/>
              <a:t>T(W)</a:t>
            </a:r>
            <a:r>
              <a:rPr lang="en-US" altLang="hu-HU" sz="1600"/>
              <a:t> </a:t>
            </a:r>
            <a:r>
              <a:rPr lang="en-US" altLang="hu-HU"/>
              <a:t> = [f </a:t>
            </a:r>
            <a:r>
              <a:rPr lang="en-US" altLang="hu-HU">
                <a:sym typeface="Symbol" panose="05050102010706020507" pitchFamily="18" charset="2"/>
              </a:rPr>
              <a:t> </a:t>
            </a:r>
            <a:r>
              <a:rPr lang="en-US" altLang="hu-HU"/>
              <a:t>V(Z,R)] </a:t>
            </a:r>
            <a:r>
              <a:rPr lang="en-US" altLang="hu-HU">
                <a:sym typeface="Symbol" panose="05050102010706020507" pitchFamily="18" charset="2"/>
              </a:rPr>
              <a:t>T(R)</a:t>
            </a:r>
            <a:r>
              <a:rPr lang="en-US" altLang="hu-HU" sz="1600"/>
              <a:t>    </a:t>
            </a:r>
            <a:r>
              <a:rPr lang="en-US" altLang="hu-HU"/>
              <a:t>=  f </a:t>
            </a:r>
            <a:r>
              <a:rPr lang="en-US" altLang="hu-HU">
                <a:sym typeface="Symbol" panose="05050102010706020507" pitchFamily="18" charset="2"/>
              </a:rPr>
              <a:t> T(R)</a:t>
            </a:r>
            <a:r>
              <a:rPr lang="en-US" altLang="hu-HU"/>
              <a:t> </a:t>
            </a:r>
          </a:p>
          <a:p>
            <a:pPr eaLnBrk="1" hangingPunct="1">
              <a:buFontTx/>
              <a:buNone/>
            </a:pPr>
            <a:r>
              <a:rPr lang="en-US" altLang="hu-HU"/>
              <a:t>			               V(Z,R)</a:t>
            </a:r>
          </a:p>
        </p:txBody>
      </p:sp>
      <p:sp>
        <p:nvSpPr>
          <p:cNvPr id="55300" name="Line 4">
            <a:extLst>
              <a:ext uri="{FF2B5EF4-FFF2-40B4-BE49-F238E27FC236}">
                <a16:creationId xmlns:a16="http://schemas.microsoft.com/office/drawing/2014/main" id="{8EF73141-85EE-4718-9AB8-FA53A0B56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6750" y="227806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id="{39C11F88-78EE-4538-8F43-77074D38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C98E64-9491-4193-B5F6-9296061BF40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hu-HU" sz="14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7A4A23E6-E236-40D2-B90D-13672B1B3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8950" y="42545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Size estimate </a:t>
            </a:r>
            <a:r>
              <a:rPr lang="en-US" altLang="hu-HU" sz="3600"/>
              <a:t> for W = </a:t>
            </a:r>
            <a:r>
              <a:rPr lang="en-US" altLang="hu-HU" sz="3600">
                <a:solidFill>
                  <a:schemeClr val="tx1"/>
                </a:solidFill>
              </a:rPr>
              <a:t>R1      R2</a:t>
            </a:r>
            <a:endParaRPr lang="en-US" altLang="hu-HU" sz="3600" u="sng">
              <a:solidFill>
                <a:schemeClr val="tx1"/>
              </a:solidFill>
            </a:endParaRP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4D6607A1-3F3F-403C-AA38-4E0F5E046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3100" y="1587500"/>
            <a:ext cx="7772400" cy="12985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Let x = attributes of R1</a:t>
            </a:r>
          </a:p>
          <a:p>
            <a:pPr eaLnBrk="1" hangingPunct="1">
              <a:buFontTx/>
              <a:buNone/>
            </a:pPr>
            <a:r>
              <a:rPr lang="en-US" altLang="hu-HU"/>
              <a:t>     y = attributes of R2</a:t>
            </a:r>
          </a:p>
        </p:txBody>
      </p:sp>
      <p:sp>
        <p:nvSpPr>
          <p:cNvPr id="56325" name="AutoShape 4">
            <a:extLst>
              <a:ext uri="{FF2B5EF4-FFF2-40B4-BE49-F238E27FC236}">
                <a16:creationId xmlns:a16="http://schemas.microsoft.com/office/drawing/2014/main" id="{4BCEA86B-4B4A-4875-B63A-F2D61D4C08E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984875" y="735013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>
              <a:solidFill>
                <a:srgbClr val="00B050"/>
              </a:solidFill>
            </a:endParaRPr>
          </a:p>
        </p:txBody>
      </p:sp>
      <p:grpSp>
        <p:nvGrpSpPr>
          <p:cNvPr id="56326" name="Group 8">
            <a:extLst>
              <a:ext uri="{FF2B5EF4-FFF2-40B4-BE49-F238E27FC236}">
                <a16:creationId xmlns:a16="http://schemas.microsoft.com/office/drawing/2014/main" id="{3644406E-4B1F-4161-B542-63EF4C93B054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3252788"/>
            <a:ext cx="7772400" cy="2311400"/>
            <a:chOff x="396" y="2049"/>
            <a:chExt cx="4896" cy="1456"/>
          </a:xfrm>
        </p:grpSpPr>
        <p:sp>
          <p:nvSpPr>
            <p:cNvPr id="56327" name="Rectangle 5">
              <a:extLst>
                <a:ext uri="{FF2B5EF4-FFF2-40B4-BE49-F238E27FC236}">
                  <a16:creationId xmlns:a16="http://schemas.microsoft.com/office/drawing/2014/main" id="{49628EA0-062F-4749-9CEF-5D142D988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2049"/>
              <a:ext cx="4896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4400">
                  <a:solidFill>
                    <a:schemeClr val="tx2"/>
                  </a:solidFill>
                </a:rPr>
                <a:t>				X </a:t>
              </a:r>
              <a:r>
                <a:rPr lang="en-US" altLang="hu-HU" sz="4400">
                  <a:solidFill>
                    <a:schemeClr val="tx2"/>
                  </a:solidFill>
                  <a:sym typeface="Symbol" panose="05050102010706020507" pitchFamily="18" charset="2"/>
                </a:rPr>
                <a:t> Y = </a:t>
              </a:r>
              <a:r>
                <a:rPr lang="en-US" altLang="hu-HU" sz="440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</a:t>
              </a:r>
              <a:endParaRPr lang="en-US" altLang="hu-HU" sz="4400">
                <a:solidFill>
                  <a:schemeClr val="tx2"/>
                </a:solidFill>
              </a:endParaRPr>
            </a:p>
          </p:txBody>
        </p:sp>
        <p:sp>
          <p:nvSpPr>
            <p:cNvPr id="56328" name="Rectangle 6">
              <a:extLst>
                <a:ext uri="{FF2B5EF4-FFF2-40B4-BE49-F238E27FC236}">
                  <a16:creationId xmlns:a16="http://schemas.microsoft.com/office/drawing/2014/main" id="{E2F44DE1-62F0-4194-BFAF-DDB7958AB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2913"/>
              <a:ext cx="489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			Same as R1 x R2</a:t>
              </a:r>
            </a:p>
          </p:txBody>
        </p:sp>
        <p:sp>
          <p:nvSpPr>
            <p:cNvPr id="56329" name="Rectangle 7">
              <a:extLst>
                <a:ext uri="{FF2B5EF4-FFF2-40B4-BE49-F238E27FC236}">
                  <a16:creationId xmlns:a16="http://schemas.microsoft.com/office/drawing/2014/main" id="{FA8313BF-50FA-45E9-A176-FA1174869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2049"/>
              <a:ext cx="1008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/>
                <a:t>Case 1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4552E68B-B986-4A45-A311-260F0479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9860A3-39BD-4F9C-A0DB-8CE6B54DDFB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hu-HU" sz="14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965EA33-7041-4116-A7DA-FF1C778F6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1988" y="401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hu-HU"/>
              <a:t>		 </a:t>
            </a:r>
            <a:r>
              <a:rPr lang="en-US" altLang="hu-HU" sz="3600"/>
              <a:t>W = R1      R2      X </a:t>
            </a:r>
            <a:r>
              <a:rPr lang="en-US" altLang="hu-HU" sz="3600">
                <a:sym typeface="Symbol" panose="05050102010706020507" pitchFamily="18" charset="2"/>
              </a:rPr>
              <a:t> Y = A</a:t>
            </a:r>
            <a:endParaRPr lang="en-US" altLang="hu-HU">
              <a:sym typeface="Symbol" panose="05050102010706020507" pitchFamily="18" charset="2"/>
            </a:endParaRP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53BF2F81-FB3A-4CDA-A281-F0E985C0F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530350"/>
            <a:ext cx="7772400" cy="2127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R1    A     B     C     	  R2	  A	 D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4EF0C4AE-37E1-47B4-96AC-4A3C5614D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554038"/>
            <a:ext cx="1600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Case 2</a:t>
            </a:r>
          </a:p>
        </p:txBody>
      </p:sp>
      <p:sp>
        <p:nvSpPr>
          <p:cNvPr id="57350" name="AutoShape 8">
            <a:extLst>
              <a:ext uri="{FF2B5EF4-FFF2-40B4-BE49-F238E27FC236}">
                <a16:creationId xmlns:a16="http://schemas.microsoft.com/office/drawing/2014/main" id="{6FF15290-D8D5-4946-B33C-7AA2718E2AE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557713" y="744538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7351" name="Line 9">
            <a:extLst>
              <a:ext uri="{FF2B5EF4-FFF2-40B4-BE49-F238E27FC236}">
                <a16:creationId xmlns:a16="http://schemas.microsoft.com/office/drawing/2014/main" id="{FF5BC33D-F060-473B-A623-5FDCB256A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650" y="2151063"/>
            <a:ext cx="2362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7352" name="Line 10">
            <a:extLst>
              <a:ext uri="{FF2B5EF4-FFF2-40B4-BE49-F238E27FC236}">
                <a16:creationId xmlns:a16="http://schemas.microsoft.com/office/drawing/2014/main" id="{AFFC420C-0717-4F1F-A917-9CF5EB783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6850" y="2227263"/>
            <a:ext cx="1371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7353" name="Line 11">
            <a:extLst>
              <a:ext uri="{FF2B5EF4-FFF2-40B4-BE49-F238E27FC236}">
                <a16:creationId xmlns:a16="http://schemas.microsoft.com/office/drawing/2014/main" id="{7150FF20-0213-47DA-82C1-7BE3DABAB1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90650" y="1693863"/>
            <a:ext cx="1588" cy="969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7354" name="Line 12">
            <a:extLst>
              <a:ext uri="{FF2B5EF4-FFF2-40B4-BE49-F238E27FC236}">
                <a16:creationId xmlns:a16="http://schemas.microsoft.com/office/drawing/2014/main" id="{B5C68FF0-89B8-4739-AA5C-58F1D67F3C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8850" y="1693863"/>
            <a:ext cx="1588" cy="995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7355" name="Line 13">
            <a:extLst>
              <a:ext uri="{FF2B5EF4-FFF2-40B4-BE49-F238E27FC236}">
                <a16:creationId xmlns:a16="http://schemas.microsoft.com/office/drawing/2014/main" id="{9CCD336F-EBC6-4B66-9422-96BB879F5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7050" y="1693863"/>
            <a:ext cx="1588" cy="1006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7356" name="Line 14">
            <a:extLst>
              <a:ext uri="{FF2B5EF4-FFF2-40B4-BE49-F238E27FC236}">
                <a16:creationId xmlns:a16="http://schemas.microsoft.com/office/drawing/2014/main" id="{07B2571B-6C7A-40E2-928E-8933512B5B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5250" y="1693863"/>
            <a:ext cx="1588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7357" name="Line 16">
            <a:extLst>
              <a:ext uri="{FF2B5EF4-FFF2-40B4-BE49-F238E27FC236}">
                <a16:creationId xmlns:a16="http://schemas.microsoft.com/office/drawing/2014/main" id="{51762AC2-F3A1-43D6-87C8-51A74E644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2850" y="2151063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7358" name="Line 17">
            <a:extLst>
              <a:ext uri="{FF2B5EF4-FFF2-40B4-BE49-F238E27FC236}">
                <a16:creationId xmlns:a16="http://schemas.microsoft.com/office/drawing/2014/main" id="{A1E387E2-7D37-45BC-9B4B-EB0B5706A0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6850" y="1617663"/>
            <a:ext cx="1588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7359" name="Line 18">
            <a:extLst>
              <a:ext uri="{FF2B5EF4-FFF2-40B4-BE49-F238E27FC236}">
                <a16:creationId xmlns:a16="http://schemas.microsoft.com/office/drawing/2014/main" id="{E91A4BE3-E9DE-4BB5-94DF-897F28F610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8850" y="1617663"/>
            <a:ext cx="1588" cy="949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7360" name="Line 19">
            <a:extLst>
              <a:ext uri="{FF2B5EF4-FFF2-40B4-BE49-F238E27FC236}">
                <a16:creationId xmlns:a16="http://schemas.microsoft.com/office/drawing/2014/main" id="{637791E6-1794-4A54-828B-DC826752D0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7050" y="1617663"/>
            <a:ext cx="1588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7361" name="Line 20">
            <a:extLst>
              <a:ext uri="{FF2B5EF4-FFF2-40B4-BE49-F238E27FC236}">
                <a16:creationId xmlns:a16="http://schemas.microsoft.com/office/drawing/2014/main" id="{66C60F9A-F251-4B5E-A6C6-0B088980D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0" y="2227263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57362" name="Group 23">
            <a:extLst>
              <a:ext uri="{FF2B5EF4-FFF2-40B4-BE49-F238E27FC236}">
                <a16:creationId xmlns:a16="http://schemas.microsoft.com/office/drawing/2014/main" id="{2C2D30AD-BCA4-413F-A3CE-E376122114B0}"/>
              </a:ext>
            </a:extLst>
          </p:cNvPr>
          <p:cNvGrpSpPr>
            <a:grpSpLocks/>
          </p:cNvGrpSpPr>
          <p:nvPr/>
        </p:nvGrpSpPr>
        <p:grpSpPr bwMode="auto">
          <a:xfrm>
            <a:off x="328613" y="2803525"/>
            <a:ext cx="8569325" cy="3105150"/>
            <a:chOff x="207" y="1766"/>
            <a:chExt cx="5398" cy="1956"/>
          </a:xfrm>
        </p:grpSpPr>
        <p:sp>
          <p:nvSpPr>
            <p:cNvPr id="57363" name="Rectangle 21">
              <a:extLst>
                <a:ext uri="{FF2B5EF4-FFF2-40B4-BE49-F238E27FC236}">
                  <a16:creationId xmlns:a16="http://schemas.microsoft.com/office/drawing/2014/main" id="{A9F1AD0C-21BC-4FDC-BC5D-526F1C8DB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" y="1766"/>
              <a:ext cx="4896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u="sng" dirty="0">
                  <a:solidFill>
                    <a:srgbClr val="FF0000"/>
                  </a:solidFill>
                </a:rPr>
                <a:t>Assumption:</a:t>
              </a:r>
              <a:endParaRPr lang="en-US" altLang="hu-HU" sz="3600" u="sng" dirty="0">
                <a:solidFill>
                  <a:srgbClr val="FF0000"/>
                </a:solidFill>
              </a:endParaRPr>
            </a:p>
          </p:txBody>
        </p:sp>
        <p:sp>
          <p:nvSpPr>
            <p:cNvPr id="57364" name="Rectangle 22">
              <a:extLst>
                <a:ext uri="{FF2B5EF4-FFF2-40B4-BE49-F238E27FC236}">
                  <a16:creationId xmlns:a16="http://schemas.microsoft.com/office/drawing/2014/main" id="{F72266E6-A9CA-448E-ACEF-AB441B98F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" y="2309"/>
              <a:ext cx="5398" cy="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800" dirty="0"/>
                <a:t>V(R1,A)  </a:t>
              </a:r>
              <a:r>
                <a:rPr lang="en-US" altLang="hu-HU" sz="2800" dirty="0">
                  <a:sym typeface="Symbol" panose="05050102010706020507" pitchFamily="18" charset="2"/>
                </a:rPr>
                <a:t></a:t>
              </a:r>
              <a:r>
                <a:rPr lang="en-US" altLang="hu-HU" sz="2800" dirty="0"/>
                <a:t> V(R2,A)  </a:t>
              </a:r>
              <a:r>
                <a:rPr lang="en-US" altLang="hu-HU" sz="2800" dirty="0">
                  <a:sym typeface="Symbol" panose="05050102010706020507" pitchFamily="18" charset="2"/>
                </a:rPr>
                <a:t></a:t>
              </a:r>
              <a:r>
                <a:rPr lang="en-US" altLang="hu-HU" sz="2800" dirty="0"/>
                <a:t>  Every A value in R1 is in R2</a:t>
              </a:r>
            </a:p>
            <a:p>
              <a:pPr eaLnBrk="1" hangingPunct="1">
                <a:buFontTx/>
                <a:buNone/>
              </a:pPr>
              <a:r>
                <a:rPr lang="en-US" altLang="hu-HU" sz="2800" dirty="0"/>
                <a:t>V(R2,A)  </a:t>
              </a:r>
              <a:r>
                <a:rPr lang="en-US" altLang="hu-HU" sz="2800" dirty="0">
                  <a:sym typeface="Symbol" panose="05050102010706020507" pitchFamily="18" charset="2"/>
                </a:rPr>
                <a:t></a:t>
              </a:r>
              <a:r>
                <a:rPr lang="en-US" altLang="hu-HU" sz="2800" dirty="0"/>
                <a:t> V(R1,A)  </a:t>
              </a:r>
              <a:r>
                <a:rPr lang="en-US" altLang="hu-HU" sz="2800" dirty="0">
                  <a:sym typeface="Symbol" panose="05050102010706020507" pitchFamily="18" charset="2"/>
                </a:rPr>
                <a:t></a:t>
              </a:r>
              <a:r>
                <a:rPr lang="en-US" altLang="hu-HU" sz="2800" dirty="0"/>
                <a:t>  Every A value in R2 is in R1</a:t>
              </a:r>
            </a:p>
            <a:p>
              <a:pPr eaLnBrk="1" hangingPunct="1">
                <a:buFontTx/>
                <a:buNone/>
              </a:pPr>
              <a:endParaRPr lang="en-US" altLang="hu-HU" sz="2800" dirty="0"/>
            </a:p>
            <a:p>
              <a:pPr eaLnBrk="1" hangingPunct="1">
                <a:buFontTx/>
                <a:buNone/>
              </a:pPr>
              <a:r>
                <a:rPr lang="en-US" altLang="hu-HU" sz="2800" dirty="0">
                  <a:solidFill>
                    <a:srgbClr val="FF0000"/>
                  </a:solidFill>
                </a:rPr>
                <a:t>“containment of value sets”</a:t>
              </a:r>
            </a:p>
            <a:p>
              <a:pPr eaLnBrk="1" hangingPunct="1">
                <a:buFontTx/>
                <a:buNone/>
              </a:pPr>
              <a:endParaRPr lang="en-US" altLang="hu-HU" dirty="0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>
            <a:extLst>
              <a:ext uri="{FF2B5EF4-FFF2-40B4-BE49-F238E27FC236}">
                <a16:creationId xmlns:a16="http://schemas.microsoft.com/office/drawing/2014/main" id="{789B7366-41CB-4F58-B66A-4A19BC1C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77DC7D-FBF3-49FD-8829-C0889DE1605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hu-HU" sz="1400"/>
          </a:p>
        </p:txBody>
      </p:sp>
      <p:sp>
        <p:nvSpPr>
          <p:cNvPr id="58371" name="Line 2">
            <a:extLst>
              <a:ext uri="{FF2B5EF4-FFF2-40B4-BE49-F238E27FC236}">
                <a16:creationId xmlns:a16="http://schemas.microsoft.com/office/drawing/2014/main" id="{363378B4-30B8-4EFD-AB5B-09CAFD3A5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7838" y="1931988"/>
            <a:ext cx="2362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72" name="Line 3">
            <a:extLst>
              <a:ext uri="{FF2B5EF4-FFF2-40B4-BE49-F238E27FC236}">
                <a16:creationId xmlns:a16="http://schemas.microsoft.com/office/drawing/2014/main" id="{B9204695-9522-4891-930B-4B969DCA7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4038" y="2008188"/>
            <a:ext cx="1371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73" name="Line 4">
            <a:extLst>
              <a:ext uri="{FF2B5EF4-FFF2-40B4-BE49-F238E27FC236}">
                <a16:creationId xmlns:a16="http://schemas.microsoft.com/office/drawing/2014/main" id="{1D58F6AC-1347-43DF-B478-3BD6A4C69E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47838" y="1474788"/>
            <a:ext cx="1587" cy="1458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74" name="Line 5">
            <a:extLst>
              <a:ext uri="{FF2B5EF4-FFF2-40B4-BE49-F238E27FC236}">
                <a16:creationId xmlns:a16="http://schemas.microsoft.com/office/drawing/2014/main" id="{92FA5DDF-17F6-4504-8B0A-1A2E4E8E08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6038" y="1474788"/>
            <a:ext cx="1587" cy="153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75" name="Line 6">
            <a:extLst>
              <a:ext uri="{FF2B5EF4-FFF2-40B4-BE49-F238E27FC236}">
                <a16:creationId xmlns:a16="http://schemas.microsoft.com/office/drawing/2014/main" id="{E82E8A2F-E66C-44C1-983F-FC54A1AA98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4238" y="1474788"/>
            <a:ext cx="1587" cy="153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76" name="Line 7">
            <a:extLst>
              <a:ext uri="{FF2B5EF4-FFF2-40B4-BE49-F238E27FC236}">
                <a16:creationId xmlns:a16="http://schemas.microsoft.com/office/drawing/2014/main" id="{C79CBC7C-149B-45F8-90DB-52BDD8C37F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2438" y="1474788"/>
            <a:ext cx="1587" cy="153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77" name="Line 8">
            <a:extLst>
              <a:ext uri="{FF2B5EF4-FFF2-40B4-BE49-F238E27FC236}">
                <a16:creationId xmlns:a16="http://schemas.microsoft.com/office/drawing/2014/main" id="{04C8D2F0-3313-44C4-99E7-11A178A25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0038" y="1931988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78" name="Line 9">
            <a:extLst>
              <a:ext uri="{FF2B5EF4-FFF2-40B4-BE49-F238E27FC236}">
                <a16:creationId xmlns:a16="http://schemas.microsoft.com/office/drawing/2014/main" id="{77021BE2-A668-489B-8242-3525CF46FD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4038" y="1398588"/>
            <a:ext cx="1587" cy="153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79" name="Line 10">
            <a:extLst>
              <a:ext uri="{FF2B5EF4-FFF2-40B4-BE49-F238E27FC236}">
                <a16:creationId xmlns:a16="http://schemas.microsoft.com/office/drawing/2014/main" id="{F50E5E9E-2358-4C13-94B4-2F97475240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6038" y="1398588"/>
            <a:ext cx="1587" cy="153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80" name="Line 11">
            <a:extLst>
              <a:ext uri="{FF2B5EF4-FFF2-40B4-BE49-F238E27FC236}">
                <a16:creationId xmlns:a16="http://schemas.microsoft.com/office/drawing/2014/main" id="{F62081FA-9707-4757-A902-E4144314B1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4238" y="1398588"/>
            <a:ext cx="1587" cy="153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81" name="Line 12">
            <a:extLst>
              <a:ext uri="{FF2B5EF4-FFF2-40B4-BE49-F238E27FC236}">
                <a16:creationId xmlns:a16="http://schemas.microsoft.com/office/drawing/2014/main" id="{7CB42B37-C368-4AF3-9CB5-EAA088FC2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9438" y="2008188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82" name="Rectangle 13">
            <a:extLst>
              <a:ext uri="{FF2B5EF4-FFF2-40B4-BE49-F238E27FC236}">
                <a16:creationId xmlns:a16="http://schemas.microsoft.com/office/drawing/2014/main" id="{AE663FBE-50B4-45A5-A057-0F4220E1D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1322388"/>
            <a:ext cx="7772400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R1    A    B     C     	  R2	  A	 D</a:t>
            </a:r>
          </a:p>
        </p:txBody>
      </p:sp>
      <p:sp>
        <p:nvSpPr>
          <p:cNvPr id="58383" name="Text Box 14">
            <a:extLst>
              <a:ext uri="{FF2B5EF4-FFF2-40B4-BE49-F238E27FC236}">
                <a16:creationId xmlns:a16="http://schemas.microsoft.com/office/drawing/2014/main" id="{0C9FF8C6-7E0E-4CE3-805D-F079E8273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360363"/>
            <a:ext cx="8729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3600" u="sng"/>
              <a:t>Computing T(W)</a:t>
            </a:r>
            <a:r>
              <a:rPr lang="en-US" altLang="hu-HU" sz="3600" baseline="-25000"/>
              <a:t>   </a:t>
            </a:r>
            <a:r>
              <a:rPr lang="en-US" altLang="hu-HU" sz="3600"/>
              <a:t>when V(R1,A) </a:t>
            </a:r>
            <a:r>
              <a:rPr lang="en-US" altLang="hu-HU" sz="3600">
                <a:sym typeface="Symbol" panose="05050102010706020507" pitchFamily="18" charset="2"/>
              </a:rPr>
              <a:t> </a:t>
            </a:r>
            <a:r>
              <a:rPr lang="en-US" altLang="hu-HU" sz="3600"/>
              <a:t>V(R2,A)</a:t>
            </a:r>
          </a:p>
        </p:txBody>
      </p:sp>
      <p:sp>
        <p:nvSpPr>
          <p:cNvPr id="58384" name="Text Box 15">
            <a:extLst>
              <a:ext uri="{FF2B5EF4-FFF2-40B4-BE49-F238E27FC236}">
                <a16:creationId xmlns:a16="http://schemas.microsoft.com/office/drawing/2014/main" id="{8750E50C-C463-4F49-B590-3802E668D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2241550"/>
            <a:ext cx="111601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Take 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1 tuple</a:t>
            </a:r>
          </a:p>
        </p:txBody>
      </p:sp>
      <p:sp>
        <p:nvSpPr>
          <p:cNvPr id="58385" name="Text Box 16">
            <a:extLst>
              <a:ext uri="{FF2B5EF4-FFF2-40B4-BE49-F238E27FC236}">
                <a16:creationId xmlns:a16="http://schemas.microsoft.com/office/drawing/2014/main" id="{9BF09982-BB24-4C33-8DAB-E35241B5D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8" y="2695575"/>
            <a:ext cx="992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Match</a:t>
            </a:r>
          </a:p>
        </p:txBody>
      </p:sp>
      <p:sp>
        <p:nvSpPr>
          <p:cNvPr id="58386" name="Line 18">
            <a:extLst>
              <a:ext uri="{FF2B5EF4-FFF2-40B4-BE49-F238E27FC236}">
                <a16:creationId xmlns:a16="http://schemas.microsoft.com/office/drawing/2014/main" id="{A967F4E2-467D-47CD-B52A-6B472C3AB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6400" y="2652713"/>
            <a:ext cx="1143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87" name="Oval 19">
            <a:extLst>
              <a:ext uri="{FF2B5EF4-FFF2-40B4-BE49-F238E27FC236}">
                <a16:creationId xmlns:a16="http://schemas.microsoft.com/office/drawing/2014/main" id="{1999E5FA-EC50-4FD9-AABC-E00AF36FE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8" y="2389188"/>
            <a:ext cx="2286000" cy="538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grpSp>
        <p:nvGrpSpPr>
          <p:cNvPr id="58388" name="Group 22">
            <a:extLst>
              <a:ext uri="{FF2B5EF4-FFF2-40B4-BE49-F238E27FC236}">
                <a16:creationId xmlns:a16="http://schemas.microsoft.com/office/drawing/2014/main" id="{94AC2383-14FB-4396-A780-D6F7E642031C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3517900"/>
            <a:ext cx="7772400" cy="1285875"/>
            <a:chOff x="403" y="2216"/>
            <a:chExt cx="4896" cy="810"/>
          </a:xfrm>
        </p:grpSpPr>
        <p:sp>
          <p:nvSpPr>
            <p:cNvPr id="58392" name="Rectangle 20">
              <a:extLst>
                <a:ext uri="{FF2B5EF4-FFF2-40B4-BE49-F238E27FC236}">
                  <a16:creationId xmlns:a16="http://schemas.microsoft.com/office/drawing/2014/main" id="{52242786-81B0-47A6-B47B-6D232730D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" y="2216"/>
              <a:ext cx="4896" cy="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1 tuple matches with   T(R2)</a:t>
              </a:r>
              <a:r>
                <a:rPr lang="en-US" altLang="hu-HU" sz="1600"/>
                <a:t>        </a:t>
              </a:r>
              <a:r>
                <a:rPr lang="en-US" altLang="hu-HU"/>
                <a:t>tuples...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hu-HU"/>
                <a:t>					    V(R2,A) </a:t>
              </a:r>
            </a:p>
          </p:txBody>
        </p:sp>
        <p:sp>
          <p:nvSpPr>
            <p:cNvPr id="58393" name="Line 21">
              <a:extLst>
                <a:ext uri="{FF2B5EF4-FFF2-40B4-BE49-F238E27FC236}">
                  <a16:creationId xmlns:a16="http://schemas.microsoft.com/office/drawing/2014/main" id="{AA6B17B3-0414-479F-8B54-DEEC90062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2" y="2573"/>
              <a:ext cx="7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58389" name="Group 25">
            <a:extLst>
              <a:ext uri="{FF2B5EF4-FFF2-40B4-BE49-F238E27FC236}">
                <a16:creationId xmlns:a16="http://schemas.microsoft.com/office/drawing/2014/main" id="{E46C049E-BB81-4DDF-9563-EC0A6D5629AF}"/>
              </a:ext>
            </a:extLst>
          </p:cNvPr>
          <p:cNvGrpSpPr>
            <a:grpSpLocks/>
          </p:cNvGrpSpPr>
          <p:nvPr/>
        </p:nvGrpSpPr>
        <p:grpSpPr bwMode="auto">
          <a:xfrm>
            <a:off x="630238" y="4775200"/>
            <a:ext cx="7772400" cy="1366838"/>
            <a:chOff x="397" y="3008"/>
            <a:chExt cx="4896" cy="861"/>
          </a:xfrm>
        </p:grpSpPr>
        <p:sp>
          <p:nvSpPr>
            <p:cNvPr id="58390" name="Rectangle 23">
              <a:extLst>
                <a:ext uri="{FF2B5EF4-FFF2-40B4-BE49-F238E27FC236}">
                  <a16:creationId xmlns:a16="http://schemas.microsoft.com/office/drawing/2014/main" id="{C7A8A9A5-22BC-47BE-97F5-97F02EE88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3008"/>
              <a:ext cx="4896" cy="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so     T(W)   =     T(R2)   </a:t>
              </a:r>
              <a:r>
                <a:rPr lang="en-US" altLang="hu-HU">
                  <a:sym typeface="Symbol" panose="05050102010706020507" pitchFamily="18" charset="2"/>
                </a:rPr>
                <a:t></a:t>
              </a:r>
              <a:r>
                <a:rPr lang="en-US" altLang="hu-HU"/>
                <a:t> T(R1)</a:t>
              </a:r>
              <a:endParaRPr lang="en-US" altLang="hu-HU" sz="1600"/>
            </a:p>
            <a:p>
              <a:pPr eaLnBrk="1" hangingPunct="1">
                <a:buFontTx/>
                <a:buNone/>
              </a:pPr>
              <a:r>
                <a:rPr lang="en-US" altLang="hu-HU"/>
                <a:t>			         V(R2, A)</a:t>
              </a:r>
              <a:r>
                <a:rPr lang="en-US" altLang="hu-HU" sz="1600"/>
                <a:t> </a:t>
              </a:r>
            </a:p>
          </p:txBody>
        </p:sp>
        <p:sp>
          <p:nvSpPr>
            <p:cNvPr id="58391" name="Line 24">
              <a:extLst>
                <a:ext uri="{FF2B5EF4-FFF2-40B4-BE49-F238E27FC236}">
                  <a16:creationId xmlns:a16="http://schemas.microsoft.com/office/drawing/2014/main" id="{AB538BB3-B41A-49DC-BAEF-94C5D2D50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2" y="3394"/>
              <a:ext cx="93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>
            <a:extLst>
              <a:ext uri="{FF2B5EF4-FFF2-40B4-BE49-F238E27FC236}">
                <a16:creationId xmlns:a16="http://schemas.microsoft.com/office/drawing/2014/main" id="{BFAD86C3-ACB3-4C43-9604-D51692DF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3FDBF5-A617-43B2-8AEE-FEFE59B1920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hu-HU" sz="1400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632C2E3-67CA-47DC-9298-BA7CB4CBC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8975"/>
            <a:ext cx="8291513" cy="4368800"/>
          </a:xfrm>
        </p:spPr>
        <p:txBody>
          <a:bodyPr/>
          <a:lstStyle/>
          <a:p>
            <a:pPr eaLnBrk="1" hangingPunct="1"/>
            <a:r>
              <a:rPr lang="en-US" altLang="hu-HU"/>
              <a:t>V(R1,A)  </a:t>
            </a:r>
            <a:r>
              <a:rPr lang="en-US" altLang="hu-HU" sz="4400">
                <a:sym typeface="Symbol" panose="05050102010706020507" pitchFamily="18" charset="2"/>
              </a:rPr>
              <a:t></a:t>
            </a:r>
            <a:r>
              <a:rPr lang="en-US" altLang="hu-HU"/>
              <a:t> V(R2,A)   T(W) = T(R2) T(R1)</a:t>
            </a:r>
            <a:endParaRPr lang="en-US" altLang="hu-HU" sz="1600"/>
          </a:p>
          <a:p>
            <a:pPr eaLnBrk="1" hangingPunct="1">
              <a:buFontTx/>
              <a:buNone/>
            </a:pPr>
            <a:r>
              <a:rPr lang="en-US" altLang="hu-HU"/>
              <a:t>						           V(R2,A)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/>
            <a:r>
              <a:rPr lang="en-US" altLang="hu-HU"/>
              <a:t>V(R2,A)  </a:t>
            </a:r>
            <a:r>
              <a:rPr lang="en-US" altLang="hu-HU" sz="4400">
                <a:sym typeface="Symbol" panose="05050102010706020507" pitchFamily="18" charset="2"/>
              </a:rPr>
              <a:t></a:t>
            </a:r>
            <a:r>
              <a:rPr lang="en-US" altLang="hu-HU"/>
              <a:t> V(R1,A)   T(W)  =  T(R2) T(R1)</a:t>
            </a:r>
            <a:endParaRPr lang="en-US" altLang="hu-HU" sz="1600"/>
          </a:p>
          <a:p>
            <a:pPr eaLnBrk="1" hangingPunct="1">
              <a:buFontTx/>
              <a:buNone/>
            </a:pPr>
            <a:r>
              <a:rPr lang="en-US" altLang="hu-HU"/>
              <a:t>						             V(R1,A)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[A is common attribute]</a:t>
            </a:r>
            <a:endParaRPr lang="en-US" altLang="hu-HU" sz="1600"/>
          </a:p>
          <a:p>
            <a:pPr eaLnBrk="1" hangingPunct="1"/>
            <a:endParaRPr lang="en-US" altLang="hu-HU"/>
          </a:p>
        </p:txBody>
      </p:sp>
      <p:sp>
        <p:nvSpPr>
          <p:cNvPr id="59396" name="Line 6">
            <a:extLst>
              <a:ext uri="{FF2B5EF4-FFF2-40B4-BE49-F238E27FC236}">
                <a16:creationId xmlns:a16="http://schemas.microsoft.com/office/drawing/2014/main" id="{53775F60-FA35-4127-84DD-FEADA87E1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088" y="1457325"/>
            <a:ext cx="1962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397" name="Line 8">
            <a:extLst>
              <a:ext uri="{FF2B5EF4-FFF2-40B4-BE49-F238E27FC236}">
                <a16:creationId xmlns:a16="http://schemas.microsoft.com/office/drawing/2014/main" id="{F53C77C7-6064-4DDC-BB75-535F96BB7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444875"/>
            <a:ext cx="1962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id="{8D03D0F4-D488-4820-8018-0253FA47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2DB4CC-B136-4422-B8E5-E758848C24B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hu-HU" sz="140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389F0A4-528A-4CA4-8914-BFBFB88EB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5065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T(W)  =           T(R2) T(R1)</a:t>
            </a:r>
          </a:p>
          <a:p>
            <a:pPr eaLnBrk="1" hangingPunct="1">
              <a:buFontTx/>
              <a:buNone/>
            </a:pPr>
            <a:r>
              <a:rPr lang="en-US" altLang="hu-HU"/>
              <a:t>			max{ V(R1,A), V(R2,A) }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9E966D83-C929-4BC1-8ED3-C9595F133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In general</a:t>
            </a:r>
            <a:r>
              <a:rPr lang="en-US" altLang="hu-HU" sz="3600"/>
              <a:t>    W = R1      R2</a:t>
            </a:r>
            <a:endParaRPr lang="en-US" altLang="hu-HU" sz="3600" u="sng"/>
          </a:p>
        </p:txBody>
      </p:sp>
      <p:sp>
        <p:nvSpPr>
          <p:cNvPr id="60421" name="AutoShape 5">
            <a:extLst>
              <a:ext uri="{FF2B5EF4-FFF2-40B4-BE49-F238E27FC236}">
                <a16:creationId xmlns:a16="http://schemas.microsoft.com/office/drawing/2014/main" id="{AD2C336C-6E55-496C-A9D3-A7A2778EAAC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226050" y="928688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0422" name="Line 6">
            <a:extLst>
              <a:ext uri="{FF2B5EF4-FFF2-40B4-BE49-F238E27FC236}">
                <a16:creationId xmlns:a16="http://schemas.microsoft.com/office/drawing/2014/main" id="{6525CB43-DFFB-4078-A5BB-5082A6D34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2579688"/>
            <a:ext cx="411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ia számának helye 5">
            <a:extLst>
              <a:ext uri="{FF2B5EF4-FFF2-40B4-BE49-F238E27FC236}">
                <a16:creationId xmlns:a16="http://schemas.microsoft.com/office/drawing/2014/main" id="{00DF3726-8E05-4269-B550-AF5742C5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9D101D-F8E2-45A0-AD15-17B9AF18E8DF}" type="slidenum">
              <a:rPr lang="en-US" altLang="hu-HU" sz="900"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hu-HU" sz="9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F7D5B63-D38B-4269-806B-3390124B2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81075"/>
          </a:xfrm>
        </p:spPr>
        <p:txBody>
          <a:bodyPr/>
          <a:lstStyle/>
          <a:p>
            <a:pPr eaLnBrk="1" hangingPunct="1"/>
            <a:r>
              <a:rPr lang="en-US" altLang="hu-HU" sz="4000" dirty="0">
                <a:solidFill>
                  <a:srgbClr val="FF0000"/>
                </a:solidFill>
              </a:rPr>
              <a:t>Size Estimation</a:t>
            </a:r>
            <a:r>
              <a:rPr lang="hu-HU" altLang="hu-HU" sz="4000" dirty="0">
                <a:solidFill>
                  <a:srgbClr val="FF0000"/>
                </a:solidFill>
              </a:rPr>
              <a:t> </a:t>
            </a:r>
            <a:r>
              <a:rPr lang="hu-HU" altLang="hu-HU" sz="4000" dirty="0" err="1"/>
              <a:t>Summary</a:t>
            </a:r>
            <a:r>
              <a:rPr lang="en-US" altLang="hu-HU" sz="4000" dirty="0"/>
              <a:t> (1/2)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CF19BDEC-D3A1-4610-8857-5CF7313FE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38275"/>
            <a:ext cx="7772400" cy="48228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hu-HU" dirty="0"/>
              <a:t> </a:t>
            </a:r>
            <a:r>
              <a:rPr lang="hu-HU" altLang="hu-HU" dirty="0"/>
              <a:t>             </a:t>
            </a:r>
            <a:r>
              <a:rPr lang="en-US" altLang="hu-HU" sz="2000" dirty="0"/>
              <a:t>SC(</a:t>
            </a:r>
            <a:r>
              <a:rPr lang="hu-HU" altLang="hu-HU" sz="2000" dirty="0"/>
              <a:t>R,</a:t>
            </a:r>
            <a:r>
              <a:rPr lang="en-US" altLang="hu-HU" sz="2000" dirty="0"/>
              <a:t>A)</a:t>
            </a:r>
            <a:r>
              <a:rPr lang="hu-HU" altLang="hu-HU" sz="2000" dirty="0"/>
              <a:t> (--&gt; </a:t>
            </a:r>
            <a:r>
              <a:rPr lang="en-US" altLang="hu-HU" sz="2000" dirty="0"/>
              <a:t>S</a:t>
            </a:r>
            <a:r>
              <a:rPr lang="hu-HU" altLang="hu-HU" sz="2000" dirty="0"/>
              <a:t>C</a:t>
            </a:r>
            <a:r>
              <a:rPr lang="en-US" altLang="hu-HU" sz="2000" dirty="0"/>
              <a:t>(</a:t>
            </a:r>
            <a:r>
              <a:rPr lang="hu-HU" altLang="hu-HU" sz="2000" dirty="0"/>
              <a:t>R,</a:t>
            </a:r>
            <a:r>
              <a:rPr lang="en-US" altLang="hu-HU" sz="2000" dirty="0"/>
              <a:t>A)</a:t>
            </a:r>
            <a:r>
              <a:rPr lang="hu-HU" altLang="hu-HU" sz="2000" dirty="0"/>
              <a:t> </a:t>
            </a:r>
            <a:r>
              <a:rPr lang="en-US" altLang="hu-HU" sz="2000" dirty="0"/>
              <a:t>= </a:t>
            </a:r>
            <a:r>
              <a:rPr lang="hu-HU" altLang="hu-HU" sz="2000" dirty="0"/>
              <a:t>T(R)</a:t>
            </a:r>
            <a:r>
              <a:rPr lang="en-US" altLang="hu-HU" sz="2000" baseline="-25000" dirty="0"/>
              <a:t> </a:t>
            </a:r>
            <a:r>
              <a:rPr lang="en-US" altLang="hu-HU" sz="2000" dirty="0"/>
              <a:t>/ V(</a:t>
            </a:r>
            <a:r>
              <a:rPr lang="hu-HU" altLang="hu-HU" sz="2000" dirty="0"/>
              <a:t>R,</a:t>
            </a:r>
            <a:r>
              <a:rPr lang="en-US" altLang="hu-HU" sz="2000" dirty="0"/>
              <a:t>A)</a:t>
            </a:r>
            <a:r>
              <a:rPr lang="hu-HU" altLang="hu-HU" sz="2000" dirty="0"/>
              <a:t>)</a:t>
            </a:r>
            <a:endParaRPr lang="en-US" altLang="hu-HU" sz="2000" dirty="0"/>
          </a:p>
          <a:p>
            <a:pPr marL="0" indent="0" eaLnBrk="1" hangingPunct="1">
              <a:buFontTx/>
              <a:buNone/>
            </a:pPr>
            <a:r>
              <a:rPr lang="en-US" altLang="hu-HU" dirty="0"/>
              <a:t>  </a:t>
            </a:r>
          </a:p>
          <a:p>
            <a:pPr marL="0" indent="0" eaLnBrk="1" hangingPunct="1">
              <a:buFontTx/>
              <a:buNone/>
            </a:pPr>
            <a:r>
              <a:rPr lang="en-US" altLang="hu-HU" sz="2400" dirty="0"/>
              <a:t>  </a:t>
            </a:r>
            <a:r>
              <a:rPr lang="hu-HU" altLang="hu-HU" sz="2400" dirty="0"/>
              <a:t>         </a:t>
            </a:r>
          </a:p>
          <a:p>
            <a:pPr marL="0" indent="0" eaLnBrk="1" hangingPunct="1">
              <a:buFontTx/>
              <a:buNone/>
            </a:pPr>
            <a:r>
              <a:rPr lang="hu-HU" altLang="hu-HU" sz="2400" dirty="0"/>
              <a:t>                     </a:t>
            </a:r>
            <a:r>
              <a:rPr lang="en-US" altLang="hu-HU" sz="2000" dirty="0"/>
              <a:t>multiplying probabilities</a:t>
            </a:r>
          </a:p>
          <a:p>
            <a:pPr marL="457200" lvl="1" indent="0" eaLnBrk="1" hangingPunct="1">
              <a:buFontTx/>
              <a:buNone/>
            </a:pPr>
            <a:endParaRPr lang="hu-HU" altLang="hu-HU" dirty="0"/>
          </a:p>
          <a:p>
            <a:pPr marL="457200" lvl="1" indent="0" eaLnBrk="1" hangingPunct="1">
              <a:buFontTx/>
              <a:buNone/>
            </a:pPr>
            <a:endParaRPr lang="hu-HU" altLang="hu-HU" sz="2000" dirty="0"/>
          </a:p>
          <a:p>
            <a:pPr marL="457200" lvl="1" indent="0" eaLnBrk="1" hangingPunct="1">
              <a:buFontTx/>
              <a:buNone/>
            </a:pPr>
            <a:r>
              <a:rPr lang="hu-HU" altLang="hu-HU" sz="2000" dirty="0"/>
              <a:t>                    </a:t>
            </a:r>
            <a:r>
              <a:rPr lang="en-US" altLang="hu-HU" sz="2000" dirty="0"/>
              <a:t>probability that a record satisfy none of  θ:   </a:t>
            </a:r>
            <a:endParaRPr lang="en-US" altLang="hu-HU" dirty="0"/>
          </a:p>
        </p:txBody>
      </p:sp>
      <p:graphicFrame>
        <p:nvGraphicFramePr>
          <p:cNvPr id="61445" name="Object 4">
            <a:extLst>
              <a:ext uri="{FF2B5EF4-FFF2-40B4-BE49-F238E27FC236}">
                <a16:creationId xmlns:a16="http://schemas.microsoft.com/office/drawing/2014/main" id="{D302FE4A-29B1-4947-996C-D9199D806B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8225" y="1657350"/>
          <a:ext cx="8382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1" name="Equation" r:id="rId4" imgW="520700" imgH="177800" progId="Equation.3">
                  <p:embed/>
                </p:oleObj>
              </mc:Choice>
              <mc:Fallback>
                <p:oleObj name="Equation" r:id="rId4" imgW="520700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1657350"/>
                        <a:ext cx="8382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5">
            <a:extLst>
              <a:ext uri="{FF2B5EF4-FFF2-40B4-BE49-F238E27FC236}">
                <a16:creationId xmlns:a16="http://schemas.microsoft.com/office/drawing/2014/main" id="{2523E737-D41D-4F3C-ADD8-1E93DC5327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335213"/>
          <a:ext cx="81756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2" name="Equation" r:id="rId6" imgW="508000" imgH="177800" progId="Equation.3">
                  <p:embed/>
                </p:oleObj>
              </mc:Choice>
              <mc:Fallback>
                <p:oleObj name="Equation" r:id="rId6" imgW="508000" imgH="17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35213"/>
                        <a:ext cx="817563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6">
            <a:extLst>
              <a:ext uri="{FF2B5EF4-FFF2-40B4-BE49-F238E27FC236}">
                <a16:creationId xmlns:a16="http://schemas.microsoft.com/office/drawing/2014/main" id="{D51B64A1-495A-47C5-94E5-7FBEDDDF20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7625" y="2159000"/>
          <a:ext cx="25971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3" name="Equation" r:id="rId8" imgW="1841500" imgH="419100" progId="Equation.3">
                  <p:embed/>
                </p:oleObj>
              </mc:Choice>
              <mc:Fallback>
                <p:oleObj name="Equation" r:id="rId8" imgW="18415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2159000"/>
                        <a:ext cx="259715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7">
            <a:extLst>
              <a:ext uri="{FF2B5EF4-FFF2-40B4-BE49-F238E27FC236}">
                <a16:creationId xmlns:a16="http://schemas.microsoft.com/office/drawing/2014/main" id="{7611AFA3-1C6F-4098-B133-EC10940C7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2038" y="3103563"/>
          <a:ext cx="134937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4" name="Equation" r:id="rId10" imgW="838200" imgH="203200" progId="Equation.3">
                  <p:embed/>
                </p:oleObj>
              </mc:Choice>
              <mc:Fallback>
                <p:oleObj name="Equation" r:id="rId10" imgW="8382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103563"/>
                        <a:ext cx="1349375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8">
            <a:extLst>
              <a:ext uri="{FF2B5EF4-FFF2-40B4-BE49-F238E27FC236}">
                <a16:creationId xmlns:a16="http://schemas.microsoft.com/office/drawing/2014/main" id="{4F3F29BA-9582-4316-B78A-F81AE20A8F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576638"/>
          <a:ext cx="41894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5" name="Equation" r:id="rId12" imgW="2844800" imgH="228600" progId="Equation.3">
                  <p:embed/>
                </p:oleObj>
              </mc:Choice>
              <mc:Fallback>
                <p:oleObj name="Equation" r:id="rId12" imgW="2844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76638"/>
                        <a:ext cx="41894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9">
            <a:extLst>
              <a:ext uri="{FF2B5EF4-FFF2-40B4-BE49-F238E27FC236}">
                <a16:creationId xmlns:a16="http://schemas.microsoft.com/office/drawing/2014/main" id="{879B9F0F-5E5F-4388-8FBF-9744FFF6A3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4900" y="4371975"/>
          <a:ext cx="132873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6" name="Equation" r:id="rId14" imgW="825500" imgH="203200" progId="Equation.3">
                  <p:embed/>
                </p:oleObj>
              </mc:Choice>
              <mc:Fallback>
                <p:oleObj name="Equation" r:id="rId14" imgW="8255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4371975"/>
                        <a:ext cx="1328738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0">
            <a:extLst>
              <a:ext uri="{FF2B5EF4-FFF2-40B4-BE49-F238E27FC236}">
                <a16:creationId xmlns:a16="http://schemas.microsoft.com/office/drawing/2014/main" id="{722F14C5-F457-42BC-9B28-BDA858B7BB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7925" y="4802188"/>
          <a:ext cx="45259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7" name="Equation" r:id="rId16" imgW="3073400" imgH="228600" progId="Equation.3">
                  <p:embed/>
                </p:oleObj>
              </mc:Choice>
              <mc:Fallback>
                <p:oleObj name="Equation" r:id="rId16" imgW="3073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4802188"/>
                        <a:ext cx="452596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Object 11">
            <a:extLst>
              <a:ext uri="{FF2B5EF4-FFF2-40B4-BE49-F238E27FC236}">
                <a16:creationId xmlns:a16="http://schemas.microsoft.com/office/drawing/2014/main" id="{6DE8D676-6990-487B-B4AA-47B0A056B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7600" y="5373688"/>
          <a:ext cx="555783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8" name="Equation" r:id="rId18" imgW="3771900" imgH="228600" progId="Equation.3">
                  <p:embed/>
                </p:oleObj>
              </mc:Choice>
              <mc:Fallback>
                <p:oleObj name="Equation" r:id="rId18" imgW="37719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5373688"/>
                        <a:ext cx="5557838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ia számának helye 5">
            <a:extLst>
              <a:ext uri="{FF2B5EF4-FFF2-40B4-BE49-F238E27FC236}">
                <a16:creationId xmlns:a16="http://schemas.microsoft.com/office/drawing/2014/main" id="{22A171E2-9BDE-46F0-9479-4B3510D3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FDF246-29C0-415E-9222-C6B210CDD760}" type="slidenum">
              <a:rPr lang="en-US" altLang="hu-HU" sz="900"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hu-HU" sz="9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70B5937-3FE5-4A3A-AF18-99BC5571A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90525"/>
            <a:ext cx="7772400" cy="1076325"/>
          </a:xfrm>
        </p:spPr>
        <p:txBody>
          <a:bodyPr/>
          <a:lstStyle/>
          <a:p>
            <a:pPr eaLnBrk="1" hangingPunct="1"/>
            <a:r>
              <a:rPr lang="en-US" altLang="hu-HU" sz="4000" dirty="0">
                <a:solidFill>
                  <a:srgbClr val="FF0000"/>
                </a:solidFill>
              </a:rPr>
              <a:t>Size Estimation </a:t>
            </a:r>
            <a:r>
              <a:rPr lang="hu-HU" altLang="hu-HU" sz="4000" dirty="0" err="1"/>
              <a:t>Summary</a:t>
            </a:r>
            <a:r>
              <a:rPr lang="en-US" altLang="hu-HU" sz="4000" dirty="0"/>
              <a:t>(2/2)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5B5E339-AE27-46DF-8A4B-4DDC49EAC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14475"/>
            <a:ext cx="7772400" cy="4581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hu-HU" sz="2400" dirty="0"/>
              <a:t>R x S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hu-HU" altLang="hu-HU" sz="2400" dirty="0"/>
              <a:t>T(</a:t>
            </a:r>
            <a:r>
              <a:rPr lang="hu-HU" altLang="hu-HU" sz="2400" dirty="0" err="1"/>
              <a:t>RxS</a:t>
            </a:r>
            <a:r>
              <a:rPr lang="hu-HU" altLang="hu-HU" sz="2400" dirty="0"/>
              <a:t>) = T(R)</a:t>
            </a:r>
            <a:r>
              <a:rPr lang="en-US" altLang="hu-HU" sz="2400" dirty="0"/>
              <a:t>*</a:t>
            </a:r>
            <a:r>
              <a:rPr lang="hu-HU" altLang="hu-HU" sz="2400" dirty="0"/>
              <a:t>T(S)</a:t>
            </a:r>
          </a:p>
          <a:p>
            <a:pPr eaLnBrk="1" hangingPunct="1">
              <a:defRPr/>
            </a:pPr>
            <a:endParaRPr lang="hu-HU" altLang="hu-HU" sz="2400" dirty="0"/>
          </a:p>
          <a:p>
            <a:pPr eaLnBrk="1" hangingPunct="1">
              <a:defRPr/>
            </a:pPr>
            <a:r>
              <a:rPr lang="en-US" altLang="hu-HU" sz="2400" dirty="0"/>
              <a:t>R   S</a:t>
            </a:r>
          </a:p>
          <a:p>
            <a:pPr lvl="1" eaLnBrk="1" hangingPunct="1">
              <a:defRPr/>
            </a:pPr>
            <a:r>
              <a:rPr lang="en-US" altLang="hu-HU" sz="2400" dirty="0"/>
              <a:t>R </a:t>
            </a:r>
            <a:r>
              <a:rPr lang="en-US" altLang="hu-HU" sz="2400" dirty="0">
                <a:sym typeface="Symbol" panose="05050102010706020507" pitchFamily="18" charset="2"/>
              </a:rPr>
              <a:t> S = : </a:t>
            </a:r>
            <a:r>
              <a:rPr lang="hu-HU" altLang="hu-HU" sz="2400" dirty="0">
                <a:sym typeface="Symbol" panose="05050102010706020507" pitchFamily="18" charset="2"/>
              </a:rPr>
              <a:t>T(R) </a:t>
            </a:r>
            <a:r>
              <a:rPr lang="en-US" altLang="hu-HU" sz="2400" dirty="0"/>
              <a:t>* </a:t>
            </a:r>
            <a:r>
              <a:rPr lang="hu-HU" altLang="hu-HU" sz="2400" dirty="0"/>
              <a:t>T(S)</a:t>
            </a:r>
            <a:endParaRPr lang="en-US" altLang="hu-HU" sz="2400" baseline="-25000" dirty="0"/>
          </a:p>
          <a:p>
            <a:pPr lvl="1" eaLnBrk="1" hangingPunct="1">
              <a:defRPr/>
            </a:pPr>
            <a:r>
              <a:rPr lang="en-US" altLang="hu-HU" sz="2400" dirty="0"/>
              <a:t>R </a:t>
            </a:r>
            <a:r>
              <a:rPr lang="en-US" altLang="hu-HU" sz="2400" dirty="0">
                <a:sym typeface="Symbol" panose="05050102010706020507" pitchFamily="18" charset="2"/>
              </a:rPr>
              <a:t> S key for R: maximum output size is </a:t>
            </a:r>
            <a:r>
              <a:rPr lang="hu-HU" altLang="hu-HU" sz="2400" dirty="0">
                <a:sym typeface="Symbol" panose="05050102010706020507" pitchFamily="18" charset="2"/>
              </a:rPr>
              <a:t>T(S)</a:t>
            </a:r>
            <a:endParaRPr lang="en-US" altLang="hu-HU" sz="2400" baseline="-25000" dirty="0"/>
          </a:p>
          <a:p>
            <a:pPr lvl="1" eaLnBrk="1" hangingPunct="1">
              <a:defRPr/>
            </a:pPr>
            <a:r>
              <a:rPr lang="en-US" altLang="hu-HU" sz="2400" dirty="0"/>
              <a:t>R </a:t>
            </a:r>
            <a:r>
              <a:rPr lang="en-US" altLang="hu-HU" sz="2400" dirty="0">
                <a:sym typeface="Symbol" panose="05050102010706020507" pitchFamily="18" charset="2"/>
              </a:rPr>
              <a:t> S foreign key for R: </a:t>
            </a:r>
            <a:r>
              <a:rPr lang="hu-HU" altLang="hu-HU" sz="2400" dirty="0">
                <a:sym typeface="Symbol" panose="05050102010706020507" pitchFamily="18" charset="2"/>
              </a:rPr>
              <a:t>T(S)</a:t>
            </a:r>
            <a:endParaRPr lang="en-US" altLang="hu-HU" sz="2400" baseline="-25000" dirty="0"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r>
              <a:rPr lang="en-US" altLang="hu-HU" sz="2400" dirty="0"/>
              <a:t>R </a:t>
            </a:r>
            <a:r>
              <a:rPr lang="en-US" altLang="hu-HU" sz="2400" dirty="0">
                <a:sym typeface="Symbol" panose="05050102010706020507" pitchFamily="18" charset="2"/>
              </a:rPr>
              <a:t> S = {A}, neither key of R nor S</a:t>
            </a:r>
          </a:p>
          <a:p>
            <a:pPr lvl="2" eaLnBrk="1" hangingPunct="1">
              <a:defRPr/>
            </a:pPr>
            <a:r>
              <a:rPr lang="hu-HU" altLang="hu-HU" dirty="0"/>
              <a:t>T(R) </a:t>
            </a:r>
            <a:r>
              <a:rPr lang="en-US" altLang="hu-HU" dirty="0"/>
              <a:t>*</a:t>
            </a:r>
            <a:r>
              <a:rPr lang="hu-HU" altLang="hu-HU" dirty="0"/>
              <a:t> T(S)</a:t>
            </a:r>
            <a:r>
              <a:rPr lang="en-US" altLang="hu-HU" baseline="-25000" dirty="0"/>
              <a:t> </a:t>
            </a:r>
            <a:r>
              <a:rPr lang="hu-HU" altLang="hu-HU" baseline="-25000" dirty="0"/>
              <a:t> </a:t>
            </a:r>
            <a:r>
              <a:rPr lang="en-US" altLang="hu-HU" dirty="0"/>
              <a:t>/ V(</a:t>
            </a:r>
            <a:r>
              <a:rPr lang="hu-HU" altLang="hu-HU" dirty="0"/>
              <a:t>S,</a:t>
            </a:r>
            <a:r>
              <a:rPr lang="en-US" altLang="hu-HU" dirty="0"/>
              <a:t>A) </a:t>
            </a:r>
          </a:p>
          <a:p>
            <a:pPr lvl="2" eaLnBrk="1" hangingPunct="1">
              <a:defRPr/>
            </a:pPr>
            <a:r>
              <a:rPr lang="hu-HU" altLang="hu-HU" dirty="0"/>
              <a:t>T(R) </a:t>
            </a:r>
            <a:r>
              <a:rPr lang="en-US" altLang="hu-HU" dirty="0"/>
              <a:t>*</a:t>
            </a:r>
            <a:r>
              <a:rPr lang="hu-HU" altLang="hu-HU" dirty="0"/>
              <a:t> T(S) </a:t>
            </a:r>
            <a:r>
              <a:rPr lang="en-US" altLang="hu-HU" baseline="-25000" dirty="0"/>
              <a:t> </a:t>
            </a:r>
            <a:r>
              <a:rPr lang="en-US" altLang="hu-HU" dirty="0"/>
              <a:t>/ V(</a:t>
            </a:r>
            <a:r>
              <a:rPr lang="hu-HU" altLang="hu-HU" dirty="0"/>
              <a:t>R,</a:t>
            </a:r>
            <a:r>
              <a:rPr lang="en-US" altLang="hu-HU" dirty="0"/>
              <a:t>A)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9443348-AEC7-48A5-85D6-F839C34DFDA3}"/>
              </a:ext>
            </a:extLst>
          </p:cNvPr>
          <p:cNvGrpSpPr>
            <a:grpSpLocks/>
          </p:cNvGrpSpPr>
          <p:nvPr/>
        </p:nvGrpSpPr>
        <p:grpSpPr bwMode="auto">
          <a:xfrm>
            <a:off x="1381125" y="2995613"/>
            <a:ext cx="152400" cy="152400"/>
            <a:chOff x="1536" y="2544"/>
            <a:chExt cx="104" cy="96"/>
          </a:xfrm>
        </p:grpSpPr>
        <p:grpSp>
          <p:nvGrpSpPr>
            <p:cNvPr id="62470" name="Group 5">
              <a:extLst>
                <a:ext uri="{FF2B5EF4-FFF2-40B4-BE49-F238E27FC236}">
                  <a16:creationId xmlns:a16="http://schemas.microsoft.com/office/drawing/2014/main" id="{A1D63BC9-3560-453B-BC85-9BA3303330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62475" name="Line 6">
                <a:extLst>
                  <a:ext uri="{FF2B5EF4-FFF2-40B4-BE49-F238E27FC236}">
                    <a16:creationId xmlns:a16="http://schemas.microsoft.com/office/drawing/2014/main" id="{4312E405-45CF-455E-84E3-78D9DE0DA8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76" name="Line 7">
                <a:extLst>
                  <a:ext uri="{FF2B5EF4-FFF2-40B4-BE49-F238E27FC236}">
                    <a16:creationId xmlns:a16="http://schemas.microsoft.com/office/drawing/2014/main" id="{BD2F6654-D4A6-4523-9C1B-EAD7BBF0C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77" name="Line 8">
                <a:extLst>
                  <a:ext uri="{FF2B5EF4-FFF2-40B4-BE49-F238E27FC236}">
                    <a16:creationId xmlns:a16="http://schemas.microsoft.com/office/drawing/2014/main" id="{B08B3E8E-89B9-4581-BFB8-669E0EA8E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62471" name="Group 9">
              <a:extLst>
                <a:ext uri="{FF2B5EF4-FFF2-40B4-BE49-F238E27FC236}">
                  <a16:creationId xmlns:a16="http://schemas.microsoft.com/office/drawing/2014/main" id="{03E91E87-4B8E-47EF-B37B-A920ADC282C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62472" name="Line 10">
                <a:extLst>
                  <a:ext uri="{FF2B5EF4-FFF2-40B4-BE49-F238E27FC236}">
                    <a16:creationId xmlns:a16="http://schemas.microsoft.com/office/drawing/2014/main" id="{CA1D7934-4640-4E27-B8E6-EAEBF0E50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73" name="Line 11">
                <a:extLst>
                  <a:ext uri="{FF2B5EF4-FFF2-40B4-BE49-F238E27FC236}">
                    <a16:creationId xmlns:a16="http://schemas.microsoft.com/office/drawing/2014/main" id="{F6315AA0-E2BE-4588-B4D8-A114CBBB4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74" name="Line 12">
                <a:extLst>
                  <a:ext uri="{FF2B5EF4-FFF2-40B4-BE49-F238E27FC236}">
                    <a16:creationId xmlns:a16="http://schemas.microsoft.com/office/drawing/2014/main" id="{AF1B7727-DDAB-4018-AED7-8CC16D635D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>
            <a:extLst>
              <a:ext uri="{FF2B5EF4-FFF2-40B4-BE49-F238E27FC236}">
                <a16:creationId xmlns:a16="http://schemas.microsoft.com/office/drawing/2014/main" id="{8206A9E5-A073-4910-ABA3-05121BAB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E8CA9F-56DA-43B4-95E6-87C70C54449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hu-HU" sz="14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CFD7C2E-67A6-4818-AAB9-3CE0CACCF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58800"/>
            <a:ext cx="7772400" cy="825500"/>
          </a:xfrm>
        </p:spPr>
        <p:txBody>
          <a:bodyPr/>
          <a:lstStyle/>
          <a:p>
            <a:pPr eaLnBrk="1" hangingPunct="1"/>
            <a:r>
              <a:rPr lang="en-US" altLang="hu-HU" dirty="0"/>
              <a:t>A Note on </a:t>
            </a:r>
            <a:r>
              <a:rPr lang="en-US" altLang="hu-HU" dirty="0">
                <a:solidFill>
                  <a:srgbClr val="FF0000"/>
                </a:solidFill>
              </a:rPr>
              <a:t>Histograms</a:t>
            </a:r>
          </a:p>
        </p:txBody>
      </p:sp>
      <p:sp>
        <p:nvSpPr>
          <p:cNvPr id="63492" name="Line 3">
            <a:extLst>
              <a:ext uri="{FF2B5EF4-FFF2-40B4-BE49-F238E27FC236}">
                <a16:creationId xmlns:a16="http://schemas.microsoft.com/office/drawing/2014/main" id="{01059CF9-34B1-4CAA-925E-48BC66F89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6700" y="4203700"/>
            <a:ext cx="353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3" name="Line 4">
            <a:extLst>
              <a:ext uri="{FF2B5EF4-FFF2-40B4-BE49-F238E27FC236}">
                <a16:creationId xmlns:a16="http://schemas.microsoft.com/office/drawing/2014/main" id="{7917B667-567E-433D-ABD7-E8AD03B6A1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8300" y="2311400"/>
            <a:ext cx="0" cy="200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4" name="Rectangle 5">
            <a:extLst>
              <a:ext uri="{FF2B5EF4-FFF2-40B4-BE49-F238E27FC236}">
                <a16:creationId xmlns:a16="http://schemas.microsoft.com/office/drawing/2014/main" id="{AA2E24F1-7306-491B-A2B1-8095B0769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3733800"/>
            <a:ext cx="622300" cy="469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3495" name="Rectangle 6">
            <a:extLst>
              <a:ext uri="{FF2B5EF4-FFF2-40B4-BE49-F238E27FC236}">
                <a16:creationId xmlns:a16="http://schemas.microsoft.com/office/drawing/2014/main" id="{123703B5-418C-4632-BEAC-FDBE49DEF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733800"/>
            <a:ext cx="622300" cy="469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3496" name="Rectangle 7">
            <a:extLst>
              <a:ext uri="{FF2B5EF4-FFF2-40B4-BE49-F238E27FC236}">
                <a16:creationId xmlns:a16="http://schemas.microsoft.com/office/drawing/2014/main" id="{3E544DE2-428A-4910-9CD9-7B39BBF5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3733800"/>
            <a:ext cx="622300" cy="469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3497" name="Rectangle 8">
            <a:extLst>
              <a:ext uri="{FF2B5EF4-FFF2-40B4-BE49-F238E27FC236}">
                <a16:creationId xmlns:a16="http://schemas.microsoft.com/office/drawing/2014/main" id="{991214E3-2C3E-42BD-88F7-CBE85B013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00" y="3746500"/>
            <a:ext cx="622300" cy="469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3498" name="Rectangle 9">
            <a:extLst>
              <a:ext uri="{FF2B5EF4-FFF2-40B4-BE49-F238E27FC236}">
                <a16:creationId xmlns:a16="http://schemas.microsoft.com/office/drawing/2014/main" id="{E7C6293A-3036-4FE5-9832-D7F5A925B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251200"/>
            <a:ext cx="622300" cy="952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3499" name="Rectangle 11">
            <a:extLst>
              <a:ext uri="{FF2B5EF4-FFF2-40B4-BE49-F238E27FC236}">
                <a16:creationId xmlns:a16="http://schemas.microsoft.com/office/drawing/2014/main" id="{A27A7BF9-D726-4483-9DAF-093B01187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00" y="2540000"/>
            <a:ext cx="647700" cy="166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3500" name="Rectangle 12">
            <a:extLst>
              <a:ext uri="{FF2B5EF4-FFF2-40B4-BE49-F238E27FC236}">
                <a16:creationId xmlns:a16="http://schemas.microsoft.com/office/drawing/2014/main" id="{160E692A-E59E-4D5F-B935-6307CF7FA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00" y="1917700"/>
            <a:ext cx="6223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3501" name="Text Box 13">
            <a:extLst>
              <a:ext uri="{FF2B5EF4-FFF2-40B4-BE49-F238E27FC236}">
                <a16:creationId xmlns:a16="http://schemas.microsoft.com/office/drawing/2014/main" id="{8609F373-C0BA-4D1E-97B2-26E3552E0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5" y="42100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10</a:t>
            </a:r>
          </a:p>
        </p:txBody>
      </p:sp>
      <p:sp>
        <p:nvSpPr>
          <p:cNvPr id="63502" name="Text Box 14">
            <a:extLst>
              <a:ext uri="{FF2B5EF4-FFF2-40B4-BE49-F238E27FC236}">
                <a16:creationId xmlns:a16="http://schemas.microsoft.com/office/drawing/2014/main" id="{4A6C872A-11E0-4776-BA84-B60F7FF5C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41973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20</a:t>
            </a:r>
          </a:p>
        </p:txBody>
      </p:sp>
      <p:sp>
        <p:nvSpPr>
          <p:cNvPr id="63503" name="Text Box 15">
            <a:extLst>
              <a:ext uri="{FF2B5EF4-FFF2-40B4-BE49-F238E27FC236}">
                <a16:creationId xmlns:a16="http://schemas.microsoft.com/office/drawing/2014/main" id="{16B27A68-3723-4E6A-BB40-146F0154A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925" y="41973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30</a:t>
            </a:r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72684A15-7ADA-4E4A-840B-F97DBB3FA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2227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40</a:t>
            </a:r>
          </a:p>
        </p:txBody>
      </p:sp>
      <p:sp>
        <p:nvSpPr>
          <p:cNvPr id="63505" name="Text Box 17">
            <a:extLst>
              <a:ext uri="{FF2B5EF4-FFF2-40B4-BE49-F238E27FC236}">
                <a16:creationId xmlns:a16="http://schemas.microsoft.com/office/drawing/2014/main" id="{711BBB92-DC8A-4D72-AE41-C5FF7690B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325" y="34353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10</a:t>
            </a:r>
          </a:p>
        </p:txBody>
      </p:sp>
      <p:sp>
        <p:nvSpPr>
          <p:cNvPr id="63506" name="Text Box 18">
            <a:extLst>
              <a:ext uri="{FF2B5EF4-FFF2-40B4-BE49-F238E27FC236}">
                <a16:creationId xmlns:a16="http://schemas.microsoft.com/office/drawing/2014/main" id="{9498E430-2C76-4AA2-9180-90AF0923B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025" y="29273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20</a:t>
            </a:r>
          </a:p>
        </p:txBody>
      </p:sp>
      <p:sp>
        <p:nvSpPr>
          <p:cNvPr id="63507" name="Text Box 19">
            <a:extLst>
              <a:ext uri="{FF2B5EF4-FFF2-40B4-BE49-F238E27FC236}">
                <a16:creationId xmlns:a16="http://schemas.microsoft.com/office/drawing/2014/main" id="{4101CE06-95A3-460D-8E66-0F4FB5AA5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25" y="22288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30</a:t>
            </a:r>
          </a:p>
        </p:txBody>
      </p:sp>
      <p:sp>
        <p:nvSpPr>
          <p:cNvPr id="63508" name="Text Box 20">
            <a:extLst>
              <a:ext uri="{FF2B5EF4-FFF2-40B4-BE49-F238E27FC236}">
                <a16:creationId xmlns:a16="http://schemas.microsoft.com/office/drawing/2014/main" id="{C5F62C95-0C7C-41D6-90B7-118F3FDF4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725" y="16192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40</a:t>
            </a:r>
          </a:p>
        </p:txBody>
      </p:sp>
      <p:sp>
        <p:nvSpPr>
          <p:cNvPr id="63509" name="Text Box 21">
            <a:extLst>
              <a:ext uri="{FF2B5EF4-FFF2-40B4-BE49-F238E27FC236}">
                <a16:creationId xmlns:a16="http://schemas.microsoft.com/office/drawing/2014/main" id="{F064CB51-D75C-4863-A807-436E7BC35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2217738"/>
            <a:ext cx="24765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number of tuples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in R with A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in given range</a:t>
            </a:r>
          </a:p>
        </p:txBody>
      </p:sp>
      <p:sp>
        <p:nvSpPr>
          <p:cNvPr id="63510" name="Text Box 22">
            <a:extLst>
              <a:ext uri="{FF2B5EF4-FFF2-40B4-BE49-F238E27FC236}">
                <a16:creationId xmlns:a16="http://schemas.microsoft.com/office/drawing/2014/main" id="{129A8A53-3988-43F0-A4FC-D64FA56A2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025" y="4940300"/>
            <a:ext cx="26082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 </a:t>
            </a: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000"/>
              <a:t>A=val</a:t>
            </a:r>
            <a:r>
              <a:rPr lang="en-US" altLang="hu-HU"/>
              <a:t>(R) = 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DD9C193A-37D8-4E97-9087-83FFAFDF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386A8A-4401-490D-AF26-9BD3E3B59F71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hu-HU" sz="1400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15C74D1B-21FA-43F2-BE52-D4CF70CBD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3400"/>
            <a:ext cx="74676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RXS		R.A	R.B	R.C	S.C	S.D	S.E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		  a	  1	 10	 10	  x	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		  a	  1	 10	 20	  y	  2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		  .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		  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		  C	  2	 10	 10	  x	  2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		  .</a:t>
            </a:r>
          </a:p>
          <a:p>
            <a:pPr eaLnBrk="1" hangingPunct="1"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		  .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2E6491D8-FB44-446E-AB43-2F395CAC3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13665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7" name="Line 5">
            <a:extLst>
              <a:ext uri="{FF2B5EF4-FFF2-40B4-BE49-F238E27FC236}">
                <a16:creationId xmlns:a16="http://schemas.microsoft.com/office/drawing/2014/main" id="{85CCD9CA-2B59-4048-890B-2D7A19AC4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60325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8" name="Line 6">
            <a:extLst>
              <a:ext uri="{FF2B5EF4-FFF2-40B4-BE49-F238E27FC236}">
                <a16:creationId xmlns:a16="http://schemas.microsoft.com/office/drawing/2014/main" id="{844DEAD9-2019-4904-B9D7-B59CC2CEF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7945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9" name="Line 7">
            <a:extLst>
              <a:ext uri="{FF2B5EF4-FFF2-40B4-BE49-F238E27FC236}">
                <a16:creationId xmlns:a16="http://schemas.microsoft.com/office/drawing/2014/main" id="{58CBB36C-802C-4316-86B9-D162E16E9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67945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0" name="Line 8">
            <a:extLst>
              <a:ext uri="{FF2B5EF4-FFF2-40B4-BE49-F238E27FC236}">
                <a16:creationId xmlns:a16="http://schemas.microsoft.com/office/drawing/2014/main" id="{D09EB82C-EF8B-4CB7-8B50-80F410FAA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7945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1" name="Line 9">
            <a:extLst>
              <a:ext uri="{FF2B5EF4-FFF2-40B4-BE49-F238E27FC236}">
                <a16:creationId xmlns:a16="http://schemas.microsoft.com/office/drawing/2014/main" id="{E377A7DD-60ED-4BED-934A-8A8470A5E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7945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2" name="Line 10">
            <a:extLst>
              <a:ext uri="{FF2B5EF4-FFF2-40B4-BE49-F238E27FC236}">
                <a16:creationId xmlns:a16="http://schemas.microsoft.com/office/drawing/2014/main" id="{888753B0-1C5D-446A-A587-0DDC41FDD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67945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3" name="Line 11">
            <a:extLst>
              <a:ext uri="{FF2B5EF4-FFF2-40B4-BE49-F238E27FC236}">
                <a16:creationId xmlns:a16="http://schemas.microsoft.com/office/drawing/2014/main" id="{176A8B7A-676A-4C1B-9F6A-EBA23DBAF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67945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8204" name="Group 19">
            <a:extLst>
              <a:ext uri="{FF2B5EF4-FFF2-40B4-BE49-F238E27FC236}">
                <a16:creationId xmlns:a16="http://schemas.microsoft.com/office/drawing/2014/main" id="{7C66DE88-07BC-4A2F-A35E-67BA01B01D36}"/>
              </a:ext>
            </a:extLst>
          </p:cNvPr>
          <p:cNvGrpSpPr>
            <a:grpSpLocks/>
          </p:cNvGrpSpPr>
          <p:nvPr/>
        </p:nvGrpSpPr>
        <p:grpSpPr bwMode="auto">
          <a:xfrm>
            <a:off x="679450" y="3613150"/>
            <a:ext cx="7016750" cy="1949450"/>
            <a:chOff x="428" y="2276"/>
            <a:chExt cx="4420" cy="1228"/>
          </a:xfrm>
        </p:grpSpPr>
        <p:sp>
          <p:nvSpPr>
            <p:cNvPr id="8205" name="Oval 12">
              <a:extLst>
                <a:ext uri="{FF2B5EF4-FFF2-40B4-BE49-F238E27FC236}">
                  <a16:creationId xmlns:a16="http://schemas.microsoft.com/office/drawing/2014/main" id="{36B6A3A2-0C49-4DB9-A6B1-7F7CF516E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352"/>
              <a:ext cx="336" cy="33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8206" name="Oval 13">
              <a:extLst>
                <a:ext uri="{FF2B5EF4-FFF2-40B4-BE49-F238E27FC236}">
                  <a16:creationId xmlns:a16="http://schemas.microsoft.com/office/drawing/2014/main" id="{71866EA5-400F-4EB7-A7E4-53D9A1A1D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304"/>
              <a:ext cx="1200" cy="43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8207" name="Oval 14">
              <a:extLst>
                <a:ext uri="{FF2B5EF4-FFF2-40B4-BE49-F238E27FC236}">
                  <a16:creationId xmlns:a16="http://schemas.microsoft.com/office/drawing/2014/main" id="{B7C2D89F-0D67-4A97-A68B-CC6D402F3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352"/>
              <a:ext cx="528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8208" name="Line 15">
              <a:extLst>
                <a:ext uri="{FF2B5EF4-FFF2-40B4-BE49-F238E27FC236}">
                  <a16:creationId xmlns:a16="http://schemas.microsoft.com/office/drawing/2014/main" id="{C255F609-1C37-484A-AFB2-A0EBABFFD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2640"/>
              <a:ext cx="576" cy="76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09" name="Line 16">
              <a:extLst>
                <a:ext uri="{FF2B5EF4-FFF2-40B4-BE49-F238E27FC236}">
                  <a16:creationId xmlns:a16="http://schemas.microsoft.com/office/drawing/2014/main" id="{B5721983-2839-4226-A0FF-7F6B857D2E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688"/>
              <a:ext cx="864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10" name="Text Box 17">
              <a:extLst>
                <a:ext uri="{FF2B5EF4-FFF2-40B4-BE49-F238E27FC236}">
                  <a16:creationId xmlns:a16="http://schemas.microsoft.com/office/drawing/2014/main" id="{7DD1F119-0A58-4FCD-A9B7-1E40315E4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" y="2276"/>
              <a:ext cx="873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Bingo!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Got one...</a:t>
              </a:r>
              <a:endParaRPr lang="en-US" altLang="hu-HU" sz="2400">
                <a:latin typeface="Times New Roman" panose="02020603050405020304" pitchFamily="18" charset="0"/>
              </a:endParaRPr>
            </a:p>
          </p:txBody>
        </p:sp>
        <p:sp>
          <p:nvSpPr>
            <p:cNvPr id="8211" name="Line 18">
              <a:extLst>
                <a:ext uri="{FF2B5EF4-FFF2-40B4-BE49-F238E27FC236}">
                  <a16:creationId xmlns:a16="http://schemas.microsoft.com/office/drawing/2014/main" id="{96338FDB-4919-4D79-BE75-19CB6D4FC0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544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>
            <a:extLst>
              <a:ext uri="{FF2B5EF4-FFF2-40B4-BE49-F238E27FC236}">
                <a16:creationId xmlns:a16="http://schemas.microsoft.com/office/drawing/2014/main" id="{664EEA33-A76F-4F82-8279-BF08EF69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DD3546-037B-40A9-AB23-F7F2FBF62BB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hu-HU" sz="14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05C38C9-342A-49CD-AABD-665699262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Summary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94C69C1-B8C9-4FF3-A232-1043A4DAF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Estimating size of results is an “art”</a:t>
            </a:r>
          </a:p>
        </p:txBody>
      </p:sp>
      <p:sp>
        <p:nvSpPr>
          <p:cNvPr id="64517" name="Rectangle 4">
            <a:extLst>
              <a:ext uri="{FF2B5EF4-FFF2-40B4-BE49-F238E27FC236}">
                <a16:creationId xmlns:a16="http://schemas.microsoft.com/office/drawing/2014/main" id="{A0FAE22E-DE36-4A05-B6F4-277990B26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3273425"/>
            <a:ext cx="7772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/>
              <a:t>Don’t forget:</a:t>
            </a:r>
          </a:p>
          <a:p>
            <a:pPr eaLnBrk="1" hangingPunct="1">
              <a:buFontTx/>
              <a:buNone/>
            </a:pPr>
            <a:r>
              <a:rPr lang="en-US" altLang="hu-HU"/>
              <a:t>		</a:t>
            </a:r>
            <a:r>
              <a:rPr lang="en-US" altLang="hu-HU">
                <a:solidFill>
                  <a:srgbClr val="FF0000"/>
                </a:solidFill>
              </a:rPr>
              <a:t>Statistics</a:t>
            </a:r>
            <a:r>
              <a:rPr lang="en-US" altLang="hu-HU"/>
              <a:t> must be kept </a:t>
            </a:r>
            <a:r>
              <a:rPr lang="en-US" altLang="hu-HU">
                <a:solidFill>
                  <a:srgbClr val="FF0000"/>
                </a:solidFill>
              </a:rPr>
              <a:t>up to date</a:t>
            </a:r>
            <a:r>
              <a:rPr lang="en-US" altLang="hu-HU"/>
              <a:t>…</a:t>
            </a:r>
          </a:p>
          <a:p>
            <a:pPr eaLnBrk="1" hangingPunct="1">
              <a:buFontTx/>
              <a:buNone/>
            </a:pPr>
            <a:r>
              <a:rPr lang="en-US" altLang="hu-HU"/>
              <a:t>					(cost?)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171696A2-A1DC-4D2B-8665-033B6F5F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E61714-2CBB-41AC-94A5-A6B2970B736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hu-HU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27EF156-C4D3-4C47-8F15-B616D0027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>
                <a:solidFill>
                  <a:srgbClr val="FF0000"/>
                </a:solidFill>
              </a:rPr>
              <a:t>Relational Algebra</a:t>
            </a:r>
            <a:r>
              <a:rPr lang="en-US" altLang="hu-HU" sz="3600" dirty="0">
                <a:solidFill>
                  <a:srgbClr val="FF0000"/>
                </a:solidFill>
              </a:rPr>
              <a:t> </a:t>
            </a:r>
            <a:r>
              <a:rPr lang="en-US" altLang="hu-HU" sz="3600" dirty="0"/>
              <a:t>- can be used to</a:t>
            </a:r>
            <a:br>
              <a:rPr lang="en-US" altLang="hu-HU" sz="3600" dirty="0"/>
            </a:br>
            <a:r>
              <a:rPr lang="en-US" altLang="hu-HU" sz="3600" dirty="0"/>
              <a:t>				   describe plans...</a:t>
            </a:r>
            <a:endParaRPr lang="en-US" altLang="hu-HU" sz="3600" u="sng" dirty="0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65E5FA0-7BA9-4F7F-8060-32094EA23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05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>
                <a:sym typeface="Symbol" panose="05050102010706020507" pitchFamily="18" charset="2"/>
              </a:rPr>
              <a:t>Ex:</a:t>
            </a:r>
            <a:r>
              <a:rPr lang="en-US" altLang="hu-HU" dirty="0">
                <a:sym typeface="Symbol" panose="05050102010706020507" pitchFamily="18" charset="2"/>
              </a:rPr>
              <a:t> Plan I</a:t>
            </a:r>
          </a:p>
          <a:p>
            <a:pPr eaLnBrk="1" hangingPunct="1">
              <a:buFontTx/>
              <a:buNone/>
            </a:pPr>
            <a:r>
              <a:rPr lang="en-US" altLang="hu-HU" dirty="0">
                <a:sym typeface="Symbol" panose="05050102010706020507" pitchFamily="18" charset="2"/>
              </a:rPr>
              <a:t>				</a:t>
            </a:r>
            <a:r>
              <a:rPr lang="en-US" altLang="hu-HU" baseline="-25000" dirty="0">
                <a:sym typeface="Symbol" panose="05050102010706020507" pitchFamily="18" charset="2"/>
              </a:rPr>
              <a:t>B,D</a:t>
            </a:r>
          </a:p>
          <a:p>
            <a:pPr eaLnBrk="1" hangingPunct="1">
              <a:buFontTx/>
              <a:buNone/>
            </a:pPr>
            <a:r>
              <a:rPr lang="en-US" altLang="hu-HU" baseline="-25000" dirty="0">
                <a:sym typeface="Symbol" panose="05050102010706020507" pitchFamily="18" charset="2"/>
              </a:rPr>
              <a:t>				</a:t>
            </a:r>
          </a:p>
          <a:p>
            <a:pPr eaLnBrk="1" hangingPunct="1">
              <a:buFontTx/>
              <a:buNone/>
            </a:pPr>
            <a:r>
              <a:rPr lang="en-US" altLang="hu-HU" baseline="-25000" dirty="0">
                <a:sym typeface="Symbol" panose="05050102010706020507" pitchFamily="18" charset="2"/>
              </a:rPr>
              <a:t>				 </a:t>
            </a:r>
            <a:r>
              <a:rPr lang="en-US" altLang="hu-HU" sz="3600" dirty="0" err="1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US" altLang="hu-HU" baseline="-25000" dirty="0" err="1">
                <a:sym typeface="Symbol" panose="05050102010706020507" pitchFamily="18" charset="2"/>
              </a:rPr>
              <a:t>R.A</a:t>
            </a:r>
            <a:r>
              <a:rPr lang="en-US" altLang="hu-HU" sz="3600" baseline="-25000" dirty="0">
                <a:sym typeface="Symbol" panose="05050102010706020507" pitchFamily="18" charset="2"/>
              </a:rPr>
              <a:t>=“c”</a:t>
            </a:r>
            <a:r>
              <a:rPr lang="en-US" altLang="hu-HU" baseline="-25000" dirty="0">
                <a:sym typeface="Symbol" panose="05050102010706020507" pitchFamily="18" charset="2"/>
              </a:rPr>
              <a:t> S.E=2  R.C=S.C</a:t>
            </a:r>
            <a:endParaRPr lang="en-US" altLang="hu-HU" baseline="-25000" dirty="0">
              <a:latin typeface="Symbol" panose="05050102010706020507" pitchFamily="18" charset="2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hu-HU" dirty="0">
              <a:latin typeface="Symbol" panose="05050102010706020507" pitchFamily="18" charset="2"/>
              <a:sym typeface="Symbol" panose="05050102010706020507" pitchFamily="18" charset="2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u-HU" dirty="0">
                <a:latin typeface="Symbol" panose="05050102010706020507" pitchFamily="18" charset="2"/>
                <a:sym typeface="Symbol" panose="05050102010706020507" pitchFamily="18" charset="2"/>
              </a:rPr>
              <a:t>				 </a:t>
            </a:r>
            <a:r>
              <a:rPr lang="en-US" altLang="hu-HU" dirty="0">
                <a:sym typeface="Symbol" panose="05050102010706020507" pitchFamily="18" charset="2"/>
              </a:rPr>
              <a:t>X</a:t>
            </a:r>
          </a:p>
          <a:p>
            <a:pPr eaLnBrk="1" hangingPunct="1">
              <a:buFontTx/>
              <a:buNone/>
            </a:pPr>
            <a:r>
              <a:rPr lang="en-US" altLang="hu-HU" dirty="0">
                <a:sym typeface="Symbol" panose="05050102010706020507" pitchFamily="18" charset="2"/>
              </a:rPr>
              <a:t>			R		S</a:t>
            </a:r>
          </a:p>
          <a:p>
            <a:pPr eaLnBrk="1" hangingPunct="1">
              <a:buFontTx/>
              <a:buNone/>
            </a:pPr>
            <a:endParaRPr lang="en-US" altLang="hu-HU" dirty="0">
              <a:sym typeface="Symbol" panose="05050102010706020507" pitchFamily="18" charset="2"/>
            </a:endParaRPr>
          </a:p>
        </p:txBody>
      </p:sp>
      <p:sp>
        <p:nvSpPr>
          <p:cNvPr id="10245" name="Line 4">
            <a:extLst>
              <a:ext uri="{FF2B5EF4-FFF2-40B4-BE49-F238E27FC236}">
                <a16:creationId xmlns:a16="http://schemas.microsoft.com/office/drawing/2014/main" id="{2781F3F8-81FE-451D-B451-09095E4E1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6" name="Line 5">
            <a:extLst>
              <a:ext uri="{FF2B5EF4-FFF2-40B4-BE49-F238E27FC236}">
                <a16:creationId xmlns:a16="http://schemas.microsoft.com/office/drawing/2014/main" id="{7C6568CD-6071-4787-B493-A696D75F3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7" name="Line 6">
            <a:extLst>
              <a:ext uri="{FF2B5EF4-FFF2-40B4-BE49-F238E27FC236}">
                <a16:creationId xmlns:a16="http://schemas.microsoft.com/office/drawing/2014/main" id="{D02BCC91-0AA6-4555-B45B-0E57FCDE60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267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8" name="Line 7">
            <a:extLst>
              <a:ext uri="{FF2B5EF4-FFF2-40B4-BE49-F238E27FC236}">
                <a16:creationId xmlns:a16="http://schemas.microsoft.com/office/drawing/2014/main" id="{33C9F3DA-9134-4065-98A6-DEE763DD6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267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9" name="Rectangle 8">
            <a:extLst>
              <a:ext uri="{FF2B5EF4-FFF2-40B4-BE49-F238E27FC236}">
                <a16:creationId xmlns:a16="http://schemas.microsoft.com/office/drawing/2014/main" id="{59584545-9CA0-4B45-A2AF-B96997839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816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u="sng">
                <a:sym typeface="Symbol" panose="05050102010706020507" pitchFamily="18" charset="2"/>
              </a:rPr>
              <a:t>OR:</a:t>
            </a:r>
            <a:r>
              <a:rPr lang="en-US" altLang="hu-HU">
                <a:sym typeface="Symbol" panose="05050102010706020507" pitchFamily="18" charset="2"/>
              </a:rPr>
              <a:t>  </a:t>
            </a:r>
            <a:r>
              <a:rPr lang="en-US" altLang="hu-HU" baseline="-25000">
                <a:sym typeface="Symbol" panose="05050102010706020507" pitchFamily="18" charset="2"/>
              </a:rPr>
              <a:t>B,D </a:t>
            </a:r>
            <a:r>
              <a:rPr lang="en-US" altLang="hu-HU">
                <a:sym typeface="Symbol" panose="05050102010706020507" pitchFamily="18" charset="2"/>
              </a:rPr>
              <a:t>[</a:t>
            </a:r>
            <a:r>
              <a:rPr lang="en-US" altLang="hu-HU" baseline="-25000">
                <a:sym typeface="Symbol" panose="05050102010706020507" pitchFamily="18" charset="2"/>
              </a:rPr>
              <a:t> </a:t>
            </a:r>
            <a:r>
              <a:rPr lang="en-US" altLang="hu-HU" sz="3600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US" altLang="hu-HU" baseline="-25000">
                <a:sym typeface="Symbol" panose="05050102010706020507" pitchFamily="18" charset="2"/>
              </a:rPr>
              <a:t>R.A=“c” S.E=2  R.C = S.C</a:t>
            </a:r>
            <a:r>
              <a:rPr lang="en-US" altLang="hu-HU">
                <a:sym typeface="Symbol" panose="05050102010706020507" pitchFamily="18" charset="2"/>
              </a:rPr>
              <a:t> (RXS)]</a:t>
            </a:r>
            <a:endParaRPr lang="en-US" altLang="hu-HU"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89D35568-5216-49A7-8D6E-BA263F1A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9BAB1A-767E-4A28-93E0-C85B3AD9A73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hu-HU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3DB38A0-4F76-41EC-AA1E-B2BC27BE7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Another idea: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82E89E-1B2C-4F85-8409-4143C6BFB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hu-HU" dirty="0">
                <a:sym typeface="Symbol" panose="05050102010706020507" pitchFamily="18" charset="2"/>
              </a:rPr>
              <a:t>				</a:t>
            </a:r>
            <a:r>
              <a:rPr lang="en-US" altLang="hu-HU" baseline="-25000" dirty="0">
                <a:sym typeface="Symbol" panose="05050102010706020507" pitchFamily="18" charset="2"/>
              </a:rPr>
              <a:t>B,D </a:t>
            </a:r>
            <a:endParaRPr lang="en-US" altLang="hu-HU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hu-HU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hu-HU" baseline="-25000" dirty="0">
                <a:sym typeface="Symbol" panose="05050102010706020507" pitchFamily="18" charset="2"/>
              </a:rPr>
              <a:t> 			</a:t>
            </a:r>
            <a:r>
              <a:rPr lang="en-US" altLang="hu-HU" sz="3600" dirty="0" err="1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US" altLang="hu-HU" baseline="-25000" dirty="0" err="1">
                <a:sym typeface="Symbol" panose="05050102010706020507" pitchFamily="18" charset="2"/>
              </a:rPr>
              <a:t>R.A</a:t>
            </a:r>
            <a:r>
              <a:rPr lang="en-US" altLang="hu-HU" baseline="-25000" dirty="0">
                <a:sym typeface="Symbol" panose="05050102010706020507" pitchFamily="18" charset="2"/>
              </a:rPr>
              <a:t> = “c”</a:t>
            </a:r>
            <a:r>
              <a:rPr lang="en-US" altLang="hu-HU" sz="3600" baseline="-25000" dirty="0">
                <a:sym typeface="Symbol" panose="05050102010706020507" pitchFamily="18" charset="2"/>
              </a:rPr>
              <a:t>	 </a:t>
            </a:r>
            <a:r>
              <a:rPr lang="en-US" altLang="hu-HU" sz="3600" dirty="0" err="1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US" altLang="hu-HU" baseline="-25000" dirty="0" err="1">
                <a:sym typeface="Symbol" panose="05050102010706020507" pitchFamily="18" charset="2"/>
              </a:rPr>
              <a:t>S.E</a:t>
            </a:r>
            <a:r>
              <a:rPr lang="en-US" altLang="hu-HU" baseline="-25000" dirty="0">
                <a:sym typeface="Symbol" panose="05050102010706020507" pitchFamily="18" charset="2"/>
              </a:rPr>
              <a:t> = 2</a:t>
            </a:r>
            <a:endParaRPr lang="en-US" altLang="hu-HU" sz="24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hu-HU" sz="24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hu-HU" sz="2400" dirty="0">
                <a:sym typeface="Symbol" panose="05050102010706020507" pitchFamily="18" charset="2"/>
              </a:rPr>
              <a:t>			R		  S</a:t>
            </a:r>
            <a:endParaRPr lang="en-US" altLang="hu-HU" sz="2400" baseline="-25000" dirty="0">
              <a:sym typeface="Symbol" panose="05050102010706020507" pitchFamily="18" charset="2"/>
            </a:endParaRP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C4CA37D5-2C44-469D-9494-FDBE9ED7A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6400"/>
            <a:ext cx="1524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Plan II</a:t>
            </a:r>
          </a:p>
        </p:txBody>
      </p:sp>
      <p:sp>
        <p:nvSpPr>
          <p:cNvPr id="11270" name="AutoShape 6">
            <a:extLst>
              <a:ext uri="{FF2B5EF4-FFF2-40B4-BE49-F238E27FC236}">
                <a16:creationId xmlns:a16="http://schemas.microsoft.com/office/drawing/2014/main" id="{EBFECDFF-35F6-4E91-AFE8-9DC6BBA85D1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543300" y="2857500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1271" name="AutoShape 7">
            <a:extLst>
              <a:ext uri="{FF2B5EF4-FFF2-40B4-BE49-F238E27FC236}">
                <a16:creationId xmlns:a16="http://schemas.microsoft.com/office/drawing/2014/main" id="{EEA43ABD-7DF6-4B8A-B2A5-CAE8213D55A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124700" y="2476500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F713273A-EA21-4451-9F76-01435EF5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938" y="2971800"/>
            <a:ext cx="249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            natural join</a:t>
            </a:r>
          </a:p>
        </p:txBody>
      </p:sp>
      <p:sp>
        <p:nvSpPr>
          <p:cNvPr id="11273" name="Line 10">
            <a:extLst>
              <a:ext uri="{FF2B5EF4-FFF2-40B4-BE49-F238E27FC236}">
                <a16:creationId xmlns:a16="http://schemas.microsoft.com/office/drawing/2014/main" id="{E4F0703C-BB23-4DE6-8C5A-51CC0B65F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667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4" name="Line 11">
            <a:extLst>
              <a:ext uri="{FF2B5EF4-FFF2-40B4-BE49-F238E27FC236}">
                <a16:creationId xmlns:a16="http://schemas.microsoft.com/office/drawing/2014/main" id="{4F7CDD3B-6A90-439D-9BE8-6A4C42808D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3276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5" name="Line 12">
            <a:extLst>
              <a:ext uri="{FF2B5EF4-FFF2-40B4-BE49-F238E27FC236}">
                <a16:creationId xmlns:a16="http://schemas.microsoft.com/office/drawing/2014/main" id="{14BFAC52-694E-4A37-9385-9674B87D0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200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6" name="Line 13">
            <a:extLst>
              <a:ext uri="{FF2B5EF4-FFF2-40B4-BE49-F238E27FC236}">
                <a16:creationId xmlns:a16="http://schemas.microsoft.com/office/drawing/2014/main" id="{A679A713-A146-40AA-A8B1-C366E4337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7" name="Line 14">
            <a:extLst>
              <a:ext uri="{FF2B5EF4-FFF2-40B4-BE49-F238E27FC236}">
                <a16:creationId xmlns:a16="http://schemas.microsoft.com/office/drawing/2014/main" id="{CC7DD4BF-C427-46A7-A11B-A3E873698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B544C2AE-309B-4A49-BEC6-F59B60F0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DA951B-7E72-47A5-9405-3BD51DE97DC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hu-HU" sz="1400"/>
          </a:p>
        </p:txBody>
      </p:sp>
      <p:sp>
        <p:nvSpPr>
          <p:cNvPr id="12291" name="Text Box 4">
            <a:extLst>
              <a:ext uri="{FF2B5EF4-FFF2-40B4-BE49-F238E27FC236}">
                <a16:creationId xmlns:a16="http://schemas.microsoft.com/office/drawing/2014/main" id="{07969E27-6DB1-4C67-B923-A5C8CA9E7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"/>
            <a:ext cx="6169025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  R					        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A  B  C	</a:t>
            </a:r>
            <a:r>
              <a:rPr lang="en-US" altLang="hu-HU" sz="2800">
                <a:latin typeface="Symbol" panose="05050102010706020507" pitchFamily="18" charset="2"/>
                <a:sym typeface="Symbol" panose="05050102010706020507" pitchFamily="18" charset="2"/>
              </a:rPr>
              <a:t>s </a:t>
            </a:r>
            <a:r>
              <a:rPr lang="en-US" altLang="hu-HU" sz="2800">
                <a:sym typeface="Symbol" panose="05050102010706020507" pitchFamily="18" charset="2"/>
              </a:rPr>
              <a:t>(</a:t>
            </a:r>
            <a:r>
              <a:rPr lang="en-US" altLang="hu-HU" sz="2400">
                <a:sym typeface="Symbol" panose="05050102010706020507" pitchFamily="18" charset="2"/>
              </a:rPr>
              <a:t>R</a:t>
            </a:r>
            <a:r>
              <a:rPr lang="en-US" altLang="hu-HU" sz="2800">
                <a:sym typeface="Symbol" panose="05050102010706020507" pitchFamily="18" charset="2"/>
              </a:rPr>
              <a:t>)		</a:t>
            </a:r>
            <a:r>
              <a:rPr lang="en-US" altLang="hu-HU" sz="2800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US" altLang="hu-HU" sz="2800">
                <a:sym typeface="Symbol" panose="05050102010706020507" pitchFamily="18" charset="2"/>
              </a:rPr>
              <a:t>(</a:t>
            </a:r>
            <a:r>
              <a:rPr lang="en-US" altLang="hu-HU" sz="2400">
                <a:sym typeface="Symbol" panose="05050102010706020507" pitchFamily="18" charset="2"/>
              </a:rPr>
              <a:t>S</a:t>
            </a:r>
            <a:r>
              <a:rPr lang="en-US" altLang="hu-HU" sz="2800">
                <a:sym typeface="Symbol" panose="05050102010706020507" pitchFamily="18" charset="2"/>
              </a:rPr>
              <a:t>)	    </a:t>
            </a:r>
            <a:r>
              <a:rPr lang="en-US" altLang="hu-HU" sz="2400">
                <a:sym typeface="Symbol" panose="05050102010706020507" pitchFamily="18" charset="2"/>
              </a:rPr>
              <a:t>C  D  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a  1  10        A   B  C       C  D  E	    10  x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b  1  20	c   2  10     10  x  2     20  y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c  2  10		       20  y  2     30  z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d  2  35		       30  z  2     40  x 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e  3  45                                         50  y  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	</a:t>
            </a:r>
            <a:endParaRPr lang="en-US" altLang="hu-HU" sz="2800"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  <p:sp>
        <p:nvSpPr>
          <p:cNvPr id="12292" name="AutoShape 5">
            <a:extLst>
              <a:ext uri="{FF2B5EF4-FFF2-40B4-BE49-F238E27FC236}">
                <a16:creationId xmlns:a16="http://schemas.microsoft.com/office/drawing/2014/main" id="{F4B22704-5A8C-4461-ACB8-169C13167CF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533900" y="4178300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2293" name="AutoShape 6">
            <a:extLst>
              <a:ext uri="{FF2B5EF4-FFF2-40B4-BE49-F238E27FC236}">
                <a16:creationId xmlns:a16="http://schemas.microsoft.com/office/drawing/2014/main" id="{42EE7DD2-B111-4828-A5CC-5F1559E51CCA}"/>
              </a:ext>
            </a:extLst>
          </p:cNvPr>
          <p:cNvSpPr>
            <a:spLocks noChangeArrowheads="1"/>
          </p:cNvSpPr>
          <p:nvPr/>
        </p:nvSpPr>
        <p:spPr bwMode="auto">
          <a:xfrm rot="-2969405">
            <a:off x="5181600" y="3683000"/>
            <a:ext cx="457200" cy="4572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2294" name="AutoShape 7">
            <a:extLst>
              <a:ext uri="{FF2B5EF4-FFF2-40B4-BE49-F238E27FC236}">
                <a16:creationId xmlns:a16="http://schemas.microsoft.com/office/drawing/2014/main" id="{7265EFFD-6F11-46AA-908F-93B4CC4870C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419600" y="4902200"/>
            <a:ext cx="457200" cy="4572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2295" name="AutoShape 8">
            <a:extLst>
              <a:ext uri="{FF2B5EF4-FFF2-40B4-BE49-F238E27FC236}">
                <a16:creationId xmlns:a16="http://schemas.microsoft.com/office/drawing/2014/main" id="{03C44E5F-75B7-4018-88DC-7F38FD779A8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819400" y="2235200"/>
            <a:ext cx="457200" cy="381000"/>
          </a:xfrm>
          <a:prstGeom prst="leftArrow">
            <a:avLst>
              <a:gd name="adj1" fmla="val 50000"/>
              <a:gd name="adj2" fmla="val 3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2296" name="AutoShape 9">
            <a:extLst>
              <a:ext uri="{FF2B5EF4-FFF2-40B4-BE49-F238E27FC236}">
                <a16:creationId xmlns:a16="http://schemas.microsoft.com/office/drawing/2014/main" id="{B4254499-BC98-4FE9-BEAF-B1B1072EF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235200"/>
            <a:ext cx="3048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2297" name="AutoShape 10">
            <a:extLst>
              <a:ext uri="{FF2B5EF4-FFF2-40B4-BE49-F238E27FC236}">
                <a16:creationId xmlns:a16="http://schemas.microsoft.com/office/drawing/2014/main" id="{B5F54030-B355-4783-BA24-CF8BBE0A01BB}"/>
              </a:ext>
            </a:extLst>
          </p:cNvPr>
          <p:cNvSpPr>
            <a:spLocks noChangeArrowheads="1"/>
          </p:cNvSpPr>
          <p:nvPr/>
        </p:nvSpPr>
        <p:spPr bwMode="auto">
          <a:xfrm rot="-7062309">
            <a:off x="3810000" y="3683000"/>
            <a:ext cx="457200" cy="4572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2298" name="Line 15">
            <a:extLst>
              <a:ext uri="{FF2B5EF4-FFF2-40B4-BE49-F238E27FC236}">
                <a16:creationId xmlns:a16="http://schemas.microsoft.com/office/drawing/2014/main" id="{F087401D-ED56-4BFF-A438-AFF31E6F8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39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9" name="Line 16">
            <a:extLst>
              <a:ext uri="{FF2B5EF4-FFF2-40B4-BE49-F238E27FC236}">
                <a16:creationId xmlns:a16="http://schemas.microsoft.com/office/drawing/2014/main" id="{D2F41FB2-F934-4571-99EA-7341555D6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930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0" name="Line 17">
            <a:extLst>
              <a:ext uri="{FF2B5EF4-FFF2-40B4-BE49-F238E27FC236}">
                <a16:creationId xmlns:a16="http://schemas.microsoft.com/office/drawing/2014/main" id="{F4DCDF9F-B9C9-4336-B502-82281047A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39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1" name="Line 18">
            <a:extLst>
              <a:ext uri="{FF2B5EF4-FFF2-40B4-BE49-F238E27FC236}">
                <a16:creationId xmlns:a16="http://schemas.microsoft.com/office/drawing/2014/main" id="{F119C896-3D94-4D32-AF8F-B4F1DF170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930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2" name="Line 24">
            <a:extLst>
              <a:ext uri="{FF2B5EF4-FFF2-40B4-BE49-F238E27FC236}">
                <a16:creationId xmlns:a16="http://schemas.microsoft.com/office/drawing/2014/main" id="{236021B3-E035-445D-A5A3-8F9029FC4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3208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3" name="Line 25">
            <a:extLst>
              <a:ext uri="{FF2B5EF4-FFF2-40B4-BE49-F238E27FC236}">
                <a16:creationId xmlns:a16="http://schemas.microsoft.com/office/drawing/2014/main" id="{F0A1FF18-1442-4820-855B-6E55D92FE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397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4" name="Line 26">
            <a:extLst>
              <a:ext uri="{FF2B5EF4-FFF2-40B4-BE49-F238E27FC236}">
                <a16:creationId xmlns:a16="http://schemas.microsoft.com/office/drawing/2014/main" id="{FCB4F9F0-9611-4155-93BA-D0D5D7592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397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5" name="Line 27">
            <a:extLst>
              <a:ext uri="{FF2B5EF4-FFF2-40B4-BE49-F238E27FC236}">
                <a16:creationId xmlns:a16="http://schemas.microsoft.com/office/drawing/2014/main" id="{299EE477-17DD-4D9F-AC8C-DBE23F256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97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2306" name="Group 37">
            <a:extLst>
              <a:ext uri="{FF2B5EF4-FFF2-40B4-BE49-F238E27FC236}">
                <a16:creationId xmlns:a16="http://schemas.microsoft.com/office/drawing/2014/main" id="{1C895A82-571C-4A14-8FE4-C08C2058B53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787400"/>
            <a:ext cx="1295400" cy="3581400"/>
            <a:chOff x="432" y="384"/>
            <a:chExt cx="816" cy="2256"/>
          </a:xfrm>
        </p:grpSpPr>
        <p:sp>
          <p:nvSpPr>
            <p:cNvPr id="12318" name="Line 11">
              <a:extLst>
                <a:ext uri="{FF2B5EF4-FFF2-40B4-BE49-F238E27FC236}">
                  <a16:creationId xmlns:a16="http://schemas.microsoft.com/office/drawing/2014/main" id="{5D859B39-E7CC-4AB5-B6B6-D8C59527F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8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19" name="Line 14">
              <a:extLst>
                <a:ext uri="{FF2B5EF4-FFF2-40B4-BE49-F238E27FC236}">
                  <a16:creationId xmlns:a16="http://schemas.microsoft.com/office/drawing/2014/main" id="{276D95F4-74D2-4479-B500-99B6E041F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7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20" name="Line 19">
              <a:extLst>
                <a:ext uri="{FF2B5EF4-FFF2-40B4-BE49-F238E27FC236}">
                  <a16:creationId xmlns:a16="http://schemas.microsoft.com/office/drawing/2014/main" id="{5BAA8D56-A9ED-4CE9-AC25-3AC680AC6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21" name="Line 20">
              <a:extLst>
                <a:ext uri="{FF2B5EF4-FFF2-40B4-BE49-F238E27FC236}">
                  <a16:creationId xmlns:a16="http://schemas.microsoft.com/office/drawing/2014/main" id="{7266D6E8-F658-4CCC-9123-93FC4C92E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22" name="Line 29">
              <a:extLst>
                <a:ext uri="{FF2B5EF4-FFF2-40B4-BE49-F238E27FC236}">
                  <a16:creationId xmlns:a16="http://schemas.microsoft.com/office/drawing/2014/main" id="{B490A3CA-1F60-4681-857F-A54A878F6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23" name="Line 30">
              <a:extLst>
                <a:ext uri="{FF2B5EF4-FFF2-40B4-BE49-F238E27FC236}">
                  <a16:creationId xmlns:a16="http://schemas.microsoft.com/office/drawing/2014/main" id="{9C7C0402-DC86-481E-9CBB-5E71576AE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2307" name="Group 38">
            <a:extLst>
              <a:ext uri="{FF2B5EF4-FFF2-40B4-BE49-F238E27FC236}">
                <a16:creationId xmlns:a16="http://schemas.microsoft.com/office/drawing/2014/main" id="{5645B09B-8C24-4895-B6F1-20A80CEC6000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711200"/>
            <a:ext cx="1295400" cy="3581400"/>
            <a:chOff x="3600" y="336"/>
            <a:chExt cx="816" cy="2256"/>
          </a:xfrm>
        </p:grpSpPr>
        <p:sp>
          <p:nvSpPr>
            <p:cNvPr id="12312" name="Line 12">
              <a:extLst>
                <a:ext uri="{FF2B5EF4-FFF2-40B4-BE49-F238E27FC236}">
                  <a16:creationId xmlns:a16="http://schemas.microsoft.com/office/drawing/2014/main" id="{30310018-E692-4E92-B40D-0FA5A9D82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13" name="Line 13">
              <a:extLst>
                <a:ext uri="{FF2B5EF4-FFF2-40B4-BE49-F238E27FC236}">
                  <a16:creationId xmlns:a16="http://schemas.microsoft.com/office/drawing/2014/main" id="{1AF2E6D5-57E3-49A7-BFDD-A3010FEC8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7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14" name="Line 21">
              <a:extLst>
                <a:ext uri="{FF2B5EF4-FFF2-40B4-BE49-F238E27FC236}">
                  <a16:creationId xmlns:a16="http://schemas.microsoft.com/office/drawing/2014/main" id="{A59BB330-A8DC-465B-AFD9-E0ECD5C71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3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15" name="Line 22">
              <a:extLst>
                <a:ext uri="{FF2B5EF4-FFF2-40B4-BE49-F238E27FC236}">
                  <a16:creationId xmlns:a16="http://schemas.microsoft.com/office/drawing/2014/main" id="{5832DDA2-6C53-4922-822F-4A962A0E2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3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16" name="Line 31">
              <a:extLst>
                <a:ext uri="{FF2B5EF4-FFF2-40B4-BE49-F238E27FC236}">
                  <a16:creationId xmlns:a16="http://schemas.microsoft.com/office/drawing/2014/main" id="{4A3D243C-E515-4CB6-B259-2FE1A52E0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3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17" name="Line 32">
              <a:extLst>
                <a:ext uri="{FF2B5EF4-FFF2-40B4-BE49-F238E27FC236}">
                  <a16:creationId xmlns:a16="http://schemas.microsoft.com/office/drawing/2014/main" id="{518AB289-158A-434C-9146-842BB300B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3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2308" name="Line 33">
            <a:extLst>
              <a:ext uri="{FF2B5EF4-FFF2-40B4-BE49-F238E27FC236}">
                <a16:creationId xmlns:a16="http://schemas.microsoft.com/office/drawing/2014/main" id="{84894F30-33CA-49EF-B600-952A7EE5C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397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9" name="Line 34">
            <a:extLst>
              <a:ext uri="{FF2B5EF4-FFF2-40B4-BE49-F238E27FC236}">
                <a16:creationId xmlns:a16="http://schemas.microsoft.com/office/drawing/2014/main" id="{8235FEE2-B61F-4D0C-A7E4-8ADC930B7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397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10" name="Line 35">
            <a:extLst>
              <a:ext uri="{FF2B5EF4-FFF2-40B4-BE49-F238E27FC236}">
                <a16:creationId xmlns:a16="http://schemas.microsoft.com/office/drawing/2014/main" id="{1DB86F3C-F6CD-4FB9-AE8A-7AC7654C3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397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11" name="Line 36">
            <a:extLst>
              <a:ext uri="{FF2B5EF4-FFF2-40B4-BE49-F238E27FC236}">
                <a16:creationId xmlns:a16="http://schemas.microsoft.com/office/drawing/2014/main" id="{0612E9DC-BB84-47B9-B4A8-96B504586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397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12565</TotalTime>
  <Words>1593</Words>
  <Application>Microsoft Office PowerPoint</Application>
  <PresentationFormat>Diavetítés a képernyőre (4:3 oldalarány)</PresentationFormat>
  <Paragraphs>560</Paragraphs>
  <Slides>60</Slides>
  <Notes>3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60</vt:i4>
      </vt:variant>
    </vt:vector>
  </HeadingPairs>
  <TitlesOfParts>
    <vt:vector size="67" baseType="lpstr">
      <vt:lpstr>ＭＳ Ｐゴシック</vt:lpstr>
      <vt:lpstr>Arial</vt:lpstr>
      <vt:lpstr>Symbol</vt:lpstr>
      <vt:lpstr>Tahoma</vt:lpstr>
      <vt:lpstr>Times New Roman</vt:lpstr>
      <vt:lpstr>Default Design</vt:lpstr>
      <vt:lpstr>Equation</vt:lpstr>
      <vt:lpstr>Ullman et al. : Database System Principles</vt:lpstr>
      <vt:lpstr>Query Processing</vt:lpstr>
      <vt:lpstr>Example</vt:lpstr>
      <vt:lpstr>PowerPoint-bemutató</vt:lpstr>
      <vt:lpstr> How do we execute query?</vt:lpstr>
      <vt:lpstr>PowerPoint-bemutató</vt:lpstr>
      <vt:lpstr>Relational Algebra - can be used to        describe plans...</vt:lpstr>
      <vt:lpstr>Another idea:</vt:lpstr>
      <vt:lpstr>PowerPoint-bemutató</vt:lpstr>
      <vt:lpstr>Plan III  </vt:lpstr>
      <vt:lpstr>PowerPoint-bemutató</vt:lpstr>
      <vt:lpstr>PowerPoint-bemutató</vt:lpstr>
      <vt:lpstr>PowerPoint-bemutató</vt:lpstr>
      <vt:lpstr>Overview of Query Optimization</vt:lpstr>
      <vt:lpstr>PowerPoint-bemutató</vt:lpstr>
      <vt:lpstr>Example:   SQL query</vt:lpstr>
      <vt:lpstr>PowerPoint-bemutató</vt:lpstr>
      <vt:lpstr>PowerPoint-bemutató</vt:lpstr>
      <vt:lpstr>PowerPoint-bemutató</vt:lpstr>
      <vt:lpstr>PowerPoint-bemutató</vt:lpstr>
      <vt:lpstr>Example:    Estimate Result Sizes</vt:lpstr>
      <vt:lpstr>Example:    One Physical Plan</vt:lpstr>
      <vt:lpstr>Example: Estimate costs</vt:lpstr>
      <vt:lpstr>Query Optimization </vt:lpstr>
      <vt:lpstr>Relational algebra optimization</vt:lpstr>
      <vt:lpstr>Rules: Natural joins &amp; cross products &amp; union</vt:lpstr>
      <vt:lpstr>Note:</vt:lpstr>
      <vt:lpstr>Rules: Natural joins &amp; cross products &amp; union</vt:lpstr>
      <vt:lpstr>Rules: Selects</vt:lpstr>
      <vt:lpstr>PowerPoint-bemutató</vt:lpstr>
      <vt:lpstr>Rules:  s +      combined </vt:lpstr>
      <vt:lpstr>Rules:  s +      combined  (continued) </vt:lpstr>
      <vt:lpstr>Rules:   p,s  combined</vt:lpstr>
      <vt:lpstr>PowerPoint-bemutató</vt:lpstr>
      <vt:lpstr>PowerPoint-bemutató</vt:lpstr>
      <vt:lpstr>Rules   for s, p combined with X </vt:lpstr>
      <vt:lpstr>Rules    s, U  combined:</vt:lpstr>
      <vt:lpstr>Which are “good” transformations?</vt:lpstr>
      <vt:lpstr>Conventional wisdom:     do projects early</vt:lpstr>
      <vt:lpstr> What if we have A, B indexes?</vt:lpstr>
      <vt:lpstr>Outline  -  Query Processing</vt:lpstr>
      <vt:lpstr> Estimating cost of query plan</vt:lpstr>
      <vt:lpstr>Estimating result size</vt:lpstr>
      <vt:lpstr>PowerPoint-bemutató</vt:lpstr>
      <vt:lpstr>Size estimates  for W = R x S</vt:lpstr>
      <vt:lpstr>Size estimate  for W = sA=a (R)</vt:lpstr>
      <vt:lpstr>PowerPoint-bemutató</vt:lpstr>
      <vt:lpstr>Selection cardinality</vt:lpstr>
      <vt:lpstr>What about W = sz  val (R)   ?</vt:lpstr>
      <vt:lpstr>PowerPoint-bemutató</vt:lpstr>
      <vt:lpstr>PowerPoint-bemutató</vt:lpstr>
      <vt:lpstr>Size estimate  for W = R1      R2</vt:lpstr>
      <vt:lpstr>   W = R1      R2      X  Y = A</vt:lpstr>
      <vt:lpstr>PowerPoint-bemutató</vt:lpstr>
      <vt:lpstr>PowerPoint-bemutató</vt:lpstr>
      <vt:lpstr>In general    W = R1      R2</vt:lpstr>
      <vt:lpstr>Size Estimation Summary (1/2)</vt:lpstr>
      <vt:lpstr>Size Estimation Summary(2/2)</vt:lpstr>
      <vt:lpstr>A Note on Histograms</vt:lpstr>
      <vt:lpstr>Summary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245: Database System Principles</dc:title>
  <dc:creator>Siroker</dc:creator>
  <cp:lastModifiedBy>admin</cp:lastModifiedBy>
  <cp:revision>156</cp:revision>
  <cp:lastPrinted>2001-02-01T17:43:24Z</cp:lastPrinted>
  <dcterms:created xsi:type="dcterms:W3CDTF">1999-07-13T19:55:20Z</dcterms:created>
  <dcterms:modified xsi:type="dcterms:W3CDTF">2019-10-15T09:52:08Z</dcterms:modified>
</cp:coreProperties>
</file>