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1"/>
  </p:notesMasterIdLst>
  <p:handoutMasterIdLst>
    <p:handoutMasterId r:id="rId152"/>
  </p:handoutMasterIdLst>
  <p:sldIdLst>
    <p:sldId id="256" r:id="rId2"/>
    <p:sldId id="257" r:id="rId3"/>
    <p:sldId id="444" r:id="rId4"/>
    <p:sldId id="445" r:id="rId5"/>
    <p:sldId id="258" r:id="rId6"/>
    <p:sldId id="446" r:id="rId7"/>
    <p:sldId id="416" r:id="rId8"/>
    <p:sldId id="417" r:id="rId9"/>
    <p:sldId id="447" r:id="rId10"/>
    <p:sldId id="418" r:id="rId11"/>
    <p:sldId id="419" r:id="rId12"/>
    <p:sldId id="420" r:id="rId13"/>
    <p:sldId id="269" r:id="rId14"/>
    <p:sldId id="448" r:id="rId15"/>
    <p:sldId id="270" r:id="rId16"/>
    <p:sldId id="271" r:id="rId17"/>
    <p:sldId id="274" r:id="rId18"/>
    <p:sldId id="421" r:id="rId19"/>
    <p:sldId id="277" r:id="rId20"/>
    <p:sldId id="422" r:id="rId21"/>
    <p:sldId id="280" r:id="rId22"/>
    <p:sldId id="423" r:id="rId23"/>
    <p:sldId id="283" r:id="rId24"/>
    <p:sldId id="449" r:id="rId25"/>
    <p:sldId id="450" r:id="rId26"/>
    <p:sldId id="285" r:id="rId27"/>
    <p:sldId id="393" r:id="rId28"/>
    <p:sldId id="404" r:id="rId29"/>
    <p:sldId id="286" r:id="rId30"/>
    <p:sldId id="424" r:id="rId31"/>
    <p:sldId id="425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394" r:id="rId40"/>
    <p:sldId id="396" r:id="rId41"/>
    <p:sldId id="299" r:id="rId42"/>
    <p:sldId id="300" r:id="rId43"/>
    <p:sldId id="301" r:id="rId44"/>
    <p:sldId id="303" r:id="rId45"/>
    <p:sldId id="304" r:id="rId46"/>
    <p:sldId id="305" r:id="rId47"/>
    <p:sldId id="451" r:id="rId48"/>
    <p:sldId id="459" r:id="rId49"/>
    <p:sldId id="460" r:id="rId50"/>
    <p:sldId id="461" r:id="rId51"/>
    <p:sldId id="462" r:id="rId52"/>
    <p:sldId id="463" r:id="rId53"/>
    <p:sldId id="464" r:id="rId54"/>
    <p:sldId id="306" r:id="rId55"/>
    <p:sldId id="307" r:id="rId56"/>
    <p:sldId id="454" r:id="rId57"/>
    <p:sldId id="455" r:id="rId58"/>
    <p:sldId id="457" r:id="rId59"/>
    <p:sldId id="458" r:id="rId60"/>
    <p:sldId id="414" r:id="rId61"/>
    <p:sldId id="413" r:id="rId62"/>
    <p:sldId id="465" r:id="rId63"/>
    <p:sldId id="318" r:id="rId64"/>
    <p:sldId id="319" r:id="rId65"/>
    <p:sldId id="429" r:id="rId66"/>
    <p:sldId id="321" r:id="rId67"/>
    <p:sldId id="322" r:id="rId68"/>
    <p:sldId id="453" r:id="rId69"/>
    <p:sldId id="324" r:id="rId70"/>
    <p:sldId id="323" r:id="rId71"/>
    <p:sldId id="325" r:id="rId72"/>
    <p:sldId id="326" r:id="rId73"/>
    <p:sldId id="327" r:id="rId74"/>
    <p:sldId id="328" r:id="rId75"/>
    <p:sldId id="330" r:id="rId76"/>
    <p:sldId id="331" r:id="rId77"/>
    <p:sldId id="332" r:id="rId78"/>
    <p:sldId id="372" r:id="rId79"/>
    <p:sldId id="333" r:id="rId80"/>
    <p:sldId id="334" r:id="rId81"/>
    <p:sldId id="373" r:id="rId82"/>
    <p:sldId id="430" r:id="rId83"/>
    <p:sldId id="341" r:id="rId84"/>
    <p:sldId id="340" r:id="rId85"/>
    <p:sldId id="342" r:id="rId86"/>
    <p:sldId id="343" r:id="rId87"/>
    <p:sldId id="344" r:id="rId88"/>
    <p:sldId id="345" r:id="rId89"/>
    <p:sldId id="347" r:id="rId90"/>
    <p:sldId id="346" r:id="rId91"/>
    <p:sldId id="431" r:id="rId92"/>
    <p:sldId id="349" r:id="rId93"/>
    <p:sldId id="350" r:id="rId94"/>
    <p:sldId id="432" r:id="rId95"/>
    <p:sldId id="433" r:id="rId96"/>
    <p:sldId id="369" r:id="rId97"/>
    <p:sldId id="434" r:id="rId98"/>
    <p:sldId id="354" r:id="rId99"/>
    <p:sldId id="374" r:id="rId100"/>
    <p:sldId id="355" r:id="rId101"/>
    <p:sldId id="370" r:id="rId102"/>
    <p:sldId id="356" r:id="rId103"/>
    <p:sldId id="397" r:id="rId104"/>
    <p:sldId id="398" r:id="rId105"/>
    <p:sldId id="399" r:id="rId106"/>
    <p:sldId id="400" r:id="rId107"/>
    <p:sldId id="401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71" r:id="rId117"/>
    <p:sldId id="376" r:id="rId118"/>
    <p:sldId id="435" r:id="rId119"/>
    <p:sldId id="436" r:id="rId120"/>
    <p:sldId id="390" r:id="rId121"/>
    <p:sldId id="437" r:id="rId122"/>
    <p:sldId id="438" r:id="rId123"/>
    <p:sldId id="377" r:id="rId124"/>
    <p:sldId id="378" r:id="rId125"/>
    <p:sldId id="379" r:id="rId126"/>
    <p:sldId id="405" r:id="rId127"/>
    <p:sldId id="406" r:id="rId128"/>
    <p:sldId id="407" r:id="rId129"/>
    <p:sldId id="380" r:id="rId130"/>
    <p:sldId id="381" r:id="rId131"/>
    <p:sldId id="382" r:id="rId132"/>
    <p:sldId id="383" r:id="rId133"/>
    <p:sldId id="391" r:id="rId134"/>
    <p:sldId id="384" r:id="rId135"/>
    <p:sldId id="439" r:id="rId136"/>
    <p:sldId id="392" r:id="rId137"/>
    <p:sldId id="386" r:id="rId138"/>
    <p:sldId id="387" r:id="rId139"/>
    <p:sldId id="440" r:id="rId140"/>
    <p:sldId id="403" r:id="rId141"/>
    <p:sldId id="402" r:id="rId142"/>
    <p:sldId id="408" r:id="rId143"/>
    <p:sldId id="410" r:id="rId144"/>
    <p:sldId id="442" r:id="rId145"/>
    <p:sldId id="412" r:id="rId146"/>
    <p:sldId id="415" r:id="rId147"/>
    <p:sldId id="443" r:id="rId148"/>
    <p:sldId id="388" r:id="rId149"/>
    <p:sldId id="389" r:id="rId150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8" autoAdjust="0"/>
    <p:restoredTop sz="86352" autoAdjust="0"/>
  </p:normalViewPr>
  <p:slideViewPr>
    <p:cSldViewPr snapToGrid="0">
      <p:cViewPr varScale="1">
        <p:scale>
          <a:sx n="93" d="100"/>
          <a:sy n="93" d="100"/>
        </p:scale>
        <p:origin x="6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notesMaster" Target="notesMasters/notesMaster1.xml"/><Relationship Id="rId156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46.xml"/><Relationship Id="rId1" Type="http://schemas.openxmlformats.org/officeDocument/2006/relationships/slide" Target="slides/slide1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1026">
            <a:extLst>
              <a:ext uri="{FF2B5EF4-FFF2-40B4-BE49-F238E27FC236}">
                <a16:creationId xmlns:a16="http://schemas.microsoft.com/office/drawing/2014/main" id="{65B6EFCF-BDD9-4E84-BA3E-33EAAB62A7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80" tIns="45290" rIns="90580" bIns="4529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5683" name="Rectangle 1027">
            <a:extLst>
              <a:ext uri="{FF2B5EF4-FFF2-40B4-BE49-F238E27FC236}">
                <a16:creationId xmlns:a16="http://schemas.microsoft.com/office/drawing/2014/main" id="{CC138935-67B2-4192-A7B3-D76D152E7B9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2238" y="0"/>
            <a:ext cx="2949575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80" tIns="45290" rIns="90580" bIns="4529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5684" name="Rectangle 1028">
            <a:extLst>
              <a:ext uri="{FF2B5EF4-FFF2-40B4-BE49-F238E27FC236}">
                <a16:creationId xmlns:a16="http://schemas.microsoft.com/office/drawing/2014/main" id="{CAB57823-72D0-4058-91D9-19A262D00C5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2949575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80" tIns="45290" rIns="90580" bIns="4529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5685" name="Rectangle 1029">
            <a:extLst>
              <a:ext uri="{FF2B5EF4-FFF2-40B4-BE49-F238E27FC236}">
                <a16:creationId xmlns:a16="http://schemas.microsoft.com/office/drawing/2014/main" id="{EAF5F69A-6AB3-49D9-95B8-4B0DB559EBD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2238" y="8818563"/>
            <a:ext cx="2949575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80" tIns="45290" rIns="90580" bIns="4529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1FD75B65-326D-4082-B8F2-4BF35D11FDFD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9F645FB-7D5E-4038-A1C0-847CB5EB15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7" tIns="46223" rIns="92447" bIns="46223" numCol="1" anchor="t" anchorCtr="0" compatLnSpc="1">
            <a:prstTxWarp prst="textNoShape">
              <a:avLst/>
            </a:prstTxWarp>
          </a:bodyPr>
          <a:lstStyle>
            <a:lvl1pPr algn="l" defTabSz="924676"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2270405-2008-48CB-80A1-E28D21A11F9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7" tIns="46223" rIns="92447" bIns="46223" numCol="1" anchor="t" anchorCtr="0" compatLnSpc="1">
            <a:prstTxWarp prst="textNoShape">
              <a:avLst/>
            </a:prstTxWarp>
          </a:bodyPr>
          <a:lstStyle>
            <a:lvl1pPr algn="r" defTabSz="924676"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78DEB56-73F1-445F-9411-4F1F0988260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9523976-F6FA-47E2-8162-61422A9CDEA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7" tIns="46223" rIns="92447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ADE2F2CF-023B-4C2D-94F1-907BB5A1783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7" tIns="46223" rIns="92447" bIns="46223" numCol="1" anchor="b" anchorCtr="0" compatLnSpc="1">
            <a:prstTxWarp prst="textNoShape">
              <a:avLst/>
            </a:prstTxWarp>
          </a:bodyPr>
          <a:lstStyle>
            <a:lvl1pPr algn="l" defTabSz="924676"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73BAA30-64A1-43CC-AF4A-388387FAAB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7" tIns="46223" rIns="92447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/>
            </a:lvl1pPr>
          </a:lstStyle>
          <a:p>
            <a:pPr>
              <a:defRPr/>
            </a:pPr>
            <a:fld id="{1DC8A11D-B72A-4B61-8594-3D03CB6CCD2E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8617A8B5-CE8B-45E8-B1CA-B335F24E83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F7690F-1D72-49A2-A5EF-405B7A1290E3}" type="slidenum">
              <a:rPr lang="en-US" altLang="hu-HU" smtClean="0"/>
              <a:pPr>
                <a:spcBef>
                  <a:spcPct val="0"/>
                </a:spcBef>
              </a:pPr>
              <a:t>1</a:t>
            </a:fld>
            <a:endParaRPr lang="en-US" altLang="hu-HU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E43A476-43D8-4EFD-9244-CF3AE617AF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207AF99D-33AF-45E9-80F2-427C7D461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BCFA44D-0A05-41D2-80D1-5A5A843853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C7FA31-58CF-458C-8FA5-FC06602EC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09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BC3B66-C892-4988-AA48-4C92DD86E9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CF784-D8E9-4A44-8999-2724ECAE1708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29802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7E50A4-C9E3-4914-B232-2A677935D7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6F92FF-3565-41A0-9913-7AFEFBE43F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09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D14D7F-83E1-4536-91F9-BFA6A91309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D9240-8B40-48B4-B567-DE3613C6CB46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13175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4CF760-412E-4E10-8EC8-C8C5A4277A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1609CD-4370-4358-89EF-0639A0CC62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09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9A9565-34F5-4642-9381-DD26E97B6E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D0260-AF51-4A19-BF19-0D8A7DBA8AFF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74993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B5D607-63B2-45B8-9015-8F5D905E0B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51989B-F2B9-4B26-B569-3B08596CAA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09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8BBE814-02D1-4611-A5C6-E967C2A429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1CB0F-D8D3-42BC-AB63-05088CB4E6D8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90161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13D1F2-5FA0-4FE3-B932-E6B0297A83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5F3EC3-DE8E-491C-AA86-AA3F81464C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09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762723-B5D4-4051-B920-E84F4B3BB4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72939-D162-4749-B7BB-F13F1031ACCA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53057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DE661-5A5E-4CCF-A1CC-17E021AD40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E5CD4B-9A92-481C-8072-FA32450F0C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0154C9-DA8B-4C73-87BE-9DB2CB4F9C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9D12B-A904-4437-B939-FE94A28E2C06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99901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4D9216A-D509-4CAB-94B0-7DD88249B4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3FC34DE-6AE9-4A99-8211-70DE0BF90B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09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3803E10-90B1-48A5-A53C-AA56668D73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085E3-7406-462E-BFDA-BBD7D37CA9CE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40580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9E2A2F5-06A0-4A90-AD7B-782D3B21A9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1E316E-672D-434E-8FBF-2BD99CD031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09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AE05A32-3326-43D5-A5BB-6D7CE5CDF1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5DFA6-4FB4-4AF2-BCCA-D8C6598581D2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0179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4C9DF2E-93DA-4685-8271-C260863A2C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49DB8D6-43F6-4750-A8F2-1832C81590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09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CDE7725-5A9E-4B85-896C-123FD67C64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0E99A-FFB6-41B2-BA73-D9EA0C03665C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3633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9DA96-F0F0-4704-B2E4-9EFF35A0B5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C1883D-0773-4434-BE0A-7CAB0AABEF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F03C12-E75D-4808-B62E-D22E8F23B0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EAA0F-BC88-4864-9B8D-53D1F0859297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86454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BF30BF-880C-486B-95C0-EBDA5100EE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2499C3-F379-4A2F-A504-9D9C72A95D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AB938E-83C3-462D-B7D4-193F6C1D48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2B4F7-DFE1-42EE-9923-0D0691F56EC2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47155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2F83ADF-1765-46F1-A18A-6ECA6612B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4676E1B-7F6A-4A44-979D-4056F7FA8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text styles</a:t>
            </a:r>
          </a:p>
          <a:p>
            <a:pPr lvl="1"/>
            <a:r>
              <a:rPr lang="en-US" altLang="hu-HU"/>
              <a:t>Second level</a:t>
            </a:r>
          </a:p>
          <a:p>
            <a:pPr lvl="2"/>
            <a:r>
              <a:rPr lang="en-US" altLang="hu-HU"/>
              <a:t>Third level</a:t>
            </a:r>
          </a:p>
          <a:p>
            <a:pPr lvl="3"/>
            <a:r>
              <a:rPr lang="en-US" altLang="hu-HU"/>
              <a:t>Fourth level</a:t>
            </a:r>
          </a:p>
          <a:p>
            <a:pPr lvl="4"/>
            <a:r>
              <a:rPr lang="en-US" altLang="hu-HU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8DA80EC-C5B8-4132-919F-D55E2AC411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1A6DCFE-D09B-4D97-A9D9-9E0AF53D4EA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/>
            </a:lvl1pPr>
          </a:lstStyle>
          <a:p>
            <a:pPr>
              <a:defRPr/>
            </a:pPr>
            <a:r>
              <a:rPr lang="en-US"/>
              <a:t>Notes 09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864B489-35E3-488B-9966-B9DA011A4B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BEF2D0F-1320-4A74-9111-513F37333FA6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F89AE61E-2208-4198-8850-3E525B0E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53B358-0C8E-4431-B16C-E11651A2471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hu-HU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922A3123-3EEF-4803-BB2A-F28F1F20951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14338" y="1550988"/>
            <a:ext cx="8397875" cy="2514600"/>
          </a:xfrm>
        </p:spPr>
        <p:txBody>
          <a:bodyPr/>
          <a:lstStyle/>
          <a:p>
            <a:pPr eaLnBrk="1" hangingPunct="1"/>
            <a:r>
              <a:rPr lang="hu-HU" altLang="hu-HU"/>
              <a:t>Ullman et al. :</a:t>
            </a:r>
            <a:br>
              <a:rPr lang="hu-HU" altLang="hu-HU"/>
            </a:br>
            <a:r>
              <a:rPr lang="en-US" altLang="hu-HU"/>
              <a:t>Database System Principles</a:t>
            </a:r>
            <a:br>
              <a:rPr lang="en-US" altLang="hu-HU"/>
            </a:br>
            <a:r>
              <a:rPr lang="en-US" altLang="hu-HU"/>
              <a:t/>
            </a:r>
            <a:br>
              <a:rPr lang="en-US" altLang="hu-HU"/>
            </a:br>
            <a:r>
              <a:rPr lang="en-US" altLang="hu-HU" sz="4000" b="1"/>
              <a:t>Notes </a:t>
            </a:r>
            <a:r>
              <a:rPr lang="hu-HU" altLang="hu-HU" sz="4000" b="1"/>
              <a:t>09</a:t>
            </a:r>
            <a:r>
              <a:rPr lang="en-US" altLang="hu-HU" sz="4000" b="1"/>
              <a:t>: Concurrency Control</a:t>
            </a:r>
            <a:endParaRPr lang="en-US" altLang="hu-HU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B7945C38-E359-4B6D-B52C-14A628D1565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685800"/>
          </a:xfrm>
        </p:spPr>
        <p:txBody>
          <a:bodyPr/>
          <a:lstStyle/>
          <a:p>
            <a:pPr eaLnBrk="1" hangingPunct="1"/>
            <a:endParaRPr lang="en-US" altLang="hu-H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0AEB4BA5-92F7-4071-8CAC-FDC1D10A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5A529D-38F1-49F6-B37A-F28C4DCA61A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hu-HU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EE7C6F6-594E-4D14-A0C3-9A6D41AEF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Schedule C</a:t>
            </a:r>
            <a:r>
              <a:rPr lang="hu-HU" altLang="hu-HU" sz="2800" dirty="0"/>
              <a:t>     (</a:t>
            </a:r>
            <a:r>
              <a:rPr lang="hu-HU" altLang="hu-HU" sz="2800" dirty="0" err="1">
                <a:solidFill>
                  <a:srgbClr val="FF0000"/>
                </a:solidFill>
              </a:rPr>
              <a:t>serializable</a:t>
            </a:r>
            <a:r>
              <a:rPr lang="hu-HU" altLang="hu-HU" sz="2800" dirty="0"/>
              <a:t>)</a:t>
            </a:r>
            <a:endParaRPr lang="en-US" altLang="hu-HU" sz="2800" dirty="0"/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C36C7DF6-EDFF-4A97-9210-ED766430E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655320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 dirty="0"/>
              <a:t>T1				T2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Read(A); A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A+100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Write(A);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Read(A);A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 A</a:t>
            </a:r>
            <a:r>
              <a:rPr lang="en-US" altLang="hu-HU" sz="2800" dirty="0">
                <a:sym typeface="Symbol" panose="05050102010706020507" pitchFamily="18" charset="2"/>
              </a:rPr>
              <a:t></a:t>
            </a:r>
            <a:r>
              <a:rPr lang="en-US" altLang="hu-HU" sz="2400" dirty="0"/>
              <a:t>2;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Write(A);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Read(B); B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 B+100;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Write(B);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    		Read(B);B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 B</a:t>
            </a:r>
            <a:r>
              <a:rPr lang="en-US" altLang="hu-HU" sz="2800" dirty="0">
                <a:sym typeface="Symbol" panose="05050102010706020507" pitchFamily="18" charset="2"/>
              </a:rPr>
              <a:t></a:t>
            </a:r>
            <a:r>
              <a:rPr lang="en-US" altLang="hu-HU" sz="2400" dirty="0"/>
              <a:t>2;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Write(B);</a:t>
            </a:r>
          </a:p>
          <a:p>
            <a:pPr algn="ctr" eaLnBrk="1" hangingPunct="1">
              <a:buFontTx/>
              <a:buNone/>
            </a:pPr>
            <a:r>
              <a:rPr lang="en-US" altLang="hu-HU" sz="2400" dirty="0"/>
              <a:t>			</a:t>
            </a:r>
          </a:p>
        </p:txBody>
      </p:sp>
      <p:sp>
        <p:nvSpPr>
          <p:cNvPr id="14341" name="Line 4">
            <a:extLst>
              <a:ext uri="{FF2B5EF4-FFF2-40B4-BE49-F238E27FC236}">
                <a16:creationId xmlns:a16="http://schemas.microsoft.com/office/drawing/2014/main" id="{79FEF2F3-7EE9-4738-B3C3-85F7DC3F23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905000"/>
            <a:ext cx="52673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2" name="Line 5">
            <a:extLst>
              <a:ext uri="{FF2B5EF4-FFF2-40B4-BE49-F238E27FC236}">
                <a16:creationId xmlns:a16="http://schemas.microsoft.com/office/drawing/2014/main" id="{7A86CFA9-0D16-4045-96CC-76FC8116FC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981200"/>
            <a:ext cx="1588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4343" name="Group 6">
            <a:extLst>
              <a:ext uri="{FF2B5EF4-FFF2-40B4-BE49-F238E27FC236}">
                <a16:creationId xmlns:a16="http://schemas.microsoft.com/office/drawing/2014/main" id="{446FA526-38B3-4F82-9210-39B711A5E4BE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1039813"/>
            <a:ext cx="1689100" cy="4979987"/>
            <a:chOff x="4464" y="655"/>
            <a:chExt cx="1064" cy="3137"/>
          </a:xfrm>
        </p:grpSpPr>
        <p:sp>
          <p:nvSpPr>
            <p:cNvPr id="14344" name="Text Box 7">
              <a:extLst>
                <a:ext uri="{FF2B5EF4-FFF2-40B4-BE49-F238E27FC236}">
                  <a16:creationId xmlns:a16="http://schemas.microsoft.com/office/drawing/2014/main" id="{2B63D9E5-22B0-4FEC-B341-A2FBCF3BB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655"/>
              <a:ext cx="1016" cy="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2400"/>
                <a:t>A	B</a:t>
              </a:r>
            </a:p>
            <a:p>
              <a:pPr eaLnBrk="1" hangingPunct="1">
                <a:buFontTx/>
                <a:buNone/>
              </a:pPr>
              <a:r>
                <a:rPr lang="en-US" altLang="hu-HU" sz="2400"/>
                <a:t>25	25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125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250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	125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	250</a:t>
              </a:r>
            </a:p>
            <a:p>
              <a:pPr eaLnBrk="1" hangingPunct="1"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250</a:t>
              </a:r>
              <a:r>
                <a:rPr lang="en-US" altLang="hu-HU" sz="2400"/>
                <a:t>	</a:t>
              </a:r>
              <a:r>
                <a:rPr lang="en-US" altLang="hu-HU" sz="2400">
                  <a:solidFill>
                    <a:srgbClr val="FF0000"/>
                  </a:solidFill>
                </a:rPr>
                <a:t>250</a:t>
              </a:r>
              <a:endParaRPr lang="en-US" altLang="hu-HU" u="sng">
                <a:solidFill>
                  <a:srgbClr val="FF0000"/>
                </a:solidFill>
              </a:endParaRPr>
            </a:p>
          </p:txBody>
        </p:sp>
        <p:sp>
          <p:nvSpPr>
            <p:cNvPr id="14345" name="Line 8">
              <a:extLst>
                <a:ext uri="{FF2B5EF4-FFF2-40B4-BE49-F238E27FC236}">
                  <a16:creationId xmlns:a16="http://schemas.microsoft.com/office/drawing/2014/main" id="{5E4EF3C7-430A-439C-A57D-92E5BABB3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9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4346" name="Line 9">
              <a:extLst>
                <a:ext uri="{FF2B5EF4-FFF2-40B4-BE49-F238E27FC236}">
                  <a16:creationId xmlns:a16="http://schemas.microsoft.com/office/drawing/2014/main" id="{B97B294D-298E-47CA-B43C-212A8143C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20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4347" name="Line 10">
              <a:extLst>
                <a:ext uri="{FF2B5EF4-FFF2-40B4-BE49-F238E27FC236}">
                  <a16:creationId xmlns:a16="http://schemas.microsoft.com/office/drawing/2014/main" id="{00D7B6EE-D6FA-4D53-86BE-9973A12E1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672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4348" name="Line 11">
              <a:extLst>
                <a:ext uri="{FF2B5EF4-FFF2-40B4-BE49-F238E27FC236}">
                  <a16:creationId xmlns:a16="http://schemas.microsoft.com/office/drawing/2014/main" id="{CC6D704F-4198-44B7-AF80-EBBC33573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4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>
            <a:extLst>
              <a:ext uri="{FF2B5EF4-FFF2-40B4-BE49-F238E27FC236}">
                <a16:creationId xmlns:a16="http://schemas.microsoft.com/office/drawing/2014/main" id="{2B732645-1795-48D2-95B6-D52DD9B6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5D8737-D11E-40EE-9000-E1A91D33B95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100</a:t>
            </a:fld>
            <a:endParaRPr lang="en-US" altLang="hu-HU" sz="1400"/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01AE5027-640F-403E-BEDB-7EA370ECD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3725" y="97631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Parent		Child can be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locked in		locked in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hu-HU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IS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IX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S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SIX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X</a:t>
            </a:r>
          </a:p>
        </p:txBody>
      </p:sp>
      <p:sp>
        <p:nvSpPr>
          <p:cNvPr id="102404" name="Line 4">
            <a:extLst>
              <a:ext uri="{FF2B5EF4-FFF2-40B4-BE49-F238E27FC236}">
                <a16:creationId xmlns:a16="http://schemas.microsoft.com/office/drawing/2014/main" id="{ADF62489-A4AC-48D6-A682-DB6B37C06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9725" y="1052513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405" name="Line 5">
            <a:extLst>
              <a:ext uri="{FF2B5EF4-FFF2-40B4-BE49-F238E27FC236}">
                <a16:creationId xmlns:a16="http://schemas.microsoft.com/office/drawing/2014/main" id="{15423D07-A34B-4D38-8789-4B7D131EC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325" y="2805113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406" name="Line 6">
            <a:extLst>
              <a:ext uri="{FF2B5EF4-FFF2-40B4-BE49-F238E27FC236}">
                <a16:creationId xmlns:a16="http://schemas.microsoft.com/office/drawing/2014/main" id="{BDA39446-175E-40A6-835B-B861F4BA0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325" y="3262313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407" name="Line 7">
            <a:extLst>
              <a:ext uri="{FF2B5EF4-FFF2-40B4-BE49-F238E27FC236}">
                <a16:creationId xmlns:a16="http://schemas.microsoft.com/office/drawing/2014/main" id="{8A837005-8989-475F-A8CC-51454EC57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3719513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408" name="Line 8">
            <a:extLst>
              <a:ext uri="{FF2B5EF4-FFF2-40B4-BE49-F238E27FC236}">
                <a16:creationId xmlns:a16="http://schemas.microsoft.com/office/drawing/2014/main" id="{FC9420B6-537B-4660-A663-2289A32E2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4176713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409" name="Line 9">
            <a:extLst>
              <a:ext uri="{FF2B5EF4-FFF2-40B4-BE49-F238E27FC236}">
                <a16:creationId xmlns:a16="http://schemas.microsoft.com/office/drawing/2014/main" id="{38D3E0FC-73AE-46AE-A539-CB18E9D426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4633913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410" name="Oval 10">
            <a:extLst>
              <a:ext uri="{FF2B5EF4-FFF2-40B4-BE49-F238E27FC236}">
                <a16:creationId xmlns:a16="http://schemas.microsoft.com/office/drawing/2014/main" id="{C4F2C3C8-0CA1-4A92-85A8-36AD57353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563" y="1657350"/>
            <a:ext cx="7620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P</a:t>
            </a:r>
          </a:p>
        </p:txBody>
      </p:sp>
      <p:sp>
        <p:nvSpPr>
          <p:cNvPr id="102411" name="Oval 11">
            <a:extLst>
              <a:ext uri="{FF2B5EF4-FFF2-40B4-BE49-F238E27FC236}">
                <a16:creationId xmlns:a16="http://schemas.microsoft.com/office/drawing/2014/main" id="{8064F190-4FB4-4FDC-BE07-E088929CA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563" y="3028950"/>
            <a:ext cx="7620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C</a:t>
            </a:r>
          </a:p>
        </p:txBody>
      </p:sp>
      <p:sp>
        <p:nvSpPr>
          <p:cNvPr id="102412" name="Line 12">
            <a:extLst>
              <a:ext uri="{FF2B5EF4-FFF2-40B4-BE49-F238E27FC236}">
                <a16:creationId xmlns:a16="http://schemas.microsoft.com/office/drawing/2014/main" id="{910F6F0F-A2A2-48F3-AE1E-0A48967F9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9563" y="241935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413" name="Line 13">
            <a:extLst>
              <a:ext uri="{FF2B5EF4-FFF2-40B4-BE49-F238E27FC236}">
                <a16:creationId xmlns:a16="http://schemas.microsoft.com/office/drawing/2014/main" id="{8BE22CE8-D131-41C0-BF9A-476B77ECD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888" y="2181225"/>
            <a:ext cx="575945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5">
            <a:extLst>
              <a:ext uri="{FF2B5EF4-FFF2-40B4-BE49-F238E27FC236}">
                <a16:creationId xmlns:a16="http://schemas.microsoft.com/office/drawing/2014/main" id="{DAA91475-3A19-4C44-AE83-A95F1C02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6033AD-E08D-491D-96EC-3DABE00285A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101</a:t>
            </a:fld>
            <a:endParaRPr lang="en-US" altLang="hu-HU" sz="14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645D9575-CC8A-4A82-919F-7179B279C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3725" y="97631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Parent		Child can be locked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locked in		by same transaction in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hu-HU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IS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IX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S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SIX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X</a:t>
            </a:r>
          </a:p>
        </p:txBody>
      </p:sp>
      <p:sp>
        <p:nvSpPr>
          <p:cNvPr id="103428" name="Line 3">
            <a:extLst>
              <a:ext uri="{FF2B5EF4-FFF2-40B4-BE49-F238E27FC236}">
                <a16:creationId xmlns:a16="http://schemas.microsoft.com/office/drawing/2014/main" id="{8FB80437-0B74-41A8-BAF2-6BD902E48D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9725" y="1052513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3429" name="Line 4">
            <a:extLst>
              <a:ext uri="{FF2B5EF4-FFF2-40B4-BE49-F238E27FC236}">
                <a16:creationId xmlns:a16="http://schemas.microsoft.com/office/drawing/2014/main" id="{02E1F76F-5BAD-41CC-9364-FBCCB4E54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325" y="2805113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3430" name="Line 5">
            <a:extLst>
              <a:ext uri="{FF2B5EF4-FFF2-40B4-BE49-F238E27FC236}">
                <a16:creationId xmlns:a16="http://schemas.microsoft.com/office/drawing/2014/main" id="{F4B28EC1-04C3-4492-B822-858C0E91A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325" y="3262313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3431" name="Line 6">
            <a:extLst>
              <a:ext uri="{FF2B5EF4-FFF2-40B4-BE49-F238E27FC236}">
                <a16:creationId xmlns:a16="http://schemas.microsoft.com/office/drawing/2014/main" id="{1D5522A5-DFF5-4B86-85EB-6E7AC9522A7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3719513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3432" name="Line 7">
            <a:extLst>
              <a:ext uri="{FF2B5EF4-FFF2-40B4-BE49-F238E27FC236}">
                <a16:creationId xmlns:a16="http://schemas.microsoft.com/office/drawing/2014/main" id="{BA9F7E4E-5430-4A9D-8DB9-868065731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4176713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3433" name="Line 8">
            <a:extLst>
              <a:ext uri="{FF2B5EF4-FFF2-40B4-BE49-F238E27FC236}">
                <a16:creationId xmlns:a16="http://schemas.microsoft.com/office/drawing/2014/main" id="{85AEBE77-2CFE-4B2B-990D-02082E833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4633913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3434" name="Oval 9">
            <a:extLst>
              <a:ext uri="{FF2B5EF4-FFF2-40B4-BE49-F238E27FC236}">
                <a16:creationId xmlns:a16="http://schemas.microsoft.com/office/drawing/2014/main" id="{6545715B-750D-4173-9E58-540B0604C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5" y="2449513"/>
            <a:ext cx="7620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P</a:t>
            </a:r>
          </a:p>
        </p:txBody>
      </p:sp>
      <p:sp>
        <p:nvSpPr>
          <p:cNvPr id="103435" name="Oval 10">
            <a:extLst>
              <a:ext uri="{FF2B5EF4-FFF2-40B4-BE49-F238E27FC236}">
                <a16:creationId xmlns:a16="http://schemas.microsoft.com/office/drawing/2014/main" id="{EC102913-C9F9-4BF1-B134-9C93B5581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5" y="3821113"/>
            <a:ext cx="7620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C</a:t>
            </a:r>
          </a:p>
        </p:txBody>
      </p:sp>
      <p:sp>
        <p:nvSpPr>
          <p:cNvPr id="103436" name="Line 11">
            <a:extLst>
              <a:ext uri="{FF2B5EF4-FFF2-40B4-BE49-F238E27FC236}">
                <a16:creationId xmlns:a16="http://schemas.microsoft.com/office/drawing/2014/main" id="{69CBD63A-049C-4D5C-A2B6-02CC493FA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0675" y="32115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3437" name="Line 12">
            <a:extLst>
              <a:ext uri="{FF2B5EF4-FFF2-40B4-BE49-F238E27FC236}">
                <a16:creationId xmlns:a16="http://schemas.microsoft.com/office/drawing/2014/main" id="{80C2A92D-AF6A-467A-8716-C7482D8A9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888" y="2181225"/>
            <a:ext cx="575945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3438" name="Text Box 13">
            <a:extLst>
              <a:ext uri="{FF2B5EF4-FFF2-40B4-BE49-F238E27FC236}">
                <a16:creationId xmlns:a16="http://schemas.microsoft.com/office/drawing/2014/main" id="{9D4B72F5-A347-43A1-AD27-C90153FE0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025" y="2389188"/>
            <a:ext cx="269875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IS, 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IS, S, IX, X, SIX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none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X, IX, [SIX]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none</a:t>
            </a:r>
          </a:p>
        </p:txBody>
      </p:sp>
      <p:sp>
        <p:nvSpPr>
          <p:cNvPr id="103439" name="Rectangle 16">
            <a:extLst>
              <a:ext uri="{FF2B5EF4-FFF2-40B4-BE49-F238E27FC236}">
                <a16:creationId xmlns:a16="http://schemas.microsoft.com/office/drawing/2014/main" id="{8B53CCD1-9148-46C3-B7F4-ACC65F465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5062538"/>
            <a:ext cx="1846263" cy="368300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1800">
                <a:solidFill>
                  <a:srgbClr val="FF0000"/>
                </a:solidFill>
              </a:rPr>
              <a:t>not necessary</a:t>
            </a:r>
          </a:p>
        </p:txBody>
      </p:sp>
      <p:cxnSp>
        <p:nvCxnSpPr>
          <p:cNvPr id="103440" name="Straight Arrow Connector 18">
            <a:extLst>
              <a:ext uri="{FF2B5EF4-FFF2-40B4-BE49-F238E27FC236}">
                <a16:creationId xmlns:a16="http://schemas.microsoft.com/office/drawing/2014/main" id="{2654A9C1-BE8E-4EDF-8EDD-091FA3051B5C}"/>
              </a:ext>
            </a:extLst>
          </p:cNvPr>
          <p:cNvCxnSpPr>
            <a:cxnSpLocks noChangeShapeType="1"/>
            <a:stCxn id="103439" idx="1"/>
          </p:cNvCxnSpPr>
          <p:nvPr/>
        </p:nvCxnSpPr>
        <p:spPr bwMode="auto">
          <a:xfrm rot="10800000">
            <a:off x="5045075" y="4195763"/>
            <a:ext cx="1371600" cy="10509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5">
            <a:extLst>
              <a:ext uri="{FF2B5EF4-FFF2-40B4-BE49-F238E27FC236}">
                <a16:creationId xmlns:a16="http://schemas.microsoft.com/office/drawing/2014/main" id="{A409AC99-2500-436F-93BE-3DBD9A46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8246A8-0AB2-4DD1-B48A-9188F3DCC4F3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102</a:t>
            </a:fld>
            <a:endParaRPr lang="en-US" altLang="hu-HU" sz="1400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E676665B-74AD-4524-B8FC-35B262974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26352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>
                <a:solidFill>
                  <a:srgbClr val="FF0000"/>
                </a:solidFill>
              </a:rPr>
              <a:t>Rules</a:t>
            </a:r>
          </a:p>
        </p:txBody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D8E18A5A-305D-42B3-A305-4E70E392D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763" y="1382713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 sz="2800" dirty="0"/>
              <a:t>(1) Follow multiple granularity </a:t>
            </a:r>
            <a:r>
              <a:rPr lang="en-US" altLang="hu-HU" sz="2800" dirty="0" smtClean="0"/>
              <a:t>comp</a:t>
            </a:r>
            <a:r>
              <a:rPr lang="hu-HU" altLang="hu-HU" sz="2800" dirty="0" err="1" smtClean="0"/>
              <a:t>at</a:t>
            </a:r>
            <a:r>
              <a:rPr lang="hu-HU" altLang="hu-HU" sz="2800" dirty="0" smtClean="0"/>
              <a:t>.</a:t>
            </a:r>
            <a:r>
              <a:rPr lang="en-US" altLang="hu-HU" sz="2800" dirty="0" smtClean="0"/>
              <a:t> </a:t>
            </a:r>
            <a:r>
              <a:rPr lang="en-US" altLang="hu-HU" sz="2800" dirty="0"/>
              <a:t>function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 sz="2800" dirty="0"/>
              <a:t>(2) </a:t>
            </a:r>
            <a:r>
              <a:rPr lang="en-US" altLang="hu-HU" sz="2800" dirty="0">
                <a:solidFill>
                  <a:srgbClr val="FF0000"/>
                </a:solidFill>
              </a:rPr>
              <a:t>Lock</a:t>
            </a:r>
            <a:r>
              <a:rPr lang="en-US" altLang="hu-HU" sz="2800" dirty="0"/>
              <a:t> </a:t>
            </a:r>
            <a:r>
              <a:rPr lang="en-US" altLang="hu-HU" sz="2800" dirty="0">
                <a:solidFill>
                  <a:srgbClr val="FF0000"/>
                </a:solidFill>
              </a:rPr>
              <a:t>root</a:t>
            </a:r>
            <a:r>
              <a:rPr lang="en-US" altLang="hu-HU" sz="2800" dirty="0"/>
              <a:t> of tree</a:t>
            </a:r>
            <a:r>
              <a:rPr lang="en-US" altLang="hu-HU" sz="2800" dirty="0">
                <a:solidFill>
                  <a:srgbClr val="FF0000"/>
                </a:solidFill>
              </a:rPr>
              <a:t> first</a:t>
            </a:r>
            <a:r>
              <a:rPr lang="en-US" altLang="hu-HU" sz="2800" dirty="0"/>
              <a:t>, any mode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 sz="2800" dirty="0"/>
              <a:t>(3) Node Q can be locked by </a:t>
            </a:r>
            <a:r>
              <a:rPr lang="en-US" altLang="hu-HU" sz="2800" dirty="0" err="1"/>
              <a:t>Ti</a:t>
            </a:r>
            <a:r>
              <a:rPr lang="en-US" altLang="hu-HU" sz="2800" dirty="0"/>
              <a:t> in S or IS only if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 sz="2800" dirty="0"/>
              <a:t>     parent(Q) locked by </a:t>
            </a:r>
            <a:r>
              <a:rPr lang="en-US" altLang="hu-HU" sz="2800" dirty="0" err="1"/>
              <a:t>Ti</a:t>
            </a:r>
            <a:r>
              <a:rPr lang="en-US" altLang="hu-HU" sz="2800" dirty="0"/>
              <a:t> in IX or IS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 sz="2800" dirty="0"/>
              <a:t>(4) Node Q can be locked by </a:t>
            </a:r>
            <a:r>
              <a:rPr lang="en-US" altLang="hu-HU" sz="2800" dirty="0" err="1"/>
              <a:t>Ti</a:t>
            </a:r>
            <a:r>
              <a:rPr lang="en-US" altLang="hu-HU" sz="2800" dirty="0"/>
              <a:t> in X,SIX,IX only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 sz="2800" dirty="0"/>
              <a:t>     if parent(Q) locked by </a:t>
            </a:r>
            <a:r>
              <a:rPr lang="en-US" altLang="hu-HU" sz="2800" dirty="0" err="1"/>
              <a:t>Ti</a:t>
            </a:r>
            <a:r>
              <a:rPr lang="en-US" altLang="hu-HU" sz="2800" dirty="0"/>
              <a:t> in IX,SIX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 sz="2800" dirty="0"/>
              <a:t>(5) </a:t>
            </a:r>
            <a:r>
              <a:rPr lang="en-US" altLang="hu-HU" sz="2800" dirty="0" err="1"/>
              <a:t>Ti</a:t>
            </a:r>
            <a:r>
              <a:rPr lang="en-US" altLang="hu-HU" sz="2800" dirty="0"/>
              <a:t> is two-phase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 sz="2800" dirty="0"/>
              <a:t>(6) </a:t>
            </a:r>
            <a:r>
              <a:rPr lang="en-US" altLang="hu-HU" sz="2800" dirty="0" err="1"/>
              <a:t>Ti</a:t>
            </a:r>
            <a:r>
              <a:rPr lang="en-US" altLang="hu-HU" sz="2800" dirty="0"/>
              <a:t> can </a:t>
            </a:r>
            <a:r>
              <a:rPr lang="en-US" altLang="hu-HU" sz="2800" dirty="0">
                <a:solidFill>
                  <a:srgbClr val="FF0000"/>
                </a:solidFill>
              </a:rPr>
              <a:t>unlock</a:t>
            </a:r>
            <a:r>
              <a:rPr lang="en-US" altLang="hu-HU" sz="2800" dirty="0"/>
              <a:t> node Q </a:t>
            </a:r>
            <a:r>
              <a:rPr lang="en-US" altLang="hu-HU" sz="2800" dirty="0">
                <a:solidFill>
                  <a:srgbClr val="FF0000"/>
                </a:solidFill>
              </a:rPr>
              <a:t>only if none of Q’s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 sz="2800" dirty="0"/>
              <a:t>     </a:t>
            </a:r>
            <a:r>
              <a:rPr lang="en-US" altLang="hu-HU" sz="2800" dirty="0">
                <a:solidFill>
                  <a:srgbClr val="FF0000"/>
                </a:solidFill>
              </a:rPr>
              <a:t>children</a:t>
            </a:r>
            <a:r>
              <a:rPr lang="en-US" altLang="hu-HU" sz="2800" dirty="0"/>
              <a:t> </a:t>
            </a:r>
            <a:r>
              <a:rPr lang="en-US" altLang="hu-HU" sz="2800" dirty="0">
                <a:solidFill>
                  <a:srgbClr val="FF0000"/>
                </a:solidFill>
              </a:rPr>
              <a:t>are</a:t>
            </a:r>
            <a:r>
              <a:rPr lang="en-US" altLang="hu-HU" sz="2800" dirty="0"/>
              <a:t> </a:t>
            </a:r>
            <a:r>
              <a:rPr lang="en-US" altLang="hu-HU" sz="2800" dirty="0">
                <a:solidFill>
                  <a:srgbClr val="FF0000"/>
                </a:solidFill>
              </a:rPr>
              <a:t>locked</a:t>
            </a:r>
            <a:r>
              <a:rPr lang="en-US" altLang="hu-HU" sz="2800" dirty="0"/>
              <a:t> by </a:t>
            </a:r>
            <a:r>
              <a:rPr lang="en-US" altLang="hu-HU" sz="2800" dirty="0" err="1"/>
              <a:t>Ti</a:t>
            </a:r>
            <a:endParaRPr lang="en-US" altLang="hu-HU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5">
            <a:extLst>
              <a:ext uri="{FF2B5EF4-FFF2-40B4-BE49-F238E27FC236}">
                <a16:creationId xmlns:a16="http://schemas.microsoft.com/office/drawing/2014/main" id="{EE007915-2BD7-4F0D-905F-D84EFC62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52251F-17B4-4F91-980C-C7709C83DCC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103</a:t>
            </a:fld>
            <a:endParaRPr lang="en-US" altLang="hu-HU" sz="14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7DFCB954-B84D-4E05-BEB5-0F9C4C34F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403225"/>
            <a:ext cx="7772400" cy="657225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Exercise:</a:t>
            </a:r>
            <a:endParaRPr lang="en-US" altLang="hu-HU"/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0FA20A7F-E673-4491-9175-09BE2551A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5313" y="1149350"/>
            <a:ext cx="7772400" cy="1146175"/>
          </a:xfrm>
        </p:spPr>
        <p:txBody>
          <a:bodyPr/>
          <a:lstStyle/>
          <a:p>
            <a:pPr eaLnBrk="1" hangingPunct="1"/>
            <a:r>
              <a:rPr lang="en-US" altLang="hu-HU"/>
              <a:t>Can T</a:t>
            </a:r>
            <a:r>
              <a:rPr lang="en-US" altLang="hu-HU" sz="2400"/>
              <a:t>2</a:t>
            </a:r>
            <a:r>
              <a:rPr lang="en-US" altLang="hu-HU"/>
              <a:t> access object f</a:t>
            </a:r>
            <a:r>
              <a:rPr lang="en-US" altLang="hu-HU" sz="2400"/>
              <a:t>2.2</a:t>
            </a:r>
            <a:r>
              <a:rPr lang="en-US" altLang="hu-HU"/>
              <a:t> in X mode? What locks will T</a:t>
            </a:r>
            <a:r>
              <a:rPr lang="en-US" altLang="hu-HU" sz="2400"/>
              <a:t>2</a:t>
            </a:r>
            <a:r>
              <a:rPr lang="en-US" altLang="hu-HU"/>
              <a:t> get?</a:t>
            </a:r>
          </a:p>
        </p:txBody>
      </p:sp>
      <p:sp>
        <p:nvSpPr>
          <p:cNvPr id="105477" name="Oval 4">
            <a:extLst>
              <a:ext uri="{FF2B5EF4-FFF2-40B4-BE49-F238E27FC236}">
                <a16:creationId xmlns:a16="http://schemas.microsoft.com/office/drawing/2014/main" id="{F2AE898B-EC11-4795-9283-E064E3A0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938" y="25590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R1</a:t>
            </a:r>
          </a:p>
        </p:txBody>
      </p:sp>
      <p:sp>
        <p:nvSpPr>
          <p:cNvPr id="105478" name="Oval 5">
            <a:extLst>
              <a:ext uri="{FF2B5EF4-FFF2-40B4-BE49-F238E27FC236}">
                <a16:creationId xmlns:a16="http://schemas.microsoft.com/office/drawing/2014/main" id="{25BE7FEE-BFC0-440F-864A-3D75D4212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3325813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1</a:t>
            </a:r>
            <a:endParaRPr lang="en-US" altLang="hu-HU"/>
          </a:p>
        </p:txBody>
      </p:sp>
      <p:sp>
        <p:nvSpPr>
          <p:cNvPr id="105479" name="Oval 6">
            <a:extLst>
              <a:ext uri="{FF2B5EF4-FFF2-40B4-BE49-F238E27FC236}">
                <a16:creationId xmlns:a16="http://schemas.microsoft.com/office/drawing/2014/main" id="{E4946042-C3D4-48C8-AED9-D6110DAB0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700" y="3768725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2</a:t>
            </a:r>
            <a:endParaRPr lang="en-US" altLang="hu-HU"/>
          </a:p>
        </p:txBody>
      </p:sp>
      <p:sp>
        <p:nvSpPr>
          <p:cNvPr id="105480" name="Oval 7">
            <a:extLst>
              <a:ext uri="{FF2B5EF4-FFF2-40B4-BE49-F238E27FC236}">
                <a16:creationId xmlns:a16="http://schemas.microsoft.com/office/drawing/2014/main" id="{E09D24EC-F852-4E96-B0CD-A896A59DB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39306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3</a:t>
            </a:r>
            <a:endParaRPr lang="en-US" altLang="hu-HU"/>
          </a:p>
        </p:txBody>
      </p:sp>
      <p:sp>
        <p:nvSpPr>
          <p:cNvPr id="105481" name="Oval 8">
            <a:extLst>
              <a:ext uri="{FF2B5EF4-FFF2-40B4-BE49-F238E27FC236}">
                <a16:creationId xmlns:a16="http://schemas.microsoft.com/office/drawing/2014/main" id="{C1EFFF64-809E-424D-B22B-77FD8F45A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938" y="37020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4</a:t>
            </a:r>
            <a:endParaRPr lang="en-US" altLang="hu-HU"/>
          </a:p>
        </p:txBody>
      </p:sp>
      <p:sp>
        <p:nvSpPr>
          <p:cNvPr id="105482" name="Line 9">
            <a:extLst>
              <a:ext uri="{FF2B5EF4-FFF2-40B4-BE49-F238E27FC236}">
                <a16:creationId xmlns:a16="http://schemas.microsoft.com/office/drawing/2014/main" id="{4A3C0F83-0E18-4DCB-88E4-1C435FA12E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2940050"/>
            <a:ext cx="2036763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5483" name="Line 10">
            <a:extLst>
              <a:ext uri="{FF2B5EF4-FFF2-40B4-BE49-F238E27FC236}">
                <a16:creationId xmlns:a16="http://schemas.microsoft.com/office/drawing/2014/main" id="{50AD422F-C91F-482C-9697-D44F44E89E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4913" y="3244850"/>
            <a:ext cx="428625" cy="588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5484" name="Line 11">
            <a:extLst>
              <a:ext uri="{FF2B5EF4-FFF2-40B4-BE49-F238E27FC236}">
                <a16:creationId xmlns:a16="http://schemas.microsoft.com/office/drawing/2014/main" id="{2591F94A-1589-41DA-8F71-0F11D3407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4538" y="316865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5485" name="Line 12">
            <a:extLst>
              <a:ext uri="{FF2B5EF4-FFF2-40B4-BE49-F238E27FC236}">
                <a16:creationId xmlns:a16="http://schemas.microsoft.com/office/drawing/2014/main" id="{7109C550-8F49-4AFC-9499-5908DEC05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6938" y="278765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5486" name="Text Box 15">
            <a:extLst>
              <a:ext uri="{FF2B5EF4-FFF2-40B4-BE49-F238E27FC236}">
                <a16:creationId xmlns:a16="http://schemas.microsoft.com/office/drawing/2014/main" id="{BEB6AA4E-6275-4EDD-AE87-D719C39A6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450" y="37988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solidFill>
                  <a:schemeClr val="accent2"/>
                </a:solidFill>
              </a:rPr>
              <a:t>T</a:t>
            </a:r>
            <a:r>
              <a:rPr lang="en-US" altLang="hu-HU" sz="2000">
                <a:solidFill>
                  <a:schemeClr val="accent2"/>
                </a:solidFill>
              </a:rPr>
              <a:t>1</a:t>
            </a:r>
            <a:r>
              <a:rPr lang="en-US" altLang="hu-HU" sz="2800">
                <a:solidFill>
                  <a:schemeClr val="accent2"/>
                </a:solidFill>
              </a:rPr>
              <a:t>(IX)</a:t>
            </a:r>
            <a:endParaRPr lang="en-US" altLang="hu-HU" sz="2800">
              <a:solidFill>
                <a:srgbClr val="FF0000"/>
              </a:solidFill>
            </a:endParaRPr>
          </a:p>
        </p:txBody>
      </p:sp>
      <p:sp>
        <p:nvSpPr>
          <p:cNvPr id="105487" name="Oval 17">
            <a:extLst>
              <a:ext uri="{FF2B5EF4-FFF2-40B4-BE49-F238E27FC236}">
                <a16:creationId xmlns:a16="http://schemas.microsoft.com/office/drawing/2014/main" id="{9C431714-2912-4C5D-B981-C6892CE73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950" y="49847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2.1</a:t>
            </a:r>
            <a:endParaRPr lang="en-US" altLang="hu-HU"/>
          </a:p>
        </p:txBody>
      </p:sp>
      <p:sp>
        <p:nvSpPr>
          <p:cNvPr id="105488" name="Oval 18">
            <a:extLst>
              <a:ext uri="{FF2B5EF4-FFF2-40B4-BE49-F238E27FC236}">
                <a16:creationId xmlns:a16="http://schemas.microsoft.com/office/drawing/2014/main" id="{A519202B-053D-422D-88CD-B6BDC9B89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498633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2.2</a:t>
            </a:r>
            <a:endParaRPr lang="en-US" altLang="hu-HU"/>
          </a:p>
        </p:txBody>
      </p:sp>
      <p:sp>
        <p:nvSpPr>
          <p:cNvPr id="105489" name="Oval 19">
            <a:extLst>
              <a:ext uri="{FF2B5EF4-FFF2-40B4-BE49-F238E27FC236}">
                <a16:creationId xmlns:a16="http://schemas.microsoft.com/office/drawing/2014/main" id="{C0671B00-89BB-4B98-9369-D523E09C2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50228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3.1</a:t>
            </a:r>
            <a:endParaRPr lang="en-US" altLang="hu-HU"/>
          </a:p>
        </p:txBody>
      </p:sp>
      <p:sp>
        <p:nvSpPr>
          <p:cNvPr id="105490" name="Oval 20">
            <a:extLst>
              <a:ext uri="{FF2B5EF4-FFF2-40B4-BE49-F238E27FC236}">
                <a16:creationId xmlns:a16="http://schemas.microsoft.com/office/drawing/2014/main" id="{95263AE2-3730-4198-BB62-C8C0644B8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50482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3.2</a:t>
            </a:r>
            <a:endParaRPr lang="en-US" altLang="hu-HU"/>
          </a:p>
        </p:txBody>
      </p:sp>
      <p:sp>
        <p:nvSpPr>
          <p:cNvPr id="105491" name="Line 21">
            <a:extLst>
              <a:ext uri="{FF2B5EF4-FFF2-40B4-BE49-F238E27FC236}">
                <a16:creationId xmlns:a16="http://schemas.microsoft.com/office/drawing/2014/main" id="{654B4FB2-2EE2-4903-BF17-FFC2BF362E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0963" y="4352925"/>
            <a:ext cx="658812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5492" name="Line 22">
            <a:extLst>
              <a:ext uri="{FF2B5EF4-FFF2-40B4-BE49-F238E27FC236}">
                <a16:creationId xmlns:a16="http://schemas.microsoft.com/office/drawing/2014/main" id="{BC2BD895-BF93-4DB4-B60B-39367909C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7113" y="4456113"/>
            <a:ext cx="1270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5493" name="Line 23">
            <a:extLst>
              <a:ext uri="{FF2B5EF4-FFF2-40B4-BE49-F238E27FC236}">
                <a16:creationId xmlns:a16="http://schemas.microsoft.com/office/drawing/2014/main" id="{7A6D78A8-DF89-4DF4-ACA0-0008A6E40B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6963" y="4606925"/>
            <a:ext cx="32385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5494" name="Line 24">
            <a:extLst>
              <a:ext uri="{FF2B5EF4-FFF2-40B4-BE49-F238E27FC236}">
                <a16:creationId xmlns:a16="http://schemas.microsoft.com/office/drawing/2014/main" id="{49475202-EC56-40BB-ADE6-0023B498F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1963" y="4560888"/>
            <a:ext cx="41592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5495" name="Text Box 25">
            <a:extLst>
              <a:ext uri="{FF2B5EF4-FFF2-40B4-BE49-F238E27FC236}">
                <a16:creationId xmlns:a16="http://schemas.microsoft.com/office/drawing/2014/main" id="{03ADA519-22C3-4FDA-BA50-23D12B8C8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5" y="234791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solidFill>
                  <a:schemeClr val="accent2"/>
                </a:solidFill>
              </a:rPr>
              <a:t>T</a:t>
            </a:r>
            <a:r>
              <a:rPr lang="en-US" altLang="hu-HU" sz="2000">
                <a:solidFill>
                  <a:schemeClr val="accent2"/>
                </a:solidFill>
              </a:rPr>
              <a:t>1</a:t>
            </a:r>
            <a:r>
              <a:rPr lang="en-US" altLang="hu-HU" sz="2800">
                <a:solidFill>
                  <a:schemeClr val="accent2"/>
                </a:solidFill>
              </a:rPr>
              <a:t>(IX)</a:t>
            </a:r>
            <a:endParaRPr lang="en-US" altLang="hu-HU" sz="2800">
              <a:solidFill>
                <a:srgbClr val="FF0000"/>
              </a:solidFill>
            </a:endParaRPr>
          </a:p>
        </p:txBody>
      </p:sp>
      <p:sp>
        <p:nvSpPr>
          <p:cNvPr id="105496" name="Text Box 26">
            <a:extLst>
              <a:ext uri="{FF2B5EF4-FFF2-40B4-BE49-F238E27FC236}">
                <a16:creationId xmlns:a16="http://schemas.microsoft.com/office/drawing/2014/main" id="{4116E9B8-5CCE-4E92-A964-235476894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5129213"/>
            <a:ext cx="1009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solidFill>
                  <a:schemeClr val="accent2"/>
                </a:solidFill>
              </a:rPr>
              <a:t>T</a:t>
            </a:r>
            <a:r>
              <a:rPr lang="en-US" altLang="hu-HU" sz="2000">
                <a:solidFill>
                  <a:schemeClr val="accent2"/>
                </a:solidFill>
              </a:rPr>
              <a:t>1</a:t>
            </a:r>
            <a:r>
              <a:rPr lang="en-US" altLang="hu-HU" sz="2800">
                <a:solidFill>
                  <a:schemeClr val="accent2"/>
                </a:solidFill>
              </a:rPr>
              <a:t>(X)</a:t>
            </a:r>
            <a:endParaRPr lang="en-US" altLang="hu-HU" sz="2800">
              <a:solidFill>
                <a:srgbClr val="FF0000"/>
              </a:solidFill>
            </a:endParaRPr>
          </a:p>
        </p:txBody>
      </p:sp>
      <p:sp>
        <p:nvSpPr>
          <p:cNvPr id="105497" name="Freeform 27">
            <a:extLst>
              <a:ext uri="{FF2B5EF4-FFF2-40B4-BE49-F238E27FC236}">
                <a16:creationId xmlns:a16="http://schemas.microsoft.com/office/drawing/2014/main" id="{2C262130-1B37-4A00-9673-E44FC4B68F4B}"/>
              </a:ext>
            </a:extLst>
          </p:cNvPr>
          <p:cNvSpPr>
            <a:spLocks/>
          </p:cNvSpPr>
          <p:nvPr/>
        </p:nvSpPr>
        <p:spPr bwMode="auto">
          <a:xfrm>
            <a:off x="3948113" y="2593975"/>
            <a:ext cx="207962" cy="133350"/>
          </a:xfrm>
          <a:custGeom>
            <a:avLst/>
            <a:gdLst>
              <a:gd name="T0" fmla="*/ 0 w 131"/>
              <a:gd name="T1" fmla="*/ 2147483646 h 84"/>
              <a:gd name="T2" fmla="*/ 2147483646 w 131"/>
              <a:gd name="T3" fmla="*/ 2147483646 h 84"/>
              <a:gd name="T4" fmla="*/ 2147483646 w 131"/>
              <a:gd name="T5" fmla="*/ 2147483646 h 84"/>
              <a:gd name="T6" fmla="*/ 0 60000 65536"/>
              <a:gd name="T7" fmla="*/ 0 60000 65536"/>
              <a:gd name="T8" fmla="*/ 0 60000 65536"/>
              <a:gd name="T9" fmla="*/ 0 w 131"/>
              <a:gd name="T10" fmla="*/ 0 h 84"/>
              <a:gd name="T11" fmla="*/ 131 w 131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" h="84">
                <a:moveTo>
                  <a:pt x="0" y="17"/>
                </a:moveTo>
                <a:cubicBezTo>
                  <a:pt x="41" y="2"/>
                  <a:pt x="83" y="0"/>
                  <a:pt x="110" y="38"/>
                </a:cubicBezTo>
                <a:cubicBezTo>
                  <a:pt x="125" y="84"/>
                  <a:pt x="109" y="82"/>
                  <a:pt x="131" y="82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5498" name="Freeform 28">
            <a:extLst>
              <a:ext uri="{FF2B5EF4-FFF2-40B4-BE49-F238E27FC236}">
                <a16:creationId xmlns:a16="http://schemas.microsoft.com/office/drawing/2014/main" id="{F3A8607A-E9B9-4AD3-AFC1-AAA1CC02A248}"/>
              </a:ext>
            </a:extLst>
          </p:cNvPr>
          <p:cNvSpPr>
            <a:spLocks/>
          </p:cNvSpPr>
          <p:nvPr/>
        </p:nvSpPr>
        <p:spPr bwMode="auto">
          <a:xfrm>
            <a:off x="3094038" y="3990975"/>
            <a:ext cx="266700" cy="61913"/>
          </a:xfrm>
          <a:custGeom>
            <a:avLst/>
            <a:gdLst>
              <a:gd name="T0" fmla="*/ 0 w 168"/>
              <a:gd name="T1" fmla="*/ 2147483646 h 39"/>
              <a:gd name="T2" fmla="*/ 2147483646 w 168"/>
              <a:gd name="T3" fmla="*/ 2147483646 h 39"/>
              <a:gd name="T4" fmla="*/ 2147483646 w 168"/>
              <a:gd name="T5" fmla="*/ 2147483646 h 39"/>
              <a:gd name="T6" fmla="*/ 0 60000 65536"/>
              <a:gd name="T7" fmla="*/ 0 60000 65536"/>
              <a:gd name="T8" fmla="*/ 0 60000 65536"/>
              <a:gd name="T9" fmla="*/ 0 w 168"/>
              <a:gd name="T10" fmla="*/ 0 h 39"/>
              <a:gd name="T11" fmla="*/ 168 w 168"/>
              <a:gd name="T12" fmla="*/ 39 h 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39">
                <a:moveTo>
                  <a:pt x="0" y="17"/>
                </a:moveTo>
                <a:cubicBezTo>
                  <a:pt x="60" y="0"/>
                  <a:pt x="61" y="3"/>
                  <a:pt x="139" y="9"/>
                </a:cubicBezTo>
                <a:cubicBezTo>
                  <a:pt x="165" y="27"/>
                  <a:pt x="156" y="16"/>
                  <a:pt x="168" y="39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5499" name="Freeform 29">
            <a:extLst>
              <a:ext uri="{FF2B5EF4-FFF2-40B4-BE49-F238E27FC236}">
                <a16:creationId xmlns:a16="http://schemas.microsoft.com/office/drawing/2014/main" id="{EF330D5C-7E53-478E-B8BB-A8BFC1D7EB28}"/>
              </a:ext>
            </a:extLst>
          </p:cNvPr>
          <p:cNvSpPr>
            <a:spLocks/>
          </p:cNvSpPr>
          <p:nvPr/>
        </p:nvSpPr>
        <p:spPr bwMode="auto">
          <a:xfrm>
            <a:off x="1801813" y="5160963"/>
            <a:ext cx="357187" cy="46037"/>
          </a:xfrm>
          <a:custGeom>
            <a:avLst/>
            <a:gdLst>
              <a:gd name="T0" fmla="*/ 0 w 225"/>
              <a:gd name="T1" fmla="*/ 2147483646 h 29"/>
              <a:gd name="T2" fmla="*/ 2147483646 w 225"/>
              <a:gd name="T3" fmla="*/ 0 h 29"/>
              <a:gd name="T4" fmla="*/ 0 60000 65536"/>
              <a:gd name="T5" fmla="*/ 0 60000 65536"/>
              <a:gd name="T6" fmla="*/ 0 w 225"/>
              <a:gd name="T7" fmla="*/ 0 h 29"/>
              <a:gd name="T8" fmla="*/ 225 w 225"/>
              <a:gd name="T9" fmla="*/ 29 h 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5" h="29">
                <a:moveTo>
                  <a:pt x="0" y="29"/>
                </a:moveTo>
                <a:cubicBezTo>
                  <a:pt x="80" y="10"/>
                  <a:pt x="140" y="0"/>
                  <a:pt x="225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5">
            <a:extLst>
              <a:ext uri="{FF2B5EF4-FFF2-40B4-BE49-F238E27FC236}">
                <a16:creationId xmlns:a16="http://schemas.microsoft.com/office/drawing/2014/main" id="{1037488B-6B68-42CB-A14E-48B10AED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2AF363-6938-4C3C-A219-1FBE6AC4BB2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104</a:t>
            </a:fld>
            <a:endParaRPr lang="en-US" altLang="hu-HU" sz="1400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BF3116F6-04B1-4974-8ED8-637588545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403225"/>
            <a:ext cx="7772400" cy="657225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Exercise:</a:t>
            </a:r>
            <a:endParaRPr lang="en-US" altLang="hu-HU"/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131E5DCB-DD59-49DF-A09C-6BB20079A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5313" y="1149350"/>
            <a:ext cx="7772400" cy="1146175"/>
          </a:xfrm>
        </p:spPr>
        <p:txBody>
          <a:bodyPr/>
          <a:lstStyle/>
          <a:p>
            <a:pPr eaLnBrk="1" hangingPunct="1"/>
            <a:r>
              <a:rPr lang="en-US" altLang="hu-HU"/>
              <a:t>Can T</a:t>
            </a:r>
            <a:r>
              <a:rPr lang="en-US" altLang="hu-HU" sz="2400"/>
              <a:t>2</a:t>
            </a:r>
            <a:r>
              <a:rPr lang="en-US" altLang="hu-HU"/>
              <a:t> access object f</a:t>
            </a:r>
            <a:r>
              <a:rPr lang="en-US" altLang="hu-HU" sz="2400"/>
              <a:t>2.2</a:t>
            </a:r>
            <a:r>
              <a:rPr lang="en-US" altLang="hu-HU"/>
              <a:t> in X mode? What locks will T</a:t>
            </a:r>
            <a:r>
              <a:rPr lang="en-US" altLang="hu-HU" sz="2400"/>
              <a:t>2</a:t>
            </a:r>
            <a:r>
              <a:rPr lang="en-US" altLang="hu-HU"/>
              <a:t> get?</a:t>
            </a:r>
          </a:p>
        </p:txBody>
      </p:sp>
      <p:sp>
        <p:nvSpPr>
          <p:cNvPr id="106501" name="Oval 4">
            <a:extLst>
              <a:ext uri="{FF2B5EF4-FFF2-40B4-BE49-F238E27FC236}">
                <a16:creationId xmlns:a16="http://schemas.microsoft.com/office/drawing/2014/main" id="{09AA00EF-F346-4068-A2DA-80FA5FCEA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938" y="25590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R1</a:t>
            </a:r>
          </a:p>
        </p:txBody>
      </p:sp>
      <p:sp>
        <p:nvSpPr>
          <p:cNvPr id="106502" name="Oval 5">
            <a:extLst>
              <a:ext uri="{FF2B5EF4-FFF2-40B4-BE49-F238E27FC236}">
                <a16:creationId xmlns:a16="http://schemas.microsoft.com/office/drawing/2014/main" id="{0A2DF933-3E61-48D3-AFF9-A2A4DB311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3325813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1</a:t>
            </a:r>
            <a:endParaRPr lang="en-US" altLang="hu-HU"/>
          </a:p>
        </p:txBody>
      </p:sp>
      <p:sp>
        <p:nvSpPr>
          <p:cNvPr id="106503" name="Oval 6">
            <a:extLst>
              <a:ext uri="{FF2B5EF4-FFF2-40B4-BE49-F238E27FC236}">
                <a16:creationId xmlns:a16="http://schemas.microsoft.com/office/drawing/2014/main" id="{DD0EE39F-1013-4CAA-8D3B-D84312403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700" y="3768725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2</a:t>
            </a:r>
            <a:endParaRPr lang="en-US" altLang="hu-HU"/>
          </a:p>
        </p:txBody>
      </p:sp>
      <p:sp>
        <p:nvSpPr>
          <p:cNvPr id="106504" name="Oval 7">
            <a:extLst>
              <a:ext uri="{FF2B5EF4-FFF2-40B4-BE49-F238E27FC236}">
                <a16:creationId xmlns:a16="http://schemas.microsoft.com/office/drawing/2014/main" id="{7710A4CE-E747-40A4-8AB9-754A988D1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39306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3</a:t>
            </a:r>
            <a:endParaRPr lang="en-US" altLang="hu-HU"/>
          </a:p>
        </p:txBody>
      </p:sp>
      <p:sp>
        <p:nvSpPr>
          <p:cNvPr id="106505" name="Oval 8">
            <a:extLst>
              <a:ext uri="{FF2B5EF4-FFF2-40B4-BE49-F238E27FC236}">
                <a16:creationId xmlns:a16="http://schemas.microsoft.com/office/drawing/2014/main" id="{E7A7CEC5-ACC9-44DF-838A-5DFE34BD2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938" y="37020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4</a:t>
            </a:r>
            <a:endParaRPr lang="en-US" altLang="hu-HU"/>
          </a:p>
        </p:txBody>
      </p:sp>
      <p:sp>
        <p:nvSpPr>
          <p:cNvPr id="106506" name="Line 9">
            <a:extLst>
              <a:ext uri="{FF2B5EF4-FFF2-40B4-BE49-F238E27FC236}">
                <a16:creationId xmlns:a16="http://schemas.microsoft.com/office/drawing/2014/main" id="{8CABB7A6-C3D1-4650-860A-781E51D23F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2940050"/>
            <a:ext cx="2036763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6507" name="Line 10">
            <a:extLst>
              <a:ext uri="{FF2B5EF4-FFF2-40B4-BE49-F238E27FC236}">
                <a16:creationId xmlns:a16="http://schemas.microsoft.com/office/drawing/2014/main" id="{A36AEA68-EA10-40DD-A760-52C5277630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4913" y="3244850"/>
            <a:ext cx="428625" cy="588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6508" name="Line 11">
            <a:extLst>
              <a:ext uri="{FF2B5EF4-FFF2-40B4-BE49-F238E27FC236}">
                <a16:creationId xmlns:a16="http://schemas.microsoft.com/office/drawing/2014/main" id="{C410BB73-A9CF-4D2E-9C1E-21D1CAD94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4538" y="316865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6509" name="Line 12">
            <a:extLst>
              <a:ext uri="{FF2B5EF4-FFF2-40B4-BE49-F238E27FC236}">
                <a16:creationId xmlns:a16="http://schemas.microsoft.com/office/drawing/2014/main" id="{BEAC0483-2EBB-4EF5-A258-0871B662E9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6938" y="278765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6510" name="Text Box 13">
            <a:extLst>
              <a:ext uri="{FF2B5EF4-FFF2-40B4-BE49-F238E27FC236}">
                <a16:creationId xmlns:a16="http://schemas.microsoft.com/office/drawing/2014/main" id="{5A77825E-5D46-4630-AF16-DB718E390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3798888"/>
            <a:ext cx="1009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solidFill>
                  <a:schemeClr val="accent2"/>
                </a:solidFill>
              </a:rPr>
              <a:t>T</a:t>
            </a:r>
            <a:r>
              <a:rPr lang="en-US" altLang="hu-HU" sz="2000">
                <a:solidFill>
                  <a:schemeClr val="accent2"/>
                </a:solidFill>
              </a:rPr>
              <a:t>1</a:t>
            </a:r>
            <a:r>
              <a:rPr lang="en-US" altLang="hu-HU" sz="2800">
                <a:solidFill>
                  <a:schemeClr val="accent2"/>
                </a:solidFill>
              </a:rPr>
              <a:t>(X)</a:t>
            </a:r>
            <a:endParaRPr lang="en-US" altLang="hu-HU" sz="2800">
              <a:solidFill>
                <a:srgbClr val="FF0000"/>
              </a:solidFill>
            </a:endParaRPr>
          </a:p>
        </p:txBody>
      </p:sp>
      <p:sp>
        <p:nvSpPr>
          <p:cNvPr id="106511" name="Oval 14">
            <a:extLst>
              <a:ext uri="{FF2B5EF4-FFF2-40B4-BE49-F238E27FC236}">
                <a16:creationId xmlns:a16="http://schemas.microsoft.com/office/drawing/2014/main" id="{3250E62E-9B24-4CE5-B098-1CED5BC56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950" y="49847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2.1</a:t>
            </a:r>
            <a:endParaRPr lang="en-US" altLang="hu-HU"/>
          </a:p>
        </p:txBody>
      </p:sp>
      <p:sp>
        <p:nvSpPr>
          <p:cNvPr id="106512" name="Oval 15">
            <a:extLst>
              <a:ext uri="{FF2B5EF4-FFF2-40B4-BE49-F238E27FC236}">
                <a16:creationId xmlns:a16="http://schemas.microsoft.com/office/drawing/2014/main" id="{F51147B8-6FFD-4361-B47F-55CD877A1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498633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2.2</a:t>
            </a:r>
            <a:endParaRPr lang="en-US" altLang="hu-HU"/>
          </a:p>
        </p:txBody>
      </p:sp>
      <p:sp>
        <p:nvSpPr>
          <p:cNvPr id="106513" name="Oval 16">
            <a:extLst>
              <a:ext uri="{FF2B5EF4-FFF2-40B4-BE49-F238E27FC236}">
                <a16:creationId xmlns:a16="http://schemas.microsoft.com/office/drawing/2014/main" id="{B0F594FE-D6E3-4D6A-86F0-37B9BC09F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50228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3.1</a:t>
            </a:r>
            <a:endParaRPr lang="en-US" altLang="hu-HU"/>
          </a:p>
        </p:txBody>
      </p:sp>
      <p:sp>
        <p:nvSpPr>
          <p:cNvPr id="106514" name="Oval 17">
            <a:extLst>
              <a:ext uri="{FF2B5EF4-FFF2-40B4-BE49-F238E27FC236}">
                <a16:creationId xmlns:a16="http://schemas.microsoft.com/office/drawing/2014/main" id="{EEFEC084-6A8A-4AE0-AD83-876D7B518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50482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3.2</a:t>
            </a:r>
            <a:endParaRPr lang="en-US" altLang="hu-HU"/>
          </a:p>
        </p:txBody>
      </p:sp>
      <p:sp>
        <p:nvSpPr>
          <p:cNvPr id="106515" name="Line 18">
            <a:extLst>
              <a:ext uri="{FF2B5EF4-FFF2-40B4-BE49-F238E27FC236}">
                <a16:creationId xmlns:a16="http://schemas.microsoft.com/office/drawing/2014/main" id="{60A6DBF4-F229-4446-9859-3BCF792CA9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0963" y="4352925"/>
            <a:ext cx="658812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6516" name="Line 19">
            <a:extLst>
              <a:ext uri="{FF2B5EF4-FFF2-40B4-BE49-F238E27FC236}">
                <a16:creationId xmlns:a16="http://schemas.microsoft.com/office/drawing/2014/main" id="{5ACA31D7-C18B-45D7-810A-4CF56FE39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7113" y="4456113"/>
            <a:ext cx="1270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6517" name="Line 20">
            <a:extLst>
              <a:ext uri="{FF2B5EF4-FFF2-40B4-BE49-F238E27FC236}">
                <a16:creationId xmlns:a16="http://schemas.microsoft.com/office/drawing/2014/main" id="{5C0110C8-EF8A-47AD-9211-BD9DFC52F1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6963" y="4606925"/>
            <a:ext cx="32385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6518" name="Line 21">
            <a:extLst>
              <a:ext uri="{FF2B5EF4-FFF2-40B4-BE49-F238E27FC236}">
                <a16:creationId xmlns:a16="http://schemas.microsoft.com/office/drawing/2014/main" id="{521EF4F0-C8BD-4018-9013-FD8058EE6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1963" y="4560888"/>
            <a:ext cx="41592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6519" name="Text Box 22">
            <a:extLst>
              <a:ext uri="{FF2B5EF4-FFF2-40B4-BE49-F238E27FC236}">
                <a16:creationId xmlns:a16="http://schemas.microsoft.com/office/drawing/2014/main" id="{2E60C0C7-3F86-4DA0-9602-4C45D0524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5" y="234791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solidFill>
                  <a:schemeClr val="accent2"/>
                </a:solidFill>
              </a:rPr>
              <a:t>T</a:t>
            </a:r>
            <a:r>
              <a:rPr lang="en-US" altLang="hu-HU" sz="2000">
                <a:solidFill>
                  <a:schemeClr val="accent2"/>
                </a:solidFill>
              </a:rPr>
              <a:t>1</a:t>
            </a:r>
            <a:r>
              <a:rPr lang="en-US" altLang="hu-HU" sz="2800">
                <a:solidFill>
                  <a:schemeClr val="accent2"/>
                </a:solidFill>
              </a:rPr>
              <a:t>(IX)</a:t>
            </a:r>
            <a:endParaRPr lang="en-US" altLang="hu-HU" sz="2800">
              <a:solidFill>
                <a:srgbClr val="FF0000"/>
              </a:solidFill>
            </a:endParaRPr>
          </a:p>
        </p:txBody>
      </p:sp>
      <p:sp>
        <p:nvSpPr>
          <p:cNvPr id="106520" name="Freeform 24">
            <a:extLst>
              <a:ext uri="{FF2B5EF4-FFF2-40B4-BE49-F238E27FC236}">
                <a16:creationId xmlns:a16="http://schemas.microsoft.com/office/drawing/2014/main" id="{2705E683-4294-4A1C-B78E-91CED8269114}"/>
              </a:ext>
            </a:extLst>
          </p:cNvPr>
          <p:cNvSpPr>
            <a:spLocks/>
          </p:cNvSpPr>
          <p:nvPr/>
        </p:nvSpPr>
        <p:spPr bwMode="auto">
          <a:xfrm>
            <a:off x="3948113" y="2593975"/>
            <a:ext cx="207962" cy="133350"/>
          </a:xfrm>
          <a:custGeom>
            <a:avLst/>
            <a:gdLst>
              <a:gd name="T0" fmla="*/ 0 w 131"/>
              <a:gd name="T1" fmla="*/ 2147483646 h 84"/>
              <a:gd name="T2" fmla="*/ 2147483646 w 131"/>
              <a:gd name="T3" fmla="*/ 2147483646 h 84"/>
              <a:gd name="T4" fmla="*/ 2147483646 w 131"/>
              <a:gd name="T5" fmla="*/ 2147483646 h 84"/>
              <a:gd name="T6" fmla="*/ 0 60000 65536"/>
              <a:gd name="T7" fmla="*/ 0 60000 65536"/>
              <a:gd name="T8" fmla="*/ 0 60000 65536"/>
              <a:gd name="T9" fmla="*/ 0 w 131"/>
              <a:gd name="T10" fmla="*/ 0 h 84"/>
              <a:gd name="T11" fmla="*/ 131 w 131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" h="84">
                <a:moveTo>
                  <a:pt x="0" y="17"/>
                </a:moveTo>
                <a:cubicBezTo>
                  <a:pt x="41" y="2"/>
                  <a:pt x="83" y="0"/>
                  <a:pt x="110" y="38"/>
                </a:cubicBezTo>
                <a:cubicBezTo>
                  <a:pt x="125" y="84"/>
                  <a:pt x="109" y="82"/>
                  <a:pt x="131" y="82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6521" name="Freeform 25">
            <a:extLst>
              <a:ext uri="{FF2B5EF4-FFF2-40B4-BE49-F238E27FC236}">
                <a16:creationId xmlns:a16="http://schemas.microsoft.com/office/drawing/2014/main" id="{9820AE9E-6981-46C1-8EED-CDFFE3013956}"/>
              </a:ext>
            </a:extLst>
          </p:cNvPr>
          <p:cNvSpPr>
            <a:spLocks/>
          </p:cNvSpPr>
          <p:nvPr/>
        </p:nvSpPr>
        <p:spPr bwMode="auto">
          <a:xfrm>
            <a:off x="3094038" y="3990975"/>
            <a:ext cx="266700" cy="61913"/>
          </a:xfrm>
          <a:custGeom>
            <a:avLst/>
            <a:gdLst>
              <a:gd name="T0" fmla="*/ 0 w 168"/>
              <a:gd name="T1" fmla="*/ 2147483646 h 39"/>
              <a:gd name="T2" fmla="*/ 2147483646 w 168"/>
              <a:gd name="T3" fmla="*/ 2147483646 h 39"/>
              <a:gd name="T4" fmla="*/ 2147483646 w 168"/>
              <a:gd name="T5" fmla="*/ 2147483646 h 39"/>
              <a:gd name="T6" fmla="*/ 0 60000 65536"/>
              <a:gd name="T7" fmla="*/ 0 60000 65536"/>
              <a:gd name="T8" fmla="*/ 0 60000 65536"/>
              <a:gd name="T9" fmla="*/ 0 w 168"/>
              <a:gd name="T10" fmla="*/ 0 h 39"/>
              <a:gd name="T11" fmla="*/ 168 w 168"/>
              <a:gd name="T12" fmla="*/ 39 h 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39">
                <a:moveTo>
                  <a:pt x="0" y="17"/>
                </a:moveTo>
                <a:cubicBezTo>
                  <a:pt x="60" y="0"/>
                  <a:pt x="61" y="3"/>
                  <a:pt x="139" y="9"/>
                </a:cubicBezTo>
                <a:cubicBezTo>
                  <a:pt x="165" y="27"/>
                  <a:pt x="156" y="16"/>
                  <a:pt x="168" y="39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5">
            <a:extLst>
              <a:ext uri="{FF2B5EF4-FFF2-40B4-BE49-F238E27FC236}">
                <a16:creationId xmlns:a16="http://schemas.microsoft.com/office/drawing/2014/main" id="{7B0E6594-D388-4341-92DB-4FC4099B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8813EE-E85C-4983-B85C-F59FD2EDE5F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105</a:t>
            </a:fld>
            <a:endParaRPr lang="en-US" altLang="hu-HU" sz="14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5EAA572C-4C3F-4AF3-8FD5-F0449CAD2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403225"/>
            <a:ext cx="7772400" cy="657225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Exercise:</a:t>
            </a:r>
            <a:endParaRPr lang="en-US" altLang="hu-HU"/>
          </a:p>
        </p:txBody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41DDA8A9-59AC-4D8D-A7ED-C2B9CC902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5313" y="1149350"/>
            <a:ext cx="7772400" cy="1146175"/>
          </a:xfrm>
        </p:spPr>
        <p:txBody>
          <a:bodyPr/>
          <a:lstStyle/>
          <a:p>
            <a:pPr eaLnBrk="1" hangingPunct="1"/>
            <a:r>
              <a:rPr lang="en-US" altLang="hu-HU"/>
              <a:t>Can T</a:t>
            </a:r>
            <a:r>
              <a:rPr lang="en-US" altLang="hu-HU" sz="2400"/>
              <a:t>2</a:t>
            </a:r>
            <a:r>
              <a:rPr lang="en-US" altLang="hu-HU"/>
              <a:t> access object f</a:t>
            </a:r>
            <a:r>
              <a:rPr lang="en-US" altLang="hu-HU" sz="2400"/>
              <a:t>3.1</a:t>
            </a:r>
            <a:r>
              <a:rPr lang="en-US" altLang="hu-HU"/>
              <a:t> in X mode? What locks will T</a:t>
            </a:r>
            <a:r>
              <a:rPr lang="en-US" altLang="hu-HU" sz="2400"/>
              <a:t>2</a:t>
            </a:r>
            <a:r>
              <a:rPr lang="en-US" altLang="hu-HU"/>
              <a:t> get?</a:t>
            </a:r>
          </a:p>
        </p:txBody>
      </p:sp>
      <p:sp>
        <p:nvSpPr>
          <p:cNvPr id="107525" name="Oval 4">
            <a:extLst>
              <a:ext uri="{FF2B5EF4-FFF2-40B4-BE49-F238E27FC236}">
                <a16:creationId xmlns:a16="http://schemas.microsoft.com/office/drawing/2014/main" id="{35D3F22A-3F01-49B4-82B7-F9BC649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938" y="25590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R1</a:t>
            </a:r>
          </a:p>
        </p:txBody>
      </p:sp>
      <p:sp>
        <p:nvSpPr>
          <p:cNvPr id="107526" name="Oval 5">
            <a:extLst>
              <a:ext uri="{FF2B5EF4-FFF2-40B4-BE49-F238E27FC236}">
                <a16:creationId xmlns:a16="http://schemas.microsoft.com/office/drawing/2014/main" id="{FF31331A-A6A3-4CD0-8140-5D7E0CC8A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3325813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1</a:t>
            </a:r>
            <a:endParaRPr lang="en-US" altLang="hu-HU"/>
          </a:p>
        </p:txBody>
      </p:sp>
      <p:sp>
        <p:nvSpPr>
          <p:cNvPr id="107527" name="Oval 6">
            <a:extLst>
              <a:ext uri="{FF2B5EF4-FFF2-40B4-BE49-F238E27FC236}">
                <a16:creationId xmlns:a16="http://schemas.microsoft.com/office/drawing/2014/main" id="{48AF469D-3489-4FBC-8CB0-370F9DCB9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700" y="3768725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2</a:t>
            </a:r>
            <a:endParaRPr lang="en-US" altLang="hu-HU"/>
          </a:p>
        </p:txBody>
      </p:sp>
      <p:sp>
        <p:nvSpPr>
          <p:cNvPr id="107528" name="Oval 7">
            <a:extLst>
              <a:ext uri="{FF2B5EF4-FFF2-40B4-BE49-F238E27FC236}">
                <a16:creationId xmlns:a16="http://schemas.microsoft.com/office/drawing/2014/main" id="{28BBEA18-F3AE-4075-A990-8B8010B1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39306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3</a:t>
            </a:r>
            <a:endParaRPr lang="en-US" altLang="hu-HU"/>
          </a:p>
        </p:txBody>
      </p:sp>
      <p:sp>
        <p:nvSpPr>
          <p:cNvPr id="107529" name="Oval 8">
            <a:extLst>
              <a:ext uri="{FF2B5EF4-FFF2-40B4-BE49-F238E27FC236}">
                <a16:creationId xmlns:a16="http://schemas.microsoft.com/office/drawing/2014/main" id="{4BBFAC37-8B18-4750-A72D-86EFDAA65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938" y="37020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4</a:t>
            </a:r>
            <a:endParaRPr lang="en-US" altLang="hu-HU"/>
          </a:p>
        </p:txBody>
      </p:sp>
      <p:sp>
        <p:nvSpPr>
          <p:cNvPr id="107530" name="Line 9">
            <a:extLst>
              <a:ext uri="{FF2B5EF4-FFF2-40B4-BE49-F238E27FC236}">
                <a16:creationId xmlns:a16="http://schemas.microsoft.com/office/drawing/2014/main" id="{EEDB83AC-2498-4686-AB81-01BBCEC59B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2940050"/>
            <a:ext cx="2036763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7531" name="Line 10">
            <a:extLst>
              <a:ext uri="{FF2B5EF4-FFF2-40B4-BE49-F238E27FC236}">
                <a16:creationId xmlns:a16="http://schemas.microsoft.com/office/drawing/2014/main" id="{CB5DE63D-409C-4A14-88CE-710301D336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4913" y="3244850"/>
            <a:ext cx="428625" cy="588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7532" name="Line 11">
            <a:extLst>
              <a:ext uri="{FF2B5EF4-FFF2-40B4-BE49-F238E27FC236}">
                <a16:creationId xmlns:a16="http://schemas.microsoft.com/office/drawing/2014/main" id="{057D9640-61EF-4512-A110-2F544441F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4538" y="316865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7533" name="Line 12">
            <a:extLst>
              <a:ext uri="{FF2B5EF4-FFF2-40B4-BE49-F238E27FC236}">
                <a16:creationId xmlns:a16="http://schemas.microsoft.com/office/drawing/2014/main" id="{C6B2ED49-3F2A-4551-938D-F6EF115AD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6938" y="278765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7534" name="Text Box 13">
            <a:extLst>
              <a:ext uri="{FF2B5EF4-FFF2-40B4-BE49-F238E27FC236}">
                <a16:creationId xmlns:a16="http://schemas.microsoft.com/office/drawing/2014/main" id="{716924FB-F566-40FD-AAC5-4DEE07D9D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3798888"/>
            <a:ext cx="1001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solidFill>
                  <a:schemeClr val="accent2"/>
                </a:solidFill>
              </a:rPr>
              <a:t>T</a:t>
            </a:r>
            <a:r>
              <a:rPr lang="en-US" altLang="hu-HU" sz="2000">
                <a:solidFill>
                  <a:schemeClr val="accent2"/>
                </a:solidFill>
              </a:rPr>
              <a:t>1</a:t>
            </a:r>
            <a:r>
              <a:rPr lang="en-US" altLang="hu-HU" sz="2800">
                <a:solidFill>
                  <a:schemeClr val="accent2"/>
                </a:solidFill>
              </a:rPr>
              <a:t>(S)</a:t>
            </a:r>
            <a:endParaRPr lang="en-US" altLang="hu-HU" sz="2800">
              <a:solidFill>
                <a:srgbClr val="FF0000"/>
              </a:solidFill>
            </a:endParaRPr>
          </a:p>
        </p:txBody>
      </p:sp>
      <p:sp>
        <p:nvSpPr>
          <p:cNvPr id="107535" name="Oval 14">
            <a:extLst>
              <a:ext uri="{FF2B5EF4-FFF2-40B4-BE49-F238E27FC236}">
                <a16:creationId xmlns:a16="http://schemas.microsoft.com/office/drawing/2014/main" id="{6E81F43F-3445-4F62-A8D1-928624214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950" y="49847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2.1</a:t>
            </a:r>
            <a:endParaRPr lang="en-US" altLang="hu-HU"/>
          </a:p>
        </p:txBody>
      </p:sp>
      <p:sp>
        <p:nvSpPr>
          <p:cNvPr id="107536" name="Oval 15">
            <a:extLst>
              <a:ext uri="{FF2B5EF4-FFF2-40B4-BE49-F238E27FC236}">
                <a16:creationId xmlns:a16="http://schemas.microsoft.com/office/drawing/2014/main" id="{DAC239BA-CEB6-4E2A-AD49-31755B50A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498633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2.2</a:t>
            </a:r>
            <a:endParaRPr lang="en-US" altLang="hu-HU"/>
          </a:p>
        </p:txBody>
      </p:sp>
      <p:sp>
        <p:nvSpPr>
          <p:cNvPr id="107537" name="Oval 16">
            <a:extLst>
              <a:ext uri="{FF2B5EF4-FFF2-40B4-BE49-F238E27FC236}">
                <a16:creationId xmlns:a16="http://schemas.microsoft.com/office/drawing/2014/main" id="{58D2E811-E599-4E8A-BD84-0F37557EB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50228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3.1</a:t>
            </a:r>
            <a:endParaRPr lang="en-US" altLang="hu-HU"/>
          </a:p>
        </p:txBody>
      </p:sp>
      <p:sp>
        <p:nvSpPr>
          <p:cNvPr id="107538" name="Oval 17">
            <a:extLst>
              <a:ext uri="{FF2B5EF4-FFF2-40B4-BE49-F238E27FC236}">
                <a16:creationId xmlns:a16="http://schemas.microsoft.com/office/drawing/2014/main" id="{408A5B17-AEF1-4ECF-849C-A5560CCAF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50482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3.2</a:t>
            </a:r>
            <a:endParaRPr lang="en-US" altLang="hu-HU"/>
          </a:p>
        </p:txBody>
      </p:sp>
      <p:sp>
        <p:nvSpPr>
          <p:cNvPr id="107539" name="Line 18">
            <a:extLst>
              <a:ext uri="{FF2B5EF4-FFF2-40B4-BE49-F238E27FC236}">
                <a16:creationId xmlns:a16="http://schemas.microsoft.com/office/drawing/2014/main" id="{41DF6A0C-480E-4681-8280-214394A278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0963" y="4352925"/>
            <a:ext cx="658812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7540" name="Line 19">
            <a:extLst>
              <a:ext uri="{FF2B5EF4-FFF2-40B4-BE49-F238E27FC236}">
                <a16:creationId xmlns:a16="http://schemas.microsoft.com/office/drawing/2014/main" id="{0F78E605-9EEF-48F5-B782-B9444E946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7113" y="4456113"/>
            <a:ext cx="1270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7541" name="Line 20">
            <a:extLst>
              <a:ext uri="{FF2B5EF4-FFF2-40B4-BE49-F238E27FC236}">
                <a16:creationId xmlns:a16="http://schemas.microsoft.com/office/drawing/2014/main" id="{88FF71BB-F68B-453B-B110-DBC4D5C2A0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6963" y="4606925"/>
            <a:ext cx="32385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7542" name="Line 21">
            <a:extLst>
              <a:ext uri="{FF2B5EF4-FFF2-40B4-BE49-F238E27FC236}">
                <a16:creationId xmlns:a16="http://schemas.microsoft.com/office/drawing/2014/main" id="{3E6ECBF1-50AA-4C6B-A2BF-AA43736AF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1963" y="4560888"/>
            <a:ext cx="41592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7543" name="Text Box 22">
            <a:extLst>
              <a:ext uri="{FF2B5EF4-FFF2-40B4-BE49-F238E27FC236}">
                <a16:creationId xmlns:a16="http://schemas.microsoft.com/office/drawing/2014/main" id="{96317D1E-942B-4EEA-9BAD-E2A650A18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950" y="2347913"/>
            <a:ext cx="1135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solidFill>
                  <a:schemeClr val="accent2"/>
                </a:solidFill>
              </a:rPr>
              <a:t>T</a:t>
            </a:r>
            <a:r>
              <a:rPr lang="en-US" altLang="hu-HU" sz="2000">
                <a:solidFill>
                  <a:schemeClr val="accent2"/>
                </a:solidFill>
              </a:rPr>
              <a:t>1</a:t>
            </a:r>
            <a:r>
              <a:rPr lang="en-US" altLang="hu-HU" sz="2800">
                <a:solidFill>
                  <a:schemeClr val="accent2"/>
                </a:solidFill>
              </a:rPr>
              <a:t>(IS)</a:t>
            </a:r>
            <a:endParaRPr lang="en-US" altLang="hu-HU" sz="2800">
              <a:solidFill>
                <a:srgbClr val="FF0000"/>
              </a:solidFill>
            </a:endParaRPr>
          </a:p>
        </p:txBody>
      </p:sp>
      <p:sp>
        <p:nvSpPr>
          <p:cNvPr id="107544" name="Freeform 24">
            <a:extLst>
              <a:ext uri="{FF2B5EF4-FFF2-40B4-BE49-F238E27FC236}">
                <a16:creationId xmlns:a16="http://schemas.microsoft.com/office/drawing/2014/main" id="{F25501E0-FB24-44BB-8E44-3DEEECAE03EB}"/>
              </a:ext>
            </a:extLst>
          </p:cNvPr>
          <p:cNvSpPr>
            <a:spLocks/>
          </p:cNvSpPr>
          <p:nvPr/>
        </p:nvSpPr>
        <p:spPr bwMode="auto">
          <a:xfrm>
            <a:off x="3948113" y="2593975"/>
            <a:ext cx="207962" cy="133350"/>
          </a:xfrm>
          <a:custGeom>
            <a:avLst/>
            <a:gdLst>
              <a:gd name="T0" fmla="*/ 0 w 131"/>
              <a:gd name="T1" fmla="*/ 2147483646 h 84"/>
              <a:gd name="T2" fmla="*/ 2147483646 w 131"/>
              <a:gd name="T3" fmla="*/ 2147483646 h 84"/>
              <a:gd name="T4" fmla="*/ 2147483646 w 131"/>
              <a:gd name="T5" fmla="*/ 2147483646 h 84"/>
              <a:gd name="T6" fmla="*/ 0 60000 65536"/>
              <a:gd name="T7" fmla="*/ 0 60000 65536"/>
              <a:gd name="T8" fmla="*/ 0 60000 65536"/>
              <a:gd name="T9" fmla="*/ 0 w 131"/>
              <a:gd name="T10" fmla="*/ 0 h 84"/>
              <a:gd name="T11" fmla="*/ 131 w 131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" h="84">
                <a:moveTo>
                  <a:pt x="0" y="17"/>
                </a:moveTo>
                <a:cubicBezTo>
                  <a:pt x="41" y="2"/>
                  <a:pt x="83" y="0"/>
                  <a:pt x="110" y="38"/>
                </a:cubicBezTo>
                <a:cubicBezTo>
                  <a:pt x="125" y="84"/>
                  <a:pt x="109" y="82"/>
                  <a:pt x="131" y="82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7545" name="Freeform 25">
            <a:extLst>
              <a:ext uri="{FF2B5EF4-FFF2-40B4-BE49-F238E27FC236}">
                <a16:creationId xmlns:a16="http://schemas.microsoft.com/office/drawing/2014/main" id="{4B4A7B18-338C-404E-84CC-443316F7C71B}"/>
              </a:ext>
            </a:extLst>
          </p:cNvPr>
          <p:cNvSpPr>
            <a:spLocks/>
          </p:cNvSpPr>
          <p:nvPr/>
        </p:nvSpPr>
        <p:spPr bwMode="auto">
          <a:xfrm>
            <a:off x="3094038" y="3990975"/>
            <a:ext cx="266700" cy="61913"/>
          </a:xfrm>
          <a:custGeom>
            <a:avLst/>
            <a:gdLst>
              <a:gd name="T0" fmla="*/ 0 w 168"/>
              <a:gd name="T1" fmla="*/ 2147483646 h 39"/>
              <a:gd name="T2" fmla="*/ 2147483646 w 168"/>
              <a:gd name="T3" fmla="*/ 2147483646 h 39"/>
              <a:gd name="T4" fmla="*/ 2147483646 w 168"/>
              <a:gd name="T5" fmla="*/ 2147483646 h 39"/>
              <a:gd name="T6" fmla="*/ 0 60000 65536"/>
              <a:gd name="T7" fmla="*/ 0 60000 65536"/>
              <a:gd name="T8" fmla="*/ 0 60000 65536"/>
              <a:gd name="T9" fmla="*/ 0 w 168"/>
              <a:gd name="T10" fmla="*/ 0 h 39"/>
              <a:gd name="T11" fmla="*/ 168 w 168"/>
              <a:gd name="T12" fmla="*/ 39 h 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39">
                <a:moveTo>
                  <a:pt x="0" y="17"/>
                </a:moveTo>
                <a:cubicBezTo>
                  <a:pt x="60" y="0"/>
                  <a:pt x="61" y="3"/>
                  <a:pt x="139" y="9"/>
                </a:cubicBezTo>
                <a:cubicBezTo>
                  <a:pt x="165" y="27"/>
                  <a:pt x="156" y="16"/>
                  <a:pt x="168" y="39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5">
            <a:extLst>
              <a:ext uri="{FF2B5EF4-FFF2-40B4-BE49-F238E27FC236}">
                <a16:creationId xmlns:a16="http://schemas.microsoft.com/office/drawing/2014/main" id="{2F1B4A09-7C9A-46B2-8D88-DC72FC60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2D3D8B-F092-4C3C-B781-3A0D0EA661E7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106</a:t>
            </a:fld>
            <a:endParaRPr lang="en-US" altLang="hu-HU" sz="1400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395A2D5A-16BC-4631-9B72-B2FA7D293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403225"/>
            <a:ext cx="7772400" cy="657225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Exercise:</a:t>
            </a:r>
            <a:endParaRPr lang="en-US" altLang="hu-HU"/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F847F6B0-0522-407A-AA28-B12AA53EE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5313" y="1149350"/>
            <a:ext cx="7772400" cy="1146175"/>
          </a:xfrm>
        </p:spPr>
        <p:txBody>
          <a:bodyPr/>
          <a:lstStyle/>
          <a:p>
            <a:pPr eaLnBrk="1" hangingPunct="1"/>
            <a:r>
              <a:rPr lang="en-US" altLang="hu-HU"/>
              <a:t>Can T</a:t>
            </a:r>
            <a:r>
              <a:rPr lang="en-US" altLang="hu-HU" sz="2400"/>
              <a:t>2</a:t>
            </a:r>
            <a:r>
              <a:rPr lang="en-US" altLang="hu-HU"/>
              <a:t> access object f</a:t>
            </a:r>
            <a:r>
              <a:rPr lang="en-US" altLang="hu-HU" sz="2400"/>
              <a:t>2.2</a:t>
            </a:r>
            <a:r>
              <a:rPr lang="en-US" altLang="hu-HU"/>
              <a:t> in S mode? What locks will T</a:t>
            </a:r>
            <a:r>
              <a:rPr lang="en-US" altLang="hu-HU" sz="2400"/>
              <a:t>2</a:t>
            </a:r>
            <a:r>
              <a:rPr lang="en-US" altLang="hu-HU"/>
              <a:t> get?</a:t>
            </a:r>
          </a:p>
        </p:txBody>
      </p:sp>
      <p:sp>
        <p:nvSpPr>
          <p:cNvPr id="108549" name="Oval 4">
            <a:extLst>
              <a:ext uri="{FF2B5EF4-FFF2-40B4-BE49-F238E27FC236}">
                <a16:creationId xmlns:a16="http://schemas.microsoft.com/office/drawing/2014/main" id="{75AF16F6-9C08-4B2C-9EB1-32C4ED52E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938" y="25590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R1</a:t>
            </a:r>
          </a:p>
        </p:txBody>
      </p:sp>
      <p:sp>
        <p:nvSpPr>
          <p:cNvPr id="108550" name="Oval 5">
            <a:extLst>
              <a:ext uri="{FF2B5EF4-FFF2-40B4-BE49-F238E27FC236}">
                <a16:creationId xmlns:a16="http://schemas.microsoft.com/office/drawing/2014/main" id="{05354026-0C31-4895-A3A0-584002674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3325813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1</a:t>
            </a:r>
            <a:endParaRPr lang="en-US" altLang="hu-HU"/>
          </a:p>
        </p:txBody>
      </p:sp>
      <p:sp>
        <p:nvSpPr>
          <p:cNvPr id="108551" name="Oval 6">
            <a:extLst>
              <a:ext uri="{FF2B5EF4-FFF2-40B4-BE49-F238E27FC236}">
                <a16:creationId xmlns:a16="http://schemas.microsoft.com/office/drawing/2014/main" id="{1B246DA5-AC6A-4377-A7E4-632E99730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700" y="3768725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2</a:t>
            </a:r>
            <a:endParaRPr lang="en-US" altLang="hu-HU"/>
          </a:p>
        </p:txBody>
      </p:sp>
      <p:sp>
        <p:nvSpPr>
          <p:cNvPr id="108552" name="Oval 7">
            <a:extLst>
              <a:ext uri="{FF2B5EF4-FFF2-40B4-BE49-F238E27FC236}">
                <a16:creationId xmlns:a16="http://schemas.microsoft.com/office/drawing/2014/main" id="{A9D2CB6C-DC91-4AF3-8ABE-4CD4BA3AE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39306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3</a:t>
            </a:r>
            <a:endParaRPr lang="en-US" altLang="hu-HU"/>
          </a:p>
        </p:txBody>
      </p:sp>
      <p:sp>
        <p:nvSpPr>
          <p:cNvPr id="108553" name="Oval 8">
            <a:extLst>
              <a:ext uri="{FF2B5EF4-FFF2-40B4-BE49-F238E27FC236}">
                <a16:creationId xmlns:a16="http://schemas.microsoft.com/office/drawing/2014/main" id="{2CF9F1E8-CB17-49F3-AB1A-25D29E3B1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938" y="37020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4</a:t>
            </a:r>
            <a:endParaRPr lang="en-US" altLang="hu-HU"/>
          </a:p>
        </p:txBody>
      </p:sp>
      <p:sp>
        <p:nvSpPr>
          <p:cNvPr id="108554" name="Line 9">
            <a:extLst>
              <a:ext uri="{FF2B5EF4-FFF2-40B4-BE49-F238E27FC236}">
                <a16:creationId xmlns:a16="http://schemas.microsoft.com/office/drawing/2014/main" id="{F069207C-7E68-4892-8992-863689BE8B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2940050"/>
            <a:ext cx="2036763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8555" name="Line 10">
            <a:extLst>
              <a:ext uri="{FF2B5EF4-FFF2-40B4-BE49-F238E27FC236}">
                <a16:creationId xmlns:a16="http://schemas.microsoft.com/office/drawing/2014/main" id="{B08A7A74-BC41-4D00-BC58-7FF3A835A5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4913" y="3244850"/>
            <a:ext cx="428625" cy="588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8556" name="Line 11">
            <a:extLst>
              <a:ext uri="{FF2B5EF4-FFF2-40B4-BE49-F238E27FC236}">
                <a16:creationId xmlns:a16="http://schemas.microsoft.com/office/drawing/2014/main" id="{46037905-B9E4-4DCE-979C-37E42232B3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4538" y="316865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8557" name="Line 12">
            <a:extLst>
              <a:ext uri="{FF2B5EF4-FFF2-40B4-BE49-F238E27FC236}">
                <a16:creationId xmlns:a16="http://schemas.microsoft.com/office/drawing/2014/main" id="{9401E95C-2AF4-4F30-AA86-20DA5AF8F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6938" y="278765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8558" name="Text Box 13">
            <a:extLst>
              <a:ext uri="{FF2B5EF4-FFF2-40B4-BE49-F238E27FC236}">
                <a16:creationId xmlns:a16="http://schemas.microsoft.com/office/drawing/2014/main" id="{90897A7D-3615-4D94-ADE7-2FB21F6E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450" y="37988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solidFill>
                  <a:schemeClr val="accent2"/>
                </a:solidFill>
              </a:rPr>
              <a:t>T</a:t>
            </a:r>
            <a:r>
              <a:rPr lang="en-US" altLang="hu-HU" sz="2000">
                <a:solidFill>
                  <a:schemeClr val="accent2"/>
                </a:solidFill>
              </a:rPr>
              <a:t>1</a:t>
            </a:r>
            <a:r>
              <a:rPr lang="en-US" altLang="hu-HU" sz="2800">
                <a:solidFill>
                  <a:schemeClr val="accent2"/>
                </a:solidFill>
              </a:rPr>
              <a:t>(IX)</a:t>
            </a:r>
            <a:endParaRPr lang="en-US" altLang="hu-HU" sz="2800">
              <a:solidFill>
                <a:srgbClr val="FF0000"/>
              </a:solidFill>
            </a:endParaRPr>
          </a:p>
        </p:txBody>
      </p:sp>
      <p:sp>
        <p:nvSpPr>
          <p:cNvPr id="108559" name="Oval 14">
            <a:extLst>
              <a:ext uri="{FF2B5EF4-FFF2-40B4-BE49-F238E27FC236}">
                <a16:creationId xmlns:a16="http://schemas.microsoft.com/office/drawing/2014/main" id="{35B8AE0C-D98C-4F71-A61F-8A50D5FB3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950" y="49847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2.1</a:t>
            </a:r>
            <a:endParaRPr lang="en-US" altLang="hu-HU"/>
          </a:p>
        </p:txBody>
      </p:sp>
      <p:sp>
        <p:nvSpPr>
          <p:cNvPr id="108560" name="Oval 15">
            <a:extLst>
              <a:ext uri="{FF2B5EF4-FFF2-40B4-BE49-F238E27FC236}">
                <a16:creationId xmlns:a16="http://schemas.microsoft.com/office/drawing/2014/main" id="{37F70115-E1DD-4665-9411-D4B9928C0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498633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2.2</a:t>
            </a:r>
            <a:endParaRPr lang="en-US" altLang="hu-HU"/>
          </a:p>
        </p:txBody>
      </p:sp>
      <p:sp>
        <p:nvSpPr>
          <p:cNvPr id="108561" name="Oval 16">
            <a:extLst>
              <a:ext uri="{FF2B5EF4-FFF2-40B4-BE49-F238E27FC236}">
                <a16:creationId xmlns:a16="http://schemas.microsoft.com/office/drawing/2014/main" id="{D49844FA-D9AD-4712-8FF3-C5F085996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50228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3.1</a:t>
            </a:r>
            <a:endParaRPr lang="en-US" altLang="hu-HU"/>
          </a:p>
        </p:txBody>
      </p:sp>
      <p:sp>
        <p:nvSpPr>
          <p:cNvPr id="108562" name="Oval 17">
            <a:extLst>
              <a:ext uri="{FF2B5EF4-FFF2-40B4-BE49-F238E27FC236}">
                <a16:creationId xmlns:a16="http://schemas.microsoft.com/office/drawing/2014/main" id="{BF8F7986-9E29-4B96-8E6E-0448EC516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50482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3.2</a:t>
            </a:r>
            <a:endParaRPr lang="en-US" altLang="hu-HU"/>
          </a:p>
        </p:txBody>
      </p:sp>
      <p:sp>
        <p:nvSpPr>
          <p:cNvPr id="108563" name="Line 18">
            <a:extLst>
              <a:ext uri="{FF2B5EF4-FFF2-40B4-BE49-F238E27FC236}">
                <a16:creationId xmlns:a16="http://schemas.microsoft.com/office/drawing/2014/main" id="{7AD7C67A-44B2-490A-849E-12AD0AAC2B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0963" y="4352925"/>
            <a:ext cx="658812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8564" name="Line 19">
            <a:extLst>
              <a:ext uri="{FF2B5EF4-FFF2-40B4-BE49-F238E27FC236}">
                <a16:creationId xmlns:a16="http://schemas.microsoft.com/office/drawing/2014/main" id="{7221DAD0-E8C6-471E-A29F-E11FC6977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7113" y="4456113"/>
            <a:ext cx="1270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8565" name="Line 20">
            <a:extLst>
              <a:ext uri="{FF2B5EF4-FFF2-40B4-BE49-F238E27FC236}">
                <a16:creationId xmlns:a16="http://schemas.microsoft.com/office/drawing/2014/main" id="{8C1700D8-FD37-48FA-A3B3-D31F690F63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6963" y="4606925"/>
            <a:ext cx="32385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8566" name="Line 21">
            <a:extLst>
              <a:ext uri="{FF2B5EF4-FFF2-40B4-BE49-F238E27FC236}">
                <a16:creationId xmlns:a16="http://schemas.microsoft.com/office/drawing/2014/main" id="{0D0417E0-C5C1-423F-B51F-76E5EA211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1963" y="4560888"/>
            <a:ext cx="41592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8567" name="Text Box 22">
            <a:extLst>
              <a:ext uri="{FF2B5EF4-FFF2-40B4-BE49-F238E27FC236}">
                <a16:creationId xmlns:a16="http://schemas.microsoft.com/office/drawing/2014/main" id="{E65FDF05-9937-423C-977B-3CDFD3B98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275" y="2347913"/>
            <a:ext cx="1341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solidFill>
                  <a:schemeClr val="accent2"/>
                </a:solidFill>
              </a:rPr>
              <a:t>T</a:t>
            </a:r>
            <a:r>
              <a:rPr lang="en-US" altLang="hu-HU" sz="2000">
                <a:solidFill>
                  <a:schemeClr val="accent2"/>
                </a:solidFill>
              </a:rPr>
              <a:t>1</a:t>
            </a:r>
            <a:r>
              <a:rPr lang="en-US" altLang="hu-HU" sz="2800">
                <a:solidFill>
                  <a:schemeClr val="accent2"/>
                </a:solidFill>
              </a:rPr>
              <a:t>(SIX)</a:t>
            </a:r>
            <a:endParaRPr lang="en-US" altLang="hu-HU" sz="2800">
              <a:solidFill>
                <a:srgbClr val="FF0000"/>
              </a:solidFill>
            </a:endParaRPr>
          </a:p>
        </p:txBody>
      </p:sp>
      <p:sp>
        <p:nvSpPr>
          <p:cNvPr id="108568" name="Text Box 23">
            <a:extLst>
              <a:ext uri="{FF2B5EF4-FFF2-40B4-BE49-F238E27FC236}">
                <a16:creationId xmlns:a16="http://schemas.microsoft.com/office/drawing/2014/main" id="{40960943-7BAA-4EA7-A110-E12E3341A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5129213"/>
            <a:ext cx="1009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solidFill>
                  <a:schemeClr val="accent2"/>
                </a:solidFill>
              </a:rPr>
              <a:t>T</a:t>
            </a:r>
            <a:r>
              <a:rPr lang="en-US" altLang="hu-HU" sz="2000">
                <a:solidFill>
                  <a:schemeClr val="accent2"/>
                </a:solidFill>
              </a:rPr>
              <a:t>1</a:t>
            </a:r>
            <a:r>
              <a:rPr lang="en-US" altLang="hu-HU" sz="2800">
                <a:solidFill>
                  <a:schemeClr val="accent2"/>
                </a:solidFill>
              </a:rPr>
              <a:t>(X)</a:t>
            </a:r>
            <a:endParaRPr lang="en-US" altLang="hu-HU" sz="2800">
              <a:solidFill>
                <a:srgbClr val="FF0000"/>
              </a:solidFill>
            </a:endParaRPr>
          </a:p>
        </p:txBody>
      </p:sp>
      <p:sp>
        <p:nvSpPr>
          <p:cNvPr id="108569" name="Freeform 24">
            <a:extLst>
              <a:ext uri="{FF2B5EF4-FFF2-40B4-BE49-F238E27FC236}">
                <a16:creationId xmlns:a16="http://schemas.microsoft.com/office/drawing/2014/main" id="{89B4DEEA-616C-4635-B0E0-68D0C093B287}"/>
              </a:ext>
            </a:extLst>
          </p:cNvPr>
          <p:cNvSpPr>
            <a:spLocks/>
          </p:cNvSpPr>
          <p:nvPr/>
        </p:nvSpPr>
        <p:spPr bwMode="auto">
          <a:xfrm>
            <a:off x="3948113" y="2593975"/>
            <a:ext cx="207962" cy="133350"/>
          </a:xfrm>
          <a:custGeom>
            <a:avLst/>
            <a:gdLst>
              <a:gd name="T0" fmla="*/ 0 w 131"/>
              <a:gd name="T1" fmla="*/ 2147483646 h 84"/>
              <a:gd name="T2" fmla="*/ 2147483646 w 131"/>
              <a:gd name="T3" fmla="*/ 2147483646 h 84"/>
              <a:gd name="T4" fmla="*/ 2147483646 w 131"/>
              <a:gd name="T5" fmla="*/ 2147483646 h 84"/>
              <a:gd name="T6" fmla="*/ 0 60000 65536"/>
              <a:gd name="T7" fmla="*/ 0 60000 65536"/>
              <a:gd name="T8" fmla="*/ 0 60000 65536"/>
              <a:gd name="T9" fmla="*/ 0 w 131"/>
              <a:gd name="T10" fmla="*/ 0 h 84"/>
              <a:gd name="T11" fmla="*/ 131 w 131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" h="84">
                <a:moveTo>
                  <a:pt x="0" y="17"/>
                </a:moveTo>
                <a:cubicBezTo>
                  <a:pt x="41" y="2"/>
                  <a:pt x="83" y="0"/>
                  <a:pt x="110" y="38"/>
                </a:cubicBezTo>
                <a:cubicBezTo>
                  <a:pt x="125" y="84"/>
                  <a:pt x="109" y="82"/>
                  <a:pt x="131" y="82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8570" name="Freeform 25">
            <a:extLst>
              <a:ext uri="{FF2B5EF4-FFF2-40B4-BE49-F238E27FC236}">
                <a16:creationId xmlns:a16="http://schemas.microsoft.com/office/drawing/2014/main" id="{DF43B222-D4B3-4A17-8DEA-5B19C53C51A7}"/>
              </a:ext>
            </a:extLst>
          </p:cNvPr>
          <p:cNvSpPr>
            <a:spLocks/>
          </p:cNvSpPr>
          <p:nvPr/>
        </p:nvSpPr>
        <p:spPr bwMode="auto">
          <a:xfrm>
            <a:off x="3094038" y="3990975"/>
            <a:ext cx="266700" cy="61913"/>
          </a:xfrm>
          <a:custGeom>
            <a:avLst/>
            <a:gdLst>
              <a:gd name="T0" fmla="*/ 0 w 168"/>
              <a:gd name="T1" fmla="*/ 2147483646 h 39"/>
              <a:gd name="T2" fmla="*/ 2147483646 w 168"/>
              <a:gd name="T3" fmla="*/ 2147483646 h 39"/>
              <a:gd name="T4" fmla="*/ 2147483646 w 168"/>
              <a:gd name="T5" fmla="*/ 2147483646 h 39"/>
              <a:gd name="T6" fmla="*/ 0 60000 65536"/>
              <a:gd name="T7" fmla="*/ 0 60000 65536"/>
              <a:gd name="T8" fmla="*/ 0 60000 65536"/>
              <a:gd name="T9" fmla="*/ 0 w 168"/>
              <a:gd name="T10" fmla="*/ 0 h 39"/>
              <a:gd name="T11" fmla="*/ 168 w 168"/>
              <a:gd name="T12" fmla="*/ 39 h 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39">
                <a:moveTo>
                  <a:pt x="0" y="17"/>
                </a:moveTo>
                <a:cubicBezTo>
                  <a:pt x="60" y="0"/>
                  <a:pt x="61" y="3"/>
                  <a:pt x="139" y="9"/>
                </a:cubicBezTo>
                <a:cubicBezTo>
                  <a:pt x="165" y="27"/>
                  <a:pt x="156" y="16"/>
                  <a:pt x="168" y="39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8571" name="Freeform 26">
            <a:extLst>
              <a:ext uri="{FF2B5EF4-FFF2-40B4-BE49-F238E27FC236}">
                <a16:creationId xmlns:a16="http://schemas.microsoft.com/office/drawing/2014/main" id="{BEB34BEF-3E8C-4208-AAF0-4A936FCCE9ED}"/>
              </a:ext>
            </a:extLst>
          </p:cNvPr>
          <p:cNvSpPr>
            <a:spLocks/>
          </p:cNvSpPr>
          <p:nvPr/>
        </p:nvSpPr>
        <p:spPr bwMode="auto">
          <a:xfrm>
            <a:off x="1801813" y="5160963"/>
            <a:ext cx="357187" cy="46037"/>
          </a:xfrm>
          <a:custGeom>
            <a:avLst/>
            <a:gdLst>
              <a:gd name="T0" fmla="*/ 0 w 225"/>
              <a:gd name="T1" fmla="*/ 2147483646 h 29"/>
              <a:gd name="T2" fmla="*/ 2147483646 w 225"/>
              <a:gd name="T3" fmla="*/ 0 h 29"/>
              <a:gd name="T4" fmla="*/ 0 60000 65536"/>
              <a:gd name="T5" fmla="*/ 0 60000 65536"/>
              <a:gd name="T6" fmla="*/ 0 w 225"/>
              <a:gd name="T7" fmla="*/ 0 h 29"/>
              <a:gd name="T8" fmla="*/ 225 w 225"/>
              <a:gd name="T9" fmla="*/ 29 h 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5" h="29">
                <a:moveTo>
                  <a:pt x="0" y="29"/>
                </a:moveTo>
                <a:cubicBezTo>
                  <a:pt x="80" y="10"/>
                  <a:pt x="140" y="0"/>
                  <a:pt x="225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5">
            <a:extLst>
              <a:ext uri="{FF2B5EF4-FFF2-40B4-BE49-F238E27FC236}">
                <a16:creationId xmlns:a16="http://schemas.microsoft.com/office/drawing/2014/main" id="{ABC3D908-0E7C-4D8A-9DDE-1489E8E2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C9493E-64B7-4021-B7D0-B41E35ADEA5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107</a:t>
            </a:fld>
            <a:endParaRPr lang="en-US" altLang="hu-HU" sz="14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56776624-B93E-4D8A-9A24-C259A4C71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403225"/>
            <a:ext cx="7772400" cy="657225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Exercise:</a:t>
            </a:r>
            <a:endParaRPr lang="en-US" altLang="hu-HU"/>
          </a:p>
        </p:txBody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1BFD09B4-65CB-4C75-A85C-C64466A4A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5313" y="1149350"/>
            <a:ext cx="7772400" cy="1146175"/>
          </a:xfrm>
        </p:spPr>
        <p:txBody>
          <a:bodyPr/>
          <a:lstStyle/>
          <a:p>
            <a:pPr eaLnBrk="1" hangingPunct="1"/>
            <a:r>
              <a:rPr lang="en-US" altLang="hu-HU"/>
              <a:t>Can T</a:t>
            </a:r>
            <a:r>
              <a:rPr lang="en-US" altLang="hu-HU" sz="2400"/>
              <a:t>2</a:t>
            </a:r>
            <a:r>
              <a:rPr lang="en-US" altLang="hu-HU"/>
              <a:t> access object f</a:t>
            </a:r>
            <a:r>
              <a:rPr lang="en-US" altLang="hu-HU" sz="2400"/>
              <a:t>2.2</a:t>
            </a:r>
            <a:r>
              <a:rPr lang="en-US" altLang="hu-HU"/>
              <a:t> in X mode? What locks will T</a:t>
            </a:r>
            <a:r>
              <a:rPr lang="en-US" altLang="hu-HU" sz="2400"/>
              <a:t>2</a:t>
            </a:r>
            <a:r>
              <a:rPr lang="en-US" altLang="hu-HU"/>
              <a:t> get?</a:t>
            </a:r>
          </a:p>
        </p:txBody>
      </p:sp>
      <p:sp>
        <p:nvSpPr>
          <p:cNvPr id="109573" name="Oval 4">
            <a:extLst>
              <a:ext uri="{FF2B5EF4-FFF2-40B4-BE49-F238E27FC236}">
                <a16:creationId xmlns:a16="http://schemas.microsoft.com/office/drawing/2014/main" id="{2EE776DA-5B61-465B-8946-FC79E3E11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938" y="25590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R1</a:t>
            </a:r>
          </a:p>
        </p:txBody>
      </p:sp>
      <p:sp>
        <p:nvSpPr>
          <p:cNvPr id="109574" name="Oval 5">
            <a:extLst>
              <a:ext uri="{FF2B5EF4-FFF2-40B4-BE49-F238E27FC236}">
                <a16:creationId xmlns:a16="http://schemas.microsoft.com/office/drawing/2014/main" id="{C88972E6-3738-43BE-8D46-AC1280ED8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3325813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1</a:t>
            </a:r>
            <a:endParaRPr lang="en-US" altLang="hu-HU"/>
          </a:p>
        </p:txBody>
      </p:sp>
      <p:sp>
        <p:nvSpPr>
          <p:cNvPr id="109575" name="Oval 6">
            <a:extLst>
              <a:ext uri="{FF2B5EF4-FFF2-40B4-BE49-F238E27FC236}">
                <a16:creationId xmlns:a16="http://schemas.microsoft.com/office/drawing/2014/main" id="{E990CF2C-3CA1-4140-97D1-6F21C7C0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700" y="3768725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2</a:t>
            </a:r>
            <a:endParaRPr lang="en-US" altLang="hu-HU"/>
          </a:p>
        </p:txBody>
      </p:sp>
      <p:sp>
        <p:nvSpPr>
          <p:cNvPr id="109576" name="Oval 7">
            <a:extLst>
              <a:ext uri="{FF2B5EF4-FFF2-40B4-BE49-F238E27FC236}">
                <a16:creationId xmlns:a16="http://schemas.microsoft.com/office/drawing/2014/main" id="{C1D5EDE4-628F-4065-9A8D-C96E42445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39306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3</a:t>
            </a:r>
            <a:endParaRPr lang="en-US" altLang="hu-HU"/>
          </a:p>
        </p:txBody>
      </p:sp>
      <p:sp>
        <p:nvSpPr>
          <p:cNvPr id="109577" name="Oval 8">
            <a:extLst>
              <a:ext uri="{FF2B5EF4-FFF2-40B4-BE49-F238E27FC236}">
                <a16:creationId xmlns:a16="http://schemas.microsoft.com/office/drawing/2014/main" id="{994FD534-AFCB-4FE0-951E-0F6A1DCD7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938" y="37020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4</a:t>
            </a:r>
            <a:endParaRPr lang="en-US" altLang="hu-HU"/>
          </a:p>
        </p:txBody>
      </p:sp>
      <p:sp>
        <p:nvSpPr>
          <p:cNvPr id="109578" name="Line 9">
            <a:extLst>
              <a:ext uri="{FF2B5EF4-FFF2-40B4-BE49-F238E27FC236}">
                <a16:creationId xmlns:a16="http://schemas.microsoft.com/office/drawing/2014/main" id="{8B673263-DC83-4B73-BDD8-6014A0A434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2940050"/>
            <a:ext cx="2036763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9579" name="Line 10">
            <a:extLst>
              <a:ext uri="{FF2B5EF4-FFF2-40B4-BE49-F238E27FC236}">
                <a16:creationId xmlns:a16="http://schemas.microsoft.com/office/drawing/2014/main" id="{F7790AC2-17F1-4037-A31B-47BAE7EF49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4913" y="3244850"/>
            <a:ext cx="428625" cy="588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9580" name="Line 11">
            <a:extLst>
              <a:ext uri="{FF2B5EF4-FFF2-40B4-BE49-F238E27FC236}">
                <a16:creationId xmlns:a16="http://schemas.microsoft.com/office/drawing/2014/main" id="{F31E646C-723F-4375-88F0-231CA0AEE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4538" y="316865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9581" name="Line 12">
            <a:extLst>
              <a:ext uri="{FF2B5EF4-FFF2-40B4-BE49-F238E27FC236}">
                <a16:creationId xmlns:a16="http://schemas.microsoft.com/office/drawing/2014/main" id="{4CA356C6-447D-4360-AACB-92F476A52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6938" y="278765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9582" name="Text Box 13">
            <a:extLst>
              <a:ext uri="{FF2B5EF4-FFF2-40B4-BE49-F238E27FC236}">
                <a16:creationId xmlns:a16="http://schemas.microsoft.com/office/drawing/2014/main" id="{4FCE071A-16AE-4C24-8778-05C021935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450" y="37988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solidFill>
                  <a:schemeClr val="accent2"/>
                </a:solidFill>
              </a:rPr>
              <a:t>T</a:t>
            </a:r>
            <a:r>
              <a:rPr lang="en-US" altLang="hu-HU" sz="2000">
                <a:solidFill>
                  <a:schemeClr val="accent2"/>
                </a:solidFill>
              </a:rPr>
              <a:t>1</a:t>
            </a:r>
            <a:r>
              <a:rPr lang="en-US" altLang="hu-HU" sz="2800">
                <a:solidFill>
                  <a:schemeClr val="accent2"/>
                </a:solidFill>
              </a:rPr>
              <a:t>(IX)</a:t>
            </a:r>
            <a:endParaRPr lang="en-US" altLang="hu-HU" sz="2800">
              <a:solidFill>
                <a:srgbClr val="FF0000"/>
              </a:solidFill>
            </a:endParaRPr>
          </a:p>
        </p:txBody>
      </p:sp>
      <p:sp>
        <p:nvSpPr>
          <p:cNvPr id="109583" name="Oval 14">
            <a:extLst>
              <a:ext uri="{FF2B5EF4-FFF2-40B4-BE49-F238E27FC236}">
                <a16:creationId xmlns:a16="http://schemas.microsoft.com/office/drawing/2014/main" id="{39F4CE9C-3E11-4076-8157-23235ADE3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950" y="49847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2.1</a:t>
            </a:r>
            <a:endParaRPr lang="en-US" altLang="hu-HU"/>
          </a:p>
        </p:txBody>
      </p:sp>
      <p:sp>
        <p:nvSpPr>
          <p:cNvPr id="109584" name="Oval 15">
            <a:extLst>
              <a:ext uri="{FF2B5EF4-FFF2-40B4-BE49-F238E27FC236}">
                <a16:creationId xmlns:a16="http://schemas.microsoft.com/office/drawing/2014/main" id="{E2A799F9-5366-49E1-9174-4AC5ED47D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498633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2.2</a:t>
            </a:r>
            <a:endParaRPr lang="en-US" altLang="hu-HU"/>
          </a:p>
        </p:txBody>
      </p:sp>
      <p:sp>
        <p:nvSpPr>
          <p:cNvPr id="109585" name="Oval 16">
            <a:extLst>
              <a:ext uri="{FF2B5EF4-FFF2-40B4-BE49-F238E27FC236}">
                <a16:creationId xmlns:a16="http://schemas.microsoft.com/office/drawing/2014/main" id="{C93CC481-03CF-4CB0-99D1-9756D7A90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50228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3.1</a:t>
            </a:r>
            <a:endParaRPr lang="en-US" altLang="hu-HU"/>
          </a:p>
        </p:txBody>
      </p:sp>
      <p:sp>
        <p:nvSpPr>
          <p:cNvPr id="109586" name="Oval 17">
            <a:extLst>
              <a:ext uri="{FF2B5EF4-FFF2-40B4-BE49-F238E27FC236}">
                <a16:creationId xmlns:a16="http://schemas.microsoft.com/office/drawing/2014/main" id="{EE208E27-53E6-4E5E-B19C-634F25332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50482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3.2</a:t>
            </a:r>
            <a:endParaRPr lang="en-US" altLang="hu-HU"/>
          </a:p>
        </p:txBody>
      </p:sp>
      <p:sp>
        <p:nvSpPr>
          <p:cNvPr id="109587" name="Line 18">
            <a:extLst>
              <a:ext uri="{FF2B5EF4-FFF2-40B4-BE49-F238E27FC236}">
                <a16:creationId xmlns:a16="http://schemas.microsoft.com/office/drawing/2014/main" id="{DE0A8955-F31E-4767-9878-62761745C2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0963" y="4352925"/>
            <a:ext cx="658812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9588" name="Line 19">
            <a:extLst>
              <a:ext uri="{FF2B5EF4-FFF2-40B4-BE49-F238E27FC236}">
                <a16:creationId xmlns:a16="http://schemas.microsoft.com/office/drawing/2014/main" id="{2BD18594-4825-415D-B089-86C0245FF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7113" y="4456113"/>
            <a:ext cx="1270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9589" name="Line 20">
            <a:extLst>
              <a:ext uri="{FF2B5EF4-FFF2-40B4-BE49-F238E27FC236}">
                <a16:creationId xmlns:a16="http://schemas.microsoft.com/office/drawing/2014/main" id="{F82B4769-76D4-4702-A208-E40D957225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6963" y="4606925"/>
            <a:ext cx="32385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9590" name="Line 21">
            <a:extLst>
              <a:ext uri="{FF2B5EF4-FFF2-40B4-BE49-F238E27FC236}">
                <a16:creationId xmlns:a16="http://schemas.microsoft.com/office/drawing/2014/main" id="{F88DB6FB-712D-4FB0-98F0-EBEA71A99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1963" y="4560888"/>
            <a:ext cx="41592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9591" name="Text Box 22">
            <a:extLst>
              <a:ext uri="{FF2B5EF4-FFF2-40B4-BE49-F238E27FC236}">
                <a16:creationId xmlns:a16="http://schemas.microsoft.com/office/drawing/2014/main" id="{DC53F18E-690C-4078-8EDC-0A813DEEB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275" y="2347913"/>
            <a:ext cx="1341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solidFill>
                  <a:schemeClr val="accent2"/>
                </a:solidFill>
              </a:rPr>
              <a:t>T</a:t>
            </a:r>
            <a:r>
              <a:rPr lang="en-US" altLang="hu-HU" sz="2000">
                <a:solidFill>
                  <a:schemeClr val="accent2"/>
                </a:solidFill>
              </a:rPr>
              <a:t>1</a:t>
            </a:r>
            <a:r>
              <a:rPr lang="en-US" altLang="hu-HU" sz="2800">
                <a:solidFill>
                  <a:schemeClr val="accent2"/>
                </a:solidFill>
              </a:rPr>
              <a:t>(SIX)</a:t>
            </a:r>
            <a:endParaRPr lang="en-US" altLang="hu-HU" sz="2800">
              <a:solidFill>
                <a:srgbClr val="FF0000"/>
              </a:solidFill>
            </a:endParaRPr>
          </a:p>
        </p:txBody>
      </p:sp>
      <p:sp>
        <p:nvSpPr>
          <p:cNvPr id="109592" name="Text Box 23">
            <a:extLst>
              <a:ext uri="{FF2B5EF4-FFF2-40B4-BE49-F238E27FC236}">
                <a16:creationId xmlns:a16="http://schemas.microsoft.com/office/drawing/2014/main" id="{C414D15F-CA61-4E67-98BC-31704A728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5129213"/>
            <a:ext cx="1009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solidFill>
                  <a:schemeClr val="accent2"/>
                </a:solidFill>
              </a:rPr>
              <a:t>T</a:t>
            </a:r>
            <a:r>
              <a:rPr lang="en-US" altLang="hu-HU" sz="2000">
                <a:solidFill>
                  <a:schemeClr val="accent2"/>
                </a:solidFill>
              </a:rPr>
              <a:t>1</a:t>
            </a:r>
            <a:r>
              <a:rPr lang="en-US" altLang="hu-HU" sz="2800">
                <a:solidFill>
                  <a:schemeClr val="accent2"/>
                </a:solidFill>
              </a:rPr>
              <a:t>(X)</a:t>
            </a:r>
            <a:endParaRPr lang="en-US" altLang="hu-HU" sz="2800">
              <a:solidFill>
                <a:srgbClr val="FF0000"/>
              </a:solidFill>
            </a:endParaRPr>
          </a:p>
        </p:txBody>
      </p:sp>
      <p:sp>
        <p:nvSpPr>
          <p:cNvPr id="109593" name="Freeform 24">
            <a:extLst>
              <a:ext uri="{FF2B5EF4-FFF2-40B4-BE49-F238E27FC236}">
                <a16:creationId xmlns:a16="http://schemas.microsoft.com/office/drawing/2014/main" id="{2D0052CC-A954-43FD-A256-EA4BD3D1CB79}"/>
              </a:ext>
            </a:extLst>
          </p:cNvPr>
          <p:cNvSpPr>
            <a:spLocks/>
          </p:cNvSpPr>
          <p:nvPr/>
        </p:nvSpPr>
        <p:spPr bwMode="auto">
          <a:xfrm>
            <a:off x="3948113" y="2593975"/>
            <a:ext cx="207962" cy="133350"/>
          </a:xfrm>
          <a:custGeom>
            <a:avLst/>
            <a:gdLst>
              <a:gd name="T0" fmla="*/ 0 w 131"/>
              <a:gd name="T1" fmla="*/ 2147483646 h 84"/>
              <a:gd name="T2" fmla="*/ 2147483646 w 131"/>
              <a:gd name="T3" fmla="*/ 2147483646 h 84"/>
              <a:gd name="T4" fmla="*/ 2147483646 w 131"/>
              <a:gd name="T5" fmla="*/ 2147483646 h 84"/>
              <a:gd name="T6" fmla="*/ 0 60000 65536"/>
              <a:gd name="T7" fmla="*/ 0 60000 65536"/>
              <a:gd name="T8" fmla="*/ 0 60000 65536"/>
              <a:gd name="T9" fmla="*/ 0 w 131"/>
              <a:gd name="T10" fmla="*/ 0 h 84"/>
              <a:gd name="T11" fmla="*/ 131 w 131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" h="84">
                <a:moveTo>
                  <a:pt x="0" y="17"/>
                </a:moveTo>
                <a:cubicBezTo>
                  <a:pt x="41" y="2"/>
                  <a:pt x="83" y="0"/>
                  <a:pt x="110" y="38"/>
                </a:cubicBezTo>
                <a:cubicBezTo>
                  <a:pt x="125" y="84"/>
                  <a:pt x="109" y="82"/>
                  <a:pt x="131" y="82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9594" name="Freeform 25">
            <a:extLst>
              <a:ext uri="{FF2B5EF4-FFF2-40B4-BE49-F238E27FC236}">
                <a16:creationId xmlns:a16="http://schemas.microsoft.com/office/drawing/2014/main" id="{A423261F-734D-46BB-8569-F77C39666569}"/>
              </a:ext>
            </a:extLst>
          </p:cNvPr>
          <p:cNvSpPr>
            <a:spLocks/>
          </p:cNvSpPr>
          <p:nvPr/>
        </p:nvSpPr>
        <p:spPr bwMode="auto">
          <a:xfrm>
            <a:off x="3094038" y="3990975"/>
            <a:ext cx="266700" cy="61913"/>
          </a:xfrm>
          <a:custGeom>
            <a:avLst/>
            <a:gdLst>
              <a:gd name="T0" fmla="*/ 0 w 168"/>
              <a:gd name="T1" fmla="*/ 2147483646 h 39"/>
              <a:gd name="T2" fmla="*/ 2147483646 w 168"/>
              <a:gd name="T3" fmla="*/ 2147483646 h 39"/>
              <a:gd name="T4" fmla="*/ 2147483646 w 168"/>
              <a:gd name="T5" fmla="*/ 2147483646 h 39"/>
              <a:gd name="T6" fmla="*/ 0 60000 65536"/>
              <a:gd name="T7" fmla="*/ 0 60000 65536"/>
              <a:gd name="T8" fmla="*/ 0 60000 65536"/>
              <a:gd name="T9" fmla="*/ 0 w 168"/>
              <a:gd name="T10" fmla="*/ 0 h 39"/>
              <a:gd name="T11" fmla="*/ 168 w 168"/>
              <a:gd name="T12" fmla="*/ 39 h 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39">
                <a:moveTo>
                  <a:pt x="0" y="17"/>
                </a:moveTo>
                <a:cubicBezTo>
                  <a:pt x="60" y="0"/>
                  <a:pt x="61" y="3"/>
                  <a:pt x="139" y="9"/>
                </a:cubicBezTo>
                <a:cubicBezTo>
                  <a:pt x="165" y="27"/>
                  <a:pt x="156" y="16"/>
                  <a:pt x="168" y="39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9595" name="Freeform 26">
            <a:extLst>
              <a:ext uri="{FF2B5EF4-FFF2-40B4-BE49-F238E27FC236}">
                <a16:creationId xmlns:a16="http://schemas.microsoft.com/office/drawing/2014/main" id="{9871916E-865F-4EE1-8687-1D91C9B90F26}"/>
              </a:ext>
            </a:extLst>
          </p:cNvPr>
          <p:cNvSpPr>
            <a:spLocks/>
          </p:cNvSpPr>
          <p:nvPr/>
        </p:nvSpPr>
        <p:spPr bwMode="auto">
          <a:xfrm>
            <a:off x="1801813" y="5160963"/>
            <a:ext cx="357187" cy="46037"/>
          </a:xfrm>
          <a:custGeom>
            <a:avLst/>
            <a:gdLst>
              <a:gd name="T0" fmla="*/ 0 w 225"/>
              <a:gd name="T1" fmla="*/ 2147483646 h 29"/>
              <a:gd name="T2" fmla="*/ 2147483646 w 225"/>
              <a:gd name="T3" fmla="*/ 0 h 29"/>
              <a:gd name="T4" fmla="*/ 0 60000 65536"/>
              <a:gd name="T5" fmla="*/ 0 60000 65536"/>
              <a:gd name="T6" fmla="*/ 0 w 225"/>
              <a:gd name="T7" fmla="*/ 0 h 29"/>
              <a:gd name="T8" fmla="*/ 225 w 225"/>
              <a:gd name="T9" fmla="*/ 29 h 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5" h="29">
                <a:moveTo>
                  <a:pt x="0" y="29"/>
                </a:moveTo>
                <a:cubicBezTo>
                  <a:pt x="80" y="10"/>
                  <a:pt x="140" y="0"/>
                  <a:pt x="225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>
            <a:extLst>
              <a:ext uri="{FF2B5EF4-FFF2-40B4-BE49-F238E27FC236}">
                <a16:creationId xmlns:a16="http://schemas.microsoft.com/office/drawing/2014/main" id="{180911E6-BCF1-49A5-9D0E-456FBA34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930C28-47E4-4E4D-90AF-CA760851D78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108</a:t>
            </a:fld>
            <a:endParaRPr lang="en-US" altLang="hu-HU" sz="1400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EDEC3699-023A-439D-BFD9-4EA419A673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6100" y="3794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Insert + delete operations</a:t>
            </a:r>
          </a:p>
        </p:txBody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78563A24-3210-4133-8986-D225D267E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7638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				     Insert</a:t>
            </a:r>
          </a:p>
        </p:txBody>
      </p:sp>
      <p:sp>
        <p:nvSpPr>
          <p:cNvPr id="110597" name="Rectangle 4">
            <a:extLst>
              <a:ext uri="{FF2B5EF4-FFF2-40B4-BE49-F238E27FC236}">
                <a16:creationId xmlns:a16="http://schemas.microsoft.com/office/drawing/2014/main" id="{04CE720A-A980-49D9-9E64-5EA7AA0BB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109788"/>
            <a:ext cx="1600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A</a:t>
            </a:r>
          </a:p>
        </p:txBody>
      </p:sp>
      <p:sp>
        <p:nvSpPr>
          <p:cNvPr id="110598" name="Line 5">
            <a:extLst>
              <a:ext uri="{FF2B5EF4-FFF2-40B4-BE49-F238E27FC236}">
                <a16:creationId xmlns:a16="http://schemas.microsoft.com/office/drawing/2014/main" id="{C7E20A93-1C5B-473F-9F2F-7CD761A455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41671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0599" name="Rectangle 6">
            <a:extLst>
              <a:ext uri="{FF2B5EF4-FFF2-40B4-BE49-F238E27FC236}">
                <a16:creationId xmlns:a16="http://schemas.microsoft.com/office/drawing/2014/main" id="{4CBCBF8D-1F8D-498B-8DF3-AD7987141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19388"/>
            <a:ext cx="1600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10600" name="Rectangle 7">
            <a:extLst>
              <a:ext uri="{FF2B5EF4-FFF2-40B4-BE49-F238E27FC236}">
                <a16:creationId xmlns:a16="http://schemas.microsoft.com/office/drawing/2014/main" id="{DAF7288D-F758-4DA7-BAEA-333870C4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328988"/>
            <a:ext cx="1600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Z</a:t>
            </a:r>
          </a:p>
        </p:txBody>
      </p:sp>
      <p:sp>
        <p:nvSpPr>
          <p:cNvPr id="110601" name="Rectangle 8">
            <a:extLst>
              <a:ext uri="{FF2B5EF4-FFF2-40B4-BE49-F238E27FC236}">
                <a16:creationId xmlns:a16="http://schemas.microsoft.com/office/drawing/2014/main" id="{9AA62657-94E3-4959-878B-B2A231785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938588"/>
            <a:ext cx="1600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110602" name="Text Box 9">
            <a:extLst>
              <a:ext uri="{FF2B5EF4-FFF2-40B4-BE49-F238E27FC236}">
                <a16:creationId xmlns:a16="http://schemas.microsoft.com/office/drawing/2014/main" id="{DB024892-D24E-47FB-8D90-AD2059D73EB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145506" y="2783682"/>
            <a:ext cx="55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...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5">
            <a:extLst>
              <a:ext uri="{FF2B5EF4-FFF2-40B4-BE49-F238E27FC236}">
                <a16:creationId xmlns:a16="http://schemas.microsoft.com/office/drawing/2014/main" id="{131C29C8-02B1-4EBA-9FD3-0FCF46FE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A12A2E-C8EF-4A6A-ABD8-5E8B74DFE4D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109</a:t>
            </a:fld>
            <a:endParaRPr lang="en-US" altLang="hu-HU" sz="14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5B4B4360-F1BC-458F-9B69-811B52C77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8800" y="3667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Modifications to locking rules:</a:t>
            </a:r>
          </a:p>
        </p:txBody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D1EF6815-9529-4E09-8AA0-0E8A508F4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4838" y="1749425"/>
            <a:ext cx="7772400" cy="2359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(1) Get exclusive lock on A before deleting A</a:t>
            </a:r>
          </a:p>
          <a:p>
            <a:pPr eaLnBrk="1" hangingPunct="1">
              <a:buFontTx/>
              <a:buNone/>
            </a:pPr>
            <a:r>
              <a:rPr lang="en-US" altLang="hu-HU"/>
              <a:t>(2) At insert A operation by Ti,</a:t>
            </a:r>
            <a:br>
              <a:rPr lang="en-US" altLang="hu-HU"/>
            </a:br>
            <a:r>
              <a:rPr lang="en-US" altLang="hu-HU"/>
              <a:t> Ti is given exclusive lock on 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133811A9-C3C3-44DF-B602-FB40F718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58248A-143C-437A-A1F1-440E602883D6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hu-HU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9EB35DE-DCA0-4BAC-B13D-31B0F358E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Schedule D</a:t>
            </a:r>
            <a:r>
              <a:rPr lang="hu-HU" altLang="hu-HU" sz="2800" dirty="0"/>
              <a:t>    (</a:t>
            </a:r>
            <a:r>
              <a:rPr lang="hu-HU" altLang="hu-HU" sz="2800" dirty="0" err="1">
                <a:solidFill>
                  <a:srgbClr val="FF0000"/>
                </a:solidFill>
              </a:rPr>
              <a:t>not</a:t>
            </a:r>
            <a:r>
              <a:rPr lang="hu-HU" altLang="hu-HU" sz="2800" dirty="0">
                <a:solidFill>
                  <a:srgbClr val="FF0000"/>
                </a:solidFill>
              </a:rPr>
              <a:t> </a:t>
            </a:r>
            <a:r>
              <a:rPr lang="hu-HU" altLang="hu-HU" sz="2800" dirty="0" err="1">
                <a:solidFill>
                  <a:srgbClr val="FF0000"/>
                </a:solidFill>
              </a:rPr>
              <a:t>serializable</a:t>
            </a:r>
            <a:r>
              <a:rPr lang="hu-HU" altLang="hu-HU" sz="2800" dirty="0"/>
              <a:t>)</a:t>
            </a:r>
            <a:endParaRPr lang="en-US" altLang="hu-HU" sz="2800" dirty="0"/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0DE7DA82-5369-4998-862A-044CA6BE15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655320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 dirty="0"/>
              <a:t>T1				T2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Read(A); A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A+100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Write(A);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Read(A);A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 A</a:t>
            </a:r>
            <a:r>
              <a:rPr lang="en-US" altLang="hu-HU" sz="2800" dirty="0">
                <a:sym typeface="Symbol" panose="05050102010706020507" pitchFamily="18" charset="2"/>
              </a:rPr>
              <a:t></a:t>
            </a:r>
            <a:r>
              <a:rPr lang="en-US" altLang="hu-HU" sz="2400" dirty="0"/>
              <a:t>2;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Write(A);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    		Read(B);B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 B</a:t>
            </a:r>
            <a:r>
              <a:rPr lang="en-US" altLang="hu-HU" sz="2800" dirty="0">
                <a:sym typeface="Symbol" panose="05050102010706020507" pitchFamily="18" charset="2"/>
              </a:rPr>
              <a:t></a:t>
            </a:r>
            <a:r>
              <a:rPr lang="en-US" altLang="hu-HU" sz="2400" dirty="0"/>
              <a:t>2;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Write(B);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Read(B); B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 B+100;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Write(B);</a:t>
            </a:r>
          </a:p>
          <a:p>
            <a:pPr eaLnBrk="1" hangingPunct="1">
              <a:buFontTx/>
              <a:buNone/>
            </a:pPr>
            <a:endParaRPr lang="en-US" altLang="hu-HU" sz="2400" dirty="0"/>
          </a:p>
          <a:p>
            <a:pPr algn="ctr" eaLnBrk="1" hangingPunct="1">
              <a:buFontTx/>
              <a:buNone/>
            </a:pPr>
            <a:r>
              <a:rPr lang="en-US" altLang="hu-HU" sz="2400" dirty="0"/>
              <a:t>			</a:t>
            </a:r>
          </a:p>
        </p:txBody>
      </p:sp>
      <p:sp>
        <p:nvSpPr>
          <p:cNvPr id="15365" name="Line 4">
            <a:extLst>
              <a:ext uri="{FF2B5EF4-FFF2-40B4-BE49-F238E27FC236}">
                <a16:creationId xmlns:a16="http://schemas.microsoft.com/office/drawing/2014/main" id="{62838EFE-630B-4965-94B4-B834FD2B7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905000"/>
            <a:ext cx="52673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6" name="Line 5">
            <a:extLst>
              <a:ext uri="{FF2B5EF4-FFF2-40B4-BE49-F238E27FC236}">
                <a16:creationId xmlns:a16="http://schemas.microsoft.com/office/drawing/2014/main" id="{D8D4C578-1D8D-4671-AD32-B4E26386D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981200"/>
            <a:ext cx="1588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5367" name="Group 6">
            <a:extLst>
              <a:ext uri="{FF2B5EF4-FFF2-40B4-BE49-F238E27FC236}">
                <a16:creationId xmlns:a16="http://schemas.microsoft.com/office/drawing/2014/main" id="{5DD48E62-D74B-4A34-BED3-3B1F317DD1B2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1039813"/>
            <a:ext cx="1689100" cy="4979987"/>
            <a:chOff x="4464" y="655"/>
            <a:chExt cx="1064" cy="3137"/>
          </a:xfrm>
        </p:grpSpPr>
        <p:sp>
          <p:nvSpPr>
            <p:cNvPr id="15368" name="Text Box 7">
              <a:extLst>
                <a:ext uri="{FF2B5EF4-FFF2-40B4-BE49-F238E27FC236}">
                  <a16:creationId xmlns:a16="http://schemas.microsoft.com/office/drawing/2014/main" id="{C845F1D0-CD6A-43CE-9E02-0FA34646F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655"/>
              <a:ext cx="1016" cy="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2400"/>
                <a:t>A	B</a:t>
              </a:r>
            </a:p>
            <a:p>
              <a:pPr eaLnBrk="1" hangingPunct="1">
                <a:buFontTx/>
                <a:buNone/>
              </a:pPr>
              <a:r>
                <a:rPr lang="en-US" altLang="hu-HU" sz="2400"/>
                <a:t>25	25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125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250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	50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	150</a:t>
              </a:r>
            </a:p>
            <a:p>
              <a:pPr eaLnBrk="1" hangingPunct="1"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250</a:t>
              </a:r>
              <a:r>
                <a:rPr lang="en-US" altLang="hu-HU" sz="2400"/>
                <a:t>	</a:t>
              </a:r>
              <a:r>
                <a:rPr lang="en-US" altLang="hu-HU" sz="2400">
                  <a:solidFill>
                    <a:srgbClr val="FF0000"/>
                  </a:solidFill>
                </a:rPr>
                <a:t>150</a:t>
              </a:r>
              <a:endParaRPr lang="en-US" altLang="hu-HU" u="sng">
                <a:solidFill>
                  <a:srgbClr val="FF0000"/>
                </a:solidFill>
              </a:endParaRPr>
            </a:p>
          </p:txBody>
        </p:sp>
        <p:sp>
          <p:nvSpPr>
            <p:cNvPr id="15369" name="Line 8">
              <a:extLst>
                <a:ext uri="{FF2B5EF4-FFF2-40B4-BE49-F238E27FC236}">
                  <a16:creationId xmlns:a16="http://schemas.microsoft.com/office/drawing/2014/main" id="{1FE5D78F-9103-43DB-9213-F655B7C2F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9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5370" name="Line 9">
              <a:extLst>
                <a:ext uri="{FF2B5EF4-FFF2-40B4-BE49-F238E27FC236}">
                  <a16:creationId xmlns:a16="http://schemas.microsoft.com/office/drawing/2014/main" id="{5108E581-F327-4499-8518-CD884F0D5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20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5371" name="Line 10">
              <a:extLst>
                <a:ext uri="{FF2B5EF4-FFF2-40B4-BE49-F238E27FC236}">
                  <a16:creationId xmlns:a16="http://schemas.microsoft.com/office/drawing/2014/main" id="{824FF670-BDBE-4593-B4A4-B33108040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672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5372" name="Line 11">
              <a:extLst>
                <a:ext uri="{FF2B5EF4-FFF2-40B4-BE49-F238E27FC236}">
                  <a16:creationId xmlns:a16="http://schemas.microsoft.com/office/drawing/2014/main" id="{CD2E5285-3080-4C7D-9B55-1DA75D811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4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5">
            <a:extLst>
              <a:ext uri="{FF2B5EF4-FFF2-40B4-BE49-F238E27FC236}">
                <a16:creationId xmlns:a16="http://schemas.microsoft.com/office/drawing/2014/main" id="{14D5C2B3-7E08-48C9-997B-790582A7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8520AB-FE80-458E-9E33-F33D22407C9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110</a:t>
            </a:fld>
            <a:endParaRPr lang="en-US" altLang="hu-HU" sz="1400"/>
          </a:p>
        </p:txBody>
      </p:sp>
      <p:sp>
        <p:nvSpPr>
          <p:cNvPr id="407554" name="Rectangle 2">
            <a:extLst>
              <a:ext uri="{FF2B5EF4-FFF2-40B4-BE49-F238E27FC236}">
                <a16:creationId xmlns:a16="http://schemas.microsoft.com/office/drawing/2014/main" id="{B8687A4C-010D-4E85-B3ED-6E0F445D7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8800" y="377825"/>
            <a:ext cx="77724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/>
              <a:t>Still have a problem: </a:t>
            </a:r>
            <a:r>
              <a:rPr 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Phantoms</a:t>
            </a:r>
            <a:endParaRPr lang="en-US" sz="3600"/>
          </a:p>
        </p:txBody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4094AD1B-4B7D-43EC-B3D7-5A0702FF2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3512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Example: relation R (E#,name,…)</a:t>
            </a:r>
          </a:p>
          <a:p>
            <a:pPr eaLnBrk="1" hangingPunct="1">
              <a:buFontTx/>
              <a:buNone/>
            </a:pPr>
            <a:r>
              <a:rPr lang="en-US" altLang="hu-HU"/>
              <a:t>			constraint: E# is key</a:t>
            </a:r>
          </a:p>
          <a:p>
            <a:pPr eaLnBrk="1" hangingPunct="1">
              <a:buFontTx/>
              <a:buNone/>
            </a:pPr>
            <a:r>
              <a:rPr lang="en-US" altLang="hu-HU"/>
              <a:t>			use tuple locking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R			E#	Name	….</a:t>
            </a:r>
          </a:p>
          <a:p>
            <a:pPr eaLnBrk="1" hangingPunct="1">
              <a:buFontTx/>
              <a:buNone/>
            </a:pPr>
            <a:r>
              <a:rPr lang="en-US" altLang="hu-HU"/>
              <a:t>		o1	55	Smith	</a:t>
            </a:r>
          </a:p>
          <a:p>
            <a:pPr eaLnBrk="1" hangingPunct="1">
              <a:buFontTx/>
              <a:buNone/>
            </a:pPr>
            <a:r>
              <a:rPr lang="en-US" altLang="hu-HU"/>
              <a:t>		o2	75	Jones	</a:t>
            </a:r>
          </a:p>
        </p:txBody>
      </p:sp>
      <p:sp>
        <p:nvSpPr>
          <p:cNvPr id="112645" name="Line 4">
            <a:extLst>
              <a:ext uri="{FF2B5EF4-FFF2-40B4-BE49-F238E27FC236}">
                <a16:creationId xmlns:a16="http://schemas.microsoft.com/office/drawing/2014/main" id="{2967915F-F42A-49E3-84A6-F5217C0C51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60692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646" name="Line 5">
            <a:extLst>
              <a:ext uri="{FF2B5EF4-FFF2-40B4-BE49-F238E27FC236}">
                <a16:creationId xmlns:a16="http://schemas.microsoft.com/office/drawing/2014/main" id="{FA4C11F2-1CDD-45EA-BB8C-30D04C2633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60692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647" name="Line 6">
            <a:extLst>
              <a:ext uri="{FF2B5EF4-FFF2-40B4-BE49-F238E27FC236}">
                <a16:creationId xmlns:a16="http://schemas.microsoft.com/office/drawing/2014/main" id="{D2F04ED6-4F67-41C0-9C24-0D03A73EA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60692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648" name="Line 7">
            <a:extLst>
              <a:ext uri="{FF2B5EF4-FFF2-40B4-BE49-F238E27FC236}">
                <a16:creationId xmlns:a16="http://schemas.microsoft.com/office/drawing/2014/main" id="{96019C41-D9E3-4966-9228-24B25F3D4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60692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649" name="Line 8">
            <a:extLst>
              <a:ext uri="{FF2B5EF4-FFF2-40B4-BE49-F238E27FC236}">
                <a16:creationId xmlns:a16="http://schemas.microsoft.com/office/drawing/2014/main" id="{8CB18A9B-C9C6-40D9-8777-F9964FF208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606925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650" name="Line 9">
            <a:extLst>
              <a:ext uri="{FF2B5EF4-FFF2-40B4-BE49-F238E27FC236}">
                <a16:creationId xmlns:a16="http://schemas.microsoft.com/office/drawing/2014/main" id="{DA6CC619-C802-4055-814D-E2286D10E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673725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651" name="Line 10">
            <a:extLst>
              <a:ext uri="{FF2B5EF4-FFF2-40B4-BE49-F238E27FC236}">
                <a16:creationId xmlns:a16="http://schemas.microsoft.com/office/drawing/2014/main" id="{1EFBB1B2-923F-47C2-9949-01FDC2A791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140325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5">
            <a:extLst>
              <a:ext uri="{FF2B5EF4-FFF2-40B4-BE49-F238E27FC236}">
                <a16:creationId xmlns:a16="http://schemas.microsoft.com/office/drawing/2014/main" id="{D9C52E47-4588-4580-BE88-5694861B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21F7A9-11FA-433F-BB2C-9CBD300E0AF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111</a:t>
            </a:fld>
            <a:endParaRPr lang="en-US" altLang="hu-HU" sz="14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5984A657-57A7-4383-8154-966D9037A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7148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/>
              <a:t>T</a:t>
            </a:r>
            <a:r>
              <a:rPr lang="en-US" altLang="hu-HU" sz="2400"/>
              <a:t>1</a:t>
            </a:r>
            <a:r>
              <a:rPr lang="en-US" altLang="hu-HU" sz="3600"/>
              <a:t>: Insert &lt;08,Obama,…&gt; into R</a:t>
            </a:r>
            <a:br>
              <a:rPr lang="en-US" altLang="hu-HU" sz="3600"/>
            </a:br>
            <a:r>
              <a:rPr lang="en-US" altLang="hu-HU" sz="3600"/>
              <a:t>T</a:t>
            </a:r>
            <a:r>
              <a:rPr lang="en-US" altLang="hu-HU" sz="2400"/>
              <a:t>2</a:t>
            </a:r>
            <a:r>
              <a:rPr lang="en-US" altLang="hu-HU" sz="3600"/>
              <a:t>: Insert &lt;08,McCain,…&gt; into R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411060BB-E92E-43B0-A407-DD856EC13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3688" y="1981200"/>
            <a:ext cx="867886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/>
              <a:t>   T</a:t>
            </a:r>
            <a:r>
              <a:rPr lang="en-US" altLang="hu-HU" sz="2400"/>
              <a:t>1				        </a:t>
            </a:r>
            <a:r>
              <a:rPr lang="en-US" altLang="hu-HU" sz="3600"/>
              <a:t>T</a:t>
            </a:r>
            <a:r>
              <a:rPr lang="en-US" altLang="hu-HU" sz="2400"/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/>
              <a:t>S</a:t>
            </a:r>
            <a:r>
              <a:rPr lang="en-US" altLang="hu-HU" sz="2400"/>
              <a:t>1</a:t>
            </a:r>
            <a:r>
              <a:rPr lang="en-US" altLang="hu-HU"/>
              <a:t>(o</a:t>
            </a:r>
            <a:r>
              <a:rPr lang="en-US" altLang="hu-HU" sz="2400"/>
              <a:t>1</a:t>
            </a:r>
            <a:r>
              <a:rPr lang="en-US" altLang="hu-HU"/>
              <a:t>)</a:t>
            </a:r>
            <a:r>
              <a:rPr lang="en-US" altLang="hu-HU" sz="2400"/>
              <a:t>			       </a:t>
            </a:r>
            <a:r>
              <a:rPr lang="en-US" altLang="hu-HU"/>
              <a:t>S</a:t>
            </a:r>
            <a:r>
              <a:rPr lang="en-US" altLang="hu-HU" sz="2400"/>
              <a:t>2</a:t>
            </a:r>
            <a:r>
              <a:rPr lang="en-US" altLang="hu-HU"/>
              <a:t>(o</a:t>
            </a:r>
            <a:r>
              <a:rPr lang="en-US" altLang="hu-HU" sz="2400"/>
              <a:t>1</a:t>
            </a:r>
            <a:r>
              <a:rPr lang="en-US" altLang="hu-HU"/>
              <a:t>)</a:t>
            </a:r>
            <a:endParaRPr lang="en-US" altLang="hu-HU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/>
              <a:t>S</a:t>
            </a:r>
            <a:r>
              <a:rPr lang="en-US" altLang="hu-HU" sz="2400"/>
              <a:t>1</a:t>
            </a:r>
            <a:r>
              <a:rPr lang="en-US" altLang="hu-HU"/>
              <a:t>(o</a:t>
            </a:r>
            <a:r>
              <a:rPr lang="en-US" altLang="hu-HU" sz="2400"/>
              <a:t>2</a:t>
            </a:r>
            <a:r>
              <a:rPr lang="en-US" altLang="hu-HU"/>
              <a:t>)</a:t>
            </a:r>
            <a:r>
              <a:rPr lang="en-US" altLang="hu-HU" sz="2400"/>
              <a:t>			       </a:t>
            </a:r>
            <a:r>
              <a:rPr lang="en-US" altLang="hu-HU"/>
              <a:t>S</a:t>
            </a:r>
            <a:r>
              <a:rPr lang="en-US" altLang="hu-HU" sz="2400"/>
              <a:t>2</a:t>
            </a:r>
            <a:r>
              <a:rPr lang="en-US" altLang="hu-HU"/>
              <a:t>(o</a:t>
            </a:r>
            <a:r>
              <a:rPr lang="en-US" altLang="hu-HU" sz="2400"/>
              <a:t>2</a:t>
            </a:r>
            <a:r>
              <a:rPr lang="en-US" altLang="hu-HU"/>
              <a:t>)</a:t>
            </a:r>
            <a:endParaRPr lang="en-US" altLang="hu-HU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/>
              <a:t>Check Constraint	     Check Constraint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hu-HU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/>
              <a:t>Insert o</a:t>
            </a:r>
            <a:r>
              <a:rPr lang="en-US" altLang="hu-HU" sz="2400"/>
              <a:t>3</a:t>
            </a:r>
            <a:r>
              <a:rPr lang="en-US" altLang="hu-HU"/>
              <a:t>[08,Obama,..]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/>
              <a:t>					     Insert o</a:t>
            </a:r>
            <a:r>
              <a:rPr lang="en-US" altLang="hu-HU" sz="2400"/>
              <a:t>4</a:t>
            </a:r>
            <a:r>
              <a:rPr lang="en-US" altLang="hu-HU"/>
              <a:t>[08,McCain,..]</a:t>
            </a:r>
            <a:endParaRPr lang="en-US" altLang="hu-HU" sz="24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hu-HU"/>
          </a:p>
        </p:txBody>
      </p:sp>
      <p:sp>
        <p:nvSpPr>
          <p:cNvPr id="113669" name="Text Box 4">
            <a:extLst>
              <a:ext uri="{FF2B5EF4-FFF2-40B4-BE49-F238E27FC236}">
                <a16:creationId xmlns:a16="http://schemas.microsoft.com/office/drawing/2014/main" id="{31F7464A-B2FA-4F5F-A18C-1E36FDE7352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875631" y="4187032"/>
            <a:ext cx="55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...</a:t>
            </a:r>
          </a:p>
        </p:txBody>
      </p:sp>
      <p:sp>
        <p:nvSpPr>
          <p:cNvPr id="113670" name="Text Box 5">
            <a:extLst>
              <a:ext uri="{FF2B5EF4-FFF2-40B4-BE49-F238E27FC236}">
                <a16:creationId xmlns:a16="http://schemas.microsoft.com/office/drawing/2014/main" id="{5F7F1F4E-573F-41A4-BC3C-DCD8274BD42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650706" y="4331494"/>
            <a:ext cx="55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...</a:t>
            </a:r>
          </a:p>
        </p:txBody>
      </p:sp>
      <p:sp>
        <p:nvSpPr>
          <p:cNvPr id="113671" name="Line 6">
            <a:extLst>
              <a:ext uri="{FF2B5EF4-FFF2-40B4-BE49-F238E27FC236}">
                <a16:creationId xmlns:a16="http://schemas.microsoft.com/office/drawing/2014/main" id="{E5D89C1F-E1E1-4D6A-999E-1AA661081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175" y="2587625"/>
            <a:ext cx="789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3672" name="Line 7">
            <a:extLst>
              <a:ext uri="{FF2B5EF4-FFF2-40B4-BE49-F238E27FC236}">
                <a16:creationId xmlns:a16="http://schemas.microsoft.com/office/drawing/2014/main" id="{5541AB93-D8E9-44F0-85D0-94363E185B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5175" y="2008188"/>
            <a:ext cx="0" cy="4318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5">
            <a:extLst>
              <a:ext uri="{FF2B5EF4-FFF2-40B4-BE49-F238E27FC236}">
                <a16:creationId xmlns:a16="http://schemas.microsoft.com/office/drawing/2014/main" id="{841F58B5-4D56-4DFF-87D7-D60C6904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775567-25F0-4496-A1E5-7AEBD11B9C3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112</a:t>
            </a:fld>
            <a:endParaRPr lang="en-US" altLang="hu-HU" sz="1400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90EFA645-2972-4A2F-B7B8-56416E03E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725" y="39052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Solution</a:t>
            </a:r>
          </a:p>
        </p:txBody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08B36787-2C81-45FF-90F2-16E28AFB1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1589088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/>
              <a:t>Use multiple granularity tree</a:t>
            </a:r>
          </a:p>
          <a:p>
            <a:pPr eaLnBrk="1" hangingPunct="1"/>
            <a:r>
              <a:rPr lang="en-US" altLang="hu-HU"/>
              <a:t>Before insert of node Q,</a:t>
            </a:r>
          </a:p>
          <a:p>
            <a:pPr eaLnBrk="1" hangingPunct="1">
              <a:buFontTx/>
              <a:buNone/>
            </a:pPr>
            <a:r>
              <a:rPr lang="en-US" altLang="hu-HU"/>
              <a:t>   lock parent(Q) in</a:t>
            </a:r>
          </a:p>
          <a:p>
            <a:pPr eaLnBrk="1" hangingPunct="1">
              <a:buFontTx/>
              <a:buNone/>
            </a:pPr>
            <a:r>
              <a:rPr lang="en-US" altLang="hu-HU"/>
              <a:t>   X mode</a:t>
            </a:r>
          </a:p>
        </p:txBody>
      </p:sp>
      <p:sp>
        <p:nvSpPr>
          <p:cNvPr id="114693" name="Oval 4">
            <a:extLst>
              <a:ext uri="{FF2B5EF4-FFF2-40B4-BE49-F238E27FC236}">
                <a16:creationId xmlns:a16="http://schemas.microsoft.com/office/drawing/2014/main" id="{ECEA0DB1-3CE2-43D1-A521-0D4E28CBB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413" y="318770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R1</a:t>
            </a:r>
          </a:p>
        </p:txBody>
      </p:sp>
      <p:sp>
        <p:nvSpPr>
          <p:cNvPr id="114694" name="Oval 5">
            <a:extLst>
              <a:ext uri="{FF2B5EF4-FFF2-40B4-BE49-F238E27FC236}">
                <a16:creationId xmlns:a16="http://schemas.microsoft.com/office/drawing/2014/main" id="{A7F1382F-4A65-4D34-8F94-8B0E30B2F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425450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1</a:t>
            </a:r>
            <a:endParaRPr lang="en-US" altLang="hu-HU"/>
          </a:p>
        </p:txBody>
      </p:sp>
      <p:sp>
        <p:nvSpPr>
          <p:cNvPr id="114695" name="Oval 6">
            <a:extLst>
              <a:ext uri="{FF2B5EF4-FFF2-40B4-BE49-F238E27FC236}">
                <a16:creationId xmlns:a16="http://schemas.microsoft.com/office/drawing/2014/main" id="{669C89EC-85B0-4B22-9CEE-816477636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213" y="455930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2</a:t>
            </a:r>
            <a:endParaRPr lang="en-US" altLang="hu-HU"/>
          </a:p>
        </p:txBody>
      </p:sp>
      <p:sp>
        <p:nvSpPr>
          <p:cNvPr id="114696" name="Oval 7">
            <a:extLst>
              <a:ext uri="{FF2B5EF4-FFF2-40B4-BE49-F238E27FC236}">
                <a16:creationId xmlns:a16="http://schemas.microsoft.com/office/drawing/2014/main" id="{9AFB9109-117E-4FD5-AAC5-2D84B0BB0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455930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3</a:t>
            </a:r>
            <a:endParaRPr lang="en-US" altLang="hu-HU"/>
          </a:p>
        </p:txBody>
      </p:sp>
      <p:sp>
        <p:nvSpPr>
          <p:cNvPr id="114697" name="Line 8">
            <a:extLst>
              <a:ext uri="{FF2B5EF4-FFF2-40B4-BE49-F238E27FC236}">
                <a16:creationId xmlns:a16="http://schemas.microsoft.com/office/drawing/2014/main" id="{9F493032-7BA5-4F4C-9D4C-9FC75B9BF9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92613" y="35687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4698" name="Line 9">
            <a:extLst>
              <a:ext uri="{FF2B5EF4-FFF2-40B4-BE49-F238E27FC236}">
                <a16:creationId xmlns:a16="http://schemas.microsoft.com/office/drawing/2014/main" id="{2A338798-F327-4A79-9A55-3F329AAB76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16613" y="38735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4699" name="Line 10">
            <a:extLst>
              <a:ext uri="{FF2B5EF4-FFF2-40B4-BE49-F238E27FC236}">
                <a16:creationId xmlns:a16="http://schemas.microsoft.com/office/drawing/2014/main" id="{ECE9D374-1210-48BF-A2AC-F57121E7B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1013" y="37973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5">
            <a:extLst>
              <a:ext uri="{FF2B5EF4-FFF2-40B4-BE49-F238E27FC236}">
                <a16:creationId xmlns:a16="http://schemas.microsoft.com/office/drawing/2014/main" id="{BED75AFE-0A5A-4CE5-B616-1A1C5394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8493E9-D8E6-40BB-ADA0-549E8F3A8DD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113</a:t>
            </a:fld>
            <a:endParaRPr lang="en-US" altLang="hu-HU" sz="14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0D062AC4-5FEB-41FB-8FCD-FC2E05809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988" y="193675"/>
            <a:ext cx="7772400" cy="784225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Back to example</a:t>
            </a:r>
          </a:p>
        </p:txBody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277332CC-644B-4001-BFC0-E7E65FC23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1069975"/>
            <a:ext cx="8001000" cy="50371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T</a:t>
            </a:r>
            <a:r>
              <a:rPr lang="en-US" sz="1800" dirty="0"/>
              <a:t>1</a:t>
            </a:r>
            <a:r>
              <a:rPr lang="en-US" sz="2400" dirty="0"/>
              <a:t>: Insert&lt;08,Obama&gt; 	 T</a:t>
            </a:r>
            <a:r>
              <a:rPr lang="en-US" sz="1800" dirty="0"/>
              <a:t>2</a:t>
            </a:r>
            <a:r>
              <a:rPr lang="en-US" sz="2400" dirty="0"/>
              <a:t>: Insert&lt;08,McCain&gt;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	 T</a:t>
            </a:r>
            <a:r>
              <a:rPr lang="en-US" sz="1800" dirty="0"/>
              <a:t>1					 </a:t>
            </a:r>
            <a:r>
              <a:rPr lang="en-US" sz="2400" dirty="0"/>
              <a:t>T</a:t>
            </a:r>
            <a:r>
              <a:rPr lang="en-US" sz="1800" dirty="0"/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X</a:t>
            </a:r>
            <a:r>
              <a:rPr lang="en-US" sz="1800" dirty="0"/>
              <a:t>1</a:t>
            </a:r>
            <a:r>
              <a:rPr lang="en-US" sz="2400" dirty="0"/>
              <a:t>(R)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					</a:t>
            </a:r>
            <a:endParaRPr lang="en-US" sz="24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Check constraint		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Insert&lt;08,Obama&gt;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U(R)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					X</a:t>
            </a:r>
            <a:r>
              <a:rPr lang="en-US" sz="1800" dirty="0"/>
              <a:t>2</a:t>
            </a:r>
            <a:r>
              <a:rPr lang="en-US" sz="2400" dirty="0"/>
              <a:t>(R)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					Check constraint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					Oops! e# = 08 already in R!</a:t>
            </a:r>
            <a:endParaRPr lang="en-US" sz="280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/>
              <a:t>					</a:t>
            </a:r>
          </a:p>
        </p:txBody>
      </p:sp>
      <p:sp>
        <p:nvSpPr>
          <p:cNvPr id="115717" name="Line 4">
            <a:extLst>
              <a:ext uri="{FF2B5EF4-FFF2-40B4-BE49-F238E27FC236}">
                <a16:creationId xmlns:a16="http://schemas.microsoft.com/office/drawing/2014/main" id="{AFFF5AEA-440E-4A71-B978-C3688BE33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775" y="1909763"/>
            <a:ext cx="662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5718" name="Line 5">
            <a:extLst>
              <a:ext uri="{FF2B5EF4-FFF2-40B4-BE49-F238E27FC236}">
                <a16:creationId xmlns:a16="http://schemas.microsoft.com/office/drawing/2014/main" id="{953302E2-6621-43F1-BDD3-4AE105916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027113"/>
            <a:ext cx="0" cy="54276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5719" name="Oval 9">
            <a:extLst>
              <a:ext uri="{FF2B5EF4-FFF2-40B4-BE49-F238E27FC236}">
                <a16:creationId xmlns:a16="http://schemas.microsoft.com/office/drawing/2014/main" id="{AAC6AB30-4516-4B72-9ABB-7422A84B6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247900"/>
            <a:ext cx="1117600" cy="660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410634" name="Text Box 10">
            <a:extLst>
              <a:ext uri="{FF2B5EF4-FFF2-40B4-BE49-F238E27FC236}">
                <a16:creationId xmlns:a16="http://schemas.microsoft.com/office/drawing/2014/main" id="{4AAD9214-3712-4A09-9FB5-246924BBC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0" y="2286000"/>
            <a:ext cx="927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X</a:t>
            </a:r>
            <a:r>
              <a:rPr lang="en-US" sz="1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2</a:t>
            </a:r>
            <a:r>
              <a:rPr lang="en-US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(R)</a:t>
            </a:r>
          </a:p>
        </p:txBody>
      </p:sp>
      <p:sp>
        <p:nvSpPr>
          <p:cNvPr id="115721" name="Text Box 11">
            <a:extLst>
              <a:ext uri="{FF2B5EF4-FFF2-40B4-BE49-F238E27FC236}">
                <a16:creationId xmlns:a16="http://schemas.microsoft.com/office/drawing/2014/main" id="{9CBCD1A1-63DC-430F-912A-23E380A0C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22987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1800" i="1"/>
              <a:t>delayed</a:t>
            </a:r>
          </a:p>
        </p:txBody>
      </p:sp>
      <p:sp>
        <p:nvSpPr>
          <p:cNvPr id="115722" name="Line 12">
            <a:extLst>
              <a:ext uri="{FF2B5EF4-FFF2-40B4-BE49-F238E27FC236}">
                <a16:creationId xmlns:a16="http://schemas.microsoft.com/office/drawing/2014/main" id="{E3713B08-0F9E-43EE-81B9-A40B43E05E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2900" y="2501900"/>
            <a:ext cx="508000" cy="8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5">
            <a:extLst>
              <a:ext uri="{FF2B5EF4-FFF2-40B4-BE49-F238E27FC236}">
                <a16:creationId xmlns:a16="http://schemas.microsoft.com/office/drawing/2014/main" id="{C52DC2B3-4C13-499F-9D5C-E183B1FA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8FDF45-C297-40D1-9CDD-75F1B333BAC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114</a:t>
            </a:fld>
            <a:endParaRPr lang="en-US" altLang="hu-HU" sz="1400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F00A6183-DB17-4900-A111-0F30CD458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9725" y="342900"/>
            <a:ext cx="8353425" cy="1143000"/>
          </a:xfrm>
        </p:spPr>
        <p:txBody>
          <a:bodyPr/>
          <a:lstStyle/>
          <a:p>
            <a:pPr algn="l" eaLnBrk="1" hangingPunct="1"/>
            <a:r>
              <a:rPr lang="en-US" altLang="hu-HU" sz="3600"/>
              <a:t>Instead of using R, can use index on R:</a:t>
            </a:r>
          </a:p>
        </p:txBody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ED399E48-358A-4BCF-ADA1-808FC3347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7063" y="170338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Example:</a:t>
            </a:r>
          </a:p>
        </p:txBody>
      </p:sp>
      <p:sp>
        <p:nvSpPr>
          <p:cNvPr id="116741" name="Oval 4">
            <a:extLst>
              <a:ext uri="{FF2B5EF4-FFF2-40B4-BE49-F238E27FC236}">
                <a16:creationId xmlns:a16="http://schemas.microsoft.com/office/drawing/2014/main" id="{9C992701-2230-47AF-95DC-486FB3224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3" y="18557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</a:t>
            </a:r>
          </a:p>
        </p:txBody>
      </p:sp>
      <p:sp>
        <p:nvSpPr>
          <p:cNvPr id="116742" name="Oval 5">
            <a:extLst>
              <a:ext uri="{FF2B5EF4-FFF2-40B4-BE49-F238E27FC236}">
                <a16:creationId xmlns:a16="http://schemas.microsoft.com/office/drawing/2014/main" id="{D952D2EF-EAD7-41F2-8DAC-962AB0184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2617788"/>
            <a:ext cx="1905000" cy="1219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Index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0&lt;E#</a:t>
            </a:r>
            <a:r>
              <a:rPr lang="en-US" altLang="hu-HU" sz="2400" u="sng"/>
              <a:t>&lt;</a:t>
            </a:r>
            <a:r>
              <a:rPr lang="en-US" altLang="hu-HU" sz="2400"/>
              <a:t>100</a:t>
            </a:r>
          </a:p>
        </p:txBody>
      </p:sp>
      <p:sp>
        <p:nvSpPr>
          <p:cNvPr id="116743" name="Oval 6">
            <a:extLst>
              <a:ext uri="{FF2B5EF4-FFF2-40B4-BE49-F238E27FC236}">
                <a16:creationId xmlns:a16="http://schemas.microsoft.com/office/drawing/2014/main" id="{80B43D1F-1DE3-4492-A59A-80BB03DF0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063" y="2541588"/>
            <a:ext cx="2209800" cy="1219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Index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100&lt;E#</a:t>
            </a:r>
            <a:r>
              <a:rPr lang="en-US" altLang="hu-HU" sz="2400" u="sng"/>
              <a:t>&lt;</a:t>
            </a:r>
            <a:r>
              <a:rPr lang="en-US" altLang="hu-HU" sz="2400"/>
              <a:t>200</a:t>
            </a:r>
          </a:p>
        </p:txBody>
      </p:sp>
      <p:sp>
        <p:nvSpPr>
          <p:cNvPr id="116744" name="Oval 7">
            <a:extLst>
              <a:ext uri="{FF2B5EF4-FFF2-40B4-BE49-F238E27FC236}">
                <a16:creationId xmlns:a16="http://schemas.microsoft.com/office/drawing/2014/main" id="{54CE04D8-9AC0-45A2-B70B-346A6DAD3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4522788"/>
            <a:ext cx="10668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E#=2</a:t>
            </a:r>
          </a:p>
        </p:txBody>
      </p:sp>
      <p:sp>
        <p:nvSpPr>
          <p:cNvPr id="116745" name="Oval 9">
            <a:extLst>
              <a:ext uri="{FF2B5EF4-FFF2-40B4-BE49-F238E27FC236}">
                <a16:creationId xmlns:a16="http://schemas.microsoft.com/office/drawing/2014/main" id="{BBC4C363-B656-45A7-AF2B-0F327836D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263" y="4522788"/>
            <a:ext cx="10668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E#=5</a:t>
            </a:r>
          </a:p>
        </p:txBody>
      </p:sp>
      <p:sp>
        <p:nvSpPr>
          <p:cNvPr id="116746" name="Oval 10">
            <a:extLst>
              <a:ext uri="{FF2B5EF4-FFF2-40B4-BE49-F238E27FC236}">
                <a16:creationId xmlns:a16="http://schemas.microsoft.com/office/drawing/2014/main" id="{1F0A8586-8A60-40FF-9B35-51B69914E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663" y="4598988"/>
            <a:ext cx="12954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E#=107</a:t>
            </a:r>
          </a:p>
        </p:txBody>
      </p:sp>
      <p:sp>
        <p:nvSpPr>
          <p:cNvPr id="116747" name="Oval 11">
            <a:extLst>
              <a:ext uri="{FF2B5EF4-FFF2-40B4-BE49-F238E27FC236}">
                <a16:creationId xmlns:a16="http://schemas.microsoft.com/office/drawing/2014/main" id="{2881CEBE-AEF3-4E59-A966-3C2867E29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863" y="4522788"/>
            <a:ext cx="1143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E#=109</a:t>
            </a:r>
          </a:p>
        </p:txBody>
      </p:sp>
      <p:sp>
        <p:nvSpPr>
          <p:cNvPr id="116748" name="Line 12">
            <a:extLst>
              <a:ext uri="{FF2B5EF4-FFF2-40B4-BE49-F238E27FC236}">
                <a16:creationId xmlns:a16="http://schemas.microsoft.com/office/drawing/2014/main" id="{45F52C84-5BE4-4871-9610-9D8F8F2CD7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1863" y="3684588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6749" name="Line 13">
            <a:extLst>
              <a:ext uri="{FF2B5EF4-FFF2-40B4-BE49-F238E27FC236}">
                <a16:creationId xmlns:a16="http://schemas.microsoft.com/office/drawing/2014/main" id="{34C0ED3F-82A0-4239-B057-AD4DE59B0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8663" y="38369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6750" name="Line 14">
            <a:extLst>
              <a:ext uri="{FF2B5EF4-FFF2-40B4-BE49-F238E27FC236}">
                <a16:creationId xmlns:a16="http://schemas.microsoft.com/office/drawing/2014/main" id="{6F8B851F-CE84-48AE-B324-7E804B6FE8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3863" y="3760788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6751" name="Line 15">
            <a:extLst>
              <a:ext uri="{FF2B5EF4-FFF2-40B4-BE49-F238E27FC236}">
                <a16:creationId xmlns:a16="http://schemas.microsoft.com/office/drawing/2014/main" id="{D617719C-21C2-43C8-B790-8EAFF4CC4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0663" y="3684588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6752" name="Line 16">
            <a:extLst>
              <a:ext uri="{FF2B5EF4-FFF2-40B4-BE49-F238E27FC236}">
                <a16:creationId xmlns:a16="http://schemas.microsoft.com/office/drawing/2014/main" id="{38A4EA4C-60BA-48E8-B705-1A3BEBB4F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5463" y="3379788"/>
            <a:ext cx="1752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6753" name="Line 17">
            <a:extLst>
              <a:ext uri="{FF2B5EF4-FFF2-40B4-BE49-F238E27FC236}">
                <a16:creationId xmlns:a16="http://schemas.microsoft.com/office/drawing/2014/main" id="{545FEAC8-8E6E-40A6-8174-7ECDA5D1A6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8263" y="2236788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6754" name="Line 18">
            <a:extLst>
              <a:ext uri="{FF2B5EF4-FFF2-40B4-BE49-F238E27FC236}">
                <a16:creationId xmlns:a16="http://schemas.microsoft.com/office/drawing/2014/main" id="{BDA3450E-4C0D-4269-AD28-89E1A75F1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7063" y="2312988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6755" name="Line 19">
            <a:extLst>
              <a:ext uri="{FF2B5EF4-FFF2-40B4-BE49-F238E27FC236}">
                <a16:creationId xmlns:a16="http://schemas.microsoft.com/office/drawing/2014/main" id="{0F7CEC92-9272-4EE7-834D-3CB77CE34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7063" y="2084388"/>
            <a:ext cx="396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6756" name="Text Box 20">
            <a:extLst>
              <a:ext uri="{FF2B5EF4-FFF2-40B4-BE49-F238E27FC236}">
                <a16:creationId xmlns:a16="http://schemas.microsoft.com/office/drawing/2014/main" id="{2CE04252-9EF1-4441-B44A-5B36A51F7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50" y="4613275"/>
            <a:ext cx="55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...</a:t>
            </a:r>
          </a:p>
        </p:txBody>
      </p:sp>
      <p:sp>
        <p:nvSpPr>
          <p:cNvPr id="116757" name="Text Box 21">
            <a:extLst>
              <a:ext uri="{FF2B5EF4-FFF2-40B4-BE49-F238E27FC236}">
                <a16:creationId xmlns:a16="http://schemas.microsoft.com/office/drawing/2014/main" id="{D73BD84E-7D9B-468B-A21B-B094C9250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0863" y="2693988"/>
            <a:ext cx="555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...</a:t>
            </a:r>
          </a:p>
        </p:txBody>
      </p:sp>
      <p:sp>
        <p:nvSpPr>
          <p:cNvPr id="116758" name="Text Box 22">
            <a:extLst>
              <a:ext uri="{FF2B5EF4-FFF2-40B4-BE49-F238E27FC236}">
                <a16:creationId xmlns:a16="http://schemas.microsoft.com/office/drawing/2014/main" id="{21DD4CE4-724A-4C39-A8F5-FEFAF93E2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863" y="4522788"/>
            <a:ext cx="555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...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Number Placeholder 5">
            <a:extLst>
              <a:ext uri="{FF2B5EF4-FFF2-40B4-BE49-F238E27FC236}">
                <a16:creationId xmlns:a16="http://schemas.microsoft.com/office/drawing/2014/main" id="{8FDC0FE3-B1E2-4277-AEE8-F84D2D6B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D0B26E-E6AA-4BF0-BF59-BBBBF14D23C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115</a:t>
            </a:fld>
            <a:endParaRPr lang="en-US" altLang="hu-HU" sz="1400"/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815B4A74-065A-4B34-96F2-111E84B68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5950" y="930275"/>
            <a:ext cx="7772400" cy="1217613"/>
          </a:xfrm>
        </p:spPr>
        <p:txBody>
          <a:bodyPr/>
          <a:lstStyle/>
          <a:p>
            <a:pPr eaLnBrk="1" hangingPunct="1"/>
            <a:r>
              <a:rPr lang="en-US" altLang="hu-HU"/>
              <a:t>This approach can be generalized to multiple indexes...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5">
            <a:extLst>
              <a:ext uri="{FF2B5EF4-FFF2-40B4-BE49-F238E27FC236}">
                <a16:creationId xmlns:a16="http://schemas.microsoft.com/office/drawing/2014/main" id="{C5BEAE8A-A0CB-44D7-BC7A-EB053B7F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363E7C-7397-4AD8-864F-D8B8246BAFD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116</a:t>
            </a:fld>
            <a:endParaRPr lang="en-US" altLang="hu-HU" sz="1400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B96ECD40-C580-438D-9BAC-3602921B0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0538" y="458788"/>
            <a:ext cx="7772400" cy="935037"/>
          </a:xfrm>
        </p:spPr>
        <p:txBody>
          <a:bodyPr/>
          <a:lstStyle/>
          <a:p>
            <a:pPr algn="l" eaLnBrk="1" hangingPunct="1"/>
            <a:r>
              <a:rPr lang="en-US" altLang="hu-HU" u="sng"/>
              <a:t>Next:</a:t>
            </a:r>
            <a:endParaRPr lang="en-US" altLang="hu-HU"/>
          </a:p>
        </p:txBody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B7527504-739B-4405-8133-85EE4536C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3725" y="1773238"/>
            <a:ext cx="7772400" cy="1412875"/>
          </a:xfrm>
        </p:spPr>
        <p:txBody>
          <a:bodyPr/>
          <a:lstStyle/>
          <a:p>
            <a:pPr eaLnBrk="1" hangingPunct="1"/>
            <a:r>
              <a:rPr lang="en-US" altLang="hu-HU"/>
              <a:t>Tree-based concurrency control</a:t>
            </a:r>
          </a:p>
          <a:p>
            <a:pPr eaLnBrk="1" hangingPunct="1"/>
            <a:r>
              <a:rPr lang="en-US" altLang="hu-HU"/>
              <a:t>Validation concurrency control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5">
            <a:extLst>
              <a:ext uri="{FF2B5EF4-FFF2-40B4-BE49-F238E27FC236}">
                <a16:creationId xmlns:a16="http://schemas.microsoft.com/office/drawing/2014/main" id="{9C7B6EEE-E6A7-42DA-9CAB-9CE68D79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3B1D11-CBB1-4128-9DCB-82210D6F43E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117</a:t>
            </a:fld>
            <a:endParaRPr lang="en-US" altLang="hu-HU" sz="14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FFDC3CB2-62BB-4B03-967D-79F73BE3B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9913" y="455613"/>
            <a:ext cx="7772400" cy="720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Example</a:t>
            </a:r>
          </a:p>
        </p:txBody>
      </p:sp>
      <p:sp>
        <p:nvSpPr>
          <p:cNvPr id="119812" name="Oval 3">
            <a:extLst>
              <a:ext uri="{FF2B5EF4-FFF2-40B4-BE49-F238E27FC236}">
                <a16:creationId xmlns:a16="http://schemas.microsoft.com/office/drawing/2014/main" id="{20ACC49D-72F0-414E-8390-11AD6B256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725" y="18145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19813" name="Oval 4">
            <a:extLst>
              <a:ext uri="{FF2B5EF4-FFF2-40B4-BE49-F238E27FC236}">
                <a16:creationId xmlns:a16="http://schemas.microsoft.com/office/drawing/2014/main" id="{802DD136-0414-428A-A46F-1102DA5B4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25" y="25765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19814" name="Oval 5">
            <a:extLst>
              <a:ext uri="{FF2B5EF4-FFF2-40B4-BE49-F238E27FC236}">
                <a16:creationId xmlns:a16="http://schemas.microsoft.com/office/drawing/2014/main" id="{5AC609E6-140F-4451-ADAB-80C6C86BB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5" y="26527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19815" name="Oval 6">
            <a:extLst>
              <a:ext uri="{FF2B5EF4-FFF2-40B4-BE49-F238E27FC236}">
                <a16:creationId xmlns:a16="http://schemas.microsoft.com/office/drawing/2014/main" id="{5599C9A6-386F-42E9-86EA-4ACF38D60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725" y="34147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19816" name="Oval 7">
            <a:extLst>
              <a:ext uri="{FF2B5EF4-FFF2-40B4-BE49-F238E27FC236}">
                <a16:creationId xmlns:a16="http://schemas.microsoft.com/office/drawing/2014/main" id="{CC955430-2B6A-469F-8972-9017825A4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43291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19817" name="Oval 8">
            <a:extLst>
              <a:ext uri="{FF2B5EF4-FFF2-40B4-BE49-F238E27FC236}">
                <a16:creationId xmlns:a16="http://schemas.microsoft.com/office/drawing/2014/main" id="{925BA399-29EE-4892-9164-2C6018493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25" y="43291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19818" name="Line 9">
            <a:extLst>
              <a:ext uri="{FF2B5EF4-FFF2-40B4-BE49-F238E27FC236}">
                <a16:creationId xmlns:a16="http://schemas.microsoft.com/office/drawing/2014/main" id="{E7606543-2B55-4CAE-A91E-6F59E1A058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1675" y="2271713"/>
            <a:ext cx="47625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9819" name="Line 10">
            <a:extLst>
              <a:ext uri="{FF2B5EF4-FFF2-40B4-BE49-F238E27FC236}">
                <a16:creationId xmlns:a16="http://schemas.microsoft.com/office/drawing/2014/main" id="{F585451A-7504-4B14-A2E6-9E7B05229E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0125" y="303371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9820" name="Line 11">
            <a:extLst>
              <a:ext uri="{FF2B5EF4-FFF2-40B4-BE49-F238E27FC236}">
                <a16:creationId xmlns:a16="http://schemas.microsoft.com/office/drawing/2014/main" id="{2C6F736C-3E8C-45F8-8967-122F25B6F1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9525" y="394811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9821" name="Line 12">
            <a:extLst>
              <a:ext uri="{FF2B5EF4-FFF2-40B4-BE49-F238E27FC236}">
                <a16:creationId xmlns:a16="http://schemas.microsoft.com/office/drawing/2014/main" id="{465FAB8B-2CE8-4258-A1D4-BA6C5DF141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0125" y="3871913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9822" name="Line 13">
            <a:extLst>
              <a:ext uri="{FF2B5EF4-FFF2-40B4-BE49-F238E27FC236}">
                <a16:creationId xmlns:a16="http://schemas.microsoft.com/office/drawing/2014/main" id="{15909F00-EB10-4A24-81D6-F895DBEA6A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25" y="227171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9823" name="Text Box 14">
            <a:extLst>
              <a:ext uri="{FF2B5EF4-FFF2-40B4-BE49-F238E27FC236}">
                <a16:creationId xmlns:a16="http://schemas.microsoft.com/office/drawing/2014/main" id="{B7566479-B93D-4FB2-B984-2EF81F904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174750"/>
            <a:ext cx="30718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u-HU" sz="2400"/>
              <a:t> all objects accessed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  through root,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  following pointers</a:t>
            </a:r>
            <a:endParaRPr lang="en-US" altLang="hu-HU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Number Placeholder 5">
            <a:extLst>
              <a:ext uri="{FF2B5EF4-FFF2-40B4-BE49-F238E27FC236}">
                <a16:creationId xmlns:a16="http://schemas.microsoft.com/office/drawing/2014/main" id="{32629148-8AE7-4BFF-8160-B33FB248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A1387B-2289-4959-8064-38CF189EEA53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118</a:t>
            </a:fld>
            <a:endParaRPr lang="en-US" altLang="hu-HU" sz="1400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221E5F83-F1FA-4667-AEF4-A0A53A1D7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9913" y="455613"/>
            <a:ext cx="7772400" cy="720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Example</a:t>
            </a:r>
          </a:p>
        </p:txBody>
      </p:sp>
      <p:sp>
        <p:nvSpPr>
          <p:cNvPr id="120836" name="Oval 3">
            <a:extLst>
              <a:ext uri="{FF2B5EF4-FFF2-40B4-BE49-F238E27FC236}">
                <a16:creationId xmlns:a16="http://schemas.microsoft.com/office/drawing/2014/main" id="{98C8CE0C-1814-4193-ADBC-54CA7AB63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725" y="18145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0837" name="Oval 4">
            <a:extLst>
              <a:ext uri="{FF2B5EF4-FFF2-40B4-BE49-F238E27FC236}">
                <a16:creationId xmlns:a16="http://schemas.microsoft.com/office/drawing/2014/main" id="{E23784E2-F4D5-4696-8F67-6B5A91074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25" y="25765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0838" name="Oval 5">
            <a:extLst>
              <a:ext uri="{FF2B5EF4-FFF2-40B4-BE49-F238E27FC236}">
                <a16:creationId xmlns:a16="http://schemas.microsoft.com/office/drawing/2014/main" id="{FB2F9334-5FDF-41B0-A411-DA7737738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5" y="26527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20839" name="Oval 6">
            <a:extLst>
              <a:ext uri="{FF2B5EF4-FFF2-40B4-BE49-F238E27FC236}">
                <a16:creationId xmlns:a16="http://schemas.microsoft.com/office/drawing/2014/main" id="{077C605D-260A-4A23-A3EF-919AF85A9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725" y="34147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20840" name="Oval 7">
            <a:extLst>
              <a:ext uri="{FF2B5EF4-FFF2-40B4-BE49-F238E27FC236}">
                <a16:creationId xmlns:a16="http://schemas.microsoft.com/office/drawing/2014/main" id="{DED4CE56-FD55-4905-8F5D-939E1AB0A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43291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20841" name="Oval 8">
            <a:extLst>
              <a:ext uri="{FF2B5EF4-FFF2-40B4-BE49-F238E27FC236}">
                <a16:creationId xmlns:a16="http://schemas.microsoft.com/office/drawing/2014/main" id="{8A3EBBA7-C459-45EF-B536-AD7DA0513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25" y="43291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20842" name="Line 9">
            <a:extLst>
              <a:ext uri="{FF2B5EF4-FFF2-40B4-BE49-F238E27FC236}">
                <a16:creationId xmlns:a16="http://schemas.microsoft.com/office/drawing/2014/main" id="{C1187CB1-A28B-4428-9187-8E2D3D826B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1675" y="2271713"/>
            <a:ext cx="47625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0843" name="Line 10">
            <a:extLst>
              <a:ext uri="{FF2B5EF4-FFF2-40B4-BE49-F238E27FC236}">
                <a16:creationId xmlns:a16="http://schemas.microsoft.com/office/drawing/2014/main" id="{A821AE5C-D3FC-4878-AFBB-F7B2B2D368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0125" y="303371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0844" name="Line 11">
            <a:extLst>
              <a:ext uri="{FF2B5EF4-FFF2-40B4-BE49-F238E27FC236}">
                <a16:creationId xmlns:a16="http://schemas.microsoft.com/office/drawing/2014/main" id="{FAD4A746-82B2-4F75-9646-4EC1AB0F36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9525" y="394811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0845" name="Line 12">
            <a:extLst>
              <a:ext uri="{FF2B5EF4-FFF2-40B4-BE49-F238E27FC236}">
                <a16:creationId xmlns:a16="http://schemas.microsoft.com/office/drawing/2014/main" id="{230CF9CE-85C6-4C4E-9570-9685B9E1C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0125" y="3871913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0846" name="Line 13">
            <a:extLst>
              <a:ext uri="{FF2B5EF4-FFF2-40B4-BE49-F238E27FC236}">
                <a16:creationId xmlns:a16="http://schemas.microsoft.com/office/drawing/2014/main" id="{BCAF7CC9-BEA1-4C70-97FF-2144AFA87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25" y="227171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0847" name="Text Box 14">
            <a:extLst>
              <a:ext uri="{FF2B5EF4-FFF2-40B4-BE49-F238E27FC236}">
                <a16:creationId xmlns:a16="http://schemas.microsoft.com/office/drawing/2014/main" id="{58CFC60A-E790-4958-BDF5-F3F480F4F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174750"/>
            <a:ext cx="30718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u-HU" sz="2400"/>
              <a:t> all objects accessed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  through root,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  following pointers</a:t>
            </a:r>
            <a:endParaRPr lang="en-US" altLang="hu-HU"/>
          </a:p>
        </p:txBody>
      </p:sp>
      <p:grpSp>
        <p:nvGrpSpPr>
          <p:cNvPr id="120848" name="Group 22">
            <a:extLst>
              <a:ext uri="{FF2B5EF4-FFF2-40B4-BE49-F238E27FC236}">
                <a16:creationId xmlns:a16="http://schemas.microsoft.com/office/drawing/2014/main" id="{C30460FF-AAAA-4275-BF80-4D7C48122040}"/>
              </a:ext>
            </a:extLst>
          </p:cNvPr>
          <p:cNvGrpSpPr>
            <a:grpSpLocks/>
          </p:cNvGrpSpPr>
          <p:nvPr/>
        </p:nvGrpSpPr>
        <p:grpSpPr bwMode="auto">
          <a:xfrm>
            <a:off x="1816100" y="1597025"/>
            <a:ext cx="4905375" cy="2120900"/>
            <a:chOff x="1144" y="1006"/>
            <a:chExt cx="3090" cy="1336"/>
          </a:xfrm>
        </p:grpSpPr>
        <p:sp>
          <p:nvSpPr>
            <p:cNvPr id="120849" name="Text Box 15">
              <a:extLst>
                <a:ext uri="{FF2B5EF4-FFF2-40B4-BE49-F238E27FC236}">
                  <a16:creationId xmlns:a16="http://schemas.microsoft.com/office/drawing/2014/main" id="{3E862D1F-A384-48D7-89D2-6561DA7EE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1006"/>
              <a:ext cx="7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T</a:t>
              </a:r>
              <a:r>
                <a:rPr lang="en-US" altLang="hu-HU" sz="1800">
                  <a:solidFill>
                    <a:srgbClr val="FF0000"/>
                  </a:solidFill>
                </a:rPr>
                <a:t>1</a:t>
              </a:r>
              <a:r>
                <a:rPr lang="en-US" altLang="hu-HU" sz="2400">
                  <a:solidFill>
                    <a:srgbClr val="FF0000"/>
                  </a:solidFill>
                </a:rPr>
                <a:t> lock</a:t>
              </a:r>
              <a:endParaRPr lang="en-US" altLang="hu-HU"/>
            </a:p>
          </p:txBody>
        </p:sp>
        <p:sp>
          <p:nvSpPr>
            <p:cNvPr id="120850" name="Text Box 16">
              <a:extLst>
                <a:ext uri="{FF2B5EF4-FFF2-40B4-BE49-F238E27FC236}">
                  <a16:creationId xmlns:a16="http://schemas.microsoft.com/office/drawing/2014/main" id="{1CD56F8A-6386-470E-A1AD-870C40FF4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7" y="1982"/>
              <a:ext cx="7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T</a:t>
              </a:r>
              <a:r>
                <a:rPr lang="en-US" altLang="hu-HU" sz="1800">
                  <a:solidFill>
                    <a:srgbClr val="FF0000"/>
                  </a:solidFill>
                </a:rPr>
                <a:t>1</a:t>
              </a:r>
              <a:r>
                <a:rPr lang="en-US" altLang="hu-HU" sz="2400">
                  <a:solidFill>
                    <a:srgbClr val="FF0000"/>
                  </a:solidFill>
                </a:rPr>
                <a:t> lock</a:t>
              </a:r>
              <a:endParaRPr lang="en-US" altLang="hu-HU"/>
            </a:p>
          </p:txBody>
        </p:sp>
        <p:sp>
          <p:nvSpPr>
            <p:cNvPr id="120851" name="Text Box 17">
              <a:extLst>
                <a:ext uri="{FF2B5EF4-FFF2-40B4-BE49-F238E27FC236}">
                  <a16:creationId xmlns:a16="http://schemas.microsoft.com/office/drawing/2014/main" id="{257D5D15-0270-4A15-9842-FF5474B48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4" y="1896"/>
              <a:ext cx="7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T</a:t>
              </a:r>
              <a:r>
                <a:rPr lang="en-US" altLang="hu-HU" sz="1800">
                  <a:solidFill>
                    <a:srgbClr val="FF0000"/>
                  </a:solidFill>
                </a:rPr>
                <a:t>1</a:t>
              </a:r>
              <a:r>
                <a:rPr lang="en-US" altLang="hu-HU" sz="2400">
                  <a:solidFill>
                    <a:srgbClr val="FF0000"/>
                  </a:solidFill>
                </a:rPr>
                <a:t> lock</a:t>
              </a:r>
              <a:endParaRPr lang="en-US" altLang="hu-HU"/>
            </a:p>
          </p:txBody>
        </p:sp>
        <p:sp>
          <p:nvSpPr>
            <p:cNvPr id="120852" name="Freeform 18">
              <a:extLst>
                <a:ext uri="{FF2B5EF4-FFF2-40B4-BE49-F238E27FC236}">
                  <a16:creationId xmlns:a16="http://schemas.microsoft.com/office/drawing/2014/main" id="{93C500B5-3CCB-47A2-8DD5-CAFB975DD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" y="1273"/>
              <a:ext cx="254" cy="109"/>
            </a:xfrm>
            <a:custGeom>
              <a:avLst/>
              <a:gdLst>
                <a:gd name="T0" fmla="*/ 0 w 254"/>
                <a:gd name="T1" fmla="*/ 73 h 109"/>
                <a:gd name="T2" fmla="*/ 80 w 254"/>
                <a:gd name="T3" fmla="*/ 94 h 109"/>
                <a:gd name="T4" fmla="*/ 123 w 254"/>
                <a:gd name="T5" fmla="*/ 109 h 109"/>
                <a:gd name="T6" fmla="*/ 196 w 254"/>
                <a:gd name="T7" fmla="*/ 102 h 109"/>
                <a:gd name="T8" fmla="*/ 240 w 254"/>
                <a:gd name="T9" fmla="*/ 36 h 109"/>
                <a:gd name="T10" fmla="*/ 254 w 254"/>
                <a:gd name="T11" fmla="*/ 0 h 1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4"/>
                <a:gd name="T19" fmla="*/ 0 h 109"/>
                <a:gd name="T20" fmla="*/ 254 w 254"/>
                <a:gd name="T21" fmla="*/ 109 h 1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4" h="109">
                  <a:moveTo>
                    <a:pt x="0" y="73"/>
                  </a:moveTo>
                  <a:cubicBezTo>
                    <a:pt x="51" y="83"/>
                    <a:pt x="24" y="76"/>
                    <a:pt x="80" y="94"/>
                  </a:cubicBezTo>
                  <a:cubicBezTo>
                    <a:pt x="94" y="99"/>
                    <a:pt x="123" y="109"/>
                    <a:pt x="123" y="109"/>
                  </a:cubicBezTo>
                  <a:cubicBezTo>
                    <a:pt x="147" y="107"/>
                    <a:pt x="173" y="109"/>
                    <a:pt x="196" y="102"/>
                  </a:cubicBezTo>
                  <a:cubicBezTo>
                    <a:pt x="218" y="95"/>
                    <a:pt x="229" y="53"/>
                    <a:pt x="240" y="36"/>
                  </a:cubicBezTo>
                  <a:cubicBezTo>
                    <a:pt x="249" y="9"/>
                    <a:pt x="244" y="21"/>
                    <a:pt x="254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0853" name="Freeform 19">
              <a:extLst>
                <a:ext uri="{FF2B5EF4-FFF2-40B4-BE49-F238E27FC236}">
                  <a16:creationId xmlns:a16="http://schemas.microsoft.com/office/drawing/2014/main" id="{6EA9FC11-6365-4435-95AB-F2D7F8C36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" y="1891"/>
              <a:ext cx="146" cy="291"/>
            </a:xfrm>
            <a:custGeom>
              <a:avLst/>
              <a:gdLst>
                <a:gd name="T0" fmla="*/ 73 w 146"/>
                <a:gd name="T1" fmla="*/ 0 h 291"/>
                <a:gd name="T2" fmla="*/ 29 w 146"/>
                <a:gd name="T3" fmla="*/ 109 h 291"/>
                <a:gd name="T4" fmla="*/ 0 w 146"/>
                <a:gd name="T5" fmla="*/ 211 h 291"/>
                <a:gd name="T6" fmla="*/ 51 w 146"/>
                <a:gd name="T7" fmla="*/ 291 h 291"/>
                <a:gd name="T8" fmla="*/ 146 w 146"/>
                <a:gd name="T9" fmla="*/ 284 h 2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"/>
                <a:gd name="T16" fmla="*/ 0 h 291"/>
                <a:gd name="T17" fmla="*/ 146 w 146"/>
                <a:gd name="T18" fmla="*/ 291 h 2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" h="291">
                  <a:moveTo>
                    <a:pt x="73" y="0"/>
                  </a:moveTo>
                  <a:cubicBezTo>
                    <a:pt x="61" y="37"/>
                    <a:pt x="47" y="75"/>
                    <a:pt x="29" y="109"/>
                  </a:cubicBezTo>
                  <a:cubicBezTo>
                    <a:pt x="13" y="193"/>
                    <a:pt x="26" y="160"/>
                    <a:pt x="0" y="211"/>
                  </a:cubicBezTo>
                  <a:cubicBezTo>
                    <a:pt x="7" y="270"/>
                    <a:pt x="1" y="275"/>
                    <a:pt x="51" y="291"/>
                  </a:cubicBezTo>
                  <a:cubicBezTo>
                    <a:pt x="136" y="284"/>
                    <a:pt x="104" y="284"/>
                    <a:pt x="146" y="28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0854" name="Freeform 20">
              <a:extLst>
                <a:ext uri="{FF2B5EF4-FFF2-40B4-BE49-F238E27FC236}">
                  <a16:creationId xmlns:a16="http://schemas.microsoft.com/office/drawing/2014/main" id="{E9210606-1CEC-4DBD-AD5A-05C927D31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" y="2153"/>
              <a:ext cx="344" cy="189"/>
            </a:xfrm>
            <a:custGeom>
              <a:avLst/>
              <a:gdLst>
                <a:gd name="T0" fmla="*/ 344 w 344"/>
                <a:gd name="T1" fmla="*/ 189 h 189"/>
                <a:gd name="T2" fmla="*/ 206 w 344"/>
                <a:gd name="T3" fmla="*/ 182 h 189"/>
                <a:gd name="T4" fmla="*/ 3 w 344"/>
                <a:gd name="T5" fmla="*/ 65 h 189"/>
                <a:gd name="T6" fmla="*/ 3 w 344"/>
                <a:gd name="T7" fmla="*/ 0 h 1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4"/>
                <a:gd name="T13" fmla="*/ 0 h 189"/>
                <a:gd name="T14" fmla="*/ 344 w 344"/>
                <a:gd name="T15" fmla="*/ 189 h 1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4" h="189">
                  <a:moveTo>
                    <a:pt x="344" y="189"/>
                  </a:moveTo>
                  <a:cubicBezTo>
                    <a:pt x="298" y="187"/>
                    <a:pt x="252" y="188"/>
                    <a:pt x="206" y="182"/>
                  </a:cubicBezTo>
                  <a:cubicBezTo>
                    <a:pt x="159" y="176"/>
                    <a:pt x="12" y="121"/>
                    <a:pt x="3" y="65"/>
                  </a:cubicBezTo>
                  <a:cubicBezTo>
                    <a:pt x="0" y="44"/>
                    <a:pt x="3" y="22"/>
                    <a:pt x="3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Number Placeholder 5">
            <a:extLst>
              <a:ext uri="{FF2B5EF4-FFF2-40B4-BE49-F238E27FC236}">
                <a16:creationId xmlns:a16="http://schemas.microsoft.com/office/drawing/2014/main" id="{0877749D-A4FC-4812-861B-C9EF730B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678A4C-6254-455A-A9A2-A5AD0B5D720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119</a:t>
            </a:fld>
            <a:endParaRPr lang="en-US" altLang="hu-HU" sz="14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95FF636D-15E3-475F-93DC-A5C8ECBB9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9913" y="455613"/>
            <a:ext cx="7772400" cy="720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Example</a:t>
            </a:r>
          </a:p>
        </p:txBody>
      </p:sp>
      <p:sp>
        <p:nvSpPr>
          <p:cNvPr id="121860" name="Oval 3">
            <a:extLst>
              <a:ext uri="{FF2B5EF4-FFF2-40B4-BE49-F238E27FC236}">
                <a16:creationId xmlns:a16="http://schemas.microsoft.com/office/drawing/2014/main" id="{9EFAF58D-D58B-4C0F-A8B7-651A8FC60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725" y="18145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1861" name="Oval 4">
            <a:extLst>
              <a:ext uri="{FF2B5EF4-FFF2-40B4-BE49-F238E27FC236}">
                <a16:creationId xmlns:a16="http://schemas.microsoft.com/office/drawing/2014/main" id="{07800F0E-EBF2-4300-8F1D-E99D80744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25" y="25765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1862" name="Oval 5">
            <a:extLst>
              <a:ext uri="{FF2B5EF4-FFF2-40B4-BE49-F238E27FC236}">
                <a16:creationId xmlns:a16="http://schemas.microsoft.com/office/drawing/2014/main" id="{561D70B3-3EAF-431F-8F7B-6C8B9B195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5" y="26527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21863" name="Oval 6">
            <a:extLst>
              <a:ext uri="{FF2B5EF4-FFF2-40B4-BE49-F238E27FC236}">
                <a16:creationId xmlns:a16="http://schemas.microsoft.com/office/drawing/2014/main" id="{5A851387-E523-43CC-B3B8-3C60A0B0A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725" y="34147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21864" name="Oval 7">
            <a:extLst>
              <a:ext uri="{FF2B5EF4-FFF2-40B4-BE49-F238E27FC236}">
                <a16:creationId xmlns:a16="http://schemas.microsoft.com/office/drawing/2014/main" id="{59E5EBFF-9249-4B59-AE81-F559053BD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43291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21865" name="Oval 8">
            <a:extLst>
              <a:ext uri="{FF2B5EF4-FFF2-40B4-BE49-F238E27FC236}">
                <a16:creationId xmlns:a16="http://schemas.microsoft.com/office/drawing/2014/main" id="{85069A03-9337-4F05-A291-3712E9B7B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25" y="43291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21866" name="Line 9">
            <a:extLst>
              <a:ext uri="{FF2B5EF4-FFF2-40B4-BE49-F238E27FC236}">
                <a16:creationId xmlns:a16="http://schemas.microsoft.com/office/drawing/2014/main" id="{79E0C7E5-A7EB-44C4-884F-844106CD2E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1675" y="2271713"/>
            <a:ext cx="47625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1867" name="Line 10">
            <a:extLst>
              <a:ext uri="{FF2B5EF4-FFF2-40B4-BE49-F238E27FC236}">
                <a16:creationId xmlns:a16="http://schemas.microsoft.com/office/drawing/2014/main" id="{70B3E6A9-F032-4D03-AC60-B73F67B808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0125" y="303371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1868" name="Line 11">
            <a:extLst>
              <a:ext uri="{FF2B5EF4-FFF2-40B4-BE49-F238E27FC236}">
                <a16:creationId xmlns:a16="http://schemas.microsoft.com/office/drawing/2014/main" id="{50412C5A-2C78-41F1-9448-37A5902D01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9525" y="394811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1869" name="Line 12">
            <a:extLst>
              <a:ext uri="{FF2B5EF4-FFF2-40B4-BE49-F238E27FC236}">
                <a16:creationId xmlns:a16="http://schemas.microsoft.com/office/drawing/2014/main" id="{6FE189AE-ACF9-4F08-90F6-87C6E9005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0125" y="3871913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1870" name="Line 13">
            <a:extLst>
              <a:ext uri="{FF2B5EF4-FFF2-40B4-BE49-F238E27FC236}">
                <a16:creationId xmlns:a16="http://schemas.microsoft.com/office/drawing/2014/main" id="{FD09630A-0AB6-4460-95F8-AF70C20D7F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25" y="227171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1871" name="Text Box 14">
            <a:extLst>
              <a:ext uri="{FF2B5EF4-FFF2-40B4-BE49-F238E27FC236}">
                <a16:creationId xmlns:a16="http://schemas.microsoft.com/office/drawing/2014/main" id="{DE316379-848F-4B3C-A9B8-8F7BBD1DE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174750"/>
            <a:ext cx="30718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u-HU" sz="2400"/>
              <a:t> all objects accessed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  through root,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  following pointers</a:t>
            </a:r>
            <a:endParaRPr lang="en-US" altLang="hu-HU"/>
          </a:p>
        </p:txBody>
      </p:sp>
      <p:grpSp>
        <p:nvGrpSpPr>
          <p:cNvPr id="121872" name="Group 22">
            <a:extLst>
              <a:ext uri="{FF2B5EF4-FFF2-40B4-BE49-F238E27FC236}">
                <a16:creationId xmlns:a16="http://schemas.microsoft.com/office/drawing/2014/main" id="{6A116257-A7B8-446D-9ABD-7BBEB01CD174}"/>
              </a:ext>
            </a:extLst>
          </p:cNvPr>
          <p:cNvGrpSpPr>
            <a:grpSpLocks/>
          </p:cNvGrpSpPr>
          <p:nvPr/>
        </p:nvGrpSpPr>
        <p:grpSpPr bwMode="auto">
          <a:xfrm>
            <a:off x="1816100" y="1597025"/>
            <a:ext cx="4905375" cy="2120900"/>
            <a:chOff x="1144" y="1006"/>
            <a:chExt cx="3090" cy="1336"/>
          </a:xfrm>
        </p:grpSpPr>
        <p:sp>
          <p:nvSpPr>
            <p:cNvPr id="121874" name="Text Box 15">
              <a:extLst>
                <a:ext uri="{FF2B5EF4-FFF2-40B4-BE49-F238E27FC236}">
                  <a16:creationId xmlns:a16="http://schemas.microsoft.com/office/drawing/2014/main" id="{AAF2FD8E-4993-4DC1-BBF6-EE5B6A056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1006"/>
              <a:ext cx="7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T</a:t>
              </a:r>
              <a:r>
                <a:rPr lang="en-US" altLang="hu-HU" sz="1800">
                  <a:solidFill>
                    <a:srgbClr val="FF0000"/>
                  </a:solidFill>
                </a:rPr>
                <a:t>1</a:t>
              </a:r>
              <a:r>
                <a:rPr lang="en-US" altLang="hu-HU" sz="2400">
                  <a:solidFill>
                    <a:srgbClr val="FF0000"/>
                  </a:solidFill>
                </a:rPr>
                <a:t> lock</a:t>
              </a:r>
              <a:endParaRPr lang="en-US" altLang="hu-HU"/>
            </a:p>
          </p:txBody>
        </p:sp>
        <p:sp>
          <p:nvSpPr>
            <p:cNvPr id="121875" name="Text Box 16">
              <a:extLst>
                <a:ext uri="{FF2B5EF4-FFF2-40B4-BE49-F238E27FC236}">
                  <a16:creationId xmlns:a16="http://schemas.microsoft.com/office/drawing/2014/main" id="{3D950714-49B3-4D5C-9E86-8CE3351A7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7" y="1982"/>
              <a:ext cx="7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T</a:t>
              </a:r>
              <a:r>
                <a:rPr lang="en-US" altLang="hu-HU" sz="1800">
                  <a:solidFill>
                    <a:srgbClr val="FF0000"/>
                  </a:solidFill>
                </a:rPr>
                <a:t>1</a:t>
              </a:r>
              <a:r>
                <a:rPr lang="en-US" altLang="hu-HU" sz="2400">
                  <a:solidFill>
                    <a:srgbClr val="FF0000"/>
                  </a:solidFill>
                </a:rPr>
                <a:t> lock</a:t>
              </a:r>
              <a:endParaRPr lang="en-US" altLang="hu-HU"/>
            </a:p>
          </p:txBody>
        </p:sp>
        <p:sp>
          <p:nvSpPr>
            <p:cNvPr id="121876" name="Text Box 17">
              <a:extLst>
                <a:ext uri="{FF2B5EF4-FFF2-40B4-BE49-F238E27FC236}">
                  <a16:creationId xmlns:a16="http://schemas.microsoft.com/office/drawing/2014/main" id="{0F5AC9A3-0BD3-4666-9F85-CCDC9FDF6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4" y="1896"/>
              <a:ext cx="7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T</a:t>
              </a:r>
              <a:r>
                <a:rPr lang="en-US" altLang="hu-HU" sz="1800">
                  <a:solidFill>
                    <a:srgbClr val="FF0000"/>
                  </a:solidFill>
                </a:rPr>
                <a:t>1</a:t>
              </a:r>
              <a:r>
                <a:rPr lang="en-US" altLang="hu-HU" sz="2400">
                  <a:solidFill>
                    <a:srgbClr val="FF0000"/>
                  </a:solidFill>
                </a:rPr>
                <a:t> lock</a:t>
              </a:r>
              <a:endParaRPr lang="en-US" altLang="hu-HU"/>
            </a:p>
          </p:txBody>
        </p:sp>
        <p:sp>
          <p:nvSpPr>
            <p:cNvPr id="121877" name="Freeform 18">
              <a:extLst>
                <a:ext uri="{FF2B5EF4-FFF2-40B4-BE49-F238E27FC236}">
                  <a16:creationId xmlns:a16="http://schemas.microsoft.com/office/drawing/2014/main" id="{061C0768-CF81-411D-993D-91E2C144C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" y="1273"/>
              <a:ext cx="254" cy="109"/>
            </a:xfrm>
            <a:custGeom>
              <a:avLst/>
              <a:gdLst>
                <a:gd name="T0" fmla="*/ 0 w 254"/>
                <a:gd name="T1" fmla="*/ 73 h 109"/>
                <a:gd name="T2" fmla="*/ 80 w 254"/>
                <a:gd name="T3" fmla="*/ 94 h 109"/>
                <a:gd name="T4" fmla="*/ 123 w 254"/>
                <a:gd name="T5" fmla="*/ 109 h 109"/>
                <a:gd name="T6" fmla="*/ 196 w 254"/>
                <a:gd name="T7" fmla="*/ 102 h 109"/>
                <a:gd name="T8" fmla="*/ 240 w 254"/>
                <a:gd name="T9" fmla="*/ 36 h 109"/>
                <a:gd name="T10" fmla="*/ 254 w 254"/>
                <a:gd name="T11" fmla="*/ 0 h 1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4"/>
                <a:gd name="T19" fmla="*/ 0 h 109"/>
                <a:gd name="T20" fmla="*/ 254 w 254"/>
                <a:gd name="T21" fmla="*/ 109 h 1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4" h="109">
                  <a:moveTo>
                    <a:pt x="0" y="73"/>
                  </a:moveTo>
                  <a:cubicBezTo>
                    <a:pt x="51" y="83"/>
                    <a:pt x="24" y="76"/>
                    <a:pt x="80" y="94"/>
                  </a:cubicBezTo>
                  <a:cubicBezTo>
                    <a:pt x="94" y="99"/>
                    <a:pt x="123" y="109"/>
                    <a:pt x="123" y="109"/>
                  </a:cubicBezTo>
                  <a:cubicBezTo>
                    <a:pt x="147" y="107"/>
                    <a:pt x="173" y="109"/>
                    <a:pt x="196" y="102"/>
                  </a:cubicBezTo>
                  <a:cubicBezTo>
                    <a:pt x="218" y="95"/>
                    <a:pt x="229" y="53"/>
                    <a:pt x="240" y="36"/>
                  </a:cubicBezTo>
                  <a:cubicBezTo>
                    <a:pt x="249" y="9"/>
                    <a:pt x="244" y="21"/>
                    <a:pt x="254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1878" name="Freeform 19">
              <a:extLst>
                <a:ext uri="{FF2B5EF4-FFF2-40B4-BE49-F238E27FC236}">
                  <a16:creationId xmlns:a16="http://schemas.microsoft.com/office/drawing/2014/main" id="{4C44335E-0BB4-4E1E-8681-6E0A21C18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" y="1891"/>
              <a:ext cx="146" cy="291"/>
            </a:xfrm>
            <a:custGeom>
              <a:avLst/>
              <a:gdLst>
                <a:gd name="T0" fmla="*/ 73 w 146"/>
                <a:gd name="T1" fmla="*/ 0 h 291"/>
                <a:gd name="T2" fmla="*/ 29 w 146"/>
                <a:gd name="T3" fmla="*/ 109 h 291"/>
                <a:gd name="T4" fmla="*/ 0 w 146"/>
                <a:gd name="T5" fmla="*/ 211 h 291"/>
                <a:gd name="T6" fmla="*/ 51 w 146"/>
                <a:gd name="T7" fmla="*/ 291 h 291"/>
                <a:gd name="T8" fmla="*/ 146 w 146"/>
                <a:gd name="T9" fmla="*/ 284 h 2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"/>
                <a:gd name="T16" fmla="*/ 0 h 291"/>
                <a:gd name="T17" fmla="*/ 146 w 146"/>
                <a:gd name="T18" fmla="*/ 291 h 2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" h="291">
                  <a:moveTo>
                    <a:pt x="73" y="0"/>
                  </a:moveTo>
                  <a:cubicBezTo>
                    <a:pt x="61" y="37"/>
                    <a:pt x="47" y="75"/>
                    <a:pt x="29" y="109"/>
                  </a:cubicBezTo>
                  <a:cubicBezTo>
                    <a:pt x="13" y="193"/>
                    <a:pt x="26" y="160"/>
                    <a:pt x="0" y="211"/>
                  </a:cubicBezTo>
                  <a:cubicBezTo>
                    <a:pt x="7" y="270"/>
                    <a:pt x="1" y="275"/>
                    <a:pt x="51" y="291"/>
                  </a:cubicBezTo>
                  <a:cubicBezTo>
                    <a:pt x="136" y="284"/>
                    <a:pt x="104" y="284"/>
                    <a:pt x="146" y="28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1879" name="Freeform 20">
              <a:extLst>
                <a:ext uri="{FF2B5EF4-FFF2-40B4-BE49-F238E27FC236}">
                  <a16:creationId xmlns:a16="http://schemas.microsoft.com/office/drawing/2014/main" id="{B31E55DE-A7F7-4958-9023-5BA4C7C17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" y="2153"/>
              <a:ext cx="344" cy="189"/>
            </a:xfrm>
            <a:custGeom>
              <a:avLst/>
              <a:gdLst>
                <a:gd name="T0" fmla="*/ 344 w 344"/>
                <a:gd name="T1" fmla="*/ 189 h 189"/>
                <a:gd name="T2" fmla="*/ 206 w 344"/>
                <a:gd name="T3" fmla="*/ 182 h 189"/>
                <a:gd name="T4" fmla="*/ 3 w 344"/>
                <a:gd name="T5" fmla="*/ 65 h 189"/>
                <a:gd name="T6" fmla="*/ 3 w 344"/>
                <a:gd name="T7" fmla="*/ 0 h 1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4"/>
                <a:gd name="T13" fmla="*/ 0 h 189"/>
                <a:gd name="T14" fmla="*/ 344 w 344"/>
                <a:gd name="T15" fmla="*/ 189 h 1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4" h="189">
                  <a:moveTo>
                    <a:pt x="344" y="189"/>
                  </a:moveTo>
                  <a:cubicBezTo>
                    <a:pt x="298" y="187"/>
                    <a:pt x="252" y="188"/>
                    <a:pt x="206" y="182"/>
                  </a:cubicBezTo>
                  <a:cubicBezTo>
                    <a:pt x="159" y="176"/>
                    <a:pt x="12" y="121"/>
                    <a:pt x="3" y="65"/>
                  </a:cubicBezTo>
                  <a:cubicBezTo>
                    <a:pt x="0" y="44"/>
                    <a:pt x="3" y="22"/>
                    <a:pt x="3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21873" name="Text Box 21">
            <a:extLst>
              <a:ext uri="{FF2B5EF4-FFF2-40B4-BE49-F238E27FC236}">
                <a16:creationId xmlns:a16="http://schemas.microsoft.com/office/drawing/2014/main" id="{974130A5-20A0-4D53-8DE2-62F09B060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813" y="5035550"/>
            <a:ext cx="45259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chemeClr val="accent2"/>
                </a:solidFill>
                <a:sym typeface="Wingdings 2" panose="05020102010507070707" pitchFamily="18" charset="2"/>
              </a:rPr>
              <a:t> </a:t>
            </a:r>
            <a:r>
              <a:rPr lang="en-US" altLang="hu-HU" sz="2800">
                <a:solidFill>
                  <a:schemeClr val="accent2"/>
                </a:solidFill>
              </a:rPr>
              <a:t>can we release A lock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solidFill>
                  <a:schemeClr val="accent2"/>
                </a:solidFill>
              </a:rPr>
              <a:t>    if we no longer need A??</a:t>
            </a:r>
            <a:endParaRPr lang="en-US" altLang="hu-HU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302733FA-D339-4E0B-8B4B-EC9448B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9A28D7-1E51-4BDD-8F25-68696106188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hu-HU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4B5DFE4-42FB-49AA-85A4-B6B6F323F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Schedule E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8871C88-090B-46E6-8A0A-A839A3BB1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655320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/>
              <a:t>T1				T2’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Read(A); A </a:t>
            </a:r>
            <a:r>
              <a:rPr lang="en-US" altLang="hu-HU" sz="2400">
                <a:sym typeface="Symbol" panose="05050102010706020507" pitchFamily="18" charset="2"/>
              </a:rPr>
              <a:t></a:t>
            </a:r>
            <a:r>
              <a:rPr lang="en-US" altLang="hu-HU" sz="2400"/>
              <a:t> A+100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Write(A);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			Read(A);A </a:t>
            </a:r>
            <a:r>
              <a:rPr lang="en-US" altLang="hu-HU" sz="2400">
                <a:sym typeface="Symbol" panose="05050102010706020507" pitchFamily="18" charset="2"/>
              </a:rPr>
              <a:t></a:t>
            </a:r>
            <a:r>
              <a:rPr lang="en-US" altLang="hu-HU" sz="2400"/>
              <a:t> A</a:t>
            </a:r>
            <a:r>
              <a:rPr lang="en-US" altLang="hu-HU" sz="2800">
                <a:sym typeface="Symbol" panose="05050102010706020507" pitchFamily="18" charset="2"/>
              </a:rPr>
              <a:t></a:t>
            </a:r>
            <a:r>
              <a:rPr lang="en-US" altLang="hu-HU" sz="2400"/>
              <a:t>1;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			Write(A);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	    		Read(B);B </a:t>
            </a:r>
            <a:r>
              <a:rPr lang="en-US" altLang="hu-HU" sz="2400">
                <a:sym typeface="Symbol" panose="05050102010706020507" pitchFamily="18" charset="2"/>
              </a:rPr>
              <a:t></a:t>
            </a:r>
            <a:r>
              <a:rPr lang="en-US" altLang="hu-HU" sz="2400"/>
              <a:t> B</a:t>
            </a:r>
            <a:r>
              <a:rPr lang="en-US" altLang="hu-HU" sz="2800">
                <a:sym typeface="Symbol" panose="05050102010706020507" pitchFamily="18" charset="2"/>
              </a:rPr>
              <a:t></a:t>
            </a:r>
            <a:r>
              <a:rPr lang="en-US" altLang="hu-HU" sz="2400"/>
              <a:t>1;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			Write(B);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Read(B); B </a:t>
            </a:r>
            <a:r>
              <a:rPr lang="en-US" altLang="hu-HU" sz="2400">
                <a:sym typeface="Symbol" panose="05050102010706020507" pitchFamily="18" charset="2"/>
              </a:rPr>
              <a:t></a:t>
            </a:r>
            <a:r>
              <a:rPr lang="en-US" altLang="hu-HU" sz="2400"/>
              <a:t>  B+100;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Write(B);</a:t>
            </a:r>
          </a:p>
          <a:p>
            <a:pPr eaLnBrk="1" hangingPunct="1">
              <a:buFontTx/>
              <a:buNone/>
            </a:pPr>
            <a:endParaRPr lang="en-US" altLang="hu-HU" sz="2400"/>
          </a:p>
          <a:p>
            <a:pPr algn="ctr" eaLnBrk="1" hangingPunct="1">
              <a:buFontTx/>
              <a:buNone/>
            </a:pPr>
            <a:r>
              <a:rPr lang="en-US" altLang="hu-HU" sz="2400"/>
              <a:t>			</a:t>
            </a:r>
          </a:p>
        </p:txBody>
      </p:sp>
      <p:sp>
        <p:nvSpPr>
          <p:cNvPr id="16389" name="Line 4">
            <a:extLst>
              <a:ext uri="{FF2B5EF4-FFF2-40B4-BE49-F238E27FC236}">
                <a16:creationId xmlns:a16="http://schemas.microsoft.com/office/drawing/2014/main" id="{BE36B9AA-16A5-4C05-9240-3C0AF8BA01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905000"/>
            <a:ext cx="52673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390" name="Line 5">
            <a:extLst>
              <a:ext uri="{FF2B5EF4-FFF2-40B4-BE49-F238E27FC236}">
                <a16:creationId xmlns:a16="http://schemas.microsoft.com/office/drawing/2014/main" id="{E733C187-2B2A-478B-B9CB-90D4F031E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981200"/>
            <a:ext cx="1588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6391" name="Group 6">
            <a:extLst>
              <a:ext uri="{FF2B5EF4-FFF2-40B4-BE49-F238E27FC236}">
                <a16:creationId xmlns:a16="http://schemas.microsoft.com/office/drawing/2014/main" id="{935422BA-C918-49A9-944B-B19C38EB3EF5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1066800"/>
            <a:ext cx="1674813" cy="4953000"/>
            <a:chOff x="4464" y="672"/>
            <a:chExt cx="1055" cy="3120"/>
          </a:xfrm>
        </p:grpSpPr>
        <p:sp>
          <p:nvSpPr>
            <p:cNvPr id="16393" name="Text Box 7">
              <a:extLst>
                <a:ext uri="{FF2B5EF4-FFF2-40B4-BE49-F238E27FC236}">
                  <a16:creationId xmlns:a16="http://schemas.microsoft.com/office/drawing/2014/main" id="{3B22FCE5-9387-4DEC-BE1D-5F8F7F1E7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672"/>
              <a:ext cx="1007" cy="3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2400"/>
                <a:t>A	B</a:t>
              </a:r>
            </a:p>
            <a:p>
              <a:pPr eaLnBrk="1" hangingPunct="1">
                <a:buFontTx/>
                <a:buNone/>
              </a:pPr>
              <a:r>
                <a:rPr lang="en-US" altLang="hu-HU" sz="2400"/>
                <a:t>25	25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125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125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	25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	125</a:t>
              </a:r>
            </a:p>
            <a:p>
              <a:pPr eaLnBrk="1" hangingPunct="1">
                <a:buFontTx/>
                <a:buNone/>
              </a:pPr>
              <a:r>
                <a:rPr lang="en-US" altLang="hu-HU" sz="2400"/>
                <a:t>125	125</a:t>
              </a:r>
              <a:endParaRPr lang="en-US" altLang="hu-HU" u="sng"/>
            </a:p>
          </p:txBody>
        </p:sp>
        <p:sp>
          <p:nvSpPr>
            <p:cNvPr id="16394" name="Line 8">
              <a:extLst>
                <a:ext uri="{FF2B5EF4-FFF2-40B4-BE49-F238E27FC236}">
                  <a16:creationId xmlns:a16="http://schemas.microsoft.com/office/drawing/2014/main" id="{CBAD4AA5-0AE7-416B-ADA3-742390948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9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6395" name="Line 9">
              <a:extLst>
                <a:ext uri="{FF2B5EF4-FFF2-40B4-BE49-F238E27FC236}">
                  <a16:creationId xmlns:a16="http://schemas.microsoft.com/office/drawing/2014/main" id="{1E8A47B6-E9D8-4F8A-802E-C2D186BD9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20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6396" name="Line 10">
              <a:extLst>
                <a:ext uri="{FF2B5EF4-FFF2-40B4-BE49-F238E27FC236}">
                  <a16:creationId xmlns:a16="http://schemas.microsoft.com/office/drawing/2014/main" id="{3483DF67-E779-4A5E-8A53-71C1B7A36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672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6397" name="Line 11">
              <a:extLst>
                <a:ext uri="{FF2B5EF4-FFF2-40B4-BE49-F238E27FC236}">
                  <a16:creationId xmlns:a16="http://schemas.microsoft.com/office/drawing/2014/main" id="{8DC834B1-D5F5-4960-954C-F4B57A98C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4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6392" name="Text Box 12">
            <a:extLst>
              <a:ext uri="{FF2B5EF4-FFF2-40B4-BE49-F238E27FC236}">
                <a16:creationId xmlns:a16="http://schemas.microsoft.com/office/drawing/2014/main" id="{AE4B8FF9-B744-4E1B-B30B-4069D7258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4238" y="376238"/>
            <a:ext cx="2252662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Same as Schedule 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but with new T2’</a:t>
            </a:r>
            <a:endParaRPr lang="en-US" altLang="hu-HU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Number Placeholder 4">
            <a:extLst>
              <a:ext uri="{FF2B5EF4-FFF2-40B4-BE49-F238E27FC236}">
                <a16:creationId xmlns:a16="http://schemas.microsoft.com/office/drawing/2014/main" id="{933F09C1-555A-4D64-BBB2-C630A9C4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694C7F-3869-4964-AE1C-ECA6105FA6A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120</a:t>
            </a:fld>
            <a:endParaRPr lang="en-US" altLang="hu-HU" sz="1400"/>
          </a:p>
        </p:txBody>
      </p:sp>
      <p:sp>
        <p:nvSpPr>
          <p:cNvPr id="122883" name="Oval 17">
            <a:extLst>
              <a:ext uri="{FF2B5EF4-FFF2-40B4-BE49-F238E27FC236}">
                <a16:creationId xmlns:a16="http://schemas.microsoft.com/office/drawing/2014/main" id="{3D4C765B-B8A5-4AD8-863C-31C1B8954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2805113"/>
            <a:ext cx="242888" cy="2190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22884" name="Line 18">
            <a:extLst>
              <a:ext uri="{FF2B5EF4-FFF2-40B4-BE49-F238E27FC236}">
                <a16:creationId xmlns:a16="http://schemas.microsoft.com/office/drawing/2014/main" id="{E68457B1-2F86-4A4D-9AD0-D038A074F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8" y="3024188"/>
            <a:ext cx="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885" name="Line 19">
            <a:extLst>
              <a:ext uri="{FF2B5EF4-FFF2-40B4-BE49-F238E27FC236}">
                <a16:creationId xmlns:a16="http://schemas.microsoft.com/office/drawing/2014/main" id="{F0C85958-EC0A-40E9-B7B5-53DAE1126D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8475" y="3267075"/>
            <a:ext cx="13970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886" name="Line 20">
            <a:extLst>
              <a:ext uri="{FF2B5EF4-FFF2-40B4-BE49-F238E27FC236}">
                <a16:creationId xmlns:a16="http://schemas.microsoft.com/office/drawing/2014/main" id="{ACBB5AEC-2982-4699-8454-8948EFAF4E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3278188"/>
            <a:ext cx="136525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887" name="Line 21">
            <a:extLst>
              <a:ext uri="{FF2B5EF4-FFF2-40B4-BE49-F238E27FC236}">
                <a16:creationId xmlns:a16="http://schemas.microsoft.com/office/drawing/2014/main" id="{DE1A84C8-318F-400B-A61C-6973A09E4E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76400" y="2943225"/>
            <a:ext cx="242888" cy="173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888" name="Line 22">
            <a:extLst>
              <a:ext uri="{FF2B5EF4-FFF2-40B4-BE49-F238E27FC236}">
                <a16:creationId xmlns:a16="http://schemas.microsoft.com/office/drawing/2014/main" id="{73F91B05-864B-4EA2-B266-3311B0A2F4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4175" y="2724150"/>
            <a:ext cx="5715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889" name="Rectangle 2">
            <a:extLst>
              <a:ext uri="{FF2B5EF4-FFF2-40B4-BE49-F238E27FC236}">
                <a16:creationId xmlns:a16="http://schemas.microsoft.com/office/drawing/2014/main" id="{05127096-7DB6-45F4-9341-BA6D39EF8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414338"/>
            <a:ext cx="7772400" cy="923925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Idea: traverse like “Monkey Bars”</a:t>
            </a:r>
            <a:endParaRPr lang="en-US" altLang="hu-HU"/>
          </a:p>
        </p:txBody>
      </p:sp>
      <p:sp>
        <p:nvSpPr>
          <p:cNvPr id="122890" name="Line 3">
            <a:extLst>
              <a:ext uri="{FF2B5EF4-FFF2-40B4-BE49-F238E27FC236}">
                <a16:creationId xmlns:a16="http://schemas.microsoft.com/office/drawing/2014/main" id="{D7684369-9159-4D20-AC7A-ABF789440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6513" y="3094038"/>
            <a:ext cx="0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891" name="Line 4">
            <a:extLst>
              <a:ext uri="{FF2B5EF4-FFF2-40B4-BE49-F238E27FC236}">
                <a16:creationId xmlns:a16="http://schemas.microsoft.com/office/drawing/2014/main" id="{A566E26C-0694-404C-B66C-736BAE3AA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7250" y="2427288"/>
            <a:ext cx="0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892" name="Line 5">
            <a:extLst>
              <a:ext uri="{FF2B5EF4-FFF2-40B4-BE49-F238E27FC236}">
                <a16:creationId xmlns:a16="http://schemas.microsoft.com/office/drawing/2014/main" id="{B8BFDAEC-29EC-462C-80A9-04CA705A4D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06513" y="2424113"/>
            <a:ext cx="2101850" cy="669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893" name="Line 6">
            <a:extLst>
              <a:ext uri="{FF2B5EF4-FFF2-40B4-BE49-F238E27FC236}">
                <a16:creationId xmlns:a16="http://schemas.microsoft.com/office/drawing/2014/main" id="{7E7D3223-1EA7-4386-9423-FE8DB3E2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875" y="2703513"/>
            <a:ext cx="0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894" name="Line 7">
            <a:extLst>
              <a:ext uri="{FF2B5EF4-FFF2-40B4-BE49-F238E27FC236}">
                <a16:creationId xmlns:a16="http://schemas.microsoft.com/office/drawing/2014/main" id="{982F22B4-F911-4DF9-916D-1F5FB62E2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5613" y="2036763"/>
            <a:ext cx="0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895" name="Line 8">
            <a:extLst>
              <a:ext uri="{FF2B5EF4-FFF2-40B4-BE49-F238E27FC236}">
                <a16:creationId xmlns:a16="http://schemas.microsoft.com/office/drawing/2014/main" id="{D41FE22C-9968-4165-9A1B-56C2FA47A9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4875" y="2033588"/>
            <a:ext cx="2101850" cy="669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896" name="Line 9">
            <a:extLst>
              <a:ext uri="{FF2B5EF4-FFF2-40B4-BE49-F238E27FC236}">
                <a16:creationId xmlns:a16="http://schemas.microsoft.com/office/drawing/2014/main" id="{05268046-D9C0-4479-950B-2647DD15A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288" y="2689225"/>
            <a:ext cx="403225" cy="404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897" name="Line 10">
            <a:extLst>
              <a:ext uri="{FF2B5EF4-FFF2-40B4-BE49-F238E27FC236}">
                <a16:creationId xmlns:a16="http://schemas.microsoft.com/office/drawing/2014/main" id="{D67FFA57-9B94-44CC-A7B7-F29C49F0C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4950" y="251936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898" name="Line 11">
            <a:extLst>
              <a:ext uri="{FF2B5EF4-FFF2-40B4-BE49-F238E27FC236}">
                <a16:creationId xmlns:a16="http://schemas.microsoft.com/office/drawing/2014/main" id="{48572AB2-3B88-4A00-834C-46490C7F9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350" y="213836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899" name="Line 12">
            <a:extLst>
              <a:ext uri="{FF2B5EF4-FFF2-40B4-BE49-F238E27FC236}">
                <a16:creationId xmlns:a16="http://schemas.microsoft.com/office/drawing/2014/main" id="{5435756C-9617-4F1E-B42B-2C7D8241D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9825" y="223361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900" name="Line 13">
            <a:extLst>
              <a:ext uri="{FF2B5EF4-FFF2-40B4-BE49-F238E27FC236}">
                <a16:creationId xmlns:a16="http://schemas.microsoft.com/office/drawing/2014/main" id="{147AE500-8EF6-4CDC-A5A6-17E36CDD3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1850" y="232886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901" name="Line 14">
            <a:extLst>
              <a:ext uri="{FF2B5EF4-FFF2-40B4-BE49-F238E27FC236}">
                <a16:creationId xmlns:a16="http://schemas.microsoft.com/office/drawing/2014/main" id="{2A8E7B55-C08A-44BA-A4B3-55C059009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2288" y="2433638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902" name="Line 15">
            <a:extLst>
              <a:ext uri="{FF2B5EF4-FFF2-40B4-BE49-F238E27FC236}">
                <a16:creationId xmlns:a16="http://schemas.microsoft.com/office/drawing/2014/main" id="{0ABAF26B-5CBD-4EAF-8D34-FCA2D8D68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613" y="258921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903" name="Line 16">
            <a:extLst>
              <a:ext uri="{FF2B5EF4-FFF2-40B4-BE49-F238E27FC236}">
                <a16:creationId xmlns:a16="http://schemas.microsoft.com/office/drawing/2014/main" id="{C9F158C9-5AC6-46A3-ABEE-413B6F210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6088" y="202406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904" name="Line 23">
            <a:extLst>
              <a:ext uri="{FF2B5EF4-FFF2-40B4-BE49-F238E27FC236}">
                <a16:creationId xmlns:a16="http://schemas.microsoft.com/office/drawing/2014/main" id="{C10D87FF-F581-4659-8D83-0D9A381233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2965450"/>
            <a:ext cx="184150" cy="128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905" name="Line 24">
            <a:extLst>
              <a:ext uri="{FF2B5EF4-FFF2-40B4-BE49-F238E27FC236}">
                <a16:creationId xmlns:a16="http://schemas.microsoft.com/office/drawing/2014/main" id="{F8F1E6A1-9B6C-4F13-8229-D0FCF00386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1213" y="2759075"/>
            <a:ext cx="22225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906" name="Oval 25">
            <a:extLst>
              <a:ext uri="{FF2B5EF4-FFF2-40B4-BE49-F238E27FC236}">
                <a16:creationId xmlns:a16="http://schemas.microsoft.com/office/drawing/2014/main" id="{15304B98-C5DF-4171-BF2F-1AD57CCB4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5763" y="23336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2907" name="Oval 26">
            <a:extLst>
              <a:ext uri="{FF2B5EF4-FFF2-40B4-BE49-F238E27FC236}">
                <a16:creationId xmlns:a16="http://schemas.microsoft.com/office/drawing/2014/main" id="{447EF93A-5D53-412F-AB1F-46E54F8AE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363" y="30956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2908" name="Oval 27">
            <a:extLst>
              <a:ext uri="{FF2B5EF4-FFF2-40B4-BE49-F238E27FC236}">
                <a16:creationId xmlns:a16="http://schemas.microsoft.com/office/drawing/2014/main" id="{A7417EE7-050A-485E-A4DC-431C47DDA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963" y="31718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22909" name="Oval 28">
            <a:extLst>
              <a:ext uri="{FF2B5EF4-FFF2-40B4-BE49-F238E27FC236}">
                <a16:creationId xmlns:a16="http://schemas.microsoft.com/office/drawing/2014/main" id="{7A729557-ECAF-4888-87B2-073850F79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763" y="39338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22910" name="Oval 29">
            <a:extLst>
              <a:ext uri="{FF2B5EF4-FFF2-40B4-BE49-F238E27FC236}">
                <a16:creationId xmlns:a16="http://schemas.microsoft.com/office/drawing/2014/main" id="{70325C31-494F-4857-944F-C99425870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363" y="48482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22911" name="Oval 30">
            <a:extLst>
              <a:ext uri="{FF2B5EF4-FFF2-40B4-BE49-F238E27FC236}">
                <a16:creationId xmlns:a16="http://schemas.microsoft.com/office/drawing/2014/main" id="{4407FBFE-A264-498D-9955-6234B7F85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363" y="48482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22912" name="Line 31">
            <a:extLst>
              <a:ext uri="{FF2B5EF4-FFF2-40B4-BE49-F238E27FC236}">
                <a16:creationId xmlns:a16="http://schemas.microsoft.com/office/drawing/2014/main" id="{3AC485EC-461A-48D0-AED2-0E2DDDD787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5713" y="2790825"/>
            <a:ext cx="47625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913" name="Line 32">
            <a:extLst>
              <a:ext uri="{FF2B5EF4-FFF2-40B4-BE49-F238E27FC236}">
                <a16:creationId xmlns:a16="http://schemas.microsoft.com/office/drawing/2014/main" id="{DE312B33-3BBC-40AD-B3DE-274340CA24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64163" y="355282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914" name="Line 33">
            <a:extLst>
              <a:ext uri="{FF2B5EF4-FFF2-40B4-BE49-F238E27FC236}">
                <a16:creationId xmlns:a16="http://schemas.microsoft.com/office/drawing/2014/main" id="{06BF37B2-F608-4669-86EC-22F8E65CAE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3563" y="446722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915" name="Line 34">
            <a:extLst>
              <a:ext uri="{FF2B5EF4-FFF2-40B4-BE49-F238E27FC236}">
                <a16:creationId xmlns:a16="http://schemas.microsoft.com/office/drawing/2014/main" id="{C6F5D7AE-73EF-41F0-90A8-7E99EAA5C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439102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916" name="Line 35">
            <a:extLst>
              <a:ext uri="{FF2B5EF4-FFF2-40B4-BE49-F238E27FC236}">
                <a16:creationId xmlns:a16="http://schemas.microsoft.com/office/drawing/2014/main" id="{AC47F7AF-D68D-4356-99E0-CCADF8464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9163" y="2790825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Number Placeholder 4">
            <a:extLst>
              <a:ext uri="{FF2B5EF4-FFF2-40B4-BE49-F238E27FC236}">
                <a16:creationId xmlns:a16="http://schemas.microsoft.com/office/drawing/2014/main" id="{380D94E0-BB29-4490-ABBE-42DF7AB1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729DE9-2252-43A2-9E66-CAC3778E570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121</a:t>
            </a:fld>
            <a:endParaRPr lang="en-US" altLang="hu-HU" sz="1400"/>
          </a:p>
        </p:txBody>
      </p:sp>
      <p:sp>
        <p:nvSpPr>
          <p:cNvPr id="123907" name="Oval 17">
            <a:extLst>
              <a:ext uri="{FF2B5EF4-FFF2-40B4-BE49-F238E27FC236}">
                <a16:creationId xmlns:a16="http://schemas.microsoft.com/office/drawing/2014/main" id="{769365C7-B681-42A2-B443-69432B6F5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2805113"/>
            <a:ext cx="242888" cy="2190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23908" name="Line 18">
            <a:extLst>
              <a:ext uri="{FF2B5EF4-FFF2-40B4-BE49-F238E27FC236}">
                <a16:creationId xmlns:a16="http://schemas.microsoft.com/office/drawing/2014/main" id="{86910475-71FF-4BF4-BBDB-595F0F197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8" y="3024188"/>
            <a:ext cx="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09" name="Line 19">
            <a:extLst>
              <a:ext uri="{FF2B5EF4-FFF2-40B4-BE49-F238E27FC236}">
                <a16:creationId xmlns:a16="http://schemas.microsoft.com/office/drawing/2014/main" id="{CF2EB086-45CC-42D4-B639-6E071B48D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8475" y="3267075"/>
            <a:ext cx="13970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10" name="Line 20">
            <a:extLst>
              <a:ext uri="{FF2B5EF4-FFF2-40B4-BE49-F238E27FC236}">
                <a16:creationId xmlns:a16="http://schemas.microsoft.com/office/drawing/2014/main" id="{7EC0241A-AC27-4B6D-AF86-63A4AD6DF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3278188"/>
            <a:ext cx="136525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11" name="Line 21">
            <a:extLst>
              <a:ext uri="{FF2B5EF4-FFF2-40B4-BE49-F238E27FC236}">
                <a16:creationId xmlns:a16="http://schemas.microsoft.com/office/drawing/2014/main" id="{A61A1D2E-74B3-4EB8-B447-835ECFA589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76400" y="2943225"/>
            <a:ext cx="242888" cy="173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12" name="Line 22">
            <a:extLst>
              <a:ext uri="{FF2B5EF4-FFF2-40B4-BE49-F238E27FC236}">
                <a16:creationId xmlns:a16="http://schemas.microsoft.com/office/drawing/2014/main" id="{E07CEB52-9816-492F-ADF1-6CFBACFF2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4175" y="2724150"/>
            <a:ext cx="5715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13" name="Rectangle 2">
            <a:extLst>
              <a:ext uri="{FF2B5EF4-FFF2-40B4-BE49-F238E27FC236}">
                <a16:creationId xmlns:a16="http://schemas.microsoft.com/office/drawing/2014/main" id="{FE048758-5976-4CE2-8F3A-0F6126529E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414338"/>
            <a:ext cx="7772400" cy="923925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Idea: traverse like “Monkey Bars”</a:t>
            </a:r>
            <a:endParaRPr lang="en-US" altLang="hu-HU"/>
          </a:p>
        </p:txBody>
      </p:sp>
      <p:sp>
        <p:nvSpPr>
          <p:cNvPr id="123914" name="Line 3">
            <a:extLst>
              <a:ext uri="{FF2B5EF4-FFF2-40B4-BE49-F238E27FC236}">
                <a16:creationId xmlns:a16="http://schemas.microsoft.com/office/drawing/2014/main" id="{BD60E8CB-DB68-4B67-B17F-C87B63C7E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6513" y="3094038"/>
            <a:ext cx="0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15" name="Line 4">
            <a:extLst>
              <a:ext uri="{FF2B5EF4-FFF2-40B4-BE49-F238E27FC236}">
                <a16:creationId xmlns:a16="http://schemas.microsoft.com/office/drawing/2014/main" id="{B4AF3591-811E-4EB9-A818-67FA10727D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7250" y="2427288"/>
            <a:ext cx="0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16" name="Line 5">
            <a:extLst>
              <a:ext uri="{FF2B5EF4-FFF2-40B4-BE49-F238E27FC236}">
                <a16:creationId xmlns:a16="http://schemas.microsoft.com/office/drawing/2014/main" id="{39CA932E-97A2-44D5-9CB1-4808925E6E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06513" y="2424113"/>
            <a:ext cx="2101850" cy="669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17" name="Line 6">
            <a:extLst>
              <a:ext uri="{FF2B5EF4-FFF2-40B4-BE49-F238E27FC236}">
                <a16:creationId xmlns:a16="http://schemas.microsoft.com/office/drawing/2014/main" id="{98943705-3C98-4631-95AF-FF597AF7C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875" y="2703513"/>
            <a:ext cx="0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18" name="Line 7">
            <a:extLst>
              <a:ext uri="{FF2B5EF4-FFF2-40B4-BE49-F238E27FC236}">
                <a16:creationId xmlns:a16="http://schemas.microsoft.com/office/drawing/2014/main" id="{7A1BEFEF-A5C3-4DC9-B3C7-E5FCEA998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5613" y="2036763"/>
            <a:ext cx="0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19" name="Line 8">
            <a:extLst>
              <a:ext uri="{FF2B5EF4-FFF2-40B4-BE49-F238E27FC236}">
                <a16:creationId xmlns:a16="http://schemas.microsoft.com/office/drawing/2014/main" id="{29FF8C2F-B71C-43F9-98B2-70DC36E14B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4875" y="2033588"/>
            <a:ext cx="2101850" cy="669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20" name="Line 9">
            <a:extLst>
              <a:ext uri="{FF2B5EF4-FFF2-40B4-BE49-F238E27FC236}">
                <a16:creationId xmlns:a16="http://schemas.microsoft.com/office/drawing/2014/main" id="{05BBA8A0-435F-4A74-AE17-677969C78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288" y="2689225"/>
            <a:ext cx="403225" cy="404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21" name="Line 10">
            <a:extLst>
              <a:ext uri="{FF2B5EF4-FFF2-40B4-BE49-F238E27FC236}">
                <a16:creationId xmlns:a16="http://schemas.microsoft.com/office/drawing/2014/main" id="{2F713341-96CC-4773-9AE7-137C9CCDD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4950" y="251936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22" name="Line 11">
            <a:extLst>
              <a:ext uri="{FF2B5EF4-FFF2-40B4-BE49-F238E27FC236}">
                <a16:creationId xmlns:a16="http://schemas.microsoft.com/office/drawing/2014/main" id="{796E78AC-A0E3-4762-9C29-B5DAB5BEC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350" y="213836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23" name="Line 12">
            <a:extLst>
              <a:ext uri="{FF2B5EF4-FFF2-40B4-BE49-F238E27FC236}">
                <a16:creationId xmlns:a16="http://schemas.microsoft.com/office/drawing/2014/main" id="{2EDC3173-75BF-496F-B653-F9EF21C08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9825" y="223361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24" name="Line 13">
            <a:extLst>
              <a:ext uri="{FF2B5EF4-FFF2-40B4-BE49-F238E27FC236}">
                <a16:creationId xmlns:a16="http://schemas.microsoft.com/office/drawing/2014/main" id="{4FBF6667-2380-4594-AA23-6CBAA0F1E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1850" y="232886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25" name="Line 14">
            <a:extLst>
              <a:ext uri="{FF2B5EF4-FFF2-40B4-BE49-F238E27FC236}">
                <a16:creationId xmlns:a16="http://schemas.microsoft.com/office/drawing/2014/main" id="{793D4C2B-FF2F-4838-90C7-CBABE37D3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2288" y="2433638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26" name="Line 15">
            <a:extLst>
              <a:ext uri="{FF2B5EF4-FFF2-40B4-BE49-F238E27FC236}">
                <a16:creationId xmlns:a16="http://schemas.microsoft.com/office/drawing/2014/main" id="{60C2A65A-C203-4CE5-8401-C9389BDD0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613" y="258921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27" name="Line 16">
            <a:extLst>
              <a:ext uri="{FF2B5EF4-FFF2-40B4-BE49-F238E27FC236}">
                <a16:creationId xmlns:a16="http://schemas.microsoft.com/office/drawing/2014/main" id="{55370103-3CF3-44AA-8A07-E0D8FB4A9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6088" y="202406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28" name="Line 23">
            <a:extLst>
              <a:ext uri="{FF2B5EF4-FFF2-40B4-BE49-F238E27FC236}">
                <a16:creationId xmlns:a16="http://schemas.microsoft.com/office/drawing/2014/main" id="{EEAE6F52-FEF5-4A1F-AD28-C3B7946E34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2965450"/>
            <a:ext cx="184150" cy="128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29" name="Line 24">
            <a:extLst>
              <a:ext uri="{FF2B5EF4-FFF2-40B4-BE49-F238E27FC236}">
                <a16:creationId xmlns:a16="http://schemas.microsoft.com/office/drawing/2014/main" id="{CB630A33-90E9-4F0F-A460-63655AB109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1213" y="2759075"/>
            <a:ext cx="22225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30" name="Oval 25">
            <a:extLst>
              <a:ext uri="{FF2B5EF4-FFF2-40B4-BE49-F238E27FC236}">
                <a16:creationId xmlns:a16="http://schemas.microsoft.com/office/drawing/2014/main" id="{B35398E0-855B-4A77-9F2D-033C7083B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5763" y="23336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3931" name="Oval 26">
            <a:extLst>
              <a:ext uri="{FF2B5EF4-FFF2-40B4-BE49-F238E27FC236}">
                <a16:creationId xmlns:a16="http://schemas.microsoft.com/office/drawing/2014/main" id="{8A12F6F3-E2F5-46E8-9C9F-7D62DBE60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363" y="30956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3932" name="Oval 27">
            <a:extLst>
              <a:ext uri="{FF2B5EF4-FFF2-40B4-BE49-F238E27FC236}">
                <a16:creationId xmlns:a16="http://schemas.microsoft.com/office/drawing/2014/main" id="{9B5D3D2A-6153-494A-BA43-E8A1149D4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963" y="31718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23933" name="Oval 28">
            <a:extLst>
              <a:ext uri="{FF2B5EF4-FFF2-40B4-BE49-F238E27FC236}">
                <a16:creationId xmlns:a16="http://schemas.microsoft.com/office/drawing/2014/main" id="{8305014F-E171-4E60-8A03-88E7BF345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763" y="39338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23934" name="Oval 29">
            <a:extLst>
              <a:ext uri="{FF2B5EF4-FFF2-40B4-BE49-F238E27FC236}">
                <a16:creationId xmlns:a16="http://schemas.microsoft.com/office/drawing/2014/main" id="{1F5B7D37-25E9-4A49-816F-76E7ADFE0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363" y="48482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23935" name="Oval 30">
            <a:extLst>
              <a:ext uri="{FF2B5EF4-FFF2-40B4-BE49-F238E27FC236}">
                <a16:creationId xmlns:a16="http://schemas.microsoft.com/office/drawing/2014/main" id="{831EBC1C-2F58-4E3A-A9C3-BE0C28118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363" y="48482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23936" name="Line 31">
            <a:extLst>
              <a:ext uri="{FF2B5EF4-FFF2-40B4-BE49-F238E27FC236}">
                <a16:creationId xmlns:a16="http://schemas.microsoft.com/office/drawing/2014/main" id="{99008A4C-C64B-4952-B3C1-34C7163628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5713" y="2790825"/>
            <a:ext cx="47625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37" name="Line 32">
            <a:extLst>
              <a:ext uri="{FF2B5EF4-FFF2-40B4-BE49-F238E27FC236}">
                <a16:creationId xmlns:a16="http://schemas.microsoft.com/office/drawing/2014/main" id="{EDE9D64A-7B78-456B-B1A5-CA21D9ABD0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64163" y="355282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38" name="Line 33">
            <a:extLst>
              <a:ext uri="{FF2B5EF4-FFF2-40B4-BE49-F238E27FC236}">
                <a16:creationId xmlns:a16="http://schemas.microsoft.com/office/drawing/2014/main" id="{2C4655B6-5266-4641-819C-CE3D6F75C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3563" y="446722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39" name="Line 34">
            <a:extLst>
              <a:ext uri="{FF2B5EF4-FFF2-40B4-BE49-F238E27FC236}">
                <a16:creationId xmlns:a16="http://schemas.microsoft.com/office/drawing/2014/main" id="{43F485D9-1638-41EF-BB27-947B158E6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439102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40" name="Line 35">
            <a:extLst>
              <a:ext uri="{FF2B5EF4-FFF2-40B4-BE49-F238E27FC236}">
                <a16:creationId xmlns:a16="http://schemas.microsoft.com/office/drawing/2014/main" id="{2CC4DDED-4351-40AA-8B3C-79DCA8E776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9163" y="2790825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23941" name="Group 43">
            <a:extLst>
              <a:ext uri="{FF2B5EF4-FFF2-40B4-BE49-F238E27FC236}">
                <a16:creationId xmlns:a16="http://schemas.microsoft.com/office/drawing/2014/main" id="{0BC278AB-C859-40F7-9751-12BD8FEB1A85}"/>
              </a:ext>
            </a:extLst>
          </p:cNvPr>
          <p:cNvGrpSpPr>
            <a:grpSpLocks/>
          </p:cNvGrpSpPr>
          <p:nvPr/>
        </p:nvGrpSpPr>
        <p:grpSpPr bwMode="auto">
          <a:xfrm>
            <a:off x="6118225" y="2116138"/>
            <a:ext cx="2427288" cy="2006600"/>
            <a:chOff x="3854" y="1333"/>
            <a:chExt cx="1529" cy="1264"/>
          </a:xfrm>
        </p:grpSpPr>
        <p:sp>
          <p:nvSpPr>
            <p:cNvPr id="123942" name="Text Box 37">
              <a:extLst>
                <a:ext uri="{FF2B5EF4-FFF2-40B4-BE49-F238E27FC236}">
                  <a16:creationId xmlns:a16="http://schemas.microsoft.com/office/drawing/2014/main" id="{99522ECB-B460-4C42-A05B-95B81F149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3" y="1333"/>
              <a:ext cx="7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T</a:t>
              </a:r>
              <a:r>
                <a:rPr lang="en-US" altLang="hu-HU" sz="1800">
                  <a:solidFill>
                    <a:srgbClr val="FF0000"/>
                  </a:solidFill>
                </a:rPr>
                <a:t>1</a:t>
              </a:r>
              <a:r>
                <a:rPr lang="en-US" altLang="hu-HU" sz="2400">
                  <a:solidFill>
                    <a:srgbClr val="FF0000"/>
                  </a:solidFill>
                </a:rPr>
                <a:t> lock</a:t>
              </a:r>
              <a:endParaRPr lang="en-US" altLang="hu-HU"/>
            </a:p>
          </p:txBody>
        </p:sp>
        <p:sp>
          <p:nvSpPr>
            <p:cNvPr id="123943" name="Text Box 38">
              <a:extLst>
                <a:ext uri="{FF2B5EF4-FFF2-40B4-BE49-F238E27FC236}">
                  <a16:creationId xmlns:a16="http://schemas.microsoft.com/office/drawing/2014/main" id="{77050B46-5390-4365-B9C8-0C0DA5D66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6" y="2309"/>
              <a:ext cx="7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T</a:t>
              </a:r>
              <a:r>
                <a:rPr lang="en-US" altLang="hu-HU" sz="1800">
                  <a:solidFill>
                    <a:srgbClr val="FF0000"/>
                  </a:solidFill>
                </a:rPr>
                <a:t>1</a:t>
              </a:r>
              <a:r>
                <a:rPr lang="en-US" altLang="hu-HU" sz="2400">
                  <a:solidFill>
                    <a:srgbClr val="FF0000"/>
                  </a:solidFill>
                </a:rPr>
                <a:t> lock</a:t>
              </a:r>
              <a:endParaRPr lang="en-US" altLang="hu-HU"/>
            </a:p>
          </p:txBody>
        </p:sp>
        <p:sp>
          <p:nvSpPr>
            <p:cNvPr id="123944" name="Freeform 40">
              <a:extLst>
                <a:ext uri="{FF2B5EF4-FFF2-40B4-BE49-F238E27FC236}">
                  <a16:creationId xmlns:a16="http://schemas.microsoft.com/office/drawing/2014/main" id="{3DBC2199-AF36-4C78-88BC-7005743D0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" y="1600"/>
              <a:ext cx="254" cy="109"/>
            </a:xfrm>
            <a:custGeom>
              <a:avLst/>
              <a:gdLst>
                <a:gd name="T0" fmla="*/ 0 w 254"/>
                <a:gd name="T1" fmla="*/ 73 h 109"/>
                <a:gd name="T2" fmla="*/ 80 w 254"/>
                <a:gd name="T3" fmla="*/ 94 h 109"/>
                <a:gd name="T4" fmla="*/ 123 w 254"/>
                <a:gd name="T5" fmla="*/ 109 h 109"/>
                <a:gd name="T6" fmla="*/ 196 w 254"/>
                <a:gd name="T7" fmla="*/ 102 h 109"/>
                <a:gd name="T8" fmla="*/ 240 w 254"/>
                <a:gd name="T9" fmla="*/ 36 h 109"/>
                <a:gd name="T10" fmla="*/ 254 w 254"/>
                <a:gd name="T11" fmla="*/ 0 h 1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4"/>
                <a:gd name="T19" fmla="*/ 0 h 109"/>
                <a:gd name="T20" fmla="*/ 254 w 254"/>
                <a:gd name="T21" fmla="*/ 109 h 1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4" h="109">
                  <a:moveTo>
                    <a:pt x="0" y="73"/>
                  </a:moveTo>
                  <a:cubicBezTo>
                    <a:pt x="51" y="83"/>
                    <a:pt x="24" y="76"/>
                    <a:pt x="80" y="94"/>
                  </a:cubicBezTo>
                  <a:cubicBezTo>
                    <a:pt x="94" y="99"/>
                    <a:pt x="123" y="109"/>
                    <a:pt x="123" y="109"/>
                  </a:cubicBezTo>
                  <a:cubicBezTo>
                    <a:pt x="147" y="107"/>
                    <a:pt x="173" y="109"/>
                    <a:pt x="196" y="102"/>
                  </a:cubicBezTo>
                  <a:cubicBezTo>
                    <a:pt x="218" y="95"/>
                    <a:pt x="229" y="53"/>
                    <a:pt x="240" y="36"/>
                  </a:cubicBezTo>
                  <a:cubicBezTo>
                    <a:pt x="249" y="9"/>
                    <a:pt x="244" y="21"/>
                    <a:pt x="254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945" name="Freeform 41">
              <a:extLst>
                <a:ext uri="{FF2B5EF4-FFF2-40B4-BE49-F238E27FC236}">
                  <a16:creationId xmlns:a16="http://schemas.microsoft.com/office/drawing/2014/main" id="{22A867BA-B60E-4BC0-B1DE-F89DFB6D9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" y="2218"/>
              <a:ext cx="146" cy="291"/>
            </a:xfrm>
            <a:custGeom>
              <a:avLst/>
              <a:gdLst>
                <a:gd name="T0" fmla="*/ 73 w 146"/>
                <a:gd name="T1" fmla="*/ 0 h 291"/>
                <a:gd name="T2" fmla="*/ 29 w 146"/>
                <a:gd name="T3" fmla="*/ 109 h 291"/>
                <a:gd name="T4" fmla="*/ 0 w 146"/>
                <a:gd name="T5" fmla="*/ 211 h 291"/>
                <a:gd name="T6" fmla="*/ 51 w 146"/>
                <a:gd name="T7" fmla="*/ 291 h 291"/>
                <a:gd name="T8" fmla="*/ 146 w 146"/>
                <a:gd name="T9" fmla="*/ 284 h 2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"/>
                <a:gd name="T16" fmla="*/ 0 h 291"/>
                <a:gd name="T17" fmla="*/ 146 w 146"/>
                <a:gd name="T18" fmla="*/ 291 h 2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" h="291">
                  <a:moveTo>
                    <a:pt x="73" y="0"/>
                  </a:moveTo>
                  <a:cubicBezTo>
                    <a:pt x="61" y="37"/>
                    <a:pt x="47" y="75"/>
                    <a:pt x="29" y="109"/>
                  </a:cubicBezTo>
                  <a:cubicBezTo>
                    <a:pt x="13" y="193"/>
                    <a:pt x="26" y="160"/>
                    <a:pt x="0" y="211"/>
                  </a:cubicBezTo>
                  <a:cubicBezTo>
                    <a:pt x="7" y="270"/>
                    <a:pt x="1" y="275"/>
                    <a:pt x="51" y="291"/>
                  </a:cubicBezTo>
                  <a:cubicBezTo>
                    <a:pt x="136" y="284"/>
                    <a:pt x="104" y="284"/>
                    <a:pt x="146" y="28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Number Placeholder 4">
            <a:extLst>
              <a:ext uri="{FF2B5EF4-FFF2-40B4-BE49-F238E27FC236}">
                <a16:creationId xmlns:a16="http://schemas.microsoft.com/office/drawing/2014/main" id="{E8526FE8-DCEB-40D1-9DFC-BA91447E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A913C9-2608-4C3B-B1B0-63E7D8D1072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122</a:t>
            </a:fld>
            <a:endParaRPr lang="en-US" altLang="hu-HU" sz="1400"/>
          </a:p>
        </p:txBody>
      </p:sp>
      <p:sp>
        <p:nvSpPr>
          <p:cNvPr id="124931" name="Oval 17">
            <a:extLst>
              <a:ext uri="{FF2B5EF4-FFF2-40B4-BE49-F238E27FC236}">
                <a16:creationId xmlns:a16="http://schemas.microsoft.com/office/drawing/2014/main" id="{6FC8D222-24BE-4B33-AAB0-594B72073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2805113"/>
            <a:ext cx="242888" cy="2190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24932" name="Line 18">
            <a:extLst>
              <a:ext uri="{FF2B5EF4-FFF2-40B4-BE49-F238E27FC236}">
                <a16:creationId xmlns:a16="http://schemas.microsoft.com/office/drawing/2014/main" id="{D0953FD8-28CD-4F7D-B1B8-A706D161A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8" y="3024188"/>
            <a:ext cx="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33" name="Line 19">
            <a:extLst>
              <a:ext uri="{FF2B5EF4-FFF2-40B4-BE49-F238E27FC236}">
                <a16:creationId xmlns:a16="http://schemas.microsoft.com/office/drawing/2014/main" id="{5F338050-4E9B-454E-98D6-0202F2F786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8475" y="3267075"/>
            <a:ext cx="13970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34" name="Line 20">
            <a:extLst>
              <a:ext uri="{FF2B5EF4-FFF2-40B4-BE49-F238E27FC236}">
                <a16:creationId xmlns:a16="http://schemas.microsoft.com/office/drawing/2014/main" id="{891082E0-5396-4601-B513-3D00F4CE3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3278188"/>
            <a:ext cx="136525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35" name="Line 21">
            <a:extLst>
              <a:ext uri="{FF2B5EF4-FFF2-40B4-BE49-F238E27FC236}">
                <a16:creationId xmlns:a16="http://schemas.microsoft.com/office/drawing/2014/main" id="{DC21C0FE-0C85-4370-B421-86694F427E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76400" y="2943225"/>
            <a:ext cx="242888" cy="173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36" name="Line 22">
            <a:extLst>
              <a:ext uri="{FF2B5EF4-FFF2-40B4-BE49-F238E27FC236}">
                <a16:creationId xmlns:a16="http://schemas.microsoft.com/office/drawing/2014/main" id="{A130B20B-19D9-45BE-8D23-264AC90AFD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4175" y="2724150"/>
            <a:ext cx="5715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37" name="Rectangle 2">
            <a:extLst>
              <a:ext uri="{FF2B5EF4-FFF2-40B4-BE49-F238E27FC236}">
                <a16:creationId xmlns:a16="http://schemas.microsoft.com/office/drawing/2014/main" id="{38CC40F6-7CBC-4E1E-8D89-785B3939D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414338"/>
            <a:ext cx="7772400" cy="923925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Idea: traverse like “Monkey Bars”</a:t>
            </a:r>
            <a:endParaRPr lang="en-US" altLang="hu-HU"/>
          </a:p>
        </p:txBody>
      </p:sp>
      <p:sp>
        <p:nvSpPr>
          <p:cNvPr id="124938" name="Line 3">
            <a:extLst>
              <a:ext uri="{FF2B5EF4-FFF2-40B4-BE49-F238E27FC236}">
                <a16:creationId xmlns:a16="http://schemas.microsoft.com/office/drawing/2014/main" id="{9B52D1D9-48A2-4285-961C-454EF6102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6513" y="3094038"/>
            <a:ext cx="0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39" name="Line 4">
            <a:extLst>
              <a:ext uri="{FF2B5EF4-FFF2-40B4-BE49-F238E27FC236}">
                <a16:creationId xmlns:a16="http://schemas.microsoft.com/office/drawing/2014/main" id="{97F64921-D63D-45A8-A885-C913F3553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7250" y="2427288"/>
            <a:ext cx="0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40" name="Line 5">
            <a:extLst>
              <a:ext uri="{FF2B5EF4-FFF2-40B4-BE49-F238E27FC236}">
                <a16:creationId xmlns:a16="http://schemas.microsoft.com/office/drawing/2014/main" id="{70770818-8EC6-4050-8646-AB70544224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06513" y="2424113"/>
            <a:ext cx="2101850" cy="669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41" name="Line 6">
            <a:extLst>
              <a:ext uri="{FF2B5EF4-FFF2-40B4-BE49-F238E27FC236}">
                <a16:creationId xmlns:a16="http://schemas.microsoft.com/office/drawing/2014/main" id="{D60EBD3B-7495-42EB-B16A-FE85E1761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875" y="2703513"/>
            <a:ext cx="0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42" name="Line 7">
            <a:extLst>
              <a:ext uri="{FF2B5EF4-FFF2-40B4-BE49-F238E27FC236}">
                <a16:creationId xmlns:a16="http://schemas.microsoft.com/office/drawing/2014/main" id="{5F347777-4135-4BA8-A815-F0A0FBF286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5613" y="2036763"/>
            <a:ext cx="0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43" name="Line 8">
            <a:extLst>
              <a:ext uri="{FF2B5EF4-FFF2-40B4-BE49-F238E27FC236}">
                <a16:creationId xmlns:a16="http://schemas.microsoft.com/office/drawing/2014/main" id="{547C0A6B-7F98-46F3-ADE6-0A995D5633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4875" y="2033588"/>
            <a:ext cx="2101850" cy="669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44" name="Line 9">
            <a:extLst>
              <a:ext uri="{FF2B5EF4-FFF2-40B4-BE49-F238E27FC236}">
                <a16:creationId xmlns:a16="http://schemas.microsoft.com/office/drawing/2014/main" id="{FC7E1A28-1B6A-4321-93B8-CCD4BA9541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288" y="2689225"/>
            <a:ext cx="403225" cy="404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45" name="Line 10">
            <a:extLst>
              <a:ext uri="{FF2B5EF4-FFF2-40B4-BE49-F238E27FC236}">
                <a16:creationId xmlns:a16="http://schemas.microsoft.com/office/drawing/2014/main" id="{3D5450A6-596A-4258-B1E4-0D939F019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4950" y="251936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46" name="Line 11">
            <a:extLst>
              <a:ext uri="{FF2B5EF4-FFF2-40B4-BE49-F238E27FC236}">
                <a16:creationId xmlns:a16="http://schemas.microsoft.com/office/drawing/2014/main" id="{BC43E108-9C85-4DB1-8B13-0FE668C7E2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350" y="213836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47" name="Line 12">
            <a:extLst>
              <a:ext uri="{FF2B5EF4-FFF2-40B4-BE49-F238E27FC236}">
                <a16:creationId xmlns:a16="http://schemas.microsoft.com/office/drawing/2014/main" id="{84BA8330-44C0-4CC8-ADDA-CF6BBBBF4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9825" y="223361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48" name="Line 13">
            <a:extLst>
              <a:ext uri="{FF2B5EF4-FFF2-40B4-BE49-F238E27FC236}">
                <a16:creationId xmlns:a16="http://schemas.microsoft.com/office/drawing/2014/main" id="{D8AE4513-9173-41EB-B50D-297CDE875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1850" y="232886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49" name="Line 14">
            <a:extLst>
              <a:ext uri="{FF2B5EF4-FFF2-40B4-BE49-F238E27FC236}">
                <a16:creationId xmlns:a16="http://schemas.microsoft.com/office/drawing/2014/main" id="{E38061E3-930F-4C89-814D-CB05ED735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2288" y="2433638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50" name="Line 15">
            <a:extLst>
              <a:ext uri="{FF2B5EF4-FFF2-40B4-BE49-F238E27FC236}">
                <a16:creationId xmlns:a16="http://schemas.microsoft.com/office/drawing/2014/main" id="{2604FFE1-065F-4EC7-9860-218DF05C5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613" y="258921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51" name="Line 16">
            <a:extLst>
              <a:ext uri="{FF2B5EF4-FFF2-40B4-BE49-F238E27FC236}">
                <a16:creationId xmlns:a16="http://schemas.microsoft.com/office/drawing/2014/main" id="{21506C93-E306-4137-A967-F47AD1BAE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6088" y="202406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52" name="Line 23">
            <a:extLst>
              <a:ext uri="{FF2B5EF4-FFF2-40B4-BE49-F238E27FC236}">
                <a16:creationId xmlns:a16="http://schemas.microsoft.com/office/drawing/2014/main" id="{A121AF87-9BE8-4B48-B27A-52E6B994B8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2965450"/>
            <a:ext cx="184150" cy="128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53" name="Line 24">
            <a:extLst>
              <a:ext uri="{FF2B5EF4-FFF2-40B4-BE49-F238E27FC236}">
                <a16:creationId xmlns:a16="http://schemas.microsoft.com/office/drawing/2014/main" id="{7EC5C203-8D1C-4196-AD23-12F819441B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1213" y="2759075"/>
            <a:ext cx="22225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54" name="Oval 25">
            <a:extLst>
              <a:ext uri="{FF2B5EF4-FFF2-40B4-BE49-F238E27FC236}">
                <a16:creationId xmlns:a16="http://schemas.microsoft.com/office/drawing/2014/main" id="{AFCC7AB0-EFF7-4101-88BE-AB9556746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5763" y="23336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4955" name="Oval 26">
            <a:extLst>
              <a:ext uri="{FF2B5EF4-FFF2-40B4-BE49-F238E27FC236}">
                <a16:creationId xmlns:a16="http://schemas.microsoft.com/office/drawing/2014/main" id="{556A5405-B716-4AD7-B90D-0D2CA572D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363" y="30956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4956" name="Oval 27">
            <a:extLst>
              <a:ext uri="{FF2B5EF4-FFF2-40B4-BE49-F238E27FC236}">
                <a16:creationId xmlns:a16="http://schemas.microsoft.com/office/drawing/2014/main" id="{C0695EF7-9941-415D-BE08-9A2F0D105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963" y="31718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24957" name="Oval 28">
            <a:extLst>
              <a:ext uri="{FF2B5EF4-FFF2-40B4-BE49-F238E27FC236}">
                <a16:creationId xmlns:a16="http://schemas.microsoft.com/office/drawing/2014/main" id="{FB25B2E2-46F2-4688-A9F2-EAB06BB89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763" y="39338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24958" name="Oval 29">
            <a:extLst>
              <a:ext uri="{FF2B5EF4-FFF2-40B4-BE49-F238E27FC236}">
                <a16:creationId xmlns:a16="http://schemas.microsoft.com/office/drawing/2014/main" id="{D9187B5B-C2EC-41F9-91EF-1980D58DC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363" y="48482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24959" name="Oval 30">
            <a:extLst>
              <a:ext uri="{FF2B5EF4-FFF2-40B4-BE49-F238E27FC236}">
                <a16:creationId xmlns:a16="http://schemas.microsoft.com/office/drawing/2014/main" id="{5B6D8FDC-E0DE-4CF7-B724-1801DE81A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363" y="48482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24960" name="Line 31">
            <a:extLst>
              <a:ext uri="{FF2B5EF4-FFF2-40B4-BE49-F238E27FC236}">
                <a16:creationId xmlns:a16="http://schemas.microsoft.com/office/drawing/2014/main" id="{7F2440D1-A2F7-4EFD-A4D7-EA345301D9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5713" y="2790825"/>
            <a:ext cx="47625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61" name="Line 32">
            <a:extLst>
              <a:ext uri="{FF2B5EF4-FFF2-40B4-BE49-F238E27FC236}">
                <a16:creationId xmlns:a16="http://schemas.microsoft.com/office/drawing/2014/main" id="{46684177-D7C1-4290-BC79-3E9A5F8FC5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64163" y="355282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62" name="Line 33">
            <a:extLst>
              <a:ext uri="{FF2B5EF4-FFF2-40B4-BE49-F238E27FC236}">
                <a16:creationId xmlns:a16="http://schemas.microsoft.com/office/drawing/2014/main" id="{AF571FB6-79AA-472F-88ED-50ACBA2CDC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3563" y="446722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63" name="Line 34">
            <a:extLst>
              <a:ext uri="{FF2B5EF4-FFF2-40B4-BE49-F238E27FC236}">
                <a16:creationId xmlns:a16="http://schemas.microsoft.com/office/drawing/2014/main" id="{C6E395BC-064E-4823-BC11-CDBB0FA6E5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439102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64" name="Line 35">
            <a:extLst>
              <a:ext uri="{FF2B5EF4-FFF2-40B4-BE49-F238E27FC236}">
                <a16:creationId xmlns:a16="http://schemas.microsoft.com/office/drawing/2014/main" id="{CD176625-EA51-4F33-AFF5-0ADDB471C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9163" y="2790825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24965" name="Group 46">
            <a:extLst>
              <a:ext uri="{FF2B5EF4-FFF2-40B4-BE49-F238E27FC236}">
                <a16:creationId xmlns:a16="http://schemas.microsoft.com/office/drawing/2014/main" id="{0B49E20C-E054-4E83-805B-C6E8020ECFAF}"/>
              </a:ext>
            </a:extLst>
          </p:cNvPr>
          <p:cNvGrpSpPr>
            <a:grpSpLocks/>
          </p:cNvGrpSpPr>
          <p:nvPr/>
        </p:nvGrpSpPr>
        <p:grpSpPr bwMode="auto">
          <a:xfrm>
            <a:off x="3640138" y="2713038"/>
            <a:ext cx="2293937" cy="1524000"/>
            <a:chOff x="2293" y="1709"/>
            <a:chExt cx="1445" cy="960"/>
          </a:xfrm>
        </p:grpSpPr>
        <p:sp>
          <p:nvSpPr>
            <p:cNvPr id="124966" name="Text Box 39">
              <a:extLst>
                <a:ext uri="{FF2B5EF4-FFF2-40B4-BE49-F238E27FC236}">
                  <a16:creationId xmlns:a16="http://schemas.microsoft.com/office/drawing/2014/main" id="{2291ED6A-7332-4216-959F-844C2EA71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3" y="2223"/>
              <a:ext cx="7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T</a:t>
              </a:r>
              <a:r>
                <a:rPr lang="en-US" altLang="hu-HU" sz="1800">
                  <a:solidFill>
                    <a:srgbClr val="FF0000"/>
                  </a:solidFill>
                </a:rPr>
                <a:t>1</a:t>
              </a:r>
              <a:r>
                <a:rPr lang="en-US" altLang="hu-HU" sz="2400">
                  <a:solidFill>
                    <a:srgbClr val="FF0000"/>
                  </a:solidFill>
                </a:rPr>
                <a:t> lock</a:t>
              </a:r>
              <a:endParaRPr lang="en-US" altLang="hu-HU"/>
            </a:p>
          </p:txBody>
        </p:sp>
        <p:sp>
          <p:nvSpPr>
            <p:cNvPr id="124967" name="Freeform 42">
              <a:extLst>
                <a:ext uri="{FF2B5EF4-FFF2-40B4-BE49-F238E27FC236}">
                  <a16:creationId xmlns:a16="http://schemas.microsoft.com/office/drawing/2014/main" id="{5A7515A2-C2B6-4792-BFC8-147B6176F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9" y="2480"/>
              <a:ext cx="344" cy="189"/>
            </a:xfrm>
            <a:custGeom>
              <a:avLst/>
              <a:gdLst>
                <a:gd name="T0" fmla="*/ 344 w 344"/>
                <a:gd name="T1" fmla="*/ 189 h 189"/>
                <a:gd name="T2" fmla="*/ 206 w 344"/>
                <a:gd name="T3" fmla="*/ 182 h 189"/>
                <a:gd name="T4" fmla="*/ 3 w 344"/>
                <a:gd name="T5" fmla="*/ 65 h 189"/>
                <a:gd name="T6" fmla="*/ 3 w 344"/>
                <a:gd name="T7" fmla="*/ 0 h 1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4"/>
                <a:gd name="T13" fmla="*/ 0 h 189"/>
                <a:gd name="T14" fmla="*/ 344 w 344"/>
                <a:gd name="T15" fmla="*/ 189 h 1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4" h="189">
                  <a:moveTo>
                    <a:pt x="344" y="189"/>
                  </a:moveTo>
                  <a:cubicBezTo>
                    <a:pt x="298" y="187"/>
                    <a:pt x="252" y="188"/>
                    <a:pt x="206" y="182"/>
                  </a:cubicBezTo>
                  <a:cubicBezTo>
                    <a:pt x="159" y="176"/>
                    <a:pt x="12" y="121"/>
                    <a:pt x="3" y="65"/>
                  </a:cubicBezTo>
                  <a:cubicBezTo>
                    <a:pt x="0" y="44"/>
                    <a:pt x="3" y="22"/>
                    <a:pt x="3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4968" name="Text Box 44">
              <a:extLst>
                <a:ext uri="{FF2B5EF4-FFF2-40B4-BE49-F238E27FC236}">
                  <a16:creationId xmlns:a16="http://schemas.microsoft.com/office/drawing/2014/main" id="{5DD7D966-8F1B-482C-B486-9BF340A04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7" y="1709"/>
              <a:ext cx="7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T</a:t>
              </a:r>
              <a:r>
                <a:rPr lang="en-US" altLang="hu-HU" sz="1800">
                  <a:solidFill>
                    <a:srgbClr val="FF0000"/>
                  </a:solidFill>
                </a:rPr>
                <a:t>1</a:t>
              </a:r>
              <a:r>
                <a:rPr lang="en-US" altLang="hu-HU" sz="2400">
                  <a:solidFill>
                    <a:srgbClr val="FF0000"/>
                  </a:solidFill>
                </a:rPr>
                <a:t> lock</a:t>
              </a:r>
              <a:endParaRPr lang="en-US" altLang="hu-HU"/>
            </a:p>
          </p:txBody>
        </p:sp>
        <p:sp>
          <p:nvSpPr>
            <p:cNvPr id="124969" name="Freeform 45">
              <a:extLst>
                <a:ext uri="{FF2B5EF4-FFF2-40B4-BE49-F238E27FC236}">
                  <a16:creationId xmlns:a16="http://schemas.microsoft.com/office/drawing/2014/main" id="{C7E8E971-5871-41CD-8E46-8D59C62B2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1" y="1978"/>
              <a:ext cx="317" cy="164"/>
            </a:xfrm>
            <a:custGeom>
              <a:avLst/>
              <a:gdLst>
                <a:gd name="T0" fmla="*/ 40 w 317"/>
                <a:gd name="T1" fmla="*/ 0 h 164"/>
                <a:gd name="T2" fmla="*/ 84 w 317"/>
                <a:gd name="T3" fmla="*/ 146 h 164"/>
                <a:gd name="T4" fmla="*/ 106 w 317"/>
                <a:gd name="T5" fmla="*/ 160 h 164"/>
                <a:gd name="T6" fmla="*/ 317 w 317"/>
                <a:gd name="T7" fmla="*/ 160 h 1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7"/>
                <a:gd name="T13" fmla="*/ 0 h 164"/>
                <a:gd name="T14" fmla="*/ 317 w 317"/>
                <a:gd name="T15" fmla="*/ 164 h 1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7" h="164">
                  <a:moveTo>
                    <a:pt x="40" y="0"/>
                  </a:moveTo>
                  <a:cubicBezTo>
                    <a:pt x="0" y="63"/>
                    <a:pt x="33" y="110"/>
                    <a:pt x="84" y="146"/>
                  </a:cubicBezTo>
                  <a:cubicBezTo>
                    <a:pt x="91" y="151"/>
                    <a:pt x="97" y="159"/>
                    <a:pt x="106" y="160"/>
                  </a:cubicBezTo>
                  <a:cubicBezTo>
                    <a:pt x="176" y="164"/>
                    <a:pt x="247" y="160"/>
                    <a:pt x="317" y="16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Number Placeholder 5">
            <a:extLst>
              <a:ext uri="{FF2B5EF4-FFF2-40B4-BE49-F238E27FC236}">
                <a16:creationId xmlns:a16="http://schemas.microsoft.com/office/drawing/2014/main" id="{D675133F-0936-4A63-A021-30643930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680581-2962-49AA-8156-35FDFC1563C6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123</a:t>
            </a:fld>
            <a:endParaRPr lang="en-US" altLang="hu-HU" sz="1400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D89DFFD6-3C2D-4382-8863-9DD63BD734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838" y="449263"/>
            <a:ext cx="7772400" cy="889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Why does this work?</a:t>
            </a:r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CB490539-1300-4D46-853D-025ECBD7D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2763" y="153035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hu-HU"/>
              <a:t>Assume all T</a:t>
            </a:r>
            <a:r>
              <a:rPr lang="en-US" altLang="hu-HU" sz="2400"/>
              <a:t>i</a:t>
            </a:r>
            <a:r>
              <a:rPr lang="en-US" altLang="hu-HU"/>
              <a:t> start at root; exclusive lock</a:t>
            </a:r>
          </a:p>
          <a:p>
            <a:pPr eaLnBrk="1" hangingPunct="1"/>
            <a:r>
              <a:rPr lang="en-US" altLang="hu-HU"/>
              <a:t>T</a:t>
            </a:r>
            <a:r>
              <a:rPr lang="en-US" altLang="hu-HU" sz="2400"/>
              <a:t>i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 sz="2400"/>
              <a:t> </a:t>
            </a:r>
            <a:r>
              <a:rPr lang="en-US" altLang="hu-HU"/>
              <a:t>T</a:t>
            </a:r>
            <a:r>
              <a:rPr lang="en-US" altLang="hu-HU" sz="2400"/>
              <a:t>j  </a:t>
            </a:r>
            <a:r>
              <a:rPr lang="en-US" altLang="hu-HU" sz="2800">
                <a:sym typeface="Symbol" panose="05050102010706020507" pitchFamily="18" charset="2"/>
              </a:rPr>
              <a:t> </a:t>
            </a:r>
            <a:r>
              <a:rPr lang="en-US" altLang="hu-HU"/>
              <a:t>T</a:t>
            </a:r>
            <a:r>
              <a:rPr lang="en-US" altLang="hu-HU" sz="2400"/>
              <a:t>i </a:t>
            </a:r>
            <a:r>
              <a:rPr lang="en-US" altLang="hu-HU"/>
              <a:t>locks root before</a:t>
            </a:r>
            <a:r>
              <a:rPr lang="en-US" altLang="hu-HU" sz="2400"/>
              <a:t> </a:t>
            </a:r>
            <a:r>
              <a:rPr lang="en-US" altLang="hu-HU"/>
              <a:t>T</a:t>
            </a:r>
            <a:r>
              <a:rPr lang="en-US" altLang="hu-HU" sz="2400"/>
              <a:t>j</a:t>
            </a:r>
          </a:p>
          <a:p>
            <a:pPr eaLnBrk="1" hangingPunct="1"/>
            <a:endParaRPr lang="en-US" altLang="hu-HU" sz="2400"/>
          </a:p>
          <a:p>
            <a:pPr eaLnBrk="1" hangingPunct="1"/>
            <a:endParaRPr lang="en-US" altLang="hu-HU" sz="2400"/>
          </a:p>
          <a:p>
            <a:pPr eaLnBrk="1" hangingPunct="1"/>
            <a:endParaRPr lang="en-US" altLang="hu-HU" sz="2400"/>
          </a:p>
          <a:p>
            <a:pPr eaLnBrk="1" hangingPunct="1">
              <a:buFontTx/>
              <a:buNone/>
            </a:pPr>
            <a:endParaRPr lang="en-US" altLang="hu-HU" sz="2400"/>
          </a:p>
          <a:p>
            <a:pPr eaLnBrk="1" hangingPunct="1"/>
            <a:endParaRPr lang="en-US" altLang="hu-HU" sz="2400"/>
          </a:p>
          <a:p>
            <a:pPr eaLnBrk="1" hangingPunct="1"/>
            <a:r>
              <a:rPr lang="en-US" altLang="hu-HU"/>
              <a:t>Actually works if we don’t always</a:t>
            </a:r>
            <a:br>
              <a:rPr lang="en-US" altLang="hu-HU"/>
            </a:br>
            <a:r>
              <a:rPr lang="en-US" altLang="hu-HU"/>
              <a:t>   start at root</a:t>
            </a:r>
          </a:p>
        </p:txBody>
      </p:sp>
      <p:sp>
        <p:nvSpPr>
          <p:cNvPr id="125957" name="Oval 4">
            <a:extLst>
              <a:ext uri="{FF2B5EF4-FFF2-40B4-BE49-F238E27FC236}">
                <a16:creationId xmlns:a16="http://schemas.microsoft.com/office/drawing/2014/main" id="{8DF93FF8-4BFF-43D7-BCA7-D4DC27B43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963" y="2673350"/>
            <a:ext cx="9144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Root</a:t>
            </a:r>
          </a:p>
        </p:txBody>
      </p:sp>
      <p:sp>
        <p:nvSpPr>
          <p:cNvPr id="125958" name="Oval 5">
            <a:extLst>
              <a:ext uri="{FF2B5EF4-FFF2-40B4-BE49-F238E27FC236}">
                <a16:creationId xmlns:a16="http://schemas.microsoft.com/office/drawing/2014/main" id="{A9FCB5B6-0D5D-4DEC-877E-AB7E8FEA7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163" y="328295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25959" name="Oval 6">
            <a:extLst>
              <a:ext uri="{FF2B5EF4-FFF2-40B4-BE49-F238E27FC236}">
                <a16:creationId xmlns:a16="http://schemas.microsoft.com/office/drawing/2014/main" id="{13421E4E-A776-477A-93AC-E9E57C0B6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963" y="335915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25960" name="Oval 7">
            <a:extLst>
              <a:ext uri="{FF2B5EF4-FFF2-40B4-BE49-F238E27FC236}">
                <a16:creationId xmlns:a16="http://schemas.microsoft.com/office/drawing/2014/main" id="{F36F668C-5F4F-49DF-9E01-59E3DC5CF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3" y="389255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125961" name="Oval 8">
            <a:extLst>
              <a:ext uri="{FF2B5EF4-FFF2-40B4-BE49-F238E27FC236}">
                <a16:creationId xmlns:a16="http://schemas.microsoft.com/office/drawing/2014/main" id="{AFDB2469-83DC-493F-83D0-A54085CB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427355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25962" name="Text Box 9">
            <a:extLst>
              <a:ext uri="{FF2B5EF4-FFF2-40B4-BE49-F238E27FC236}">
                <a16:creationId xmlns:a16="http://schemas.microsoft.com/office/drawing/2014/main" id="{3FCC95BC-4894-4214-8112-E48744F96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838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>
              <a:latin typeface="Times New Roman" panose="02020603050405020304" pitchFamily="18" charset="0"/>
            </a:endParaRPr>
          </a:p>
        </p:txBody>
      </p:sp>
      <p:sp>
        <p:nvSpPr>
          <p:cNvPr id="125963" name="Text Box 10">
            <a:extLst>
              <a:ext uri="{FF2B5EF4-FFF2-40B4-BE49-F238E27FC236}">
                <a16:creationId xmlns:a16="http://schemas.microsoft.com/office/drawing/2014/main" id="{3F40F997-F600-442C-AACF-B58F4EF9F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3" y="3892550"/>
            <a:ext cx="131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  T</a:t>
            </a:r>
            <a:r>
              <a:rPr lang="en-US" altLang="hu-HU" sz="1800"/>
              <a:t>i </a:t>
            </a:r>
            <a:r>
              <a:rPr lang="en-US" altLang="hu-HU" sz="2400">
                <a:sym typeface="Symbol" panose="05050102010706020507" pitchFamily="18" charset="2"/>
              </a:rPr>
              <a:t> </a:t>
            </a:r>
            <a:r>
              <a:rPr lang="en-US" altLang="hu-HU" sz="2400"/>
              <a:t>T</a:t>
            </a:r>
            <a:r>
              <a:rPr lang="en-US" altLang="hu-HU" sz="1800"/>
              <a:t>j</a:t>
            </a:r>
          </a:p>
        </p:txBody>
      </p:sp>
      <p:sp>
        <p:nvSpPr>
          <p:cNvPr id="125964" name="Line 11">
            <a:extLst>
              <a:ext uri="{FF2B5EF4-FFF2-40B4-BE49-F238E27FC236}">
                <a16:creationId xmlns:a16="http://schemas.microsoft.com/office/drawing/2014/main" id="{CC674D1C-F19C-4F2B-934C-F6C54DDD19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2563" y="313055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5965" name="Line 12">
            <a:extLst>
              <a:ext uri="{FF2B5EF4-FFF2-40B4-BE49-F238E27FC236}">
                <a16:creationId xmlns:a16="http://schemas.microsoft.com/office/drawing/2014/main" id="{D5CD1BE5-97A0-4E8A-AC9B-B3C2EFD90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4163" y="31305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5966" name="Line 13">
            <a:extLst>
              <a:ext uri="{FF2B5EF4-FFF2-40B4-BE49-F238E27FC236}">
                <a16:creationId xmlns:a16="http://schemas.microsoft.com/office/drawing/2014/main" id="{CB74C94A-D77A-497E-AD0F-B8E9902CA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2563" y="366395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5967" name="Line 14">
            <a:extLst>
              <a:ext uri="{FF2B5EF4-FFF2-40B4-BE49-F238E27FC236}">
                <a16:creationId xmlns:a16="http://schemas.microsoft.com/office/drawing/2014/main" id="{7912A02D-A545-4882-96C2-34FB9D1C0A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6363" y="427355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5968" name="AutoShape 15">
            <a:extLst>
              <a:ext uri="{FF2B5EF4-FFF2-40B4-BE49-F238E27FC236}">
                <a16:creationId xmlns:a16="http://schemas.microsoft.com/office/drawing/2014/main" id="{106CF8E8-8F6F-470D-BCB9-2BC12A129853}"/>
              </a:ext>
            </a:extLst>
          </p:cNvPr>
          <p:cNvSpPr>
            <a:spLocks/>
          </p:cNvSpPr>
          <p:nvPr/>
        </p:nvSpPr>
        <p:spPr bwMode="auto">
          <a:xfrm>
            <a:off x="3408363" y="389255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Number Placeholder 5">
            <a:extLst>
              <a:ext uri="{FF2B5EF4-FFF2-40B4-BE49-F238E27FC236}">
                <a16:creationId xmlns:a16="http://schemas.microsoft.com/office/drawing/2014/main" id="{32564F6E-22B7-43D0-B466-15649CEB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104A51-460A-47B6-9B8A-5C73EF7FAF36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124</a:t>
            </a:fld>
            <a:endParaRPr lang="en-US" altLang="hu-HU" sz="1400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F0E378DA-77AA-441F-9206-83945B5537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40163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Rules: tree protocol</a:t>
            </a:r>
            <a:r>
              <a:rPr lang="en-US" altLang="hu-HU" sz="3600"/>
              <a:t> (exclusive locks)</a:t>
            </a:r>
            <a:endParaRPr lang="en-US" altLang="hu-HU" sz="3600" u="sng"/>
          </a:p>
        </p:txBody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A4021C6F-2827-4697-AB6F-88A668402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4838" y="169227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(1) First lock by T</a:t>
            </a:r>
            <a:r>
              <a:rPr lang="en-US" altLang="hu-HU" sz="2400"/>
              <a:t>i</a:t>
            </a:r>
            <a:r>
              <a:rPr lang="en-US" altLang="hu-HU"/>
              <a:t> may be on any item</a:t>
            </a:r>
          </a:p>
          <a:p>
            <a:pPr eaLnBrk="1" hangingPunct="1">
              <a:buFontTx/>
              <a:buNone/>
            </a:pPr>
            <a:r>
              <a:rPr lang="en-US" altLang="hu-HU"/>
              <a:t>(2) After that, item Q can be locked by T</a:t>
            </a:r>
            <a:r>
              <a:rPr lang="en-US" altLang="hu-HU" sz="2400"/>
              <a:t>i</a:t>
            </a:r>
            <a:r>
              <a:rPr lang="en-US" altLang="hu-HU"/>
              <a:t> 	only if parent(Q) locked by T</a:t>
            </a:r>
            <a:r>
              <a:rPr lang="en-US" altLang="hu-HU" sz="2400"/>
              <a:t>i</a:t>
            </a:r>
          </a:p>
          <a:p>
            <a:pPr eaLnBrk="1" hangingPunct="1">
              <a:buFontTx/>
              <a:buNone/>
            </a:pPr>
            <a:r>
              <a:rPr lang="en-US" altLang="hu-HU"/>
              <a:t>(3) Items may be unlocked at any time</a:t>
            </a:r>
          </a:p>
          <a:p>
            <a:pPr eaLnBrk="1" hangingPunct="1">
              <a:buFontTx/>
              <a:buNone/>
            </a:pPr>
            <a:r>
              <a:rPr lang="en-US" altLang="hu-HU"/>
              <a:t>(4) After T</a:t>
            </a:r>
            <a:r>
              <a:rPr lang="en-US" altLang="hu-HU" sz="2400"/>
              <a:t>i</a:t>
            </a:r>
            <a:r>
              <a:rPr lang="en-US" altLang="hu-HU"/>
              <a:t> unlocks Q, it cannot relock Q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Number Placeholder 5">
            <a:extLst>
              <a:ext uri="{FF2B5EF4-FFF2-40B4-BE49-F238E27FC236}">
                <a16:creationId xmlns:a16="http://schemas.microsoft.com/office/drawing/2014/main" id="{EEE2DCF4-DC92-47C7-A132-F1B88373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EBD204-233E-4869-95A3-DB8624BCC80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125</a:t>
            </a:fld>
            <a:endParaRPr lang="en-US" altLang="hu-HU" sz="1400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E81634BD-05B6-4D1E-8000-8AB98D3DA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5950" y="862013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u-HU"/>
              <a:t>Tree-like protocols are used typically for B-tree concurrency control</a:t>
            </a:r>
          </a:p>
          <a:p>
            <a:pPr eaLnBrk="1" hangingPunct="1">
              <a:lnSpc>
                <a:spcPct val="90000"/>
              </a:lnSpc>
            </a:pPr>
            <a:endParaRPr lang="en-US" altLang="hu-HU"/>
          </a:p>
          <a:p>
            <a:pPr eaLnBrk="1" hangingPunct="1">
              <a:lnSpc>
                <a:spcPct val="90000"/>
              </a:lnSpc>
            </a:pPr>
            <a:endParaRPr lang="en-US" altLang="hu-HU"/>
          </a:p>
          <a:p>
            <a:pPr eaLnBrk="1" hangingPunct="1">
              <a:lnSpc>
                <a:spcPct val="90000"/>
              </a:lnSpc>
            </a:pPr>
            <a:endParaRPr lang="en-US" altLang="hu-HU"/>
          </a:p>
          <a:p>
            <a:pPr eaLnBrk="1" hangingPunct="1">
              <a:lnSpc>
                <a:spcPct val="90000"/>
              </a:lnSpc>
            </a:pPr>
            <a:endParaRPr lang="en-US" altLang="hu-HU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 sz="2400"/>
              <a:t>E.g.,</a:t>
            </a:r>
            <a:r>
              <a:rPr lang="en-US" altLang="hu-HU"/>
              <a:t> </a:t>
            </a:r>
            <a:r>
              <a:rPr lang="en-US" altLang="hu-HU" sz="2400"/>
              <a:t>during insert, do not release parent lock, until you are certain child does not have to split</a:t>
            </a:r>
          </a:p>
        </p:txBody>
      </p:sp>
      <p:sp>
        <p:nvSpPr>
          <p:cNvPr id="128004" name="AutoShape 3">
            <a:extLst>
              <a:ext uri="{FF2B5EF4-FFF2-40B4-BE49-F238E27FC236}">
                <a16:creationId xmlns:a16="http://schemas.microsoft.com/office/drawing/2014/main" id="{38332085-7432-480D-AF8B-21B4B2115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950" y="2005013"/>
            <a:ext cx="10668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28005" name="AutoShape 4">
            <a:extLst>
              <a:ext uri="{FF2B5EF4-FFF2-40B4-BE49-F238E27FC236}">
                <a16:creationId xmlns:a16="http://schemas.microsoft.com/office/drawing/2014/main" id="{62C6F9A9-F0A6-41FF-B4D1-663587AA6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550" y="2538413"/>
            <a:ext cx="7620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28006" name="AutoShape 5">
            <a:extLst>
              <a:ext uri="{FF2B5EF4-FFF2-40B4-BE49-F238E27FC236}">
                <a16:creationId xmlns:a16="http://schemas.microsoft.com/office/drawing/2014/main" id="{6D81FE5C-D060-46E2-9131-C968FB4D1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0" y="2690813"/>
            <a:ext cx="7620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28007" name="AutoShape 6">
            <a:extLst>
              <a:ext uri="{FF2B5EF4-FFF2-40B4-BE49-F238E27FC236}">
                <a16:creationId xmlns:a16="http://schemas.microsoft.com/office/drawing/2014/main" id="{FCA4AFD2-7D77-4064-83D8-4BD868F27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2538413"/>
            <a:ext cx="7620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28008" name="AutoShape 7">
            <a:extLst>
              <a:ext uri="{FF2B5EF4-FFF2-40B4-BE49-F238E27FC236}">
                <a16:creationId xmlns:a16="http://schemas.microsoft.com/office/drawing/2014/main" id="{B243040E-0535-4F5D-B8B8-F9E09A78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0" y="3452813"/>
            <a:ext cx="7620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28009" name="AutoShape 8">
            <a:extLst>
              <a:ext uri="{FF2B5EF4-FFF2-40B4-BE49-F238E27FC236}">
                <a16:creationId xmlns:a16="http://schemas.microsoft.com/office/drawing/2014/main" id="{1109B14F-2C4B-41FE-846C-5F763F31E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350" y="3452813"/>
            <a:ext cx="7620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28010" name="Text Box 9">
            <a:extLst>
              <a:ext uri="{FF2B5EF4-FFF2-40B4-BE49-F238E27FC236}">
                <a16:creationId xmlns:a16="http://schemas.microsoft.com/office/drawing/2014/main" id="{04B88256-318A-4A06-AF91-832281317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675" y="1928813"/>
            <a:ext cx="77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Root</a:t>
            </a:r>
          </a:p>
        </p:txBody>
      </p:sp>
      <p:sp>
        <p:nvSpPr>
          <p:cNvPr id="128011" name="Line 10">
            <a:extLst>
              <a:ext uri="{FF2B5EF4-FFF2-40B4-BE49-F238E27FC236}">
                <a16:creationId xmlns:a16="http://schemas.microsoft.com/office/drawing/2014/main" id="{56EA37EB-5669-4045-841B-3BC4070012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9550" y="2309813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8012" name="Line 11">
            <a:extLst>
              <a:ext uri="{FF2B5EF4-FFF2-40B4-BE49-F238E27FC236}">
                <a16:creationId xmlns:a16="http://schemas.microsoft.com/office/drawing/2014/main" id="{575C51CA-967C-41D1-A537-5BA88E4EC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3950" y="24622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8013" name="Line 12">
            <a:extLst>
              <a:ext uri="{FF2B5EF4-FFF2-40B4-BE49-F238E27FC236}">
                <a16:creationId xmlns:a16="http://schemas.microsoft.com/office/drawing/2014/main" id="{BF0E2274-CF1A-4B77-96FD-DBC16AB14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9750" y="230981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8014" name="Line 13">
            <a:extLst>
              <a:ext uri="{FF2B5EF4-FFF2-40B4-BE49-F238E27FC236}">
                <a16:creationId xmlns:a16="http://schemas.microsoft.com/office/drawing/2014/main" id="{C7CB69CC-8AE9-4753-80D8-85E63AB9A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9750" y="2081213"/>
            <a:ext cx="167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8015" name="Line 14">
            <a:extLst>
              <a:ext uri="{FF2B5EF4-FFF2-40B4-BE49-F238E27FC236}">
                <a16:creationId xmlns:a16="http://schemas.microsoft.com/office/drawing/2014/main" id="{C30EDD4F-0DB9-445E-B336-30ACA6AD9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9750" y="2157413"/>
            <a:ext cx="1752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8016" name="Line 15">
            <a:extLst>
              <a:ext uri="{FF2B5EF4-FFF2-40B4-BE49-F238E27FC236}">
                <a16:creationId xmlns:a16="http://schemas.microsoft.com/office/drawing/2014/main" id="{28369397-ABFF-454C-B805-51E5E89A68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150" y="299561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8017" name="Line 16">
            <a:extLst>
              <a:ext uri="{FF2B5EF4-FFF2-40B4-BE49-F238E27FC236}">
                <a16:creationId xmlns:a16="http://schemas.microsoft.com/office/drawing/2014/main" id="{6C2FCD7B-09A3-4E53-AB83-EC654931C8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9950" y="2995613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8018" name="Line 17">
            <a:extLst>
              <a:ext uri="{FF2B5EF4-FFF2-40B4-BE49-F238E27FC236}">
                <a16:creationId xmlns:a16="http://schemas.microsoft.com/office/drawing/2014/main" id="{60E84E26-0E4C-47A6-9838-3EB082F667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5350" y="3148013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8019" name="Line 18">
            <a:extLst>
              <a:ext uri="{FF2B5EF4-FFF2-40B4-BE49-F238E27FC236}">
                <a16:creationId xmlns:a16="http://schemas.microsoft.com/office/drawing/2014/main" id="{E570E468-117E-429F-900C-A6475AD97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1150" y="3148013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8020" name="Line 19">
            <a:extLst>
              <a:ext uri="{FF2B5EF4-FFF2-40B4-BE49-F238E27FC236}">
                <a16:creationId xmlns:a16="http://schemas.microsoft.com/office/drawing/2014/main" id="{DCF4095E-E328-49CF-BEE0-B2F578B43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7350" y="2995613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8021" name="Line 20">
            <a:extLst>
              <a:ext uri="{FF2B5EF4-FFF2-40B4-BE49-F238E27FC236}">
                <a16:creationId xmlns:a16="http://schemas.microsoft.com/office/drawing/2014/main" id="{120CA9D1-1AF4-49D2-8E3F-6CA10636E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7350" y="3071813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8022" name="Line 21">
            <a:extLst>
              <a:ext uri="{FF2B5EF4-FFF2-40B4-BE49-F238E27FC236}">
                <a16:creationId xmlns:a16="http://schemas.microsoft.com/office/drawing/2014/main" id="{3D2B8FD3-F330-447E-9F7A-B9E6CF39A5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0350" y="2995613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8023" name="Line 22">
            <a:extLst>
              <a:ext uri="{FF2B5EF4-FFF2-40B4-BE49-F238E27FC236}">
                <a16:creationId xmlns:a16="http://schemas.microsoft.com/office/drawing/2014/main" id="{F723616A-B97A-42E7-8A0E-D3994F1203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8950" y="2995613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8024" name="Line 23">
            <a:extLst>
              <a:ext uri="{FF2B5EF4-FFF2-40B4-BE49-F238E27FC236}">
                <a16:creationId xmlns:a16="http://schemas.microsoft.com/office/drawing/2014/main" id="{15380E63-8FF0-4343-AD14-4DECBA2DA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2925" y="2147888"/>
            <a:ext cx="381000" cy="11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Number Placeholder 5">
            <a:extLst>
              <a:ext uri="{FF2B5EF4-FFF2-40B4-BE49-F238E27FC236}">
                <a16:creationId xmlns:a16="http://schemas.microsoft.com/office/drawing/2014/main" id="{AAB64346-F412-4EC4-B1E2-E5227CB8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F83A3C-FFEF-4AA9-BE55-9DFE60E45A9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126</a:t>
            </a:fld>
            <a:endParaRPr lang="en-US" altLang="hu-HU" sz="1400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2C9DA207-34C2-4F69-B206-0013B2C11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4688" y="182563"/>
            <a:ext cx="7772400" cy="923925"/>
          </a:xfrm>
        </p:spPr>
        <p:txBody>
          <a:bodyPr/>
          <a:lstStyle/>
          <a:p>
            <a:pPr eaLnBrk="1" hangingPunct="1"/>
            <a:r>
              <a:rPr lang="en-US" altLang="hu-HU" sz="4000"/>
              <a:t>Tree Protocol with Shared Locks</a:t>
            </a:r>
          </a:p>
        </p:txBody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89994039-9C7C-40CE-B133-648049207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0400" y="1371600"/>
            <a:ext cx="7772400" cy="654050"/>
          </a:xfrm>
        </p:spPr>
        <p:txBody>
          <a:bodyPr/>
          <a:lstStyle/>
          <a:p>
            <a:pPr eaLnBrk="1" hangingPunct="1"/>
            <a:r>
              <a:rPr lang="en-US" altLang="hu-HU"/>
              <a:t>Rules for shared &amp; exclusive locks?</a:t>
            </a:r>
          </a:p>
        </p:txBody>
      </p:sp>
      <p:sp>
        <p:nvSpPr>
          <p:cNvPr id="129029" name="Oval 5">
            <a:extLst>
              <a:ext uri="{FF2B5EF4-FFF2-40B4-BE49-F238E27FC236}">
                <a16:creationId xmlns:a16="http://schemas.microsoft.com/office/drawing/2014/main" id="{3DAF664D-1F02-4D74-A974-AF6576478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2662238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9030" name="Oval 6">
            <a:extLst>
              <a:ext uri="{FF2B5EF4-FFF2-40B4-BE49-F238E27FC236}">
                <a16:creationId xmlns:a16="http://schemas.microsoft.com/office/drawing/2014/main" id="{1FC3550A-52A4-4BCF-BF86-89B5B3A95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24238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9031" name="Oval 7">
            <a:extLst>
              <a:ext uri="{FF2B5EF4-FFF2-40B4-BE49-F238E27FC236}">
                <a16:creationId xmlns:a16="http://schemas.microsoft.com/office/drawing/2014/main" id="{68E3A2CC-3815-4AA7-8224-F1D6D2C36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3500438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29032" name="Oval 8">
            <a:extLst>
              <a:ext uri="{FF2B5EF4-FFF2-40B4-BE49-F238E27FC236}">
                <a16:creationId xmlns:a16="http://schemas.microsoft.com/office/drawing/2014/main" id="{B5A7752B-E2E2-4033-A9DC-5D5813086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488" y="4262438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29033" name="Oval 9">
            <a:extLst>
              <a:ext uri="{FF2B5EF4-FFF2-40B4-BE49-F238E27FC236}">
                <a16:creationId xmlns:a16="http://schemas.microsoft.com/office/drawing/2014/main" id="{E46E5B5F-5FCB-43C9-A8ED-7301D1A4D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088" y="5176838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29034" name="Oval 10">
            <a:extLst>
              <a:ext uri="{FF2B5EF4-FFF2-40B4-BE49-F238E27FC236}">
                <a16:creationId xmlns:a16="http://schemas.microsoft.com/office/drawing/2014/main" id="{3C3FAF50-8B87-4FCC-8721-039296934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5176838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29035" name="Line 11">
            <a:extLst>
              <a:ext uri="{FF2B5EF4-FFF2-40B4-BE49-F238E27FC236}">
                <a16:creationId xmlns:a16="http://schemas.microsoft.com/office/drawing/2014/main" id="{E200ADBE-1643-4804-8298-530DEC7200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97438" y="3119438"/>
            <a:ext cx="47625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9036" name="Line 12">
            <a:extLst>
              <a:ext uri="{FF2B5EF4-FFF2-40B4-BE49-F238E27FC236}">
                <a16:creationId xmlns:a16="http://schemas.microsoft.com/office/drawing/2014/main" id="{A7DC16EE-E647-49E8-B9DE-A376CE97D0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5888" y="3881438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9037" name="Line 13">
            <a:extLst>
              <a:ext uri="{FF2B5EF4-FFF2-40B4-BE49-F238E27FC236}">
                <a16:creationId xmlns:a16="http://schemas.microsoft.com/office/drawing/2014/main" id="{FD76DDDB-AA3A-44FD-8F39-B3EEA75235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5288" y="4795838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9038" name="Line 14">
            <a:extLst>
              <a:ext uri="{FF2B5EF4-FFF2-40B4-BE49-F238E27FC236}">
                <a16:creationId xmlns:a16="http://schemas.microsoft.com/office/drawing/2014/main" id="{F35E32CE-3C59-4E37-AAFF-F99172E33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5888" y="4719638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9039" name="Line 15">
            <a:extLst>
              <a:ext uri="{FF2B5EF4-FFF2-40B4-BE49-F238E27FC236}">
                <a16:creationId xmlns:a16="http://schemas.microsoft.com/office/drawing/2014/main" id="{6200F500-CF46-4E80-B0D2-3286AA5DB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888" y="3119438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9040" name="Text Box 17">
            <a:extLst>
              <a:ext uri="{FF2B5EF4-FFF2-40B4-BE49-F238E27FC236}">
                <a16:creationId xmlns:a16="http://schemas.microsoft.com/office/drawing/2014/main" id="{CCD33AE9-A39A-4795-8237-65F3CEDF7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7088" y="2249488"/>
            <a:ext cx="273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T</a:t>
            </a:r>
            <a:r>
              <a:rPr lang="en-US" altLang="hu-HU" sz="1800">
                <a:solidFill>
                  <a:srgbClr val="FF0000"/>
                </a:solidFill>
              </a:rPr>
              <a:t>1</a:t>
            </a:r>
            <a:r>
              <a:rPr lang="en-US" altLang="hu-HU" sz="2400">
                <a:solidFill>
                  <a:srgbClr val="FF0000"/>
                </a:solidFill>
              </a:rPr>
              <a:t> S lock(released)</a:t>
            </a:r>
            <a:endParaRPr lang="en-US" altLang="hu-HU"/>
          </a:p>
        </p:txBody>
      </p:sp>
      <p:sp>
        <p:nvSpPr>
          <p:cNvPr id="129041" name="Freeform 19">
            <a:extLst>
              <a:ext uri="{FF2B5EF4-FFF2-40B4-BE49-F238E27FC236}">
                <a16:creationId xmlns:a16="http://schemas.microsoft.com/office/drawing/2014/main" id="{6A9D22F7-5CD0-420E-B3C4-14A36563EE6C}"/>
              </a:ext>
            </a:extLst>
          </p:cNvPr>
          <p:cNvSpPr>
            <a:spLocks/>
          </p:cNvSpPr>
          <p:nvPr/>
        </p:nvSpPr>
        <p:spPr bwMode="auto">
          <a:xfrm>
            <a:off x="5970588" y="2733675"/>
            <a:ext cx="403225" cy="173038"/>
          </a:xfrm>
          <a:custGeom>
            <a:avLst/>
            <a:gdLst>
              <a:gd name="T0" fmla="*/ 0 w 254"/>
              <a:gd name="T1" fmla="*/ 2147483646 h 109"/>
              <a:gd name="T2" fmla="*/ 2147483646 w 254"/>
              <a:gd name="T3" fmla="*/ 2147483646 h 109"/>
              <a:gd name="T4" fmla="*/ 2147483646 w 254"/>
              <a:gd name="T5" fmla="*/ 2147483646 h 109"/>
              <a:gd name="T6" fmla="*/ 2147483646 w 254"/>
              <a:gd name="T7" fmla="*/ 2147483646 h 109"/>
              <a:gd name="T8" fmla="*/ 2147483646 w 254"/>
              <a:gd name="T9" fmla="*/ 2147483646 h 109"/>
              <a:gd name="T10" fmla="*/ 2147483646 w 254"/>
              <a:gd name="T11" fmla="*/ 0 h 1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"/>
              <a:gd name="T19" fmla="*/ 0 h 109"/>
              <a:gd name="T20" fmla="*/ 254 w 254"/>
              <a:gd name="T21" fmla="*/ 109 h 10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" h="109">
                <a:moveTo>
                  <a:pt x="0" y="73"/>
                </a:moveTo>
                <a:cubicBezTo>
                  <a:pt x="51" y="83"/>
                  <a:pt x="24" y="76"/>
                  <a:pt x="80" y="94"/>
                </a:cubicBezTo>
                <a:cubicBezTo>
                  <a:pt x="94" y="99"/>
                  <a:pt x="123" y="109"/>
                  <a:pt x="123" y="109"/>
                </a:cubicBezTo>
                <a:cubicBezTo>
                  <a:pt x="147" y="107"/>
                  <a:pt x="173" y="109"/>
                  <a:pt x="196" y="102"/>
                </a:cubicBezTo>
                <a:cubicBezTo>
                  <a:pt x="218" y="95"/>
                  <a:pt x="229" y="53"/>
                  <a:pt x="240" y="36"/>
                </a:cubicBezTo>
                <a:cubicBezTo>
                  <a:pt x="249" y="9"/>
                  <a:pt x="244" y="21"/>
                  <a:pt x="25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9042" name="Freeform 20">
            <a:extLst>
              <a:ext uri="{FF2B5EF4-FFF2-40B4-BE49-F238E27FC236}">
                <a16:creationId xmlns:a16="http://schemas.microsoft.com/office/drawing/2014/main" id="{5A1D59B3-26DE-483A-A65C-4472FA0473A7}"/>
              </a:ext>
            </a:extLst>
          </p:cNvPr>
          <p:cNvSpPr>
            <a:spLocks/>
          </p:cNvSpPr>
          <p:nvPr/>
        </p:nvSpPr>
        <p:spPr bwMode="auto">
          <a:xfrm>
            <a:off x="4765675" y="5532438"/>
            <a:ext cx="231775" cy="461962"/>
          </a:xfrm>
          <a:custGeom>
            <a:avLst/>
            <a:gdLst>
              <a:gd name="T0" fmla="*/ 2147483646 w 146"/>
              <a:gd name="T1" fmla="*/ 0 h 291"/>
              <a:gd name="T2" fmla="*/ 2147483646 w 146"/>
              <a:gd name="T3" fmla="*/ 2147483646 h 291"/>
              <a:gd name="T4" fmla="*/ 0 w 146"/>
              <a:gd name="T5" fmla="*/ 2147483646 h 291"/>
              <a:gd name="T6" fmla="*/ 2147483646 w 146"/>
              <a:gd name="T7" fmla="*/ 2147483646 h 291"/>
              <a:gd name="T8" fmla="*/ 2147483646 w 146"/>
              <a:gd name="T9" fmla="*/ 2147483646 h 2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"/>
              <a:gd name="T16" fmla="*/ 0 h 291"/>
              <a:gd name="T17" fmla="*/ 146 w 146"/>
              <a:gd name="T18" fmla="*/ 291 h 2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" h="291">
                <a:moveTo>
                  <a:pt x="73" y="0"/>
                </a:moveTo>
                <a:cubicBezTo>
                  <a:pt x="61" y="37"/>
                  <a:pt x="47" y="75"/>
                  <a:pt x="29" y="109"/>
                </a:cubicBezTo>
                <a:cubicBezTo>
                  <a:pt x="13" y="193"/>
                  <a:pt x="26" y="160"/>
                  <a:pt x="0" y="211"/>
                </a:cubicBezTo>
                <a:cubicBezTo>
                  <a:pt x="7" y="270"/>
                  <a:pt x="1" y="275"/>
                  <a:pt x="51" y="291"/>
                </a:cubicBezTo>
                <a:cubicBezTo>
                  <a:pt x="136" y="284"/>
                  <a:pt x="104" y="284"/>
                  <a:pt x="146" y="2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9043" name="Text Box 22">
            <a:extLst>
              <a:ext uri="{FF2B5EF4-FFF2-40B4-BE49-F238E27FC236}">
                <a16:creationId xmlns:a16="http://schemas.microsoft.com/office/drawing/2014/main" id="{EE6CA7B2-80FE-4650-B3FC-3BE354DA0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425" y="3857625"/>
            <a:ext cx="227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T</a:t>
            </a:r>
            <a:r>
              <a:rPr lang="en-US" altLang="hu-HU" sz="1800">
                <a:solidFill>
                  <a:srgbClr val="FF0000"/>
                </a:solidFill>
              </a:rPr>
              <a:t>1</a:t>
            </a:r>
            <a:r>
              <a:rPr lang="en-US" altLang="hu-HU" sz="2400">
                <a:solidFill>
                  <a:srgbClr val="FF0000"/>
                </a:solidFill>
              </a:rPr>
              <a:t> S lock (held)</a:t>
            </a:r>
            <a:endParaRPr lang="en-US" altLang="hu-HU"/>
          </a:p>
        </p:txBody>
      </p:sp>
      <p:sp>
        <p:nvSpPr>
          <p:cNvPr id="129044" name="Freeform 23">
            <a:extLst>
              <a:ext uri="{FF2B5EF4-FFF2-40B4-BE49-F238E27FC236}">
                <a16:creationId xmlns:a16="http://schemas.microsoft.com/office/drawing/2014/main" id="{13A0C4B8-94C3-4B8A-A98B-7BF699CA8399}"/>
              </a:ext>
            </a:extLst>
          </p:cNvPr>
          <p:cNvSpPr>
            <a:spLocks/>
          </p:cNvSpPr>
          <p:nvPr/>
        </p:nvSpPr>
        <p:spPr bwMode="auto">
          <a:xfrm>
            <a:off x="2909888" y="4265613"/>
            <a:ext cx="546100" cy="300037"/>
          </a:xfrm>
          <a:custGeom>
            <a:avLst/>
            <a:gdLst>
              <a:gd name="T0" fmla="*/ 2147483646 w 344"/>
              <a:gd name="T1" fmla="*/ 2147483646 h 189"/>
              <a:gd name="T2" fmla="*/ 2147483646 w 344"/>
              <a:gd name="T3" fmla="*/ 2147483646 h 189"/>
              <a:gd name="T4" fmla="*/ 2147483646 w 344"/>
              <a:gd name="T5" fmla="*/ 2147483646 h 189"/>
              <a:gd name="T6" fmla="*/ 2147483646 w 344"/>
              <a:gd name="T7" fmla="*/ 0 h 189"/>
              <a:gd name="T8" fmla="*/ 0 60000 65536"/>
              <a:gd name="T9" fmla="*/ 0 60000 65536"/>
              <a:gd name="T10" fmla="*/ 0 60000 65536"/>
              <a:gd name="T11" fmla="*/ 0 60000 65536"/>
              <a:gd name="T12" fmla="*/ 0 w 344"/>
              <a:gd name="T13" fmla="*/ 0 h 189"/>
              <a:gd name="T14" fmla="*/ 344 w 344"/>
              <a:gd name="T15" fmla="*/ 189 h 1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4" h="189">
                <a:moveTo>
                  <a:pt x="344" y="189"/>
                </a:moveTo>
                <a:cubicBezTo>
                  <a:pt x="298" y="187"/>
                  <a:pt x="252" y="188"/>
                  <a:pt x="206" y="182"/>
                </a:cubicBezTo>
                <a:cubicBezTo>
                  <a:pt x="159" y="176"/>
                  <a:pt x="12" y="121"/>
                  <a:pt x="3" y="65"/>
                </a:cubicBezTo>
                <a:cubicBezTo>
                  <a:pt x="0" y="44"/>
                  <a:pt x="3" y="22"/>
                  <a:pt x="3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9045" name="Text Box 24">
            <a:extLst>
              <a:ext uri="{FF2B5EF4-FFF2-40B4-BE49-F238E27FC236}">
                <a16:creationId xmlns:a16="http://schemas.microsoft.com/office/drawing/2014/main" id="{70C9F805-7CA6-49EA-BC87-53BB1BB84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475" y="2992438"/>
            <a:ext cx="2838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T</a:t>
            </a:r>
            <a:r>
              <a:rPr lang="en-US" altLang="hu-HU" sz="1800">
                <a:solidFill>
                  <a:srgbClr val="FF0000"/>
                </a:solidFill>
              </a:rPr>
              <a:t>1</a:t>
            </a:r>
            <a:r>
              <a:rPr lang="en-US" altLang="hu-HU" sz="2400">
                <a:solidFill>
                  <a:srgbClr val="FF0000"/>
                </a:solidFill>
              </a:rPr>
              <a:t> X lock (released)</a:t>
            </a:r>
            <a:endParaRPr lang="en-US" altLang="hu-HU"/>
          </a:p>
        </p:txBody>
      </p:sp>
      <p:sp>
        <p:nvSpPr>
          <p:cNvPr id="129046" name="Freeform 25">
            <a:extLst>
              <a:ext uri="{FF2B5EF4-FFF2-40B4-BE49-F238E27FC236}">
                <a16:creationId xmlns:a16="http://schemas.microsoft.com/office/drawing/2014/main" id="{FA6F6F19-AE64-44AA-AFCA-558C9D2C8894}"/>
              </a:ext>
            </a:extLst>
          </p:cNvPr>
          <p:cNvSpPr>
            <a:spLocks/>
          </p:cNvSpPr>
          <p:nvPr/>
        </p:nvSpPr>
        <p:spPr bwMode="auto">
          <a:xfrm>
            <a:off x="3992563" y="3468688"/>
            <a:ext cx="503237" cy="260350"/>
          </a:xfrm>
          <a:custGeom>
            <a:avLst/>
            <a:gdLst>
              <a:gd name="T0" fmla="*/ 2147483646 w 317"/>
              <a:gd name="T1" fmla="*/ 0 h 164"/>
              <a:gd name="T2" fmla="*/ 2147483646 w 317"/>
              <a:gd name="T3" fmla="*/ 2147483646 h 164"/>
              <a:gd name="T4" fmla="*/ 2147483646 w 317"/>
              <a:gd name="T5" fmla="*/ 2147483646 h 164"/>
              <a:gd name="T6" fmla="*/ 2147483646 w 317"/>
              <a:gd name="T7" fmla="*/ 2147483646 h 164"/>
              <a:gd name="T8" fmla="*/ 0 60000 65536"/>
              <a:gd name="T9" fmla="*/ 0 60000 65536"/>
              <a:gd name="T10" fmla="*/ 0 60000 65536"/>
              <a:gd name="T11" fmla="*/ 0 60000 65536"/>
              <a:gd name="T12" fmla="*/ 0 w 317"/>
              <a:gd name="T13" fmla="*/ 0 h 164"/>
              <a:gd name="T14" fmla="*/ 317 w 317"/>
              <a:gd name="T15" fmla="*/ 164 h 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7" h="164">
                <a:moveTo>
                  <a:pt x="40" y="0"/>
                </a:moveTo>
                <a:cubicBezTo>
                  <a:pt x="0" y="63"/>
                  <a:pt x="33" y="110"/>
                  <a:pt x="84" y="146"/>
                </a:cubicBezTo>
                <a:cubicBezTo>
                  <a:pt x="91" y="151"/>
                  <a:pt x="97" y="159"/>
                  <a:pt x="106" y="160"/>
                </a:cubicBezTo>
                <a:cubicBezTo>
                  <a:pt x="176" y="164"/>
                  <a:pt x="247" y="160"/>
                  <a:pt x="317" y="16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9047" name="Text Box 26">
            <a:extLst>
              <a:ext uri="{FF2B5EF4-FFF2-40B4-BE49-F238E27FC236}">
                <a16:creationId xmlns:a16="http://schemas.microsoft.com/office/drawing/2014/main" id="{1E297772-70C1-4F5E-B4E9-ADFE45E81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5075" y="5621338"/>
            <a:ext cx="2674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T</a:t>
            </a:r>
            <a:r>
              <a:rPr lang="en-US" altLang="hu-HU" sz="1800">
                <a:solidFill>
                  <a:srgbClr val="FF0000"/>
                </a:solidFill>
              </a:rPr>
              <a:t>1</a:t>
            </a:r>
            <a:r>
              <a:rPr lang="en-US" altLang="hu-HU" sz="2400">
                <a:solidFill>
                  <a:srgbClr val="FF0000"/>
                </a:solidFill>
              </a:rPr>
              <a:t> X lock (will get)</a:t>
            </a:r>
            <a:endParaRPr lang="en-US" altLang="hu-HU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Number Placeholder 5">
            <a:extLst>
              <a:ext uri="{FF2B5EF4-FFF2-40B4-BE49-F238E27FC236}">
                <a16:creationId xmlns:a16="http://schemas.microsoft.com/office/drawing/2014/main" id="{6878F400-F069-4F74-BFAE-A14B93B8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EF0856-3532-40BD-9870-86996E8BFF5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127</a:t>
            </a:fld>
            <a:endParaRPr lang="en-US" altLang="hu-HU" sz="1400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6FBFDE20-4DE5-483E-9057-53EBA47EC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4688" y="182563"/>
            <a:ext cx="7772400" cy="923925"/>
          </a:xfrm>
        </p:spPr>
        <p:txBody>
          <a:bodyPr/>
          <a:lstStyle/>
          <a:p>
            <a:pPr eaLnBrk="1" hangingPunct="1"/>
            <a:r>
              <a:rPr lang="en-US" altLang="hu-HU" sz="4000"/>
              <a:t>Tree Protocol with Shared Locks</a:t>
            </a:r>
          </a:p>
        </p:txBody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4B49FE77-849D-4946-80E4-572E91DFA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0400" y="1371600"/>
            <a:ext cx="7772400" cy="654050"/>
          </a:xfrm>
        </p:spPr>
        <p:txBody>
          <a:bodyPr/>
          <a:lstStyle/>
          <a:p>
            <a:pPr eaLnBrk="1" hangingPunct="1"/>
            <a:r>
              <a:rPr lang="en-US" altLang="hu-HU"/>
              <a:t>Rules for shared &amp; exclusive locks?</a:t>
            </a:r>
          </a:p>
        </p:txBody>
      </p:sp>
      <p:sp>
        <p:nvSpPr>
          <p:cNvPr id="130053" name="Oval 4">
            <a:extLst>
              <a:ext uri="{FF2B5EF4-FFF2-40B4-BE49-F238E27FC236}">
                <a16:creationId xmlns:a16="http://schemas.microsoft.com/office/drawing/2014/main" id="{9078BA9B-6C72-4595-BF0B-C7535CA9C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2662238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0054" name="Oval 5">
            <a:extLst>
              <a:ext uri="{FF2B5EF4-FFF2-40B4-BE49-F238E27FC236}">
                <a16:creationId xmlns:a16="http://schemas.microsoft.com/office/drawing/2014/main" id="{D1076F9F-B999-41A8-ACC7-20272BF42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24238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30055" name="Oval 6">
            <a:extLst>
              <a:ext uri="{FF2B5EF4-FFF2-40B4-BE49-F238E27FC236}">
                <a16:creationId xmlns:a16="http://schemas.microsoft.com/office/drawing/2014/main" id="{AFAF78F9-A5AB-4AE0-81CD-19FE3B36E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3500438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30056" name="Oval 7">
            <a:extLst>
              <a:ext uri="{FF2B5EF4-FFF2-40B4-BE49-F238E27FC236}">
                <a16:creationId xmlns:a16="http://schemas.microsoft.com/office/drawing/2014/main" id="{904F607D-B1F9-4C66-AA78-3EBC142D2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488" y="4262438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30057" name="Oval 8">
            <a:extLst>
              <a:ext uri="{FF2B5EF4-FFF2-40B4-BE49-F238E27FC236}">
                <a16:creationId xmlns:a16="http://schemas.microsoft.com/office/drawing/2014/main" id="{FC71D26D-7032-4A2C-BA24-A774A97FB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088" y="5176838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30058" name="Oval 9">
            <a:extLst>
              <a:ext uri="{FF2B5EF4-FFF2-40B4-BE49-F238E27FC236}">
                <a16:creationId xmlns:a16="http://schemas.microsoft.com/office/drawing/2014/main" id="{A86F4046-DDB0-4A44-98E7-C9DAC494A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5176838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30059" name="Line 10">
            <a:extLst>
              <a:ext uri="{FF2B5EF4-FFF2-40B4-BE49-F238E27FC236}">
                <a16:creationId xmlns:a16="http://schemas.microsoft.com/office/drawing/2014/main" id="{D1E8220D-4682-4CE5-A99B-50080BB4D9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97438" y="3119438"/>
            <a:ext cx="47625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0060" name="Line 11">
            <a:extLst>
              <a:ext uri="{FF2B5EF4-FFF2-40B4-BE49-F238E27FC236}">
                <a16:creationId xmlns:a16="http://schemas.microsoft.com/office/drawing/2014/main" id="{647F92B8-D453-4BCE-93B7-E255EEED15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5888" y="3881438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0061" name="Line 12">
            <a:extLst>
              <a:ext uri="{FF2B5EF4-FFF2-40B4-BE49-F238E27FC236}">
                <a16:creationId xmlns:a16="http://schemas.microsoft.com/office/drawing/2014/main" id="{BE255AD4-2712-4171-BC91-47C42DB8B4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5288" y="4795838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0062" name="Line 13">
            <a:extLst>
              <a:ext uri="{FF2B5EF4-FFF2-40B4-BE49-F238E27FC236}">
                <a16:creationId xmlns:a16="http://schemas.microsoft.com/office/drawing/2014/main" id="{895366F2-3425-4681-A6E1-A5876F429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5888" y="4719638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0063" name="Line 14">
            <a:extLst>
              <a:ext uri="{FF2B5EF4-FFF2-40B4-BE49-F238E27FC236}">
                <a16:creationId xmlns:a16="http://schemas.microsoft.com/office/drawing/2014/main" id="{74720E33-4AEC-45FF-8F88-BC66ABE5D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888" y="3119438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0064" name="Text Box 15">
            <a:extLst>
              <a:ext uri="{FF2B5EF4-FFF2-40B4-BE49-F238E27FC236}">
                <a16:creationId xmlns:a16="http://schemas.microsoft.com/office/drawing/2014/main" id="{301F5D1D-9EA1-4AED-BE54-1356A714B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7088" y="2249488"/>
            <a:ext cx="273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T</a:t>
            </a:r>
            <a:r>
              <a:rPr lang="en-US" altLang="hu-HU" sz="1800">
                <a:solidFill>
                  <a:srgbClr val="FF0000"/>
                </a:solidFill>
              </a:rPr>
              <a:t>1</a:t>
            </a:r>
            <a:r>
              <a:rPr lang="en-US" altLang="hu-HU" sz="2400">
                <a:solidFill>
                  <a:srgbClr val="FF0000"/>
                </a:solidFill>
              </a:rPr>
              <a:t> S lock(released)</a:t>
            </a:r>
            <a:endParaRPr lang="en-US" altLang="hu-HU"/>
          </a:p>
        </p:txBody>
      </p:sp>
      <p:sp>
        <p:nvSpPr>
          <p:cNvPr id="130065" name="Freeform 16">
            <a:extLst>
              <a:ext uri="{FF2B5EF4-FFF2-40B4-BE49-F238E27FC236}">
                <a16:creationId xmlns:a16="http://schemas.microsoft.com/office/drawing/2014/main" id="{AEE066FA-EDC1-4014-B34E-51631083332D}"/>
              </a:ext>
            </a:extLst>
          </p:cNvPr>
          <p:cNvSpPr>
            <a:spLocks/>
          </p:cNvSpPr>
          <p:nvPr/>
        </p:nvSpPr>
        <p:spPr bwMode="auto">
          <a:xfrm>
            <a:off x="5970588" y="2733675"/>
            <a:ext cx="403225" cy="173038"/>
          </a:xfrm>
          <a:custGeom>
            <a:avLst/>
            <a:gdLst>
              <a:gd name="T0" fmla="*/ 0 w 254"/>
              <a:gd name="T1" fmla="*/ 2147483646 h 109"/>
              <a:gd name="T2" fmla="*/ 2147483646 w 254"/>
              <a:gd name="T3" fmla="*/ 2147483646 h 109"/>
              <a:gd name="T4" fmla="*/ 2147483646 w 254"/>
              <a:gd name="T5" fmla="*/ 2147483646 h 109"/>
              <a:gd name="T6" fmla="*/ 2147483646 w 254"/>
              <a:gd name="T7" fmla="*/ 2147483646 h 109"/>
              <a:gd name="T8" fmla="*/ 2147483646 w 254"/>
              <a:gd name="T9" fmla="*/ 2147483646 h 109"/>
              <a:gd name="T10" fmla="*/ 2147483646 w 254"/>
              <a:gd name="T11" fmla="*/ 0 h 1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"/>
              <a:gd name="T19" fmla="*/ 0 h 109"/>
              <a:gd name="T20" fmla="*/ 254 w 254"/>
              <a:gd name="T21" fmla="*/ 109 h 10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" h="109">
                <a:moveTo>
                  <a:pt x="0" y="73"/>
                </a:moveTo>
                <a:cubicBezTo>
                  <a:pt x="51" y="83"/>
                  <a:pt x="24" y="76"/>
                  <a:pt x="80" y="94"/>
                </a:cubicBezTo>
                <a:cubicBezTo>
                  <a:pt x="94" y="99"/>
                  <a:pt x="123" y="109"/>
                  <a:pt x="123" y="109"/>
                </a:cubicBezTo>
                <a:cubicBezTo>
                  <a:pt x="147" y="107"/>
                  <a:pt x="173" y="109"/>
                  <a:pt x="196" y="102"/>
                </a:cubicBezTo>
                <a:cubicBezTo>
                  <a:pt x="218" y="95"/>
                  <a:pt x="229" y="53"/>
                  <a:pt x="240" y="36"/>
                </a:cubicBezTo>
                <a:cubicBezTo>
                  <a:pt x="249" y="9"/>
                  <a:pt x="244" y="21"/>
                  <a:pt x="25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0066" name="Freeform 17">
            <a:extLst>
              <a:ext uri="{FF2B5EF4-FFF2-40B4-BE49-F238E27FC236}">
                <a16:creationId xmlns:a16="http://schemas.microsoft.com/office/drawing/2014/main" id="{775D51A8-0EFF-434B-A7E9-A2A4AA4801C0}"/>
              </a:ext>
            </a:extLst>
          </p:cNvPr>
          <p:cNvSpPr>
            <a:spLocks/>
          </p:cNvSpPr>
          <p:nvPr/>
        </p:nvSpPr>
        <p:spPr bwMode="auto">
          <a:xfrm>
            <a:off x="4765675" y="5532438"/>
            <a:ext cx="231775" cy="461962"/>
          </a:xfrm>
          <a:custGeom>
            <a:avLst/>
            <a:gdLst>
              <a:gd name="T0" fmla="*/ 2147483646 w 146"/>
              <a:gd name="T1" fmla="*/ 0 h 291"/>
              <a:gd name="T2" fmla="*/ 2147483646 w 146"/>
              <a:gd name="T3" fmla="*/ 2147483646 h 291"/>
              <a:gd name="T4" fmla="*/ 0 w 146"/>
              <a:gd name="T5" fmla="*/ 2147483646 h 291"/>
              <a:gd name="T6" fmla="*/ 2147483646 w 146"/>
              <a:gd name="T7" fmla="*/ 2147483646 h 291"/>
              <a:gd name="T8" fmla="*/ 2147483646 w 146"/>
              <a:gd name="T9" fmla="*/ 2147483646 h 2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"/>
              <a:gd name="T16" fmla="*/ 0 h 291"/>
              <a:gd name="T17" fmla="*/ 146 w 146"/>
              <a:gd name="T18" fmla="*/ 291 h 2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" h="291">
                <a:moveTo>
                  <a:pt x="73" y="0"/>
                </a:moveTo>
                <a:cubicBezTo>
                  <a:pt x="61" y="37"/>
                  <a:pt x="47" y="75"/>
                  <a:pt x="29" y="109"/>
                </a:cubicBezTo>
                <a:cubicBezTo>
                  <a:pt x="13" y="193"/>
                  <a:pt x="26" y="160"/>
                  <a:pt x="0" y="211"/>
                </a:cubicBezTo>
                <a:cubicBezTo>
                  <a:pt x="7" y="270"/>
                  <a:pt x="1" y="275"/>
                  <a:pt x="51" y="291"/>
                </a:cubicBezTo>
                <a:cubicBezTo>
                  <a:pt x="136" y="284"/>
                  <a:pt x="104" y="284"/>
                  <a:pt x="146" y="2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0067" name="Text Box 18">
            <a:extLst>
              <a:ext uri="{FF2B5EF4-FFF2-40B4-BE49-F238E27FC236}">
                <a16:creationId xmlns:a16="http://schemas.microsoft.com/office/drawing/2014/main" id="{2DF05C48-4E54-4C61-B52E-7C4F69757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425" y="3857625"/>
            <a:ext cx="227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T</a:t>
            </a:r>
            <a:r>
              <a:rPr lang="en-US" altLang="hu-HU" sz="1800">
                <a:solidFill>
                  <a:srgbClr val="FF0000"/>
                </a:solidFill>
              </a:rPr>
              <a:t>1</a:t>
            </a:r>
            <a:r>
              <a:rPr lang="en-US" altLang="hu-HU" sz="2400">
                <a:solidFill>
                  <a:srgbClr val="FF0000"/>
                </a:solidFill>
              </a:rPr>
              <a:t> S lock (held)</a:t>
            </a:r>
            <a:endParaRPr lang="en-US" altLang="hu-HU"/>
          </a:p>
        </p:txBody>
      </p:sp>
      <p:sp>
        <p:nvSpPr>
          <p:cNvPr id="130068" name="Freeform 19">
            <a:extLst>
              <a:ext uri="{FF2B5EF4-FFF2-40B4-BE49-F238E27FC236}">
                <a16:creationId xmlns:a16="http://schemas.microsoft.com/office/drawing/2014/main" id="{F3A7CDC7-7937-45FB-A4BB-C9E08A3D0DB6}"/>
              </a:ext>
            </a:extLst>
          </p:cNvPr>
          <p:cNvSpPr>
            <a:spLocks/>
          </p:cNvSpPr>
          <p:nvPr/>
        </p:nvSpPr>
        <p:spPr bwMode="auto">
          <a:xfrm>
            <a:off x="2909888" y="4265613"/>
            <a:ext cx="546100" cy="300037"/>
          </a:xfrm>
          <a:custGeom>
            <a:avLst/>
            <a:gdLst>
              <a:gd name="T0" fmla="*/ 2147483646 w 344"/>
              <a:gd name="T1" fmla="*/ 2147483646 h 189"/>
              <a:gd name="T2" fmla="*/ 2147483646 w 344"/>
              <a:gd name="T3" fmla="*/ 2147483646 h 189"/>
              <a:gd name="T4" fmla="*/ 2147483646 w 344"/>
              <a:gd name="T5" fmla="*/ 2147483646 h 189"/>
              <a:gd name="T6" fmla="*/ 2147483646 w 344"/>
              <a:gd name="T7" fmla="*/ 0 h 189"/>
              <a:gd name="T8" fmla="*/ 0 60000 65536"/>
              <a:gd name="T9" fmla="*/ 0 60000 65536"/>
              <a:gd name="T10" fmla="*/ 0 60000 65536"/>
              <a:gd name="T11" fmla="*/ 0 60000 65536"/>
              <a:gd name="T12" fmla="*/ 0 w 344"/>
              <a:gd name="T13" fmla="*/ 0 h 189"/>
              <a:gd name="T14" fmla="*/ 344 w 344"/>
              <a:gd name="T15" fmla="*/ 189 h 1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4" h="189">
                <a:moveTo>
                  <a:pt x="344" y="189"/>
                </a:moveTo>
                <a:cubicBezTo>
                  <a:pt x="298" y="187"/>
                  <a:pt x="252" y="188"/>
                  <a:pt x="206" y="182"/>
                </a:cubicBezTo>
                <a:cubicBezTo>
                  <a:pt x="159" y="176"/>
                  <a:pt x="12" y="121"/>
                  <a:pt x="3" y="65"/>
                </a:cubicBezTo>
                <a:cubicBezTo>
                  <a:pt x="0" y="44"/>
                  <a:pt x="3" y="22"/>
                  <a:pt x="3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0069" name="Text Box 20">
            <a:extLst>
              <a:ext uri="{FF2B5EF4-FFF2-40B4-BE49-F238E27FC236}">
                <a16:creationId xmlns:a16="http://schemas.microsoft.com/office/drawing/2014/main" id="{DD02D4B3-0430-49E3-9555-790745E89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475" y="2992438"/>
            <a:ext cx="2838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T</a:t>
            </a:r>
            <a:r>
              <a:rPr lang="en-US" altLang="hu-HU" sz="1800">
                <a:solidFill>
                  <a:srgbClr val="FF0000"/>
                </a:solidFill>
              </a:rPr>
              <a:t>1</a:t>
            </a:r>
            <a:r>
              <a:rPr lang="en-US" altLang="hu-HU" sz="2400">
                <a:solidFill>
                  <a:srgbClr val="FF0000"/>
                </a:solidFill>
              </a:rPr>
              <a:t> X lock (released)</a:t>
            </a:r>
            <a:endParaRPr lang="en-US" altLang="hu-HU"/>
          </a:p>
        </p:txBody>
      </p:sp>
      <p:sp>
        <p:nvSpPr>
          <p:cNvPr id="130070" name="Freeform 21">
            <a:extLst>
              <a:ext uri="{FF2B5EF4-FFF2-40B4-BE49-F238E27FC236}">
                <a16:creationId xmlns:a16="http://schemas.microsoft.com/office/drawing/2014/main" id="{94C2B111-8C5A-4D85-B097-E1D9A66088D4}"/>
              </a:ext>
            </a:extLst>
          </p:cNvPr>
          <p:cNvSpPr>
            <a:spLocks/>
          </p:cNvSpPr>
          <p:nvPr/>
        </p:nvSpPr>
        <p:spPr bwMode="auto">
          <a:xfrm>
            <a:off x="3992563" y="3468688"/>
            <a:ext cx="503237" cy="260350"/>
          </a:xfrm>
          <a:custGeom>
            <a:avLst/>
            <a:gdLst>
              <a:gd name="T0" fmla="*/ 2147483646 w 317"/>
              <a:gd name="T1" fmla="*/ 0 h 164"/>
              <a:gd name="T2" fmla="*/ 2147483646 w 317"/>
              <a:gd name="T3" fmla="*/ 2147483646 h 164"/>
              <a:gd name="T4" fmla="*/ 2147483646 w 317"/>
              <a:gd name="T5" fmla="*/ 2147483646 h 164"/>
              <a:gd name="T6" fmla="*/ 2147483646 w 317"/>
              <a:gd name="T7" fmla="*/ 2147483646 h 164"/>
              <a:gd name="T8" fmla="*/ 0 60000 65536"/>
              <a:gd name="T9" fmla="*/ 0 60000 65536"/>
              <a:gd name="T10" fmla="*/ 0 60000 65536"/>
              <a:gd name="T11" fmla="*/ 0 60000 65536"/>
              <a:gd name="T12" fmla="*/ 0 w 317"/>
              <a:gd name="T13" fmla="*/ 0 h 164"/>
              <a:gd name="T14" fmla="*/ 317 w 317"/>
              <a:gd name="T15" fmla="*/ 164 h 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7" h="164">
                <a:moveTo>
                  <a:pt x="40" y="0"/>
                </a:moveTo>
                <a:cubicBezTo>
                  <a:pt x="0" y="63"/>
                  <a:pt x="33" y="110"/>
                  <a:pt x="84" y="146"/>
                </a:cubicBezTo>
                <a:cubicBezTo>
                  <a:pt x="91" y="151"/>
                  <a:pt x="97" y="159"/>
                  <a:pt x="106" y="160"/>
                </a:cubicBezTo>
                <a:cubicBezTo>
                  <a:pt x="176" y="164"/>
                  <a:pt x="247" y="160"/>
                  <a:pt x="317" y="16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0071" name="Text Box 22">
            <a:extLst>
              <a:ext uri="{FF2B5EF4-FFF2-40B4-BE49-F238E27FC236}">
                <a16:creationId xmlns:a16="http://schemas.microsoft.com/office/drawing/2014/main" id="{DD831549-A303-4D39-954E-D64A442D8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5075" y="5621338"/>
            <a:ext cx="2674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T</a:t>
            </a:r>
            <a:r>
              <a:rPr lang="en-US" altLang="hu-HU" sz="1800">
                <a:solidFill>
                  <a:srgbClr val="FF0000"/>
                </a:solidFill>
              </a:rPr>
              <a:t>1</a:t>
            </a:r>
            <a:r>
              <a:rPr lang="en-US" altLang="hu-HU" sz="2400">
                <a:solidFill>
                  <a:srgbClr val="FF0000"/>
                </a:solidFill>
              </a:rPr>
              <a:t> X lock (will get)</a:t>
            </a:r>
            <a:endParaRPr lang="en-US" altLang="hu-HU"/>
          </a:p>
        </p:txBody>
      </p:sp>
      <p:sp>
        <p:nvSpPr>
          <p:cNvPr id="130072" name="Freeform 23">
            <a:extLst>
              <a:ext uri="{FF2B5EF4-FFF2-40B4-BE49-F238E27FC236}">
                <a16:creationId xmlns:a16="http://schemas.microsoft.com/office/drawing/2014/main" id="{97CAD7BF-F47A-4EA6-B6C7-24F07056C5E4}"/>
              </a:ext>
            </a:extLst>
          </p:cNvPr>
          <p:cNvSpPr>
            <a:spLocks/>
          </p:cNvSpPr>
          <p:nvPr/>
        </p:nvSpPr>
        <p:spPr bwMode="auto">
          <a:xfrm>
            <a:off x="4443413" y="3011488"/>
            <a:ext cx="1933575" cy="2389187"/>
          </a:xfrm>
          <a:custGeom>
            <a:avLst/>
            <a:gdLst>
              <a:gd name="T0" fmla="*/ 2147483646 w 1218"/>
              <a:gd name="T1" fmla="*/ 0 h 1505"/>
              <a:gd name="T2" fmla="*/ 2147483646 w 1218"/>
              <a:gd name="T3" fmla="*/ 2147483646 h 1505"/>
              <a:gd name="T4" fmla="*/ 2147483646 w 1218"/>
              <a:gd name="T5" fmla="*/ 2147483646 h 1505"/>
              <a:gd name="T6" fmla="*/ 2147483646 w 1218"/>
              <a:gd name="T7" fmla="*/ 2147483646 h 1505"/>
              <a:gd name="T8" fmla="*/ 2147483646 w 1218"/>
              <a:gd name="T9" fmla="*/ 2147483646 h 1505"/>
              <a:gd name="T10" fmla="*/ 2147483646 w 1218"/>
              <a:gd name="T11" fmla="*/ 2147483646 h 1505"/>
              <a:gd name="T12" fmla="*/ 2147483646 w 1218"/>
              <a:gd name="T13" fmla="*/ 2147483646 h 1505"/>
              <a:gd name="T14" fmla="*/ 2147483646 w 1218"/>
              <a:gd name="T15" fmla="*/ 2147483646 h 1505"/>
              <a:gd name="T16" fmla="*/ 2147483646 w 1218"/>
              <a:gd name="T17" fmla="*/ 2147483646 h 1505"/>
              <a:gd name="T18" fmla="*/ 2147483646 w 1218"/>
              <a:gd name="T19" fmla="*/ 2147483646 h 1505"/>
              <a:gd name="T20" fmla="*/ 2147483646 w 1218"/>
              <a:gd name="T21" fmla="*/ 2147483646 h 1505"/>
              <a:gd name="T22" fmla="*/ 2147483646 w 1218"/>
              <a:gd name="T23" fmla="*/ 2147483646 h 1505"/>
              <a:gd name="T24" fmla="*/ 2147483646 w 1218"/>
              <a:gd name="T25" fmla="*/ 2147483646 h 1505"/>
              <a:gd name="T26" fmla="*/ 2147483646 w 1218"/>
              <a:gd name="T27" fmla="*/ 2147483646 h 1505"/>
              <a:gd name="T28" fmla="*/ 2147483646 w 1218"/>
              <a:gd name="T29" fmla="*/ 2147483646 h 1505"/>
              <a:gd name="T30" fmla="*/ 2147483646 w 1218"/>
              <a:gd name="T31" fmla="*/ 2147483646 h 1505"/>
              <a:gd name="T32" fmla="*/ 2147483646 w 1218"/>
              <a:gd name="T33" fmla="*/ 2147483646 h 1505"/>
              <a:gd name="T34" fmla="*/ 2147483646 w 1218"/>
              <a:gd name="T35" fmla="*/ 2147483646 h 1505"/>
              <a:gd name="T36" fmla="*/ 2147483646 w 1218"/>
              <a:gd name="T37" fmla="*/ 2147483646 h 1505"/>
              <a:gd name="T38" fmla="*/ 2147483646 w 1218"/>
              <a:gd name="T39" fmla="*/ 2147483646 h 1505"/>
              <a:gd name="T40" fmla="*/ 2147483646 w 1218"/>
              <a:gd name="T41" fmla="*/ 2147483646 h 1505"/>
              <a:gd name="T42" fmla="*/ 2147483646 w 1218"/>
              <a:gd name="T43" fmla="*/ 2147483646 h 150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218"/>
              <a:gd name="T67" fmla="*/ 0 h 1505"/>
              <a:gd name="T68" fmla="*/ 1218 w 1218"/>
              <a:gd name="T69" fmla="*/ 1505 h 150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218" h="1505">
                <a:moveTo>
                  <a:pt x="1218" y="0"/>
                </a:moveTo>
                <a:cubicBezTo>
                  <a:pt x="1164" y="19"/>
                  <a:pt x="1112" y="67"/>
                  <a:pt x="1064" y="100"/>
                </a:cubicBezTo>
                <a:cubicBezTo>
                  <a:pt x="1034" y="121"/>
                  <a:pt x="1016" y="150"/>
                  <a:pt x="980" y="161"/>
                </a:cubicBezTo>
                <a:cubicBezTo>
                  <a:pt x="938" y="202"/>
                  <a:pt x="899" y="252"/>
                  <a:pt x="849" y="284"/>
                </a:cubicBezTo>
                <a:cubicBezTo>
                  <a:pt x="808" y="347"/>
                  <a:pt x="862" y="275"/>
                  <a:pt x="811" y="315"/>
                </a:cubicBezTo>
                <a:cubicBezTo>
                  <a:pt x="804" y="321"/>
                  <a:pt x="802" y="332"/>
                  <a:pt x="795" y="338"/>
                </a:cubicBezTo>
                <a:cubicBezTo>
                  <a:pt x="762" y="367"/>
                  <a:pt x="658" y="456"/>
                  <a:pt x="619" y="468"/>
                </a:cubicBezTo>
                <a:cubicBezTo>
                  <a:pt x="582" y="505"/>
                  <a:pt x="539" y="552"/>
                  <a:pt x="488" y="568"/>
                </a:cubicBezTo>
                <a:cubicBezTo>
                  <a:pt x="450" y="606"/>
                  <a:pt x="400" y="636"/>
                  <a:pt x="357" y="668"/>
                </a:cubicBezTo>
                <a:cubicBezTo>
                  <a:pt x="348" y="674"/>
                  <a:pt x="343" y="684"/>
                  <a:pt x="334" y="691"/>
                </a:cubicBezTo>
                <a:cubicBezTo>
                  <a:pt x="319" y="702"/>
                  <a:pt x="288" y="722"/>
                  <a:pt x="288" y="722"/>
                </a:cubicBezTo>
                <a:cubicBezTo>
                  <a:pt x="246" y="786"/>
                  <a:pt x="172" y="822"/>
                  <a:pt x="119" y="875"/>
                </a:cubicBezTo>
                <a:cubicBezTo>
                  <a:pt x="111" y="883"/>
                  <a:pt x="104" y="892"/>
                  <a:pt x="96" y="899"/>
                </a:cubicBezTo>
                <a:cubicBezTo>
                  <a:pt x="89" y="905"/>
                  <a:pt x="80" y="908"/>
                  <a:pt x="73" y="914"/>
                </a:cubicBezTo>
                <a:cubicBezTo>
                  <a:pt x="57" y="928"/>
                  <a:pt x="27" y="960"/>
                  <a:pt x="27" y="960"/>
                </a:cubicBezTo>
                <a:cubicBezTo>
                  <a:pt x="21" y="979"/>
                  <a:pt x="6" y="995"/>
                  <a:pt x="4" y="1014"/>
                </a:cubicBezTo>
                <a:cubicBezTo>
                  <a:pt x="0" y="1052"/>
                  <a:pt x="16" y="1088"/>
                  <a:pt x="50" y="1098"/>
                </a:cubicBezTo>
                <a:cubicBezTo>
                  <a:pt x="77" y="1125"/>
                  <a:pt x="107" y="1140"/>
                  <a:pt x="142" y="1152"/>
                </a:cubicBezTo>
                <a:cubicBezTo>
                  <a:pt x="189" y="1196"/>
                  <a:pt x="251" y="1231"/>
                  <a:pt x="304" y="1267"/>
                </a:cubicBezTo>
                <a:cubicBezTo>
                  <a:pt x="369" y="1311"/>
                  <a:pt x="421" y="1353"/>
                  <a:pt x="496" y="1382"/>
                </a:cubicBezTo>
                <a:cubicBezTo>
                  <a:pt x="523" y="1410"/>
                  <a:pt x="498" y="1388"/>
                  <a:pt x="542" y="1413"/>
                </a:cubicBezTo>
                <a:cubicBezTo>
                  <a:pt x="572" y="1430"/>
                  <a:pt x="683" y="1505"/>
                  <a:pt x="726" y="1505"/>
                </a:cubicBezTo>
              </a:path>
            </a:pathLst>
          </a:cu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hu-HU"/>
          </a:p>
        </p:txBody>
      </p:sp>
      <p:sp>
        <p:nvSpPr>
          <p:cNvPr id="130073" name="Text Box 24">
            <a:extLst>
              <a:ext uri="{FF2B5EF4-FFF2-40B4-BE49-F238E27FC236}">
                <a16:creationId xmlns:a16="http://schemas.microsoft.com/office/drawing/2014/main" id="{66C03E2D-6998-4AB1-A376-8699C1A05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463" y="4054475"/>
            <a:ext cx="36814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000099"/>
                </a:solidFill>
              </a:rPr>
              <a:t>T</a:t>
            </a:r>
            <a:r>
              <a:rPr lang="en-US" altLang="hu-HU" sz="1800">
                <a:solidFill>
                  <a:srgbClr val="000099"/>
                </a:solidFill>
              </a:rPr>
              <a:t>2</a:t>
            </a:r>
            <a:r>
              <a:rPr lang="en-US" altLang="hu-HU" sz="2400">
                <a:solidFill>
                  <a:srgbClr val="000099"/>
                </a:solidFill>
              </a:rPr>
              <a:t> reads:</a:t>
            </a:r>
          </a:p>
          <a:p>
            <a:pPr eaLnBrk="1" hangingPunct="1">
              <a:spcBef>
                <a:spcPct val="0"/>
              </a:spcBef>
            </a:pPr>
            <a:r>
              <a:rPr lang="en-US" altLang="hu-HU" sz="2400">
                <a:solidFill>
                  <a:srgbClr val="000099"/>
                </a:solidFill>
              </a:rPr>
              <a:t> B modified by T</a:t>
            </a:r>
            <a:r>
              <a:rPr lang="en-US" altLang="hu-HU" sz="1800">
                <a:solidFill>
                  <a:srgbClr val="000099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</a:pPr>
            <a:r>
              <a:rPr lang="en-US" altLang="hu-HU" sz="2400">
                <a:solidFill>
                  <a:srgbClr val="000099"/>
                </a:solidFill>
              </a:rPr>
              <a:t> F not yet modified by T</a:t>
            </a:r>
            <a:r>
              <a:rPr lang="en-US" altLang="hu-HU" sz="1800">
                <a:solidFill>
                  <a:srgbClr val="000099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Number Placeholder 5">
            <a:extLst>
              <a:ext uri="{FF2B5EF4-FFF2-40B4-BE49-F238E27FC236}">
                <a16:creationId xmlns:a16="http://schemas.microsoft.com/office/drawing/2014/main" id="{6F21EA2B-1248-49A9-8B5C-77C5322D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221489-EB59-429E-ACEB-2BC5F421CA5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128</a:t>
            </a:fld>
            <a:endParaRPr lang="en-US" altLang="hu-HU" sz="1400"/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031DD34E-D55F-4211-9A9C-7F57C4725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3100" y="1335088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/>
              <a:t>Need more restrictive protocol</a:t>
            </a:r>
          </a:p>
          <a:p>
            <a:pPr eaLnBrk="1" hangingPunct="1"/>
            <a:r>
              <a:rPr lang="en-US" altLang="hu-HU"/>
              <a:t>Will this work??</a:t>
            </a:r>
          </a:p>
          <a:p>
            <a:pPr lvl="1" eaLnBrk="1" hangingPunct="1"/>
            <a:r>
              <a:rPr lang="en-US" altLang="hu-HU"/>
              <a:t>Once T</a:t>
            </a:r>
            <a:r>
              <a:rPr lang="en-US" altLang="hu-HU" baseline="-25000"/>
              <a:t>1</a:t>
            </a:r>
            <a:r>
              <a:rPr lang="en-US" altLang="hu-HU"/>
              <a:t> locks one object in X mode,</a:t>
            </a:r>
            <a:br>
              <a:rPr lang="en-US" altLang="hu-HU"/>
            </a:br>
            <a:r>
              <a:rPr lang="en-US" altLang="hu-HU"/>
              <a:t>all further locks down the tree must be</a:t>
            </a:r>
            <a:br>
              <a:rPr lang="en-US" altLang="hu-HU"/>
            </a:br>
            <a:r>
              <a:rPr lang="en-US" altLang="hu-HU"/>
              <a:t>in X mode</a:t>
            </a:r>
          </a:p>
        </p:txBody>
      </p:sp>
      <p:sp>
        <p:nvSpPr>
          <p:cNvPr id="131076" name="Rectangle 4">
            <a:extLst>
              <a:ext uri="{FF2B5EF4-FFF2-40B4-BE49-F238E27FC236}">
                <a16:creationId xmlns:a16="http://schemas.microsoft.com/office/drawing/2014/main" id="{7DF57ED1-5271-468A-AF26-F103D376E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4688" y="182563"/>
            <a:ext cx="7772400" cy="923925"/>
          </a:xfrm>
          <a:noFill/>
        </p:spPr>
        <p:txBody>
          <a:bodyPr/>
          <a:lstStyle/>
          <a:p>
            <a:pPr eaLnBrk="1" hangingPunct="1"/>
            <a:r>
              <a:rPr lang="en-US" altLang="hu-HU" sz="4000"/>
              <a:t>Tree Protocol with Shared Locks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Number Placeholder 5">
            <a:extLst>
              <a:ext uri="{FF2B5EF4-FFF2-40B4-BE49-F238E27FC236}">
                <a16:creationId xmlns:a16="http://schemas.microsoft.com/office/drawing/2014/main" id="{02DED9B0-AD97-4914-87A0-C1308BB1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668A39-BCC8-491E-9923-D16BDCD19C76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129</a:t>
            </a:fld>
            <a:endParaRPr lang="en-US" altLang="hu-HU" sz="1400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8F21C1B7-612A-434C-BB40-0185BF897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0538" y="227013"/>
            <a:ext cx="7772400" cy="957262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Validation</a:t>
            </a:r>
          </a:p>
        </p:txBody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0DC71A0A-FC68-4A5C-A70B-283EDFFFD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8175" y="1136650"/>
            <a:ext cx="7772400" cy="4968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Transactions have 3 phases:</a:t>
            </a:r>
          </a:p>
          <a:p>
            <a:pPr eaLnBrk="1" hangingPunct="1">
              <a:buFontTx/>
              <a:buNone/>
            </a:pPr>
            <a:r>
              <a:rPr lang="en-US" altLang="hu-HU"/>
              <a:t>(1) </a:t>
            </a:r>
            <a:r>
              <a:rPr lang="en-US" altLang="hu-HU" u="sng"/>
              <a:t>Read</a:t>
            </a:r>
          </a:p>
          <a:p>
            <a:pPr lvl="1" eaLnBrk="1" hangingPunct="1"/>
            <a:r>
              <a:rPr lang="en-US" altLang="hu-HU"/>
              <a:t>all DB values read</a:t>
            </a:r>
          </a:p>
          <a:p>
            <a:pPr lvl="1" eaLnBrk="1" hangingPunct="1"/>
            <a:r>
              <a:rPr lang="en-US" altLang="hu-HU"/>
              <a:t>writes to temporary storage</a:t>
            </a:r>
          </a:p>
          <a:p>
            <a:pPr lvl="1" eaLnBrk="1" hangingPunct="1"/>
            <a:r>
              <a:rPr lang="en-US" altLang="hu-HU"/>
              <a:t>no locking</a:t>
            </a:r>
          </a:p>
          <a:p>
            <a:pPr eaLnBrk="1" hangingPunct="1">
              <a:buFontTx/>
              <a:buNone/>
            </a:pPr>
            <a:r>
              <a:rPr lang="en-US" altLang="hu-HU"/>
              <a:t>(2) </a:t>
            </a:r>
            <a:r>
              <a:rPr lang="en-US" altLang="hu-HU" u="sng"/>
              <a:t>Validate</a:t>
            </a:r>
          </a:p>
          <a:p>
            <a:pPr lvl="1" eaLnBrk="1" hangingPunct="1"/>
            <a:r>
              <a:rPr lang="en-US" altLang="hu-HU"/>
              <a:t>check if schedule so far is serializable</a:t>
            </a:r>
          </a:p>
          <a:p>
            <a:pPr eaLnBrk="1" hangingPunct="1">
              <a:buFontTx/>
              <a:buNone/>
            </a:pPr>
            <a:r>
              <a:rPr lang="en-US" altLang="hu-HU"/>
              <a:t>(3) </a:t>
            </a:r>
            <a:r>
              <a:rPr lang="en-US" altLang="hu-HU" u="sng"/>
              <a:t>Write</a:t>
            </a:r>
            <a:endParaRPr lang="en-US" altLang="hu-HU"/>
          </a:p>
          <a:p>
            <a:pPr lvl="1" eaLnBrk="1" hangingPunct="1"/>
            <a:r>
              <a:rPr lang="en-US" altLang="hu-HU"/>
              <a:t>if validate ok, write to DB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E6775874-D9B4-4C3D-961B-95E8DC9A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F17FF5-CF96-4D34-ACF2-5E887284717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hu-HU" sz="1400"/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E4AE4AB2-D232-4C11-9149-B3AC2EA37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4582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Want schedules that are “good”,			regardless of</a:t>
            </a:r>
          </a:p>
          <a:p>
            <a:pPr lvl="1" eaLnBrk="1" hangingPunct="1">
              <a:defRPr/>
            </a:pPr>
            <a:r>
              <a:rPr lang="en-US" dirty="0"/>
              <a:t>initial state and</a:t>
            </a:r>
          </a:p>
          <a:p>
            <a:pPr lvl="1" eaLnBrk="1" hangingPunct="1">
              <a:defRPr/>
            </a:pPr>
            <a:r>
              <a:rPr lang="en-US" dirty="0"/>
              <a:t>transaction semantics</a:t>
            </a:r>
          </a:p>
          <a:p>
            <a:pPr eaLnBrk="1" hangingPunct="1">
              <a:defRPr/>
            </a:pPr>
            <a:r>
              <a:rPr lang="en-US" dirty="0"/>
              <a:t>Only look at </a:t>
            </a:r>
            <a:r>
              <a:rPr lang="en-US" dirty="0">
                <a:solidFill>
                  <a:srgbClr val="FF0000"/>
                </a:solidFill>
              </a:rPr>
              <a:t>order of read and writes</a:t>
            </a:r>
          </a:p>
          <a:p>
            <a:pPr marL="0" indent="0">
              <a:buFontTx/>
              <a:buNone/>
              <a:defRPr/>
            </a:pPr>
            <a:r>
              <a:rPr lang="hu-HU" sz="2400" dirty="0"/>
              <a:t>I</a:t>
            </a:r>
            <a:r>
              <a:rPr lang="en-US" sz="2400" dirty="0"/>
              <a:t>t is not realistic for the scheduler to concern itself with the</a:t>
            </a:r>
            <a:r>
              <a:rPr lang="hu-HU" sz="2400" dirty="0"/>
              <a:t> </a:t>
            </a:r>
            <a:r>
              <a:rPr lang="en-US" sz="2400" dirty="0"/>
              <a:t>details of computation undertaken by transactions.</a:t>
            </a:r>
            <a:endParaRPr lang="hu-HU" sz="2400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Any database element </a:t>
            </a:r>
            <a:r>
              <a:rPr lang="en-US" sz="2400" i="1" dirty="0"/>
              <a:t>A that a transaction T writes is given a value</a:t>
            </a:r>
            <a:r>
              <a:rPr lang="hu-HU" sz="2400" i="1" dirty="0"/>
              <a:t> </a:t>
            </a:r>
            <a:r>
              <a:rPr lang="en-US" sz="2400" dirty="0"/>
              <a:t>that depends on the database state in such a way that </a:t>
            </a:r>
            <a:r>
              <a:rPr lang="en-US" sz="2400" dirty="0">
                <a:solidFill>
                  <a:srgbClr val="FF0000"/>
                </a:solidFill>
              </a:rPr>
              <a:t>no arithmetic</a:t>
            </a:r>
            <a:r>
              <a:rPr lang="hu-HU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coincidences occur</a:t>
            </a:r>
            <a:r>
              <a:rPr lang="hu-HU" sz="2400" dirty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Number Placeholder 5">
            <a:extLst>
              <a:ext uri="{FF2B5EF4-FFF2-40B4-BE49-F238E27FC236}">
                <a16:creationId xmlns:a16="http://schemas.microsoft.com/office/drawing/2014/main" id="{63F9E183-80E2-45AE-B8F8-62621AC5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6150BF-CA6A-4A38-87A3-13D55B9B52E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130</a:t>
            </a:fld>
            <a:endParaRPr lang="en-US" altLang="hu-HU" sz="1400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B02DAB8A-46FF-4862-B71B-72F114ED62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5" y="434975"/>
            <a:ext cx="7772400" cy="83185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Key idea</a:t>
            </a:r>
          </a:p>
        </p:txBody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3FB18DC3-F4C6-4684-8F33-2FFAA7998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141605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/>
              <a:t>Make validation atomic</a:t>
            </a:r>
          </a:p>
          <a:p>
            <a:pPr eaLnBrk="1" hangingPunct="1"/>
            <a:r>
              <a:rPr lang="en-US" altLang="hu-HU"/>
              <a:t>If T</a:t>
            </a:r>
            <a:r>
              <a:rPr lang="en-US" altLang="hu-HU" sz="2400"/>
              <a:t>1, </a:t>
            </a:r>
            <a:r>
              <a:rPr lang="en-US" altLang="hu-HU"/>
              <a:t>T</a:t>
            </a:r>
            <a:r>
              <a:rPr lang="en-US" altLang="hu-HU" sz="2400"/>
              <a:t>2, </a:t>
            </a:r>
            <a:r>
              <a:rPr lang="en-US" altLang="hu-HU"/>
              <a:t>T</a:t>
            </a:r>
            <a:r>
              <a:rPr lang="en-US" altLang="hu-HU" sz="2400"/>
              <a:t>3, …</a:t>
            </a:r>
            <a:r>
              <a:rPr lang="en-US" altLang="hu-HU"/>
              <a:t> is validation order, then resulting schedule will be conflict equivalent to S</a:t>
            </a:r>
            <a:r>
              <a:rPr lang="en-US" altLang="hu-HU" sz="2400"/>
              <a:t>s</a:t>
            </a:r>
            <a:r>
              <a:rPr lang="en-US" altLang="hu-HU"/>
              <a:t> = T</a:t>
            </a:r>
            <a:r>
              <a:rPr lang="en-US" altLang="hu-HU" sz="2400"/>
              <a:t>1 </a:t>
            </a:r>
            <a:r>
              <a:rPr lang="en-US" altLang="hu-HU"/>
              <a:t>T</a:t>
            </a:r>
            <a:r>
              <a:rPr lang="en-US" altLang="hu-HU" sz="2400"/>
              <a:t>2 </a:t>
            </a:r>
            <a:r>
              <a:rPr lang="en-US" altLang="hu-HU"/>
              <a:t>T</a:t>
            </a:r>
            <a:r>
              <a:rPr lang="en-US" altLang="hu-HU" sz="2400"/>
              <a:t>3...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5">
            <a:extLst>
              <a:ext uri="{FF2B5EF4-FFF2-40B4-BE49-F238E27FC236}">
                <a16:creationId xmlns:a16="http://schemas.microsoft.com/office/drawing/2014/main" id="{A050AB97-3BD5-4C5F-AB69-9510011A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6C245B-C839-4678-BD31-DD4C696EA41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131</a:t>
            </a:fld>
            <a:endParaRPr lang="en-US" altLang="hu-HU" sz="1400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A491FB00-2AC0-4BD7-8ED1-4BE99E65A8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4838" y="59531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To implement validation, system keeps</a:t>
            </a:r>
            <a:r>
              <a:rPr lang="en-US" altLang="hu-HU" u="sng"/>
              <a:t> two sets:</a:t>
            </a:r>
          </a:p>
          <a:p>
            <a:pPr eaLnBrk="1" hangingPunct="1"/>
            <a:r>
              <a:rPr lang="en-US" altLang="hu-HU" u="sng"/>
              <a:t>FIN</a:t>
            </a:r>
            <a:r>
              <a:rPr lang="en-US" altLang="hu-HU"/>
              <a:t> = transactions that have finished 			phase 3 (and are all done)</a:t>
            </a:r>
          </a:p>
          <a:p>
            <a:pPr eaLnBrk="1" hangingPunct="1"/>
            <a:r>
              <a:rPr lang="en-US" altLang="hu-HU" u="sng"/>
              <a:t>VAL</a:t>
            </a:r>
            <a:r>
              <a:rPr lang="en-US" altLang="hu-HU"/>
              <a:t> = transactions that have 				successfully finished phase 2 			(validation)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Number Placeholder 5">
            <a:extLst>
              <a:ext uri="{FF2B5EF4-FFF2-40B4-BE49-F238E27FC236}">
                <a16:creationId xmlns:a16="http://schemas.microsoft.com/office/drawing/2014/main" id="{3DCFDFAA-0DCE-4237-AC74-F9E2648B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EF65F2-9780-4B36-88C5-9C471CC992C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132</a:t>
            </a:fld>
            <a:endParaRPr lang="en-US" altLang="hu-HU" sz="1400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2F7F6501-D577-457C-9BEF-B000EEABE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6575" y="528638"/>
            <a:ext cx="7772400" cy="958850"/>
          </a:xfrm>
        </p:spPr>
        <p:txBody>
          <a:bodyPr/>
          <a:lstStyle/>
          <a:p>
            <a:pPr algn="l" eaLnBrk="1" hangingPunct="1"/>
            <a:r>
              <a:rPr lang="en-US" altLang="hu-HU" sz="3200" u="sng"/>
              <a:t>Example of what validation must prevent:</a:t>
            </a:r>
          </a:p>
        </p:txBody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B27ABC4A-66D5-4A7A-8570-DA3A7221A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63512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		RS(T</a:t>
            </a:r>
            <a:r>
              <a:rPr lang="en-US" altLang="hu-HU" sz="2400"/>
              <a:t>2</a:t>
            </a:r>
            <a:r>
              <a:rPr lang="en-US" altLang="hu-HU"/>
              <a:t>)={B}	 	RS(T</a:t>
            </a:r>
            <a:r>
              <a:rPr lang="en-US" altLang="hu-HU" sz="2400"/>
              <a:t>3</a:t>
            </a:r>
            <a:r>
              <a:rPr lang="en-US" altLang="hu-HU"/>
              <a:t>)={A,B}</a:t>
            </a:r>
          </a:p>
          <a:p>
            <a:pPr eaLnBrk="1" hangingPunct="1">
              <a:buFontTx/>
              <a:buNone/>
            </a:pPr>
            <a:r>
              <a:rPr lang="en-US" altLang="hu-HU"/>
              <a:t>		WS(T</a:t>
            </a:r>
            <a:r>
              <a:rPr lang="en-US" altLang="hu-HU" sz="2400"/>
              <a:t>2</a:t>
            </a:r>
            <a:r>
              <a:rPr lang="en-US" altLang="hu-HU"/>
              <a:t>)={B,D}  	WS(T</a:t>
            </a:r>
            <a:r>
              <a:rPr lang="en-US" altLang="hu-HU" sz="2400"/>
              <a:t>3</a:t>
            </a:r>
            <a:r>
              <a:rPr lang="en-US" altLang="hu-HU"/>
              <a:t>)={C}</a:t>
            </a:r>
          </a:p>
        </p:txBody>
      </p:sp>
      <p:sp>
        <p:nvSpPr>
          <p:cNvPr id="135173" name="Line 4">
            <a:extLst>
              <a:ext uri="{FF2B5EF4-FFF2-40B4-BE49-F238E27FC236}">
                <a16:creationId xmlns:a16="http://schemas.microsoft.com/office/drawing/2014/main" id="{9CEA4D95-1348-4EE5-9AB1-FA87C1ABC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675" y="4162425"/>
            <a:ext cx="706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5174" name="Text Box 5">
            <a:extLst>
              <a:ext uri="{FF2B5EF4-FFF2-40B4-BE49-F238E27FC236}">
                <a16:creationId xmlns:a16="http://schemas.microsoft.com/office/drawing/2014/main" id="{E666D692-CDC3-4347-8FE3-233EB02AD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0950" y="4352925"/>
            <a:ext cx="72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135175" name="Line 6">
            <a:extLst>
              <a:ext uri="{FF2B5EF4-FFF2-40B4-BE49-F238E27FC236}">
                <a16:creationId xmlns:a16="http://schemas.microsoft.com/office/drawing/2014/main" id="{967362FA-D91E-4326-8D4D-F2EF9E1DF44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4725" y="346551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5176" name="Line 7">
            <a:extLst>
              <a:ext uri="{FF2B5EF4-FFF2-40B4-BE49-F238E27FC236}">
                <a16:creationId xmlns:a16="http://schemas.microsoft.com/office/drawing/2014/main" id="{8F07087A-2E94-4FCF-B744-04A7E7964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7825" y="34766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5177" name="Line 8">
            <a:extLst>
              <a:ext uri="{FF2B5EF4-FFF2-40B4-BE49-F238E27FC236}">
                <a16:creationId xmlns:a16="http://schemas.microsoft.com/office/drawing/2014/main" id="{C338294F-882E-4FCD-93CB-2E667ED11A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2425" y="34766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5178" name="Text Box 9">
            <a:extLst>
              <a:ext uri="{FF2B5EF4-FFF2-40B4-BE49-F238E27FC236}">
                <a16:creationId xmlns:a16="http://schemas.microsoft.com/office/drawing/2014/main" id="{31F6C9C3-53D4-434B-8C9D-104B54DAA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3173413"/>
            <a:ext cx="641350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2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start</a:t>
            </a:r>
          </a:p>
        </p:txBody>
      </p:sp>
      <p:sp>
        <p:nvSpPr>
          <p:cNvPr id="135179" name="Text Box 10">
            <a:extLst>
              <a:ext uri="{FF2B5EF4-FFF2-40B4-BE49-F238E27FC236}">
                <a16:creationId xmlns:a16="http://schemas.microsoft.com/office/drawing/2014/main" id="{3C53B71F-2E62-4384-90DD-A1E27C57F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613" y="3171825"/>
            <a:ext cx="1095375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2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validated</a:t>
            </a:r>
          </a:p>
        </p:txBody>
      </p:sp>
      <p:sp>
        <p:nvSpPr>
          <p:cNvPr id="135180" name="Text Box 11">
            <a:extLst>
              <a:ext uri="{FF2B5EF4-FFF2-40B4-BE49-F238E27FC236}">
                <a16:creationId xmlns:a16="http://schemas.microsoft.com/office/drawing/2014/main" id="{B49B8C8C-345D-480A-B92E-FCA26C480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171825"/>
            <a:ext cx="1095375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3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validated</a:t>
            </a:r>
          </a:p>
        </p:txBody>
      </p:sp>
      <p:sp>
        <p:nvSpPr>
          <p:cNvPr id="135181" name="Line 12">
            <a:extLst>
              <a:ext uri="{FF2B5EF4-FFF2-40B4-BE49-F238E27FC236}">
                <a16:creationId xmlns:a16="http://schemas.microsoft.com/office/drawing/2014/main" id="{1464DBE4-95E1-4FDB-A76B-D330DBBD8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6013" y="34432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5182" name="Text Box 13">
            <a:extLst>
              <a:ext uri="{FF2B5EF4-FFF2-40B4-BE49-F238E27FC236}">
                <a16:creationId xmlns:a16="http://schemas.microsoft.com/office/drawing/2014/main" id="{4AA93DED-7D59-4400-8A3F-91B9F6278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3303588"/>
            <a:ext cx="641350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3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start</a:t>
            </a:r>
          </a:p>
        </p:txBody>
      </p:sp>
      <p:grpSp>
        <p:nvGrpSpPr>
          <p:cNvPr id="135183" name="Group 56">
            <a:extLst>
              <a:ext uri="{FF2B5EF4-FFF2-40B4-BE49-F238E27FC236}">
                <a16:creationId xmlns:a16="http://schemas.microsoft.com/office/drawing/2014/main" id="{4E4AE8FD-57E2-453B-80A1-0591FCD76EF7}"/>
              </a:ext>
            </a:extLst>
          </p:cNvPr>
          <p:cNvGrpSpPr>
            <a:grpSpLocks/>
          </p:cNvGrpSpPr>
          <p:nvPr/>
        </p:nvGrpSpPr>
        <p:grpSpPr bwMode="auto">
          <a:xfrm>
            <a:off x="4237038" y="1638300"/>
            <a:ext cx="4405312" cy="752475"/>
            <a:chOff x="2669" y="1032"/>
            <a:chExt cx="2775" cy="474"/>
          </a:xfrm>
        </p:grpSpPr>
        <p:sp>
          <p:nvSpPr>
            <p:cNvPr id="135186" name="Text Box 57">
              <a:extLst>
                <a:ext uri="{FF2B5EF4-FFF2-40B4-BE49-F238E27FC236}">
                  <a16:creationId xmlns:a16="http://schemas.microsoft.com/office/drawing/2014/main" id="{1DA64C6C-2888-40D1-A30C-77F0E75DA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5" y="1112"/>
              <a:ext cx="31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>
                  <a:solidFill>
                    <a:srgbClr val="FF0000"/>
                  </a:solidFill>
                  <a:sym typeface="Symbol" panose="05050102010706020507" pitchFamily="18" charset="2"/>
                </a:rPr>
                <a:t></a:t>
              </a:r>
              <a:endParaRPr lang="en-US" altLang="hu-HU"/>
            </a:p>
          </p:txBody>
        </p:sp>
        <p:sp>
          <p:nvSpPr>
            <p:cNvPr id="135187" name="Line 58">
              <a:extLst>
                <a:ext uri="{FF2B5EF4-FFF2-40B4-BE49-F238E27FC236}">
                  <a16:creationId xmlns:a16="http://schemas.microsoft.com/office/drawing/2014/main" id="{B31B5924-229C-4B6D-A7BB-9703311FD6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9" y="1375"/>
              <a:ext cx="189" cy="13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35188" name="Line 59">
              <a:extLst>
                <a:ext uri="{FF2B5EF4-FFF2-40B4-BE49-F238E27FC236}">
                  <a16:creationId xmlns:a16="http://schemas.microsoft.com/office/drawing/2014/main" id="{E1ADB79D-D8F9-438A-8ED9-84667EF848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7" y="1222"/>
              <a:ext cx="189" cy="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35189" name="Text Box 60">
              <a:extLst>
                <a:ext uri="{FF2B5EF4-FFF2-40B4-BE49-F238E27FC236}">
                  <a16:creationId xmlns:a16="http://schemas.microsoft.com/office/drawing/2014/main" id="{0CC6C445-00C7-4E44-8FDA-87255B660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9" y="1032"/>
              <a:ext cx="5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>
                  <a:solidFill>
                    <a:srgbClr val="FF0000"/>
                  </a:solidFill>
                </a:rPr>
                <a:t>= </a:t>
              </a:r>
              <a:r>
                <a:rPr lang="en-US" altLang="hu-HU">
                  <a:solidFill>
                    <a:srgbClr val="FF0000"/>
                  </a:solidFill>
                  <a:sym typeface="Symbol" panose="05050102010706020507" pitchFamily="18" charset="2"/>
                </a:rPr>
                <a:t></a:t>
              </a:r>
              <a:endParaRPr lang="en-US" altLang="hu-HU"/>
            </a:p>
          </p:txBody>
        </p:sp>
      </p:grpSp>
      <p:sp>
        <p:nvSpPr>
          <p:cNvPr id="135184" name="Line 61">
            <a:extLst>
              <a:ext uri="{FF2B5EF4-FFF2-40B4-BE49-F238E27FC236}">
                <a16:creationId xmlns:a16="http://schemas.microsoft.com/office/drawing/2014/main" id="{205645D7-1965-4B81-998D-3EF4BD16103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5300" y="1739900"/>
            <a:ext cx="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hu-HU"/>
          </a:p>
        </p:txBody>
      </p:sp>
      <p:sp>
        <p:nvSpPr>
          <p:cNvPr id="135185" name="Line 62">
            <a:extLst>
              <a:ext uri="{FF2B5EF4-FFF2-40B4-BE49-F238E27FC236}">
                <a16:creationId xmlns:a16="http://schemas.microsoft.com/office/drawing/2014/main" id="{D9B324E5-299C-4754-89EC-40F74E1127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0200" y="1714500"/>
            <a:ext cx="190500" cy="469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Number Placeholder 5">
            <a:extLst>
              <a:ext uri="{FF2B5EF4-FFF2-40B4-BE49-F238E27FC236}">
                <a16:creationId xmlns:a16="http://schemas.microsoft.com/office/drawing/2014/main" id="{B63F5EC4-D0CA-47AA-AEF3-9BAF7E46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297B21-3BA9-4599-A4D6-E5A20C13DCC0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133</a:t>
            </a:fld>
            <a:endParaRPr lang="en-US" altLang="hu-HU" sz="1400"/>
          </a:p>
        </p:txBody>
      </p:sp>
      <p:sp>
        <p:nvSpPr>
          <p:cNvPr id="136195" name="Text Box 1048">
            <a:extLst>
              <a:ext uri="{FF2B5EF4-FFF2-40B4-BE49-F238E27FC236}">
                <a16:creationId xmlns:a16="http://schemas.microsoft.com/office/drawing/2014/main" id="{5B070029-9964-4DE0-8B2D-148CC7867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588" y="4175125"/>
            <a:ext cx="12414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chemeClr val="accent2"/>
                </a:solidFill>
              </a:rPr>
              <a:t>T</a:t>
            </a:r>
            <a:r>
              <a:rPr lang="en-US" altLang="hu-HU" sz="1800">
                <a:solidFill>
                  <a:schemeClr val="accent2"/>
                </a:solidFill>
              </a:rPr>
              <a:t>2</a:t>
            </a:r>
            <a:endParaRPr lang="en-US" altLang="hu-HU" sz="24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chemeClr val="accent2"/>
                </a:solidFill>
              </a:rPr>
              <a:t>finish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chemeClr val="accent2"/>
                </a:solidFill>
              </a:rPr>
              <a:t>phase 3</a:t>
            </a:r>
            <a:endParaRPr lang="en-US" altLang="hu-HU"/>
          </a:p>
        </p:txBody>
      </p:sp>
      <p:sp>
        <p:nvSpPr>
          <p:cNvPr id="136196" name="Rectangle 1026">
            <a:extLst>
              <a:ext uri="{FF2B5EF4-FFF2-40B4-BE49-F238E27FC236}">
                <a16:creationId xmlns:a16="http://schemas.microsoft.com/office/drawing/2014/main" id="{B755A6B4-41A2-44BC-AF67-C951CED4A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6575" y="528638"/>
            <a:ext cx="7772400" cy="958850"/>
          </a:xfrm>
        </p:spPr>
        <p:txBody>
          <a:bodyPr/>
          <a:lstStyle/>
          <a:p>
            <a:pPr algn="l" eaLnBrk="1" hangingPunct="1"/>
            <a:r>
              <a:rPr lang="en-US" altLang="hu-HU" sz="3200" u="sng"/>
              <a:t>Example of what validation must prevent:</a:t>
            </a:r>
          </a:p>
        </p:txBody>
      </p:sp>
      <p:sp>
        <p:nvSpPr>
          <p:cNvPr id="136197" name="Rectangle 1027">
            <a:extLst>
              <a:ext uri="{FF2B5EF4-FFF2-40B4-BE49-F238E27FC236}">
                <a16:creationId xmlns:a16="http://schemas.microsoft.com/office/drawing/2014/main" id="{787FEDDC-D17F-4BB8-84FF-455E365FB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63512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		RS(T</a:t>
            </a:r>
            <a:r>
              <a:rPr lang="en-US" altLang="hu-HU" sz="2400"/>
              <a:t>2</a:t>
            </a:r>
            <a:r>
              <a:rPr lang="en-US" altLang="hu-HU"/>
              <a:t>)={B}	 	RS(T</a:t>
            </a:r>
            <a:r>
              <a:rPr lang="en-US" altLang="hu-HU" sz="2400"/>
              <a:t>3</a:t>
            </a:r>
            <a:r>
              <a:rPr lang="en-US" altLang="hu-HU"/>
              <a:t>)={A,B}</a:t>
            </a:r>
          </a:p>
          <a:p>
            <a:pPr eaLnBrk="1" hangingPunct="1">
              <a:buFontTx/>
              <a:buNone/>
            </a:pPr>
            <a:r>
              <a:rPr lang="en-US" altLang="hu-HU"/>
              <a:t>		WS(T</a:t>
            </a:r>
            <a:r>
              <a:rPr lang="en-US" altLang="hu-HU" sz="2400"/>
              <a:t>2</a:t>
            </a:r>
            <a:r>
              <a:rPr lang="en-US" altLang="hu-HU"/>
              <a:t>)={B,D}  	WS(T</a:t>
            </a:r>
            <a:r>
              <a:rPr lang="en-US" altLang="hu-HU" sz="2400"/>
              <a:t>3</a:t>
            </a:r>
            <a:r>
              <a:rPr lang="en-US" altLang="hu-HU"/>
              <a:t>)={C}</a:t>
            </a:r>
          </a:p>
        </p:txBody>
      </p:sp>
      <p:sp>
        <p:nvSpPr>
          <p:cNvPr id="136198" name="Line 1028">
            <a:extLst>
              <a:ext uri="{FF2B5EF4-FFF2-40B4-BE49-F238E27FC236}">
                <a16:creationId xmlns:a16="http://schemas.microsoft.com/office/drawing/2014/main" id="{83F1308A-5B8F-4424-95BF-7702F2E57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675" y="4162425"/>
            <a:ext cx="706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6199" name="Text Box 1029">
            <a:extLst>
              <a:ext uri="{FF2B5EF4-FFF2-40B4-BE49-F238E27FC236}">
                <a16:creationId xmlns:a16="http://schemas.microsoft.com/office/drawing/2014/main" id="{EB12A443-AFBB-4227-A94C-D0E2635F2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0950" y="4352925"/>
            <a:ext cx="72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136200" name="Line 1030">
            <a:extLst>
              <a:ext uri="{FF2B5EF4-FFF2-40B4-BE49-F238E27FC236}">
                <a16:creationId xmlns:a16="http://schemas.microsoft.com/office/drawing/2014/main" id="{85C8E27D-BEA2-4396-A9AC-6867EC5EE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974725" y="346551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6201" name="Line 1031">
            <a:extLst>
              <a:ext uri="{FF2B5EF4-FFF2-40B4-BE49-F238E27FC236}">
                <a16:creationId xmlns:a16="http://schemas.microsoft.com/office/drawing/2014/main" id="{8509FA33-5639-4A45-9BAE-ABCDE47AC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7825" y="34766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6202" name="Line 1032">
            <a:extLst>
              <a:ext uri="{FF2B5EF4-FFF2-40B4-BE49-F238E27FC236}">
                <a16:creationId xmlns:a16="http://schemas.microsoft.com/office/drawing/2014/main" id="{F1ACF3D6-26EB-4B4A-8476-2EF8D2AF1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2425" y="34766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6203" name="Text Box 1033">
            <a:extLst>
              <a:ext uri="{FF2B5EF4-FFF2-40B4-BE49-F238E27FC236}">
                <a16:creationId xmlns:a16="http://schemas.microsoft.com/office/drawing/2014/main" id="{EFB90E07-578E-461A-A2AA-461023067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3173413"/>
            <a:ext cx="641350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2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start</a:t>
            </a:r>
          </a:p>
        </p:txBody>
      </p:sp>
      <p:sp>
        <p:nvSpPr>
          <p:cNvPr id="136204" name="Text Box 1034">
            <a:extLst>
              <a:ext uri="{FF2B5EF4-FFF2-40B4-BE49-F238E27FC236}">
                <a16:creationId xmlns:a16="http://schemas.microsoft.com/office/drawing/2014/main" id="{517613D9-D5D3-4EEE-8415-187F6DBA9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613" y="3171825"/>
            <a:ext cx="1095375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2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validated</a:t>
            </a:r>
          </a:p>
        </p:txBody>
      </p:sp>
      <p:sp>
        <p:nvSpPr>
          <p:cNvPr id="136205" name="Text Box 1035">
            <a:extLst>
              <a:ext uri="{FF2B5EF4-FFF2-40B4-BE49-F238E27FC236}">
                <a16:creationId xmlns:a16="http://schemas.microsoft.com/office/drawing/2014/main" id="{49355FC1-8F4D-405E-9D7F-2699044D7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171825"/>
            <a:ext cx="1095375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3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validated</a:t>
            </a:r>
          </a:p>
        </p:txBody>
      </p:sp>
      <p:sp>
        <p:nvSpPr>
          <p:cNvPr id="136206" name="Line 1036">
            <a:extLst>
              <a:ext uri="{FF2B5EF4-FFF2-40B4-BE49-F238E27FC236}">
                <a16:creationId xmlns:a16="http://schemas.microsoft.com/office/drawing/2014/main" id="{180E42F5-B2BB-4A0E-981C-A72ECA332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6013" y="34432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6207" name="Text Box 1037">
            <a:extLst>
              <a:ext uri="{FF2B5EF4-FFF2-40B4-BE49-F238E27FC236}">
                <a16:creationId xmlns:a16="http://schemas.microsoft.com/office/drawing/2014/main" id="{97E996BF-3FA6-455E-A106-1A5738C7B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3303588"/>
            <a:ext cx="641350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3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start</a:t>
            </a:r>
          </a:p>
        </p:txBody>
      </p:sp>
      <p:grpSp>
        <p:nvGrpSpPr>
          <p:cNvPr id="136208" name="Group 1038">
            <a:extLst>
              <a:ext uri="{FF2B5EF4-FFF2-40B4-BE49-F238E27FC236}">
                <a16:creationId xmlns:a16="http://schemas.microsoft.com/office/drawing/2014/main" id="{FDEA2B1E-1605-4E4E-B8E3-5862AE97D6A7}"/>
              </a:ext>
            </a:extLst>
          </p:cNvPr>
          <p:cNvGrpSpPr>
            <a:grpSpLocks/>
          </p:cNvGrpSpPr>
          <p:nvPr/>
        </p:nvGrpSpPr>
        <p:grpSpPr bwMode="auto">
          <a:xfrm>
            <a:off x="4237038" y="1638300"/>
            <a:ext cx="4405312" cy="752475"/>
            <a:chOff x="2669" y="1032"/>
            <a:chExt cx="2775" cy="474"/>
          </a:xfrm>
        </p:grpSpPr>
        <p:sp>
          <p:nvSpPr>
            <p:cNvPr id="136218" name="Text Box 1039">
              <a:extLst>
                <a:ext uri="{FF2B5EF4-FFF2-40B4-BE49-F238E27FC236}">
                  <a16:creationId xmlns:a16="http://schemas.microsoft.com/office/drawing/2014/main" id="{CA1B1B42-9C79-48CD-89BD-53624B422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5" y="1112"/>
              <a:ext cx="31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>
                  <a:solidFill>
                    <a:srgbClr val="FF0000"/>
                  </a:solidFill>
                  <a:sym typeface="Symbol" panose="05050102010706020507" pitchFamily="18" charset="2"/>
                </a:rPr>
                <a:t></a:t>
              </a:r>
              <a:endParaRPr lang="en-US" altLang="hu-HU"/>
            </a:p>
          </p:txBody>
        </p:sp>
        <p:sp>
          <p:nvSpPr>
            <p:cNvPr id="136219" name="Line 1040">
              <a:extLst>
                <a:ext uri="{FF2B5EF4-FFF2-40B4-BE49-F238E27FC236}">
                  <a16:creationId xmlns:a16="http://schemas.microsoft.com/office/drawing/2014/main" id="{65DA6F98-41FF-4BF5-A829-8E4CF86C06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9" y="1375"/>
              <a:ext cx="189" cy="13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36220" name="Line 1041">
              <a:extLst>
                <a:ext uri="{FF2B5EF4-FFF2-40B4-BE49-F238E27FC236}">
                  <a16:creationId xmlns:a16="http://schemas.microsoft.com/office/drawing/2014/main" id="{583D2E44-4F65-4766-BC91-F23C606579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7" y="1222"/>
              <a:ext cx="189" cy="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36221" name="Text Box 1042">
              <a:extLst>
                <a:ext uri="{FF2B5EF4-FFF2-40B4-BE49-F238E27FC236}">
                  <a16:creationId xmlns:a16="http://schemas.microsoft.com/office/drawing/2014/main" id="{3F52A761-2800-46E9-9827-EB73BB113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9" y="1032"/>
              <a:ext cx="5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>
                  <a:solidFill>
                    <a:srgbClr val="FF0000"/>
                  </a:solidFill>
                </a:rPr>
                <a:t>= </a:t>
              </a:r>
              <a:r>
                <a:rPr lang="en-US" altLang="hu-HU">
                  <a:solidFill>
                    <a:srgbClr val="FF0000"/>
                  </a:solidFill>
                  <a:sym typeface="Symbol" panose="05050102010706020507" pitchFamily="18" charset="2"/>
                </a:rPr>
                <a:t></a:t>
              </a:r>
              <a:endParaRPr lang="en-US" altLang="hu-HU"/>
            </a:p>
          </p:txBody>
        </p:sp>
      </p:grpSp>
      <p:sp>
        <p:nvSpPr>
          <p:cNvPr id="136209" name="Text Box 1043">
            <a:extLst>
              <a:ext uri="{FF2B5EF4-FFF2-40B4-BE49-F238E27FC236}">
                <a16:creationId xmlns:a16="http://schemas.microsoft.com/office/drawing/2014/main" id="{07C57F99-23F9-4EE6-A854-670047564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775" y="333375"/>
            <a:ext cx="1106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>
                <a:solidFill>
                  <a:schemeClr val="accent2"/>
                </a:solidFill>
              </a:rPr>
              <a:t>allow</a:t>
            </a:r>
            <a:endParaRPr lang="en-US" altLang="hu-HU"/>
          </a:p>
        </p:txBody>
      </p:sp>
      <p:sp>
        <p:nvSpPr>
          <p:cNvPr id="136210" name="Freeform 1044">
            <a:extLst>
              <a:ext uri="{FF2B5EF4-FFF2-40B4-BE49-F238E27FC236}">
                <a16:creationId xmlns:a16="http://schemas.microsoft.com/office/drawing/2014/main" id="{5E1A2080-198D-4587-B43A-EB47EF21971A}"/>
              </a:ext>
            </a:extLst>
          </p:cNvPr>
          <p:cNvSpPr>
            <a:spLocks/>
          </p:cNvSpPr>
          <p:nvPr/>
        </p:nvSpPr>
        <p:spPr bwMode="auto">
          <a:xfrm>
            <a:off x="6510338" y="854075"/>
            <a:ext cx="1431925" cy="450850"/>
          </a:xfrm>
          <a:custGeom>
            <a:avLst/>
            <a:gdLst>
              <a:gd name="T0" fmla="*/ 0 w 902"/>
              <a:gd name="T1" fmla="*/ 2147483646 h 284"/>
              <a:gd name="T2" fmla="*/ 2147483646 w 902"/>
              <a:gd name="T3" fmla="*/ 2147483646 h 284"/>
              <a:gd name="T4" fmla="*/ 2147483646 w 902"/>
              <a:gd name="T5" fmla="*/ 2147483646 h 284"/>
              <a:gd name="T6" fmla="*/ 2147483646 w 902"/>
              <a:gd name="T7" fmla="*/ 0 h 284"/>
              <a:gd name="T8" fmla="*/ 0 60000 65536"/>
              <a:gd name="T9" fmla="*/ 0 60000 65536"/>
              <a:gd name="T10" fmla="*/ 0 60000 65536"/>
              <a:gd name="T11" fmla="*/ 0 60000 65536"/>
              <a:gd name="T12" fmla="*/ 0 w 902"/>
              <a:gd name="T13" fmla="*/ 0 h 284"/>
              <a:gd name="T14" fmla="*/ 902 w 902"/>
              <a:gd name="T15" fmla="*/ 284 h 2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2" h="284">
                <a:moveTo>
                  <a:pt x="0" y="284"/>
                </a:moveTo>
                <a:cubicBezTo>
                  <a:pt x="82" y="240"/>
                  <a:pt x="157" y="187"/>
                  <a:pt x="240" y="146"/>
                </a:cubicBezTo>
                <a:cubicBezTo>
                  <a:pt x="317" y="107"/>
                  <a:pt x="439" y="90"/>
                  <a:pt x="524" y="73"/>
                </a:cubicBezTo>
                <a:cubicBezTo>
                  <a:pt x="645" y="23"/>
                  <a:pt x="771" y="0"/>
                  <a:pt x="902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6211" name="Text Box 1045">
            <a:extLst>
              <a:ext uri="{FF2B5EF4-FFF2-40B4-BE49-F238E27FC236}">
                <a16:creationId xmlns:a16="http://schemas.microsoft.com/office/drawing/2014/main" id="{2D58D364-86E1-40A5-8435-FF7E706F0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613" y="4171950"/>
            <a:ext cx="64135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olidFill>
                  <a:schemeClr val="accent2"/>
                </a:solidFill>
              </a:rPr>
              <a:t>T</a:t>
            </a:r>
            <a:r>
              <a:rPr lang="en-US" altLang="hu-HU" sz="1800">
                <a:solidFill>
                  <a:schemeClr val="accent2"/>
                </a:solidFill>
              </a:rPr>
              <a:t>3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u-HU" sz="1800">
                <a:solidFill>
                  <a:schemeClr val="accent2"/>
                </a:solidFill>
              </a:rPr>
              <a:t>start</a:t>
            </a:r>
          </a:p>
        </p:txBody>
      </p:sp>
      <p:sp>
        <p:nvSpPr>
          <p:cNvPr id="136212" name="Line 1046">
            <a:extLst>
              <a:ext uri="{FF2B5EF4-FFF2-40B4-BE49-F238E27FC236}">
                <a16:creationId xmlns:a16="http://schemas.microsoft.com/office/drawing/2014/main" id="{915A971E-333A-41B2-AEF3-00424D0F1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3075" y="4191000"/>
            <a:ext cx="0" cy="7270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6213" name="Line 1047">
            <a:extLst>
              <a:ext uri="{FF2B5EF4-FFF2-40B4-BE49-F238E27FC236}">
                <a16:creationId xmlns:a16="http://schemas.microsoft.com/office/drawing/2014/main" id="{5812C5BD-CCCB-4F96-863D-FB8B1EB1FA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4192588"/>
            <a:ext cx="0" cy="7270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6214" name="Freeform 1049">
            <a:extLst>
              <a:ext uri="{FF2B5EF4-FFF2-40B4-BE49-F238E27FC236}">
                <a16:creationId xmlns:a16="http://schemas.microsoft.com/office/drawing/2014/main" id="{FA4D9D55-FDAC-4EF7-BF24-4B1E6D11B64E}"/>
              </a:ext>
            </a:extLst>
          </p:cNvPr>
          <p:cNvSpPr>
            <a:spLocks/>
          </p:cNvSpPr>
          <p:nvPr/>
        </p:nvSpPr>
        <p:spPr bwMode="auto">
          <a:xfrm>
            <a:off x="2262188" y="3382963"/>
            <a:ext cx="912812" cy="658812"/>
          </a:xfrm>
          <a:custGeom>
            <a:avLst/>
            <a:gdLst>
              <a:gd name="T0" fmla="*/ 0 w 575"/>
              <a:gd name="T1" fmla="*/ 2147483646 h 415"/>
              <a:gd name="T2" fmla="*/ 2147483646 w 575"/>
              <a:gd name="T3" fmla="*/ 2147483646 h 415"/>
              <a:gd name="T4" fmla="*/ 2147483646 w 575"/>
              <a:gd name="T5" fmla="*/ 2147483646 h 415"/>
              <a:gd name="T6" fmla="*/ 2147483646 w 575"/>
              <a:gd name="T7" fmla="*/ 2147483646 h 415"/>
              <a:gd name="T8" fmla="*/ 2147483646 w 575"/>
              <a:gd name="T9" fmla="*/ 0 h 4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415"/>
              <a:gd name="T17" fmla="*/ 575 w 575"/>
              <a:gd name="T18" fmla="*/ 415 h 4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415">
                <a:moveTo>
                  <a:pt x="0" y="415"/>
                </a:moveTo>
                <a:cubicBezTo>
                  <a:pt x="30" y="395"/>
                  <a:pt x="66" y="387"/>
                  <a:pt x="95" y="364"/>
                </a:cubicBezTo>
                <a:cubicBezTo>
                  <a:pt x="127" y="338"/>
                  <a:pt x="162" y="322"/>
                  <a:pt x="197" y="298"/>
                </a:cubicBezTo>
                <a:cubicBezTo>
                  <a:pt x="242" y="266"/>
                  <a:pt x="288" y="234"/>
                  <a:pt x="335" y="204"/>
                </a:cubicBezTo>
                <a:cubicBezTo>
                  <a:pt x="420" y="150"/>
                  <a:pt x="530" y="96"/>
                  <a:pt x="575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6215" name="Freeform 1050">
            <a:extLst>
              <a:ext uri="{FF2B5EF4-FFF2-40B4-BE49-F238E27FC236}">
                <a16:creationId xmlns:a16="http://schemas.microsoft.com/office/drawing/2014/main" id="{262BFABA-09E9-4BD7-95D4-A8080C975D87}"/>
              </a:ext>
            </a:extLst>
          </p:cNvPr>
          <p:cNvSpPr>
            <a:spLocks/>
          </p:cNvSpPr>
          <p:nvPr/>
        </p:nvSpPr>
        <p:spPr bwMode="auto">
          <a:xfrm>
            <a:off x="2216150" y="3440113"/>
            <a:ext cx="958850" cy="404812"/>
          </a:xfrm>
          <a:custGeom>
            <a:avLst/>
            <a:gdLst>
              <a:gd name="T0" fmla="*/ 0 w 604"/>
              <a:gd name="T1" fmla="*/ 0 h 255"/>
              <a:gd name="T2" fmla="*/ 2147483646 w 604"/>
              <a:gd name="T3" fmla="*/ 2147483646 h 255"/>
              <a:gd name="T4" fmla="*/ 2147483646 w 604"/>
              <a:gd name="T5" fmla="*/ 2147483646 h 255"/>
              <a:gd name="T6" fmla="*/ 2147483646 w 604"/>
              <a:gd name="T7" fmla="*/ 2147483646 h 255"/>
              <a:gd name="T8" fmla="*/ 0 60000 65536"/>
              <a:gd name="T9" fmla="*/ 0 60000 65536"/>
              <a:gd name="T10" fmla="*/ 0 60000 65536"/>
              <a:gd name="T11" fmla="*/ 0 60000 65536"/>
              <a:gd name="T12" fmla="*/ 0 w 604"/>
              <a:gd name="T13" fmla="*/ 0 h 255"/>
              <a:gd name="T14" fmla="*/ 604 w 604"/>
              <a:gd name="T15" fmla="*/ 255 h 2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4" h="255">
                <a:moveTo>
                  <a:pt x="0" y="0"/>
                </a:moveTo>
                <a:cubicBezTo>
                  <a:pt x="56" y="38"/>
                  <a:pt x="109" y="64"/>
                  <a:pt x="175" y="80"/>
                </a:cubicBezTo>
                <a:cubicBezTo>
                  <a:pt x="240" y="114"/>
                  <a:pt x="307" y="143"/>
                  <a:pt x="378" y="160"/>
                </a:cubicBezTo>
                <a:cubicBezTo>
                  <a:pt x="452" y="197"/>
                  <a:pt x="529" y="220"/>
                  <a:pt x="604" y="255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6216" name="Line 1051">
            <a:extLst>
              <a:ext uri="{FF2B5EF4-FFF2-40B4-BE49-F238E27FC236}">
                <a16:creationId xmlns:a16="http://schemas.microsoft.com/office/drawing/2014/main" id="{58516F37-342E-42E0-9107-FA90D794FF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0200" y="1714500"/>
            <a:ext cx="190500" cy="469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6217" name="Text Box 1052">
            <a:extLst>
              <a:ext uri="{FF2B5EF4-FFF2-40B4-BE49-F238E27FC236}">
                <a16:creationId xmlns:a16="http://schemas.microsoft.com/office/drawing/2014/main" id="{1CADC71B-6428-4FFB-985F-E6FECD61A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525" y="1595438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Number Placeholder 5">
            <a:extLst>
              <a:ext uri="{FF2B5EF4-FFF2-40B4-BE49-F238E27FC236}">
                <a16:creationId xmlns:a16="http://schemas.microsoft.com/office/drawing/2014/main" id="{E4C29F26-DA89-4FD0-9082-87FABD12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3F3A7D-3E73-4849-9F64-18532610978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134</a:t>
            </a:fld>
            <a:endParaRPr lang="en-US" altLang="hu-HU" sz="1400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F4574469-102C-4832-B419-72C58AD83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0538" y="401638"/>
            <a:ext cx="7772400" cy="866775"/>
          </a:xfrm>
        </p:spPr>
        <p:txBody>
          <a:bodyPr/>
          <a:lstStyle/>
          <a:p>
            <a:pPr algn="l" eaLnBrk="1" hangingPunct="1"/>
            <a:r>
              <a:rPr lang="en-US" altLang="hu-HU" sz="3200" u="sng"/>
              <a:t>Another thing validation must prevent:</a:t>
            </a:r>
          </a:p>
        </p:txBody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4FB0BC13-86E0-4B28-AB91-87E6881766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025" y="1298575"/>
            <a:ext cx="7772400" cy="13779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		RS(T</a:t>
            </a:r>
            <a:r>
              <a:rPr lang="en-US" altLang="hu-HU" sz="2400"/>
              <a:t>2</a:t>
            </a:r>
            <a:r>
              <a:rPr lang="en-US" altLang="hu-HU"/>
              <a:t>)={A}     	RS(T</a:t>
            </a:r>
            <a:r>
              <a:rPr lang="en-US" altLang="hu-HU" sz="2400"/>
              <a:t>3</a:t>
            </a:r>
            <a:r>
              <a:rPr lang="en-US" altLang="hu-HU"/>
              <a:t>)={A,B}</a:t>
            </a:r>
          </a:p>
          <a:p>
            <a:pPr eaLnBrk="1" hangingPunct="1">
              <a:buFontTx/>
              <a:buNone/>
            </a:pPr>
            <a:r>
              <a:rPr lang="en-US" altLang="hu-HU"/>
              <a:t>		WS(T</a:t>
            </a:r>
            <a:r>
              <a:rPr lang="en-US" altLang="hu-HU" sz="2400"/>
              <a:t>2</a:t>
            </a:r>
            <a:r>
              <a:rPr lang="en-US" altLang="hu-HU"/>
              <a:t>)={D,E} 	WS(T</a:t>
            </a:r>
            <a:r>
              <a:rPr lang="en-US" altLang="hu-HU" sz="2400"/>
              <a:t>3</a:t>
            </a:r>
            <a:r>
              <a:rPr lang="en-US" altLang="hu-HU"/>
              <a:t>)={C,D}</a:t>
            </a:r>
          </a:p>
        </p:txBody>
      </p:sp>
      <p:sp>
        <p:nvSpPr>
          <p:cNvPr id="137221" name="Line 4">
            <a:extLst>
              <a:ext uri="{FF2B5EF4-FFF2-40B4-BE49-F238E27FC236}">
                <a16:creationId xmlns:a16="http://schemas.microsoft.com/office/drawing/2014/main" id="{C9125CF0-FE0A-4A01-B573-81E86F283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3998913"/>
            <a:ext cx="6629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7222" name="Text Box 5">
            <a:extLst>
              <a:ext uri="{FF2B5EF4-FFF2-40B4-BE49-F238E27FC236}">
                <a16:creationId xmlns:a16="http://schemas.microsoft.com/office/drawing/2014/main" id="{8A375DAA-DD65-4666-AA74-2DC5C91D0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4189413"/>
            <a:ext cx="72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137223" name="Line 6">
            <a:extLst>
              <a:ext uri="{FF2B5EF4-FFF2-40B4-BE49-F238E27FC236}">
                <a16:creationId xmlns:a16="http://schemas.microsoft.com/office/drawing/2014/main" id="{F34F6EDE-F3E0-423A-822F-484BEBA36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3289300"/>
            <a:ext cx="1587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7224" name="Line 7">
            <a:extLst>
              <a:ext uri="{FF2B5EF4-FFF2-40B4-BE49-F238E27FC236}">
                <a16:creationId xmlns:a16="http://schemas.microsoft.com/office/drawing/2014/main" id="{62B277F6-76E6-4AC8-9A5F-0F17701BD5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2313" y="3287713"/>
            <a:ext cx="9525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7225" name="Text Box 8">
            <a:extLst>
              <a:ext uri="{FF2B5EF4-FFF2-40B4-BE49-F238E27FC236}">
                <a16:creationId xmlns:a16="http://schemas.microsoft.com/office/drawing/2014/main" id="{986A2633-BB7C-442F-9A2D-5BED06176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763" y="3122613"/>
            <a:ext cx="109537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2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validated</a:t>
            </a:r>
          </a:p>
        </p:txBody>
      </p:sp>
      <p:sp>
        <p:nvSpPr>
          <p:cNvPr id="137226" name="Text Box 9">
            <a:extLst>
              <a:ext uri="{FF2B5EF4-FFF2-40B4-BE49-F238E27FC236}">
                <a16:creationId xmlns:a16="http://schemas.microsoft.com/office/drawing/2014/main" id="{B4B0A684-D552-4D18-B5E0-E786E529C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3170238"/>
            <a:ext cx="109537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3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validated</a:t>
            </a:r>
          </a:p>
        </p:txBody>
      </p:sp>
      <p:sp>
        <p:nvSpPr>
          <p:cNvPr id="137227" name="Line 10">
            <a:extLst>
              <a:ext uri="{FF2B5EF4-FFF2-40B4-BE49-F238E27FC236}">
                <a16:creationId xmlns:a16="http://schemas.microsoft.com/office/drawing/2014/main" id="{7A64AD8E-7FF3-40FD-8572-F7A83D213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4150" y="4006850"/>
            <a:ext cx="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7228" name="Text Box 11">
            <a:extLst>
              <a:ext uri="{FF2B5EF4-FFF2-40B4-BE49-F238E27FC236}">
                <a16:creationId xmlns:a16="http://schemas.microsoft.com/office/drawing/2014/main" id="{921DB762-8FA2-4C4E-8AF1-566D96E5A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038" y="4000500"/>
            <a:ext cx="7175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finish</a:t>
            </a:r>
            <a:endParaRPr lang="en-US" altLang="hu-HU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2</a:t>
            </a:r>
            <a:endParaRPr lang="en-US" altLang="hu-HU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Number Placeholder 5">
            <a:extLst>
              <a:ext uri="{FF2B5EF4-FFF2-40B4-BE49-F238E27FC236}">
                <a16:creationId xmlns:a16="http://schemas.microsoft.com/office/drawing/2014/main" id="{9883FB8B-7705-4160-8612-B08C6AAF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C7464B-A964-4690-BD32-75521D0A97E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135</a:t>
            </a:fld>
            <a:endParaRPr lang="en-US" altLang="hu-HU" sz="1400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EDCB1453-C99C-4CBF-9E4B-A623DE3F9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0538" y="401638"/>
            <a:ext cx="7772400" cy="866775"/>
          </a:xfrm>
        </p:spPr>
        <p:txBody>
          <a:bodyPr/>
          <a:lstStyle/>
          <a:p>
            <a:pPr algn="l" eaLnBrk="1" hangingPunct="1"/>
            <a:r>
              <a:rPr lang="en-US" altLang="hu-HU" sz="3200" u="sng"/>
              <a:t>Another thing validation must prevent:</a:t>
            </a:r>
          </a:p>
        </p:txBody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4D828944-DD4E-4EC7-94EA-56584D81B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025" y="1298575"/>
            <a:ext cx="7772400" cy="13779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		RS(T</a:t>
            </a:r>
            <a:r>
              <a:rPr lang="en-US" altLang="hu-HU" sz="2400"/>
              <a:t>2</a:t>
            </a:r>
            <a:r>
              <a:rPr lang="en-US" altLang="hu-HU"/>
              <a:t>)={A}     	RS(T</a:t>
            </a:r>
            <a:r>
              <a:rPr lang="en-US" altLang="hu-HU" sz="2400"/>
              <a:t>3</a:t>
            </a:r>
            <a:r>
              <a:rPr lang="en-US" altLang="hu-HU"/>
              <a:t>)={A,B}</a:t>
            </a:r>
          </a:p>
          <a:p>
            <a:pPr eaLnBrk="1" hangingPunct="1">
              <a:buFontTx/>
              <a:buNone/>
            </a:pPr>
            <a:r>
              <a:rPr lang="en-US" altLang="hu-HU"/>
              <a:t>		WS(T</a:t>
            </a:r>
            <a:r>
              <a:rPr lang="en-US" altLang="hu-HU" sz="2400"/>
              <a:t>2</a:t>
            </a:r>
            <a:r>
              <a:rPr lang="en-US" altLang="hu-HU"/>
              <a:t>)={D,E} 	WS(T</a:t>
            </a:r>
            <a:r>
              <a:rPr lang="en-US" altLang="hu-HU" sz="2400"/>
              <a:t>3</a:t>
            </a:r>
            <a:r>
              <a:rPr lang="en-US" altLang="hu-HU"/>
              <a:t>)={C,D}</a:t>
            </a:r>
          </a:p>
        </p:txBody>
      </p:sp>
      <p:sp>
        <p:nvSpPr>
          <p:cNvPr id="138245" name="Line 4">
            <a:extLst>
              <a:ext uri="{FF2B5EF4-FFF2-40B4-BE49-F238E27FC236}">
                <a16:creationId xmlns:a16="http://schemas.microsoft.com/office/drawing/2014/main" id="{4A9B2434-121F-4539-9D07-87D86FBC5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3998913"/>
            <a:ext cx="6629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8246" name="Text Box 5">
            <a:extLst>
              <a:ext uri="{FF2B5EF4-FFF2-40B4-BE49-F238E27FC236}">
                <a16:creationId xmlns:a16="http://schemas.microsoft.com/office/drawing/2014/main" id="{8BDB8A4F-65EE-4223-A59D-ADD37C4D7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4189413"/>
            <a:ext cx="72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138247" name="Line 6">
            <a:extLst>
              <a:ext uri="{FF2B5EF4-FFF2-40B4-BE49-F238E27FC236}">
                <a16:creationId xmlns:a16="http://schemas.microsoft.com/office/drawing/2014/main" id="{B32271C3-C35A-4564-B14F-2A9703014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3289300"/>
            <a:ext cx="1587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8248" name="Line 7">
            <a:extLst>
              <a:ext uri="{FF2B5EF4-FFF2-40B4-BE49-F238E27FC236}">
                <a16:creationId xmlns:a16="http://schemas.microsoft.com/office/drawing/2014/main" id="{6FF221E9-EC21-41DC-9B39-195F7276BF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2313" y="3287713"/>
            <a:ext cx="9525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8249" name="Text Box 8">
            <a:extLst>
              <a:ext uri="{FF2B5EF4-FFF2-40B4-BE49-F238E27FC236}">
                <a16:creationId xmlns:a16="http://schemas.microsoft.com/office/drawing/2014/main" id="{24ABF63A-AE93-490F-A102-4A056FC8E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763" y="3122613"/>
            <a:ext cx="109537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2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validated</a:t>
            </a:r>
          </a:p>
        </p:txBody>
      </p:sp>
      <p:sp>
        <p:nvSpPr>
          <p:cNvPr id="138250" name="Text Box 9">
            <a:extLst>
              <a:ext uri="{FF2B5EF4-FFF2-40B4-BE49-F238E27FC236}">
                <a16:creationId xmlns:a16="http://schemas.microsoft.com/office/drawing/2014/main" id="{96D6FE19-B529-4AD4-9CE7-8E019204C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3170238"/>
            <a:ext cx="109537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3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validated</a:t>
            </a:r>
          </a:p>
        </p:txBody>
      </p:sp>
      <p:sp>
        <p:nvSpPr>
          <p:cNvPr id="138251" name="Line 10">
            <a:extLst>
              <a:ext uri="{FF2B5EF4-FFF2-40B4-BE49-F238E27FC236}">
                <a16:creationId xmlns:a16="http://schemas.microsoft.com/office/drawing/2014/main" id="{FE69F546-41CE-44EA-B999-D917B2E22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4150" y="4006850"/>
            <a:ext cx="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8252" name="Text Box 11">
            <a:extLst>
              <a:ext uri="{FF2B5EF4-FFF2-40B4-BE49-F238E27FC236}">
                <a16:creationId xmlns:a16="http://schemas.microsoft.com/office/drawing/2014/main" id="{AF16CB0C-2F09-4F26-8AD8-773C393C0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038" y="4000500"/>
            <a:ext cx="7175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finish</a:t>
            </a:r>
            <a:endParaRPr lang="en-US" altLang="hu-HU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2</a:t>
            </a:r>
            <a:endParaRPr lang="en-US" altLang="hu-HU"/>
          </a:p>
        </p:txBody>
      </p:sp>
      <p:grpSp>
        <p:nvGrpSpPr>
          <p:cNvPr id="138253" name="Group 15">
            <a:extLst>
              <a:ext uri="{FF2B5EF4-FFF2-40B4-BE49-F238E27FC236}">
                <a16:creationId xmlns:a16="http://schemas.microsoft.com/office/drawing/2014/main" id="{D354133C-9D25-4379-87F3-58D99BD5DC40}"/>
              </a:ext>
            </a:extLst>
          </p:cNvPr>
          <p:cNvGrpSpPr>
            <a:grpSpLocks/>
          </p:cNvGrpSpPr>
          <p:nvPr/>
        </p:nvGrpSpPr>
        <p:grpSpPr bwMode="auto">
          <a:xfrm>
            <a:off x="2852738" y="4006850"/>
            <a:ext cx="3249612" cy="1033463"/>
            <a:chOff x="1797" y="2524"/>
            <a:chExt cx="2047" cy="651"/>
          </a:xfrm>
        </p:grpSpPr>
        <p:sp>
          <p:nvSpPr>
            <p:cNvPr id="138254" name="Text Box 12">
              <a:extLst>
                <a:ext uri="{FF2B5EF4-FFF2-40B4-BE49-F238E27FC236}">
                  <a16:creationId xmlns:a16="http://schemas.microsoft.com/office/drawing/2014/main" id="{59121884-ADBD-4F8E-A927-C7DF7FBC0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7" y="2848"/>
              <a:ext cx="20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BAD:  w</a:t>
              </a:r>
              <a:r>
                <a:rPr lang="en-US" altLang="hu-HU" sz="2000">
                  <a:solidFill>
                    <a:srgbClr val="FF0000"/>
                  </a:solidFill>
                </a:rPr>
                <a:t>3</a:t>
              </a:r>
              <a:r>
                <a:rPr lang="en-US" altLang="hu-HU" sz="2800">
                  <a:solidFill>
                    <a:srgbClr val="FF0000"/>
                  </a:solidFill>
                </a:rPr>
                <a:t>(D)  w</a:t>
              </a:r>
              <a:r>
                <a:rPr lang="en-US" altLang="hu-HU" sz="2000">
                  <a:solidFill>
                    <a:srgbClr val="FF0000"/>
                  </a:solidFill>
                </a:rPr>
                <a:t>2</a:t>
              </a:r>
              <a:r>
                <a:rPr lang="en-US" altLang="hu-HU" sz="2800">
                  <a:solidFill>
                    <a:srgbClr val="FF0000"/>
                  </a:solidFill>
                </a:rPr>
                <a:t>(D)</a:t>
              </a:r>
              <a:endParaRPr lang="en-US" altLang="hu-HU"/>
            </a:p>
          </p:txBody>
        </p:sp>
        <p:sp>
          <p:nvSpPr>
            <p:cNvPr id="138255" name="Line 13">
              <a:extLst>
                <a:ext uri="{FF2B5EF4-FFF2-40B4-BE49-F238E27FC236}">
                  <a16:creationId xmlns:a16="http://schemas.microsoft.com/office/drawing/2014/main" id="{CE71C123-ED66-4899-AE88-9515D95A6C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5" y="2524"/>
              <a:ext cx="313" cy="39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38256" name="Line 14">
              <a:extLst>
                <a:ext uri="{FF2B5EF4-FFF2-40B4-BE49-F238E27FC236}">
                  <a16:creationId xmlns:a16="http://schemas.microsoft.com/office/drawing/2014/main" id="{81C6EE4D-9B38-4BB8-924F-D56A06578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3" y="2524"/>
              <a:ext cx="451" cy="37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Number Placeholder 5">
            <a:extLst>
              <a:ext uri="{FF2B5EF4-FFF2-40B4-BE49-F238E27FC236}">
                <a16:creationId xmlns:a16="http://schemas.microsoft.com/office/drawing/2014/main" id="{9D64BAA7-92A6-4143-9914-06A8A2F5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68BD9B-0856-44B9-8CA1-2D1B085CA11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136</a:t>
            </a:fld>
            <a:endParaRPr lang="en-US" altLang="hu-HU" sz="1400"/>
          </a:p>
        </p:txBody>
      </p:sp>
      <p:sp>
        <p:nvSpPr>
          <p:cNvPr id="139267" name="Text Box 11">
            <a:extLst>
              <a:ext uri="{FF2B5EF4-FFF2-40B4-BE49-F238E27FC236}">
                <a16:creationId xmlns:a16="http://schemas.microsoft.com/office/drawing/2014/main" id="{40FEE3E5-851F-420A-9E81-37639F3AB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038" y="4000500"/>
            <a:ext cx="7175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finish</a:t>
            </a:r>
            <a:endParaRPr lang="en-US" altLang="hu-HU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2</a:t>
            </a:r>
            <a:endParaRPr lang="en-US" altLang="hu-HU"/>
          </a:p>
        </p:txBody>
      </p:sp>
      <p:sp>
        <p:nvSpPr>
          <p:cNvPr id="139268" name="Rectangle 2">
            <a:extLst>
              <a:ext uri="{FF2B5EF4-FFF2-40B4-BE49-F238E27FC236}">
                <a16:creationId xmlns:a16="http://schemas.microsoft.com/office/drawing/2014/main" id="{0BB8B31F-50F5-4D3C-A80F-57D28B5E1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0538" y="401638"/>
            <a:ext cx="7772400" cy="866775"/>
          </a:xfrm>
        </p:spPr>
        <p:txBody>
          <a:bodyPr/>
          <a:lstStyle/>
          <a:p>
            <a:pPr algn="l" eaLnBrk="1" hangingPunct="1"/>
            <a:r>
              <a:rPr lang="en-US" altLang="hu-HU" sz="3200" u="sng"/>
              <a:t>Another thing validation must prevent:</a:t>
            </a:r>
          </a:p>
        </p:txBody>
      </p:sp>
      <p:sp>
        <p:nvSpPr>
          <p:cNvPr id="139269" name="Rectangle 3">
            <a:extLst>
              <a:ext uri="{FF2B5EF4-FFF2-40B4-BE49-F238E27FC236}">
                <a16:creationId xmlns:a16="http://schemas.microsoft.com/office/drawing/2014/main" id="{31E04196-AEEF-4001-9783-5E1E2C8DB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025" y="1298575"/>
            <a:ext cx="7772400" cy="13779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		RS(T</a:t>
            </a:r>
            <a:r>
              <a:rPr lang="en-US" altLang="hu-HU" sz="2400"/>
              <a:t>2</a:t>
            </a:r>
            <a:r>
              <a:rPr lang="en-US" altLang="hu-HU"/>
              <a:t>)={A}     	RS(T</a:t>
            </a:r>
            <a:r>
              <a:rPr lang="en-US" altLang="hu-HU" sz="2400"/>
              <a:t>3</a:t>
            </a:r>
            <a:r>
              <a:rPr lang="en-US" altLang="hu-HU"/>
              <a:t>)={A,B}</a:t>
            </a:r>
          </a:p>
          <a:p>
            <a:pPr eaLnBrk="1" hangingPunct="1">
              <a:buFontTx/>
              <a:buNone/>
            </a:pPr>
            <a:r>
              <a:rPr lang="en-US" altLang="hu-HU"/>
              <a:t>		WS(T</a:t>
            </a:r>
            <a:r>
              <a:rPr lang="en-US" altLang="hu-HU" sz="2400"/>
              <a:t>2</a:t>
            </a:r>
            <a:r>
              <a:rPr lang="en-US" altLang="hu-HU"/>
              <a:t>)={D,E} 	WS(T</a:t>
            </a:r>
            <a:r>
              <a:rPr lang="en-US" altLang="hu-HU" sz="2400"/>
              <a:t>3</a:t>
            </a:r>
            <a:r>
              <a:rPr lang="en-US" altLang="hu-HU"/>
              <a:t>)={C,D}</a:t>
            </a:r>
          </a:p>
        </p:txBody>
      </p:sp>
      <p:sp>
        <p:nvSpPr>
          <p:cNvPr id="139270" name="Line 4">
            <a:extLst>
              <a:ext uri="{FF2B5EF4-FFF2-40B4-BE49-F238E27FC236}">
                <a16:creationId xmlns:a16="http://schemas.microsoft.com/office/drawing/2014/main" id="{6FE73BFC-BB2C-453B-A8E3-8B4884F83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3998913"/>
            <a:ext cx="6629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9271" name="Text Box 5">
            <a:extLst>
              <a:ext uri="{FF2B5EF4-FFF2-40B4-BE49-F238E27FC236}">
                <a16:creationId xmlns:a16="http://schemas.microsoft.com/office/drawing/2014/main" id="{84C64DE1-F9E9-4A0C-A284-F560A3F4B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4189413"/>
            <a:ext cx="72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139272" name="Line 6">
            <a:extLst>
              <a:ext uri="{FF2B5EF4-FFF2-40B4-BE49-F238E27FC236}">
                <a16:creationId xmlns:a16="http://schemas.microsoft.com/office/drawing/2014/main" id="{573AFC31-F001-4B3F-9832-DF65C678C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3289300"/>
            <a:ext cx="1587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9273" name="Line 7">
            <a:extLst>
              <a:ext uri="{FF2B5EF4-FFF2-40B4-BE49-F238E27FC236}">
                <a16:creationId xmlns:a16="http://schemas.microsoft.com/office/drawing/2014/main" id="{13D59A3E-12CF-4300-B01C-6FCAF3254E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2313" y="3287713"/>
            <a:ext cx="9525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9274" name="Text Box 8">
            <a:extLst>
              <a:ext uri="{FF2B5EF4-FFF2-40B4-BE49-F238E27FC236}">
                <a16:creationId xmlns:a16="http://schemas.microsoft.com/office/drawing/2014/main" id="{D8E30943-1000-4F72-8B0F-65659A642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763" y="3122613"/>
            <a:ext cx="109537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2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validated</a:t>
            </a:r>
          </a:p>
        </p:txBody>
      </p:sp>
      <p:sp>
        <p:nvSpPr>
          <p:cNvPr id="139275" name="Text Box 9">
            <a:extLst>
              <a:ext uri="{FF2B5EF4-FFF2-40B4-BE49-F238E27FC236}">
                <a16:creationId xmlns:a16="http://schemas.microsoft.com/office/drawing/2014/main" id="{1D9BF51F-9540-4501-91F5-3516F09F5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3170238"/>
            <a:ext cx="109537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3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validated</a:t>
            </a:r>
          </a:p>
        </p:txBody>
      </p:sp>
      <p:sp>
        <p:nvSpPr>
          <p:cNvPr id="139276" name="Line 10">
            <a:extLst>
              <a:ext uri="{FF2B5EF4-FFF2-40B4-BE49-F238E27FC236}">
                <a16:creationId xmlns:a16="http://schemas.microsoft.com/office/drawing/2014/main" id="{479A54DF-4ED2-4BB6-B8AA-A2A8439AD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4150" y="4006850"/>
            <a:ext cx="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9277" name="Text Box 16">
            <a:extLst>
              <a:ext uri="{FF2B5EF4-FFF2-40B4-BE49-F238E27FC236}">
                <a16:creationId xmlns:a16="http://schemas.microsoft.com/office/drawing/2014/main" id="{AF65F3D2-7DD0-4B5A-B4DF-9845F0DEC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925" y="206375"/>
            <a:ext cx="1106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>
                <a:solidFill>
                  <a:schemeClr val="accent2"/>
                </a:solidFill>
              </a:rPr>
              <a:t>allow</a:t>
            </a:r>
            <a:endParaRPr lang="en-US" altLang="hu-HU"/>
          </a:p>
        </p:txBody>
      </p:sp>
      <p:sp>
        <p:nvSpPr>
          <p:cNvPr id="139278" name="Freeform 17">
            <a:extLst>
              <a:ext uri="{FF2B5EF4-FFF2-40B4-BE49-F238E27FC236}">
                <a16:creationId xmlns:a16="http://schemas.microsoft.com/office/drawing/2014/main" id="{1B45C15C-E5DE-451F-AE49-11B48ABD9C3D}"/>
              </a:ext>
            </a:extLst>
          </p:cNvPr>
          <p:cNvSpPr>
            <a:spLocks/>
          </p:cNvSpPr>
          <p:nvPr/>
        </p:nvSpPr>
        <p:spPr bwMode="auto">
          <a:xfrm>
            <a:off x="6059488" y="727075"/>
            <a:ext cx="1431925" cy="450850"/>
          </a:xfrm>
          <a:custGeom>
            <a:avLst/>
            <a:gdLst>
              <a:gd name="T0" fmla="*/ 0 w 902"/>
              <a:gd name="T1" fmla="*/ 2147483646 h 284"/>
              <a:gd name="T2" fmla="*/ 2147483646 w 902"/>
              <a:gd name="T3" fmla="*/ 2147483646 h 284"/>
              <a:gd name="T4" fmla="*/ 2147483646 w 902"/>
              <a:gd name="T5" fmla="*/ 2147483646 h 284"/>
              <a:gd name="T6" fmla="*/ 2147483646 w 902"/>
              <a:gd name="T7" fmla="*/ 0 h 284"/>
              <a:gd name="T8" fmla="*/ 0 60000 65536"/>
              <a:gd name="T9" fmla="*/ 0 60000 65536"/>
              <a:gd name="T10" fmla="*/ 0 60000 65536"/>
              <a:gd name="T11" fmla="*/ 0 60000 65536"/>
              <a:gd name="T12" fmla="*/ 0 w 902"/>
              <a:gd name="T13" fmla="*/ 0 h 284"/>
              <a:gd name="T14" fmla="*/ 902 w 902"/>
              <a:gd name="T15" fmla="*/ 284 h 2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2" h="284">
                <a:moveTo>
                  <a:pt x="0" y="284"/>
                </a:moveTo>
                <a:cubicBezTo>
                  <a:pt x="82" y="240"/>
                  <a:pt x="157" y="187"/>
                  <a:pt x="240" y="146"/>
                </a:cubicBezTo>
                <a:cubicBezTo>
                  <a:pt x="317" y="107"/>
                  <a:pt x="439" y="90"/>
                  <a:pt x="524" y="73"/>
                </a:cubicBezTo>
                <a:cubicBezTo>
                  <a:pt x="645" y="23"/>
                  <a:pt x="771" y="0"/>
                  <a:pt x="902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9279" name="Text Box 18">
            <a:extLst>
              <a:ext uri="{FF2B5EF4-FFF2-40B4-BE49-F238E27FC236}">
                <a16:creationId xmlns:a16="http://schemas.microsoft.com/office/drawing/2014/main" id="{4B070E39-0AC7-4D4B-A044-309CB167A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4002088"/>
            <a:ext cx="71755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solidFill>
                  <a:schemeClr val="accent2"/>
                </a:solidFill>
              </a:rPr>
              <a:t>finish</a:t>
            </a:r>
            <a:endParaRPr lang="en-US" altLang="hu-HU" sz="24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chemeClr val="accent2"/>
                </a:solidFill>
              </a:rPr>
              <a:t>T</a:t>
            </a:r>
            <a:r>
              <a:rPr lang="en-US" altLang="hu-HU" sz="1800">
                <a:solidFill>
                  <a:schemeClr val="accent2"/>
                </a:solidFill>
              </a:rPr>
              <a:t>2</a:t>
            </a:r>
            <a:endParaRPr lang="en-US" altLang="hu-HU"/>
          </a:p>
        </p:txBody>
      </p:sp>
      <p:sp>
        <p:nvSpPr>
          <p:cNvPr id="139280" name="Line 19">
            <a:extLst>
              <a:ext uri="{FF2B5EF4-FFF2-40B4-BE49-F238E27FC236}">
                <a16:creationId xmlns:a16="http://schemas.microsoft.com/office/drawing/2014/main" id="{11597358-68F3-469F-94A6-B0C7C4F8E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1213" y="4008438"/>
            <a:ext cx="0" cy="6111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9281" name="Freeform 20">
            <a:extLst>
              <a:ext uri="{FF2B5EF4-FFF2-40B4-BE49-F238E27FC236}">
                <a16:creationId xmlns:a16="http://schemas.microsoft.com/office/drawing/2014/main" id="{EA6F0D9F-16A2-42F4-9244-CAC3B9F1AE7A}"/>
              </a:ext>
            </a:extLst>
          </p:cNvPr>
          <p:cNvSpPr>
            <a:spLocks/>
          </p:cNvSpPr>
          <p:nvPr/>
        </p:nvSpPr>
        <p:spPr bwMode="auto">
          <a:xfrm>
            <a:off x="6303963" y="3960813"/>
            <a:ext cx="912812" cy="658812"/>
          </a:xfrm>
          <a:custGeom>
            <a:avLst/>
            <a:gdLst>
              <a:gd name="T0" fmla="*/ 0 w 575"/>
              <a:gd name="T1" fmla="*/ 2147483646 h 415"/>
              <a:gd name="T2" fmla="*/ 2147483646 w 575"/>
              <a:gd name="T3" fmla="*/ 2147483646 h 415"/>
              <a:gd name="T4" fmla="*/ 2147483646 w 575"/>
              <a:gd name="T5" fmla="*/ 2147483646 h 415"/>
              <a:gd name="T6" fmla="*/ 2147483646 w 575"/>
              <a:gd name="T7" fmla="*/ 2147483646 h 415"/>
              <a:gd name="T8" fmla="*/ 2147483646 w 575"/>
              <a:gd name="T9" fmla="*/ 0 h 4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415"/>
              <a:gd name="T17" fmla="*/ 575 w 575"/>
              <a:gd name="T18" fmla="*/ 415 h 4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415">
                <a:moveTo>
                  <a:pt x="0" y="415"/>
                </a:moveTo>
                <a:cubicBezTo>
                  <a:pt x="30" y="395"/>
                  <a:pt x="66" y="387"/>
                  <a:pt x="95" y="364"/>
                </a:cubicBezTo>
                <a:cubicBezTo>
                  <a:pt x="127" y="338"/>
                  <a:pt x="162" y="322"/>
                  <a:pt x="197" y="298"/>
                </a:cubicBezTo>
                <a:cubicBezTo>
                  <a:pt x="242" y="266"/>
                  <a:pt x="288" y="234"/>
                  <a:pt x="335" y="204"/>
                </a:cubicBezTo>
                <a:cubicBezTo>
                  <a:pt x="420" y="150"/>
                  <a:pt x="530" y="96"/>
                  <a:pt x="575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9282" name="Freeform 21">
            <a:extLst>
              <a:ext uri="{FF2B5EF4-FFF2-40B4-BE49-F238E27FC236}">
                <a16:creationId xmlns:a16="http://schemas.microsoft.com/office/drawing/2014/main" id="{9B4E8589-16AE-4499-A902-7DEC52C167CC}"/>
              </a:ext>
            </a:extLst>
          </p:cNvPr>
          <p:cNvSpPr>
            <a:spLocks/>
          </p:cNvSpPr>
          <p:nvPr/>
        </p:nvSpPr>
        <p:spPr bwMode="auto">
          <a:xfrm>
            <a:off x="6257925" y="4017963"/>
            <a:ext cx="958850" cy="404812"/>
          </a:xfrm>
          <a:custGeom>
            <a:avLst/>
            <a:gdLst>
              <a:gd name="T0" fmla="*/ 0 w 604"/>
              <a:gd name="T1" fmla="*/ 0 h 255"/>
              <a:gd name="T2" fmla="*/ 2147483646 w 604"/>
              <a:gd name="T3" fmla="*/ 2147483646 h 255"/>
              <a:gd name="T4" fmla="*/ 2147483646 w 604"/>
              <a:gd name="T5" fmla="*/ 2147483646 h 255"/>
              <a:gd name="T6" fmla="*/ 2147483646 w 604"/>
              <a:gd name="T7" fmla="*/ 2147483646 h 255"/>
              <a:gd name="T8" fmla="*/ 0 60000 65536"/>
              <a:gd name="T9" fmla="*/ 0 60000 65536"/>
              <a:gd name="T10" fmla="*/ 0 60000 65536"/>
              <a:gd name="T11" fmla="*/ 0 60000 65536"/>
              <a:gd name="T12" fmla="*/ 0 w 604"/>
              <a:gd name="T13" fmla="*/ 0 h 255"/>
              <a:gd name="T14" fmla="*/ 604 w 604"/>
              <a:gd name="T15" fmla="*/ 255 h 2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4" h="255">
                <a:moveTo>
                  <a:pt x="0" y="0"/>
                </a:moveTo>
                <a:cubicBezTo>
                  <a:pt x="56" y="38"/>
                  <a:pt x="109" y="64"/>
                  <a:pt x="175" y="80"/>
                </a:cubicBezTo>
                <a:cubicBezTo>
                  <a:pt x="240" y="114"/>
                  <a:pt x="307" y="143"/>
                  <a:pt x="378" y="160"/>
                </a:cubicBezTo>
                <a:cubicBezTo>
                  <a:pt x="452" y="197"/>
                  <a:pt x="529" y="220"/>
                  <a:pt x="604" y="255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Number Placeholder 5">
            <a:extLst>
              <a:ext uri="{FF2B5EF4-FFF2-40B4-BE49-F238E27FC236}">
                <a16:creationId xmlns:a16="http://schemas.microsoft.com/office/drawing/2014/main" id="{26685FFC-F9EE-48F2-A5FE-159A400B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DEE54C-9E3B-4A07-84DF-4AE7820C7EC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137</a:t>
            </a:fld>
            <a:endParaRPr lang="en-US" altLang="hu-HU" sz="1400"/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F91D37BB-DB1E-475B-AC81-3BDF43E257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725" y="436563"/>
            <a:ext cx="7772400" cy="854075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Validation rules for T</a:t>
            </a:r>
            <a:r>
              <a:rPr lang="en-US" altLang="hu-HU" sz="3200" u="sng"/>
              <a:t>j</a:t>
            </a:r>
            <a:r>
              <a:rPr lang="en-US" altLang="hu-HU" sz="3600" u="sng"/>
              <a:t>:</a:t>
            </a:r>
          </a:p>
        </p:txBody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7CACA6F0-5C05-472E-AA73-D81E53188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5950" y="148431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(1) When T</a:t>
            </a:r>
            <a:r>
              <a:rPr lang="en-US" altLang="hu-HU" sz="2400"/>
              <a:t>j </a:t>
            </a:r>
            <a:r>
              <a:rPr lang="en-US" altLang="hu-HU"/>
              <a:t>starts phase 1: </a:t>
            </a:r>
          </a:p>
          <a:p>
            <a:pPr eaLnBrk="1" hangingPunct="1">
              <a:buFontTx/>
              <a:buNone/>
            </a:pPr>
            <a:r>
              <a:rPr lang="en-US" altLang="hu-HU"/>
              <a:t>		ignore(T</a:t>
            </a:r>
            <a:r>
              <a:rPr lang="en-US" altLang="hu-HU" sz="2400"/>
              <a:t>j</a:t>
            </a:r>
            <a:r>
              <a:rPr lang="en-US" altLang="hu-HU"/>
              <a:t>)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FIN</a:t>
            </a:r>
          </a:p>
          <a:p>
            <a:pPr eaLnBrk="1" hangingPunct="1">
              <a:buFontTx/>
              <a:buNone/>
            </a:pPr>
            <a:r>
              <a:rPr lang="en-US" altLang="hu-HU"/>
              <a:t>(2) at T</a:t>
            </a:r>
            <a:r>
              <a:rPr lang="en-US" altLang="hu-HU" sz="2400"/>
              <a:t>j</a:t>
            </a:r>
            <a:r>
              <a:rPr lang="en-US" altLang="hu-HU"/>
              <a:t> Validation:</a:t>
            </a:r>
          </a:p>
          <a:p>
            <a:pPr eaLnBrk="1" hangingPunct="1">
              <a:buFontTx/>
              <a:buNone/>
            </a:pPr>
            <a:r>
              <a:rPr lang="en-US" altLang="hu-HU"/>
              <a:t>			if check (T</a:t>
            </a:r>
            <a:r>
              <a:rPr lang="en-US" altLang="hu-HU" sz="2400"/>
              <a:t>j</a:t>
            </a:r>
            <a:r>
              <a:rPr lang="en-US" altLang="hu-HU"/>
              <a:t>) then 	</a:t>
            </a:r>
          </a:p>
          <a:p>
            <a:pPr eaLnBrk="1" hangingPunct="1">
              <a:buFontTx/>
              <a:buNone/>
            </a:pPr>
            <a:r>
              <a:rPr lang="en-US" altLang="hu-HU"/>
              <a:t>				[ VAL </a:t>
            </a:r>
            <a:r>
              <a:rPr lang="en-US" altLang="hu-HU">
                <a:sym typeface="Symbol" panose="05050102010706020507" pitchFamily="18" charset="2"/>
              </a:rPr>
              <a:t> </a:t>
            </a:r>
            <a:r>
              <a:rPr lang="en-US" altLang="hu-HU"/>
              <a:t>VAL U {T</a:t>
            </a:r>
            <a:r>
              <a:rPr lang="en-US" altLang="hu-HU" sz="2400"/>
              <a:t>j</a:t>
            </a:r>
            <a:r>
              <a:rPr lang="en-US" altLang="hu-HU"/>
              <a:t>};</a:t>
            </a:r>
          </a:p>
          <a:p>
            <a:pPr eaLnBrk="1" hangingPunct="1">
              <a:buFontTx/>
              <a:buNone/>
            </a:pPr>
            <a:r>
              <a:rPr lang="en-US" altLang="hu-HU"/>
              <a:t>				  do write phase;</a:t>
            </a:r>
          </a:p>
          <a:p>
            <a:pPr eaLnBrk="1" hangingPunct="1">
              <a:buFontTx/>
              <a:buNone/>
            </a:pPr>
            <a:r>
              <a:rPr lang="en-US" altLang="hu-HU"/>
              <a:t>				  FIN 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FIN U {T</a:t>
            </a:r>
            <a:r>
              <a:rPr lang="en-US" altLang="hu-HU" sz="2400"/>
              <a:t>j</a:t>
            </a:r>
            <a:r>
              <a:rPr lang="en-US" altLang="hu-HU"/>
              <a:t>}  ]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Number Placeholder 5">
            <a:extLst>
              <a:ext uri="{FF2B5EF4-FFF2-40B4-BE49-F238E27FC236}">
                <a16:creationId xmlns:a16="http://schemas.microsoft.com/office/drawing/2014/main" id="{3B693B10-4F50-4283-8B8E-EA04DA74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A6F23C-F0BF-4FD9-B484-42E3CF5A237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138</a:t>
            </a:fld>
            <a:endParaRPr lang="en-US" altLang="hu-HU" sz="1400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99A8C5E6-D11B-4FD1-BB22-5F51A5E3E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5950" y="700088"/>
            <a:ext cx="8077200" cy="5321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Check (T</a:t>
            </a:r>
            <a:r>
              <a:rPr lang="en-US" altLang="hu-HU" sz="2400"/>
              <a:t>j</a:t>
            </a:r>
            <a:r>
              <a:rPr lang="en-US" altLang="hu-HU"/>
              <a:t>):</a:t>
            </a:r>
          </a:p>
          <a:p>
            <a:pPr eaLnBrk="1" hangingPunct="1">
              <a:buFontTx/>
              <a:buNone/>
            </a:pPr>
            <a:r>
              <a:rPr lang="en-US" altLang="hu-HU"/>
              <a:t>		For T</a:t>
            </a:r>
            <a:r>
              <a:rPr lang="en-US" altLang="hu-HU" sz="2400"/>
              <a:t>i </a:t>
            </a:r>
            <a:r>
              <a:rPr lang="en-US" altLang="hu-HU" sz="4400">
                <a:sym typeface="Symbol" panose="05050102010706020507" pitchFamily="18" charset="2"/>
              </a:rPr>
              <a:t></a:t>
            </a:r>
            <a:r>
              <a:rPr lang="en-US" altLang="hu-HU"/>
              <a:t> VAL - IGNORE (T</a:t>
            </a:r>
            <a:r>
              <a:rPr lang="en-US" altLang="hu-HU" sz="2400"/>
              <a:t>j</a:t>
            </a:r>
            <a:r>
              <a:rPr lang="en-US" altLang="hu-HU"/>
              <a:t>)  DO</a:t>
            </a:r>
          </a:p>
          <a:p>
            <a:pPr eaLnBrk="1" hangingPunct="1">
              <a:buFontTx/>
              <a:buNone/>
            </a:pPr>
            <a:r>
              <a:rPr lang="en-US" altLang="hu-HU"/>
              <a:t>			IF [ WS(T</a:t>
            </a:r>
            <a:r>
              <a:rPr lang="en-US" altLang="hu-HU" sz="2400"/>
              <a:t>i</a:t>
            </a:r>
            <a:r>
              <a:rPr lang="en-US" altLang="hu-HU"/>
              <a:t>) </a:t>
            </a:r>
            <a:r>
              <a:rPr lang="en-US" altLang="hu-HU" sz="4400">
                <a:sym typeface="Symbol" panose="05050102010706020507" pitchFamily="18" charset="2"/>
              </a:rPr>
              <a:t></a:t>
            </a:r>
            <a:r>
              <a:rPr lang="en-US" altLang="hu-HU"/>
              <a:t>  RS(T</a:t>
            </a:r>
            <a:r>
              <a:rPr lang="en-US" altLang="hu-HU" sz="2400"/>
              <a:t>j</a:t>
            </a:r>
            <a:r>
              <a:rPr lang="en-US" altLang="hu-HU"/>
              <a:t>) </a:t>
            </a:r>
            <a:r>
              <a:rPr lang="en-US" altLang="hu-HU">
                <a:sym typeface="Symbol" panose="05050102010706020507" pitchFamily="18" charset="2"/>
              </a:rPr>
              <a:t>  OR		  T</a:t>
            </a:r>
            <a:r>
              <a:rPr lang="en-US" altLang="hu-HU" sz="2400"/>
              <a:t>i </a:t>
            </a:r>
            <a:r>
              <a:rPr lang="en-US" altLang="hu-HU" sz="4400">
                <a:sym typeface="Symbol" panose="05050102010706020507" pitchFamily="18" charset="2"/>
              </a:rPr>
              <a:t> </a:t>
            </a:r>
            <a:r>
              <a:rPr lang="en-US" altLang="hu-HU"/>
              <a:t>FIN ] THEN RETURN false;</a:t>
            </a:r>
          </a:p>
          <a:p>
            <a:pPr eaLnBrk="1" hangingPunct="1">
              <a:buFontTx/>
              <a:buNone/>
            </a:pPr>
            <a:r>
              <a:rPr lang="en-US" altLang="hu-HU"/>
              <a:t>		RETURN true;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  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Number Placeholder 5">
            <a:extLst>
              <a:ext uri="{FF2B5EF4-FFF2-40B4-BE49-F238E27FC236}">
                <a16:creationId xmlns:a16="http://schemas.microsoft.com/office/drawing/2014/main" id="{0266D8A5-5572-4DDE-93D2-32C8B01B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EB27B2-3A5E-4A40-A514-97CA19FAEC87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139</a:t>
            </a:fld>
            <a:endParaRPr lang="en-US" altLang="hu-HU" sz="1400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5BE5D40C-01C1-4BF6-BDC9-7B30A95E6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5950" y="700088"/>
            <a:ext cx="8077200" cy="5321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Check (T</a:t>
            </a:r>
            <a:r>
              <a:rPr lang="en-US" altLang="hu-HU" sz="2400"/>
              <a:t>j</a:t>
            </a:r>
            <a:r>
              <a:rPr lang="en-US" altLang="hu-HU"/>
              <a:t>):</a:t>
            </a:r>
          </a:p>
          <a:p>
            <a:pPr eaLnBrk="1" hangingPunct="1">
              <a:buFontTx/>
              <a:buNone/>
            </a:pPr>
            <a:r>
              <a:rPr lang="en-US" altLang="hu-HU"/>
              <a:t>		For T</a:t>
            </a:r>
            <a:r>
              <a:rPr lang="en-US" altLang="hu-HU" sz="2400"/>
              <a:t>i </a:t>
            </a:r>
            <a:r>
              <a:rPr lang="en-US" altLang="hu-HU" sz="4400">
                <a:sym typeface="Symbol" panose="05050102010706020507" pitchFamily="18" charset="2"/>
              </a:rPr>
              <a:t></a:t>
            </a:r>
            <a:r>
              <a:rPr lang="en-US" altLang="hu-HU"/>
              <a:t> VAL - IGNORE (T</a:t>
            </a:r>
            <a:r>
              <a:rPr lang="en-US" altLang="hu-HU" sz="2400"/>
              <a:t>j</a:t>
            </a:r>
            <a:r>
              <a:rPr lang="en-US" altLang="hu-HU"/>
              <a:t>)  DO</a:t>
            </a:r>
          </a:p>
          <a:p>
            <a:pPr eaLnBrk="1" hangingPunct="1">
              <a:buFontTx/>
              <a:buNone/>
            </a:pPr>
            <a:r>
              <a:rPr lang="en-US" altLang="hu-HU"/>
              <a:t>			IF [ WS(T</a:t>
            </a:r>
            <a:r>
              <a:rPr lang="en-US" altLang="hu-HU" sz="2400"/>
              <a:t>i</a:t>
            </a:r>
            <a:r>
              <a:rPr lang="en-US" altLang="hu-HU"/>
              <a:t>) </a:t>
            </a:r>
            <a:r>
              <a:rPr lang="en-US" altLang="hu-HU" sz="4400">
                <a:sym typeface="Symbol" panose="05050102010706020507" pitchFamily="18" charset="2"/>
              </a:rPr>
              <a:t></a:t>
            </a:r>
            <a:r>
              <a:rPr lang="en-US" altLang="hu-HU"/>
              <a:t>  RS(T</a:t>
            </a:r>
            <a:r>
              <a:rPr lang="en-US" altLang="hu-HU" sz="2400"/>
              <a:t>j</a:t>
            </a:r>
            <a:r>
              <a:rPr lang="en-US" altLang="hu-HU"/>
              <a:t>) </a:t>
            </a:r>
            <a:r>
              <a:rPr lang="en-US" altLang="hu-HU">
                <a:sym typeface="Symbol" panose="05050102010706020507" pitchFamily="18" charset="2"/>
              </a:rPr>
              <a:t>  OR		  T</a:t>
            </a:r>
            <a:r>
              <a:rPr lang="en-US" altLang="hu-HU" sz="2400"/>
              <a:t>i </a:t>
            </a:r>
            <a:r>
              <a:rPr lang="en-US" altLang="hu-HU" sz="4400">
                <a:sym typeface="Symbol" panose="05050102010706020507" pitchFamily="18" charset="2"/>
              </a:rPr>
              <a:t> </a:t>
            </a:r>
            <a:r>
              <a:rPr lang="en-US" altLang="hu-HU"/>
              <a:t>FIN ] THEN RETURN false;</a:t>
            </a:r>
          </a:p>
          <a:p>
            <a:pPr eaLnBrk="1" hangingPunct="1">
              <a:buFontTx/>
              <a:buNone/>
            </a:pPr>
            <a:r>
              <a:rPr lang="en-US" altLang="hu-HU"/>
              <a:t>		RETURN true;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  </a:t>
            </a:r>
          </a:p>
        </p:txBody>
      </p:sp>
      <p:sp>
        <p:nvSpPr>
          <p:cNvPr id="142340" name="Text Box 6">
            <a:extLst>
              <a:ext uri="{FF2B5EF4-FFF2-40B4-BE49-F238E27FC236}">
                <a16:creationId xmlns:a16="http://schemas.microsoft.com/office/drawing/2014/main" id="{B00EE7C2-6FB8-4F5E-B8CA-4944CFA0D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4953000"/>
            <a:ext cx="589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Is this check too restrictive 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DD30A538-0690-4180-BCB5-63BD12CB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F08495-7AF8-4FC5-9A2D-F92CB90E402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hu-HU" sz="140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BCF24B1-36D4-4ECA-87DF-365D1B78B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536575"/>
            <a:ext cx="84582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hu-HU" sz="2400" dirty="0"/>
              <a:t>To make the notation precise:</a:t>
            </a:r>
          </a:p>
          <a:p>
            <a:pPr>
              <a:buFontTx/>
              <a:buNone/>
            </a:pPr>
            <a:endParaRPr lang="hu-HU" altLang="hu-HU" sz="2400" dirty="0"/>
          </a:p>
          <a:p>
            <a:pPr>
              <a:buFontTx/>
              <a:buNone/>
            </a:pPr>
            <a:r>
              <a:rPr lang="en-US" altLang="hu-HU" sz="2400" dirty="0"/>
              <a:t>1. An </a:t>
            </a:r>
            <a:r>
              <a:rPr lang="en-US" altLang="hu-HU" sz="2400" i="1" dirty="0">
                <a:solidFill>
                  <a:srgbClr val="FF0000"/>
                </a:solidFill>
              </a:rPr>
              <a:t>action</a:t>
            </a:r>
            <a:r>
              <a:rPr lang="en-US" altLang="hu-HU" sz="2400" i="1" dirty="0"/>
              <a:t> is an expression of the form </a:t>
            </a:r>
            <a:r>
              <a:rPr lang="en-US" altLang="hu-HU" sz="2400" i="1" dirty="0">
                <a:solidFill>
                  <a:srgbClr val="00B050"/>
                </a:solidFill>
              </a:rPr>
              <a:t>r</a:t>
            </a:r>
            <a:r>
              <a:rPr lang="hu-HU" altLang="hu-HU" sz="2400" baseline="-25000" dirty="0">
                <a:solidFill>
                  <a:srgbClr val="00B050"/>
                </a:solidFill>
              </a:rPr>
              <a:t> i </a:t>
            </a:r>
            <a:r>
              <a:rPr lang="en-US" altLang="hu-HU" sz="2400" i="1" dirty="0">
                <a:solidFill>
                  <a:srgbClr val="00B050"/>
                </a:solidFill>
              </a:rPr>
              <a:t>(X ) </a:t>
            </a:r>
            <a:r>
              <a:rPr lang="en-US" altLang="hu-HU" sz="2400" i="1" dirty="0"/>
              <a:t>or </a:t>
            </a:r>
            <a:r>
              <a:rPr lang="en-US" altLang="hu-HU" sz="2400" i="1" dirty="0">
                <a:solidFill>
                  <a:srgbClr val="00B050"/>
                </a:solidFill>
              </a:rPr>
              <a:t>W</a:t>
            </a:r>
            <a:r>
              <a:rPr lang="hu-HU" altLang="hu-HU" sz="2400" baseline="-25000" dirty="0">
                <a:solidFill>
                  <a:srgbClr val="00B050"/>
                </a:solidFill>
              </a:rPr>
              <a:t> i </a:t>
            </a:r>
            <a:r>
              <a:rPr lang="en-US" altLang="hu-HU" sz="2400" i="1" dirty="0">
                <a:solidFill>
                  <a:srgbClr val="00B050"/>
                </a:solidFill>
              </a:rPr>
              <a:t>(X)</a:t>
            </a:r>
            <a:r>
              <a:rPr lang="en-US" altLang="hu-HU" sz="2400" i="1" dirty="0"/>
              <a:t>, meaning that</a:t>
            </a:r>
            <a:r>
              <a:rPr lang="hu-HU" altLang="hu-HU" sz="2400" i="1" dirty="0"/>
              <a:t> </a:t>
            </a:r>
            <a:r>
              <a:rPr lang="en-US" altLang="hu-HU" sz="2400" dirty="0"/>
              <a:t>transaction T</a:t>
            </a:r>
            <a:r>
              <a:rPr lang="hu-HU" altLang="hu-HU" sz="2400" baseline="-25000" dirty="0"/>
              <a:t>i</a:t>
            </a:r>
            <a:r>
              <a:rPr lang="en-US" altLang="hu-HU" sz="2400" dirty="0"/>
              <a:t>, </a:t>
            </a:r>
            <a:r>
              <a:rPr lang="en-US" altLang="hu-HU" sz="2400" dirty="0">
                <a:solidFill>
                  <a:srgbClr val="00B050"/>
                </a:solidFill>
              </a:rPr>
              <a:t>reads</a:t>
            </a:r>
            <a:r>
              <a:rPr lang="en-US" altLang="hu-HU" sz="2400" dirty="0"/>
              <a:t> or </a:t>
            </a:r>
            <a:r>
              <a:rPr lang="en-US" altLang="hu-HU" sz="2400" dirty="0">
                <a:solidFill>
                  <a:srgbClr val="00B050"/>
                </a:solidFill>
              </a:rPr>
              <a:t>writes</a:t>
            </a:r>
            <a:r>
              <a:rPr lang="en-US" altLang="hu-HU" sz="2400" dirty="0"/>
              <a:t>, respectively, the database element </a:t>
            </a:r>
            <a:r>
              <a:rPr lang="en-US" altLang="hu-HU" sz="2400" i="1" dirty="0"/>
              <a:t>X .</a:t>
            </a:r>
          </a:p>
          <a:p>
            <a:pPr>
              <a:buFontTx/>
              <a:buNone/>
            </a:pPr>
            <a:endParaRPr lang="hu-HU" altLang="hu-HU" sz="2400" dirty="0"/>
          </a:p>
          <a:p>
            <a:pPr>
              <a:buFontTx/>
              <a:buNone/>
            </a:pPr>
            <a:r>
              <a:rPr lang="en-US" altLang="hu-HU" sz="2400" dirty="0"/>
              <a:t>2. A </a:t>
            </a:r>
            <a:r>
              <a:rPr lang="en-US" altLang="hu-HU" sz="2400" i="1" dirty="0">
                <a:solidFill>
                  <a:srgbClr val="FF0000"/>
                </a:solidFill>
              </a:rPr>
              <a:t>transaction</a:t>
            </a:r>
            <a:r>
              <a:rPr lang="en-US" altLang="hu-HU" sz="2400" i="1" dirty="0"/>
              <a:t> T</a:t>
            </a:r>
            <a:r>
              <a:rPr lang="hu-HU" altLang="hu-HU" sz="2400" baseline="-25000" dirty="0"/>
              <a:t>i </a:t>
            </a:r>
            <a:r>
              <a:rPr lang="en-US" altLang="hu-HU" sz="2400" i="1" dirty="0"/>
              <a:t> is a sequence of actions with subscript </a:t>
            </a:r>
            <a:r>
              <a:rPr lang="en-US" altLang="hu-HU" sz="2400" i="1" dirty="0" err="1"/>
              <a:t>i</a:t>
            </a:r>
            <a:r>
              <a:rPr lang="en-US" altLang="hu-HU" sz="2400" i="1" dirty="0"/>
              <a:t>.</a:t>
            </a:r>
          </a:p>
          <a:p>
            <a:pPr>
              <a:buFontTx/>
              <a:buNone/>
            </a:pPr>
            <a:endParaRPr lang="hu-HU" altLang="hu-HU" sz="2400" dirty="0"/>
          </a:p>
          <a:p>
            <a:pPr>
              <a:buFontTx/>
              <a:buNone/>
            </a:pPr>
            <a:r>
              <a:rPr lang="en-US" altLang="hu-HU" sz="2400" dirty="0"/>
              <a:t>3. A </a:t>
            </a:r>
            <a:r>
              <a:rPr lang="en-US" altLang="hu-HU" sz="2400" i="1" dirty="0">
                <a:solidFill>
                  <a:srgbClr val="FF0000"/>
                </a:solidFill>
              </a:rPr>
              <a:t>schedule</a:t>
            </a:r>
            <a:r>
              <a:rPr lang="en-US" altLang="hu-HU" sz="2400" i="1" dirty="0"/>
              <a:t> S of a set of transactions T is a </a:t>
            </a:r>
            <a:r>
              <a:rPr lang="en-US" altLang="hu-HU" sz="2400" i="1" dirty="0">
                <a:solidFill>
                  <a:srgbClr val="00B050"/>
                </a:solidFill>
              </a:rPr>
              <a:t>sequence of actions</a:t>
            </a:r>
            <a:r>
              <a:rPr lang="en-US" altLang="hu-HU" sz="2400" i="1" dirty="0"/>
              <a:t>, in which</a:t>
            </a:r>
            <a:r>
              <a:rPr lang="hu-HU" altLang="hu-HU" sz="2400" i="1" dirty="0"/>
              <a:t> </a:t>
            </a:r>
            <a:r>
              <a:rPr lang="en-US" altLang="hu-HU" sz="2400" dirty="0"/>
              <a:t>for each transaction </a:t>
            </a:r>
            <a:r>
              <a:rPr lang="en-US" altLang="hu-HU" sz="2400" i="1" dirty="0"/>
              <a:t>T</a:t>
            </a:r>
            <a:r>
              <a:rPr lang="hu-HU" altLang="hu-HU" sz="2400" baseline="-25000" dirty="0"/>
              <a:t>i </a:t>
            </a:r>
            <a:r>
              <a:rPr lang="en-US" altLang="hu-HU" sz="2400" i="1" dirty="0"/>
              <a:t> in T , the actions of T</a:t>
            </a:r>
            <a:r>
              <a:rPr lang="hu-HU" altLang="hu-HU" sz="2400" baseline="-25000" dirty="0"/>
              <a:t>i </a:t>
            </a:r>
            <a:r>
              <a:rPr lang="en-US" altLang="hu-HU" sz="2400" i="1" dirty="0"/>
              <a:t> appear in S </a:t>
            </a:r>
            <a:r>
              <a:rPr lang="en-US" altLang="hu-HU" sz="2400" i="1" dirty="0">
                <a:solidFill>
                  <a:srgbClr val="00B050"/>
                </a:solidFill>
              </a:rPr>
              <a:t>in the same</a:t>
            </a:r>
            <a:r>
              <a:rPr lang="hu-HU" altLang="hu-HU" sz="2400" i="1" dirty="0">
                <a:solidFill>
                  <a:srgbClr val="00B050"/>
                </a:solidFill>
              </a:rPr>
              <a:t> </a:t>
            </a:r>
            <a:r>
              <a:rPr lang="en-US" altLang="hu-HU" sz="2400" dirty="0">
                <a:solidFill>
                  <a:srgbClr val="00B050"/>
                </a:solidFill>
              </a:rPr>
              <a:t>order </a:t>
            </a:r>
            <a:r>
              <a:rPr lang="en-US" altLang="hu-HU" sz="2400" dirty="0"/>
              <a:t>that they appear in the definition of </a:t>
            </a:r>
            <a:r>
              <a:rPr lang="en-US" altLang="hu-HU" sz="2400" i="1" dirty="0"/>
              <a:t>T</a:t>
            </a:r>
            <a:r>
              <a:rPr lang="hu-HU" altLang="hu-HU" sz="2400" baseline="-25000" dirty="0"/>
              <a:t>i </a:t>
            </a:r>
            <a:r>
              <a:rPr lang="en-US" altLang="hu-HU" sz="2400" dirty="0"/>
              <a:t> itself. We say that </a:t>
            </a:r>
            <a:r>
              <a:rPr lang="en-US" altLang="hu-HU" sz="2400" i="1" dirty="0"/>
              <a:t>S is an</a:t>
            </a:r>
            <a:r>
              <a:rPr lang="hu-HU" altLang="hu-HU" sz="2400" i="1" dirty="0"/>
              <a:t> </a:t>
            </a:r>
            <a:r>
              <a:rPr lang="en-US" altLang="hu-HU" sz="2400" i="1" dirty="0"/>
              <a:t>interleaving of the actions of the transactions of which it is composed.</a:t>
            </a:r>
            <a:endParaRPr lang="en-US" altLang="hu-HU" sz="2400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Number Placeholder 5">
            <a:extLst>
              <a:ext uri="{FF2B5EF4-FFF2-40B4-BE49-F238E27FC236}">
                <a16:creationId xmlns:a16="http://schemas.microsoft.com/office/drawing/2014/main" id="{106C6FB4-CED6-441D-923C-54E5EF1C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122B3D-153E-4A51-BB63-5D98C3CB188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140</a:t>
            </a:fld>
            <a:endParaRPr lang="en-US" altLang="hu-HU" sz="1400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78BD9AF7-DF19-408F-91E9-8B3142947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98500"/>
          </a:xfrm>
        </p:spPr>
        <p:txBody>
          <a:bodyPr/>
          <a:lstStyle/>
          <a:p>
            <a:pPr eaLnBrk="1" hangingPunct="1"/>
            <a:r>
              <a:rPr lang="en-US" altLang="hu-HU" sz="3600" u="sng"/>
              <a:t>Improving Check(T</a:t>
            </a:r>
            <a:r>
              <a:rPr lang="en-US" altLang="hu-HU" sz="2000" u="sng"/>
              <a:t>j</a:t>
            </a:r>
            <a:r>
              <a:rPr lang="en-US" altLang="hu-HU" sz="3600" u="sng"/>
              <a:t>)</a:t>
            </a:r>
            <a:endParaRPr lang="en-US" altLang="hu-HU" u="sng"/>
          </a:p>
        </p:txBody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AD2665EF-BB34-47F8-97DB-2DBB010520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300" y="1054100"/>
            <a:ext cx="8686800" cy="5041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For T</a:t>
            </a:r>
            <a:r>
              <a:rPr lang="en-US" altLang="hu-HU" sz="2400"/>
              <a:t>i </a:t>
            </a:r>
            <a:r>
              <a:rPr lang="en-US" altLang="hu-HU" sz="4400">
                <a:sym typeface="Symbol" panose="05050102010706020507" pitchFamily="18" charset="2"/>
              </a:rPr>
              <a:t> </a:t>
            </a:r>
            <a:r>
              <a:rPr lang="en-US" altLang="hu-HU"/>
              <a:t>VAL - IGNORE (T</a:t>
            </a:r>
            <a:r>
              <a:rPr lang="en-US" altLang="hu-HU" sz="2400"/>
              <a:t>j</a:t>
            </a:r>
            <a:r>
              <a:rPr lang="en-US" altLang="hu-HU"/>
              <a:t>)  DO</a:t>
            </a:r>
            <a:r>
              <a:rPr lang="en-US" altLang="hu-HU" sz="4400">
                <a:sym typeface="Symbol" panose="050501020107060205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hu-HU" sz="4400">
                <a:sym typeface="Symbol" panose="05050102010706020507" pitchFamily="18" charset="2"/>
              </a:rPr>
              <a:t>	</a:t>
            </a:r>
            <a:r>
              <a:rPr lang="en-US" altLang="hu-HU"/>
              <a:t>IF [ WS(T</a:t>
            </a:r>
            <a:r>
              <a:rPr lang="en-US" altLang="hu-HU" sz="2400"/>
              <a:t>i</a:t>
            </a:r>
            <a:r>
              <a:rPr lang="en-US" altLang="hu-HU"/>
              <a:t>) </a:t>
            </a:r>
            <a:r>
              <a:rPr lang="en-US" altLang="hu-HU" sz="4400">
                <a:sym typeface="Symbol" panose="05050102010706020507" pitchFamily="18" charset="2"/>
              </a:rPr>
              <a:t></a:t>
            </a:r>
            <a:r>
              <a:rPr lang="en-US" altLang="hu-HU"/>
              <a:t>  RS(T</a:t>
            </a:r>
            <a:r>
              <a:rPr lang="en-US" altLang="hu-HU" sz="2400"/>
              <a:t>j</a:t>
            </a:r>
            <a:r>
              <a:rPr lang="en-US" altLang="hu-HU"/>
              <a:t>) </a:t>
            </a:r>
            <a:r>
              <a:rPr lang="en-US" altLang="hu-HU">
                <a:sym typeface="Symbol" panose="05050102010706020507" pitchFamily="18" charset="2"/>
              </a:rPr>
              <a:t>  OR</a:t>
            </a:r>
            <a:endParaRPr lang="en-US" altLang="hu-HU" sz="440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hu-HU" sz="4400">
                <a:sym typeface="Symbol" panose="05050102010706020507" pitchFamily="18" charset="2"/>
              </a:rPr>
              <a:t>		(</a:t>
            </a:r>
            <a:r>
              <a:rPr lang="en-US" altLang="hu-HU">
                <a:sym typeface="Symbol" panose="05050102010706020507" pitchFamily="18" charset="2"/>
              </a:rPr>
              <a:t>T</a:t>
            </a:r>
            <a:r>
              <a:rPr lang="en-US" altLang="hu-HU" sz="2400"/>
              <a:t>i </a:t>
            </a:r>
            <a:r>
              <a:rPr lang="en-US" altLang="hu-HU" sz="4400">
                <a:sym typeface="Symbol" panose="05050102010706020507" pitchFamily="18" charset="2"/>
              </a:rPr>
              <a:t> </a:t>
            </a:r>
            <a:r>
              <a:rPr lang="en-US" altLang="hu-HU"/>
              <a:t>FIN  AND WS(T</a:t>
            </a:r>
            <a:r>
              <a:rPr lang="en-US" altLang="hu-HU" sz="2400"/>
              <a:t>i</a:t>
            </a:r>
            <a:r>
              <a:rPr lang="en-US" altLang="hu-HU"/>
              <a:t>) </a:t>
            </a:r>
            <a:r>
              <a:rPr lang="en-US" altLang="hu-HU" sz="4400">
                <a:sym typeface="Symbol" panose="05050102010706020507" pitchFamily="18" charset="2"/>
              </a:rPr>
              <a:t></a:t>
            </a:r>
            <a:r>
              <a:rPr lang="en-US" altLang="hu-HU"/>
              <a:t> WS(T</a:t>
            </a:r>
            <a:r>
              <a:rPr lang="en-US" altLang="hu-HU" sz="2400"/>
              <a:t>j</a:t>
            </a:r>
            <a:r>
              <a:rPr lang="en-US" altLang="hu-HU"/>
              <a:t>) </a:t>
            </a:r>
            <a:r>
              <a:rPr lang="en-US" altLang="hu-HU">
                <a:sym typeface="Symbol" panose="05050102010706020507" pitchFamily="18" charset="2"/>
              </a:rPr>
              <a:t> )</a:t>
            </a:r>
            <a:r>
              <a:rPr lang="en-US" altLang="hu-HU"/>
              <a:t>]</a:t>
            </a:r>
          </a:p>
          <a:p>
            <a:pPr eaLnBrk="1" hangingPunct="1">
              <a:buFontTx/>
              <a:buNone/>
            </a:pPr>
            <a:r>
              <a:rPr lang="en-US" altLang="hu-HU"/>
              <a:t>			THEN RETURN false;</a:t>
            </a:r>
          </a:p>
          <a:p>
            <a:pPr eaLnBrk="1" hangingPunct="1">
              <a:buFontTx/>
              <a:buNone/>
            </a:pPr>
            <a:r>
              <a:rPr lang="en-US" altLang="hu-HU"/>
              <a:t>RETURN true;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Number Placeholder 5">
            <a:extLst>
              <a:ext uri="{FF2B5EF4-FFF2-40B4-BE49-F238E27FC236}">
                <a16:creationId xmlns:a16="http://schemas.microsoft.com/office/drawing/2014/main" id="{680F1B67-94C6-4540-BE12-0AD41774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22B9CC-758B-4AC5-B381-FA22A16C7DA0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141</a:t>
            </a:fld>
            <a:endParaRPr lang="en-US" altLang="hu-HU" sz="1400"/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28CAB149-2E3B-44A6-8F72-7510D94D6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025" y="436563"/>
            <a:ext cx="7772400" cy="658812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Exercise:</a:t>
            </a:r>
            <a:endParaRPr lang="en-US" altLang="hu-HU"/>
          </a:p>
        </p:txBody>
      </p:sp>
      <p:sp>
        <p:nvSpPr>
          <p:cNvPr id="144388" name="Text Box 4">
            <a:extLst>
              <a:ext uri="{FF2B5EF4-FFF2-40B4-BE49-F238E27FC236}">
                <a16:creationId xmlns:a16="http://schemas.microsoft.com/office/drawing/2014/main" id="{7F5D6A23-72B1-491B-B295-C8606A6AE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4754563"/>
            <a:ext cx="32607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T: RS(T)={A,B}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     WS(T)={A,C}</a:t>
            </a:r>
          </a:p>
        </p:txBody>
      </p:sp>
      <p:sp>
        <p:nvSpPr>
          <p:cNvPr id="144389" name="Text Box 5">
            <a:extLst>
              <a:ext uri="{FF2B5EF4-FFF2-40B4-BE49-F238E27FC236}">
                <a16:creationId xmlns:a16="http://schemas.microsoft.com/office/drawing/2014/main" id="{DC45457A-AF13-4FF5-9338-8260BD10F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913" y="4710113"/>
            <a:ext cx="32813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V: RS(V)={B}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     WS(V)={D,E}</a:t>
            </a:r>
          </a:p>
        </p:txBody>
      </p:sp>
      <p:sp>
        <p:nvSpPr>
          <p:cNvPr id="144390" name="Text Box 6">
            <a:extLst>
              <a:ext uri="{FF2B5EF4-FFF2-40B4-BE49-F238E27FC236}">
                <a16:creationId xmlns:a16="http://schemas.microsoft.com/office/drawing/2014/main" id="{B3859B67-741F-4416-A682-43EF1B34F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1339850"/>
            <a:ext cx="33337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U: RS(U)={B}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        WS(U)={D}</a:t>
            </a:r>
          </a:p>
        </p:txBody>
      </p:sp>
      <p:sp>
        <p:nvSpPr>
          <p:cNvPr id="144391" name="Text Box 7">
            <a:extLst>
              <a:ext uri="{FF2B5EF4-FFF2-40B4-BE49-F238E27FC236}">
                <a16:creationId xmlns:a16="http://schemas.microsoft.com/office/drawing/2014/main" id="{C038A395-E197-434D-B768-1DBE3004A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1385888"/>
            <a:ext cx="3643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W: RS(W)={A,D}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       WS(W)={A,C}</a:t>
            </a:r>
          </a:p>
        </p:txBody>
      </p:sp>
      <p:sp>
        <p:nvSpPr>
          <p:cNvPr id="144392" name="Line 8">
            <a:extLst>
              <a:ext uri="{FF2B5EF4-FFF2-40B4-BE49-F238E27FC236}">
                <a16:creationId xmlns:a16="http://schemas.microsoft.com/office/drawing/2014/main" id="{4881878C-61BA-4DFF-AA51-8066AE921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925" y="3452813"/>
            <a:ext cx="7896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4393" name="Line 9">
            <a:extLst>
              <a:ext uri="{FF2B5EF4-FFF2-40B4-BE49-F238E27FC236}">
                <a16:creationId xmlns:a16="http://schemas.microsoft.com/office/drawing/2014/main" id="{18EAEF00-E50E-4FA7-8B65-BCEE909DAA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7888" y="3440113"/>
            <a:ext cx="80962" cy="1317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4394" name="Line 10">
            <a:extLst>
              <a:ext uri="{FF2B5EF4-FFF2-40B4-BE49-F238E27FC236}">
                <a16:creationId xmlns:a16="http://schemas.microsoft.com/office/drawing/2014/main" id="{9C2F44E9-53CD-48B4-91FE-1383BA1CB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8850" y="3463925"/>
            <a:ext cx="1638300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4395" name="Line 11">
            <a:extLst>
              <a:ext uri="{FF2B5EF4-FFF2-40B4-BE49-F238E27FC236}">
                <a16:creationId xmlns:a16="http://schemas.microsoft.com/office/drawing/2014/main" id="{1EC75ADD-53B0-4C38-8301-B4A25CD42C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1075" y="3452813"/>
            <a:ext cx="4664075" cy="130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2620" name="AutoShape 12">
            <a:extLst>
              <a:ext uri="{FF2B5EF4-FFF2-40B4-BE49-F238E27FC236}">
                <a16:creationId xmlns:a16="http://schemas.microsoft.com/office/drawing/2014/main" id="{CBEE0595-E88D-4E2B-BF1A-CD9322F59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877888"/>
            <a:ext cx="241300" cy="219075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44397" name="AutoShape 13">
            <a:extLst>
              <a:ext uri="{FF2B5EF4-FFF2-40B4-BE49-F238E27FC236}">
                <a16:creationId xmlns:a16="http://schemas.microsoft.com/office/drawing/2014/main" id="{FD3E241B-D2D3-4C27-979F-6203E7F2A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525" y="601663"/>
            <a:ext cx="242888" cy="207962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4398" name="AutoShape 14">
            <a:extLst>
              <a:ext uri="{FF2B5EF4-FFF2-40B4-BE49-F238E27FC236}">
                <a16:creationId xmlns:a16="http://schemas.microsoft.com/office/drawing/2014/main" id="{E1CB0BC0-DD7F-4A0A-ACF9-CF3CCA218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5" y="3290888"/>
            <a:ext cx="173038" cy="230187"/>
          </a:xfrm>
          <a:prstGeom prst="flowChartExtra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4399" name="AutoShape 15">
            <a:extLst>
              <a:ext uri="{FF2B5EF4-FFF2-40B4-BE49-F238E27FC236}">
                <a16:creationId xmlns:a16="http://schemas.microsoft.com/office/drawing/2014/main" id="{3D33E015-EB02-44F0-8153-2E882B8CA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213" y="244475"/>
            <a:ext cx="173037" cy="230188"/>
          </a:xfrm>
          <a:prstGeom prst="flowChartExtra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4400" name="AutoShape 16">
            <a:extLst>
              <a:ext uri="{FF2B5EF4-FFF2-40B4-BE49-F238E27FC236}">
                <a16:creationId xmlns:a16="http://schemas.microsoft.com/office/drawing/2014/main" id="{7D86FB8B-ED1F-49D2-916F-25BBFE58A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063" y="3306763"/>
            <a:ext cx="173037" cy="230187"/>
          </a:xfrm>
          <a:prstGeom prst="flowChartExtra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4401" name="AutoShape 17">
            <a:extLst>
              <a:ext uri="{FF2B5EF4-FFF2-40B4-BE49-F238E27FC236}">
                <a16:creationId xmlns:a16="http://schemas.microsoft.com/office/drawing/2014/main" id="{B02A4FA6-7DCF-4C87-B509-35674ECE6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0" y="3297238"/>
            <a:ext cx="173038" cy="230187"/>
          </a:xfrm>
          <a:prstGeom prst="flowChartExtra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4402" name="AutoShape 18">
            <a:extLst>
              <a:ext uri="{FF2B5EF4-FFF2-40B4-BE49-F238E27FC236}">
                <a16:creationId xmlns:a16="http://schemas.microsoft.com/office/drawing/2014/main" id="{142597B1-4879-413C-B6CC-90C2260B9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3311525"/>
            <a:ext cx="173038" cy="230188"/>
          </a:xfrm>
          <a:prstGeom prst="flowChartExtra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4403" name="AutoShape 19">
            <a:extLst>
              <a:ext uri="{FF2B5EF4-FFF2-40B4-BE49-F238E27FC236}">
                <a16:creationId xmlns:a16="http://schemas.microsoft.com/office/drawing/2014/main" id="{C73C682A-305F-4DD2-9A90-B89785716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3340100"/>
            <a:ext cx="242887" cy="207963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4404" name="AutoShape 20">
            <a:extLst>
              <a:ext uri="{FF2B5EF4-FFF2-40B4-BE49-F238E27FC236}">
                <a16:creationId xmlns:a16="http://schemas.microsoft.com/office/drawing/2014/main" id="{F7C2390B-AD64-4BBD-A443-5433A6BED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3330575"/>
            <a:ext cx="242887" cy="207963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4405" name="AutoShape 21">
            <a:extLst>
              <a:ext uri="{FF2B5EF4-FFF2-40B4-BE49-F238E27FC236}">
                <a16:creationId xmlns:a16="http://schemas.microsoft.com/office/drawing/2014/main" id="{E88D5E50-B3D9-4F4B-864A-7C4F79C67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575" y="3355975"/>
            <a:ext cx="242888" cy="207963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452630" name="AutoShape 22">
            <a:extLst>
              <a:ext uri="{FF2B5EF4-FFF2-40B4-BE49-F238E27FC236}">
                <a16:creationId xmlns:a16="http://schemas.microsoft.com/office/drawing/2014/main" id="{A04F5C44-1238-4A6C-A6D1-4837F4ABB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3475" y="3349625"/>
            <a:ext cx="241300" cy="219075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52631" name="AutoShape 23">
            <a:extLst>
              <a:ext uri="{FF2B5EF4-FFF2-40B4-BE49-F238E27FC236}">
                <a16:creationId xmlns:a16="http://schemas.microsoft.com/office/drawing/2014/main" id="{104D7C3E-E0C6-447D-B692-DD21BA3D2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3341688"/>
            <a:ext cx="241300" cy="219075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52632" name="AutoShape 24">
            <a:extLst>
              <a:ext uri="{FF2B5EF4-FFF2-40B4-BE49-F238E27FC236}">
                <a16:creationId xmlns:a16="http://schemas.microsoft.com/office/drawing/2014/main" id="{9712C7BF-3966-4A16-91CA-4E3B62A26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050" y="3332163"/>
            <a:ext cx="241300" cy="219075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44409" name="Line 25">
            <a:extLst>
              <a:ext uri="{FF2B5EF4-FFF2-40B4-BE49-F238E27FC236}">
                <a16:creationId xmlns:a16="http://schemas.microsoft.com/office/drawing/2014/main" id="{B822DADD-6A0E-47F7-BF37-D0274113E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7113" y="1882775"/>
            <a:ext cx="277812" cy="155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4410" name="Line 26">
            <a:extLst>
              <a:ext uri="{FF2B5EF4-FFF2-40B4-BE49-F238E27FC236}">
                <a16:creationId xmlns:a16="http://schemas.microsoft.com/office/drawing/2014/main" id="{EA62D457-D4B9-407F-981A-51EEE8ACE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7113" y="1870075"/>
            <a:ext cx="854075" cy="157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4411" name="Line 27">
            <a:extLst>
              <a:ext uri="{FF2B5EF4-FFF2-40B4-BE49-F238E27FC236}">
                <a16:creationId xmlns:a16="http://schemas.microsoft.com/office/drawing/2014/main" id="{6B0A2C89-6FFC-471A-A918-0B7CE0694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7113" y="1882775"/>
            <a:ext cx="2713037" cy="155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4412" name="Line 28">
            <a:extLst>
              <a:ext uri="{FF2B5EF4-FFF2-40B4-BE49-F238E27FC236}">
                <a16:creationId xmlns:a16="http://schemas.microsoft.com/office/drawing/2014/main" id="{FD62ABB4-749E-4746-9367-C6032A868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3452813"/>
            <a:ext cx="1835150" cy="133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4413" name="Line 29">
            <a:extLst>
              <a:ext uri="{FF2B5EF4-FFF2-40B4-BE49-F238E27FC236}">
                <a16:creationId xmlns:a16="http://schemas.microsoft.com/office/drawing/2014/main" id="{A0A26C28-B90F-42F0-A1AA-9B0EE40DED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3150" y="3440113"/>
            <a:ext cx="80963" cy="135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4414" name="Line 30">
            <a:extLst>
              <a:ext uri="{FF2B5EF4-FFF2-40B4-BE49-F238E27FC236}">
                <a16:creationId xmlns:a16="http://schemas.microsoft.com/office/drawing/2014/main" id="{48A4DF64-1CB3-454E-9841-F46C589F15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2038" y="3440113"/>
            <a:ext cx="2805112" cy="133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2639" name="AutoShape 31">
            <a:extLst>
              <a:ext uri="{FF2B5EF4-FFF2-40B4-BE49-F238E27FC236}">
                <a16:creationId xmlns:a16="http://schemas.microsoft.com/office/drawing/2014/main" id="{A485E771-F080-4E70-94C8-0611D96DA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327400"/>
            <a:ext cx="241300" cy="219075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44416" name="AutoShape 32">
            <a:extLst>
              <a:ext uri="{FF2B5EF4-FFF2-40B4-BE49-F238E27FC236}">
                <a16:creationId xmlns:a16="http://schemas.microsoft.com/office/drawing/2014/main" id="{8D0BC09A-5C44-4EDB-A9E6-10C99961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38" y="3351213"/>
            <a:ext cx="242887" cy="207962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4417" name="Line 33">
            <a:extLst>
              <a:ext uri="{FF2B5EF4-FFF2-40B4-BE49-F238E27FC236}">
                <a16:creationId xmlns:a16="http://schemas.microsoft.com/office/drawing/2014/main" id="{6C6BCE03-F253-4CAE-8FCC-C43F9F5E11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8150" y="1882775"/>
            <a:ext cx="1166813" cy="155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4418" name="Line 34">
            <a:extLst>
              <a:ext uri="{FF2B5EF4-FFF2-40B4-BE49-F238E27FC236}">
                <a16:creationId xmlns:a16="http://schemas.microsoft.com/office/drawing/2014/main" id="{998A422F-B6EC-4EA6-8B5A-CF3E55917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4963" y="1870075"/>
            <a:ext cx="1154112" cy="157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4419" name="Line 35">
            <a:extLst>
              <a:ext uri="{FF2B5EF4-FFF2-40B4-BE49-F238E27FC236}">
                <a16:creationId xmlns:a16="http://schemas.microsoft.com/office/drawing/2014/main" id="{D22E9BC6-0296-4E05-86C9-3B640F739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4963" y="1858963"/>
            <a:ext cx="1743075" cy="158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4420" name="Text Box 36">
            <a:extLst>
              <a:ext uri="{FF2B5EF4-FFF2-40B4-BE49-F238E27FC236}">
                <a16:creationId xmlns:a16="http://schemas.microsoft.com/office/drawing/2014/main" id="{2740CFDB-271D-411E-9B3F-11BD7F22E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7013" y="190500"/>
            <a:ext cx="10541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start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validate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finish</a:t>
            </a:r>
            <a:endParaRPr lang="en-US" altLang="hu-HU"/>
          </a:p>
        </p:txBody>
      </p:sp>
      <p:sp>
        <p:nvSpPr>
          <p:cNvPr id="144421" name="Rectangle 37">
            <a:extLst>
              <a:ext uri="{FF2B5EF4-FFF2-40B4-BE49-F238E27FC236}">
                <a16:creationId xmlns:a16="http://schemas.microsoft.com/office/drawing/2014/main" id="{5D6BD606-B7A9-4588-857C-1970344B9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188" y="138113"/>
            <a:ext cx="1708150" cy="1155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Number Placeholder 4">
            <a:extLst>
              <a:ext uri="{FF2B5EF4-FFF2-40B4-BE49-F238E27FC236}">
                <a16:creationId xmlns:a16="http://schemas.microsoft.com/office/drawing/2014/main" id="{E824C5BA-3890-4CC7-833D-62A31190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189F1-C32D-4156-AB28-5006C62A0390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142</a:t>
            </a:fld>
            <a:endParaRPr lang="en-US" altLang="hu-HU" sz="1400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CB9E20DE-E8DB-423B-B46B-CDD377C62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hu-HU"/>
              <a:t>Is Validation = 2PL?</a:t>
            </a:r>
          </a:p>
        </p:txBody>
      </p:sp>
      <p:sp>
        <p:nvSpPr>
          <p:cNvPr id="145412" name="Oval 3">
            <a:extLst>
              <a:ext uri="{FF2B5EF4-FFF2-40B4-BE49-F238E27FC236}">
                <a16:creationId xmlns:a16="http://schemas.microsoft.com/office/drawing/2014/main" id="{701618B0-1AB7-4EFB-BECB-16C42511B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2670175"/>
            <a:ext cx="1768475" cy="12922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5413" name="Oval 4">
            <a:extLst>
              <a:ext uri="{FF2B5EF4-FFF2-40B4-BE49-F238E27FC236}">
                <a16:creationId xmlns:a16="http://schemas.microsoft.com/office/drawing/2014/main" id="{8A703E5D-6E95-40D1-A5C2-A576A85DD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2278063"/>
            <a:ext cx="1817688" cy="14509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5414" name="Text Box 5">
            <a:extLst>
              <a:ext uri="{FF2B5EF4-FFF2-40B4-BE49-F238E27FC236}">
                <a16:creationId xmlns:a16="http://schemas.microsoft.com/office/drawing/2014/main" id="{A4497426-1206-4682-9EF9-34C473C6F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3062288"/>
            <a:ext cx="749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>
                <a:solidFill>
                  <a:srgbClr val="FF0000"/>
                </a:solidFill>
              </a:rPr>
              <a:t>2PL</a:t>
            </a:r>
          </a:p>
        </p:txBody>
      </p:sp>
      <p:sp>
        <p:nvSpPr>
          <p:cNvPr id="145415" name="Text Box 6">
            <a:extLst>
              <a:ext uri="{FF2B5EF4-FFF2-40B4-BE49-F238E27FC236}">
                <a16:creationId xmlns:a16="http://schemas.microsoft.com/office/drawing/2014/main" id="{88177B5F-5F4D-4251-AA4C-BD7713C95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288" y="2593975"/>
            <a:ext cx="665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>
                <a:solidFill>
                  <a:srgbClr val="FF0000"/>
                </a:solidFill>
              </a:rPr>
              <a:t>Val</a:t>
            </a:r>
          </a:p>
        </p:txBody>
      </p:sp>
      <p:sp>
        <p:nvSpPr>
          <p:cNvPr id="145416" name="Oval 7">
            <a:extLst>
              <a:ext uri="{FF2B5EF4-FFF2-40B4-BE49-F238E27FC236}">
                <a16:creationId xmlns:a16="http://schemas.microsoft.com/office/drawing/2014/main" id="{DD6C60F8-9BC5-4DCF-AA78-7E068569A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438" y="2614613"/>
            <a:ext cx="1768475" cy="12922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5417" name="Oval 8">
            <a:extLst>
              <a:ext uri="{FF2B5EF4-FFF2-40B4-BE49-F238E27FC236}">
                <a16:creationId xmlns:a16="http://schemas.microsoft.com/office/drawing/2014/main" id="{0B81C672-C992-4279-BD15-43EB6E389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8" y="2124075"/>
            <a:ext cx="1817687" cy="14509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5418" name="Text Box 9">
            <a:extLst>
              <a:ext uri="{FF2B5EF4-FFF2-40B4-BE49-F238E27FC236}">
                <a16:creationId xmlns:a16="http://schemas.microsoft.com/office/drawing/2014/main" id="{11CAF1D3-4C7A-4BD4-9861-E48D02038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100" y="2884488"/>
            <a:ext cx="749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>
                <a:solidFill>
                  <a:srgbClr val="FF0000"/>
                </a:solidFill>
              </a:rPr>
              <a:t>2PL</a:t>
            </a:r>
          </a:p>
        </p:txBody>
      </p:sp>
      <p:sp>
        <p:nvSpPr>
          <p:cNvPr id="145419" name="Text Box 10">
            <a:extLst>
              <a:ext uri="{FF2B5EF4-FFF2-40B4-BE49-F238E27FC236}">
                <a16:creationId xmlns:a16="http://schemas.microsoft.com/office/drawing/2014/main" id="{18F88830-1633-41BA-B748-14E06D662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825" y="2525713"/>
            <a:ext cx="665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>
                <a:solidFill>
                  <a:srgbClr val="FF0000"/>
                </a:solidFill>
              </a:rPr>
              <a:t>Val</a:t>
            </a:r>
          </a:p>
        </p:txBody>
      </p:sp>
      <p:sp>
        <p:nvSpPr>
          <p:cNvPr id="145420" name="Oval 11">
            <a:extLst>
              <a:ext uri="{FF2B5EF4-FFF2-40B4-BE49-F238E27FC236}">
                <a16:creationId xmlns:a16="http://schemas.microsoft.com/office/drawing/2014/main" id="{3DAFC896-E929-43DC-B371-04CF4FCBD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175" y="4748213"/>
            <a:ext cx="1768475" cy="12922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5421" name="Oval 12">
            <a:extLst>
              <a:ext uri="{FF2B5EF4-FFF2-40B4-BE49-F238E27FC236}">
                <a16:creationId xmlns:a16="http://schemas.microsoft.com/office/drawing/2014/main" id="{968982AC-1862-4702-B8AE-7792DF43B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3" y="4270375"/>
            <a:ext cx="2914650" cy="20240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5422" name="Text Box 13">
            <a:extLst>
              <a:ext uri="{FF2B5EF4-FFF2-40B4-BE49-F238E27FC236}">
                <a16:creationId xmlns:a16="http://schemas.microsoft.com/office/drawing/2014/main" id="{4709BCFD-9478-43FB-BB5A-1A6ECDF3B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5176838"/>
            <a:ext cx="749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>
                <a:solidFill>
                  <a:srgbClr val="FF0000"/>
                </a:solidFill>
              </a:rPr>
              <a:t>2PL</a:t>
            </a:r>
          </a:p>
        </p:txBody>
      </p:sp>
      <p:sp>
        <p:nvSpPr>
          <p:cNvPr id="145423" name="Text Box 14">
            <a:extLst>
              <a:ext uri="{FF2B5EF4-FFF2-40B4-BE49-F238E27FC236}">
                <a16:creationId xmlns:a16="http://schemas.microsoft.com/office/drawing/2014/main" id="{95564698-DF2E-4E4E-8584-AEDB6095A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063" y="4708525"/>
            <a:ext cx="665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>
                <a:solidFill>
                  <a:srgbClr val="FF0000"/>
                </a:solidFill>
              </a:rPr>
              <a:t>Val</a:t>
            </a:r>
          </a:p>
        </p:txBody>
      </p:sp>
      <p:sp>
        <p:nvSpPr>
          <p:cNvPr id="145424" name="Oval 19">
            <a:extLst>
              <a:ext uri="{FF2B5EF4-FFF2-40B4-BE49-F238E27FC236}">
                <a16:creationId xmlns:a16="http://schemas.microsoft.com/office/drawing/2014/main" id="{20C164FC-362A-4FE1-9C8A-60C483E6E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200" y="4803775"/>
            <a:ext cx="1768475" cy="12922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5425" name="Oval 20">
            <a:extLst>
              <a:ext uri="{FF2B5EF4-FFF2-40B4-BE49-F238E27FC236}">
                <a16:creationId xmlns:a16="http://schemas.microsoft.com/office/drawing/2014/main" id="{0E432016-4759-4FDC-892A-7815BF4B0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238" y="4325938"/>
            <a:ext cx="2914650" cy="20240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5426" name="Text Box 21">
            <a:extLst>
              <a:ext uri="{FF2B5EF4-FFF2-40B4-BE49-F238E27FC236}">
                <a16:creationId xmlns:a16="http://schemas.microsoft.com/office/drawing/2014/main" id="{1725D7B3-5AB9-40A9-B955-A0DC159AD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5232400"/>
            <a:ext cx="665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>
                <a:solidFill>
                  <a:srgbClr val="FF0000"/>
                </a:solidFill>
              </a:rPr>
              <a:t>Val</a:t>
            </a:r>
          </a:p>
        </p:txBody>
      </p:sp>
      <p:sp>
        <p:nvSpPr>
          <p:cNvPr id="145427" name="Text Box 22">
            <a:extLst>
              <a:ext uri="{FF2B5EF4-FFF2-40B4-BE49-F238E27FC236}">
                <a16:creationId xmlns:a16="http://schemas.microsoft.com/office/drawing/2014/main" id="{FFC78460-7BA9-4F14-AA51-3B6605183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813" y="4764088"/>
            <a:ext cx="749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>
                <a:solidFill>
                  <a:srgbClr val="FF0000"/>
                </a:solidFill>
              </a:rPr>
              <a:t>2PL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Number Placeholder 5">
            <a:extLst>
              <a:ext uri="{FF2B5EF4-FFF2-40B4-BE49-F238E27FC236}">
                <a16:creationId xmlns:a16="http://schemas.microsoft.com/office/drawing/2014/main" id="{1A942064-6322-42F6-84C9-83AE1B83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6A3F1C-BC20-44D8-ACA2-4189EC487650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143</a:t>
            </a:fld>
            <a:endParaRPr lang="en-US" altLang="hu-HU" sz="1400"/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E141ABBD-424F-4940-BB86-2BBFF4431D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2313" y="500063"/>
            <a:ext cx="7772400" cy="874712"/>
          </a:xfrm>
        </p:spPr>
        <p:txBody>
          <a:bodyPr/>
          <a:lstStyle/>
          <a:p>
            <a:pPr eaLnBrk="1" hangingPunct="1"/>
            <a:r>
              <a:rPr lang="en-US" altLang="hu-HU" sz="4000"/>
              <a:t>S2:  w2(y)  w1(x)  w2(x)</a:t>
            </a:r>
          </a:p>
        </p:txBody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C8CCDDBD-83F4-4337-A12F-30B983A97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27200"/>
            <a:ext cx="7991475" cy="4114800"/>
          </a:xfrm>
        </p:spPr>
        <p:txBody>
          <a:bodyPr/>
          <a:lstStyle/>
          <a:p>
            <a:pPr eaLnBrk="1" hangingPunct="1"/>
            <a:r>
              <a:rPr lang="en-US" altLang="hu-HU" sz="2400"/>
              <a:t>Achievable with 2PL?</a:t>
            </a:r>
          </a:p>
          <a:p>
            <a:pPr eaLnBrk="1" hangingPunct="1"/>
            <a:r>
              <a:rPr lang="en-US" altLang="hu-HU" sz="2400"/>
              <a:t>Achievable with validation? 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Number Placeholder 5">
            <a:extLst>
              <a:ext uri="{FF2B5EF4-FFF2-40B4-BE49-F238E27FC236}">
                <a16:creationId xmlns:a16="http://schemas.microsoft.com/office/drawing/2014/main" id="{C9B9F698-C4B3-4A2B-B711-0303F765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3D0A5E-F9CC-4F59-A07A-F92F033F5C5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144</a:t>
            </a:fld>
            <a:endParaRPr lang="en-US" altLang="hu-HU" sz="1400"/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C21803BE-F830-4625-88F5-D71E70E45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2313" y="500063"/>
            <a:ext cx="7772400" cy="874712"/>
          </a:xfrm>
        </p:spPr>
        <p:txBody>
          <a:bodyPr/>
          <a:lstStyle/>
          <a:p>
            <a:pPr eaLnBrk="1" hangingPunct="1"/>
            <a:r>
              <a:rPr lang="en-US" altLang="hu-HU" sz="4000"/>
              <a:t>S2:  w2(y)  w1(x)  w2(x)</a:t>
            </a:r>
          </a:p>
        </p:txBody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F3614CB5-3B11-4121-B29A-BE4C38B86B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27200"/>
            <a:ext cx="7991475" cy="4114800"/>
          </a:xfrm>
        </p:spPr>
        <p:txBody>
          <a:bodyPr/>
          <a:lstStyle/>
          <a:p>
            <a:pPr eaLnBrk="1" hangingPunct="1"/>
            <a:r>
              <a:rPr lang="en-US" altLang="hu-HU" sz="2400"/>
              <a:t>S2 can be achieved with 2PL:</a:t>
            </a:r>
            <a:br>
              <a:rPr lang="en-US" altLang="hu-HU" sz="2400"/>
            </a:br>
            <a:r>
              <a:rPr lang="en-US" altLang="hu-HU" sz="2400"/>
              <a:t>l2(y) w2(y) l1(x) w1(x) u1(x)  l2(x) w2(x) u2(y) u2(x)</a:t>
            </a:r>
          </a:p>
          <a:p>
            <a:pPr eaLnBrk="1" hangingPunct="1"/>
            <a:r>
              <a:rPr lang="en-US" altLang="hu-HU" sz="2400"/>
              <a:t>S2 cannot be achieved by validation:</a:t>
            </a:r>
            <a:br>
              <a:rPr lang="en-US" altLang="hu-HU" sz="2400"/>
            </a:br>
            <a:r>
              <a:rPr lang="en-US" altLang="hu-HU" sz="2400"/>
              <a:t>The validation point of T2, val2 must occur before w2(y) since transactions do not write to the database until after validation. Because of the conflict on x,</a:t>
            </a:r>
            <a:br>
              <a:rPr lang="en-US" altLang="hu-HU" sz="2400"/>
            </a:br>
            <a:r>
              <a:rPr lang="en-US" altLang="hu-HU" sz="2400"/>
              <a:t>val1 &lt; val2, so we must have something like</a:t>
            </a:r>
            <a:br>
              <a:rPr lang="en-US" altLang="hu-HU" sz="2400"/>
            </a:br>
            <a:r>
              <a:rPr lang="en-US" altLang="hu-HU" sz="2400"/>
              <a:t>      S2:  val1  val2  w2(y)  w1(x)  w2(x)</a:t>
            </a:r>
            <a:br>
              <a:rPr lang="en-US" altLang="hu-HU" sz="2400"/>
            </a:br>
            <a:r>
              <a:rPr lang="en-US" altLang="hu-HU" sz="2400"/>
              <a:t>With the validation protocol, the writes of T2 should not start until T1 is all done with its writes, which is not the case. 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Number Placeholder 5">
            <a:extLst>
              <a:ext uri="{FF2B5EF4-FFF2-40B4-BE49-F238E27FC236}">
                <a16:creationId xmlns:a16="http://schemas.microsoft.com/office/drawing/2014/main" id="{0CA20A36-7629-4B86-A6EF-966FC26E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983F13-CA5E-415F-AE05-ED19F7D4790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145</a:t>
            </a:fld>
            <a:endParaRPr lang="en-US" altLang="hu-HU" sz="1400"/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62918688-731E-4BF8-AC76-998BD269F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1988" y="390525"/>
            <a:ext cx="7772400" cy="666750"/>
          </a:xfrm>
        </p:spPr>
        <p:txBody>
          <a:bodyPr/>
          <a:lstStyle/>
          <a:p>
            <a:pPr eaLnBrk="1" hangingPunct="1"/>
            <a:r>
              <a:rPr lang="en-US" altLang="hu-HU" sz="3600"/>
              <a:t>Validation subset of 2PL?</a:t>
            </a:r>
          </a:p>
        </p:txBody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CDB34120-041D-4DBF-9318-0C4E2CA335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6263" y="1287463"/>
            <a:ext cx="7772400" cy="4737100"/>
          </a:xfrm>
        </p:spPr>
        <p:txBody>
          <a:bodyPr/>
          <a:lstStyle/>
          <a:p>
            <a:pPr eaLnBrk="1" hangingPunct="1"/>
            <a:r>
              <a:rPr lang="en-US" altLang="hu-HU"/>
              <a:t>Possible proof (Check!):</a:t>
            </a:r>
          </a:p>
          <a:p>
            <a:pPr lvl="1" eaLnBrk="1" hangingPunct="1"/>
            <a:r>
              <a:rPr lang="en-US" altLang="hu-HU"/>
              <a:t>Let S be validation schedule</a:t>
            </a:r>
          </a:p>
          <a:p>
            <a:pPr lvl="1" eaLnBrk="1" hangingPunct="1"/>
            <a:r>
              <a:rPr lang="en-US" altLang="hu-HU"/>
              <a:t>For each T in S insert lock/unlocks, get S’:</a:t>
            </a:r>
          </a:p>
          <a:p>
            <a:pPr lvl="2" eaLnBrk="1" hangingPunct="1"/>
            <a:r>
              <a:rPr lang="en-US" altLang="hu-HU"/>
              <a:t>At T start: request read locks for all of RS(T)</a:t>
            </a:r>
          </a:p>
          <a:p>
            <a:pPr lvl="2" eaLnBrk="1" hangingPunct="1"/>
            <a:r>
              <a:rPr lang="en-US" altLang="hu-HU"/>
              <a:t>At T validation: request write locks for WS(T);</a:t>
            </a:r>
            <a:br>
              <a:rPr lang="en-US" altLang="hu-HU"/>
            </a:br>
            <a:r>
              <a:rPr lang="en-US" altLang="hu-HU"/>
              <a:t>release read locks for read-only objects</a:t>
            </a:r>
          </a:p>
          <a:p>
            <a:pPr lvl="2" eaLnBrk="1" hangingPunct="1"/>
            <a:r>
              <a:rPr lang="en-US" altLang="hu-HU"/>
              <a:t>At T end: release all write locks</a:t>
            </a:r>
          </a:p>
          <a:p>
            <a:pPr lvl="1" eaLnBrk="1" hangingPunct="1"/>
            <a:r>
              <a:rPr lang="en-US" altLang="hu-HU"/>
              <a:t>Clearly transactions well-formed and 2PL</a:t>
            </a:r>
          </a:p>
          <a:p>
            <a:pPr lvl="1" eaLnBrk="1" hangingPunct="1"/>
            <a:r>
              <a:rPr lang="en-US" altLang="hu-HU"/>
              <a:t>Must show S’ is legal (next page)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Number Placeholder 5">
            <a:extLst>
              <a:ext uri="{FF2B5EF4-FFF2-40B4-BE49-F238E27FC236}">
                <a16:creationId xmlns:a16="http://schemas.microsoft.com/office/drawing/2014/main" id="{DBE3D137-7001-41D2-ABCD-B7D93FDF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FECDAC-73FD-46E6-91CB-E4F5EAECF9B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146</a:t>
            </a:fld>
            <a:endParaRPr lang="en-US" altLang="hu-HU" sz="1400"/>
          </a:p>
        </p:txBody>
      </p:sp>
      <p:sp>
        <p:nvSpPr>
          <p:cNvPr id="146437" name="Rectangle 3">
            <a:extLst>
              <a:ext uri="{FF2B5EF4-FFF2-40B4-BE49-F238E27FC236}">
                <a16:creationId xmlns:a16="http://schemas.microsoft.com/office/drawing/2014/main" id="{9A54AD97-ABA1-42DE-998E-CEBAD1496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2113" y="476250"/>
            <a:ext cx="8499475" cy="54562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hu-HU" sz="2800" dirty="0"/>
              <a:t>Say S’ not legal (due to w-r conflict):</a:t>
            </a:r>
            <a:br>
              <a:rPr lang="en-US" altLang="hu-HU" sz="2800" dirty="0"/>
            </a:br>
            <a:r>
              <a:rPr lang="en-US" altLang="hu-HU" sz="2800" dirty="0"/>
              <a:t>S’: ... l1(x)     w2(x)  r1(x)   val1 u1(x) ...</a:t>
            </a:r>
          </a:p>
          <a:p>
            <a:pPr lvl="1" eaLnBrk="1" hangingPunct="1">
              <a:defRPr/>
            </a:pPr>
            <a:r>
              <a:rPr lang="en-US" altLang="hu-HU" sz="2400" dirty="0"/>
              <a:t>At val1: T2 not in Ignore(T1); T2 in VAL</a:t>
            </a:r>
          </a:p>
          <a:p>
            <a:pPr lvl="1" eaLnBrk="1" hangingPunct="1">
              <a:defRPr/>
            </a:pPr>
            <a:r>
              <a:rPr lang="en-US" altLang="hu-HU" sz="2400" dirty="0"/>
              <a:t>T1 does not validate:</a:t>
            </a:r>
            <a:r>
              <a:rPr lang="en-US" altLang="hu-HU" dirty="0"/>
              <a:t> </a:t>
            </a:r>
            <a:r>
              <a:rPr lang="en-US" altLang="hu-HU" sz="2400" dirty="0"/>
              <a:t>WS(T2) </a:t>
            </a:r>
            <a:r>
              <a:rPr lang="en-US" altLang="hu-HU" sz="2400" dirty="0">
                <a:sym typeface="Symbol" pitchFamily="18" charset="2"/>
              </a:rPr>
              <a:t></a:t>
            </a:r>
            <a:r>
              <a:rPr lang="en-US" altLang="hu-HU" sz="2400" dirty="0"/>
              <a:t>  RS(T1) </a:t>
            </a:r>
            <a:r>
              <a:rPr lang="en-US" altLang="hu-HU" sz="2400" dirty="0">
                <a:sym typeface="Symbol" pitchFamily="18" charset="2"/>
              </a:rPr>
              <a:t> </a:t>
            </a:r>
          </a:p>
          <a:p>
            <a:pPr lvl="1" eaLnBrk="1" hangingPunct="1">
              <a:defRPr/>
            </a:pPr>
            <a:r>
              <a:rPr lang="en-US" altLang="hu-HU" sz="2400" dirty="0">
                <a:sym typeface="Symbol" pitchFamily="18" charset="2"/>
              </a:rPr>
              <a:t>contradiction!</a:t>
            </a:r>
          </a:p>
          <a:p>
            <a:pPr eaLnBrk="1" hangingPunct="1">
              <a:defRPr/>
            </a:pPr>
            <a:r>
              <a:rPr lang="en-US" altLang="hu-HU" sz="2800" dirty="0"/>
              <a:t>Say S’ not legal (due to w-w conflict):</a:t>
            </a:r>
            <a:br>
              <a:rPr lang="en-US" altLang="hu-HU" sz="2800" dirty="0"/>
            </a:br>
            <a:r>
              <a:rPr lang="en-US" altLang="hu-HU" sz="2800" dirty="0"/>
              <a:t>S’: ... val1 l1(x)     w2(x)  w1(x)   u1(x) ...</a:t>
            </a:r>
          </a:p>
          <a:p>
            <a:pPr lvl="1" eaLnBrk="1" hangingPunct="1">
              <a:defRPr/>
            </a:pPr>
            <a:r>
              <a:rPr lang="en-US" altLang="hu-HU" sz="2400" dirty="0"/>
              <a:t>Say T2 validates first (proof similar if T1 validates first)</a:t>
            </a:r>
          </a:p>
          <a:p>
            <a:pPr lvl="1" eaLnBrk="1" hangingPunct="1">
              <a:defRPr/>
            </a:pPr>
            <a:r>
              <a:rPr lang="en-US" altLang="hu-HU" sz="2400" dirty="0"/>
              <a:t>At val1: T2 not in Ignore(T1); T2 in VAL</a:t>
            </a:r>
          </a:p>
          <a:p>
            <a:pPr lvl="1" eaLnBrk="1" hangingPunct="1">
              <a:defRPr/>
            </a:pPr>
            <a:r>
              <a:rPr lang="en-US" altLang="hu-HU" sz="2400" dirty="0"/>
              <a:t>T1 does not validate:</a:t>
            </a:r>
            <a:br>
              <a:rPr lang="en-US" altLang="hu-HU" sz="2400" dirty="0"/>
            </a:br>
            <a:r>
              <a:rPr lang="en-US" altLang="hu-HU" sz="2400" dirty="0">
                <a:sym typeface="Symbol" pitchFamily="18" charset="2"/>
              </a:rPr>
              <a:t>T</a:t>
            </a:r>
            <a:r>
              <a:rPr lang="en-US" altLang="hu-HU" sz="2400" dirty="0"/>
              <a:t>2 </a:t>
            </a:r>
            <a:r>
              <a:rPr lang="en-US" altLang="hu-HU" sz="2400" dirty="0">
                <a:sym typeface="Symbol" pitchFamily="18" charset="2"/>
              </a:rPr>
              <a:t> </a:t>
            </a:r>
            <a:r>
              <a:rPr lang="en-US" altLang="hu-HU" sz="2400" dirty="0"/>
              <a:t>FIN  AND WS(T1) </a:t>
            </a:r>
            <a:r>
              <a:rPr lang="en-US" altLang="hu-HU" sz="2400" dirty="0">
                <a:sym typeface="Symbol" pitchFamily="18" charset="2"/>
              </a:rPr>
              <a:t></a:t>
            </a:r>
            <a:r>
              <a:rPr lang="en-US" altLang="hu-HU" sz="2400" dirty="0"/>
              <a:t> WS(T2) </a:t>
            </a:r>
            <a:r>
              <a:rPr lang="en-US" altLang="hu-HU" sz="2400" dirty="0">
                <a:sym typeface="Symbol" pitchFamily="18" charset="2"/>
              </a:rPr>
              <a:t> )</a:t>
            </a:r>
          </a:p>
          <a:p>
            <a:pPr lvl="1" eaLnBrk="1" hangingPunct="1">
              <a:defRPr/>
            </a:pPr>
            <a:r>
              <a:rPr lang="en-US" altLang="hu-HU" sz="2400" dirty="0">
                <a:sym typeface="Symbol" pitchFamily="18" charset="2"/>
              </a:rPr>
              <a:t>contradiction!</a:t>
            </a:r>
            <a:endParaRPr lang="en-US" altLang="hu-HU" sz="2400" dirty="0"/>
          </a:p>
          <a:p>
            <a:pPr marL="0" indent="0" eaLnBrk="1" hangingPunct="1">
              <a:buFontTx/>
              <a:buNone/>
              <a:defRPr/>
            </a:pPr>
            <a:endParaRPr lang="en-US" altLang="hu-HU" sz="2800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4">
            <a:extLst>
              <a:ext uri="{FF2B5EF4-FFF2-40B4-BE49-F238E27FC236}">
                <a16:creationId xmlns:a16="http://schemas.microsoft.com/office/drawing/2014/main" id="{5644E4E5-DBAC-42B5-A2E0-9C8F6723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53C34A-A982-4789-BACC-5518645C41E3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147</a:t>
            </a:fld>
            <a:endParaRPr lang="en-US" altLang="hu-HU" sz="1400"/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25ED36A2-9032-43C0-84A1-285FCF87A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/>
              <a:t>Conclusion: </a:t>
            </a:r>
            <a:br>
              <a:rPr lang="en-US" altLang="hu-HU"/>
            </a:br>
            <a:r>
              <a:rPr lang="en-US" altLang="hu-HU"/>
              <a:t>Validation subset 2PL</a:t>
            </a:r>
          </a:p>
        </p:txBody>
      </p:sp>
      <p:sp>
        <p:nvSpPr>
          <p:cNvPr id="150532" name="Oval 3">
            <a:extLst>
              <a:ext uri="{FF2B5EF4-FFF2-40B4-BE49-F238E27FC236}">
                <a16:creationId xmlns:a16="http://schemas.microsoft.com/office/drawing/2014/main" id="{469E7F67-770C-4C38-B58A-6C372CCE7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2670175"/>
            <a:ext cx="1768475" cy="12922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50533" name="Oval 4">
            <a:extLst>
              <a:ext uri="{FF2B5EF4-FFF2-40B4-BE49-F238E27FC236}">
                <a16:creationId xmlns:a16="http://schemas.microsoft.com/office/drawing/2014/main" id="{5060FD25-A341-4D1C-9BAF-E772E657B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2278063"/>
            <a:ext cx="1817688" cy="14509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50534" name="Text Box 5">
            <a:extLst>
              <a:ext uri="{FF2B5EF4-FFF2-40B4-BE49-F238E27FC236}">
                <a16:creationId xmlns:a16="http://schemas.microsoft.com/office/drawing/2014/main" id="{7AFA7FD9-7EC9-4458-8B1A-6E1113489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3062288"/>
            <a:ext cx="749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>
                <a:solidFill>
                  <a:srgbClr val="FF0000"/>
                </a:solidFill>
              </a:rPr>
              <a:t>2PL</a:t>
            </a:r>
          </a:p>
        </p:txBody>
      </p:sp>
      <p:sp>
        <p:nvSpPr>
          <p:cNvPr id="150535" name="Text Box 6">
            <a:extLst>
              <a:ext uri="{FF2B5EF4-FFF2-40B4-BE49-F238E27FC236}">
                <a16:creationId xmlns:a16="http://schemas.microsoft.com/office/drawing/2014/main" id="{DE618C64-E8F1-4AD5-A372-60706BC8F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288" y="2593975"/>
            <a:ext cx="665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>
                <a:solidFill>
                  <a:srgbClr val="FF0000"/>
                </a:solidFill>
              </a:rPr>
              <a:t>Val</a:t>
            </a:r>
          </a:p>
        </p:txBody>
      </p:sp>
      <p:sp>
        <p:nvSpPr>
          <p:cNvPr id="150536" name="Oval 7">
            <a:extLst>
              <a:ext uri="{FF2B5EF4-FFF2-40B4-BE49-F238E27FC236}">
                <a16:creationId xmlns:a16="http://schemas.microsoft.com/office/drawing/2014/main" id="{0444E4FE-2FDC-49A3-9C7A-6F9353BA5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438" y="2614613"/>
            <a:ext cx="1768475" cy="12922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50537" name="Oval 8">
            <a:extLst>
              <a:ext uri="{FF2B5EF4-FFF2-40B4-BE49-F238E27FC236}">
                <a16:creationId xmlns:a16="http://schemas.microsoft.com/office/drawing/2014/main" id="{4C5BC738-EEA2-4D92-BAA4-8230E6702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8" y="2124075"/>
            <a:ext cx="1817687" cy="14509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50538" name="Text Box 9">
            <a:extLst>
              <a:ext uri="{FF2B5EF4-FFF2-40B4-BE49-F238E27FC236}">
                <a16:creationId xmlns:a16="http://schemas.microsoft.com/office/drawing/2014/main" id="{13BC5422-25EC-4C53-92F1-92E66618E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100" y="2884488"/>
            <a:ext cx="749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>
                <a:solidFill>
                  <a:srgbClr val="FF0000"/>
                </a:solidFill>
              </a:rPr>
              <a:t>2PL</a:t>
            </a:r>
          </a:p>
        </p:txBody>
      </p:sp>
      <p:sp>
        <p:nvSpPr>
          <p:cNvPr id="150539" name="Text Box 10">
            <a:extLst>
              <a:ext uri="{FF2B5EF4-FFF2-40B4-BE49-F238E27FC236}">
                <a16:creationId xmlns:a16="http://schemas.microsoft.com/office/drawing/2014/main" id="{69AA8B4A-CE8F-473D-8FE8-2DA3DD514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825" y="2525713"/>
            <a:ext cx="665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>
                <a:solidFill>
                  <a:srgbClr val="FF0000"/>
                </a:solidFill>
              </a:rPr>
              <a:t>Val</a:t>
            </a:r>
          </a:p>
        </p:txBody>
      </p:sp>
      <p:sp>
        <p:nvSpPr>
          <p:cNvPr id="150540" name="Oval 11">
            <a:extLst>
              <a:ext uri="{FF2B5EF4-FFF2-40B4-BE49-F238E27FC236}">
                <a16:creationId xmlns:a16="http://schemas.microsoft.com/office/drawing/2014/main" id="{E9F61571-8358-4133-A42E-607E9BA99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175" y="4748213"/>
            <a:ext cx="1768475" cy="12922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50541" name="Oval 12">
            <a:extLst>
              <a:ext uri="{FF2B5EF4-FFF2-40B4-BE49-F238E27FC236}">
                <a16:creationId xmlns:a16="http://schemas.microsoft.com/office/drawing/2014/main" id="{7253B4BF-1EB2-48DB-9C01-9A4B651C8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3" y="4270375"/>
            <a:ext cx="2914650" cy="20240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50542" name="Text Box 13">
            <a:extLst>
              <a:ext uri="{FF2B5EF4-FFF2-40B4-BE49-F238E27FC236}">
                <a16:creationId xmlns:a16="http://schemas.microsoft.com/office/drawing/2014/main" id="{F91E7196-FCB2-40B3-9994-AF73D80D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5176838"/>
            <a:ext cx="749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>
                <a:solidFill>
                  <a:srgbClr val="FF0000"/>
                </a:solidFill>
              </a:rPr>
              <a:t>2PL</a:t>
            </a:r>
          </a:p>
        </p:txBody>
      </p:sp>
      <p:sp>
        <p:nvSpPr>
          <p:cNvPr id="150543" name="Text Box 14">
            <a:extLst>
              <a:ext uri="{FF2B5EF4-FFF2-40B4-BE49-F238E27FC236}">
                <a16:creationId xmlns:a16="http://schemas.microsoft.com/office/drawing/2014/main" id="{1AD156F0-1F87-4735-8C47-7209A0068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063" y="4708525"/>
            <a:ext cx="665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>
                <a:solidFill>
                  <a:srgbClr val="FF0000"/>
                </a:solidFill>
              </a:rPr>
              <a:t>Val</a:t>
            </a:r>
          </a:p>
        </p:txBody>
      </p:sp>
      <p:sp>
        <p:nvSpPr>
          <p:cNvPr id="150544" name="Oval 19">
            <a:extLst>
              <a:ext uri="{FF2B5EF4-FFF2-40B4-BE49-F238E27FC236}">
                <a16:creationId xmlns:a16="http://schemas.microsoft.com/office/drawing/2014/main" id="{F1DDF13F-B73C-4CC8-B228-CEC117DB6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200" y="4803775"/>
            <a:ext cx="1768475" cy="12922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50545" name="Oval 20">
            <a:extLst>
              <a:ext uri="{FF2B5EF4-FFF2-40B4-BE49-F238E27FC236}">
                <a16:creationId xmlns:a16="http://schemas.microsoft.com/office/drawing/2014/main" id="{92BF0FD0-E090-49A9-BB95-BF7412CA1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238" y="4325938"/>
            <a:ext cx="2914650" cy="20240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50546" name="Text Box 21">
            <a:extLst>
              <a:ext uri="{FF2B5EF4-FFF2-40B4-BE49-F238E27FC236}">
                <a16:creationId xmlns:a16="http://schemas.microsoft.com/office/drawing/2014/main" id="{55CB7004-C70D-43A7-B553-8B404C824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5232400"/>
            <a:ext cx="665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>
                <a:solidFill>
                  <a:srgbClr val="FF0000"/>
                </a:solidFill>
              </a:rPr>
              <a:t>Val</a:t>
            </a:r>
          </a:p>
        </p:txBody>
      </p:sp>
      <p:sp>
        <p:nvSpPr>
          <p:cNvPr id="150547" name="Text Box 22">
            <a:extLst>
              <a:ext uri="{FF2B5EF4-FFF2-40B4-BE49-F238E27FC236}">
                <a16:creationId xmlns:a16="http://schemas.microsoft.com/office/drawing/2014/main" id="{3A96CCA5-0D8D-43E9-B09A-8C1AC202E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813" y="4764088"/>
            <a:ext cx="749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>
                <a:solidFill>
                  <a:srgbClr val="FF0000"/>
                </a:solidFill>
              </a:rPr>
              <a:t>2PL</a:t>
            </a:r>
          </a:p>
        </p:txBody>
      </p:sp>
      <p:sp>
        <p:nvSpPr>
          <p:cNvPr id="150548" name="Freeform 21">
            <a:extLst>
              <a:ext uri="{FF2B5EF4-FFF2-40B4-BE49-F238E27FC236}">
                <a16:creationId xmlns:a16="http://schemas.microsoft.com/office/drawing/2014/main" id="{4E7BBE91-15BE-432A-ADEF-CEFAE439FF6E}"/>
              </a:ext>
            </a:extLst>
          </p:cNvPr>
          <p:cNvSpPr>
            <a:spLocks/>
          </p:cNvSpPr>
          <p:nvPr/>
        </p:nvSpPr>
        <p:spPr bwMode="auto">
          <a:xfrm>
            <a:off x="987425" y="2709863"/>
            <a:ext cx="2327275" cy="585787"/>
          </a:xfrm>
          <a:custGeom>
            <a:avLst/>
            <a:gdLst>
              <a:gd name="T0" fmla="*/ 2333170 w 2326822"/>
              <a:gd name="T1" fmla="*/ 0 h 1865845"/>
              <a:gd name="T2" fmla="*/ 2267677 w 2326822"/>
              <a:gd name="T3" fmla="*/ 0 h 1865845"/>
              <a:gd name="T4" fmla="*/ 2243120 w 2326822"/>
              <a:gd name="T5" fmla="*/ 0 h 1865845"/>
              <a:gd name="T6" fmla="*/ 2193999 w 2326822"/>
              <a:gd name="T7" fmla="*/ 0 h 1865845"/>
              <a:gd name="T8" fmla="*/ 2161255 w 2326822"/>
              <a:gd name="T9" fmla="*/ 0 h 1865845"/>
              <a:gd name="T10" fmla="*/ 2128506 w 2326822"/>
              <a:gd name="T11" fmla="*/ 0 h 1865845"/>
              <a:gd name="T12" fmla="*/ 2087574 w 2326822"/>
              <a:gd name="T13" fmla="*/ 0 h 1865845"/>
              <a:gd name="T14" fmla="*/ 2071201 w 2326822"/>
              <a:gd name="T15" fmla="*/ 0 h 1865845"/>
              <a:gd name="T16" fmla="*/ 2038453 w 2326822"/>
              <a:gd name="T17" fmla="*/ 0 h 1865845"/>
              <a:gd name="T18" fmla="*/ 1989336 w 2326822"/>
              <a:gd name="T19" fmla="*/ 0 h 1865845"/>
              <a:gd name="T20" fmla="*/ 1907470 w 2326822"/>
              <a:gd name="T21" fmla="*/ 0 h 1865845"/>
              <a:gd name="T22" fmla="*/ 1874724 w 2326822"/>
              <a:gd name="T23" fmla="*/ 0 h 1865845"/>
              <a:gd name="T24" fmla="*/ 1833791 w 2326822"/>
              <a:gd name="T25" fmla="*/ 0 h 1865845"/>
              <a:gd name="T26" fmla="*/ 1768299 w 2326822"/>
              <a:gd name="T27" fmla="*/ 0 h 1865845"/>
              <a:gd name="T28" fmla="*/ 1686432 w 2326822"/>
              <a:gd name="T29" fmla="*/ 0 h 1865845"/>
              <a:gd name="T30" fmla="*/ 1653687 w 2326822"/>
              <a:gd name="T31" fmla="*/ 0 h 1865845"/>
              <a:gd name="T32" fmla="*/ 1580006 w 2326822"/>
              <a:gd name="T33" fmla="*/ 0 h 1865845"/>
              <a:gd name="T34" fmla="*/ 1522700 w 2326822"/>
              <a:gd name="T35" fmla="*/ 0 h 1865845"/>
              <a:gd name="T36" fmla="*/ 1449024 w 2326822"/>
              <a:gd name="T37" fmla="*/ 0 h 1865845"/>
              <a:gd name="T38" fmla="*/ 1375342 w 2326822"/>
              <a:gd name="T39" fmla="*/ 0 h 1865845"/>
              <a:gd name="T40" fmla="*/ 1342597 w 2326822"/>
              <a:gd name="T41" fmla="*/ 0 h 1865845"/>
              <a:gd name="T42" fmla="*/ 1285292 w 2326822"/>
              <a:gd name="T43" fmla="*/ 0 h 1865845"/>
              <a:gd name="T44" fmla="*/ 1203426 w 2326822"/>
              <a:gd name="T45" fmla="*/ 0 h 1865845"/>
              <a:gd name="T46" fmla="*/ 1162493 w 2326822"/>
              <a:gd name="T47" fmla="*/ 0 h 1865845"/>
              <a:gd name="T48" fmla="*/ 1088816 w 2326822"/>
              <a:gd name="T49" fmla="*/ 0 h 1865845"/>
              <a:gd name="T50" fmla="*/ 990576 w 2326822"/>
              <a:gd name="T51" fmla="*/ 0 h 1865845"/>
              <a:gd name="T52" fmla="*/ 925082 w 2326822"/>
              <a:gd name="T53" fmla="*/ 0 h 1865845"/>
              <a:gd name="T54" fmla="*/ 884151 w 2326822"/>
              <a:gd name="T55" fmla="*/ 0 h 1865845"/>
              <a:gd name="T56" fmla="*/ 810471 w 2326822"/>
              <a:gd name="T57" fmla="*/ 0 h 1865845"/>
              <a:gd name="T58" fmla="*/ 720417 w 2326822"/>
              <a:gd name="T59" fmla="*/ 0 h 1865845"/>
              <a:gd name="T60" fmla="*/ 687674 w 2326822"/>
              <a:gd name="T61" fmla="*/ 0 h 1865845"/>
              <a:gd name="T62" fmla="*/ 622180 w 2326822"/>
              <a:gd name="T63" fmla="*/ 0 h 1865845"/>
              <a:gd name="T64" fmla="*/ 573057 w 2326822"/>
              <a:gd name="T65" fmla="*/ 0 h 1865845"/>
              <a:gd name="T66" fmla="*/ 491193 w 2326822"/>
              <a:gd name="T67" fmla="*/ 0 h 1865845"/>
              <a:gd name="T68" fmla="*/ 409331 w 2326822"/>
              <a:gd name="T69" fmla="*/ 0 h 1865845"/>
              <a:gd name="T70" fmla="*/ 335646 w 2326822"/>
              <a:gd name="T71" fmla="*/ 0 h 1865845"/>
              <a:gd name="T72" fmla="*/ 278342 w 2326822"/>
              <a:gd name="T73" fmla="*/ 0 h 1865845"/>
              <a:gd name="T74" fmla="*/ 245601 w 2326822"/>
              <a:gd name="T75" fmla="*/ 0 h 1865845"/>
              <a:gd name="T76" fmla="*/ 196475 w 2326822"/>
              <a:gd name="T77" fmla="*/ 0 h 1865845"/>
              <a:gd name="T78" fmla="*/ 163734 w 2326822"/>
              <a:gd name="T79" fmla="*/ 0 h 1865845"/>
              <a:gd name="T80" fmla="*/ 114608 w 2326822"/>
              <a:gd name="T81" fmla="*/ 0 h 1865845"/>
              <a:gd name="T82" fmla="*/ 40934 w 2326822"/>
              <a:gd name="T83" fmla="*/ 0 h 1865845"/>
              <a:gd name="T84" fmla="*/ 0 w 2326822"/>
              <a:gd name="T85" fmla="*/ 0 h 186584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326822"/>
              <a:gd name="T130" fmla="*/ 0 h 1865845"/>
              <a:gd name="T131" fmla="*/ 2326822 w 2326822"/>
              <a:gd name="T132" fmla="*/ 1865845 h 186584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326822" h="1865845">
                <a:moveTo>
                  <a:pt x="2326822" y="0"/>
                </a:moveTo>
                <a:cubicBezTo>
                  <a:pt x="2304208" y="15076"/>
                  <a:pt x="2280904" y="29589"/>
                  <a:pt x="2261507" y="48986"/>
                </a:cubicBezTo>
                <a:cubicBezTo>
                  <a:pt x="2251885" y="58608"/>
                  <a:pt x="2246117" y="71529"/>
                  <a:pt x="2237014" y="81643"/>
                </a:cubicBezTo>
                <a:cubicBezTo>
                  <a:pt x="2221566" y="98807"/>
                  <a:pt x="2204357" y="114300"/>
                  <a:pt x="2188029" y="130628"/>
                </a:cubicBezTo>
                <a:lnTo>
                  <a:pt x="2155372" y="163286"/>
                </a:lnTo>
                <a:cubicBezTo>
                  <a:pt x="2144486" y="174172"/>
                  <a:pt x="2131253" y="183134"/>
                  <a:pt x="2122714" y="195943"/>
                </a:cubicBezTo>
                <a:cubicBezTo>
                  <a:pt x="2084246" y="253647"/>
                  <a:pt x="2132509" y="182232"/>
                  <a:pt x="2081893" y="253093"/>
                </a:cubicBezTo>
                <a:cubicBezTo>
                  <a:pt x="2076190" y="261078"/>
                  <a:pt x="2071950" y="270136"/>
                  <a:pt x="2065564" y="277586"/>
                </a:cubicBezTo>
                <a:cubicBezTo>
                  <a:pt x="2055545" y="289274"/>
                  <a:pt x="2042762" y="298416"/>
                  <a:pt x="2032907" y="310243"/>
                </a:cubicBezTo>
                <a:cubicBezTo>
                  <a:pt x="2015485" y="331149"/>
                  <a:pt x="2003165" y="356314"/>
                  <a:pt x="1983922" y="375557"/>
                </a:cubicBezTo>
                <a:lnTo>
                  <a:pt x="1902279" y="457200"/>
                </a:lnTo>
                <a:cubicBezTo>
                  <a:pt x="1891393" y="468086"/>
                  <a:pt x="1878570" y="477330"/>
                  <a:pt x="1869622" y="489857"/>
                </a:cubicBezTo>
                <a:cubicBezTo>
                  <a:pt x="1856015" y="508907"/>
                  <a:pt x="1843625" y="528888"/>
                  <a:pt x="1828800" y="547007"/>
                </a:cubicBezTo>
                <a:cubicBezTo>
                  <a:pt x="1787575" y="597393"/>
                  <a:pt x="1807528" y="563261"/>
                  <a:pt x="1763486" y="604157"/>
                </a:cubicBezTo>
                <a:cubicBezTo>
                  <a:pt x="1735283" y="630345"/>
                  <a:pt x="1712632" y="662708"/>
                  <a:pt x="1681843" y="685800"/>
                </a:cubicBezTo>
                <a:cubicBezTo>
                  <a:pt x="1670957" y="693964"/>
                  <a:pt x="1659185" y="701064"/>
                  <a:pt x="1649186" y="710293"/>
                </a:cubicBezTo>
                <a:cubicBezTo>
                  <a:pt x="1623734" y="733787"/>
                  <a:pt x="1602006" y="761229"/>
                  <a:pt x="1575707" y="783771"/>
                </a:cubicBezTo>
                <a:cubicBezTo>
                  <a:pt x="1556657" y="800100"/>
                  <a:pt x="1536861" y="815597"/>
                  <a:pt x="1518557" y="832757"/>
                </a:cubicBezTo>
                <a:cubicBezTo>
                  <a:pt x="1493287" y="856448"/>
                  <a:pt x="1472421" y="884970"/>
                  <a:pt x="1445079" y="906236"/>
                </a:cubicBezTo>
                <a:lnTo>
                  <a:pt x="1371600" y="963386"/>
                </a:lnTo>
                <a:cubicBezTo>
                  <a:pt x="1360815" y="971682"/>
                  <a:pt x="1349274" y="979023"/>
                  <a:pt x="1338943" y="987878"/>
                </a:cubicBezTo>
                <a:cubicBezTo>
                  <a:pt x="1319893" y="1004207"/>
                  <a:pt x="1302291" y="1022395"/>
                  <a:pt x="1281793" y="1036864"/>
                </a:cubicBezTo>
                <a:cubicBezTo>
                  <a:pt x="1255865" y="1055166"/>
                  <a:pt x="1227364" y="1069521"/>
                  <a:pt x="1200150" y="1085850"/>
                </a:cubicBezTo>
                <a:cubicBezTo>
                  <a:pt x="1186543" y="1094014"/>
                  <a:pt x="1171855" y="1100601"/>
                  <a:pt x="1159329" y="1110343"/>
                </a:cubicBezTo>
                <a:cubicBezTo>
                  <a:pt x="1134836" y="1129393"/>
                  <a:pt x="1112652" y="1151858"/>
                  <a:pt x="1085850" y="1167493"/>
                </a:cubicBezTo>
                <a:cubicBezTo>
                  <a:pt x="1053193" y="1186543"/>
                  <a:pt x="1018125" y="1201959"/>
                  <a:pt x="987879" y="1224643"/>
                </a:cubicBezTo>
                <a:cubicBezTo>
                  <a:pt x="966107" y="1240971"/>
                  <a:pt x="947832" y="1263521"/>
                  <a:pt x="922564" y="1273628"/>
                </a:cubicBezTo>
                <a:cubicBezTo>
                  <a:pt x="908957" y="1279071"/>
                  <a:pt x="894071" y="1282032"/>
                  <a:pt x="881743" y="1289957"/>
                </a:cubicBezTo>
                <a:cubicBezTo>
                  <a:pt x="855642" y="1306736"/>
                  <a:pt x="836017" y="1333230"/>
                  <a:pt x="808264" y="1347107"/>
                </a:cubicBezTo>
                <a:cubicBezTo>
                  <a:pt x="734748" y="1383866"/>
                  <a:pt x="823827" y="1337203"/>
                  <a:pt x="718457" y="1404257"/>
                </a:cubicBezTo>
                <a:cubicBezTo>
                  <a:pt x="708189" y="1410791"/>
                  <a:pt x="695927" y="1413835"/>
                  <a:pt x="685800" y="1420586"/>
                </a:cubicBezTo>
                <a:cubicBezTo>
                  <a:pt x="663157" y="1435682"/>
                  <a:pt x="644827" y="1457400"/>
                  <a:pt x="620486" y="1469571"/>
                </a:cubicBezTo>
                <a:cubicBezTo>
                  <a:pt x="604157" y="1477735"/>
                  <a:pt x="587154" y="1484671"/>
                  <a:pt x="571500" y="1494064"/>
                </a:cubicBezTo>
                <a:cubicBezTo>
                  <a:pt x="548664" y="1507765"/>
                  <a:pt x="507394" y="1546624"/>
                  <a:pt x="489857" y="1559378"/>
                </a:cubicBezTo>
                <a:cubicBezTo>
                  <a:pt x="457230" y="1583107"/>
                  <a:pt x="444596" y="1585647"/>
                  <a:pt x="408214" y="1600200"/>
                </a:cubicBezTo>
                <a:cubicBezTo>
                  <a:pt x="381909" y="1626505"/>
                  <a:pt x="366441" y="1644378"/>
                  <a:pt x="334736" y="1665514"/>
                </a:cubicBezTo>
                <a:cubicBezTo>
                  <a:pt x="316480" y="1677685"/>
                  <a:pt x="296097" y="1686391"/>
                  <a:pt x="277586" y="1698171"/>
                </a:cubicBezTo>
                <a:cubicBezTo>
                  <a:pt x="266106" y="1705476"/>
                  <a:pt x="256076" y="1714861"/>
                  <a:pt x="244929" y="1722664"/>
                </a:cubicBezTo>
                <a:cubicBezTo>
                  <a:pt x="228852" y="1733918"/>
                  <a:pt x="211643" y="1743546"/>
                  <a:pt x="195943" y="1755321"/>
                </a:cubicBezTo>
                <a:cubicBezTo>
                  <a:pt x="185057" y="1763485"/>
                  <a:pt x="174954" y="1772813"/>
                  <a:pt x="163286" y="1779814"/>
                </a:cubicBezTo>
                <a:cubicBezTo>
                  <a:pt x="147632" y="1789207"/>
                  <a:pt x="130069" y="1795108"/>
                  <a:pt x="114300" y="1804307"/>
                </a:cubicBezTo>
                <a:cubicBezTo>
                  <a:pt x="39439" y="1847976"/>
                  <a:pt x="92138" y="1828023"/>
                  <a:pt x="40822" y="1845128"/>
                </a:cubicBezTo>
                <a:cubicBezTo>
                  <a:pt x="11266" y="1864833"/>
                  <a:pt x="25106" y="1865845"/>
                  <a:pt x="0" y="1853293"/>
                </a:cubicBezTo>
              </a:path>
            </a:pathLst>
          </a:custGeom>
          <a:noFill/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hu-HU"/>
          </a:p>
        </p:txBody>
      </p:sp>
      <p:sp>
        <p:nvSpPr>
          <p:cNvPr id="150549" name="Freeform 22">
            <a:extLst>
              <a:ext uri="{FF2B5EF4-FFF2-40B4-BE49-F238E27FC236}">
                <a16:creationId xmlns:a16="http://schemas.microsoft.com/office/drawing/2014/main" id="{34CDDEE0-72A3-42B2-A459-72124DBD8B72}"/>
              </a:ext>
            </a:extLst>
          </p:cNvPr>
          <p:cNvSpPr>
            <a:spLocks/>
          </p:cNvSpPr>
          <p:nvPr/>
        </p:nvSpPr>
        <p:spPr bwMode="auto">
          <a:xfrm>
            <a:off x="890588" y="2759075"/>
            <a:ext cx="2800350" cy="585788"/>
          </a:xfrm>
          <a:custGeom>
            <a:avLst/>
            <a:gdLst>
              <a:gd name="T0" fmla="*/ 0 w 2800350"/>
              <a:gd name="T1" fmla="*/ 0 h 1641022"/>
              <a:gd name="T2" fmla="*/ 8164 w 2800350"/>
              <a:gd name="T3" fmla="*/ 0 h 1641022"/>
              <a:gd name="T4" fmla="*/ 81643 w 2800350"/>
              <a:gd name="T5" fmla="*/ 0 h 1641022"/>
              <a:gd name="T6" fmla="*/ 146957 w 2800350"/>
              <a:gd name="T7" fmla="*/ 0 h 1641022"/>
              <a:gd name="T8" fmla="*/ 195943 w 2800350"/>
              <a:gd name="T9" fmla="*/ 0 h 1641022"/>
              <a:gd name="T10" fmla="*/ 253093 w 2800350"/>
              <a:gd name="T11" fmla="*/ 0 h 1641022"/>
              <a:gd name="T12" fmla="*/ 359229 w 2800350"/>
              <a:gd name="T13" fmla="*/ 0 h 1641022"/>
              <a:gd name="T14" fmla="*/ 424543 w 2800350"/>
              <a:gd name="T15" fmla="*/ 0 h 1641022"/>
              <a:gd name="T16" fmla="*/ 465364 w 2800350"/>
              <a:gd name="T17" fmla="*/ 0 h 1641022"/>
              <a:gd name="T18" fmla="*/ 522514 w 2800350"/>
              <a:gd name="T19" fmla="*/ 0 h 1641022"/>
              <a:gd name="T20" fmla="*/ 587829 w 2800350"/>
              <a:gd name="T21" fmla="*/ 0 h 1641022"/>
              <a:gd name="T22" fmla="*/ 791936 w 2800350"/>
              <a:gd name="T23" fmla="*/ 0 h 1641022"/>
              <a:gd name="T24" fmla="*/ 881743 w 2800350"/>
              <a:gd name="T25" fmla="*/ 0 h 1641022"/>
              <a:gd name="T26" fmla="*/ 1045029 w 2800350"/>
              <a:gd name="T27" fmla="*/ 0 h 1641022"/>
              <a:gd name="T28" fmla="*/ 1126671 w 2800350"/>
              <a:gd name="T29" fmla="*/ 0 h 1641022"/>
              <a:gd name="T30" fmla="*/ 1371600 w 2800350"/>
              <a:gd name="T31" fmla="*/ 0 h 1641022"/>
              <a:gd name="T32" fmla="*/ 1477736 w 2800350"/>
              <a:gd name="T33" fmla="*/ 0 h 1641022"/>
              <a:gd name="T34" fmla="*/ 1673679 w 2800350"/>
              <a:gd name="T35" fmla="*/ 0 h 1641022"/>
              <a:gd name="T36" fmla="*/ 1885950 w 2800350"/>
              <a:gd name="T37" fmla="*/ 0 h 1641022"/>
              <a:gd name="T38" fmla="*/ 1975757 w 2800350"/>
              <a:gd name="T39" fmla="*/ 0 h 1641022"/>
              <a:gd name="T40" fmla="*/ 2065564 w 2800350"/>
              <a:gd name="T41" fmla="*/ 0 h 1641022"/>
              <a:gd name="T42" fmla="*/ 2147206 w 2800350"/>
              <a:gd name="T43" fmla="*/ 0 h 1641022"/>
              <a:gd name="T44" fmla="*/ 2220686 w 2800350"/>
              <a:gd name="T45" fmla="*/ 0 h 1641022"/>
              <a:gd name="T46" fmla="*/ 2473778 w 2800350"/>
              <a:gd name="T47" fmla="*/ 0 h 1641022"/>
              <a:gd name="T48" fmla="*/ 2669720 w 2800350"/>
              <a:gd name="T49" fmla="*/ 0 h 1641022"/>
              <a:gd name="T50" fmla="*/ 2767692 w 2800350"/>
              <a:gd name="T51" fmla="*/ 0 h 1641022"/>
              <a:gd name="T52" fmla="*/ 2800350 w 2800350"/>
              <a:gd name="T53" fmla="*/ 0 h 164102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800350"/>
              <a:gd name="T82" fmla="*/ 0 h 1641022"/>
              <a:gd name="T83" fmla="*/ 2800350 w 2800350"/>
              <a:gd name="T84" fmla="*/ 1641022 h 164102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800350" h="1641022">
                <a:moveTo>
                  <a:pt x="0" y="0"/>
                </a:moveTo>
                <a:cubicBezTo>
                  <a:pt x="2721" y="8164"/>
                  <a:pt x="3603" y="17195"/>
                  <a:pt x="8164" y="24493"/>
                </a:cubicBezTo>
                <a:cubicBezTo>
                  <a:pt x="22280" y="47079"/>
                  <a:pt x="62249" y="89726"/>
                  <a:pt x="81643" y="106136"/>
                </a:cubicBezTo>
                <a:cubicBezTo>
                  <a:pt x="102418" y="123715"/>
                  <a:pt x="127714" y="135879"/>
                  <a:pt x="146957" y="155122"/>
                </a:cubicBezTo>
                <a:cubicBezTo>
                  <a:pt x="178388" y="186553"/>
                  <a:pt x="161843" y="173211"/>
                  <a:pt x="195943" y="195943"/>
                </a:cubicBezTo>
                <a:cubicBezTo>
                  <a:pt x="240476" y="255319"/>
                  <a:pt x="197675" y="204602"/>
                  <a:pt x="253093" y="253093"/>
                </a:cubicBezTo>
                <a:cubicBezTo>
                  <a:pt x="327241" y="317973"/>
                  <a:pt x="235249" y="256256"/>
                  <a:pt x="359229" y="351065"/>
                </a:cubicBezTo>
                <a:cubicBezTo>
                  <a:pt x="379623" y="366661"/>
                  <a:pt x="403434" y="377272"/>
                  <a:pt x="424543" y="391886"/>
                </a:cubicBezTo>
                <a:cubicBezTo>
                  <a:pt x="438870" y="401805"/>
                  <a:pt x="450865" y="414877"/>
                  <a:pt x="465364" y="424543"/>
                </a:cubicBezTo>
                <a:cubicBezTo>
                  <a:pt x="483620" y="436714"/>
                  <a:pt x="504258" y="445029"/>
                  <a:pt x="522514" y="457200"/>
                </a:cubicBezTo>
                <a:cubicBezTo>
                  <a:pt x="545158" y="472296"/>
                  <a:pt x="564555" y="492081"/>
                  <a:pt x="587829" y="506186"/>
                </a:cubicBezTo>
                <a:cubicBezTo>
                  <a:pt x="654515" y="546602"/>
                  <a:pt x="728873" y="574622"/>
                  <a:pt x="791936" y="620486"/>
                </a:cubicBezTo>
                <a:cubicBezTo>
                  <a:pt x="821872" y="642257"/>
                  <a:pt x="850639" y="665733"/>
                  <a:pt x="881743" y="685800"/>
                </a:cubicBezTo>
                <a:cubicBezTo>
                  <a:pt x="935080" y="720211"/>
                  <a:pt x="993029" y="747372"/>
                  <a:pt x="1045029" y="783772"/>
                </a:cubicBezTo>
                <a:cubicBezTo>
                  <a:pt x="1072243" y="802822"/>
                  <a:pt x="1097829" y="824441"/>
                  <a:pt x="1126671" y="840922"/>
                </a:cubicBezTo>
                <a:cubicBezTo>
                  <a:pt x="1519172" y="1065207"/>
                  <a:pt x="1084901" y="806138"/>
                  <a:pt x="1371600" y="955222"/>
                </a:cubicBezTo>
                <a:cubicBezTo>
                  <a:pt x="1408456" y="974387"/>
                  <a:pt x="1440783" y="1001560"/>
                  <a:pt x="1477736" y="1020536"/>
                </a:cubicBezTo>
                <a:cubicBezTo>
                  <a:pt x="1541649" y="1053356"/>
                  <a:pt x="1610873" y="1075450"/>
                  <a:pt x="1673679" y="1110343"/>
                </a:cubicBezTo>
                <a:cubicBezTo>
                  <a:pt x="1839467" y="1202449"/>
                  <a:pt x="1634916" y="1090962"/>
                  <a:pt x="1885950" y="1216479"/>
                </a:cubicBezTo>
                <a:cubicBezTo>
                  <a:pt x="1916449" y="1231729"/>
                  <a:pt x="1945258" y="1250215"/>
                  <a:pt x="1975757" y="1265465"/>
                </a:cubicBezTo>
                <a:cubicBezTo>
                  <a:pt x="2005168" y="1280171"/>
                  <a:pt x="2035875" y="1292148"/>
                  <a:pt x="2065564" y="1306286"/>
                </a:cubicBezTo>
                <a:cubicBezTo>
                  <a:pt x="2093035" y="1319367"/>
                  <a:pt x="2119709" y="1334083"/>
                  <a:pt x="2147207" y="1347108"/>
                </a:cubicBezTo>
                <a:cubicBezTo>
                  <a:pt x="2171430" y="1358582"/>
                  <a:pt x="2196713" y="1367778"/>
                  <a:pt x="2220686" y="1379765"/>
                </a:cubicBezTo>
                <a:cubicBezTo>
                  <a:pt x="2305602" y="1422223"/>
                  <a:pt x="2384885" y="1477058"/>
                  <a:pt x="2473779" y="1510393"/>
                </a:cubicBezTo>
                <a:cubicBezTo>
                  <a:pt x="2539093" y="1534886"/>
                  <a:pt x="2605331" y="1557043"/>
                  <a:pt x="2669721" y="1583872"/>
                </a:cubicBezTo>
                <a:cubicBezTo>
                  <a:pt x="2702378" y="1597479"/>
                  <a:pt x="2734130" y="1613504"/>
                  <a:pt x="2767693" y="1624693"/>
                </a:cubicBezTo>
                <a:cubicBezTo>
                  <a:pt x="2795837" y="1634075"/>
                  <a:pt x="2786101" y="1626773"/>
                  <a:pt x="2800350" y="1641022"/>
                </a:cubicBezTo>
              </a:path>
            </a:pathLst>
          </a:custGeom>
          <a:noFill/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hu-HU"/>
          </a:p>
        </p:txBody>
      </p:sp>
      <p:sp>
        <p:nvSpPr>
          <p:cNvPr id="150550" name="Freeform 23">
            <a:extLst>
              <a:ext uri="{FF2B5EF4-FFF2-40B4-BE49-F238E27FC236}">
                <a16:creationId xmlns:a16="http://schemas.microsoft.com/office/drawing/2014/main" id="{1A11F352-17F9-4859-B2B5-451AF6D3FE1E}"/>
              </a:ext>
            </a:extLst>
          </p:cNvPr>
          <p:cNvSpPr>
            <a:spLocks/>
          </p:cNvSpPr>
          <p:nvPr/>
        </p:nvSpPr>
        <p:spPr bwMode="auto">
          <a:xfrm>
            <a:off x="4808538" y="2833688"/>
            <a:ext cx="3621087" cy="584200"/>
          </a:xfrm>
          <a:custGeom>
            <a:avLst/>
            <a:gdLst>
              <a:gd name="T0" fmla="*/ 0 w 3620403"/>
              <a:gd name="T1" fmla="*/ 0 h 1394666"/>
              <a:gd name="T2" fmla="*/ 16371 w 3620403"/>
              <a:gd name="T3" fmla="*/ 0 h 1394666"/>
              <a:gd name="T4" fmla="*/ 270135 w 3620403"/>
              <a:gd name="T5" fmla="*/ 0 h 1394666"/>
              <a:gd name="T6" fmla="*/ 343810 w 3620403"/>
              <a:gd name="T7" fmla="*/ 0 h 1394666"/>
              <a:gd name="T8" fmla="*/ 605753 w 3620403"/>
              <a:gd name="T9" fmla="*/ 0 h 1394666"/>
              <a:gd name="T10" fmla="*/ 720361 w 3620403"/>
              <a:gd name="T11" fmla="*/ 1 h 1394666"/>
              <a:gd name="T12" fmla="*/ 851340 w 3620403"/>
              <a:gd name="T13" fmla="*/ 1 h 1394666"/>
              <a:gd name="T14" fmla="*/ 990497 w 3620403"/>
              <a:gd name="T15" fmla="*/ 1 h 1394666"/>
              <a:gd name="T16" fmla="*/ 1236071 w 3620403"/>
              <a:gd name="T17" fmla="*/ 1 h 1394666"/>
              <a:gd name="T18" fmla="*/ 1407981 w 3620403"/>
              <a:gd name="T19" fmla="*/ 1 h 1394666"/>
              <a:gd name="T20" fmla="*/ 1473464 w 3620403"/>
              <a:gd name="T21" fmla="*/ 1 h 1394666"/>
              <a:gd name="T22" fmla="*/ 1620814 w 3620403"/>
              <a:gd name="T23" fmla="*/ 1 h 1394666"/>
              <a:gd name="T24" fmla="*/ 1719042 w 3620403"/>
              <a:gd name="T25" fmla="*/ 1 h 1394666"/>
              <a:gd name="T26" fmla="*/ 1809087 w 3620403"/>
              <a:gd name="T27" fmla="*/ 1 h 1394666"/>
              <a:gd name="T28" fmla="*/ 1915505 w 3620403"/>
              <a:gd name="T29" fmla="*/ 1 h 1394666"/>
              <a:gd name="T30" fmla="*/ 2177452 w 3620403"/>
              <a:gd name="T31" fmla="*/ 2 h 1394666"/>
              <a:gd name="T32" fmla="*/ 2398472 w 3620403"/>
              <a:gd name="T33" fmla="*/ 2 h 1394666"/>
              <a:gd name="T34" fmla="*/ 2513076 w 3620403"/>
              <a:gd name="T35" fmla="*/ 2 h 1394666"/>
              <a:gd name="T36" fmla="*/ 2635866 w 3620403"/>
              <a:gd name="T37" fmla="*/ 2 h 1394666"/>
              <a:gd name="T38" fmla="*/ 2815956 w 3620403"/>
              <a:gd name="T39" fmla="*/ 2 h 1394666"/>
              <a:gd name="T40" fmla="*/ 3012414 w 3620403"/>
              <a:gd name="T41" fmla="*/ 2 h 1394666"/>
              <a:gd name="T42" fmla="*/ 3102462 w 3620403"/>
              <a:gd name="T43" fmla="*/ 3 h 1394666"/>
              <a:gd name="T44" fmla="*/ 3184316 w 3620403"/>
              <a:gd name="T45" fmla="*/ 3 h 1394666"/>
              <a:gd name="T46" fmla="*/ 3266179 w 3620403"/>
              <a:gd name="T47" fmla="*/ 3 h 1394666"/>
              <a:gd name="T48" fmla="*/ 3364407 w 3620403"/>
              <a:gd name="T49" fmla="*/ 3 h 1394666"/>
              <a:gd name="T50" fmla="*/ 3503569 w 3620403"/>
              <a:gd name="T51" fmla="*/ 3 h 1394666"/>
              <a:gd name="T52" fmla="*/ 3560871 w 3620403"/>
              <a:gd name="T53" fmla="*/ 3 h 1394666"/>
              <a:gd name="T54" fmla="*/ 3601802 w 3620403"/>
              <a:gd name="T55" fmla="*/ 3 h 139466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620403"/>
              <a:gd name="T85" fmla="*/ 0 h 1394666"/>
              <a:gd name="T86" fmla="*/ 3620403 w 3620403"/>
              <a:gd name="T87" fmla="*/ 1394666 h 139466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620403" h="1394666">
                <a:moveTo>
                  <a:pt x="0" y="0"/>
                </a:moveTo>
                <a:cubicBezTo>
                  <a:pt x="5443" y="8164"/>
                  <a:pt x="8438" y="18661"/>
                  <a:pt x="16329" y="24493"/>
                </a:cubicBezTo>
                <a:cubicBezTo>
                  <a:pt x="184723" y="148958"/>
                  <a:pt x="130993" y="127435"/>
                  <a:pt x="269421" y="155122"/>
                </a:cubicBezTo>
                <a:cubicBezTo>
                  <a:pt x="293914" y="166008"/>
                  <a:pt x="317383" y="179577"/>
                  <a:pt x="342900" y="187779"/>
                </a:cubicBezTo>
                <a:cubicBezTo>
                  <a:pt x="470246" y="228711"/>
                  <a:pt x="490929" y="219321"/>
                  <a:pt x="604157" y="261257"/>
                </a:cubicBezTo>
                <a:cubicBezTo>
                  <a:pt x="643028" y="275654"/>
                  <a:pt x="679133" y="297135"/>
                  <a:pt x="718457" y="310243"/>
                </a:cubicBezTo>
                <a:cubicBezTo>
                  <a:pt x="761037" y="324436"/>
                  <a:pt x="806905" y="327562"/>
                  <a:pt x="849086" y="342900"/>
                </a:cubicBezTo>
                <a:cubicBezTo>
                  <a:pt x="897139" y="360374"/>
                  <a:pt x="939476" y="391736"/>
                  <a:pt x="987879" y="408214"/>
                </a:cubicBezTo>
                <a:cubicBezTo>
                  <a:pt x="1067867" y="435444"/>
                  <a:pt x="1153847" y="443449"/>
                  <a:pt x="1232807" y="473529"/>
                </a:cubicBezTo>
                <a:cubicBezTo>
                  <a:pt x="1289957" y="495300"/>
                  <a:pt x="1346441" y="518907"/>
                  <a:pt x="1404257" y="538843"/>
                </a:cubicBezTo>
                <a:cubicBezTo>
                  <a:pt x="1425473" y="546159"/>
                  <a:pt x="1448122" y="548572"/>
                  <a:pt x="1469571" y="555172"/>
                </a:cubicBezTo>
                <a:cubicBezTo>
                  <a:pt x="1518923" y="570357"/>
                  <a:pt x="1567071" y="589320"/>
                  <a:pt x="1616529" y="604157"/>
                </a:cubicBezTo>
                <a:cubicBezTo>
                  <a:pt x="1648771" y="613830"/>
                  <a:pt x="1682296" y="618849"/>
                  <a:pt x="1714500" y="628650"/>
                </a:cubicBezTo>
                <a:cubicBezTo>
                  <a:pt x="1744973" y="637925"/>
                  <a:pt x="1773728" y="652388"/>
                  <a:pt x="1804307" y="661307"/>
                </a:cubicBezTo>
                <a:cubicBezTo>
                  <a:pt x="1839163" y="671473"/>
                  <a:pt x="1876233" y="673636"/>
                  <a:pt x="1910443" y="685800"/>
                </a:cubicBezTo>
                <a:cubicBezTo>
                  <a:pt x="1999009" y="717290"/>
                  <a:pt x="2083554" y="759289"/>
                  <a:pt x="2171700" y="791936"/>
                </a:cubicBezTo>
                <a:cubicBezTo>
                  <a:pt x="2245179" y="819150"/>
                  <a:pt x="2322052" y="838537"/>
                  <a:pt x="2392136" y="873579"/>
                </a:cubicBezTo>
                <a:cubicBezTo>
                  <a:pt x="2430236" y="892629"/>
                  <a:pt x="2466608" y="915622"/>
                  <a:pt x="2506436" y="930729"/>
                </a:cubicBezTo>
                <a:cubicBezTo>
                  <a:pt x="2545938" y="945712"/>
                  <a:pt x="2588404" y="951347"/>
                  <a:pt x="2628900" y="963386"/>
                </a:cubicBezTo>
                <a:cubicBezTo>
                  <a:pt x="2689124" y="981290"/>
                  <a:pt x="2749581" y="998756"/>
                  <a:pt x="2808514" y="1020536"/>
                </a:cubicBezTo>
                <a:cubicBezTo>
                  <a:pt x="2874884" y="1045064"/>
                  <a:pt x="2937960" y="1077998"/>
                  <a:pt x="3004457" y="1102179"/>
                </a:cubicBezTo>
                <a:cubicBezTo>
                  <a:pt x="3034393" y="1113065"/>
                  <a:pt x="3064986" y="1122288"/>
                  <a:pt x="3094264" y="1134836"/>
                </a:cubicBezTo>
                <a:cubicBezTo>
                  <a:pt x="3122230" y="1146821"/>
                  <a:pt x="3147657" y="1164357"/>
                  <a:pt x="3175907" y="1175657"/>
                </a:cubicBezTo>
                <a:cubicBezTo>
                  <a:pt x="3202287" y="1186209"/>
                  <a:pt x="3231684" y="1188393"/>
                  <a:pt x="3257550" y="1200150"/>
                </a:cubicBezTo>
                <a:cubicBezTo>
                  <a:pt x="3291968" y="1215795"/>
                  <a:pt x="3322065" y="1239691"/>
                  <a:pt x="3355521" y="1257300"/>
                </a:cubicBezTo>
                <a:cubicBezTo>
                  <a:pt x="3418871" y="1290642"/>
                  <a:pt x="3426087" y="1277129"/>
                  <a:pt x="3494314" y="1322614"/>
                </a:cubicBezTo>
                <a:cubicBezTo>
                  <a:pt x="3553977" y="1362390"/>
                  <a:pt x="3478969" y="1313846"/>
                  <a:pt x="3551464" y="1355272"/>
                </a:cubicBezTo>
                <a:cubicBezTo>
                  <a:pt x="3620403" y="1394666"/>
                  <a:pt x="3542756" y="1355000"/>
                  <a:pt x="3592286" y="1379764"/>
                </a:cubicBezTo>
              </a:path>
            </a:pathLst>
          </a:custGeom>
          <a:noFill/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hu-HU"/>
          </a:p>
        </p:txBody>
      </p:sp>
      <p:sp>
        <p:nvSpPr>
          <p:cNvPr id="150551" name="Freeform 24">
            <a:extLst>
              <a:ext uri="{FF2B5EF4-FFF2-40B4-BE49-F238E27FC236}">
                <a16:creationId xmlns:a16="http://schemas.microsoft.com/office/drawing/2014/main" id="{6A8185C4-39D9-4C44-8622-C388F84A2D01}"/>
              </a:ext>
            </a:extLst>
          </p:cNvPr>
          <p:cNvSpPr>
            <a:spLocks/>
          </p:cNvSpPr>
          <p:nvPr/>
        </p:nvSpPr>
        <p:spPr bwMode="auto">
          <a:xfrm>
            <a:off x="4865688" y="2824163"/>
            <a:ext cx="3387725" cy="585787"/>
          </a:xfrm>
          <a:custGeom>
            <a:avLst/>
            <a:gdLst>
              <a:gd name="T0" fmla="*/ 0 w 3673928"/>
              <a:gd name="T1" fmla="*/ 0 h 1820636"/>
              <a:gd name="T2" fmla="*/ 50799 w 3673928"/>
              <a:gd name="T3" fmla="*/ 0 h 1820636"/>
              <a:gd name="T4" fmla="*/ 94341 w 3673928"/>
              <a:gd name="T5" fmla="*/ 0 h 1820636"/>
              <a:gd name="T6" fmla="*/ 159655 w 3673928"/>
              <a:gd name="T7" fmla="*/ 0 h 1820636"/>
              <a:gd name="T8" fmla="*/ 220130 w 3673928"/>
              <a:gd name="T9" fmla="*/ 0 h 1820636"/>
              <a:gd name="T10" fmla="*/ 241902 w 3673928"/>
              <a:gd name="T11" fmla="*/ 0 h 1820636"/>
              <a:gd name="T12" fmla="*/ 258835 w 3673928"/>
              <a:gd name="T13" fmla="*/ 0 h 1820636"/>
              <a:gd name="T14" fmla="*/ 299957 w 3673928"/>
              <a:gd name="T15" fmla="*/ 0 h 1820636"/>
              <a:gd name="T16" fmla="*/ 355595 w 3673928"/>
              <a:gd name="T17" fmla="*/ 0 h 1820636"/>
              <a:gd name="T18" fmla="*/ 379786 w 3673928"/>
              <a:gd name="T19" fmla="*/ 0 h 1820636"/>
              <a:gd name="T20" fmla="*/ 469289 w 3673928"/>
              <a:gd name="T21" fmla="*/ 0 h 1820636"/>
              <a:gd name="T22" fmla="*/ 529765 w 3673928"/>
              <a:gd name="T23" fmla="*/ 0 h 1820636"/>
              <a:gd name="T24" fmla="*/ 558793 w 3673928"/>
              <a:gd name="T25" fmla="*/ 0 h 1820636"/>
              <a:gd name="T26" fmla="*/ 614430 w 3673928"/>
              <a:gd name="T27" fmla="*/ 0 h 1820636"/>
              <a:gd name="T28" fmla="*/ 655552 w 3673928"/>
              <a:gd name="T29" fmla="*/ 0 h 1820636"/>
              <a:gd name="T30" fmla="*/ 713610 w 3673928"/>
              <a:gd name="T31" fmla="*/ 0 h 1820636"/>
              <a:gd name="T32" fmla="*/ 742639 w 3673928"/>
              <a:gd name="T33" fmla="*/ 0 h 1820636"/>
              <a:gd name="T34" fmla="*/ 776505 w 3673928"/>
              <a:gd name="T35" fmla="*/ 0 h 1820636"/>
              <a:gd name="T36" fmla="*/ 902293 w 3673928"/>
              <a:gd name="T37" fmla="*/ 0 h 1820636"/>
              <a:gd name="T38" fmla="*/ 967606 w 3673928"/>
              <a:gd name="T39" fmla="*/ 0 h 1820636"/>
              <a:gd name="T40" fmla="*/ 996635 w 3673928"/>
              <a:gd name="T41" fmla="*/ 0 h 1820636"/>
              <a:gd name="T42" fmla="*/ 1054690 w 3673928"/>
              <a:gd name="T43" fmla="*/ 0 h 1820636"/>
              <a:gd name="T44" fmla="*/ 1069206 w 3673928"/>
              <a:gd name="T45" fmla="*/ 0 h 1820636"/>
              <a:gd name="T46" fmla="*/ 1078882 w 3673928"/>
              <a:gd name="T47" fmla="*/ 0 h 1820636"/>
              <a:gd name="T48" fmla="*/ 1088557 w 3673928"/>
              <a:gd name="T49" fmla="*/ 0 h 18206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673928"/>
              <a:gd name="T76" fmla="*/ 0 h 1820636"/>
              <a:gd name="T77" fmla="*/ 3673928 w 3673928"/>
              <a:gd name="T78" fmla="*/ 1820636 h 18206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673928" h="1820636">
                <a:moveTo>
                  <a:pt x="0" y="1820636"/>
                </a:moveTo>
                <a:cubicBezTo>
                  <a:pt x="57150" y="1779814"/>
                  <a:pt x="111893" y="1735394"/>
                  <a:pt x="171450" y="1698171"/>
                </a:cubicBezTo>
                <a:cubicBezTo>
                  <a:pt x="228181" y="1662715"/>
                  <a:pt x="263286" y="1642351"/>
                  <a:pt x="318407" y="1600200"/>
                </a:cubicBezTo>
                <a:cubicBezTo>
                  <a:pt x="417744" y="1524236"/>
                  <a:pt x="369235" y="1527870"/>
                  <a:pt x="538842" y="1453243"/>
                </a:cubicBezTo>
                <a:lnTo>
                  <a:pt x="742950" y="1363436"/>
                </a:lnTo>
                <a:cubicBezTo>
                  <a:pt x="767472" y="1352617"/>
                  <a:pt x="793157" y="1344077"/>
                  <a:pt x="816428" y="1330779"/>
                </a:cubicBezTo>
                <a:cubicBezTo>
                  <a:pt x="835478" y="1319893"/>
                  <a:pt x="853695" y="1307400"/>
                  <a:pt x="873578" y="1298121"/>
                </a:cubicBezTo>
                <a:cubicBezTo>
                  <a:pt x="931116" y="1271270"/>
                  <a:pt x="952310" y="1273536"/>
                  <a:pt x="1012371" y="1249136"/>
                </a:cubicBezTo>
                <a:cubicBezTo>
                  <a:pt x="1075605" y="1223447"/>
                  <a:pt x="1139103" y="1198017"/>
                  <a:pt x="1200150" y="1167493"/>
                </a:cubicBezTo>
                <a:cubicBezTo>
                  <a:pt x="1227364" y="1153886"/>
                  <a:pt x="1253542" y="1137971"/>
                  <a:pt x="1281792" y="1126671"/>
                </a:cubicBezTo>
                <a:cubicBezTo>
                  <a:pt x="1730503" y="947185"/>
                  <a:pt x="1185085" y="1183279"/>
                  <a:pt x="1583871" y="1012371"/>
                </a:cubicBezTo>
                <a:cubicBezTo>
                  <a:pt x="1652191" y="983091"/>
                  <a:pt x="1719753" y="952066"/>
                  <a:pt x="1787978" y="922564"/>
                </a:cubicBezTo>
                <a:cubicBezTo>
                  <a:pt x="1820451" y="908522"/>
                  <a:pt x="1853505" y="895849"/>
                  <a:pt x="1885950" y="881743"/>
                </a:cubicBezTo>
                <a:cubicBezTo>
                  <a:pt x="2106563" y="785824"/>
                  <a:pt x="1839323" y="897095"/>
                  <a:pt x="2073728" y="800100"/>
                </a:cubicBezTo>
                <a:cubicBezTo>
                  <a:pt x="2119959" y="780970"/>
                  <a:pt x="2165674" y="760518"/>
                  <a:pt x="2212521" y="742950"/>
                </a:cubicBezTo>
                <a:cubicBezTo>
                  <a:pt x="2277835" y="718457"/>
                  <a:pt x="2346072" y="700666"/>
                  <a:pt x="2408464" y="669471"/>
                </a:cubicBezTo>
                <a:cubicBezTo>
                  <a:pt x="2441121" y="653143"/>
                  <a:pt x="2472357" y="633593"/>
                  <a:pt x="2506435" y="620486"/>
                </a:cubicBezTo>
                <a:cubicBezTo>
                  <a:pt x="2543418" y="606262"/>
                  <a:pt x="2583011" y="599955"/>
                  <a:pt x="2620735" y="587829"/>
                </a:cubicBezTo>
                <a:cubicBezTo>
                  <a:pt x="2732461" y="551917"/>
                  <a:pt x="2997962" y="444418"/>
                  <a:pt x="3045278" y="416379"/>
                </a:cubicBezTo>
                <a:cubicBezTo>
                  <a:pt x="3118757" y="372836"/>
                  <a:pt x="3192973" y="330514"/>
                  <a:pt x="3265714" y="285750"/>
                </a:cubicBezTo>
                <a:cubicBezTo>
                  <a:pt x="3299141" y="265180"/>
                  <a:pt x="3329783" y="240212"/>
                  <a:pt x="3363685" y="220436"/>
                </a:cubicBezTo>
                <a:cubicBezTo>
                  <a:pt x="3530654" y="123038"/>
                  <a:pt x="3396320" y="208660"/>
                  <a:pt x="3559628" y="81643"/>
                </a:cubicBezTo>
                <a:cubicBezTo>
                  <a:pt x="3575119" y="69595"/>
                  <a:pt x="3592537" y="60240"/>
                  <a:pt x="3608614" y="48986"/>
                </a:cubicBezTo>
                <a:cubicBezTo>
                  <a:pt x="3619761" y="41183"/>
                  <a:pt x="3630198" y="32402"/>
                  <a:pt x="3641271" y="24493"/>
                </a:cubicBezTo>
                <a:cubicBezTo>
                  <a:pt x="3673582" y="1414"/>
                  <a:pt x="3657015" y="16913"/>
                  <a:pt x="3673928" y="0"/>
                </a:cubicBezTo>
              </a:path>
            </a:pathLst>
          </a:custGeom>
          <a:noFill/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hu-HU"/>
          </a:p>
        </p:txBody>
      </p:sp>
      <p:sp>
        <p:nvSpPr>
          <p:cNvPr id="150552" name="Freeform 25">
            <a:extLst>
              <a:ext uri="{FF2B5EF4-FFF2-40B4-BE49-F238E27FC236}">
                <a16:creationId xmlns:a16="http://schemas.microsoft.com/office/drawing/2014/main" id="{CC9758FF-5FDB-4E7A-A357-9D72B01C995F}"/>
              </a:ext>
            </a:extLst>
          </p:cNvPr>
          <p:cNvSpPr>
            <a:spLocks/>
          </p:cNvSpPr>
          <p:nvPr/>
        </p:nvSpPr>
        <p:spPr bwMode="auto">
          <a:xfrm>
            <a:off x="1314450" y="4841875"/>
            <a:ext cx="2301875" cy="584200"/>
          </a:xfrm>
          <a:custGeom>
            <a:avLst/>
            <a:gdLst>
              <a:gd name="T0" fmla="*/ 2295992 w 2302328"/>
              <a:gd name="T1" fmla="*/ 0 h 1878741"/>
              <a:gd name="T2" fmla="*/ 2190150 w 2302328"/>
              <a:gd name="T3" fmla="*/ 0 h 1878741"/>
              <a:gd name="T4" fmla="*/ 2116874 w 2302328"/>
              <a:gd name="T5" fmla="*/ 0 h 1878741"/>
              <a:gd name="T6" fmla="*/ 1986605 w 2302328"/>
              <a:gd name="T7" fmla="*/ 0 h 1878741"/>
              <a:gd name="T8" fmla="*/ 1807484 w 2302328"/>
              <a:gd name="T9" fmla="*/ 0 h 1878741"/>
              <a:gd name="T10" fmla="*/ 1734209 w 2302328"/>
              <a:gd name="T11" fmla="*/ 0 h 1878741"/>
              <a:gd name="T12" fmla="*/ 1660932 w 2302328"/>
              <a:gd name="T13" fmla="*/ 0 h 1878741"/>
              <a:gd name="T14" fmla="*/ 1571372 w 2302328"/>
              <a:gd name="T15" fmla="*/ 0 h 1878741"/>
              <a:gd name="T16" fmla="*/ 1489953 w 2302328"/>
              <a:gd name="T17" fmla="*/ 0 h 1878741"/>
              <a:gd name="T18" fmla="*/ 1294551 w 2302328"/>
              <a:gd name="T19" fmla="*/ 0 h 1878741"/>
              <a:gd name="T20" fmla="*/ 1221273 w 2302328"/>
              <a:gd name="T21" fmla="*/ 0 h 1878741"/>
              <a:gd name="T22" fmla="*/ 1066581 w 2302328"/>
              <a:gd name="T23" fmla="*/ 0 h 1878741"/>
              <a:gd name="T24" fmla="*/ 911882 w 2302328"/>
              <a:gd name="T25" fmla="*/ 0 h 1878741"/>
              <a:gd name="T26" fmla="*/ 797901 w 2302328"/>
              <a:gd name="T27" fmla="*/ 0 h 1878741"/>
              <a:gd name="T28" fmla="*/ 675773 w 2302328"/>
              <a:gd name="T29" fmla="*/ 0 h 1878741"/>
              <a:gd name="T30" fmla="*/ 545502 w 2302328"/>
              <a:gd name="T31" fmla="*/ 0 h 1878741"/>
              <a:gd name="T32" fmla="*/ 366385 w 2302328"/>
              <a:gd name="T33" fmla="*/ 0 h 1878741"/>
              <a:gd name="T34" fmla="*/ 284966 w 2302328"/>
              <a:gd name="T35" fmla="*/ 0 h 1878741"/>
              <a:gd name="T36" fmla="*/ 105841 w 2302328"/>
              <a:gd name="T37" fmla="*/ 0 h 1878741"/>
              <a:gd name="T38" fmla="*/ 16286 w 2302328"/>
              <a:gd name="T39" fmla="*/ 0 h 1878741"/>
              <a:gd name="T40" fmla="*/ 0 w 2302328"/>
              <a:gd name="T41" fmla="*/ 0 h 187874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302328"/>
              <a:gd name="T64" fmla="*/ 0 h 1878741"/>
              <a:gd name="T65" fmla="*/ 2302328 w 2302328"/>
              <a:gd name="T66" fmla="*/ 1878741 h 187874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302328" h="1878741">
                <a:moveTo>
                  <a:pt x="2302328" y="0"/>
                </a:moveTo>
                <a:cubicBezTo>
                  <a:pt x="2253379" y="36712"/>
                  <a:pt x="2255941" y="33378"/>
                  <a:pt x="2196193" y="89807"/>
                </a:cubicBezTo>
                <a:cubicBezTo>
                  <a:pt x="2171011" y="113591"/>
                  <a:pt x="2148782" y="140477"/>
                  <a:pt x="2122714" y="163286"/>
                </a:cubicBezTo>
                <a:cubicBezTo>
                  <a:pt x="2079171" y="201386"/>
                  <a:pt x="2030524" y="234342"/>
                  <a:pt x="1992085" y="277586"/>
                </a:cubicBezTo>
                <a:cubicBezTo>
                  <a:pt x="1925275" y="352747"/>
                  <a:pt x="1893544" y="391340"/>
                  <a:pt x="1812471" y="465364"/>
                </a:cubicBezTo>
                <a:cubicBezTo>
                  <a:pt x="1789557" y="486286"/>
                  <a:pt x="1761551" y="501209"/>
                  <a:pt x="1738993" y="522514"/>
                </a:cubicBezTo>
                <a:cubicBezTo>
                  <a:pt x="1712375" y="547654"/>
                  <a:pt x="1691403" y="578268"/>
                  <a:pt x="1665514" y="604157"/>
                </a:cubicBezTo>
                <a:cubicBezTo>
                  <a:pt x="1636907" y="632764"/>
                  <a:pt x="1604314" y="657193"/>
                  <a:pt x="1575707" y="685800"/>
                </a:cubicBezTo>
                <a:cubicBezTo>
                  <a:pt x="1547100" y="714407"/>
                  <a:pt x="1523095" y="747430"/>
                  <a:pt x="1494064" y="775607"/>
                </a:cubicBezTo>
                <a:cubicBezTo>
                  <a:pt x="1430484" y="837317"/>
                  <a:pt x="1362699" y="894556"/>
                  <a:pt x="1298121" y="955221"/>
                </a:cubicBezTo>
                <a:cubicBezTo>
                  <a:pt x="1272875" y="978937"/>
                  <a:pt x="1250457" y="1005604"/>
                  <a:pt x="1224643" y="1028700"/>
                </a:cubicBezTo>
                <a:lnTo>
                  <a:pt x="1069521" y="1167493"/>
                </a:lnTo>
                <a:lnTo>
                  <a:pt x="914400" y="1306286"/>
                </a:lnTo>
                <a:cubicBezTo>
                  <a:pt x="876534" y="1339214"/>
                  <a:pt x="842653" y="1377662"/>
                  <a:pt x="800100" y="1404257"/>
                </a:cubicBezTo>
                <a:cubicBezTo>
                  <a:pt x="534293" y="1570383"/>
                  <a:pt x="929419" y="1318909"/>
                  <a:pt x="677635" y="1494064"/>
                </a:cubicBezTo>
                <a:cubicBezTo>
                  <a:pt x="635484" y="1523387"/>
                  <a:pt x="589432" y="1546781"/>
                  <a:pt x="547007" y="1575707"/>
                </a:cubicBezTo>
                <a:cubicBezTo>
                  <a:pt x="487136" y="1616528"/>
                  <a:pt x="427976" y="1658413"/>
                  <a:pt x="367393" y="1698171"/>
                </a:cubicBezTo>
                <a:cubicBezTo>
                  <a:pt x="340859" y="1715584"/>
                  <a:pt x="314826" y="1734436"/>
                  <a:pt x="285750" y="1747157"/>
                </a:cubicBezTo>
                <a:cubicBezTo>
                  <a:pt x="238695" y="1767743"/>
                  <a:pt x="159105" y="1799907"/>
                  <a:pt x="106135" y="1828800"/>
                </a:cubicBezTo>
                <a:cubicBezTo>
                  <a:pt x="91312" y="1836886"/>
                  <a:pt x="31588" y="1875879"/>
                  <a:pt x="16328" y="1877786"/>
                </a:cubicBezTo>
                <a:cubicBezTo>
                  <a:pt x="8690" y="1878741"/>
                  <a:pt x="5443" y="1866900"/>
                  <a:pt x="0" y="1861457"/>
                </a:cubicBezTo>
              </a:path>
            </a:pathLst>
          </a:custGeom>
          <a:noFill/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hu-HU"/>
          </a:p>
        </p:txBody>
      </p:sp>
      <p:sp>
        <p:nvSpPr>
          <p:cNvPr id="150553" name="Freeform 26">
            <a:extLst>
              <a:ext uri="{FF2B5EF4-FFF2-40B4-BE49-F238E27FC236}">
                <a16:creationId xmlns:a16="http://schemas.microsoft.com/office/drawing/2014/main" id="{31892ECA-67D7-4EE6-964F-59B8F830236A}"/>
              </a:ext>
            </a:extLst>
          </p:cNvPr>
          <p:cNvSpPr>
            <a:spLocks/>
          </p:cNvSpPr>
          <p:nvPr/>
        </p:nvSpPr>
        <p:spPr bwMode="auto">
          <a:xfrm>
            <a:off x="995363" y="4384675"/>
            <a:ext cx="3284537" cy="1689100"/>
          </a:xfrm>
          <a:custGeom>
            <a:avLst/>
            <a:gdLst>
              <a:gd name="T0" fmla="*/ 0 w 3283078"/>
              <a:gd name="T1" fmla="*/ 0 h 1690008"/>
              <a:gd name="T2" fmla="*/ 164308 w 3283078"/>
              <a:gd name="T3" fmla="*/ 97239 h 1690008"/>
              <a:gd name="T4" fmla="*/ 221809 w 3283078"/>
              <a:gd name="T5" fmla="*/ 113446 h 1690008"/>
              <a:gd name="T6" fmla="*/ 566852 w 3283078"/>
              <a:gd name="T7" fmla="*/ 275506 h 1690008"/>
              <a:gd name="T8" fmla="*/ 616141 w 3283078"/>
              <a:gd name="T9" fmla="*/ 299815 h 1690008"/>
              <a:gd name="T10" fmla="*/ 764015 w 3283078"/>
              <a:gd name="T11" fmla="*/ 356536 h 1690008"/>
              <a:gd name="T12" fmla="*/ 920106 w 3283078"/>
              <a:gd name="T13" fmla="*/ 437568 h 1690008"/>
              <a:gd name="T14" fmla="*/ 1002258 w 3283078"/>
              <a:gd name="T15" fmla="*/ 478082 h 1690008"/>
              <a:gd name="T16" fmla="*/ 1084411 w 3283078"/>
              <a:gd name="T17" fmla="*/ 510495 h 1690008"/>
              <a:gd name="T18" fmla="*/ 1371944 w 3283078"/>
              <a:gd name="T19" fmla="*/ 656351 h 1690008"/>
              <a:gd name="T20" fmla="*/ 1470526 w 3283078"/>
              <a:gd name="T21" fmla="*/ 704969 h 1690008"/>
              <a:gd name="T22" fmla="*/ 1569108 w 3283078"/>
              <a:gd name="T23" fmla="*/ 753588 h 1690008"/>
              <a:gd name="T24" fmla="*/ 1790919 w 3283078"/>
              <a:gd name="T25" fmla="*/ 850824 h 1690008"/>
              <a:gd name="T26" fmla="*/ 2029160 w 3283078"/>
              <a:gd name="T27" fmla="*/ 980474 h 1690008"/>
              <a:gd name="T28" fmla="*/ 2127744 w 3283078"/>
              <a:gd name="T29" fmla="*/ 1045299 h 1690008"/>
              <a:gd name="T30" fmla="*/ 2242756 w 3283078"/>
              <a:gd name="T31" fmla="*/ 1093918 h 1690008"/>
              <a:gd name="T32" fmla="*/ 2431706 w 3283078"/>
              <a:gd name="T33" fmla="*/ 1191155 h 1690008"/>
              <a:gd name="T34" fmla="*/ 2489215 w 3283078"/>
              <a:gd name="T35" fmla="*/ 1215464 h 1690008"/>
              <a:gd name="T36" fmla="*/ 2620658 w 3283078"/>
              <a:gd name="T37" fmla="*/ 1296495 h 1690008"/>
              <a:gd name="T38" fmla="*/ 2702810 w 3283078"/>
              <a:gd name="T39" fmla="*/ 1345114 h 1690008"/>
              <a:gd name="T40" fmla="*/ 2982127 w 3283078"/>
              <a:gd name="T41" fmla="*/ 1515278 h 1690008"/>
              <a:gd name="T42" fmla="*/ 3179291 w 3283078"/>
              <a:gd name="T43" fmla="*/ 1620619 h 1690008"/>
              <a:gd name="T44" fmla="*/ 3203937 w 3283078"/>
              <a:gd name="T45" fmla="*/ 1628722 h 1690008"/>
              <a:gd name="T46" fmla="*/ 3261443 w 3283078"/>
              <a:gd name="T47" fmla="*/ 1677338 h 169000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283078"/>
              <a:gd name="T73" fmla="*/ 0 h 1690008"/>
              <a:gd name="T74" fmla="*/ 3283078 w 3283078"/>
              <a:gd name="T75" fmla="*/ 1690008 h 169000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283078" h="1690008">
                <a:moveTo>
                  <a:pt x="0" y="0"/>
                </a:moveTo>
                <a:cubicBezTo>
                  <a:pt x="54903" y="36603"/>
                  <a:pt x="93987" y="63323"/>
                  <a:pt x="163286" y="97972"/>
                </a:cubicBezTo>
                <a:cubicBezTo>
                  <a:pt x="181007" y="106832"/>
                  <a:pt x="201386" y="108857"/>
                  <a:pt x="220436" y="114300"/>
                </a:cubicBezTo>
                <a:cubicBezTo>
                  <a:pt x="407485" y="231208"/>
                  <a:pt x="120551" y="56189"/>
                  <a:pt x="563336" y="277586"/>
                </a:cubicBezTo>
                <a:cubicBezTo>
                  <a:pt x="579664" y="285750"/>
                  <a:pt x="595470" y="295058"/>
                  <a:pt x="612321" y="302079"/>
                </a:cubicBezTo>
                <a:cubicBezTo>
                  <a:pt x="660837" y="322294"/>
                  <a:pt x="711518" y="337285"/>
                  <a:pt x="759278" y="359229"/>
                </a:cubicBezTo>
                <a:cubicBezTo>
                  <a:pt x="812374" y="383624"/>
                  <a:pt x="862500" y="414027"/>
                  <a:pt x="914400" y="440872"/>
                </a:cubicBezTo>
                <a:cubicBezTo>
                  <a:pt x="941425" y="454851"/>
                  <a:pt x="967793" y="470393"/>
                  <a:pt x="996043" y="481693"/>
                </a:cubicBezTo>
                <a:cubicBezTo>
                  <a:pt x="1023257" y="492579"/>
                  <a:pt x="1051165" y="501870"/>
                  <a:pt x="1077686" y="514350"/>
                </a:cubicBezTo>
                <a:cubicBezTo>
                  <a:pt x="1326742" y="631553"/>
                  <a:pt x="1198961" y="575495"/>
                  <a:pt x="1363436" y="661308"/>
                </a:cubicBezTo>
                <a:cubicBezTo>
                  <a:pt x="1395807" y="678197"/>
                  <a:pt x="1428750" y="693965"/>
                  <a:pt x="1461407" y="710293"/>
                </a:cubicBezTo>
                <a:cubicBezTo>
                  <a:pt x="1494064" y="726622"/>
                  <a:pt x="1526013" y="744450"/>
                  <a:pt x="1559378" y="759279"/>
                </a:cubicBezTo>
                <a:cubicBezTo>
                  <a:pt x="1632857" y="791936"/>
                  <a:pt x="1709410" y="818406"/>
                  <a:pt x="1779814" y="857250"/>
                </a:cubicBezTo>
                <a:cubicBezTo>
                  <a:pt x="1858735" y="900793"/>
                  <a:pt x="1941580" y="937881"/>
                  <a:pt x="2016578" y="987879"/>
                </a:cubicBezTo>
                <a:cubicBezTo>
                  <a:pt x="2049235" y="1009650"/>
                  <a:pt x="2079992" y="1034585"/>
                  <a:pt x="2114550" y="1053193"/>
                </a:cubicBezTo>
                <a:cubicBezTo>
                  <a:pt x="2151047" y="1072845"/>
                  <a:pt x="2191575" y="1084045"/>
                  <a:pt x="2228850" y="1102179"/>
                </a:cubicBezTo>
                <a:cubicBezTo>
                  <a:pt x="2292336" y="1133064"/>
                  <a:pt x="2351737" y="1172339"/>
                  <a:pt x="2416628" y="1200150"/>
                </a:cubicBezTo>
                <a:cubicBezTo>
                  <a:pt x="2435678" y="1208314"/>
                  <a:pt x="2455735" y="1214445"/>
                  <a:pt x="2473778" y="1224643"/>
                </a:cubicBezTo>
                <a:cubicBezTo>
                  <a:pt x="2518480" y="1249909"/>
                  <a:pt x="2560676" y="1279375"/>
                  <a:pt x="2604407" y="1306286"/>
                </a:cubicBezTo>
                <a:cubicBezTo>
                  <a:pt x="2631436" y="1322919"/>
                  <a:pt x="2659643" y="1337667"/>
                  <a:pt x="2686050" y="1355272"/>
                </a:cubicBezTo>
                <a:cubicBezTo>
                  <a:pt x="2776191" y="1415366"/>
                  <a:pt x="2866630" y="1478218"/>
                  <a:pt x="2963636" y="1526722"/>
                </a:cubicBezTo>
                <a:cubicBezTo>
                  <a:pt x="3283078" y="1686445"/>
                  <a:pt x="2835755" y="1460153"/>
                  <a:pt x="3159578" y="1632858"/>
                </a:cubicBezTo>
                <a:cubicBezTo>
                  <a:pt x="3167171" y="1636908"/>
                  <a:pt x="3176374" y="1637173"/>
                  <a:pt x="3184071" y="1641022"/>
                </a:cubicBezTo>
                <a:cubicBezTo>
                  <a:pt x="3207344" y="1652658"/>
                  <a:pt x="3223231" y="1672016"/>
                  <a:pt x="3241221" y="1690008"/>
                </a:cubicBezTo>
              </a:path>
            </a:pathLst>
          </a:custGeom>
          <a:noFill/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hu-HU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Number Placeholder 5">
            <a:extLst>
              <a:ext uri="{FF2B5EF4-FFF2-40B4-BE49-F238E27FC236}">
                <a16:creationId xmlns:a16="http://schemas.microsoft.com/office/drawing/2014/main" id="{DE3F8A5C-82E4-4749-8A3D-70B274A9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83A3A4-AE87-4DC0-B894-746502B44707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148</a:t>
            </a:fld>
            <a:endParaRPr lang="en-US" altLang="hu-HU" sz="1400"/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66801BF5-BAE1-4A76-8447-D4C999752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4688" y="91916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Validation (also called optimistic concurrency control) is useful in some cases:</a:t>
            </a:r>
          </a:p>
          <a:p>
            <a:pPr eaLnBrk="1" hangingPunct="1">
              <a:buFontTx/>
              <a:buNone/>
            </a:pPr>
            <a:r>
              <a:rPr lang="en-US" altLang="hu-HU"/>
              <a:t>		- Conflicts rare</a:t>
            </a:r>
          </a:p>
          <a:p>
            <a:pPr eaLnBrk="1" hangingPunct="1">
              <a:buFontTx/>
              <a:buNone/>
            </a:pPr>
            <a:r>
              <a:rPr lang="en-US" altLang="hu-HU"/>
              <a:t>		- System resources plentiful</a:t>
            </a:r>
          </a:p>
          <a:p>
            <a:pPr eaLnBrk="1" hangingPunct="1">
              <a:buFontTx/>
              <a:buNone/>
            </a:pPr>
            <a:r>
              <a:rPr lang="en-US" altLang="hu-HU"/>
              <a:t>		- Have real time constraints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Number Placeholder 5">
            <a:extLst>
              <a:ext uri="{FF2B5EF4-FFF2-40B4-BE49-F238E27FC236}">
                <a16:creationId xmlns:a16="http://schemas.microsoft.com/office/drawing/2014/main" id="{BE414FF8-3E75-4BB1-B96F-E1390CB5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9990C3-5A46-45B6-B3FB-467879FEF67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149</a:t>
            </a:fld>
            <a:endParaRPr lang="en-US" altLang="hu-HU" sz="1400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AA969A94-0282-46A0-BFE9-0A25CF306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794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u="sng"/>
              <a:t>Summary</a:t>
            </a:r>
          </a:p>
        </p:txBody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6F17F0D2-D4D0-4FEF-B5EB-AB3283FEF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9705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Have studied C.C. mechanisms used in practice</a:t>
            </a:r>
          </a:p>
          <a:p>
            <a:pPr eaLnBrk="1" hangingPunct="1">
              <a:buFontTx/>
              <a:buNone/>
            </a:pPr>
            <a:r>
              <a:rPr lang="en-US" altLang="hu-HU"/>
              <a:t>	- 2 PL</a:t>
            </a:r>
          </a:p>
          <a:p>
            <a:pPr eaLnBrk="1" hangingPunct="1">
              <a:buFontTx/>
              <a:buNone/>
            </a:pPr>
            <a:r>
              <a:rPr lang="en-US" altLang="hu-HU"/>
              <a:t>	- Multiple granularity</a:t>
            </a:r>
          </a:p>
          <a:p>
            <a:pPr eaLnBrk="1" hangingPunct="1">
              <a:buFontTx/>
              <a:buNone/>
            </a:pPr>
            <a:r>
              <a:rPr lang="en-US" altLang="hu-HU"/>
              <a:t>	- Tree (index) protocols</a:t>
            </a:r>
          </a:p>
          <a:p>
            <a:pPr eaLnBrk="1" hangingPunct="1">
              <a:buFontTx/>
              <a:buNone/>
            </a:pPr>
            <a:r>
              <a:rPr lang="en-US" altLang="hu-HU"/>
              <a:t>	- Validation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ACDD6526-83A5-453A-9589-B37A5260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9827D1-0E1A-4DF6-82E4-31E5D510EF76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hu-HU" sz="140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BA134EF-E2EA-4ED5-AA9D-D37A028F75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895600"/>
            <a:ext cx="8458200" cy="30749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Sc’=r</a:t>
            </a:r>
            <a:r>
              <a:rPr lang="en-US" altLang="hu-HU" sz="2000"/>
              <a:t>1</a:t>
            </a:r>
            <a:r>
              <a:rPr lang="en-US" altLang="hu-HU"/>
              <a:t>(A)w</a:t>
            </a:r>
            <a:r>
              <a:rPr lang="en-US" altLang="hu-HU" sz="2000"/>
              <a:t>1</a:t>
            </a:r>
            <a:r>
              <a:rPr lang="en-US" altLang="hu-HU"/>
              <a:t>(A) </a:t>
            </a:r>
            <a:r>
              <a:rPr lang="en-US" altLang="hu-HU">
                <a:solidFill>
                  <a:srgbClr val="000099"/>
                </a:solidFill>
              </a:rPr>
              <a:t>r</a:t>
            </a:r>
            <a:r>
              <a:rPr lang="en-US" altLang="hu-HU" sz="2000">
                <a:solidFill>
                  <a:srgbClr val="000099"/>
                </a:solidFill>
              </a:rPr>
              <a:t>1</a:t>
            </a:r>
            <a:r>
              <a:rPr lang="en-US" altLang="hu-HU">
                <a:solidFill>
                  <a:srgbClr val="000099"/>
                </a:solidFill>
              </a:rPr>
              <a:t>(B)w</a:t>
            </a:r>
            <a:r>
              <a:rPr lang="en-US" altLang="hu-HU" sz="2000">
                <a:solidFill>
                  <a:srgbClr val="000099"/>
                </a:solidFill>
              </a:rPr>
              <a:t>1</a:t>
            </a:r>
            <a:r>
              <a:rPr lang="en-US" altLang="hu-HU">
                <a:solidFill>
                  <a:srgbClr val="000099"/>
                </a:solidFill>
              </a:rPr>
              <a:t>(B)</a:t>
            </a:r>
            <a:r>
              <a:rPr lang="en-US" altLang="hu-HU">
                <a:solidFill>
                  <a:srgbClr val="00B050"/>
                </a:solidFill>
              </a:rPr>
              <a:t>r</a:t>
            </a:r>
            <a:r>
              <a:rPr lang="en-US" altLang="hu-HU" sz="2000">
                <a:solidFill>
                  <a:srgbClr val="00B050"/>
                </a:solidFill>
              </a:rPr>
              <a:t>2</a:t>
            </a:r>
            <a:r>
              <a:rPr lang="en-US" altLang="hu-HU">
                <a:solidFill>
                  <a:srgbClr val="00B050"/>
                </a:solidFill>
              </a:rPr>
              <a:t>(A)w</a:t>
            </a:r>
            <a:r>
              <a:rPr lang="en-US" altLang="hu-HU" sz="2000">
                <a:solidFill>
                  <a:srgbClr val="00B050"/>
                </a:solidFill>
              </a:rPr>
              <a:t>2</a:t>
            </a:r>
            <a:r>
              <a:rPr lang="en-US" altLang="hu-HU">
                <a:solidFill>
                  <a:srgbClr val="00B050"/>
                </a:solidFill>
              </a:rPr>
              <a:t>(A)</a:t>
            </a:r>
            <a:r>
              <a:rPr lang="en-US" altLang="hu-HU"/>
              <a:t>r</a:t>
            </a:r>
            <a:r>
              <a:rPr lang="en-US" altLang="hu-HU" sz="2000"/>
              <a:t>2</a:t>
            </a:r>
            <a:r>
              <a:rPr lang="en-US" altLang="hu-HU"/>
              <a:t>(B)w</a:t>
            </a:r>
            <a:r>
              <a:rPr lang="en-US" altLang="hu-HU" sz="2000"/>
              <a:t>2</a:t>
            </a:r>
            <a:r>
              <a:rPr lang="en-US" altLang="hu-HU"/>
              <a:t>(B)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			     T</a:t>
            </a:r>
            <a:r>
              <a:rPr lang="en-US" altLang="hu-HU" sz="2000"/>
              <a:t>1			        </a:t>
            </a:r>
            <a:r>
              <a:rPr lang="en-US" altLang="hu-HU"/>
              <a:t>T</a:t>
            </a:r>
            <a:r>
              <a:rPr lang="en-US" altLang="hu-HU" sz="2000"/>
              <a:t>2</a:t>
            </a:r>
            <a:endParaRPr lang="hu-HU" altLang="hu-HU" sz="2000"/>
          </a:p>
          <a:p>
            <a:pPr eaLnBrk="1" hangingPunct="1">
              <a:buFontTx/>
              <a:buNone/>
            </a:pPr>
            <a:endParaRPr lang="hu-HU" altLang="hu-HU" sz="2000"/>
          </a:p>
          <a:p>
            <a:pPr eaLnBrk="1" hangingPunct="1">
              <a:buFontTx/>
              <a:buNone/>
            </a:pPr>
            <a:r>
              <a:rPr lang="en-US" altLang="hu-HU" sz="2400"/>
              <a:t>S</a:t>
            </a:r>
            <a:r>
              <a:rPr lang="hu-HU" altLang="hu-HU" sz="2400"/>
              <a:t>c</a:t>
            </a:r>
            <a:r>
              <a:rPr lang="en-US" altLang="hu-HU" sz="2400"/>
              <a:t> is </a:t>
            </a:r>
            <a:r>
              <a:rPr lang="hu-HU" altLang="hu-HU" sz="2400"/>
              <a:t>”</a:t>
            </a:r>
            <a:r>
              <a:rPr lang="en-US" altLang="hu-HU" sz="2400"/>
              <a:t>equivalent</a:t>
            </a:r>
            <a:r>
              <a:rPr lang="hu-HU" altLang="hu-HU" sz="2400"/>
              <a:t>” to a serial schedule.</a:t>
            </a:r>
          </a:p>
          <a:p>
            <a:pPr eaLnBrk="1" hangingPunct="1">
              <a:buFontTx/>
              <a:buNone/>
            </a:pPr>
            <a:r>
              <a:rPr lang="hu-HU" altLang="hu-HU" sz="2400">
                <a:solidFill>
                  <a:srgbClr val="00B050"/>
                </a:solidFill>
              </a:rPr>
              <a:t>Sc is ”good”</a:t>
            </a:r>
            <a:endParaRPr lang="en-US" altLang="hu-HU" sz="2400">
              <a:solidFill>
                <a:srgbClr val="00B050"/>
              </a:solidFill>
            </a:endParaRPr>
          </a:p>
        </p:txBody>
      </p:sp>
      <p:sp>
        <p:nvSpPr>
          <p:cNvPr id="19460" name="AutoShape 4">
            <a:extLst>
              <a:ext uri="{FF2B5EF4-FFF2-40B4-BE49-F238E27FC236}">
                <a16:creationId xmlns:a16="http://schemas.microsoft.com/office/drawing/2014/main" id="{E1B75795-E34F-4453-BCEF-333FF6481133}"/>
              </a:ext>
            </a:extLst>
          </p:cNvPr>
          <p:cNvSpPr>
            <a:spLocks/>
          </p:cNvSpPr>
          <p:nvPr/>
        </p:nvSpPr>
        <p:spPr bwMode="auto">
          <a:xfrm rot="-5400000">
            <a:off x="2933700" y="1866900"/>
            <a:ext cx="381000" cy="3657600"/>
          </a:xfrm>
          <a:prstGeom prst="leftBrace">
            <a:avLst>
              <a:gd name="adj1" fmla="val 8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9461" name="AutoShape 5">
            <a:extLst>
              <a:ext uri="{FF2B5EF4-FFF2-40B4-BE49-F238E27FC236}">
                <a16:creationId xmlns:a16="http://schemas.microsoft.com/office/drawing/2014/main" id="{AD516B09-41B4-48FB-A620-3854813A62B6}"/>
              </a:ext>
            </a:extLst>
          </p:cNvPr>
          <p:cNvSpPr>
            <a:spLocks/>
          </p:cNvSpPr>
          <p:nvPr/>
        </p:nvSpPr>
        <p:spPr bwMode="auto">
          <a:xfrm rot="-5400000">
            <a:off x="6591300" y="1866900"/>
            <a:ext cx="381000" cy="3657600"/>
          </a:xfrm>
          <a:prstGeom prst="leftBrace">
            <a:avLst>
              <a:gd name="adj1" fmla="val 8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9462" name="Line 6">
            <a:extLst>
              <a:ext uri="{FF2B5EF4-FFF2-40B4-BE49-F238E27FC236}">
                <a16:creationId xmlns:a16="http://schemas.microsoft.com/office/drawing/2014/main" id="{B578B491-A944-4C33-8A7F-B135A7D8C8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9463" name="Line 7">
            <a:extLst>
              <a:ext uri="{FF2B5EF4-FFF2-40B4-BE49-F238E27FC236}">
                <a16:creationId xmlns:a16="http://schemas.microsoft.com/office/drawing/2014/main" id="{4A8CB108-624E-490E-8254-4E7DC3F96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6F67C170-FFE1-4F60-B68B-D411C87DD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85800"/>
            <a:ext cx="8458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Example: </a:t>
            </a:r>
          </a:p>
          <a:p>
            <a:pPr eaLnBrk="1" hangingPunct="1">
              <a:buFontTx/>
              <a:buNone/>
            </a:pPr>
            <a:r>
              <a:rPr lang="en-US" altLang="hu-HU"/>
              <a:t>Sc=r</a:t>
            </a:r>
            <a:r>
              <a:rPr lang="en-US" altLang="hu-HU" sz="2000"/>
              <a:t>1</a:t>
            </a:r>
            <a:r>
              <a:rPr lang="en-US" altLang="hu-HU"/>
              <a:t>(A)w</a:t>
            </a:r>
            <a:r>
              <a:rPr lang="en-US" altLang="hu-HU" sz="2000"/>
              <a:t>1</a:t>
            </a:r>
            <a:r>
              <a:rPr lang="en-US" altLang="hu-HU"/>
              <a:t>(A)</a:t>
            </a:r>
            <a:r>
              <a:rPr lang="en-US" altLang="hu-HU">
                <a:solidFill>
                  <a:srgbClr val="00B050"/>
                </a:solidFill>
              </a:rPr>
              <a:t>r</a:t>
            </a:r>
            <a:r>
              <a:rPr lang="en-US" altLang="hu-HU" sz="2000">
                <a:solidFill>
                  <a:srgbClr val="00B050"/>
                </a:solidFill>
              </a:rPr>
              <a:t>2</a:t>
            </a:r>
            <a:r>
              <a:rPr lang="en-US" altLang="hu-HU">
                <a:solidFill>
                  <a:srgbClr val="00B050"/>
                </a:solidFill>
              </a:rPr>
              <a:t>(A)w</a:t>
            </a:r>
            <a:r>
              <a:rPr lang="en-US" altLang="hu-HU" sz="2000">
                <a:solidFill>
                  <a:srgbClr val="00B050"/>
                </a:solidFill>
              </a:rPr>
              <a:t>2</a:t>
            </a:r>
            <a:r>
              <a:rPr lang="en-US" altLang="hu-HU">
                <a:solidFill>
                  <a:srgbClr val="00B050"/>
                </a:solidFill>
              </a:rPr>
              <a:t>(A)</a:t>
            </a:r>
            <a:r>
              <a:rPr lang="en-US" altLang="hu-HU">
                <a:solidFill>
                  <a:srgbClr val="000099"/>
                </a:solidFill>
              </a:rPr>
              <a:t>r</a:t>
            </a:r>
            <a:r>
              <a:rPr lang="en-US" altLang="hu-HU" sz="2000">
                <a:solidFill>
                  <a:srgbClr val="000099"/>
                </a:solidFill>
              </a:rPr>
              <a:t>1</a:t>
            </a:r>
            <a:r>
              <a:rPr lang="en-US" altLang="hu-HU">
                <a:solidFill>
                  <a:srgbClr val="000099"/>
                </a:solidFill>
              </a:rPr>
              <a:t>(B)w</a:t>
            </a:r>
            <a:r>
              <a:rPr lang="en-US" altLang="hu-HU" sz="2000">
                <a:solidFill>
                  <a:srgbClr val="000099"/>
                </a:solidFill>
              </a:rPr>
              <a:t>1</a:t>
            </a:r>
            <a:r>
              <a:rPr lang="en-US" altLang="hu-HU">
                <a:solidFill>
                  <a:srgbClr val="000099"/>
                </a:solidFill>
              </a:rPr>
              <a:t>(B)</a:t>
            </a:r>
            <a:r>
              <a:rPr lang="en-US" altLang="hu-HU"/>
              <a:t>r</a:t>
            </a:r>
            <a:r>
              <a:rPr lang="en-US" altLang="hu-HU" sz="2000"/>
              <a:t>2</a:t>
            </a:r>
            <a:r>
              <a:rPr lang="en-US" altLang="hu-HU"/>
              <a:t>(B)w</a:t>
            </a:r>
            <a:r>
              <a:rPr lang="en-US" altLang="hu-HU" sz="2000"/>
              <a:t>2</a:t>
            </a:r>
            <a:r>
              <a:rPr lang="en-US" altLang="hu-HU"/>
              <a:t>(B)</a:t>
            </a:r>
          </a:p>
        </p:txBody>
      </p:sp>
      <p:sp>
        <p:nvSpPr>
          <p:cNvPr id="19465" name="AutoShape 9">
            <a:extLst>
              <a:ext uri="{FF2B5EF4-FFF2-40B4-BE49-F238E27FC236}">
                <a16:creationId xmlns:a16="http://schemas.microsoft.com/office/drawing/2014/main" id="{442C04DE-9CC0-4D37-A912-5E861A212CD7}"/>
              </a:ext>
            </a:extLst>
          </p:cNvPr>
          <p:cNvSpPr>
            <a:spLocks/>
          </p:cNvSpPr>
          <p:nvPr/>
        </p:nvSpPr>
        <p:spPr bwMode="auto">
          <a:xfrm rot="-5400000">
            <a:off x="3695700" y="1181100"/>
            <a:ext cx="304800" cy="1752600"/>
          </a:xfrm>
          <a:prstGeom prst="lef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9466" name="AutoShape 10">
            <a:extLst>
              <a:ext uri="{FF2B5EF4-FFF2-40B4-BE49-F238E27FC236}">
                <a16:creationId xmlns:a16="http://schemas.microsoft.com/office/drawing/2014/main" id="{37BFE379-7819-4575-ABCB-B8A9C56347DD}"/>
              </a:ext>
            </a:extLst>
          </p:cNvPr>
          <p:cNvSpPr>
            <a:spLocks/>
          </p:cNvSpPr>
          <p:nvPr/>
        </p:nvSpPr>
        <p:spPr bwMode="auto">
          <a:xfrm rot="-5400000">
            <a:off x="5676900" y="1181100"/>
            <a:ext cx="304800" cy="1752600"/>
          </a:xfrm>
          <a:prstGeom prst="lef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251162AD-7336-4006-9E4B-87ECD5BE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AC9423-A0F5-4D9E-B950-A5373DA24AE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hu-HU" sz="14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C634C98-AB5B-4EA4-866E-3F5BC17BF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58200" cy="190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However, for Sd:</a:t>
            </a:r>
          </a:p>
          <a:p>
            <a:pPr eaLnBrk="1" hangingPunct="1">
              <a:buFontTx/>
              <a:buNone/>
            </a:pPr>
            <a:r>
              <a:rPr lang="en-US" altLang="hu-HU"/>
              <a:t>Sd=</a:t>
            </a:r>
            <a:r>
              <a:rPr lang="en-US" altLang="hu-HU">
                <a:solidFill>
                  <a:srgbClr val="000099"/>
                </a:solidFill>
              </a:rPr>
              <a:t>r</a:t>
            </a:r>
            <a:r>
              <a:rPr lang="en-US" altLang="hu-HU" sz="2000">
                <a:solidFill>
                  <a:srgbClr val="000099"/>
                </a:solidFill>
              </a:rPr>
              <a:t>1</a:t>
            </a:r>
            <a:r>
              <a:rPr lang="en-US" altLang="hu-HU">
                <a:solidFill>
                  <a:srgbClr val="000099"/>
                </a:solidFill>
              </a:rPr>
              <a:t>(A)w</a:t>
            </a:r>
            <a:r>
              <a:rPr lang="en-US" altLang="hu-HU" sz="2000">
                <a:solidFill>
                  <a:srgbClr val="000099"/>
                </a:solidFill>
              </a:rPr>
              <a:t>1</a:t>
            </a:r>
            <a:r>
              <a:rPr lang="en-US" altLang="hu-HU">
                <a:solidFill>
                  <a:srgbClr val="000099"/>
                </a:solidFill>
              </a:rPr>
              <a:t>(A)</a:t>
            </a:r>
            <a:r>
              <a:rPr lang="en-US" altLang="hu-HU"/>
              <a:t>r</a:t>
            </a:r>
            <a:r>
              <a:rPr lang="en-US" altLang="hu-HU" sz="2000"/>
              <a:t>2</a:t>
            </a:r>
            <a:r>
              <a:rPr lang="en-US" altLang="hu-HU"/>
              <a:t>(A)w</a:t>
            </a:r>
            <a:r>
              <a:rPr lang="en-US" altLang="hu-HU" sz="2000"/>
              <a:t>2</a:t>
            </a:r>
            <a:r>
              <a:rPr lang="en-US" altLang="hu-HU"/>
              <a:t>(A) r</a:t>
            </a:r>
            <a:r>
              <a:rPr lang="en-US" altLang="hu-HU" sz="2000"/>
              <a:t>2</a:t>
            </a:r>
            <a:r>
              <a:rPr lang="en-US" altLang="hu-HU"/>
              <a:t>(B)w</a:t>
            </a:r>
            <a:r>
              <a:rPr lang="en-US" altLang="hu-HU" sz="2000"/>
              <a:t>2</a:t>
            </a:r>
            <a:r>
              <a:rPr lang="en-US" altLang="hu-HU"/>
              <a:t>(B)</a:t>
            </a:r>
            <a:r>
              <a:rPr lang="en-US" altLang="hu-HU">
                <a:solidFill>
                  <a:srgbClr val="000099"/>
                </a:solidFill>
              </a:rPr>
              <a:t>r</a:t>
            </a:r>
            <a:r>
              <a:rPr lang="en-US" altLang="hu-HU" sz="2000">
                <a:solidFill>
                  <a:srgbClr val="000099"/>
                </a:solidFill>
              </a:rPr>
              <a:t>1</a:t>
            </a:r>
            <a:r>
              <a:rPr lang="en-US" altLang="hu-HU">
                <a:solidFill>
                  <a:srgbClr val="000099"/>
                </a:solidFill>
              </a:rPr>
              <a:t>(B)w</a:t>
            </a:r>
            <a:r>
              <a:rPr lang="en-US" altLang="hu-HU" sz="2000">
                <a:solidFill>
                  <a:srgbClr val="000099"/>
                </a:solidFill>
              </a:rPr>
              <a:t>1</a:t>
            </a:r>
            <a:r>
              <a:rPr lang="en-US" altLang="hu-HU">
                <a:solidFill>
                  <a:srgbClr val="000099"/>
                </a:solidFill>
              </a:rPr>
              <a:t>(B)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4D859B1D-4292-48C0-807A-A06C80A9F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505200"/>
            <a:ext cx="7010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/>
              <a:t>as a matter of fact,</a:t>
            </a:r>
          </a:p>
          <a:p>
            <a:pPr eaLnBrk="1" hangingPunct="1">
              <a:buFontTx/>
              <a:buNone/>
            </a:pPr>
            <a:r>
              <a:rPr lang="en-US" altLang="hu-HU"/>
              <a:t>       T</a:t>
            </a:r>
            <a:r>
              <a:rPr lang="en-US" altLang="hu-HU" sz="2000"/>
              <a:t>2 </a:t>
            </a:r>
            <a:r>
              <a:rPr lang="en-US" altLang="hu-HU"/>
              <a:t>must precede T</a:t>
            </a:r>
            <a:r>
              <a:rPr lang="en-US" altLang="hu-HU" sz="2000"/>
              <a:t>1 </a:t>
            </a:r>
          </a:p>
          <a:p>
            <a:pPr eaLnBrk="1" hangingPunct="1">
              <a:buFontTx/>
              <a:buNone/>
            </a:pPr>
            <a:r>
              <a:rPr lang="en-US" altLang="hu-HU"/>
              <a:t>        in any equivalent schedule,</a:t>
            </a:r>
          </a:p>
          <a:p>
            <a:pPr eaLnBrk="1" hangingPunct="1">
              <a:buFontTx/>
              <a:buNone/>
            </a:pPr>
            <a:r>
              <a:rPr lang="en-US" altLang="hu-HU"/>
              <a:t>        i.e.,  T</a:t>
            </a:r>
            <a:r>
              <a:rPr lang="en-US" altLang="hu-HU" sz="2000"/>
              <a:t>2</a:t>
            </a:r>
            <a:r>
              <a:rPr lang="en-US" altLang="hu-HU"/>
              <a:t>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T</a:t>
            </a:r>
            <a:r>
              <a:rPr lang="en-US" altLang="hu-HU" sz="2000"/>
              <a:t>1</a:t>
            </a:r>
          </a:p>
        </p:txBody>
      </p:sp>
      <p:sp>
        <p:nvSpPr>
          <p:cNvPr id="20485" name="AutoShape 6">
            <a:extLst>
              <a:ext uri="{FF2B5EF4-FFF2-40B4-BE49-F238E27FC236}">
                <a16:creationId xmlns:a16="http://schemas.microsoft.com/office/drawing/2014/main" id="{DE8C1E2B-8AA6-425B-A270-F69C16E5137F}"/>
              </a:ext>
            </a:extLst>
          </p:cNvPr>
          <p:cNvSpPr>
            <a:spLocks/>
          </p:cNvSpPr>
          <p:nvPr/>
        </p:nvSpPr>
        <p:spPr bwMode="auto">
          <a:xfrm rot="-5400000">
            <a:off x="7581900" y="1257300"/>
            <a:ext cx="304800" cy="1752600"/>
          </a:xfrm>
          <a:prstGeom prst="lef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20486" name="Freeform 7">
            <a:extLst>
              <a:ext uri="{FF2B5EF4-FFF2-40B4-BE49-F238E27FC236}">
                <a16:creationId xmlns:a16="http://schemas.microsoft.com/office/drawing/2014/main" id="{3FB536E7-0915-4466-9846-4C99819B78A9}"/>
              </a:ext>
            </a:extLst>
          </p:cNvPr>
          <p:cNvSpPr>
            <a:spLocks/>
          </p:cNvSpPr>
          <p:nvPr/>
        </p:nvSpPr>
        <p:spPr bwMode="auto">
          <a:xfrm>
            <a:off x="3073400" y="2006600"/>
            <a:ext cx="4646613" cy="519113"/>
          </a:xfrm>
          <a:custGeom>
            <a:avLst/>
            <a:gdLst>
              <a:gd name="T0" fmla="*/ 2147483646 w 2927"/>
              <a:gd name="T1" fmla="*/ 2147483646 h 327"/>
              <a:gd name="T2" fmla="*/ 2147483646 w 2927"/>
              <a:gd name="T3" fmla="*/ 2147483646 h 327"/>
              <a:gd name="T4" fmla="*/ 2147483646 w 2927"/>
              <a:gd name="T5" fmla="*/ 2147483646 h 327"/>
              <a:gd name="T6" fmla="*/ 2147483646 w 2927"/>
              <a:gd name="T7" fmla="*/ 2147483646 h 327"/>
              <a:gd name="T8" fmla="*/ 2147483646 w 2927"/>
              <a:gd name="T9" fmla="*/ 2147483646 h 327"/>
              <a:gd name="T10" fmla="*/ 2147483646 w 2927"/>
              <a:gd name="T11" fmla="*/ 2147483646 h 327"/>
              <a:gd name="T12" fmla="*/ 2147483646 w 2927"/>
              <a:gd name="T13" fmla="*/ 2147483646 h 327"/>
              <a:gd name="T14" fmla="*/ 2147483646 w 2927"/>
              <a:gd name="T15" fmla="*/ 2147483646 h 327"/>
              <a:gd name="T16" fmla="*/ 2147483646 w 2927"/>
              <a:gd name="T17" fmla="*/ 2147483646 h 327"/>
              <a:gd name="T18" fmla="*/ 2147483646 w 2927"/>
              <a:gd name="T19" fmla="*/ 2147483646 h 327"/>
              <a:gd name="T20" fmla="*/ 2147483646 w 2927"/>
              <a:gd name="T21" fmla="*/ 2147483646 h 327"/>
              <a:gd name="T22" fmla="*/ 0 w 2927"/>
              <a:gd name="T23" fmla="*/ 0 h 32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927"/>
              <a:gd name="T37" fmla="*/ 0 h 327"/>
              <a:gd name="T38" fmla="*/ 2927 w 2927"/>
              <a:gd name="T39" fmla="*/ 327 h 32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927" h="327">
                <a:moveTo>
                  <a:pt x="2927" y="236"/>
                </a:moveTo>
                <a:cubicBezTo>
                  <a:pt x="2896" y="246"/>
                  <a:pt x="2881" y="268"/>
                  <a:pt x="2854" y="282"/>
                </a:cubicBezTo>
                <a:cubicBezTo>
                  <a:pt x="2788" y="315"/>
                  <a:pt x="2717" y="321"/>
                  <a:pt x="2645" y="327"/>
                </a:cubicBezTo>
                <a:cubicBezTo>
                  <a:pt x="2351" y="318"/>
                  <a:pt x="2058" y="293"/>
                  <a:pt x="1764" y="282"/>
                </a:cubicBezTo>
                <a:cubicBezTo>
                  <a:pt x="1603" y="262"/>
                  <a:pt x="1443" y="243"/>
                  <a:pt x="1282" y="227"/>
                </a:cubicBezTo>
                <a:cubicBezTo>
                  <a:pt x="1217" y="211"/>
                  <a:pt x="1149" y="208"/>
                  <a:pt x="1082" y="200"/>
                </a:cubicBezTo>
                <a:cubicBezTo>
                  <a:pt x="1037" y="189"/>
                  <a:pt x="991" y="179"/>
                  <a:pt x="946" y="172"/>
                </a:cubicBezTo>
                <a:cubicBezTo>
                  <a:pt x="903" y="165"/>
                  <a:pt x="818" y="154"/>
                  <a:pt x="818" y="154"/>
                </a:cubicBezTo>
                <a:cubicBezTo>
                  <a:pt x="704" y="116"/>
                  <a:pt x="567" y="113"/>
                  <a:pt x="446" y="100"/>
                </a:cubicBezTo>
                <a:cubicBezTo>
                  <a:pt x="359" y="79"/>
                  <a:pt x="269" y="84"/>
                  <a:pt x="182" y="63"/>
                </a:cubicBezTo>
                <a:cubicBezTo>
                  <a:pt x="170" y="60"/>
                  <a:pt x="106" y="46"/>
                  <a:pt x="82" y="36"/>
                </a:cubicBezTo>
                <a:cubicBezTo>
                  <a:pt x="46" y="21"/>
                  <a:pt x="37" y="0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20487" name="Group 14">
            <a:extLst>
              <a:ext uri="{FF2B5EF4-FFF2-40B4-BE49-F238E27FC236}">
                <a16:creationId xmlns:a16="http://schemas.microsoft.com/office/drawing/2014/main" id="{CB969A51-74BA-4DBD-8C99-711EDB4C452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981200"/>
            <a:ext cx="5527675" cy="1012825"/>
            <a:chOff x="768" y="1248"/>
            <a:chExt cx="3482" cy="638"/>
          </a:xfrm>
        </p:grpSpPr>
        <p:sp>
          <p:nvSpPr>
            <p:cNvPr id="20490" name="AutoShape 5">
              <a:extLst>
                <a:ext uri="{FF2B5EF4-FFF2-40B4-BE49-F238E27FC236}">
                  <a16:creationId xmlns:a16="http://schemas.microsoft.com/office/drawing/2014/main" id="{7A48AC2D-2E48-46F3-AF4E-F7583EE561BB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224" y="792"/>
              <a:ext cx="192" cy="1104"/>
            </a:xfrm>
            <a:prstGeom prst="leftBrace">
              <a:avLst>
                <a:gd name="adj1" fmla="val 479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u-HU" altLang="hu-HU"/>
            </a:p>
          </p:txBody>
        </p:sp>
        <p:sp>
          <p:nvSpPr>
            <p:cNvPr id="20491" name="Freeform 8">
              <a:extLst>
                <a:ext uri="{FF2B5EF4-FFF2-40B4-BE49-F238E27FC236}">
                  <a16:creationId xmlns:a16="http://schemas.microsoft.com/office/drawing/2014/main" id="{5629AE04-E2C1-44E8-A5B5-43464AB12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" y="1641"/>
              <a:ext cx="328" cy="227"/>
            </a:xfrm>
            <a:custGeom>
              <a:avLst/>
              <a:gdLst>
                <a:gd name="T0" fmla="*/ 0 w 328"/>
                <a:gd name="T1" fmla="*/ 227 h 227"/>
                <a:gd name="T2" fmla="*/ 209 w 328"/>
                <a:gd name="T3" fmla="*/ 64 h 227"/>
                <a:gd name="T4" fmla="*/ 300 w 328"/>
                <a:gd name="T5" fmla="*/ 18 h 227"/>
                <a:gd name="T6" fmla="*/ 328 w 328"/>
                <a:gd name="T7" fmla="*/ 0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227"/>
                <a:gd name="T14" fmla="*/ 328 w 328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227">
                  <a:moveTo>
                    <a:pt x="0" y="227"/>
                  </a:moveTo>
                  <a:cubicBezTo>
                    <a:pt x="54" y="146"/>
                    <a:pt x="128" y="111"/>
                    <a:pt x="209" y="64"/>
                  </a:cubicBezTo>
                  <a:cubicBezTo>
                    <a:pt x="239" y="47"/>
                    <a:pt x="269" y="33"/>
                    <a:pt x="300" y="18"/>
                  </a:cubicBezTo>
                  <a:cubicBezTo>
                    <a:pt x="310" y="13"/>
                    <a:pt x="328" y="0"/>
                    <a:pt x="32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492" name="Freeform 9">
              <a:extLst>
                <a:ext uri="{FF2B5EF4-FFF2-40B4-BE49-F238E27FC236}">
                  <a16:creationId xmlns:a16="http://schemas.microsoft.com/office/drawing/2014/main" id="{104026FF-F452-4785-A1DB-02B0D08CB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1632"/>
              <a:ext cx="245" cy="254"/>
            </a:xfrm>
            <a:custGeom>
              <a:avLst/>
              <a:gdLst>
                <a:gd name="T0" fmla="*/ 0 w 245"/>
                <a:gd name="T1" fmla="*/ 0 h 254"/>
                <a:gd name="T2" fmla="*/ 54 w 245"/>
                <a:gd name="T3" fmla="*/ 9 h 254"/>
                <a:gd name="T4" fmla="*/ 127 w 245"/>
                <a:gd name="T5" fmla="*/ 91 h 254"/>
                <a:gd name="T6" fmla="*/ 190 w 245"/>
                <a:gd name="T7" fmla="*/ 154 h 254"/>
                <a:gd name="T8" fmla="*/ 245 w 245"/>
                <a:gd name="T9" fmla="*/ 254 h 2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254"/>
                <a:gd name="T17" fmla="*/ 245 w 245"/>
                <a:gd name="T18" fmla="*/ 254 h 2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254">
                  <a:moveTo>
                    <a:pt x="0" y="0"/>
                  </a:moveTo>
                  <a:cubicBezTo>
                    <a:pt x="18" y="3"/>
                    <a:pt x="38" y="0"/>
                    <a:pt x="54" y="9"/>
                  </a:cubicBezTo>
                  <a:cubicBezTo>
                    <a:pt x="93" y="30"/>
                    <a:pt x="100" y="61"/>
                    <a:pt x="127" y="91"/>
                  </a:cubicBezTo>
                  <a:cubicBezTo>
                    <a:pt x="147" y="113"/>
                    <a:pt x="190" y="154"/>
                    <a:pt x="190" y="154"/>
                  </a:cubicBezTo>
                  <a:cubicBezTo>
                    <a:pt x="203" y="190"/>
                    <a:pt x="245" y="254"/>
                    <a:pt x="245" y="25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493" name="Freeform 11">
              <a:extLst>
                <a:ext uri="{FF2B5EF4-FFF2-40B4-BE49-F238E27FC236}">
                  <a16:creationId xmlns:a16="http://schemas.microsoft.com/office/drawing/2014/main" id="{A9335943-CD6B-45C8-BDE5-662909754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1392"/>
              <a:ext cx="2954" cy="381"/>
            </a:xfrm>
            <a:custGeom>
              <a:avLst/>
              <a:gdLst>
                <a:gd name="T0" fmla="*/ 0 w 2954"/>
                <a:gd name="T1" fmla="*/ 91 h 381"/>
                <a:gd name="T2" fmla="*/ 45 w 2954"/>
                <a:gd name="T3" fmla="*/ 164 h 381"/>
                <a:gd name="T4" fmla="*/ 518 w 2954"/>
                <a:gd name="T5" fmla="*/ 327 h 381"/>
                <a:gd name="T6" fmla="*/ 691 w 2954"/>
                <a:gd name="T7" fmla="*/ 345 h 381"/>
                <a:gd name="T8" fmla="*/ 1818 w 2954"/>
                <a:gd name="T9" fmla="*/ 354 h 381"/>
                <a:gd name="T10" fmla="*/ 2482 w 2954"/>
                <a:gd name="T11" fmla="*/ 364 h 381"/>
                <a:gd name="T12" fmla="*/ 2591 w 2954"/>
                <a:gd name="T13" fmla="*/ 336 h 381"/>
                <a:gd name="T14" fmla="*/ 2618 w 2954"/>
                <a:gd name="T15" fmla="*/ 318 h 381"/>
                <a:gd name="T16" fmla="*/ 2672 w 2954"/>
                <a:gd name="T17" fmla="*/ 300 h 381"/>
                <a:gd name="T18" fmla="*/ 2736 w 2954"/>
                <a:gd name="T19" fmla="*/ 264 h 381"/>
                <a:gd name="T20" fmla="*/ 2827 w 2954"/>
                <a:gd name="T21" fmla="*/ 200 h 381"/>
                <a:gd name="T22" fmla="*/ 2891 w 2954"/>
                <a:gd name="T23" fmla="*/ 118 h 381"/>
                <a:gd name="T24" fmla="*/ 2909 w 2954"/>
                <a:gd name="T25" fmla="*/ 91 h 381"/>
                <a:gd name="T26" fmla="*/ 2927 w 2954"/>
                <a:gd name="T27" fmla="*/ 64 h 381"/>
                <a:gd name="T28" fmla="*/ 2936 w 2954"/>
                <a:gd name="T29" fmla="*/ 27 h 381"/>
                <a:gd name="T30" fmla="*/ 2954 w 2954"/>
                <a:gd name="T31" fmla="*/ 0 h 38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54"/>
                <a:gd name="T49" fmla="*/ 0 h 381"/>
                <a:gd name="T50" fmla="*/ 2954 w 2954"/>
                <a:gd name="T51" fmla="*/ 381 h 38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54" h="381">
                  <a:moveTo>
                    <a:pt x="0" y="91"/>
                  </a:moveTo>
                  <a:cubicBezTo>
                    <a:pt x="10" y="121"/>
                    <a:pt x="23" y="141"/>
                    <a:pt x="45" y="164"/>
                  </a:cubicBezTo>
                  <a:cubicBezTo>
                    <a:pt x="80" y="305"/>
                    <a:pt x="410" y="316"/>
                    <a:pt x="518" y="327"/>
                  </a:cubicBezTo>
                  <a:cubicBezTo>
                    <a:pt x="600" y="336"/>
                    <a:pt x="590" y="344"/>
                    <a:pt x="691" y="345"/>
                  </a:cubicBezTo>
                  <a:cubicBezTo>
                    <a:pt x="1067" y="350"/>
                    <a:pt x="1442" y="351"/>
                    <a:pt x="1818" y="354"/>
                  </a:cubicBezTo>
                  <a:cubicBezTo>
                    <a:pt x="2239" y="381"/>
                    <a:pt x="2018" y="375"/>
                    <a:pt x="2482" y="364"/>
                  </a:cubicBezTo>
                  <a:cubicBezTo>
                    <a:pt x="2518" y="351"/>
                    <a:pt x="2555" y="348"/>
                    <a:pt x="2591" y="336"/>
                  </a:cubicBezTo>
                  <a:cubicBezTo>
                    <a:pt x="2600" y="330"/>
                    <a:pt x="2608" y="322"/>
                    <a:pt x="2618" y="318"/>
                  </a:cubicBezTo>
                  <a:cubicBezTo>
                    <a:pt x="2635" y="310"/>
                    <a:pt x="2656" y="310"/>
                    <a:pt x="2672" y="300"/>
                  </a:cubicBezTo>
                  <a:cubicBezTo>
                    <a:pt x="2711" y="275"/>
                    <a:pt x="2690" y="287"/>
                    <a:pt x="2736" y="264"/>
                  </a:cubicBezTo>
                  <a:cubicBezTo>
                    <a:pt x="2762" y="237"/>
                    <a:pt x="2792" y="212"/>
                    <a:pt x="2827" y="200"/>
                  </a:cubicBezTo>
                  <a:cubicBezTo>
                    <a:pt x="2869" y="158"/>
                    <a:pt x="2847" y="183"/>
                    <a:pt x="2891" y="118"/>
                  </a:cubicBezTo>
                  <a:cubicBezTo>
                    <a:pt x="2897" y="109"/>
                    <a:pt x="2903" y="100"/>
                    <a:pt x="2909" y="91"/>
                  </a:cubicBezTo>
                  <a:cubicBezTo>
                    <a:pt x="2915" y="82"/>
                    <a:pt x="2927" y="64"/>
                    <a:pt x="2927" y="64"/>
                  </a:cubicBezTo>
                  <a:cubicBezTo>
                    <a:pt x="2930" y="52"/>
                    <a:pt x="2931" y="39"/>
                    <a:pt x="2936" y="27"/>
                  </a:cubicBezTo>
                  <a:cubicBezTo>
                    <a:pt x="2940" y="17"/>
                    <a:pt x="2954" y="0"/>
                    <a:pt x="2954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20488" name="Freeform 12">
            <a:extLst>
              <a:ext uri="{FF2B5EF4-FFF2-40B4-BE49-F238E27FC236}">
                <a16:creationId xmlns:a16="http://schemas.microsoft.com/office/drawing/2014/main" id="{C745C62D-09FE-44E8-9275-01E9E43E8F37}"/>
              </a:ext>
            </a:extLst>
          </p:cNvPr>
          <p:cNvSpPr>
            <a:spLocks/>
          </p:cNvSpPr>
          <p:nvPr/>
        </p:nvSpPr>
        <p:spPr bwMode="auto">
          <a:xfrm>
            <a:off x="4953000" y="2209800"/>
            <a:ext cx="520700" cy="360363"/>
          </a:xfrm>
          <a:custGeom>
            <a:avLst/>
            <a:gdLst>
              <a:gd name="T0" fmla="*/ 0 w 328"/>
              <a:gd name="T1" fmla="*/ 2147483646 h 227"/>
              <a:gd name="T2" fmla="*/ 2147483646 w 328"/>
              <a:gd name="T3" fmla="*/ 2147483646 h 227"/>
              <a:gd name="T4" fmla="*/ 2147483646 w 328"/>
              <a:gd name="T5" fmla="*/ 2147483646 h 227"/>
              <a:gd name="T6" fmla="*/ 2147483646 w 328"/>
              <a:gd name="T7" fmla="*/ 0 h 227"/>
              <a:gd name="T8" fmla="*/ 0 60000 65536"/>
              <a:gd name="T9" fmla="*/ 0 60000 65536"/>
              <a:gd name="T10" fmla="*/ 0 60000 65536"/>
              <a:gd name="T11" fmla="*/ 0 60000 65536"/>
              <a:gd name="T12" fmla="*/ 0 w 328"/>
              <a:gd name="T13" fmla="*/ 0 h 227"/>
              <a:gd name="T14" fmla="*/ 328 w 328"/>
              <a:gd name="T15" fmla="*/ 227 h 2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8" h="227">
                <a:moveTo>
                  <a:pt x="0" y="227"/>
                </a:moveTo>
                <a:cubicBezTo>
                  <a:pt x="54" y="146"/>
                  <a:pt x="128" y="111"/>
                  <a:pt x="209" y="64"/>
                </a:cubicBezTo>
                <a:cubicBezTo>
                  <a:pt x="239" y="47"/>
                  <a:pt x="269" y="33"/>
                  <a:pt x="300" y="18"/>
                </a:cubicBezTo>
                <a:cubicBezTo>
                  <a:pt x="310" y="13"/>
                  <a:pt x="328" y="0"/>
                  <a:pt x="328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89" name="Freeform 13">
            <a:extLst>
              <a:ext uri="{FF2B5EF4-FFF2-40B4-BE49-F238E27FC236}">
                <a16:creationId xmlns:a16="http://schemas.microsoft.com/office/drawing/2014/main" id="{B9250F9F-E574-43BB-A457-9A970871E0F1}"/>
              </a:ext>
            </a:extLst>
          </p:cNvPr>
          <p:cNvSpPr>
            <a:spLocks/>
          </p:cNvSpPr>
          <p:nvPr/>
        </p:nvSpPr>
        <p:spPr bwMode="auto">
          <a:xfrm>
            <a:off x="4997450" y="2195513"/>
            <a:ext cx="388938" cy="403225"/>
          </a:xfrm>
          <a:custGeom>
            <a:avLst/>
            <a:gdLst>
              <a:gd name="T0" fmla="*/ 0 w 245"/>
              <a:gd name="T1" fmla="*/ 0 h 254"/>
              <a:gd name="T2" fmla="*/ 2147483646 w 245"/>
              <a:gd name="T3" fmla="*/ 2147483646 h 254"/>
              <a:gd name="T4" fmla="*/ 2147483646 w 245"/>
              <a:gd name="T5" fmla="*/ 2147483646 h 254"/>
              <a:gd name="T6" fmla="*/ 2147483646 w 245"/>
              <a:gd name="T7" fmla="*/ 2147483646 h 254"/>
              <a:gd name="T8" fmla="*/ 2147483646 w 245"/>
              <a:gd name="T9" fmla="*/ 2147483646 h 2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5"/>
              <a:gd name="T16" fmla="*/ 0 h 254"/>
              <a:gd name="T17" fmla="*/ 245 w 245"/>
              <a:gd name="T18" fmla="*/ 254 h 2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5" h="254">
                <a:moveTo>
                  <a:pt x="0" y="0"/>
                </a:moveTo>
                <a:cubicBezTo>
                  <a:pt x="18" y="3"/>
                  <a:pt x="38" y="0"/>
                  <a:pt x="54" y="9"/>
                </a:cubicBezTo>
                <a:cubicBezTo>
                  <a:pt x="93" y="30"/>
                  <a:pt x="100" y="61"/>
                  <a:pt x="127" y="91"/>
                </a:cubicBezTo>
                <a:cubicBezTo>
                  <a:pt x="147" y="113"/>
                  <a:pt x="190" y="154"/>
                  <a:pt x="190" y="154"/>
                </a:cubicBezTo>
                <a:cubicBezTo>
                  <a:pt x="203" y="190"/>
                  <a:pt x="245" y="254"/>
                  <a:pt x="245" y="254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D69D2DF7-C547-4A2D-9086-20558521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83518A-EB2D-42CA-AA62-2327A81C3B36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hu-HU" sz="140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3B412CC-5007-4E39-8740-57A1AE4993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7772400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1</a:t>
            </a:r>
            <a:r>
              <a:rPr lang="en-US" altLang="hu-HU"/>
              <a:t>    T</a:t>
            </a:r>
            <a:r>
              <a:rPr lang="en-US" altLang="hu-HU" sz="2000"/>
              <a:t>2		</a:t>
            </a:r>
            <a:r>
              <a:rPr lang="en-US" altLang="hu-HU"/>
              <a:t>Sd cannot be rearranged</a:t>
            </a:r>
          </a:p>
          <a:p>
            <a:pPr eaLnBrk="1" hangingPunct="1">
              <a:buFontTx/>
              <a:buNone/>
            </a:pPr>
            <a:r>
              <a:rPr lang="en-US" altLang="hu-HU"/>
              <a:t>					into a serial schedule</a:t>
            </a:r>
          </a:p>
          <a:p>
            <a:pPr eaLnBrk="1" hangingPunct="1">
              <a:buFontTx/>
              <a:buNone/>
            </a:pPr>
            <a:r>
              <a:rPr lang="en-US" altLang="hu-HU" sz="2000"/>
              <a:t>				</a:t>
            </a:r>
            <a:r>
              <a:rPr lang="en-US" altLang="hu-HU"/>
              <a:t>Sd is not “equivalent” to</a:t>
            </a:r>
          </a:p>
          <a:p>
            <a:pPr eaLnBrk="1" hangingPunct="1">
              <a:buFontTx/>
              <a:buNone/>
            </a:pPr>
            <a:r>
              <a:rPr lang="en-US" altLang="hu-HU"/>
              <a:t>					any serial schedule</a:t>
            </a:r>
          </a:p>
          <a:p>
            <a:pPr eaLnBrk="1" hangingPunct="1">
              <a:buFontTx/>
              <a:buNone/>
            </a:pPr>
            <a:r>
              <a:rPr lang="en-US" altLang="hu-HU"/>
              <a:t>				</a:t>
            </a:r>
            <a:r>
              <a:rPr lang="en-US" altLang="hu-HU">
                <a:solidFill>
                  <a:srgbClr val="FF0000"/>
                </a:solidFill>
              </a:rPr>
              <a:t>Sd is “bad”</a:t>
            </a:r>
            <a:endParaRPr lang="en-US" altLang="hu-HU" sz="2000">
              <a:solidFill>
                <a:srgbClr val="FF0000"/>
              </a:solidFill>
            </a:endParaRPr>
          </a:p>
        </p:txBody>
      </p:sp>
      <p:sp>
        <p:nvSpPr>
          <p:cNvPr id="21508" name="AutoShape 4">
            <a:extLst>
              <a:ext uri="{FF2B5EF4-FFF2-40B4-BE49-F238E27FC236}">
                <a16:creationId xmlns:a16="http://schemas.microsoft.com/office/drawing/2014/main" id="{269E4B1B-DA0D-4515-903C-71D45A3F4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6670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21509" name="AutoShape 5">
            <a:extLst>
              <a:ext uri="{FF2B5EF4-FFF2-40B4-BE49-F238E27FC236}">
                <a16:creationId xmlns:a16="http://schemas.microsoft.com/office/drawing/2014/main" id="{C19198BD-71DB-412F-9C70-8F08174D1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9530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21510" name="AutoShape 6">
            <a:extLst>
              <a:ext uri="{FF2B5EF4-FFF2-40B4-BE49-F238E27FC236}">
                <a16:creationId xmlns:a16="http://schemas.microsoft.com/office/drawing/2014/main" id="{886777A7-07B8-4FA5-8CB4-7EB20C6FC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100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BAC927C7-59CD-450F-A6B8-A9E26D19F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010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/>
              <a:t>  T</a:t>
            </a:r>
            <a:r>
              <a:rPr lang="en-US" altLang="hu-HU" sz="2000"/>
              <a:t>2</a:t>
            </a:r>
            <a:r>
              <a:rPr lang="en-US" altLang="hu-HU"/>
              <a:t>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T</a:t>
            </a:r>
            <a:r>
              <a:rPr lang="en-US" altLang="hu-HU" sz="2000"/>
              <a:t>1 </a:t>
            </a:r>
          </a:p>
          <a:p>
            <a:pPr eaLnBrk="1" hangingPunct="1"/>
            <a:r>
              <a:rPr lang="en-US" altLang="hu-HU"/>
              <a:t>  Also, T</a:t>
            </a:r>
            <a:r>
              <a:rPr lang="en-US" altLang="hu-HU" sz="2000"/>
              <a:t>1</a:t>
            </a:r>
            <a:r>
              <a:rPr lang="en-US" altLang="hu-HU"/>
              <a:t>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T</a:t>
            </a:r>
            <a:r>
              <a:rPr lang="en-US" altLang="hu-HU" sz="2000"/>
              <a:t>2</a:t>
            </a:r>
          </a:p>
        </p:txBody>
      </p:sp>
      <p:sp>
        <p:nvSpPr>
          <p:cNvPr id="21512" name="Freeform 8">
            <a:extLst>
              <a:ext uri="{FF2B5EF4-FFF2-40B4-BE49-F238E27FC236}">
                <a16:creationId xmlns:a16="http://schemas.microsoft.com/office/drawing/2014/main" id="{AC3A2330-02E7-48F6-A478-B1ECBA9FAE01}"/>
              </a:ext>
            </a:extLst>
          </p:cNvPr>
          <p:cNvSpPr>
            <a:spLocks/>
          </p:cNvSpPr>
          <p:nvPr/>
        </p:nvSpPr>
        <p:spPr bwMode="auto">
          <a:xfrm>
            <a:off x="990600" y="2336800"/>
            <a:ext cx="762000" cy="254000"/>
          </a:xfrm>
          <a:custGeom>
            <a:avLst/>
            <a:gdLst>
              <a:gd name="T0" fmla="*/ 0 w 480"/>
              <a:gd name="T1" fmla="*/ 2147483646 h 160"/>
              <a:gd name="T2" fmla="*/ 2147483646 w 480"/>
              <a:gd name="T3" fmla="*/ 2147483646 h 160"/>
              <a:gd name="T4" fmla="*/ 2147483646 w 480"/>
              <a:gd name="T5" fmla="*/ 2147483646 h 160"/>
              <a:gd name="T6" fmla="*/ 2147483646 w 480"/>
              <a:gd name="T7" fmla="*/ 2147483646 h 160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160"/>
              <a:gd name="T14" fmla="*/ 480 w 480"/>
              <a:gd name="T15" fmla="*/ 160 h 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160">
                <a:moveTo>
                  <a:pt x="0" y="160"/>
                </a:moveTo>
                <a:cubicBezTo>
                  <a:pt x="48" y="124"/>
                  <a:pt x="96" y="88"/>
                  <a:pt x="144" y="64"/>
                </a:cubicBezTo>
                <a:cubicBezTo>
                  <a:pt x="192" y="40"/>
                  <a:pt x="232" y="0"/>
                  <a:pt x="288" y="16"/>
                </a:cubicBezTo>
                <a:cubicBezTo>
                  <a:pt x="344" y="32"/>
                  <a:pt x="412" y="96"/>
                  <a:pt x="480" y="16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13" name="Freeform 9">
            <a:extLst>
              <a:ext uri="{FF2B5EF4-FFF2-40B4-BE49-F238E27FC236}">
                <a16:creationId xmlns:a16="http://schemas.microsoft.com/office/drawing/2014/main" id="{DC9F993A-BA2C-4489-A06C-42C86C0FA60E}"/>
              </a:ext>
            </a:extLst>
          </p:cNvPr>
          <p:cNvSpPr>
            <a:spLocks/>
          </p:cNvSpPr>
          <p:nvPr/>
        </p:nvSpPr>
        <p:spPr bwMode="auto">
          <a:xfrm>
            <a:off x="1066800" y="3048000"/>
            <a:ext cx="685800" cy="152400"/>
          </a:xfrm>
          <a:custGeom>
            <a:avLst/>
            <a:gdLst>
              <a:gd name="T0" fmla="*/ 2147483646 w 480"/>
              <a:gd name="T1" fmla="*/ 2147483646 h 112"/>
              <a:gd name="T2" fmla="*/ 2147483646 w 480"/>
              <a:gd name="T3" fmla="*/ 2147483646 h 112"/>
              <a:gd name="T4" fmla="*/ 2147483646 w 480"/>
              <a:gd name="T5" fmla="*/ 2147483646 h 112"/>
              <a:gd name="T6" fmla="*/ 0 w 480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112"/>
              <a:gd name="T14" fmla="*/ 480 w 480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112">
                <a:moveTo>
                  <a:pt x="480" y="48"/>
                </a:moveTo>
                <a:cubicBezTo>
                  <a:pt x="428" y="68"/>
                  <a:pt x="376" y="88"/>
                  <a:pt x="336" y="96"/>
                </a:cubicBezTo>
                <a:cubicBezTo>
                  <a:pt x="296" y="104"/>
                  <a:pt x="296" y="112"/>
                  <a:pt x="240" y="96"/>
                </a:cubicBezTo>
                <a:cubicBezTo>
                  <a:pt x="184" y="80"/>
                  <a:pt x="92" y="40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993CF825-4F51-4A05-BE31-28BF4B14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1AF5D6-15D0-4DA7-880E-94188AE4610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hu-HU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7C2C22F-5244-41CF-B324-DBA5286F4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/>
              <a:t>Returning to Sc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9CB0592-2FF8-49CD-91E9-BF53363CED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Sc=r</a:t>
            </a:r>
            <a:r>
              <a:rPr lang="en-US" altLang="hu-HU" sz="2000"/>
              <a:t>1</a:t>
            </a:r>
            <a:r>
              <a:rPr lang="en-US" altLang="hu-HU"/>
              <a:t>(A)w</a:t>
            </a:r>
            <a:r>
              <a:rPr lang="en-US" altLang="hu-HU" sz="2000"/>
              <a:t>1</a:t>
            </a:r>
            <a:r>
              <a:rPr lang="en-US" altLang="hu-HU"/>
              <a:t>(A)r</a:t>
            </a:r>
            <a:r>
              <a:rPr lang="en-US" altLang="hu-HU" sz="2000"/>
              <a:t>2</a:t>
            </a:r>
            <a:r>
              <a:rPr lang="en-US" altLang="hu-HU"/>
              <a:t>(A)w</a:t>
            </a:r>
            <a:r>
              <a:rPr lang="en-US" altLang="hu-HU" sz="2000"/>
              <a:t>2</a:t>
            </a:r>
            <a:r>
              <a:rPr lang="en-US" altLang="hu-HU"/>
              <a:t>(A)r</a:t>
            </a:r>
            <a:r>
              <a:rPr lang="en-US" altLang="hu-HU" sz="2000"/>
              <a:t>1</a:t>
            </a:r>
            <a:r>
              <a:rPr lang="en-US" altLang="hu-HU"/>
              <a:t>(B)w</a:t>
            </a:r>
            <a:r>
              <a:rPr lang="en-US" altLang="hu-HU" sz="2000"/>
              <a:t>1</a:t>
            </a:r>
            <a:r>
              <a:rPr lang="en-US" altLang="hu-HU"/>
              <a:t>(B)r</a:t>
            </a:r>
            <a:r>
              <a:rPr lang="en-US" altLang="hu-HU" sz="2000"/>
              <a:t>2</a:t>
            </a:r>
            <a:r>
              <a:rPr lang="en-US" altLang="hu-HU"/>
              <a:t>(B)w</a:t>
            </a:r>
            <a:r>
              <a:rPr lang="en-US" altLang="hu-HU" sz="2000"/>
              <a:t>2</a:t>
            </a:r>
            <a:r>
              <a:rPr lang="en-US" altLang="hu-HU"/>
              <a:t>(B)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			 T</a:t>
            </a:r>
            <a:r>
              <a:rPr lang="en-US" altLang="hu-HU" sz="2000"/>
              <a:t>1</a:t>
            </a:r>
            <a:r>
              <a:rPr lang="en-US" altLang="hu-HU"/>
              <a:t>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T</a:t>
            </a:r>
            <a:r>
              <a:rPr lang="en-US" altLang="hu-HU" sz="2000"/>
              <a:t>2			 </a:t>
            </a:r>
            <a:r>
              <a:rPr lang="en-US" altLang="hu-HU"/>
              <a:t>T</a:t>
            </a:r>
            <a:r>
              <a:rPr lang="en-US" altLang="hu-HU" sz="2000"/>
              <a:t>1</a:t>
            </a:r>
            <a:r>
              <a:rPr lang="en-US" altLang="hu-HU"/>
              <a:t>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T</a:t>
            </a:r>
            <a:r>
              <a:rPr lang="en-US" altLang="hu-HU" sz="2000"/>
              <a:t>2</a:t>
            </a:r>
          </a:p>
        </p:txBody>
      </p:sp>
      <p:sp>
        <p:nvSpPr>
          <p:cNvPr id="22533" name="Line 4">
            <a:extLst>
              <a:ext uri="{FF2B5EF4-FFF2-40B4-BE49-F238E27FC236}">
                <a16:creationId xmlns:a16="http://schemas.microsoft.com/office/drawing/2014/main" id="{95D46A83-B77B-4D8C-9192-284A5A95E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057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34" name="Line 5">
            <a:extLst>
              <a:ext uri="{FF2B5EF4-FFF2-40B4-BE49-F238E27FC236}">
                <a16:creationId xmlns:a16="http://schemas.microsoft.com/office/drawing/2014/main" id="{FA29B905-D3AE-4A67-A580-DEF61DE7FB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2133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35" name="Line 6">
            <a:extLst>
              <a:ext uri="{FF2B5EF4-FFF2-40B4-BE49-F238E27FC236}">
                <a16:creationId xmlns:a16="http://schemas.microsoft.com/office/drawing/2014/main" id="{C31104D9-36D1-4F6E-9CC4-742C27B1B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057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36" name="Line 7">
            <a:extLst>
              <a:ext uri="{FF2B5EF4-FFF2-40B4-BE49-F238E27FC236}">
                <a16:creationId xmlns:a16="http://schemas.microsoft.com/office/drawing/2014/main" id="{13389758-E25F-46BB-B705-E9D1A899EA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20574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37" name="Rectangle 8">
            <a:extLst>
              <a:ext uri="{FF2B5EF4-FFF2-40B4-BE49-F238E27FC236}">
                <a16:creationId xmlns:a16="http://schemas.microsoft.com/office/drawing/2014/main" id="{155EAE08-C927-4FAA-8C01-E6A0DF3D0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38600"/>
            <a:ext cx="7772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>
                <a:sym typeface="Wingdings 2" panose="05020102010507070707" pitchFamily="18" charset="2"/>
              </a:rPr>
              <a:t></a:t>
            </a:r>
            <a:r>
              <a:rPr lang="en-US" altLang="hu-HU"/>
              <a:t> </a:t>
            </a:r>
            <a:r>
              <a:rPr lang="en-US" altLang="hu-HU">
                <a:solidFill>
                  <a:srgbClr val="00B050"/>
                </a:solidFill>
              </a:rPr>
              <a:t>no cycles </a:t>
            </a:r>
            <a:r>
              <a:rPr lang="en-US" altLang="hu-HU">
                <a:sym typeface="Symbol" panose="05050102010706020507" pitchFamily="18" charset="2"/>
              </a:rPr>
              <a:t></a:t>
            </a:r>
            <a:r>
              <a:rPr lang="en-US" altLang="hu-HU"/>
              <a:t> Sc is “equivalent” to a</a:t>
            </a:r>
          </a:p>
          <a:p>
            <a:pPr eaLnBrk="1" hangingPunct="1">
              <a:buFontTx/>
              <a:buNone/>
            </a:pPr>
            <a:r>
              <a:rPr lang="en-US" altLang="hu-HU"/>
              <a:t>				serial schedule</a:t>
            </a:r>
          </a:p>
          <a:p>
            <a:pPr eaLnBrk="1" hangingPunct="1">
              <a:buFontTx/>
              <a:buNone/>
            </a:pPr>
            <a:r>
              <a:rPr lang="en-US" altLang="hu-HU"/>
              <a:t>				(in this case T</a:t>
            </a:r>
            <a:r>
              <a:rPr lang="en-US" altLang="hu-HU" sz="2000"/>
              <a:t>1</a:t>
            </a:r>
            <a:r>
              <a:rPr lang="en-US" altLang="hu-HU"/>
              <a:t>,T</a:t>
            </a:r>
            <a:r>
              <a:rPr lang="en-US" altLang="hu-HU" sz="2000"/>
              <a:t>2</a:t>
            </a:r>
            <a:r>
              <a:rPr lang="en-US" altLang="hu-HU"/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F158B9B9-8025-445D-8D4E-6F71F60F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B187F6-BB3E-44DA-BC74-0E35734ECAE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hu-HU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90801CD-9826-408C-BCC3-2C281B76CE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Concepts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DC66A173-6B2C-49D7-A1C9-2D7151A98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i="1"/>
              <a:t>Transaction:</a:t>
            </a:r>
            <a:r>
              <a:rPr lang="en-US" altLang="hu-HU"/>
              <a:t> sequence of r</a:t>
            </a:r>
            <a:r>
              <a:rPr lang="en-US" altLang="hu-HU" sz="2400"/>
              <a:t>i</a:t>
            </a:r>
            <a:r>
              <a:rPr lang="en-US" altLang="hu-HU"/>
              <a:t>(x), w</a:t>
            </a:r>
            <a:r>
              <a:rPr lang="en-US" altLang="hu-HU" sz="2400"/>
              <a:t>i</a:t>
            </a:r>
            <a:r>
              <a:rPr lang="en-US" altLang="hu-HU"/>
              <a:t>(x) actions</a:t>
            </a:r>
          </a:p>
          <a:p>
            <a:pPr eaLnBrk="1" hangingPunct="1">
              <a:buFontTx/>
              <a:buNone/>
            </a:pPr>
            <a:r>
              <a:rPr lang="en-US" altLang="hu-HU" i="1">
                <a:solidFill>
                  <a:srgbClr val="FF0000"/>
                </a:solidFill>
              </a:rPr>
              <a:t>Conflicting actions</a:t>
            </a:r>
            <a:r>
              <a:rPr lang="en-US" altLang="hu-HU" i="1"/>
              <a:t>:</a:t>
            </a:r>
            <a:r>
              <a:rPr lang="en-US" altLang="hu-HU"/>
              <a:t> 	r</a:t>
            </a:r>
            <a:r>
              <a:rPr lang="en-US" altLang="hu-HU" sz="2400"/>
              <a:t>1(A)</a:t>
            </a:r>
            <a:r>
              <a:rPr lang="en-US" altLang="hu-HU"/>
              <a:t>    w</a:t>
            </a:r>
            <a:r>
              <a:rPr lang="en-US" altLang="hu-HU" sz="2400"/>
              <a:t>2(A)    </a:t>
            </a:r>
            <a:r>
              <a:rPr lang="en-US" altLang="hu-HU"/>
              <a:t>w</a:t>
            </a:r>
            <a:r>
              <a:rPr lang="en-US" altLang="hu-HU" sz="2400"/>
              <a:t>1(A)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		        	</a:t>
            </a:r>
            <a:r>
              <a:rPr lang="en-US" altLang="hu-HU"/>
              <a:t>w</a:t>
            </a:r>
            <a:r>
              <a:rPr lang="en-US" altLang="hu-HU" sz="2400"/>
              <a:t>2(A)</a:t>
            </a:r>
            <a:r>
              <a:rPr lang="en-US" altLang="hu-HU"/>
              <a:t>   r</a:t>
            </a:r>
            <a:r>
              <a:rPr lang="en-US" altLang="hu-HU" sz="2400"/>
              <a:t>1(A)     </a:t>
            </a:r>
            <a:r>
              <a:rPr lang="en-US" altLang="hu-HU"/>
              <a:t>w</a:t>
            </a:r>
            <a:r>
              <a:rPr lang="en-US" altLang="hu-HU" sz="2400"/>
              <a:t>2(A)</a:t>
            </a:r>
          </a:p>
          <a:p>
            <a:pPr eaLnBrk="1" hangingPunct="1">
              <a:buFontTx/>
              <a:buNone/>
            </a:pPr>
            <a:r>
              <a:rPr lang="en-US" altLang="hu-HU" i="1"/>
              <a:t>Schedule:</a:t>
            </a:r>
            <a:r>
              <a:rPr lang="en-US" altLang="hu-HU"/>
              <a:t> represents chronological order		in which actions are executed</a:t>
            </a:r>
          </a:p>
          <a:p>
            <a:pPr eaLnBrk="1" hangingPunct="1">
              <a:buFontTx/>
              <a:buNone/>
            </a:pPr>
            <a:r>
              <a:rPr lang="en-US" altLang="hu-HU" i="1"/>
              <a:t>Serial schedule:</a:t>
            </a:r>
            <a:r>
              <a:rPr lang="en-US" altLang="hu-HU"/>
              <a:t> no interleaving of actions			  or transactions</a:t>
            </a:r>
          </a:p>
          <a:p>
            <a:pPr eaLnBrk="1" hangingPunct="1">
              <a:buFontTx/>
              <a:buNone/>
            </a:pPr>
            <a:endParaRPr lang="en-US" altLang="hu-HU"/>
          </a:p>
        </p:txBody>
      </p:sp>
      <p:grpSp>
        <p:nvGrpSpPr>
          <p:cNvPr id="23557" name="Group 6">
            <a:extLst>
              <a:ext uri="{FF2B5EF4-FFF2-40B4-BE49-F238E27FC236}">
                <a16:creationId xmlns:a16="http://schemas.microsoft.com/office/drawing/2014/main" id="{319296CD-F579-43B0-8076-D1F2E7F3ED6B}"/>
              </a:ext>
            </a:extLst>
          </p:cNvPr>
          <p:cNvGrpSpPr>
            <a:grpSpLocks/>
          </p:cNvGrpSpPr>
          <p:nvPr/>
        </p:nvGrpSpPr>
        <p:grpSpPr bwMode="auto">
          <a:xfrm>
            <a:off x="3860800" y="2473325"/>
            <a:ext cx="228600" cy="457200"/>
            <a:chOff x="2640" y="1824"/>
            <a:chExt cx="144" cy="288"/>
          </a:xfrm>
        </p:grpSpPr>
        <p:sp>
          <p:nvSpPr>
            <p:cNvPr id="23564" name="Line 4">
              <a:extLst>
                <a:ext uri="{FF2B5EF4-FFF2-40B4-BE49-F238E27FC236}">
                  <a16:creationId xmlns:a16="http://schemas.microsoft.com/office/drawing/2014/main" id="{8907F6FF-2A90-4C56-BDEA-114BD79B7A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82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3565" name="Line 5">
              <a:extLst>
                <a:ext uri="{FF2B5EF4-FFF2-40B4-BE49-F238E27FC236}">
                  <a16:creationId xmlns:a16="http://schemas.microsoft.com/office/drawing/2014/main" id="{AB675FE3-C02C-436F-BEE8-6817C6319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96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23558" name="Group 7">
            <a:extLst>
              <a:ext uri="{FF2B5EF4-FFF2-40B4-BE49-F238E27FC236}">
                <a16:creationId xmlns:a16="http://schemas.microsoft.com/office/drawing/2014/main" id="{C0B2F92D-EB35-4ACB-B01E-3163DAF14AB9}"/>
              </a:ext>
            </a:extLst>
          </p:cNvPr>
          <p:cNvGrpSpPr>
            <a:grpSpLocks/>
          </p:cNvGrpSpPr>
          <p:nvPr/>
        </p:nvGrpSpPr>
        <p:grpSpPr bwMode="auto">
          <a:xfrm>
            <a:off x="5095875" y="2525713"/>
            <a:ext cx="285750" cy="457200"/>
            <a:chOff x="2640" y="1824"/>
            <a:chExt cx="144" cy="288"/>
          </a:xfrm>
        </p:grpSpPr>
        <p:sp>
          <p:nvSpPr>
            <p:cNvPr id="23562" name="Line 8">
              <a:extLst>
                <a:ext uri="{FF2B5EF4-FFF2-40B4-BE49-F238E27FC236}">
                  <a16:creationId xmlns:a16="http://schemas.microsoft.com/office/drawing/2014/main" id="{2758A27B-F033-4A7D-9243-A989AFF9A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82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3563" name="Line 9">
              <a:extLst>
                <a:ext uri="{FF2B5EF4-FFF2-40B4-BE49-F238E27FC236}">
                  <a16:creationId xmlns:a16="http://schemas.microsoft.com/office/drawing/2014/main" id="{F012A356-9048-4C7B-9035-54973B17E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96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23559" name="Group 10">
            <a:extLst>
              <a:ext uri="{FF2B5EF4-FFF2-40B4-BE49-F238E27FC236}">
                <a16:creationId xmlns:a16="http://schemas.microsoft.com/office/drawing/2014/main" id="{1045FE63-AD8A-4727-B39C-A72EA93FB43D}"/>
              </a:ext>
            </a:extLst>
          </p:cNvPr>
          <p:cNvGrpSpPr>
            <a:grpSpLocks/>
          </p:cNvGrpSpPr>
          <p:nvPr/>
        </p:nvGrpSpPr>
        <p:grpSpPr bwMode="auto">
          <a:xfrm>
            <a:off x="6364288" y="2527300"/>
            <a:ext cx="228600" cy="457200"/>
            <a:chOff x="2640" y="1824"/>
            <a:chExt cx="144" cy="288"/>
          </a:xfrm>
        </p:grpSpPr>
        <p:sp>
          <p:nvSpPr>
            <p:cNvPr id="23560" name="Line 11">
              <a:extLst>
                <a:ext uri="{FF2B5EF4-FFF2-40B4-BE49-F238E27FC236}">
                  <a16:creationId xmlns:a16="http://schemas.microsoft.com/office/drawing/2014/main" id="{3319B975-88AB-468A-B47D-1A8DE6B75E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82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3561" name="Line 12">
              <a:extLst>
                <a:ext uri="{FF2B5EF4-FFF2-40B4-BE49-F238E27FC236}">
                  <a16:creationId xmlns:a16="http://schemas.microsoft.com/office/drawing/2014/main" id="{7D8D92C1-EC77-454D-A191-F2F6E6BF9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96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7F5437C1-BC47-43C2-B2C5-88D55A6E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EE6C8E-389F-4960-8D97-A4F32544140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hu-HU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3447F0A-089E-4717-92AE-A0243478B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Chapter 18 [18]</a:t>
            </a:r>
            <a:r>
              <a:rPr lang="en-US" altLang="hu-HU" sz="3600"/>
              <a:t> Concurrency Control</a:t>
            </a:r>
            <a:endParaRPr lang="en-US" altLang="hu-HU" sz="3600" u="sng"/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E55956D-BEF9-4FFB-B160-878C29B95B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		   T1		T2	…	Tn</a:t>
            </a:r>
          </a:p>
        </p:txBody>
      </p:sp>
      <p:sp>
        <p:nvSpPr>
          <p:cNvPr id="6149" name="AutoShape 4">
            <a:extLst>
              <a:ext uri="{FF2B5EF4-FFF2-40B4-BE49-F238E27FC236}">
                <a16:creationId xmlns:a16="http://schemas.microsoft.com/office/drawing/2014/main" id="{497375B2-5D36-4A02-8855-4046E8BF4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95600"/>
            <a:ext cx="1676400" cy="2514600"/>
          </a:xfrm>
          <a:prstGeom prst="can">
            <a:avLst>
              <a:gd name="adj" fmla="val 37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(consistency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constraints)</a:t>
            </a:r>
          </a:p>
        </p:txBody>
      </p:sp>
      <p:sp>
        <p:nvSpPr>
          <p:cNvPr id="6150" name="Line 5">
            <a:extLst>
              <a:ext uri="{FF2B5EF4-FFF2-40B4-BE49-F238E27FC236}">
                <a16:creationId xmlns:a16="http://schemas.microsoft.com/office/drawing/2014/main" id="{B7F66690-B0B6-4B18-B9AE-1D199AC71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590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1" name="Line 6">
            <a:extLst>
              <a:ext uri="{FF2B5EF4-FFF2-40B4-BE49-F238E27FC236}">
                <a16:creationId xmlns:a16="http://schemas.microsoft.com/office/drawing/2014/main" id="{B6E0AAF8-C512-4644-B92A-6524696E5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514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2" name="Line 7">
            <a:extLst>
              <a:ext uri="{FF2B5EF4-FFF2-40B4-BE49-F238E27FC236}">
                <a16:creationId xmlns:a16="http://schemas.microsoft.com/office/drawing/2014/main" id="{8F3944A9-BAEE-42E5-A7EE-FFE5FA249B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2590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4405CD4B-4270-4B56-8CCE-E2BB3D91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55BF1D-FDC9-46A2-8E1E-7B129476107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hu-HU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6B99CAC-3671-4D2D-9246-9A3F212ED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What about concurrent actions?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235DC3A6-8FEF-4154-B4C1-A31CAC40A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152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Ti issues	System	Input(X)	   t </a:t>
            </a:r>
            <a:r>
              <a:rPr lang="en-US" altLang="hu-HU" sz="2400">
                <a:sym typeface="Symbol" panose="05050102010706020507" pitchFamily="18" charset="2"/>
              </a:rPr>
              <a:t></a:t>
            </a:r>
            <a:r>
              <a:rPr lang="en-US" altLang="hu-HU"/>
              <a:t> </a:t>
            </a:r>
            <a:r>
              <a:rPr lang="hu-HU" altLang="hu-HU"/>
              <a:t>X</a:t>
            </a:r>
            <a:endParaRPr lang="en-US" altLang="hu-HU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read(</a:t>
            </a:r>
            <a:r>
              <a:rPr lang="hu-HU" altLang="hu-HU"/>
              <a:t>X</a:t>
            </a:r>
            <a:r>
              <a:rPr lang="en-US" altLang="hu-HU"/>
              <a:t>,t)	issues	completes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	input(</a:t>
            </a:r>
            <a:r>
              <a:rPr lang="hu-HU" altLang="hu-HU"/>
              <a:t>X</a:t>
            </a:r>
            <a:r>
              <a:rPr lang="en-US" altLang="hu-HU"/>
              <a:t>)</a:t>
            </a:r>
          </a:p>
        </p:txBody>
      </p:sp>
      <p:sp>
        <p:nvSpPr>
          <p:cNvPr id="24581" name="Line 4">
            <a:extLst>
              <a:ext uri="{FF2B5EF4-FFF2-40B4-BE49-F238E27FC236}">
                <a16:creationId xmlns:a16="http://schemas.microsoft.com/office/drawing/2014/main" id="{92D3C314-0560-4A09-B8E8-7F0179E02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352800"/>
            <a:ext cx="693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2" name="Text Box 5">
            <a:extLst>
              <a:ext uri="{FF2B5EF4-FFF2-40B4-BE49-F238E27FC236}">
                <a16:creationId xmlns:a16="http://schemas.microsoft.com/office/drawing/2014/main" id="{88B5E4C2-9566-43A0-A5B6-598314636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2789238"/>
            <a:ext cx="969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time</a:t>
            </a:r>
          </a:p>
        </p:txBody>
      </p:sp>
      <p:sp>
        <p:nvSpPr>
          <p:cNvPr id="24583" name="Line 8">
            <a:extLst>
              <a:ext uri="{FF2B5EF4-FFF2-40B4-BE49-F238E27FC236}">
                <a16:creationId xmlns:a16="http://schemas.microsoft.com/office/drawing/2014/main" id="{1A2732DE-BA2F-4BA9-A907-AA6C352BB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4" name="Line 9">
            <a:extLst>
              <a:ext uri="{FF2B5EF4-FFF2-40B4-BE49-F238E27FC236}">
                <a16:creationId xmlns:a16="http://schemas.microsoft.com/office/drawing/2014/main" id="{F9497226-5E5B-418B-8FB0-CE9D60726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5" name="Line 10">
            <a:extLst>
              <a:ext uri="{FF2B5EF4-FFF2-40B4-BE49-F238E27FC236}">
                <a16:creationId xmlns:a16="http://schemas.microsoft.com/office/drawing/2014/main" id="{A0D0F4D2-0DBC-4BD3-AA5F-8966AA61C1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0163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6" name="Line 11">
            <a:extLst>
              <a:ext uri="{FF2B5EF4-FFF2-40B4-BE49-F238E27FC236}">
                <a16:creationId xmlns:a16="http://schemas.microsoft.com/office/drawing/2014/main" id="{CAC9B781-932E-45B4-8173-C80806927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209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24587" name="Group 28">
            <a:extLst>
              <a:ext uri="{FF2B5EF4-FFF2-40B4-BE49-F238E27FC236}">
                <a16:creationId xmlns:a16="http://schemas.microsoft.com/office/drawing/2014/main" id="{68BDBB1A-14F4-42DA-86FA-41F4C94376C4}"/>
              </a:ext>
            </a:extLst>
          </p:cNvPr>
          <p:cNvGrpSpPr>
            <a:grpSpLocks/>
          </p:cNvGrpSpPr>
          <p:nvPr/>
        </p:nvGrpSpPr>
        <p:grpSpPr bwMode="auto">
          <a:xfrm>
            <a:off x="473075" y="3373438"/>
            <a:ext cx="8035925" cy="2844800"/>
            <a:chOff x="298" y="2125"/>
            <a:chExt cx="5062" cy="1792"/>
          </a:xfrm>
        </p:grpSpPr>
        <p:sp>
          <p:nvSpPr>
            <p:cNvPr id="24588" name="Line 14">
              <a:extLst>
                <a:ext uri="{FF2B5EF4-FFF2-40B4-BE49-F238E27FC236}">
                  <a16:creationId xmlns:a16="http://schemas.microsoft.com/office/drawing/2014/main" id="{7971A784-0C46-486F-9903-ED95623A25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160"/>
              <a:ext cx="0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4589" name="Line 15">
              <a:extLst>
                <a:ext uri="{FF2B5EF4-FFF2-40B4-BE49-F238E27FC236}">
                  <a16:creationId xmlns:a16="http://schemas.microsoft.com/office/drawing/2014/main" id="{30AA994D-5EA6-454A-B958-AA35C98212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3" y="2150"/>
              <a:ext cx="0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4590" name="Line 16">
              <a:extLst>
                <a:ext uri="{FF2B5EF4-FFF2-40B4-BE49-F238E27FC236}">
                  <a16:creationId xmlns:a16="http://schemas.microsoft.com/office/drawing/2014/main" id="{B7882BAA-9A65-4023-B9A6-CD08A99289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6" y="2147"/>
              <a:ext cx="0" cy="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4591" name="Line 17">
              <a:extLst>
                <a:ext uri="{FF2B5EF4-FFF2-40B4-BE49-F238E27FC236}">
                  <a16:creationId xmlns:a16="http://schemas.microsoft.com/office/drawing/2014/main" id="{4F8D6985-CE95-40AD-89D5-28CB69EC3D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2" y="2129"/>
              <a:ext cx="282" cy="1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4592" name="Line 18">
              <a:extLst>
                <a:ext uri="{FF2B5EF4-FFF2-40B4-BE49-F238E27FC236}">
                  <a16:creationId xmlns:a16="http://schemas.microsoft.com/office/drawing/2014/main" id="{FCB6628A-31AF-4B3F-847F-0C3C7E41DD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5" y="2135"/>
              <a:ext cx="0" cy="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4593" name="Line 19">
              <a:extLst>
                <a:ext uri="{FF2B5EF4-FFF2-40B4-BE49-F238E27FC236}">
                  <a16:creationId xmlns:a16="http://schemas.microsoft.com/office/drawing/2014/main" id="{D92F7C77-6E63-45ED-B224-1BF73A785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70" y="2125"/>
              <a:ext cx="0" cy="1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4594" name="Text Box 21">
              <a:extLst>
                <a:ext uri="{FF2B5EF4-FFF2-40B4-BE49-F238E27FC236}">
                  <a16:creationId xmlns:a16="http://schemas.microsoft.com/office/drawing/2014/main" id="{DD3C018C-6EA0-42A6-8F34-5612CA33E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" y="2421"/>
              <a:ext cx="1087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T2 issues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write(B,</a:t>
              </a:r>
              <a:r>
                <a:rPr lang="hu-HU" altLang="hu-HU" sz="2800"/>
                <a:t>s</a:t>
              </a:r>
              <a:r>
                <a:rPr lang="en-US" altLang="hu-HU" sz="2800"/>
                <a:t>)</a:t>
              </a:r>
              <a:endParaRPr lang="en-US" altLang="hu-HU" u="sng"/>
            </a:p>
          </p:txBody>
        </p:sp>
        <p:sp>
          <p:nvSpPr>
            <p:cNvPr id="24595" name="Text Box 22">
              <a:extLst>
                <a:ext uri="{FF2B5EF4-FFF2-40B4-BE49-F238E27FC236}">
                  <a16:creationId xmlns:a16="http://schemas.microsoft.com/office/drawing/2014/main" id="{FE890DB0-100B-4FBC-BAE5-9F44D3C20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" y="3052"/>
              <a:ext cx="920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System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issues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input(B)</a:t>
              </a:r>
            </a:p>
          </p:txBody>
        </p:sp>
        <p:sp>
          <p:nvSpPr>
            <p:cNvPr id="24596" name="Text Box 24">
              <a:extLst>
                <a:ext uri="{FF2B5EF4-FFF2-40B4-BE49-F238E27FC236}">
                  <a16:creationId xmlns:a16="http://schemas.microsoft.com/office/drawing/2014/main" id="{E0505207-FC0A-43A5-B7AC-242573A5B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458"/>
              <a:ext cx="1115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input(B)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completes</a:t>
              </a:r>
            </a:p>
          </p:txBody>
        </p:sp>
        <p:sp>
          <p:nvSpPr>
            <p:cNvPr id="24597" name="Text Box 25">
              <a:extLst>
                <a:ext uri="{FF2B5EF4-FFF2-40B4-BE49-F238E27FC236}">
                  <a16:creationId xmlns:a16="http://schemas.microsoft.com/office/drawing/2014/main" id="{CB52EE16-0521-4E65-BF45-B13CBE75D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" y="3345"/>
              <a:ext cx="68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B </a:t>
              </a:r>
              <a:r>
                <a:rPr lang="en-US" altLang="hu-HU" sz="2400">
                  <a:sym typeface="Symbol" panose="05050102010706020507" pitchFamily="18" charset="2"/>
                </a:rPr>
                <a:t></a:t>
              </a:r>
              <a:r>
                <a:rPr lang="en-US" altLang="hu-HU" sz="2800">
                  <a:sym typeface="Symbol" panose="05050102010706020507" pitchFamily="18" charset="2"/>
                </a:rPr>
                <a:t> </a:t>
              </a:r>
              <a:r>
                <a:rPr lang="hu-HU" altLang="hu-HU" sz="2800">
                  <a:sym typeface="Symbol" panose="05050102010706020507" pitchFamily="18" charset="2"/>
                </a:rPr>
                <a:t>s</a:t>
              </a:r>
              <a:endParaRPr lang="en-US" altLang="hu-HU" sz="2400">
                <a:sym typeface="Symbol" panose="05050102010706020507" pitchFamily="18" charset="2"/>
              </a:endParaRPr>
            </a:p>
          </p:txBody>
        </p:sp>
        <p:sp>
          <p:nvSpPr>
            <p:cNvPr id="24598" name="Text Box 26">
              <a:extLst>
                <a:ext uri="{FF2B5EF4-FFF2-40B4-BE49-F238E27FC236}">
                  <a16:creationId xmlns:a16="http://schemas.microsoft.com/office/drawing/2014/main" id="{E0ABD6B7-0474-454C-B324-9E538AB6D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2466"/>
              <a:ext cx="1066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System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issues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output(B)</a:t>
              </a:r>
            </a:p>
          </p:txBody>
        </p:sp>
        <p:sp>
          <p:nvSpPr>
            <p:cNvPr id="24599" name="Text Box 27">
              <a:extLst>
                <a:ext uri="{FF2B5EF4-FFF2-40B4-BE49-F238E27FC236}">
                  <a16:creationId xmlns:a16="http://schemas.microsoft.com/office/drawing/2014/main" id="{B122121F-45F5-4AA3-A08C-523485DB5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5" y="3249"/>
              <a:ext cx="1115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output(B)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completes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9CB0FC15-4457-492A-A95F-3716E153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F5B4D9-AEF6-4BA0-A877-B8F6F1E4984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hu-HU" sz="140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302E178-A81B-4B85-831A-483E3C1D1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042988"/>
            <a:ext cx="8001000" cy="5014912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hu-HU" dirty="0"/>
              <a:t>So net effect is either</a:t>
            </a:r>
          </a:p>
          <a:p>
            <a:pPr eaLnBrk="1" hangingPunct="1">
              <a:defRPr/>
            </a:pPr>
            <a:r>
              <a:rPr lang="en-US" altLang="hu-HU" dirty="0"/>
              <a:t> S=…r</a:t>
            </a:r>
            <a:r>
              <a:rPr lang="en-US" altLang="hu-HU" sz="2000" dirty="0"/>
              <a:t>1</a:t>
            </a:r>
            <a:r>
              <a:rPr lang="en-US" altLang="hu-HU" dirty="0"/>
              <a:t>(</a:t>
            </a:r>
            <a:r>
              <a:rPr lang="hu-HU" altLang="hu-HU" dirty="0"/>
              <a:t>X</a:t>
            </a:r>
            <a:r>
              <a:rPr lang="en-US" altLang="hu-HU" dirty="0"/>
              <a:t>)…w</a:t>
            </a:r>
            <a:r>
              <a:rPr lang="en-US" altLang="hu-HU" sz="2000" dirty="0"/>
              <a:t>2</a:t>
            </a:r>
            <a:r>
              <a:rPr lang="en-US" altLang="hu-HU" dirty="0"/>
              <a:t>(</a:t>
            </a:r>
            <a:r>
              <a:rPr lang="hu-HU" altLang="hu-HU" dirty="0"/>
              <a:t>B</a:t>
            </a:r>
            <a:r>
              <a:rPr lang="en-US" altLang="hu-HU" dirty="0"/>
              <a:t>)…  or</a:t>
            </a:r>
          </a:p>
          <a:p>
            <a:pPr eaLnBrk="1" hangingPunct="1">
              <a:defRPr/>
            </a:pPr>
            <a:r>
              <a:rPr lang="en-US" altLang="hu-HU" dirty="0"/>
              <a:t> S=…w</a:t>
            </a:r>
            <a:r>
              <a:rPr lang="en-US" altLang="hu-HU" sz="2000" dirty="0"/>
              <a:t>2</a:t>
            </a:r>
            <a:r>
              <a:rPr lang="en-US" altLang="hu-HU" dirty="0"/>
              <a:t>(B)…r</a:t>
            </a:r>
            <a:r>
              <a:rPr lang="en-US" altLang="hu-HU" sz="2000" dirty="0"/>
              <a:t>1</a:t>
            </a:r>
            <a:r>
              <a:rPr lang="en-US" altLang="hu-HU" dirty="0"/>
              <a:t>(</a:t>
            </a:r>
            <a:r>
              <a:rPr lang="hu-HU" altLang="hu-HU" dirty="0"/>
              <a:t>X</a:t>
            </a:r>
            <a:r>
              <a:rPr lang="en-US" altLang="hu-HU" dirty="0"/>
              <a:t>)…</a:t>
            </a:r>
            <a:endParaRPr lang="hu-HU" altLang="hu-HU" dirty="0"/>
          </a:p>
          <a:p>
            <a:pPr eaLnBrk="1" hangingPunct="1">
              <a:defRPr/>
            </a:pPr>
            <a:endParaRPr lang="hu-HU" altLang="hu-HU" dirty="0"/>
          </a:p>
          <a:p>
            <a:pPr marL="0" indent="0" eaLnBrk="1" hangingPunct="1">
              <a:buFontTx/>
              <a:buNone/>
              <a:defRPr/>
            </a:pPr>
            <a:r>
              <a:rPr lang="en-US" altLang="hu-HU" dirty="0"/>
              <a:t>We assume that elementary </a:t>
            </a:r>
            <a:r>
              <a:rPr lang="en-US" altLang="hu-HU" dirty="0">
                <a:solidFill>
                  <a:srgbClr val="FF0000"/>
                </a:solidFill>
              </a:rPr>
              <a:t>actions are atomic</a:t>
            </a:r>
            <a:r>
              <a:rPr lang="en-US" altLang="hu-HU" dirty="0"/>
              <a:t>, and follow each other.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DBC8A22E-5207-4DF1-A534-9DB01EBF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529611-FFA1-4E72-A61F-F65D713F387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hu-HU" sz="1400"/>
          </a:p>
        </p:txBody>
      </p:sp>
      <p:sp>
        <p:nvSpPr>
          <p:cNvPr id="26627" name="Rectangle 11">
            <a:extLst>
              <a:ext uri="{FF2B5EF4-FFF2-40B4-BE49-F238E27FC236}">
                <a16:creationId xmlns:a16="http://schemas.microsoft.com/office/drawing/2014/main" id="{651CC9AD-19F9-4150-BB62-99BF5F327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3" y="3568700"/>
            <a:ext cx="8077200" cy="241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/>
              <a:t>Assume equivalent to either r</a:t>
            </a:r>
            <a:r>
              <a:rPr lang="en-US" altLang="hu-HU" sz="2000"/>
              <a:t>1</a:t>
            </a:r>
            <a:r>
              <a:rPr lang="en-US" altLang="hu-HU"/>
              <a:t>(A) w</a:t>
            </a:r>
            <a:r>
              <a:rPr lang="en-US" altLang="hu-HU" sz="2000"/>
              <a:t>2</a:t>
            </a:r>
            <a:r>
              <a:rPr lang="en-US" altLang="hu-HU"/>
              <a:t>(A)</a:t>
            </a:r>
          </a:p>
          <a:p>
            <a:pPr lvl="3" eaLnBrk="1" hangingPunct="1">
              <a:buFontTx/>
              <a:buNone/>
            </a:pPr>
            <a:r>
              <a:rPr lang="en-US" altLang="hu-HU" sz="3200"/>
              <a:t>					or	w</a:t>
            </a:r>
            <a:r>
              <a:rPr lang="en-US" altLang="hu-HU"/>
              <a:t>2</a:t>
            </a:r>
            <a:r>
              <a:rPr lang="en-US" altLang="hu-HU" sz="3200"/>
              <a:t>(A) r</a:t>
            </a:r>
            <a:r>
              <a:rPr lang="en-US" altLang="hu-HU"/>
              <a:t>1</a:t>
            </a:r>
            <a:r>
              <a:rPr lang="en-US" altLang="hu-HU" sz="3200"/>
              <a:t>(A)</a:t>
            </a:r>
          </a:p>
          <a:p>
            <a:pPr eaLnBrk="1" hangingPunct="1"/>
            <a:r>
              <a:rPr lang="en-US" altLang="hu-HU" sz="3600">
                <a:sym typeface="Symbol" panose="05050102010706020507" pitchFamily="18" charset="2"/>
              </a:rPr>
              <a:t> </a:t>
            </a:r>
            <a:r>
              <a:rPr lang="en-US" altLang="hu-HU"/>
              <a:t>low level synchronization mechanism</a:t>
            </a:r>
          </a:p>
          <a:p>
            <a:pPr eaLnBrk="1" hangingPunct="1"/>
            <a:r>
              <a:rPr lang="en-US" altLang="hu-HU"/>
              <a:t>Assumption called </a:t>
            </a:r>
            <a:r>
              <a:rPr lang="en-US" altLang="hu-HU">
                <a:solidFill>
                  <a:srgbClr val="FF0000"/>
                </a:solidFill>
              </a:rPr>
              <a:t>“atomic actions”</a:t>
            </a:r>
            <a:endParaRPr lang="en-US" altLang="hu-HU" sz="2800">
              <a:solidFill>
                <a:srgbClr val="FF0000"/>
              </a:solidFill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4BCF69E1-2D9B-4FD9-8557-B7A608173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8488" y="46513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What about conflicting, concurrent actions on same object?</a:t>
            </a:r>
          </a:p>
          <a:p>
            <a:pPr eaLnBrk="1" hangingPunct="1">
              <a:buFontTx/>
              <a:buNone/>
            </a:pPr>
            <a:r>
              <a:rPr lang="en-US" altLang="hu-HU"/>
              <a:t>		</a:t>
            </a:r>
            <a:r>
              <a:rPr lang="en-US" altLang="hu-HU" sz="2800"/>
              <a:t>start r</a:t>
            </a:r>
            <a:r>
              <a:rPr lang="en-US" altLang="hu-HU" sz="1800"/>
              <a:t>1</a:t>
            </a:r>
            <a:r>
              <a:rPr lang="en-US" altLang="hu-HU" sz="2800"/>
              <a:t>(A)</a:t>
            </a:r>
            <a:r>
              <a:rPr lang="en-US" altLang="hu-HU" sz="2000"/>
              <a:t>			</a:t>
            </a:r>
            <a:r>
              <a:rPr lang="en-US" altLang="hu-HU" sz="2800"/>
              <a:t>end r</a:t>
            </a:r>
            <a:r>
              <a:rPr lang="en-US" altLang="hu-HU" sz="1800"/>
              <a:t>1</a:t>
            </a:r>
            <a:r>
              <a:rPr lang="en-US" altLang="hu-HU" sz="2800"/>
              <a:t>(A)</a:t>
            </a:r>
            <a:endParaRPr lang="en-US" altLang="hu-HU" sz="2000"/>
          </a:p>
          <a:p>
            <a:pPr eaLnBrk="1" hangingPunct="1">
              <a:buFontTx/>
              <a:buNone/>
            </a:pPr>
            <a:endParaRPr lang="en-US" altLang="hu-HU" sz="2000"/>
          </a:p>
          <a:p>
            <a:pPr eaLnBrk="1" hangingPunct="1">
              <a:buFontTx/>
              <a:buNone/>
            </a:pPr>
            <a:r>
              <a:rPr lang="en-US" altLang="hu-HU" sz="2800"/>
              <a:t>start w</a:t>
            </a:r>
            <a:r>
              <a:rPr lang="en-US" altLang="hu-HU" sz="1800"/>
              <a:t>2</a:t>
            </a:r>
            <a:r>
              <a:rPr lang="en-US" altLang="hu-HU" sz="2800"/>
              <a:t>(A)</a:t>
            </a:r>
            <a:r>
              <a:rPr lang="en-US" altLang="hu-HU" sz="2000"/>
              <a:t>		 </a:t>
            </a:r>
            <a:r>
              <a:rPr lang="en-US" altLang="hu-HU" sz="2800"/>
              <a:t>end w</a:t>
            </a:r>
            <a:r>
              <a:rPr lang="en-US" altLang="hu-HU" sz="1800"/>
              <a:t>2</a:t>
            </a:r>
            <a:r>
              <a:rPr lang="en-US" altLang="hu-HU" sz="2800"/>
              <a:t>(A)</a:t>
            </a: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</p:txBody>
      </p:sp>
      <p:sp>
        <p:nvSpPr>
          <p:cNvPr id="26629" name="Line 4">
            <a:extLst>
              <a:ext uri="{FF2B5EF4-FFF2-40B4-BE49-F238E27FC236}">
                <a16:creationId xmlns:a16="http://schemas.microsoft.com/office/drawing/2014/main" id="{3911F2A9-8E6C-4A00-980B-5E584FC59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888" y="2293938"/>
            <a:ext cx="7086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13368378-3F5F-4547-B8E3-C5953BA7C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5888" y="2347913"/>
            <a:ext cx="969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time</a:t>
            </a:r>
          </a:p>
        </p:txBody>
      </p:sp>
      <p:sp>
        <p:nvSpPr>
          <p:cNvPr id="26631" name="Line 6">
            <a:extLst>
              <a:ext uri="{FF2B5EF4-FFF2-40B4-BE49-F238E27FC236}">
                <a16:creationId xmlns:a16="http://schemas.microsoft.com/office/drawing/2014/main" id="{72016668-0A64-4748-B8F6-81000B820B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8088" y="23701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2" name="Line 7">
            <a:extLst>
              <a:ext uri="{FF2B5EF4-FFF2-40B4-BE49-F238E27FC236}">
                <a16:creationId xmlns:a16="http://schemas.microsoft.com/office/drawing/2014/main" id="{35C6E24A-A0D9-4D89-91AE-A58693A684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2488" y="20653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3" name="Line 8">
            <a:extLst>
              <a:ext uri="{FF2B5EF4-FFF2-40B4-BE49-F238E27FC236}">
                <a16:creationId xmlns:a16="http://schemas.microsoft.com/office/drawing/2014/main" id="{C23FAAF9-7FFF-4F74-9443-CC7C05EC3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0653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4" name="Line 10">
            <a:extLst>
              <a:ext uri="{FF2B5EF4-FFF2-40B4-BE49-F238E27FC236}">
                <a16:creationId xmlns:a16="http://schemas.microsoft.com/office/drawing/2014/main" id="{D1F7BA66-6464-4177-8D1E-7B3A28FD96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27488" y="23701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A93FD253-9C35-42EE-82BA-96550302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45D083-7EF7-4A95-990F-09BBCAE6D786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hu-HU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104C46A-FD1F-40DF-90C7-41C4FC31D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46513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Definition</a:t>
            </a:r>
          </a:p>
        </p:txBody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82AFA952-BB97-473E-BEF3-C73B8C044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1513" y="1720850"/>
            <a:ext cx="7772400" cy="417988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/>
              <a:t>S</a:t>
            </a:r>
            <a:r>
              <a:rPr lang="en-US" sz="2000" dirty="0"/>
              <a:t>1</a:t>
            </a:r>
            <a:r>
              <a:rPr lang="en-US" dirty="0"/>
              <a:t>, S</a:t>
            </a:r>
            <a:r>
              <a:rPr lang="en-US" sz="2000" dirty="0"/>
              <a:t>2</a:t>
            </a:r>
            <a:r>
              <a:rPr lang="en-US" dirty="0"/>
              <a:t> are </a:t>
            </a:r>
            <a:r>
              <a:rPr lang="en-US" u="sng" dirty="0">
                <a:solidFill>
                  <a:srgbClr val="FF0000"/>
                </a:solidFill>
              </a:rPr>
              <a:t>conflict equivalent</a:t>
            </a:r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schedules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	if S</a:t>
            </a:r>
            <a:r>
              <a:rPr lang="en-US" sz="2000" dirty="0"/>
              <a:t>1</a:t>
            </a:r>
            <a:r>
              <a:rPr lang="en-US" dirty="0"/>
              <a:t> can be transformed into S</a:t>
            </a:r>
            <a:r>
              <a:rPr lang="en-US" sz="2000" dirty="0"/>
              <a:t>2</a:t>
            </a:r>
            <a:r>
              <a:rPr lang="en-US" dirty="0"/>
              <a:t> by a series of </a:t>
            </a:r>
            <a:r>
              <a:rPr lang="en-US" dirty="0">
                <a:solidFill>
                  <a:srgbClr val="00B050"/>
                </a:solidFill>
              </a:rPr>
              <a:t>non</a:t>
            </a:r>
            <a:r>
              <a:rPr lang="hu-HU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rgbClr val="00B050"/>
                </a:solidFill>
              </a:rPr>
              <a:t>conflicting swaps </a:t>
            </a:r>
            <a:r>
              <a:rPr lang="hu-HU" dirty="0"/>
              <a:t>of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adjacent actions</a:t>
            </a:r>
            <a:r>
              <a:rPr lang="en-US" dirty="0"/>
              <a:t>.</a:t>
            </a:r>
            <a:endParaRPr lang="hu-HU" dirty="0"/>
          </a:p>
          <a:p>
            <a:pPr eaLnBrk="1" hangingPunct="1">
              <a:buFontTx/>
              <a:buNone/>
              <a:defRPr/>
            </a:pPr>
            <a:r>
              <a:rPr lang="en-US" dirty="0"/>
              <a:t>A schedule is </a:t>
            </a:r>
            <a:r>
              <a:rPr lang="en-US" u="sng" dirty="0">
                <a:solidFill>
                  <a:srgbClr val="FF0000"/>
                </a:solidFill>
              </a:rPr>
              <a:t>conflict </a:t>
            </a:r>
            <a:r>
              <a:rPr lang="en-US" u="sng" dirty="0" err="1">
                <a:solidFill>
                  <a:srgbClr val="FF0000"/>
                </a:solidFill>
              </a:rPr>
              <a:t>serializable</a:t>
            </a:r>
            <a:r>
              <a:rPr lang="en-US" dirty="0"/>
              <a:t> if it is conflict equivalent to some serial schedule.</a:t>
            </a:r>
          </a:p>
          <a:p>
            <a:pPr eaLnBrk="1" hangingPunct="1">
              <a:buFontTx/>
              <a:buNone/>
              <a:defRPr/>
            </a:pPr>
            <a:endParaRPr lang="hu-H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384CBBC7-7A6E-4555-9C77-66AB8E31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C70D24-2F33-4116-BBAD-D93FAC6DBDE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hu-HU" sz="1400"/>
          </a:p>
        </p:txBody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C62180F2-023B-4DD5-B8BC-968E66D462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1513" y="341313"/>
            <a:ext cx="7772400" cy="5559425"/>
          </a:xfrm>
        </p:spPr>
        <p:txBody>
          <a:bodyPr/>
          <a:lstStyle/>
          <a:p>
            <a:pPr marL="457200" indent="-457200" algn="just">
              <a:lnSpc>
                <a:spcPct val="90000"/>
              </a:lnSpc>
              <a:buFontTx/>
              <a:buAutoNum type="arabicPeriod"/>
              <a:defRPr/>
            </a:pPr>
            <a:endParaRPr lang="hu-HU" sz="2000" b="1" dirty="0">
              <a:solidFill>
                <a:schemeClr val="accent2"/>
              </a:solidFill>
              <a:latin typeface="Courier New" pitchFamily="49" charset="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cs typeface="Times New Roman" pitchFamily="18" charset="0"/>
              </a:rPr>
              <a:t>Example:</a:t>
            </a:r>
          </a:p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cs typeface="Times New Roman" pitchFamily="18" charset="0"/>
              </a:rPr>
              <a:t>r</a:t>
            </a:r>
            <a:r>
              <a:rPr lang="en-US" sz="2000" baseline="-30000" dirty="0">
                <a:cs typeface="Times New Roman" pitchFamily="18" charset="0"/>
              </a:rPr>
              <a:t>1</a:t>
            </a:r>
            <a:r>
              <a:rPr lang="en-US" sz="2000" dirty="0">
                <a:cs typeface="Times New Roman" pitchFamily="18" charset="0"/>
              </a:rPr>
              <a:t>(A); w</a:t>
            </a:r>
            <a:r>
              <a:rPr lang="en-US" sz="2000" baseline="-30000" dirty="0">
                <a:cs typeface="Times New Roman" pitchFamily="18" charset="0"/>
              </a:rPr>
              <a:t>1</a:t>
            </a:r>
            <a:r>
              <a:rPr lang="en-US" sz="2000" dirty="0">
                <a:cs typeface="Times New Roman" pitchFamily="18" charset="0"/>
              </a:rPr>
              <a:t>(A); r</a:t>
            </a:r>
            <a:r>
              <a:rPr lang="en-US" sz="2000" baseline="-30000" dirty="0">
                <a:cs typeface="Times New Roman" pitchFamily="18" charset="0"/>
              </a:rPr>
              <a:t>2</a:t>
            </a:r>
            <a:r>
              <a:rPr lang="en-US" sz="2000" dirty="0">
                <a:cs typeface="Times New Roman" pitchFamily="18" charset="0"/>
              </a:rPr>
              <a:t>(A); </a:t>
            </a:r>
            <a:r>
              <a:rPr lang="en-US" sz="2000" u="sng" dirty="0">
                <a:cs typeface="Times New Roman" pitchFamily="18" charset="0"/>
              </a:rPr>
              <a:t>w</a:t>
            </a:r>
            <a:r>
              <a:rPr lang="en-US" sz="2000" u="sng" baseline="-30000" dirty="0">
                <a:cs typeface="Times New Roman" pitchFamily="18" charset="0"/>
              </a:rPr>
              <a:t>2</a:t>
            </a:r>
            <a:r>
              <a:rPr lang="en-US" sz="2000" u="sng" dirty="0">
                <a:cs typeface="Times New Roman" pitchFamily="18" charset="0"/>
              </a:rPr>
              <a:t>(A); r</a:t>
            </a:r>
            <a:r>
              <a:rPr lang="en-US" sz="2000" u="sng" baseline="-30000" dirty="0">
                <a:cs typeface="Times New Roman" pitchFamily="18" charset="0"/>
              </a:rPr>
              <a:t>1</a:t>
            </a:r>
            <a:r>
              <a:rPr lang="en-US" sz="2000" u="sng" dirty="0">
                <a:cs typeface="Times New Roman" pitchFamily="18" charset="0"/>
              </a:rPr>
              <a:t>(B);</a:t>
            </a:r>
            <a:r>
              <a:rPr lang="en-US" sz="2000" dirty="0">
                <a:cs typeface="Times New Roman" pitchFamily="18" charset="0"/>
              </a:rPr>
              <a:t> w</a:t>
            </a:r>
            <a:r>
              <a:rPr lang="en-US" sz="2000" baseline="-30000" dirty="0">
                <a:cs typeface="Times New Roman" pitchFamily="18" charset="0"/>
              </a:rPr>
              <a:t>1</a:t>
            </a:r>
            <a:r>
              <a:rPr lang="en-US" sz="2000" dirty="0">
                <a:cs typeface="Times New Roman" pitchFamily="18" charset="0"/>
              </a:rPr>
              <a:t>(B); r</a:t>
            </a:r>
            <a:r>
              <a:rPr lang="en-US" sz="2000" baseline="-30000" dirty="0">
                <a:cs typeface="Times New Roman" pitchFamily="18" charset="0"/>
              </a:rPr>
              <a:t>2</a:t>
            </a:r>
            <a:r>
              <a:rPr lang="en-US" sz="2000" dirty="0">
                <a:cs typeface="Times New Roman" pitchFamily="18" charset="0"/>
              </a:rPr>
              <a:t>(B); w</a:t>
            </a:r>
            <a:r>
              <a:rPr lang="en-US" sz="2000" baseline="-30000" dirty="0">
                <a:cs typeface="Times New Roman" pitchFamily="18" charset="0"/>
              </a:rPr>
              <a:t>2</a:t>
            </a:r>
            <a:r>
              <a:rPr lang="en-US" sz="2000" dirty="0">
                <a:cs typeface="Times New Roman" pitchFamily="18" charset="0"/>
              </a:rPr>
              <a:t>(B);</a:t>
            </a:r>
          </a:p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endParaRPr lang="en-US" sz="2000" dirty="0"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cs typeface="Times New Roman" pitchFamily="18" charset="0"/>
              </a:rPr>
              <a:t>We claim this schedule is conflict-</a:t>
            </a:r>
            <a:r>
              <a:rPr lang="en-US" sz="2000" dirty="0" err="1">
                <a:cs typeface="Times New Roman" pitchFamily="18" charset="0"/>
              </a:rPr>
              <a:t>serializable</a:t>
            </a:r>
            <a:r>
              <a:rPr lang="en-US" sz="2000" dirty="0">
                <a:cs typeface="Times New Roman" pitchFamily="18" charset="0"/>
              </a:rPr>
              <a:t>.</a:t>
            </a:r>
          </a:p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endParaRPr lang="hu-HU" sz="2000" b="1" dirty="0">
              <a:solidFill>
                <a:schemeClr val="accent2"/>
              </a:solidFill>
              <a:latin typeface="Courier New" pitchFamily="49" charset="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AutoNum type="arabicPeriod"/>
              <a:defRPr/>
            </a:pPr>
            <a:endParaRPr lang="hu-HU" sz="2000" b="1" dirty="0">
              <a:solidFill>
                <a:schemeClr val="accent2"/>
              </a:solidFill>
              <a:latin typeface="Courier New" pitchFamily="49" charset="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AutoNum type="arabicPeriod"/>
              <a:defRPr/>
            </a:pP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u="sng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u="sng" baseline="-30000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u="sng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u="sng" dirty="0">
                <a:solidFill>
                  <a:srgbClr val="FF0000"/>
                </a:solidFill>
                <a:cs typeface="Times New Roman" pitchFamily="18" charset="0"/>
              </a:rPr>
              <a:t>; </a:t>
            </a:r>
            <a:r>
              <a:rPr lang="hu-HU" sz="2000" b="1" u="sng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u="sng" baseline="-30000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u="sng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u="sng" dirty="0">
                <a:solidFill>
                  <a:schemeClr val="accent2"/>
                </a:solidFill>
                <a:cs typeface="Times New Roman" pitchFamily="18" charset="0"/>
              </a:rPr>
              <a:t>;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</a:t>
            </a:r>
            <a:endParaRPr lang="hu-HU" sz="2000" b="1" dirty="0">
              <a:solidFill>
                <a:schemeClr val="accent2"/>
              </a:solidFill>
              <a:latin typeface="Courier New" pitchFamily="49" charset="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AutoNum type="arabicPeriod"/>
              <a:defRPr/>
            </a:pP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u="sng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u="sng" baseline="-30000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u="sng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u="sng" dirty="0">
                <a:solidFill>
                  <a:srgbClr val="FF0000"/>
                </a:solidFill>
                <a:cs typeface="Times New Roman" pitchFamily="18" charset="0"/>
              </a:rPr>
              <a:t>; </a:t>
            </a:r>
            <a:r>
              <a:rPr lang="hu-HU" sz="2000" b="1" u="sng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u="sng" baseline="-30000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u="sng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u="sng" dirty="0">
                <a:solidFill>
                  <a:schemeClr val="accent2"/>
                </a:solidFill>
                <a:cs typeface="Times New Roman" pitchFamily="18" charset="0"/>
              </a:rPr>
              <a:t>;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</a:t>
            </a:r>
            <a:endParaRPr lang="hu-HU" sz="2000" b="1" dirty="0">
              <a:solidFill>
                <a:schemeClr val="accent2"/>
              </a:solidFill>
              <a:latin typeface="Courier New" pitchFamily="49" charset="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AutoNum type="arabicPeriod"/>
              <a:defRPr/>
            </a:pP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u="sng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u="sng" baseline="-30000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u="sng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u="sng" dirty="0">
                <a:solidFill>
                  <a:srgbClr val="FF0000"/>
                </a:solidFill>
                <a:cs typeface="Times New Roman" pitchFamily="18" charset="0"/>
              </a:rPr>
              <a:t>; </a:t>
            </a:r>
            <a:r>
              <a:rPr lang="hu-HU" sz="2000" b="1" u="sng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u="sng" baseline="-30000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u="sng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u="sng" dirty="0">
                <a:solidFill>
                  <a:schemeClr val="accent2"/>
                </a:solidFill>
                <a:cs typeface="Times New Roman" pitchFamily="18" charset="0"/>
              </a:rPr>
              <a:t>;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</a:t>
            </a:r>
            <a:endParaRPr lang="hu-HU" sz="2000" b="1" dirty="0">
              <a:solidFill>
                <a:schemeClr val="accent2"/>
              </a:solidFill>
              <a:latin typeface="Courier New" pitchFamily="49" charset="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AutoNum type="arabicPeriod"/>
              <a:defRPr/>
            </a:pP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u="sng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u="sng" baseline="-30000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u="sng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u="sng" dirty="0">
                <a:solidFill>
                  <a:srgbClr val="FF0000"/>
                </a:solidFill>
                <a:cs typeface="Times New Roman" pitchFamily="18" charset="0"/>
              </a:rPr>
              <a:t>; </a:t>
            </a:r>
            <a:r>
              <a:rPr lang="hu-HU" sz="2000" b="1" u="sng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u="sng" baseline="-30000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u="sng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u="sng" dirty="0">
                <a:solidFill>
                  <a:schemeClr val="accent2"/>
                </a:solidFill>
                <a:cs typeface="Times New Roman" pitchFamily="18" charset="0"/>
              </a:rPr>
              <a:t>;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</a:t>
            </a:r>
            <a:endParaRPr lang="hu-HU" sz="2000" b="1" dirty="0">
              <a:solidFill>
                <a:schemeClr val="accent2"/>
              </a:solidFill>
              <a:latin typeface="Courier New" pitchFamily="49" charset="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AutoNum type="arabicPeriod"/>
              <a:defRPr/>
            </a:pPr>
            <a:r>
              <a:rPr lang="hu-HU" sz="2000" b="1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baseline="-30000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dirty="0">
                <a:solidFill>
                  <a:srgbClr val="009900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baseline="-30000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dirty="0">
                <a:solidFill>
                  <a:srgbClr val="009900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baseline="-30000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dirty="0">
                <a:solidFill>
                  <a:srgbClr val="009900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baseline="-30000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dirty="0">
                <a:solidFill>
                  <a:srgbClr val="009900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baseline="-30000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dirty="0">
                <a:solidFill>
                  <a:srgbClr val="009900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baseline="-30000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dirty="0">
                <a:solidFill>
                  <a:srgbClr val="009900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baseline="-30000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dirty="0">
                <a:solidFill>
                  <a:srgbClr val="009900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baseline="-30000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dirty="0">
                <a:solidFill>
                  <a:srgbClr val="009900"/>
                </a:solidFill>
                <a:cs typeface="Times New Roman" pitchFamily="18" charset="0"/>
              </a:rPr>
              <a:t>;</a:t>
            </a:r>
          </a:p>
          <a:p>
            <a:pPr eaLnBrk="1" hangingPunct="1">
              <a:buFontTx/>
              <a:buNone/>
              <a:defRPr/>
            </a:pPr>
            <a:endParaRPr lang="hu-H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D080A18D-B2A9-4E07-B380-C64A7867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BF3056-A0A7-435E-BEF3-E5BFBC3621D7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hu-HU" sz="1400"/>
          </a:p>
        </p:txBody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9AE1C1CC-E9C1-4489-A31B-A8208B028D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1513" y="341313"/>
            <a:ext cx="7772400" cy="5559425"/>
          </a:xfrm>
        </p:spPr>
        <p:txBody>
          <a:bodyPr/>
          <a:lstStyle/>
          <a:p>
            <a:pPr marL="457200" indent="-457200" algn="just">
              <a:lnSpc>
                <a:spcPct val="90000"/>
              </a:lnSpc>
              <a:buFontTx/>
              <a:buAutoNum type="arabicPeriod"/>
              <a:defRPr/>
            </a:pPr>
            <a:endParaRPr lang="hu-HU" sz="2000" b="1" dirty="0">
              <a:solidFill>
                <a:schemeClr val="accent2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defRPr/>
            </a:pPr>
            <a:r>
              <a:rPr lang="en-US" sz="2800" dirty="0"/>
              <a:t>Conflict-</a:t>
            </a:r>
            <a:r>
              <a:rPr lang="en-US" sz="2800" dirty="0" err="1"/>
              <a:t>serializability</a:t>
            </a:r>
            <a:r>
              <a:rPr lang="en-US" sz="2800" dirty="0"/>
              <a:t> is a </a:t>
            </a:r>
            <a:r>
              <a:rPr lang="en-US" sz="2800" dirty="0">
                <a:solidFill>
                  <a:srgbClr val="FF0000"/>
                </a:solidFill>
              </a:rPr>
              <a:t>sufficient</a:t>
            </a:r>
            <a:r>
              <a:rPr lang="en-US" sz="2800" dirty="0"/>
              <a:t> condition for </a:t>
            </a:r>
            <a:r>
              <a:rPr lang="en-US" sz="2800" dirty="0" err="1"/>
              <a:t>serializability</a:t>
            </a:r>
            <a:r>
              <a:rPr lang="hu-HU" sz="2800" dirty="0"/>
              <a:t> </a:t>
            </a:r>
            <a:r>
              <a:rPr lang="en-US" sz="2800" dirty="0"/>
              <a:t>i.e., a conflict-</a:t>
            </a:r>
            <a:r>
              <a:rPr lang="en-US" sz="2800" dirty="0" err="1"/>
              <a:t>serializable</a:t>
            </a:r>
            <a:r>
              <a:rPr lang="en-US" sz="2800" dirty="0"/>
              <a:t> schedule is a </a:t>
            </a:r>
            <a:r>
              <a:rPr lang="en-US" sz="2800" dirty="0" err="1"/>
              <a:t>serializable</a:t>
            </a:r>
            <a:r>
              <a:rPr lang="en-US" sz="2800" dirty="0"/>
              <a:t> schedule. 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Conflict-</a:t>
            </a:r>
            <a:r>
              <a:rPr lang="en-US" sz="2800" dirty="0" err="1"/>
              <a:t>serializability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FF0000"/>
                </a:solidFill>
              </a:rPr>
              <a:t>not required </a:t>
            </a:r>
            <a:r>
              <a:rPr lang="en-US" sz="2800" dirty="0"/>
              <a:t>for a schedule to be </a:t>
            </a:r>
            <a:r>
              <a:rPr lang="en-US" sz="2800" dirty="0" err="1"/>
              <a:t>serializable</a:t>
            </a:r>
            <a:r>
              <a:rPr lang="hu-HU" sz="2800" dirty="0"/>
              <a:t>.</a:t>
            </a: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Schedulers </a:t>
            </a:r>
            <a:r>
              <a:rPr lang="en-US" sz="2800" dirty="0">
                <a:solidFill>
                  <a:srgbClr val="FF0000"/>
                </a:solidFill>
              </a:rPr>
              <a:t>in commercial systems </a:t>
            </a:r>
            <a:r>
              <a:rPr lang="en-US" sz="2800" dirty="0"/>
              <a:t>generally use conflict-</a:t>
            </a:r>
            <a:r>
              <a:rPr lang="en-US" sz="2800" dirty="0" err="1"/>
              <a:t>serializability</a:t>
            </a:r>
            <a:r>
              <a:rPr lang="en-US" sz="2800" dirty="0"/>
              <a:t> when they need to guarantee </a:t>
            </a:r>
            <a:r>
              <a:rPr lang="en-US" sz="2800" dirty="0" err="1"/>
              <a:t>serializability</a:t>
            </a:r>
            <a:r>
              <a:rPr lang="en-US" sz="2800" dirty="0"/>
              <a:t>.</a:t>
            </a:r>
            <a:endParaRPr lang="en-US" sz="2800" b="1" dirty="0">
              <a:solidFill>
                <a:schemeClr val="accent2"/>
              </a:solidFill>
              <a:latin typeface="Courier New" pitchFamily="49" charset="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AutoNum type="arabicPeriod"/>
              <a:defRPr/>
            </a:pPr>
            <a:endParaRPr lang="en-US" sz="2800" b="1" dirty="0">
              <a:solidFill>
                <a:schemeClr val="accent2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endParaRPr lang="hu-H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2E6CDDFF-E5A0-4D8C-B167-4B857AD4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719ED0-5475-44DD-A2CB-67FCF9D7574D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hu-HU" sz="140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C363BBF-1182-4A2A-ACF9-974610B30A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0075" y="1763713"/>
            <a:ext cx="8077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Nodes: transactions in S</a:t>
            </a:r>
          </a:p>
          <a:p>
            <a:pPr eaLnBrk="1" hangingPunct="1">
              <a:buFontTx/>
              <a:buNone/>
            </a:pPr>
            <a:r>
              <a:rPr lang="en-US" altLang="hu-HU"/>
              <a:t>Arcs:  Ti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Tj whenever</a:t>
            </a:r>
          </a:p>
          <a:p>
            <a:pPr eaLnBrk="1" hangingPunct="1">
              <a:buFontTx/>
              <a:buNone/>
            </a:pPr>
            <a:r>
              <a:rPr lang="en-US" altLang="hu-HU"/>
              <a:t>			- p</a:t>
            </a:r>
            <a:r>
              <a:rPr lang="en-US" altLang="hu-HU" sz="2000"/>
              <a:t>i</a:t>
            </a:r>
            <a:r>
              <a:rPr lang="en-US" altLang="hu-HU"/>
              <a:t>(A), q</a:t>
            </a:r>
            <a:r>
              <a:rPr lang="en-US" altLang="hu-HU" sz="2000"/>
              <a:t>j</a:t>
            </a:r>
            <a:r>
              <a:rPr lang="en-US" altLang="hu-HU"/>
              <a:t>(A) are actions in S</a:t>
            </a:r>
          </a:p>
          <a:p>
            <a:pPr eaLnBrk="1" hangingPunct="1">
              <a:buFontTx/>
              <a:buNone/>
            </a:pPr>
            <a:r>
              <a:rPr lang="en-US" altLang="hu-HU"/>
              <a:t>			- p</a:t>
            </a:r>
            <a:r>
              <a:rPr lang="en-US" altLang="hu-HU" sz="2000"/>
              <a:t>i</a:t>
            </a:r>
            <a:r>
              <a:rPr lang="en-US" altLang="hu-HU"/>
              <a:t>(A) &lt;</a:t>
            </a:r>
            <a:r>
              <a:rPr lang="en-US" altLang="hu-HU" baseline="-25000"/>
              <a:t>S</a:t>
            </a:r>
            <a:r>
              <a:rPr lang="en-US" altLang="hu-HU"/>
              <a:t>  q</a:t>
            </a:r>
            <a:r>
              <a:rPr lang="en-US" altLang="hu-HU" sz="2000"/>
              <a:t>j</a:t>
            </a:r>
            <a:r>
              <a:rPr lang="en-US" altLang="hu-HU"/>
              <a:t>(A)</a:t>
            </a:r>
            <a:r>
              <a:rPr lang="hu-HU" altLang="hu-HU"/>
              <a:t> </a:t>
            </a:r>
            <a:r>
              <a:rPr lang="en-US" altLang="hu-HU" sz="1600"/>
              <a:t>(p</a:t>
            </a:r>
            <a:r>
              <a:rPr lang="en-US" altLang="hu-HU" sz="1400"/>
              <a:t>i</a:t>
            </a:r>
            <a:r>
              <a:rPr lang="en-US" altLang="hu-HU" sz="1600"/>
              <a:t>(A) precedes </a:t>
            </a:r>
            <a:r>
              <a:rPr lang="hu-HU" altLang="hu-HU" sz="1600"/>
              <a:t>q</a:t>
            </a:r>
            <a:r>
              <a:rPr lang="hu-HU" altLang="hu-HU" sz="1400"/>
              <a:t>j</a:t>
            </a:r>
            <a:r>
              <a:rPr lang="en-US" altLang="hu-HU" sz="1600"/>
              <a:t>(A) in S)</a:t>
            </a:r>
          </a:p>
          <a:p>
            <a:pPr eaLnBrk="1" hangingPunct="1">
              <a:buFontTx/>
              <a:buNone/>
            </a:pPr>
            <a:r>
              <a:rPr lang="en-US" altLang="hu-HU"/>
              <a:t>			- at least one of p</a:t>
            </a:r>
            <a:r>
              <a:rPr lang="en-US" altLang="hu-HU" sz="2000"/>
              <a:t>i</a:t>
            </a:r>
            <a:r>
              <a:rPr lang="en-US" altLang="hu-HU"/>
              <a:t>, q</a:t>
            </a:r>
            <a:r>
              <a:rPr lang="en-US" altLang="hu-HU" sz="2000"/>
              <a:t>j</a:t>
            </a:r>
            <a:r>
              <a:rPr lang="en-US" altLang="hu-HU"/>
              <a:t> is a	 write</a:t>
            </a: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89F91E53-57FF-44E2-9F24-BAE524441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200" y="42068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>
                <a:solidFill>
                  <a:srgbClr val="FF0000"/>
                </a:solidFill>
              </a:rPr>
              <a:t>Precedence graph</a:t>
            </a:r>
            <a:r>
              <a:rPr lang="en-US" altLang="hu-HU" sz="3600"/>
              <a:t> P(S)  (S </a:t>
            </a:r>
            <a:r>
              <a:rPr lang="en-US" altLang="hu-HU" sz="2800"/>
              <a:t>is schedule</a:t>
            </a:r>
            <a:r>
              <a:rPr lang="en-US" altLang="hu-HU" sz="3600"/>
              <a:t>)</a:t>
            </a:r>
            <a:endParaRPr lang="en-US" altLang="hu-HU" sz="3600" u="sng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4FC0ABC4-C020-40AD-A81F-C98910CD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A2BACD-4836-4509-898A-39EA9266DA83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hu-HU" sz="1400"/>
          </a:p>
        </p:txBody>
      </p:sp>
      <p:sp>
        <p:nvSpPr>
          <p:cNvPr id="31747" name="Rectangle 1026">
            <a:extLst>
              <a:ext uri="{FF2B5EF4-FFF2-40B4-BE49-F238E27FC236}">
                <a16:creationId xmlns:a16="http://schemas.microsoft.com/office/drawing/2014/main" id="{11454D9B-7031-4B6F-868B-DAE212C62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8800" y="550863"/>
            <a:ext cx="7772400" cy="728662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Exercise:</a:t>
            </a:r>
            <a:endParaRPr lang="en-US" altLang="hu-HU"/>
          </a:p>
        </p:txBody>
      </p:sp>
      <p:sp>
        <p:nvSpPr>
          <p:cNvPr id="31748" name="Rectangle 1027">
            <a:extLst>
              <a:ext uri="{FF2B5EF4-FFF2-40B4-BE49-F238E27FC236}">
                <a16:creationId xmlns:a16="http://schemas.microsoft.com/office/drawing/2014/main" id="{3E7886FC-0115-4751-A4DB-CE81935C7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1613" y="1589088"/>
            <a:ext cx="8753475" cy="4102100"/>
          </a:xfrm>
        </p:spPr>
        <p:txBody>
          <a:bodyPr/>
          <a:lstStyle/>
          <a:p>
            <a:pPr eaLnBrk="1" hangingPunct="1"/>
            <a:r>
              <a:rPr lang="en-US" altLang="hu-HU"/>
              <a:t>What is P(S) for</a:t>
            </a:r>
            <a:br>
              <a:rPr lang="en-US" altLang="hu-HU"/>
            </a:br>
            <a:r>
              <a:rPr lang="en-US" altLang="hu-HU" sz="2800"/>
              <a:t>S = </a:t>
            </a:r>
            <a:r>
              <a:rPr lang="en-US" altLang="hu-HU" sz="2800">
                <a:solidFill>
                  <a:srgbClr val="FF0000"/>
                </a:solidFill>
              </a:rPr>
              <a:t>w</a:t>
            </a:r>
            <a:r>
              <a:rPr lang="en-US" altLang="hu-HU" sz="2000">
                <a:solidFill>
                  <a:srgbClr val="FF0000"/>
                </a:solidFill>
              </a:rPr>
              <a:t>3</a:t>
            </a:r>
            <a:r>
              <a:rPr lang="en-US" altLang="hu-HU" sz="2800">
                <a:solidFill>
                  <a:srgbClr val="FF0000"/>
                </a:solidFill>
              </a:rPr>
              <a:t>(A)</a:t>
            </a:r>
            <a:r>
              <a:rPr lang="en-US" altLang="hu-HU" sz="2800"/>
              <a:t> </a:t>
            </a:r>
            <a:r>
              <a:rPr lang="en-US" altLang="hu-HU" sz="2800">
                <a:solidFill>
                  <a:srgbClr val="000099"/>
                </a:solidFill>
              </a:rPr>
              <a:t>w</a:t>
            </a:r>
            <a:r>
              <a:rPr lang="en-US" altLang="hu-HU" sz="2000">
                <a:solidFill>
                  <a:srgbClr val="000099"/>
                </a:solidFill>
              </a:rPr>
              <a:t>2</a:t>
            </a:r>
            <a:r>
              <a:rPr lang="en-US" altLang="hu-HU" sz="2800">
                <a:solidFill>
                  <a:srgbClr val="000099"/>
                </a:solidFill>
              </a:rPr>
              <a:t>(C)</a:t>
            </a:r>
            <a:r>
              <a:rPr lang="en-US" altLang="hu-HU" sz="2800"/>
              <a:t> </a:t>
            </a:r>
            <a:r>
              <a:rPr lang="en-US" altLang="hu-HU" sz="2800">
                <a:solidFill>
                  <a:srgbClr val="FF0000"/>
                </a:solidFill>
              </a:rPr>
              <a:t>r</a:t>
            </a:r>
            <a:r>
              <a:rPr lang="en-US" altLang="hu-HU" sz="2000">
                <a:solidFill>
                  <a:srgbClr val="FF0000"/>
                </a:solidFill>
              </a:rPr>
              <a:t>1</a:t>
            </a:r>
            <a:r>
              <a:rPr lang="en-US" altLang="hu-HU" sz="2800">
                <a:solidFill>
                  <a:srgbClr val="FF0000"/>
                </a:solidFill>
              </a:rPr>
              <a:t>(A)</a:t>
            </a:r>
            <a:r>
              <a:rPr lang="en-US" altLang="hu-HU" sz="2800"/>
              <a:t> w</a:t>
            </a:r>
            <a:r>
              <a:rPr lang="en-US" altLang="hu-HU" sz="2000"/>
              <a:t>1</a:t>
            </a:r>
            <a:r>
              <a:rPr lang="en-US" altLang="hu-HU" sz="2800"/>
              <a:t>(B) </a:t>
            </a:r>
            <a:r>
              <a:rPr lang="en-US" altLang="hu-HU" sz="2800">
                <a:solidFill>
                  <a:srgbClr val="000099"/>
                </a:solidFill>
              </a:rPr>
              <a:t>r</a:t>
            </a:r>
            <a:r>
              <a:rPr lang="en-US" altLang="hu-HU" sz="2000">
                <a:solidFill>
                  <a:srgbClr val="000099"/>
                </a:solidFill>
              </a:rPr>
              <a:t>1</a:t>
            </a:r>
            <a:r>
              <a:rPr lang="en-US" altLang="hu-HU" sz="2800">
                <a:solidFill>
                  <a:srgbClr val="000099"/>
                </a:solidFill>
              </a:rPr>
              <a:t>(C)</a:t>
            </a:r>
            <a:r>
              <a:rPr lang="en-US" altLang="hu-HU" sz="2800"/>
              <a:t> </a:t>
            </a:r>
            <a:r>
              <a:rPr lang="en-US" altLang="hu-HU" sz="2800">
                <a:solidFill>
                  <a:srgbClr val="FF0000"/>
                </a:solidFill>
              </a:rPr>
              <a:t>w</a:t>
            </a:r>
            <a:r>
              <a:rPr lang="en-US" altLang="hu-HU" sz="2000">
                <a:solidFill>
                  <a:srgbClr val="FF0000"/>
                </a:solidFill>
              </a:rPr>
              <a:t>2</a:t>
            </a:r>
            <a:r>
              <a:rPr lang="en-US" altLang="hu-HU" sz="2800">
                <a:solidFill>
                  <a:srgbClr val="FF0000"/>
                </a:solidFill>
              </a:rPr>
              <a:t>(A) r</a:t>
            </a:r>
            <a:r>
              <a:rPr lang="en-US" altLang="hu-HU" sz="2000">
                <a:solidFill>
                  <a:srgbClr val="FF0000"/>
                </a:solidFill>
              </a:rPr>
              <a:t>4</a:t>
            </a:r>
            <a:r>
              <a:rPr lang="en-US" altLang="hu-HU" sz="2800">
                <a:solidFill>
                  <a:srgbClr val="FF0000"/>
                </a:solidFill>
              </a:rPr>
              <a:t>(A) </a:t>
            </a:r>
            <a:r>
              <a:rPr lang="en-US" altLang="hu-HU" sz="2800"/>
              <a:t>w</a:t>
            </a:r>
            <a:r>
              <a:rPr lang="en-US" altLang="hu-HU" sz="2000"/>
              <a:t>4</a:t>
            </a:r>
            <a:r>
              <a:rPr lang="en-US" altLang="hu-HU" sz="2800"/>
              <a:t>(D)</a:t>
            </a:r>
          </a:p>
          <a:p>
            <a:pPr eaLnBrk="1" hangingPunct="1"/>
            <a:endParaRPr lang="en-US" altLang="hu-HU" sz="2800"/>
          </a:p>
          <a:p>
            <a:pPr eaLnBrk="1" hangingPunct="1"/>
            <a:endParaRPr lang="en-US" altLang="hu-HU" sz="2800"/>
          </a:p>
          <a:p>
            <a:pPr eaLnBrk="1" hangingPunct="1"/>
            <a:endParaRPr lang="en-US" altLang="hu-HU" sz="2800"/>
          </a:p>
          <a:p>
            <a:pPr eaLnBrk="1" hangingPunct="1"/>
            <a:endParaRPr lang="en-US" altLang="hu-HU" sz="2800"/>
          </a:p>
          <a:p>
            <a:pPr eaLnBrk="1" hangingPunct="1"/>
            <a:endParaRPr lang="en-US" altLang="hu-HU" sz="2800"/>
          </a:p>
          <a:p>
            <a:pPr eaLnBrk="1" hangingPunct="1"/>
            <a:r>
              <a:rPr lang="en-US" altLang="hu-HU" sz="2800"/>
              <a:t>Is S serializable?</a:t>
            </a:r>
            <a:endParaRPr lang="en-US" altLang="hu-H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EF1AB7A6-EC14-4997-BF17-7C0AF4DD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3C293B-1CFB-4536-8CFA-C25CE4CC00D0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hu-HU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C624C0D-A594-432C-B8AC-6C0EC0C4D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8800" y="550863"/>
            <a:ext cx="7772400" cy="728662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Another Exercise:</a:t>
            </a:r>
            <a:endParaRPr lang="en-US" altLang="hu-HU"/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C27C5CA5-E063-42C5-877D-CA8930C58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1613" y="1589088"/>
            <a:ext cx="8753475" cy="4102100"/>
          </a:xfrm>
        </p:spPr>
        <p:txBody>
          <a:bodyPr/>
          <a:lstStyle/>
          <a:p>
            <a:pPr eaLnBrk="1" hangingPunct="1"/>
            <a:r>
              <a:rPr lang="en-US" altLang="hu-HU"/>
              <a:t>What is P(S) for</a:t>
            </a:r>
            <a:br>
              <a:rPr lang="en-US" altLang="hu-HU"/>
            </a:br>
            <a:r>
              <a:rPr lang="en-US" altLang="hu-HU" sz="2800"/>
              <a:t>S = w</a:t>
            </a:r>
            <a:r>
              <a:rPr lang="en-US" altLang="hu-HU" sz="2000"/>
              <a:t>1</a:t>
            </a:r>
            <a:r>
              <a:rPr lang="en-US" altLang="hu-HU" sz="2800"/>
              <a:t>(A) r</a:t>
            </a:r>
            <a:r>
              <a:rPr lang="en-US" altLang="hu-HU" sz="2000"/>
              <a:t>2</a:t>
            </a:r>
            <a:r>
              <a:rPr lang="en-US" altLang="hu-HU" sz="2800"/>
              <a:t>(A)  r</a:t>
            </a:r>
            <a:r>
              <a:rPr lang="en-US" altLang="hu-HU" sz="2000"/>
              <a:t>3</a:t>
            </a:r>
            <a:r>
              <a:rPr lang="en-US" altLang="hu-HU" sz="2800"/>
              <a:t>(A) w</a:t>
            </a:r>
            <a:r>
              <a:rPr lang="en-US" altLang="hu-HU" sz="2000"/>
              <a:t>4</a:t>
            </a:r>
            <a:r>
              <a:rPr lang="en-US" altLang="hu-HU" sz="2800"/>
              <a:t>(A) ?</a:t>
            </a:r>
          </a:p>
          <a:p>
            <a:pPr eaLnBrk="1" hangingPunct="1"/>
            <a:endParaRPr lang="en-US" altLang="hu-HU" sz="2800"/>
          </a:p>
          <a:p>
            <a:pPr eaLnBrk="1" hangingPunct="1"/>
            <a:endParaRPr lang="en-US" altLang="hu-HU" sz="2800"/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98135013-74DC-4D14-9F81-A09726A9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BEF284-64A4-4CBB-961E-165EE5871EC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hu-HU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DC94525-DFEC-42C9-AF9D-2B252AD16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7050" y="350838"/>
            <a:ext cx="7772400" cy="998537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Lemma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B6D7679-6AB0-4EA0-972C-789B22065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1350" y="1331913"/>
            <a:ext cx="7772400" cy="7810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S</a:t>
            </a:r>
            <a:r>
              <a:rPr lang="en-US" altLang="hu-HU" sz="2000"/>
              <a:t>1</a:t>
            </a:r>
            <a:r>
              <a:rPr lang="en-US" altLang="hu-HU"/>
              <a:t>, S</a:t>
            </a:r>
            <a:r>
              <a:rPr lang="en-US" altLang="hu-HU" sz="2000"/>
              <a:t>2</a:t>
            </a:r>
            <a:r>
              <a:rPr lang="en-US" altLang="hu-HU"/>
              <a:t> conflict equivalent </a:t>
            </a:r>
            <a:r>
              <a:rPr lang="en-US" altLang="hu-HU">
                <a:sym typeface="Symbol" panose="05050102010706020507" pitchFamily="18" charset="2"/>
              </a:rPr>
              <a:t></a:t>
            </a:r>
            <a:r>
              <a:rPr lang="en-US" altLang="hu-HU"/>
              <a:t> P(S</a:t>
            </a:r>
            <a:r>
              <a:rPr lang="en-US" altLang="hu-HU" sz="2000"/>
              <a:t>1</a:t>
            </a:r>
            <a:r>
              <a:rPr lang="en-US" altLang="hu-HU"/>
              <a:t>)=P(S</a:t>
            </a:r>
            <a:r>
              <a:rPr lang="en-US" altLang="hu-HU" sz="2000"/>
              <a:t>2</a:t>
            </a:r>
            <a:r>
              <a:rPr lang="en-US" altLang="hu-HU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artalom helye 2">
            <a:extLst>
              <a:ext uri="{FF2B5EF4-FFF2-40B4-BE49-F238E27FC236}">
                <a16:creationId xmlns:a16="http://schemas.microsoft.com/office/drawing/2014/main" id="{8CD7EFBF-0B31-40DF-88A0-15EA43DF3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85788"/>
            <a:ext cx="7772400" cy="55102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hu-HU" sz="2400"/>
              <a:t>Interactions among concurrently executing transactions can cause</a:t>
            </a:r>
            <a:r>
              <a:rPr lang="hu-HU" altLang="hu-HU" sz="2400"/>
              <a:t> </a:t>
            </a:r>
            <a:r>
              <a:rPr lang="en-US" altLang="hu-HU" sz="2400">
                <a:solidFill>
                  <a:srgbClr val="FF0000"/>
                </a:solidFill>
              </a:rPr>
              <a:t>the database</a:t>
            </a:r>
            <a:r>
              <a:rPr lang="hu-HU" altLang="hu-HU" sz="2400">
                <a:solidFill>
                  <a:srgbClr val="FF0000"/>
                </a:solidFill>
              </a:rPr>
              <a:t> </a:t>
            </a:r>
            <a:r>
              <a:rPr lang="en-US" altLang="hu-HU" sz="2400"/>
              <a:t>state to </a:t>
            </a:r>
            <a:r>
              <a:rPr lang="en-US" altLang="hu-HU" sz="2400">
                <a:solidFill>
                  <a:srgbClr val="FF0000"/>
                </a:solidFill>
              </a:rPr>
              <a:t>become inconsistent, even when the transactions individually preserve</a:t>
            </a:r>
            <a:r>
              <a:rPr lang="hu-HU" altLang="hu-HU" sz="2400">
                <a:solidFill>
                  <a:srgbClr val="FF0000"/>
                </a:solidFill>
              </a:rPr>
              <a:t> </a:t>
            </a:r>
            <a:r>
              <a:rPr lang="en-US" altLang="hu-HU" sz="2400">
                <a:solidFill>
                  <a:srgbClr val="FF0000"/>
                </a:solidFill>
              </a:rPr>
              <a:t>correctness</a:t>
            </a:r>
            <a:r>
              <a:rPr lang="en-US" altLang="hu-HU" sz="2400">
                <a:solidFill>
                  <a:srgbClr val="000099"/>
                </a:solidFill>
              </a:rPr>
              <a:t> </a:t>
            </a:r>
            <a:r>
              <a:rPr lang="en-US" altLang="hu-HU" sz="2400"/>
              <a:t>of the state, </a:t>
            </a:r>
            <a:r>
              <a:rPr lang="en-US" altLang="hu-HU" sz="2400">
                <a:solidFill>
                  <a:srgbClr val="FF0000"/>
                </a:solidFill>
              </a:rPr>
              <a:t>and there is no system failure. </a:t>
            </a:r>
            <a:endParaRPr lang="hu-HU" altLang="hu-HU" sz="240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endParaRPr lang="hu-HU" altLang="hu-HU" sz="2400"/>
          </a:p>
          <a:p>
            <a:pPr marL="0" indent="0">
              <a:buFontTx/>
              <a:buNone/>
            </a:pPr>
            <a:r>
              <a:rPr lang="en-US" altLang="hu-HU" sz="2400"/>
              <a:t>Thus, the timing of</a:t>
            </a:r>
            <a:r>
              <a:rPr lang="hu-HU" altLang="hu-HU" sz="2400"/>
              <a:t> </a:t>
            </a:r>
            <a:r>
              <a:rPr lang="en-US" altLang="hu-HU" sz="2400"/>
              <a:t>individual steps of different transactions needs to be regulated in some manner.</a:t>
            </a:r>
          </a:p>
          <a:p>
            <a:pPr marL="0" indent="0">
              <a:buFontTx/>
              <a:buNone/>
            </a:pPr>
            <a:endParaRPr lang="hu-HU" altLang="hu-HU" sz="2400"/>
          </a:p>
          <a:p>
            <a:pPr marL="0" indent="0">
              <a:buFontTx/>
              <a:buNone/>
            </a:pPr>
            <a:r>
              <a:rPr lang="en-US" altLang="hu-HU" sz="2400"/>
              <a:t>This regulation is the job of the </a:t>
            </a:r>
            <a:r>
              <a:rPr lang="en-US" altLang="hu-HU" sz="2400" i="1"/>
              <a:t>scheduler component of the DBMS, and </a:t>
            </a:r>
            <a:r>
              <a:rPr lang="en-US" altLang="hu-HU" sz="2400" i="1">
                <a:solidFill>
                  <a:srgbClr val="00B050"/>
                </a:solidFill>
              </a:rPr>
              <a:t>the</a:t>
            </a:r>
            <a:r>
              <a:rPr lang="hu-HU" altLang="hu-HU" sz="2400" i="1">
                <a:solidFill>
                  <a:srgbClr val="00B050"/>
                </a:solidFill>
              </a:rPr>
              <a:t> </a:t>
            </a:r>
            <a:r>
              <a:rPr lang="en-US" altLang="hu-HU" sz="2400">
                <a:solidFill>
                  <a:srgbClr val="00B050"/>
                </a:solidFill>
              </a:rPr>
              <a:t>general process of assuring that transactions preserve consistency when executing</a:t>
            </a:r>
            <a:r>
              <a:rPr lang="hu-HU" altLang="hu-HU" sz="2400">
                <a:solidFill>
                  <a:srgbClr val="00B050"/>
                </a:solidFill>
              </a:rPr>
              <a:t> </a:t>
            </a:r>
            <a:r>
              <a:rPr lang="en-US" altLang="hu-HU" sz="2400">
                <a:solidFill>
                  <a:srgbClr val="00B050"/>
                </a:solidFill>
              </a:rPr>
              <a:t>simultaneously </a:t>
            </a:r>
            <a:r>
              <a:rPr lang="en-US" altLang="hu-HU" sz="2400"/>
              <a:t>is called </a:t>
            </a:r>
            <a:r>
              <a:rPr lang="en-US" altLang="hu-HU" sz="2400" i="1">
                <a:solidFill>
                  <a:srgbClr val="FF0000"/>
                </a:solidFill>
              </a:rPr>
              <a:t>concurrency control.</a:t>
            </a:r>
            <a:endParaRPr lang="hu-HU" altLang="hu-HU" sz="2400">
              <a:solidFill>
                <a:srgbClr val="FF0000"/>
              </a:solidFill>
            </a:endParaRPr>
          </a:p>
        </p:txBody>
      </p:sp>
      <p:sp>
        <p:nvSpPr>
          <p:cNvPr id="7171" name="Dia számának helye 5">
            <a:extLst>
              <a:ext uri="{FF2B5EF4-FFF2-40B4-BE49-F238E27FC236}">
                <a16:creationId xmlns:a16="http://schemas.microsoft.com/office/drawing/2014/main" id="{8236A66E-DD30-4AC8-A4E7-AEF399DE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D372B8-76E5-4836-A189-2D76B807674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hu-HU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1810854A-9E5D-4DAC-AA00-42C068B2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F4E30E-8282-4FBE-AEDB-7DE4E66E7DD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hu-HU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7327258-D8F8-45E2-8BE4-0A7BDEAAF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7050" y="350838"/>
            <a:ext cx="7772400" cy="998537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Lemma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2E01005-C425-49F7-AC89-75D6F43E5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1350" y="1331913"/>
            <a:ext cx="7772400" cy="7810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S</a:t>
            </a:r>
            <a:r>
              <a:rPr lang="en-US" altLang="hu-HU" sz="2000"/>
              <a:t>1</a:t>
            </a:r>
            <a:r>
              <a:rPr lang="en-US" altLang="hu-HU"/>
              <a:t>, S</a:t>
            </a:r>
            <a:r>
              <a:rPr lang="en-US" altLang="hu-HU" sz="2000"/>
              <a:t>2</a:t>
            </a:r>
            <a:r>
              <a:rPr lang="en-US" altLang="hu-HU"/>
              <a:t> conflict equivalent </a:t>
            </a:r>
            <a:r>
              <a:rPr lang="en-US" altLang="hu-HU">
                <a:sym typeface="Symbol" panose="05050102010706020507" pitchFamily="18" charset="2"/>
              </a:rPr>
              <a:t></a:t>
            </a:r>
            <a:r>
              <a:rPr lang="en-US" altLang="hu-HU"/>
              <a:t> P(S</a:t>
            </a:r>
            <a:r>
              <a:rPr lang="en-US" altLang="hu-HU" sz="2000"/>
              <a:t>1</a:t>
            </a:r>
            <a:r>
              <a:rPr lang="en-US" altLang="hu-HU"/>
              <a:t>)=P(S</a:t>
            </a:r>
            <a:r>
              <a:rPr lang="en-US" altLang="hu-HU" sz="2000"/>
              <a:t>2</a:t>
            </a:r>
            <a:r>
              <a:rPr lang="en-US" altLang="hu-HU"/>
              <a:t>)</a:t>
            </a:r>
          </a:p>
        </p:txBody>
      </p:sp>
      <p:grpSp>
        <p:nvGrpSpPr>
          <p:cNvPr id="34821" name="Group 6">
            <a:extLst>
              <a:ext uri="{FF2B5EF4-FFF2-40B4-BE49-F238E27FC236}">
                <a16:creationId xmlns:a16="http://schemas.microsoft.com/office/drawing/2014/main" id="{F1567306-0D9D-45D9-9035-6C162ED8ACB9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2125663"/>
            <a:ext cx="7772400" cy="4114800"/>
            <a:chOff x="405" y="1339"/>
            <a:chExt cx="4896" cy="2592"/>
          </a:xfrm>
        </p:grpSpPr>
        <p:sp>
          <p:nvSpPr>
            <p:cNvPr id="34822" name="Rectangle 4">
              <a:extLst>
                <a:ext uri="{FF2B5EF4-FFF2-40B4-BE49-F238E27FC236}">
                  <a16:creationId xmlns:a16="http://schemas.microsoft.com/office/drawing/2014/main" id="{405603E8-5230-4CEB-93BC-555B9742E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" y="1339"/>
              <a:ext cx="4896" cy="2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u="sng" dirty="0"/>
                <a:t>Proof:</a:t>
              </a:r>
              <a:endParaRPr lang="en-US" altLang="hu-HU" dirty="0"/>
            </a:p>
            <a:p>
              <a:pPr eaLnBrk="1" hangingPunct="1">
                <a:buFontTx/>
                <a:buNone/>
              </a:pPr>
              <a:r>
                <a:rPr lang="en-US" altLang="hu-HU" dirty="0">
                  <a:solidFill>
                    <a:srgbClr val="00B050"/>
                  </a:solidFill>
                </a:rPr>
                <a:t>Assume P(S</a:t>
              </a:r>
              <a:r>
                <a:rPr lang="en-US" altLang="hu-HU" sz="2000" dirty="0">
                  <a:solidFill>
                    <a:srgbClr val="00B050"/>
                  </a:solidFill>
                </a:rPr>
                <a:t>1</a:t>
              </a:r>
              <a:r>
                <a:rPr lang="en-US" altLang="hu-HU" dirty="0">
                  <a:solidFill>
                    <a:srgbClr val="00B050"/>
                  </a:solidFill>
                </a:rPr>
                <a:t>) </a:t>
              </a:r>
              <a:r>
                <a:rPr lang="en-US" altLang="hu-HU" dirty="0">
                  <a:solidFill>
                    <a:srgbClr val="00B050"/>
                  </a:solidFill>
                  <a:sym typeface="Symbol" panose="05050102010706020507" pitchFamily="18" charset="2"/>
                </a:rPr>
                <a:t></a:t>
              </a:r>
              <a:r>
                <a:rPr lang="en-US" altLang="hu-HU" dirty="0">
                  <a:solidFill>
                    <a:srgbClr val="00B050"/>
                  </a:solidFill>
                </a:rPr>
                <a:t> P(S</a:t>
              </a:r>
              <a:r>
                <a:rPr lang="en-US" altLang="hu-HU" sz="2000" dirty="0">
                  <a:solidFill>
                    <a:srgbClr val="00B050"/>
                  </a:solidFill>
                </a:rPr>
                <a:t>2</a:t>
              </a:r>
              <a:r>
                <a:rPr lang="en-US" altLang="hu-HU" dirty="0">
                  <a:solidFill>
                    <a:srgbClr val="00B050"/>
                  </a:solidFill>
                </a:rPr>
                <a:t>)</a:t>
              </a:r>
            </a:p>
            <a:p>
              <a:pPr eaLnBrk="1" hangingPunct="1">
                <a:buFontTx/>
                <a:buNone/>
              </a:pPr>
              <a:r>
                <a:rPr lang="en-US" altLang="hu-HU" dirty="0">
                  <a:sym typeface="Symbol" panose="05050102010706020507" pitchFamily="18" charset="2"/>
                </a:rPr>
                <a:t></a:t>
              </a:r>
              <a:r>
                <a:rPr lang="en-US" altLang="hu-HU" dirty="0"/>
                <a:t> </a:t>
              </a:r>
              <a:r>
                <a:rPr lang="en-US" altLang="hu-HU" dirty="0">
                  <a:sym typeface="Symbol" panose="05050102010706020507" pitchFamily="18" charset="2"/>
                </a:rPr>
                <a:t> </a:t>
              </a:r>
              <a:r>
                <a:rPr lang="en-US" altLang="hu-HU" dirty="0" err="1">
                  <a:sym typeface="Symbol" panose="05050102010706020507" pitchFamily="18" charset="2"/>
                </a:rPr>
                <a:t>T</a:t>
              </a:r>
              <a:r>
                <a:rPr lang="en-US" altLang="hu-HU" sz="2000" dirty="0" err="1">
                  <a:sym typeface="Symbol" panose="05050102010706020507" pitchFamily="18" charset="2"/>
                </a:rPr>
                <a:t>i</a:t>
              </a:r>
              <a:r>
                <a:rPr lang="en-US" altLang="hu-HU" dirty="0">
                  <a:sym typeface="Symbol" panose="05050102010706020507" pitchFamily="18" charset="2"/>
                </a:rPr>
                <a:t>: </a:t>
              </a:r>
              <a:r>
                <a:rPr lang="en-US" altLang="hu-HU" dirty="0" err="1">
                  <a:sym typeface="Symbol" panose="05050102010706020507" pitchFamily="18" charset="2"/>
                </a:rPr>
                <a:t>T</a:t>
              </a:r>
              <a:r>
                <a:rPr lang="en-US" altLang="hu-HU" sz="2000" dirty="0" err="1">
                  <a:sym typeface="Symbol" panose="05050102010706020507" pitchFamily="18" charset="2"/>
                </a:rPr>
                <a:t>i</a:t>
              </a:r>
              <a:r>
                <a:rPr lang="en-US" altLang="hu-HU" dirty="0">
                  <a:sym typeface="Symbol" panose="05050102010706020507" pitchFamily="18" charset="2"/>
                </a:rPr>
                <a:t>  </a:t>
              </a:r>
              <a:r>
                <a:rPr lang="en-US" altLang="hu-HU" dirty="0" err="1">
                  <a:sym typeface="Symbol" panose="05050102010706020507" pitchFamily="18" charset="2"/>
                </a:rPr>
                <a:t>T</a:t>
              </a:r>
              <a:r>
                <a:rPr lang="en-US" altLang="hu-HU" sz="2000" dirty="0" err="1">
                  <a:sym typeface="Symbol" panose="05050102010706020507" pitchFamily="18" charset="2"/>
                </a:rPr>
                <a:t>j</a:t>
              </a:r>
              <a:r>
                <a:rPr lang="en-US" altLang="hu-HU" dirty="0">
                  <a:sym typeface="Symbol" panose="05050102010706020507" pitchFamily="18" charset="2"/>
                </a:rPr>
                <a:t> in S</a:t>
              </a:r>
              <a:r>
                <a:rPr lang="en-US" altLang="hu-HU" sz="2000" dirty="0">
                  <a:sym typeface="Symbol" panose="05050102010706020507" pitchFamily="18" charset="2"/>
                </a:rPr>
                <a:t>1</a:t>
              </a:r>
              <a:r>
                <a:rPr lang="en-US" altLang="hu-HU" dirty="0">
                  <a:sym typeface="Symbol" panose="05050102010706020507" pitchFamily="18" charset="2"/>
                </a:rPr>
                <a:t> and not in S</a:t>
              </a:r>
              <a:r>
                <a:rPr lang="en-US" altLang="hu-HU" sz="2000" dirty="0">
                  <a:sym typeface="Symbol" panose="05050102010706020507" pitchFamily="18" charset="2"/>
                </a:rPr>
                <a:t>2</a:t>
              </a:r>
            </a:p>
            <a:p>
              <a:pPr eaLnBrk="1" hangingPunct="1">
                <a:buFontTx/>
                <a:buNone/>
              </a:pPr>
              <a:r>
                <a:rPr lang="en-US" altLang="hu-HU" dirty="0">
                  <a:sym typeface="Symbol" panose="05050102010706020507" pitchFamily="18" charset="2"/>
                </a:rPr>
                <a:t> S</a:t>
              </a:r>
              <a:r>
                <a:rPr lang="en-US" altLang="hu-HU" sz="2000" dirty="0">
                  <a:sym typeface="Symbol" panose="05050102010706020507" pitchFamily="18" charset="2"/>
                </a:rPr>
                <a:t>1</a:t>
              </a:r>
              <a:r>
                <a:rPr lang="en-US" altLang="hu-HU" dirty="0">
                  <a:sym typeface="Symbol" panose="05050102010706020507" pitchFamily="18" charset="2"/>
                </a:rPr>
                <a:t> = …p</a:t>
              </a:r>
              <a:r>
                <a:rPr lang="en-US" altLang="hu-HU" sz="2000" dirty="0">
                  <a:sym typeface="Symbol" panose="05050102010706020507" pitchFamily="18" charset="2"/>
                </a:rPr>
                <a:t>i</a:t>
              </a:r>
              <a:r>
                <a:rPr lang="en-US" altLang="hu-HU" dirty="0">
                  <a:sym typeface="Symbol" panose="05050102010706020507" pitchFamily="18" charset="2"/>
                </a:rPr>
                <a:t>(A)... </a:t>
              </a:r>
              <a:r>
                <a:rPr lang="en-US" altLang="hu-HU" dirty="0" err="1">
                  <a:sym typeface="Symbol" panose="05050102010706020507" pitchFamily="18" charset="2"/>
                </a:rPr>
                <a:t>q</a:t>
              </a:r>
              <a:r>
                <a:rPr lang="en-US" altLang="hu-HU" sz="2000" dirty="0" err="1">
                  <a:sym typeface="Symbol" panose="05050102010706020507" pitchFamily="18" charset="2"/>
                </a:rPr>
                <a:t>j</a:t>
              </a:r>
              <a:r>
                <a:rPr lang="en-US" altLang="hu-HU" dirty="0">
                  <a:sym typeface="Symbol" panose="05050102010706020507" pitchFamily="18" charset="2"/>
                </a:rPr>
                <a:t>(A)… 		p</a:t>
              </a:r>
              <a:r>
                <a:rPr lang="en-US" altLang="hu-HU" sz="2000" dirty="0">
                  <a:sym typeface="Symbol" panose="05050102010706020507" pitchFamily="18" charset="2"/>
                </a:rPr>
                <a:t>i, </a:t>
              </a:r>
              <a:r>
                <a:rPr lang="en-US" altLang="hu-HU" dirty="0" err="1">
                  <a:sym typeface="Symbol" panose="05050102010706020507" pitchFamily="18" charset="2"/>
                </a:rPr>
                <a:t>q</a:t>
              </a:r>
              <a:r>
                <a:rPr lang="en-US" altLang="hu-HU" sz="2000" dirty="0" err="1">
                  <a:sym typeface="Symbol" panose="05050102010706020507" pitchFamily="18" charset="2"/>
                </a:rPr>
                <a:t>j</a:t>
              </a:r>
              <a:endParaRPr lang="en-US" altLang="hu-HU" dirty="0">
                <a:sym typeface="Symbol" panose="05050102010706020507" pitchFamily="18" charset="2"/>
              </a:endParaRPr>
            </a:p>
            <a:p>
              <a:pPr eaLnBrk="1" hangingPunct="1">
                <a:buFontTx/>
                <a:buNone/>
              </a:pPr>
              <a:r>
                <a:rPr lang="en-US" altLang="hu-HU" dirty="0">
                  <a:sym typeface="Symbol" panose="05050102010706020507" pitchFamily="18" charset="2"/>
                </a:rPr>
                <a:t>	  S</a:t>
              </a:r>
              <a:r>
                <a:rPr lang="en-US" altLang="hu-HU" sz="2000" dirty="0">
                  <a:sym typeface="Symbol" panose="05050102010706020507" pitchFamily="18" charset="2"/>
                </a:rPr>
                <a:t>2</a:t>
              </a:r>
              <a:r>
                <a:rPr lang="en-US" altLang="hu-HU" dirty="0">
                  <a:sym typeface="Symbol" panose="05050102010706020507" pitchFamily="18" charset="2"/>
                </a:rPr>
                <a:t> = …</a:t>
              </a:r>
              <a:r>
                <a:rPr lang="en-US" altLang="hu-HU" dirty="0" err="1">
                  <a:sym typeface="Symbol" panose="05050102010706020507" pitchFamily="18" charset="2"/>
                </a:rPr>
                <a:t>q</a:t>
              </a:r>
              <a:r>
                <a:rPr lang="en-US" altLang="hu-HU" sz="2000" dirty="0" err="1">
                  <a:sym typeface="Symbol" panose="05050102010706020507" pitchFamily="18" charset="2"/>
                </a:rPr>
                <a:t>j</a:t>
              </a:r>
              <a:r>
                <a:rPr lang="en-US" altLang="hu-HU" dirty="0">
                  <a:sym typeface="Symbol" panose="05050102010706020507" pitchFamily="18" charset="2"/>
                </a:rPr>
                <a:t>(A)…p</a:t>
              </a:r>
              <a:r>
                <a:rPr lang="en-US" altLang="hu-HU" sz="2000" dirty="0">
                  <a:sym typeface="Symbol" panose="05050102010706020507" pitchFamily="18" charset="2"/>
                </a:rPr>
                <a:t>i</a:t>
              </a:r>
              <a:r>
                <a:rPr lang="en-US" altLang="hu-HU" dirty="0">
                  <a:sym typeface="Symbol" panose="05050102010706020507" pitchFamily="18" charset="2"/>
                </a:rPr>
                <a:t>(A)... 		conflict</a:t>
              </a:r>
            </a:p>
            <a:p>
              <a:pPr eaLnBrk="1" hangingPunct="1">
                <a:buFontTx/>
                <a:buNone/>
              </a:pPr>
              <a:endParaRPr lang="en-US" altLang="hu-HU" dirty="0">
                <a:sym typeface="Symbol" panose="05050102010706020507" pitchFamily="18" charset="2"/>
              </a:endParaRPr>
            </a:p>
            <a:p>
              <a:pPr eaLnBrk="1" hangingPunct="1">
                <a:buFontTx/>
                <a:buNone/>
              </a:pPr>
              <a:r>
                <a:rPr lang="en-US" altLang="hu-HU" dirty="0">
                  <a:sym typeface="Symbol" panose="05050102010706020507" pitchFamily="18" charset="2"/>
                </a:rPr>
                <a:t> </a:t>
              </a:r>
              <a:r>
                <a:rPr lang="en-US" altLang="hu-HU" dirty="0">
                  <a:solidFill>
                    <a:srgbClr val="00B050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hu-HU" sz="2000" dirty="0">
                  <a:solidFill>
                    <a:srgbClr val="00B050"/>
                  </a:solidFill>
                  <a:sym typeface="Symbol" panose="05050102010706020507" pitchFamily="18" charset="2"/>
                </a:rPr>
                <a:t>1, </a:t>
              </a:r>
              <a:r>
                <a:rPr lang="en-US" altLang="hu-HU" dirty="0">
                  <a:solidFill>
                    <a:srgbClr val="00B050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hu-HU" sz="2000" dirty="0">
                  <a:solidFill>
                    <a:srgbClr val="00B050"/>
                  </a:solidFill>
                  <a:sym typeface="Symbol" panose="05050102010706020507" pitchFamily="18" charset="2"/>
                </a:rPr>
                <a:t>2 </a:t>
              </a:r>
              <a:r>
                <a:rPr lang="en-US" altLang="hu-HU" dirty="0">
                  <a:solidFill>
                    <a:srgbClr val="00B050"/>
                  </a:solidFill>
                  <a:sym typeface="Symbol" panose="05050102010706020507" pitchFamily="18" charset="2"/>
                </a:rPr>
                <a:t>not conflict equivalent </a:t>
              </a:r>
            </a:p>
          </p:txBody>
        </p:sp>
        <p:sp>
          <p:nvSpPr>
            <p:cNvPr id="34823" name="AutoShape 5">
              <a:extLst>
                <a:ext uri="{FF2B5EF4-FFF2-40B4-BE49-F238E27FC236}">
                  <a16:creationId xmlns:a16="http://schemas.microsoft.com/office/drawing/2014/main" id="{E11327C6-E7C9-45A9-9AFD-D192675C2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2471"/>
              <a:ext cx="144" cy="72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u-HU" altLang="hu-HU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373AE840-D3AF-4B40-AD51-B007DF33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889606-576C-46CE-83B1-25FCB7CEB16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hu-HU" sz="140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09FB163-F834-48BE-9E98-91522EAB96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9738" y="768350"/>
            <a:ext cx="8350250" cy="1257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Note: P(S</a:t>
            </a:r>
            <a:r>
              <a:rPr lang="en-US" altLang="hu-HU" sz="2000"/>
              <a:t>1</a:t>
            </a:r>
            <a:r>
              <a:rPr lang="en-US" altLang="hu-HU"/>
              <a:t>)=P(S</a:t>
            </a:r>
            <a:r>
              <a:rPr lang="en-US" altLang="hu-HU" sz="2000"/>
              <a:t>2</a:t>
            </a:r>
            <a:r>
              <a:rPr lang="en-US" altLang="hu-HU"/>
              <a:t>) </a:t>
            </a:r>
            <a:r>
              <a:rPr lang="en-US" altLang="hu-HU">
                <a:sym typeface="Symbol" panose="05050102010706020507" pitchFamily="18" charset="2"/>
              </a:rPr>
              <a:t></a:t>
            </a:r>
            <a:r>
              <a:rPr lang="en-US" altLang="hu-HU"/>
              <a:t> S</a:t>
            </a:r>
            <a:r>
              <a:rPr lang="en-US" altLang="hu-HU" sz="2000"/>
              <a:t>1, </a:t>
            </a:r>
            <a:r>
              <a:rPr lang="en-US" altLang="hu-HU"/>
              <a:t>S</a:t>
            </a:r>
            <a:r>
              <a:rPr lang="en-US" altLang="hu-HU" sz="2000"/>
              <a:t>2 </a:t>
            </a:r>
            <a:r>
              <a:rPr lang="en-US" altLang="hu-HU"/>
              <a:t>conflict equivalent</a:t>
            </a:r>
            <a:endParaRPr lang="en-US" altLang="hu-HU" sz="2800"/>
          </a:p>
        </p:txBody>
      </p:sp>
      <p:sp>
        <p:nvSpPr>
          <p:cNvPr id="35844" name="Line 5">
            <a:extLst>
              <a:ext uri="{FF2B5EF4-FFF2-40B4-BE49-F238E27FC236}">
                <a16:creationId xmlns:a16="http://schemas.microsoft.com/office/drawing/2014/main" id="{FF97185C-3A8A-466F-BC7E-2F9DC4A809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2863" y="869950"/>
            <a:ext cx="327025" cy="436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5845" name="Rectangle 6">
            <a:extLst>
              <a:ext uri="{FF2B5EF4-FFF2-40B4-BE49-F238E27FC236}">
                <a16:creationId xmlns:a16="http://schemas.microsoft.com/office/drawing/2014/main" id="{BFC3615E-0851-4505-AD69-8F976981A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8" y="1966913"/>
            <a:ext cx="7772400" cy="333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u="sng" dirty="0">
                <a:solidFill>
                  <a:srgbClr val="FF0000"/>
                </a:solidFill>
              </a:rPr>
              <a:t>Counter example:</a:t>
            </a:r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S</a:t>
            </a:r>
            <a:r>
              <a:rPr lang="en-US" altLang="hu-HU" sz="2000" dirty="0"/>
              <a:t>1</a:t>
            </a:r>
            <a:r>
              <a:rPr lang="en-US" altLang="hu-HU" dirty="0"/>
              <a:t>=w</a:t>
            </a:r>
            <a:r>
              <a:rPr lang="en-US" altLang="hu-HU" sz="2000" dirty="0"/>
              <a:t>1</a:t>
            </a:r>
            <a:r>
              <a:rPr lang="en-US" altLang="hu-HU" dirty="0"/>
              <a:t>(A) r</a:t>
            </a:r>
            <a:r>
              <a:rPr lang="en-US" altLang="hu-HU" sz="2000" dirty="0"/>
              <a:t>2</a:t>
            </a:r>
            <a:r>
              <a:rPr lang="en-US" altLang="hu-HU" dirty="0"/>
              <a:t>(A)     w</a:t>
            </a:r>
            <a:r>
              <a:rPr lang="en-US" altLang="hu-HU" sz="2000" dirty="0"/>
              <a:t>2</a:t>
            </a:r>
            <a:r>
              <a:rPr lang="en-US" altLang="hu-HU" dirty="0"/>
              <a:t>(B) r</a:t>
            </a:r>
            <a:r>
              <a:rPr lang="en-US" altLang="hu-HU" sz="2000" dirty="0"/>
              <a:t>1</a:t>
            </a:r>
            <a:r>
              <a:rPr lang="en-US" altLang="hu-HU" dirty="0"/>
              <a:t>(B)</a:t>
            </a:r>
            <a:r>
              <a:rPr lang="hu-HU" altLang="hu-HU" dirty="0"/>
              <a:t>  </a:t>
            </a:r>
            <a:r>
              <a:rPr lang="hu-HU" altLang="hu-HU" sz="2400" dirty="0"/>
              <a:t>(</a:t>
            </a:r>
            <a:r>
              <a:rPr lang="hu-HU" altLang="hu-HU" sz="2400" dirty="0" err="1"/>
              <a:t>cannot</a:t>
            </a:r>
            <a:r>
              <a:rPr lang="hu-HU" altLang="hu-HU" sz="2400" dirty="0"/>
              <a:t> </a:t>
            </a:r>
            <a:r>
              <a:rPr lang="hu-HU" altLang="hu-HU" sz="2400" dirty="0" err="1"/>
              <a:t>swap</a:t>
            </a:r>
            <a:r>
              <a:rPr lang="hu-HU" altLang="hu-HU" sz="2400" dirty="0"/>
              <a:t>)</a:t>
            </a:r>
            <a:endParaRPr lang="en-US" altLang="hu-HU" sz="2400" dirty="0"/>
          </a:p>
          <a:p>
            <a:pPr eaLnBrk="1" hangingPunct="1">
              <a:buFontTx/>
              <a:buNone/>
            </a:pPr>
            <a:r>
              <a:rPr lang="en-US" altLang="hu-HU" dirty="0"/>
              <a:t> 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S</a:t>
            </a:r>
            <a:r>
              <a:rPr lang="en-US" altLang="hu-HU" sz="2000" dirty="0"/>
              <a:t>2</a:t>
            </a:r>
            <a:r>
              <a:rPr lang="en-US" altLang="hu-HU" dirty="0"/>
              <a:t>=r</a:t>
            </a:r>
            <a:r>
              <a:rPr lang="en-US" altLang="hu-HU" sz="2000" dirty="0"/>
              <a:t>2</a:t>
            </a:r>
            <a:r>
              <a:rPr lang="en-US" altLang="hu-HU" dirty="0"/>
              <a:t>(A) w</a:t>
            </a:r>
            <a:r>
              <a:rPr lang="en-US" altLang="hu-HU" sz="2000" dirty="0"/>
              <a:t>1</a:t>
            </a:r>
            <a:r>
              <a:rPr lang="en-US" altLang="hu-HU" dirty="0"/>
              <a:t>(A)	    r</a:t>
            </a:r>
            <a:r>
              <a:rPr lang="en-US" altLang="hu-HU" sz="2000" dirty="0"/>
              <a:t>1</a:t>
            </a:r>
            <a:r>
              <a:rPr lang="en-US" altLang="hu-HU" dirty="0"/>
              <a:t>(B) w</a:t>
            </a:r>
            <a:r>
              <a:rPr lang="en-US" altLang="hu-HU" sz="2000" dirty="0"/>
              <a:t>2</a:t>
            </a:r>
            <a:r>
              <a:rPr lang="en-US" altLang="hu-HU" dirty="0"/>
              <a:t>(B)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2EA6F98D-FA39-43C9-9194-C42ADFEE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3A8531-5157-40DD-BE51-1E95A462B9C7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hu-HU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10EEF56-3757-4ACF-8A40-49278D6BB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50838"/>
            <a:ext cx="7772400" cy="88265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Theorem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F57AFFE-4C51-4082-9616-FFAAE48CC1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7050" y="1303338"/>
            <a:ext cx="7772400" cy="6937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P(S</a:t>
            </a:r>
            <a:r>
              <a:rPr lang="en-US" altLang="hu-HU" sz="2000"/>
              <a:t>1</a:t>
            </a:r>
            <a:r>
              <a:rPr lang="en-US" altLang="hu-HU"/>
              <a:t>) </a:t>
            </a:r>
            <a:r>
              <a:rPr lang="en-US" altLang="hu-HU">
                <a:solidFill>
                  <a:srgbClr val="FF0000"/>
                </a:solidFill>
              </a:rPr>
              <a:t>acyclic</a:t>
            </a:r>
            <a:r>
              <a:rPr lang="en-US" altLang="hu-HU"/>
              <a:t> </a:t>
            </a:r>
            <a:r>
              <a:rPr lang="en-US" altLang="hu-HU">
                <a:sym typeface="Symbol" panose="05050102010706020507" pitchFamily="18" charset="2"/>
              </a:rPr>
              <a:t></a:t>
            </a:r>
            <a:r>
              <a:rPr lang="en-US" altLang="hu-HU"/>
              <a:t> S</a:t>
            </a:r>
            <a:r>
              <a:rPr lang="en-US" altLang="hu-HU" sz="2000"/>
              <a:t>1</a:t>
            </a:r>
            <a:r>
              <a:rPr lang="en-US" altLang="hu-HU"/>
              <a:t> </a:t>
            </a:r>
            <a:r>
              <a:rPr lang="en-US" altLang="hu-HU">
                <a:solidFill>
                  <a:srgbClr val="FF0000"/>
                </a:solidFill>
              </a:rPr>
              <a:t>conflict serializable</a:t>
            </a:r>
          </a:p>
        </p:txBody>
      </p:sp>
      <p:sp>
        <p:nvSpPr>
          <p:cNvPr id="336900" name="Rectangle 4">
            <a:extLst>
              <a:ext uri="{FF2B5EF4-FFF2-40B4-BE49-F238E27FC236}">
                <a16:creationId xmlns:a16="http://schemas.microsoft.com/office/drawing/2014/main" id="{2C2F563B-53F1-4D98-AC4B-6F30241CD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8" y="2587625"/>
            <a:ext cx="77724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(</a:t>
            </a:r>
            <a:r>
              <a:rPr lang="en-US" altLang="hu-HU">
                <a:solidFill>
                  <a:srgbClr val="FF0000"/>
                </a:solidFill>
                <a:sym typeface="Symbol" panose="05050102010706020507" pitchFamily="18" charset="2"/>
              </a:rPr>
              <a:t></a:t>
            </a:r>
            <a:r>
              <a:rPr lang="en-US" altLang="hu-HU"/>
              <a:t>) Assume S</a:t>
            </a:r>
            <a:r>
              <a:rPr lang="en-US" altLang="hu-HU" sz="2000"/>
              <a:t>1</a:t>
            </a:r>
            <a:r>
              <a:rPr lang="en-US" altLang="hu-HU"/>
              <a:t> is conflict serializable</a:t>
            </a:r>
          </a:p>
          <a:p>
            <a:pPr eaLnBrk="1" hangingPunct="1">
              <a:buFontTx/>
              <a:buNone/>
            </a:pPr>
            <a:r>
              <a:rPr lang="en-US" altLang="hu-HU">
                <a:sym typeface="Symbol" panose="05050102010706020507" pitchFamily="18" charset="2"/>
              </a:rPr>
              <a:t></a:t>
            </a:r>
            <a:r>
              <a:rPr lang="en-US" altLang="hu-HU"/>
              <a:t> </a:t>
            </a:r>
            <a:r>
              <a:rPr lang="en-US" altLang="hu-HU">
                <a:sym typeface="Symbol" panose="05050102010706020507" pitchFamily="18" charset="2"/>
              </a:rPr>
              <a:t> S</a:t>
            </a:r>
            <a:r>
              <a:rPr lang="en-US" altLang="hu-HU" sz="2000">
                <a:sym typeface="Symbol" panose="05050102010706020507" pitchFamily="18" charset="2"/>
              </a:rPr>
              <a:t>s</a:t>
            </a:r>
            <a:r>
              <a:rPr lang="en-US" altLang="hu-HU">
                <a:sym typeface="Symbol" panose="05050102010706020507" pitchFamily="18" charset="2"/>
              </a:rPr>
              <a:t>: S</a:t>
            </a:r>
            <a:r>
              <a:rPr lang="en-US" altLang="hu-HU" sz="2000">
                <a:sym typeface="Symbol" panose="05050102010706020507" pitchFamily="18" charset="2"/>
              </a:rPr>
              <a:t>s</a:t>
            </a:r>
            <a:r>
              <a:rPr lang="en-US" altLang="hu-HU">
                <a:sym typeface="Symbol" panose="05050102010706020507" pitchFamily="18" charset="2"/>
              </a:rPr>
              <a:t>, S</a:t>
            </a:r>
            <a:r>
              <a:rPr lang="en-US" altLang="hu-HU" sz="2000">
                <a:sym typeface="Symbol" panose="05050102010706020507" pitchFamily="18" charset="2"/>
              </a:rPr>
              <a:t>1 </a:t>
            </a:r>
            <a:r>
              <a:rPr lang="en-US" altLang="hu-HU">
                <a:sym typeface="Symbol" panose="05050102010706020507" pitchFamily="18" charset="2"/>
              </a:rPr>
              <a:t>conflict equivalent</a:t>
            </a:r>
          </a:p>
          <a:p>
            <a:pPr eaLnBrk="1" hangingPunct="1">
              <a:buFontTx/>
              <a:buNone/>
            </a:pPr>
            <a:r>
              <a:rPr lang="en-US" altLang="hu-HU">
                <a:sym typeface="Symbol" panose="05050102010706020507" pitchFamily="18" charset="2"/>
              </a:rPr>
              <a:t> P(S</a:t>
            </a:r>
            <a:r>
              <a:rPr lang="en-US" altLang="hu-HU" sz="2000">
                <a:sym typeface="Symbol" panose="05050102010706020507" pitchFamily="18" charset="2"/>
              </a:rPr>
              <a:t>s</a:t>
            </a:r>
            <a:r>
              <a:rPr lang="en-US" altLang="hu-HU" sz="2800">
                <a:sym typeface="Symbol" panose="05050102010706020507" pitchFamily="18" charset="2"/>
              </a:rPr>
              <a:t>)</a:t>
            </a:r>
            <a:r>
              <a:rPr lang="en-US" altLang="hu-HU" sz="2000">
                <a:sym typeface="Symbol" panose="05050102010706020507" pitchFamily="18" charset="2"/>
              </a:rPr>
              <a:t> </a:t>
            </a:r>
            <a:r>
              <a:rPr lang="en-US" altLang="hu-HU" sz="2800">
                <a:sym typeface="Symbol" panose="05050102010706020507" pitchFamily="18" charset="2"/>
              </a:rPr>
              <a:t>=</a:t>
            </a:r>
            <a:r>
              <a:rPr lang="en-US" altLang="hu-HU" sz="2000">
                <a:sym typeface="Symbol" panose="05050102010706020507" pitchFamily="18" charset="2"/>
              </a:rPr>
              <a:t> </a:t>
            </a:r>
            <a:r>
              <a:rPr lang="en-US" altLang="hu-HU">
                <a:sym typeface="Symbol" panose="05050102010706020507" pitchFamily="18" charset="2"/>
              </a:rPr>
              <a:t>P(S</a:t>
            </a:r>
            <a:r>
              <a:rPr lang="en-US" altLang="hu-HU" sz="2000">
                <a:sym typeface="Symbol" panose="05050102010706020507" pitchFamily="18" charset="2"/>
              </a:rPr>
              <a:t>1</a:t>
            </a:r>
            <a:r>
              <a:rPr lang="en-US" altLang="hu-HU">
                <a:sym typeface="Symbol" panose="05050102010706020507" pitchFamily="18" charset="2"/>
              </a:rPr>
              <a:t>)</a:t>
            </a:r>
            <a:r>
              <a:rPr lang="en-US" altLang="hu-HU" sz="2000">
                <a:sym typeface="Symbol" panose="050501020107060205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hu-HU">
                <a:sym typeface="Symbol" panose="05050102010706020507" pitchFamily="18" charset="2"/>
              </a:rPr>
              <a:t> P(S</a:t>
            </a:r>
            <a:r>
              <a:rPr lang="en-US" altLang="hu-HU" sz="2000">
                <a:sym typeface="Symbol" panose="05050102010706020507" pitchFamily="18" charset="2"/>
              </a:rPr>
              <a:t>1</a:t>
            </a:r>
            <a:r>
              <a:rPr lang="en-US" altLang="hu-HU">
                <a:sym typeface="Symbol" panose="05050102010706020507" pitchFamily="18" charset="2"/>
              </a:rPr>
              <a:t>) acyclic since P(S</a:t>
            </a:r>
            <a:r>
              <a:rPr lang="en-US" altLang="hu-HU" sz="2000">
                <a:sym typeface="Symbol" panose="05050102010706020507" pitchFamily="18" charset="2"/>
              </a:rPr>
              <a:t>s</a:t>
            </a:r>
            <a:r>
              <a:rPr lang="en-US" altLang="hu-HU">
                <a:sym typeface="Symbol" panose="05050102010706020507" pitchFamily="18" charset="2"/>
              </a:rPr>
              <a:t>) is acyclic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8FF6D6FA-CADC-4CD5-BA50-F9DD41B4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B24EC0-EA2C-419E-96F1-CACFB2EF7F1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hu-HU" sz="140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FB4E39A-C269-45AA-817F-E7DE4B6F5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1175" y="2222500"/>
            <a:ext cx="7772400" cy="3521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(</a:t>
            </a:r>
            <a:r>
              <a:rPr lang="en-US" altLang="hu-HU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hu-HU" dirty="0"/>
              <a:t>) Assume P(S</a:t>
            </a:r>
            <a:r>
              <a:rPr lang="en-US" altLang="hu-HU" sz="2000" dirty="0"/>
              <a:t>1</a:t>
            </a:r>
            <a:r>
              <a:rPr lang="en-US" altLang="hu-HU" dirty="0"/>
              <a:t>) is acyclic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Transform S</a:t>
            </a:r>
            <a:r>
              <a:rPr lang="en-US" altLang="hu-HU" sz="2000" dirty="0"/>
              <a:t>1</a:t>
            </a:r>
            <a:r>
              <a:rPr lang="en-US" altLang="hu-HU" dirty="0"/>
              <a:t> as follows: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(1) Take T</a:t>
            </a:r>
            <a:r>
              <a:rPr lang="en-US" altLang="hu-HU" sz="2000" dirty="0"/>
              <a:t>1</a:t>
            </a:r>
            <a:r>
              <a:rPr lang="en-US" altLang="hu-HU" sz="2400" dirty="0"/>
              <a:t> to be transaction with no incident arcs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(2) </a:t>
            </a:r>
            <a:r>
              <a:rPr lang="en-US" altLang="hu-HU" sz="2400" dirty="0">
                <a:solidFill>
                  <a:srgbClr val="FF0000"/>
                </a:solidFill>
              </a:rPr>
              <a:t>Move all T</a:t>
            </a:r>
            <a:r>
              <a:rPr lang="en-US" altLang="hu-HU" sz="2000" dirty="0">
                <a:solidFill>
                  <a:srgbClr val="FF0000"/>
                </a:solidFill>
              </a:rPr>
              <a:t>1</a:t>
            </a:r>
            <a:r>
              <a:rPr lang="en-US" altLang="hu-HU" sz="2400" dirty="0">
                <a:solidFill>
                  <a:srgbClr val="FF0000"/>
                </a:solidFill>
              </a:rPr>
              <a:t> actions to the front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S</a:t>
            </a:r>
            <a:r>
              <a:rPr lang="en-US" altLang="hu-HU" sz="2000" dirty="0"/>
              <a:t>1</a:t>
            </a:r>
            <a:r>
              <a:rPr lang="en-US" altLang="hu-HU" sz="2400" dirty="0"/>
              <a:t> = …….  </a:t>
            </a:r>
            <a:r>
              <a:rPr lang="en-US" altLang="hu-HU" sz="2800" dirty="0" err="1"/>
              <a:t>q</a:t>
            </a:r>
            <a:r>
              <a:rPr lang="en-US" altLang="hu-HU" sz="2000" dirty="0" err="1"/>
              <a:t>j</a:t>
            </a:r>
            <a:r>
              <a:rPr lang="en-US" altLang="hu-HU" sz="2400" dirty="0"/>
              <a:t>(A)…….</a:t>
            </a:r>
            <a:r>
              <a:rPr lang="en-US" altLang="hu-HU" sz="2800" dirty="0"/>
              <a:t>p</a:t>
            </a:r>
            <a:r>
              <a:rPr lang="en-US" altLang="hu-HU" sz="2000" dirty="0"/>
              <a:t>1</a:t>
            </a:r>
            <a:r>
              <a:rPr lang="en-US" altLang="hu-HU" sz="2400" dirty="0"/>
              <a:t>(A)…..</a:t>
            </a:r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sz="2400" dirty="0"/>
              <a:t>(3) we now have S</a:t>
            </a:r>
            <a:r>
              <a:rPr lang="en-US" altLang="hu-HU" sz="2000" dirty="0"/>
              <a:t>1</a:t>
            </a:r>
            <a:r>
              <a:rPr lang="en-US" altLang="hu-HU" sz="2400" dirty="0"/>
              <a:t> = &lt; T</a:t>
            </a:r>
            <a:r>
              <a:rPr lang="en-US" altLang="hu-HU" sz="2000" dirty="0"/>
              <a:t>1</a:t>
            </a:r>
            <a:r>
              <a:rPr lang="en-US" altLang="hu-HU" sz="2400" dirty="0"/>
              <a:t> actions &gt;&lt;... rest ...&gt;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(4) </a:t>
            </a:r>
            <a:r>
              <a:rPr lang="en-US" altLang="hu-HU" sz="2400" dirty="0">
                <a:solidFill>
                  <a:srgbClr val="FF0000"/>
                </a:solidFill>
              </a:rPr>
              <a:t>repeat above steps </a:t>
            </a:r>
            <a:r>
              <a:rPr lang="en-US" altLang="hu-HU" sz="2400" dirty="0"/>
              <a:t>to serialize rest!</a:t>
            </a:r>
          </a:p>
        </p:txBody>
      </p:sp>
      <p:sp>
        <p:nvSpPr>
          <p:cNvPr id="37892" name="Text Box 5">
            <a:extLst>
              <a:ext uri="{FF2B5EF4-FFF2-40B4-BE49-F238E27FC236}">
                <a16:creationId xmlns:a16="http://schemas.microsoft.com/office/drawing/2014/main" id="{9A384D9A-5704-498D-A5C1-D1B9DA8B2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563" y="1647825"/>
            <a:ext cx="1501775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400"/>
              <a:t>1</a:t>
            </a:r>
            <a:endParaRPr lang="en-US" altLang="hu-HU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400"/>
              <a:t>2</a:t>
            </a:r>
            <a:r>
              <a:rPr lang="en-US" altLang="hu-HU"/>
              <a:t>    T</a:t>
            </a:r>
            <a:r>
              <a:rPr lang="en-US" altLang="hu-HU" sz="2400"/>
              <a:t>3</a:t>
            </a:r>
            <a:endParaRPr lang="en-US" altLang="hu-HU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   T</a:t>
            </a:r>
            <a:r>
              <a:rPr lang="en-US" altLang="hu-HU" sz="2400"/>
              <a:t>4</a:t>
            </a:r>
            <a:endParaRPr lang="en-US" altLang="hu-HU"/>
          </a:p>
        </p:txBody>
      </p:sp>
      <p:sp>
        <p:nvSpPr>
          <p:cNvPr id="37893" name="Line 6">
            <a:extLst>
              <a:ext uri="{FF2B5EF4-FFF2-40B4-BE49-F238E27FC236}">
                <a16:creationId xmlns:a16="http://schemas.microsoft.com/office/drawing/2014/main" id="{CA2D5DEE-B724-41C3-8CB2-4A59D6A892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73938" y="209708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894" name="Line 7">
            <a:extLst>
              <a:ext uri="{FF2B5EF4-FFF2-40B4-BE49-F238E27FC236}">
                <a16:creationId xmlns:a16="http://schemas.microsoft.com/office/drawing/2014/main" id="{A3930365-4E18-4ACC-8296-2AAF85C1D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3538" y="2097088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895" name="Line 8">
            <a:extLst>
              <a:ext uri="{FF2B5EF4-FFF2-40B4-BE49-F238E27FC236}">
                <a16:creationId xmlns:a16="http://schemas.microsoft.com/office/drawing/2014/main" id="{D3117954-B035-47DE-94FE-1C0C49CB44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92938" y="293528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896" name="Line 9">
            <a:extLst>
              <a:ext uri="{FF2B5EF4-FFF2-40B4-BE49-F238E27FC236}">
                <a16:creationId xmlns:a16="http://schemas.microsoft.com/office/drawing/2014/main" id="{A1C1D049-2757-45AB-AF7C-980B7F2384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9738" y="293528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897" name="Line 10">
            <a:extLst>
              <a:ext uri="{FF2B5EF4-FFF2-40B4-BE49-F238E27FC236}">
                <a16:creationId xmlns:a16="http://schemas.microsoft.com/office/drawing/2014/main" id="{254F4D5A-D26C-4C76-9044-946C28A02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6338" y="29352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898" name="Rectangle 11">
            <a:extLst>
              <a:ext uri="{FF2B5EF4-FFF2-40B4-BE49-F238E27FC236}">
                <a16:creationId xmlns:a16="http://schemas.microsoft.com/office/drawing/2014/main" id="{4B50E01C-1FEA-4237-8978-0D10AC8F5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206375"/>
            <a:ext cx="7772400" cy="882650"/>
          </a:xfrm>
          <a:noFill/>
        </p:spPr>
        <p:txBody>
          <a:bodyPr/>
          <a:lstStyle/>
          <a:p>
            <a:pPr algn="l" eaLnBrk="1" hangingPunct="1"/>
            <a:r>
              <a:rPr lang="en-US" altLang="hu-HU" sz="3600" u="sng"/>
              <a:t>Theorem</a:t>
            </a:r>
          </a:p>
        </p:txBody>
      </p:sp>
      <p:sp>
        <p:nvSpPr>
          <p:cNvPr id="37899" name="Rectangle 12">
            <a:extLst>
              <a:ext uri="{FF2B5EF4-FFF2-40B4-BE49-F238E27FC236}">
                <a16:creationId xmlns:a16="http://schemas.microsoft.com/office/drawing/2014/main" id="{2030DCF2-BA54-4143-8FEE-0EABFA208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3" y="1073150"/>
            <a:ext cx="77724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P(S</a:t>
            </a:r>
            <a:r>
              <a:rPr lang="en-US" altLang="hu-HU" sz="2000"/>
              <a:t>1</a:t>
            </a:r>
            <a:r>
              <a:rPr lang="en-US" altLang="hu-HU"/>
              <a:t>) acyclic </a:t>
            </a:r>
            <a:r>
              <a:rPr lang="en-US" altLang="hu-HU">
                <a:sym typeface="Symbol" panose="05050102010706020507" pitchFamily="18" charset="2"/>
              </a:rPr>
              <a:t></a:t>
            </a:r>
            <a:r>
              <a:rPr lang="en-US" altLang="hu-HU"/>
              <a:t> S</a:t>
            </a:r>
            <a:r>
              <a:rPr lang="en-US" altLang="hu-HU" sz="2000"/>
              <a:t>1</a:t>
            </a:r>
            <a:r>
              <a:rPr lang="en-US" altLang="hu-HU"/>
              <a:t> conflict serializable</a:t>
            </a:r>
          </a:p>
        </p:txBody>
      </p:sp>
      <p:sp>
        <p:nvSpPr>
          <p:cNvPr id="37900" name="Freeform 13">
            <a:extLst>
              <a:ext uri="{FF2B5EF4-FFF2-40B4-BE49-F238E27FC236}">
                <a16:creationId xmlns:a16="http://schemas.microsoft.com/office/drawing/2014/main" id="{6D666B23-C94B-4209-B3C4-E0C3B9C8D814}"/>
              </a:ext>
            </a:extLst>
          </p:cNvPr>
          <p:cNvSpPr>
            <a:spLocks/>
          </p:cNvSpPr>
          <p:nvPr/>
        </p:nvSpPr>
        <p:spPr bwMode="auto">
          <a:xfrm>
            <a:off x="2597150" y="4776788"/>
            <a:ext cx="1933575" cy="203200"/>
          </a:xfrm>
          <a:custGeom>
            <a:avLst/>
            <a:gdLst>
              <a:gd name="T0" fmla="*/ 2147483646 w 1218"/>
              <a:gd name="T1" fmla="*/ 0 h 128"/>
              <a:gd name="T2" fmla="*/ 2147483646 w 1218"/>
              <a:gd name="T3" fmla="*/ 2147483646 h 128"/>
              <a:gd name="T4" fmla="*/ 2147483646 w 1218"/>
              <a:gd name="T5" fmla="*/ 2147483646 h 128"/>
              <a:gd name="T6" fmla="*/ 2147483646 w 1218"/>
              <a:gd name="T7" fmla="*/ 2147483646 h 128"/>
              <a:gd name="T8" fmla="*/ 2147483646 w 1218"/>
              <a:gd name="T9" fmla="*/ 2147483646 h 128"/>
              <a:gd name="T10" fmla="*/ 0 w 1218"/>
              <a:gd name="T11" fmla="*/ 2147483646 h 1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18"/>
              <a:gd name="T19" fmla="*/ 0 h 128"/>
              <a:gd name="T20" fmla="*/ 1218 w 1218"/>
              <a:gd name="T21" fmla="*/ 128 h 1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18" h="128">
                <a:moveTo>
                  <a:pt x="1218" y="0"/>
                </a:moveTo>
                <a:cubicBezTo>
                  <a:pt x="1186" y="21"/>
                  <a:pt x="1177" y="51"/>
                  <a:pt x="1146" y="73"/>
                </a:cubicBezTo>
                <a:cubicBezTo>
                  <a:pt x="1086" y="115"/>
                  <a:pt x="1037" y="120"/>
                  <a:pt x="964" y="128"/>
                </a:cubicBezTo>
                <a:cubicBezTo>
                  <a:pt x="860" y="122"/>
                  <a:pt x="758" y="117"/>
                  <a:pt x="655" y="100"/>
                </a:cubicBezTo>
                <a:cubicBezTo>
                  <a:pt x="617" y="94"/>
                  <a:pt x="573" y="74"/>
                  <a:pt x="536" y="73"/>
                </a:cubicBezTo>
                <a:cubicBezTo>
                  <a:pt x="357" y="70"/>
                  <a:pt x="179" y="73"/>
                  <a:pt x="0" y="7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F4F4BE4D-A120-48C9-B9D5-D1A60C9A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CB29C8-A729-497B-A341-E35B34266CC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hu-HU" sz="14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43AF956-0669-4E13-8E07-D55F9DEFE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875" y="493713"/>
            <a:ext cx="80010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How to enforce serializable schedules?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241674D-0A04-41DB-B060-51E1962E8B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8488" y="1836738"/>
            <a:ext cx="7772400" cy="24114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i="1"/>
              <a:t>Option 1: </a:t>
            </a:r>
            <a:r>
              <a:rPr lang="en-US" altLang="hu-HU"/>
              <a:t> run system, recording P(S);			 at end of day, </a:t>
            </a:r>
            <a:r>
              <a:rPr lang="en-US" altLang="hu-HU">
                <a:solidFill>
                  <a:srgbClr val="FF0000"/>
                </a:solidFill>
              </a:rPr>
              <a:t>check for</a:t>
            </a:r>
            <a:r>
              <a:rPr lang="en-US" altLang="hu-HU"/>
              <a:t> P(S)			 </a:t>
            </a:r>
            <a:r>
              <a:rPr lang="en-US" altLang="hu-HU">
                <a:solidFill>
                  <a:srgbClr val="FF0000"/>
                </a:solidFill>
              </a:rPr>
              <a:t>cycles</a:t>
            </a:r>
            <a:r>
              <a:rPr lang="en-US" altLang="hu-HU"/>
              <a:t> and declare if execution		 was good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9A7A6769-3A9D-4F74-8939-D9C6D7B3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E8F06C-DDF7-4F14-B750-B1689D29720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hu-HU" sz="140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9CF4F2F-A66A-4585-9E14-247997A8D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179387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i="1"/>
              <a:t>Option 2:</a:t>
            </a:r>
            <a:r>
              <a:rPr lang="en-US" altLang="hu-HU"/>
              <a:t>  </a:t>
            </a:r>
            <a:r>
              <a:rPr lang="en-US" altLang="hu-HU">
                <a:solidFill>
                  <a:srgbClr val="FF0000"/>
                </a:solidFill>
              </a:rPr>
              <a:t>prevent</a:t>
            </a:r>
            <a:r>
              <a:rPr lang="en-US" altLang="hu-HU"/>
              <a:t> P(S) </a:t>
            </a:r>
            <a:r>
              <a:rPr lang="en-US" altLang="hu-HU">
                <a:solidFill>
                  <a:srgbClr val="FF0000"/>
                </a:solidFill>
              </a:rPr>
              <a:t>cycles</a:t>
            </a:r>
            <a:r>
              <a:rPr lang="en-US" altLang="hu-HU"/>
              <a:t> from 			 occurring </a:t>
            </a:r>
          </a:p>
          <a:p>
            <a:pPr eaLnBrk="1" hangingPunct="1">
              <a:buFontTx/>
              <a:buNone/>
            </a:pPr>
            <a:r>
              <a:rPr lang="en-US" altLang="hu-HU"/>
              <a:t>				T</a:t>
            </a:r>
            <a:r>
              <a:rPr lang="en-US" altLang="hu-HU" sz="2000"/>
              <a:t>1  </a:t>
            </a:r>
            <a:r>
              <a:rPr lang="en-US" altLang="hu-HU"/>
              <a:t>T</a:t>
            </a:r>
            <a:r>
              <a:rPr lang="en-US" altLang="hu-HU" sz="2000"/>
              <a:t>2</a:t>
            </a:r>
            <a:r>
              <a:rPr lang="en-US" altLang="hu-HU"/>
              <a:t> …..		T</a:t>
            </a:r>
            <a:r>
              <a:rPr lang="en-US" altLang="hu-HU" sz="2000"/>
              <a:t>n</a:t>
            </a:r>
            <a:endParaRPr lang="en-US" altLang="hu-HU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05BFF51B-5727-42C0-A2F1-4AC10E8F5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8" y="3622675"/>
            <a:ext cx="2286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Scheduler</a:t>
            </a:r>
          </a:p>
        </p:txBody>
      </p:sp>
      <p:sp>
        <p:nvSpPr>
          <p:cNvPr id="39941" name="AutoShape 5">
            <a:extLst>
              <a:ext uri="{FF2B5EF4-FFF2-40B4-BE49-F238E27FC236}">
                <a16:creationId xmlns:a16="http://schemas.microsoft.com/office/drawing/2014/main" id="{3E3C78E8-7EA9-4510-8475-088142BA7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88" y="4841875"/>
            <a:ext cx="990600" cy="838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DB</a:t>
            </a:r>
          </a:p>
        </p:txBody>
      </p:sp>
      <p:sp>
        <p:nvSpPr>
          <p:cNvPr id="39942" name="Line 6">
            <a:extLst>
              <a:ext uri="{FF2B5EF4-FFF2-40B4-BE49-F238E27FC236}">
                <a16:creationId xmlns:a16="http://schemas.microsoft.com/office/drawing/2014/main" id="{67E9B3C3-C504-4C20-A19B-EA99ED285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2088" y="42322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9943" name="Line 7">
            <a:extLst>
              <a:ext uri="{FF2B5EF4-FFF2-40B4-BE49-F238E27FC236}">
                <a16:creationId xmlns:a16="http://schemas.microsoft.com/office/drawing/2014/main" id="{A54619FE-85E7-49BD-AD0D-5FB9C32A2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4288" y="3394075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9944" name="Line 8">
            <a:extLst>
              <a:ext uri="{FF2B5EF4-FFF2-40B4-BE49-F238E27FC236}">
                <a16:creationId xmlns:a16="http://schemas.microsoft.com/office/drawing/2014/main" id="{C902F312-7413-4240-90CD-87FE3DC004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4200" y="3343275"/>
            <a:ext cx="101600" cy="20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9945" name="Line 9">
            <a:extLst>
              <a:ext uri="{FF2B5EF4-FFF2-40B4-BE49-F238E27FC236}">
                <a16:creationId xmlns:a16="http://schemas.microsoft.com/office/drawing/2014/main" id="{E5701AC6-3EAE-4B60-AC55-ACEBEF28B0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6488" y="3394075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9946" name="Rectangle 10">
            <a:extLst>
              <a:ext uri="{FF2B5EF4-FFF2-40B4-BE49-F238E27FC236}">
                <a16:creationId xmlns:a16="http://schemas.microsoft.com/office/drawing/2014/main" id="{719FCFFA-7E91-4141-83FD-3A6349E59E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875" y="493713"/>
            <a:ext cx="8001000" cy="1143000"/>
          </a:xfrm>
          <a:noFill/>
        </p:spPr>
        <p:txBody>
          <a:bodyPr/>
          <a:lstStyle/>
          <a:p>
            <a:pPr algn="l" eaLnBrk="1" hangingPunct="1"/>
            <a:r>
              <a:rPr lang="en-US" altLang="hu-HU" sz="3600" u="sng"/>
              <a:t>How to enforce serializable schedules?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2BB33B40-1E59-4D03-91BB-195981FD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6107D0-28E9-4667-956E-1A4C350A192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hu-HU" sz="14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A679818-9CFA-47B1-9AEB-7589EF14F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1338" y="3794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A locking protocol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8B808D65-EE5C-46F6-A1E6-EE5D15725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7225" y="167798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Two new actions:</a:t>
            </a:r>
          </a:p>
          <a:p>
            <a:pPr eaLnBrk="1" hangingPunct="1">
              <a:buFontTx/>
              <a:buNone/>
            </a:pPr>
            <a:r>
              <a:rPr lang="en-US" altLang="hu-HU"/>
              <a:t>	lock (exclusive):	</a:t>
            </a:r>
            <a:r>
              <a:rPr lang="en-US" altLang="hu-HU">
                <a:solidFill>
                  <a:srgbClr val="FF0000"/>
                </a:solidFill>
              </a:rPr>
              <a:t>l</a:t>
            </a:r>
            <a:r>
              <a:rPr lang="en-US" altLang="hu-HU" sz="2400">
                <a:solidFill>
                  <a:srgbClr val="FF0000"/>
                </a:solidFill>
              </a:rPr>
              <a:t>i </a:t>
            </a:r>
            <a:r>
              <a:rPr lang="en-US" altLang="hu-HU">
                <a:solidFill>
                  <a:srgbClr val="FF0000"/>
                </a:solidFill>
              </a:rPr>
              <a:t>(A)</a:t>
            </a:r>
          </a:p>
          <a:p>
            <a:pPr eaLnBrk="1" hangingPunct="1">
              <a:buFontTx/>
              <a:buNone/>
            </a:pPr>
            <a:r>
              <a:rPr lang="en-US" altLang="hu-HU"/>
              <a:t>   unlock:			</a:t>
            </a:r>
            <a:r>
              <a:rPr lang="en-US" altLang="hu-HU">
                <a:solidFill>
                  <a:srgbClr val="FF0000"/>
                </a:solidFill>
              </a:rPr>
              <a:t>u</a:t>
            </a:r>
            <a:r>
              <a:rPr lang="en-US" altLang="hu-HU" sz="2400">
                <a:solidFill>
                  <a:srgbClr val="FF0000"/>
                </a:solidFill>
              </a:rPr>
              <a:t>i</a:t>
            </a:r>
            <a:r>
              <a:rPr lang="en-US" altLang="hu-HU">
                <a:solidFill>
                  <a:srgbClr val="FF0000"/>
                </a:solidFill>
              </a:rPr>
              <a:t> (A)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4EF480D7-9A6E-4D4E-8585-9D82BBD8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3225" y="4265613"/>
            <a:ext cx="1828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scheduler</a:t>
            </a:r>
          </a:p>
        </p:txBody>
      </p:sp>
      <p:sp>
        <p:nvSpPr>
          <p:cNvPr id="40966" name="AutoShape 5">
            <a:extLst>
              <a:ext uri="{FF2B5EF4-FFF2-40B4-BE49-F238E27FC236}">
                <a16:creationId xmlns:a16="http://schemas.microsoft.com/office/drawing/2014/main" id="{9C13DFAF-E361-42C9-9657-5B3FE1D19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5332413"/>
            <a:ext cx="914400" cy="533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40967" name="Line 6">
            <a:extLst>
              <a:ext uri="{FF2B5EF4-FFF2-40B4-BE49-F238E27FC236}">
                <a16:creationId xmlns:a16="http://schemas.microsoft.com/office/drawing/2014/main" id="{04835629-5483-42E7-A00A-426FC78EA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7625" y="49514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0968" name="Text Box 7">
            <a:extLst>
              <a:ext uri="{FF2B5EF4-FFF2-40B4-BE49-F238E27FC236}">
                <a16:creationId xmlns:a16="http://schemas.microsoft.com/office/drawing/2014/main" id="{DF15C7CE-9F13-4255-BC5E-FA4EF64E8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650" y="3519488"/>
            <a:ext cx="1628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400"/>
              <a:t>1</a:t>
            </a:r>
            <a:r>
              <a:rPr lang="en-US" altLang="hu-HU"/>
              <a:t>     T</a:t>
            </a:r>
            <a:r>
              <a:rPr lang="en-US" altLang="hu-HU" sz="2400"/>
              <a:t>2</a:t>
            </a:r>
            <a:endParaRPr lang="en-US" altLang="hu-HU"/>
          </a:p>
        </p:txBody>
      </p:sp>
      <p:sp>
        <p:nvSpPr>
          <p:cNvPr id="40969" name="Line 8">
            <a:extLst>
              <a:ext uri="{FF2B5EF4-FFF2-40B4-BE49-F238E27FC236}">
                <a16:creationId xmlns:a16="http://schemas.microsoft.com/office/drawing/2014/main" id="{ABD1AD92-35C0-46AF-8989-C92C9C0BA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9025" y="38846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0970" name="Line 9">
            <a:extLst>
              <a:ext uri="{FF2B5EF4-FFF2-40B4-BE49-F238E27FC236}">
                <a16:creationId xmlns:a16="http://schemas.microsoft.com/office/drawing/2014/main" id="{D7D9642C-D9E9-4426-A176-BFFB58D7A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2425" y="38084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0971" name="Rectangle 10">
            <a:extLst>
              <a:ext uri="{FF2B5EF4-FFF2-40B4-BE49-F238E27FC236}">
                <a16:creationId xmlns:a16="http://schemas.microsoft.com/office/drawing/2014/main" id="{611B248A-E0D7-4AC2-AA7F-0030C07CF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25" y="4037013"/>
            <a:ext cx="12954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lock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table</a:t>
            </a:r>
          </a:p>
        </p:txBody>
      </p:sp>
      <p:sp>
        <p:nvSpPr>
          <p:cNvPr id="40972" name="Line 11">
            <a:extLst>
              <a:ext uri="{FF2B5EF4-FFF2-40B4-BE49-F238E27FC236}">
                <a16:creationId xmlns:a16="http://schemas.microsoft.com/office/drawing/2014/main" id="{C030B594-CDDB-4450-88AA-7B0A19719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2025" y="457041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8421C58F-8470-4343-8656-EE9E8EB9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34C603-5CBE-4A68-9331-7A2318E1B37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hu-HU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D7FA1A0-6355-4F7F-9A49-2FA2C0AD5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Rule #1:</a:t>
            </a:r>
            <a:r>
              <a:rPr lang="en-US" altLang="hu-HU" sz="3600"/>
              <a:t>  </a:t>
            </a:r>
            <a:r>
              <a:rPr lang="hu-HU" altLang="hu-HU" sz="3600">
                <a:solidFill>
                  <a:srgbClr val="FF0000"/>
                </a:solidFill>
              </a:rPr>
              <a:t>Consistency</a:t>
            </a:r>
            <a:r>
              <a:rPr lang="en-US" altLang="hu-HU" sz="3600">
                <a:solidFill>
                  <a:srgbClr val="FF0000"/>
                </a:solidFill>
              </a:rPr>
              <a:t> </a:t>
            </a:r>
            <a:r>
              <a:rPr lang="hu-HU" altLang="hu-HU" sz="3600">
                <a:solidFill>
                  <a:srgbClr val="FF0000"/>
                </a:solidFill>
              </a:rPr>
              <a:t>of </a:t>
            </a:r>
            <a:r>
              <a:rPr lang="en-US" altLang="hu-HU" sz="3600">
                <a:solidFill>
                  <a:srgbClr val="FF0000"/>
                </a:solidFill>
              </a:rPr>
              <a:t>transactions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B70D50E0-B395-4E40-A2B0-EAB3B11B5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6588" y="1981200"/>
            <a:ext cx="7772400" cy="40909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T</a:t>
            </a:r>
            <a:r>
              <a:rPr lang="en-US" altLang="hu-HU" sz="2400"/>
              <a:t>i</a:t>
            </a:r>
            <a:r>
              <a:rPr lang="en-US" altLang="hu-HU"/>
              <a:t>:  … l</a:t>
            </a:r>
            <a:r>
              <a:rPr lang="en-US" altLang="hu-HU" sz="2400"/>
              <a:t>i</a:t>
            </a:r>
            <a:r>
              <a:rPr lang="en-US" altLang="hu-HU"/>
              <a:t>(A) … p</a:t>
            </a:r>
            <a:r>
              <a:rPr lang="en-US" altLang="hu-HU" sz="2400"/>
              <a:t>i</a:t>
            </a:r>
            <a:r>
              <a:rPr lang="en-US" altLang="hu-HU"/>
              <a:t>(A) … u</a:t>
            </a:r>
            <a:r>
              <a:rPr lang="en-US" altLang="hu-HU" sz="2400"/>
              <a:t>i</a:t>
            </a:r>
            <a:r>
              <a:rPr lang="en-US" altLang="hu-HU"/>
              <a:t>(A) ...</a:t>
            </a:r>
            <a:endParaRPr lang="hu-HU" altLang="hu-HU"/>
          </a:p>
          <a:p>
            <a:pPr eaLnBrk="1" hangingPunct="1">
              <a:buFontTx/>
              <a:buNone/>
            </a:pPr>
            <a:endParaRPr lang="hu-HU" altLang="hu-HU"/>
          </a:p>
          <a:p>
            <a:pPr>
              <a:buFontTx/>
              <a:buNone/>
            </a:pPr>
            <a:r>
              <a:rPr lang="en-US" altLang="hu-HU" sz="2800"/>
              <a:t>1. A transaction can only read or write an element if it previously was</a:t>
            </a:r>
            <a:r>
              <a:rPr lang="hu-HU" altLang="hu-HU" sz="2800"/>
              <a:t> </a:t>
            </a:r>
            <a:r>
              <a:rPr lang="en-US" altLang="hu-HU" sz="2800"/>
              <a:t>granted a lock on that element and hasn’t yet released the lock.</a:t>
            </a:r>
          </a:p>
          <a:p>
            <a:pPr>
              <a:buFontTx/>
              <a:buNone/>
            </a:pPr>
            <a:r>
              <a:rPr lang="en-US" altLang="hu-HU" sz="2800"/>
              <a:t>2. If a transaction locks an element, it must later unlock that element.</a:t>
            </a:r>
            <a:endParaRPr lang="hu-HU" altLang="hu-HU" sz="2800"/>
          </a:p>
          <a:p>
            <a:pPr eaLnBrk="1" hangingPunct="1">
              <a:buFontTx/>
              <a:buNone/>
            </a:pPr>
            <a:endParaRPr lang="en-US" altLang="hu-H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2CDBF013-013C-40A0-ACF8-645920B4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9EB752-022C-4276-A632-377AE5515F66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hu-HU" sz="14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EDCB4F1-86A4-42E9-A3BC-96DDE4E3F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0075" y="42227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Rule #2</a:t>
            </a:r>
            <a:r>
              <a:rPr lang="en-US" altLang="hu-HU" sz="3600"/>
              <a:t>    </a:t>
            </a:r>
            <a:r>
              <a:rPr lang="en-US" altLang="hu-HU" sz="3600">
                <a:solidFill>
                  <a:srgbClr val="FF0000"/>
                </a:solidFill>
              </a:rPr>
              <a:t>Legal</a:t>
            </a:r>
            <a:r>
              <a:rPr lang="hu-HU" altLang="hu-HU" sz="3600">
                <a:solidFill>
                  <a:srgbClr val="FF0000"/>
                </a:solidFill>
              </a:rPr>
              <a:t>ity of</a:t>
            </a:r>
            <a:r>
              <a:rPr lang="en-US" altLang="hu-HU" sz="3600">
                <a:solidFill>
                  <a:srgbClr val="FF0000"/>
                </a:solidFill>
              </a:rPr>
              <a:t> schedule</a:t>
            </a:r>
            <a:r>
              <a:rPr lang="hu-HU" altLang="hu-HU" sz="3600">
                <a:solidFill>
                  <a:srgbClr val="FF0000"/>
                </a:solidFill>
              </a:rPr>
              <a:t>s</a:t>
            </a:r>
            <a:endParaRPr lang="en-US" altLang="hu-HU" sz="3600" u="sng">
              <a:solidFill>
                <a:srgbClr val="FF0000"/>
              </a:solidFill>
            </a:endParaRPr>
          </a:p>
        </p:txBody>
      </p:sp>
      <p:sp>
        <p:nvSpPr>
          <p:cNvPr id="38918" name="Rectangle 3">
            <a:extLst>
              <a:ext uri="{FF2B5EF4-FFF2-40B4-BE49-F238E27FC236}">
                <a16:creationId xmlns:a16="http://schemas.microsoft.com/office/drawing/2014/main" id="{ABCD7DB7-870D-41B0-B372-49B508D6D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/>
              <a:t>S = …….. </a:t>
            </a:r>
            <a:r>
              <a:rPr lang="en-US" dirty="0" err="1"/>
              <a:t>l</a:t>
            </a:r>
            <a:r>
              <a:rPr lang="en-US" sz="2400" dirty="0" err="1"/>
              <a:t>i</a:t>
            </a:r>
            <a:r>
              <a:rPr lang="en-US" dirty="0"/>
              <a:t>(A) ………... </a:t>
            </a:r>
            <a:r>
              <a:rPr lang="en-US" dirty="0" err="1"/>
              <a:t>u</a:t>
            </a:r>
            <a:r>
              <a:rPr lang="en-US" sz="2400" dirty="0" err="1"/>
              <a:t>i</a:t>
            </a:r>
            <a:r>
              <a:rPr lang="en-US" dirty="0"/>
              <a:t>(A) ……...</a:t>
            </a:r>
            <a:endParaRPr lang="hu-HU" dirty="0"/>
          </a:p>
          <a:p>
            <a:pPr eaLnBrk="1" hangingPunct="1">
              <a:buFontTx/>
              <a:buNone/>
              <a:defRPr/>
            </a:pPr>
            <a:endParaRPr lang="hu-HU" dirty="0"/>
          </a:p>
          <a:p>
            <a:pPr eaLnBrk="1" hangingPunct="1">
              <a:buFontTx/>
              <a:buNone/>
              <a:defRPr/>
            </a:pPr>
            <a:endParaRPr lang="hu-HU" dirty="0"/>
          </a:p>
          <a:p>
            <a:pPr marL="0" indent="0">
              <a:buFontTx/>
              <a:buNone/>
              <a:defRPr/>
            </a:pPr>
            <a:r>
              <a:rPr lang="en-US" i="1" dirty="0"/>
              <a:t>Locks must have their intended meaning: no two</a:t>
            </a:r>
            <a:r>
              <a:rPr lang="hu-HU" i="1" dirty="0"/>
              <a:t> </a:t>
            </a:r>
            <a:r>
              <a:rPr lang="en-US" dirty="0"/>
              <a:t>transactions may have locked the same element without one having first</a:t>
            </a:r>
            <a:r>
              <a:rPr lang="hu-HU" dirty="0"/>
              <a:t> </a:t>
            </a:r>
            <a:r>
              <a:rPr lang="en-US" dirty="0"/>
              <a:t>released the lock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3013" name="Line 4">
            <a:extLst>
              <a:ext uri="{FF2B5EF4-FFF2-40B4-BE49-F238E27FC236}">
                <a16:creationId xmlns:a16="http://schemas.microsoft.com/office/drawing/2014/main" id="{E25D1C88-BB90-42DF-A3DC-62D179916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7713" y="2743200"/>
            <a:ext cx="1457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3014" name="Text Box 6">
            <a:extLst>
              <a:ext uri="{FF2B5EF4-FFF2-40B4-BE49-F238E27FC236}">
                <a16:creationId xmlns:a16="http://schemas.microsoft.com/office/drawing/2014/main" id="{36A1FC38-FFF7-4F6B-A37D-9AC7E1C7E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988" y="2881313"/>
            <a:ext cx="16208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 no l</a:t>
            </a:r>
            <a:r>
              <a:rPr lang="en-US" altLang="hu-HU" sz="2400"/>
              <a:t>j</a:t>
            </a:r>
            <a:r>
              <a:rPr lang="en-US" altLang="hu-HU"/>
              <a:t>(A)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CA967923-4B85-488D-8C82-DB7B0D96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04EDA6-18A2-4928-8CBC-4D46FC51DD4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hu-HU" sz="140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F0351DA-7172-410C-BF3C-C45DC229BB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243013"/>
            <a:ext cx="7772400" cy="4438650"/>
          </a:xfrm>
        </p:spPr>
        <p:txBody>
          <a:bodyPr/>
          <a:lstStyle/>
          <a:p>
            <a:pPr eaLnBrk="1" hangingPunct="1"/>
            <a:r>
              <a:rPr lang="en-US" altLang="hu-HU"/>
              <a:t>What </a:t>
            </a:r>
            <a:r>
              <a:rPr lang="en-US" altLang="hu-HU">
                <a:solidFill>
                  <a:srgbClr val="FF0000"/>
                </a:solidFill>
              </a:rPr>
              <a:t>schedules</a:t>
            </a:r>
            <a:r>
              <a:rPr lang="en-US" altLang="hu-HU"/>
              <a:t> are </a:t>
            </a:r>
            <a:r>
              <a:rPr lang="en-US" altLang="hu-HU">
                <a:solidFill>
                  <a:srgbClr val="FF0000"/>
                </a:solidFill>
              </a:rPr>
              <a:t>legal</a:t>
            </a:r>
            <a:r>
              <a:rPr lang="en-US" altLang="hu-HU"/>
              <a:t>?</a:t>
            </a:r>
            <a:br>
              <a:rPr lang="en-US" altLang="hu-HU"/>
            </a:br>
            <a:r>
              <a:rPr lang="en-US" altLang="hu-HU"/>
              <a:t>What </a:t>
            </a:r>
            <a:r>
              <a:rPr lang="en-US" altLang="hu-HU">
                <a:solidFill>
                  <a:srgbClr val="FF0000"/>
                </a:solidFill>
              </a:rPr>
              <a:t>transactions</a:t>
            </a:r>
            <a:r>
              <a:rPr lang="en-US" altLang="hu-HU"/>
              <a:t> are </a:t>
            </a:r>
            <a:r>
              <a:rPr lang="en-US" altLang="hu-HU">
                <a:solidFill>
                  <a:srgbClr val="FF0000"/>
                </a:solidFill>
              </a:rPr>
              <a:t>consistent</a:t>
            </a:r>
            <a:r>
              <a:rPr lang="en-US" altLang="hu-HU"/>
              <a:t>?</a:t>
            </a:r>
          </a:p>
          <a:p>
            <a:pPr lvl="1" eaLnBrk="1" hangingPunct="1">
              <a:buFontTx/>
              <a:buNone/>
            </a:pPr>
            <a:r>
              <a:rPr lang="en-US" altLang="hu-HU"/>
              <a:t>S1 = l</a:t>
            </a:r>
            <a:r>
              <a:rPr lang="en-US" altLang="hu-HU" sz="2000"/>
              <a:t>1</a:t>
            </a:r>
            <a:r>
              <a:rPr lang="en-US" altLang="hu-HU"/>
              <a:t>(A)l</a:t>
            </a:r>
            <a:r>
              <a:rPr lang="en-US" altLang="hu-HU" sz="2000"/>
              <a:t>1</a:t>
            </a:r>
            <a:r>
              <a:rPr lang="en-US" altLang="hu-HU"/>
              <a:t>(B)r</a:t>
            </a:r>
            <a:r>
              <a:rPr lang="en-US" altLang="hu-HU" sz="2000"/>
              <a:t>1</a:t>
            </a:r>
            <a:r>
              <a:rPr lang="en-US" altLang="hu-HU"/>
              <a:t>(A)w</a:t>
            </a:r>
            <a:r>
              <a:rPr lang="en-US" altLang="hu-HU" sz="2000"/>
              <a:t>1</a:t>
            </a:r>
            <a:r>
              <a:rPr lang="en-US" altLang="hu-HU"/>
              <a:t>(B)l</a:t>
            </a:r>
            <a:r>
              <a:rPr lang="en-US" altLang="hu-HU" sz="2000"/>
              <a:t>2</a:t>
            </a:r>
            <a:r>
              <a:rPr lang="en-US" altLang="hu-HU"/>
              <a:t>(B)u</a:t>
            </a:r>
            <a:r>
              <a:rPr lang="en-US" altLang="hu-HU" sz="2000"/>
              <a:t>1</a:t>
            </a:r>
            <a:r>
              <a:rPr lang="en-US" altLang="hu-HU"/>
              <a:t>(A)u</a:t>
            </a:r>
            <a:r>
              <a:rPr lang="en-US" altLang="hu-HU" sz="2000"/>
              <a:t>1</a:t>
            </a:r>
            <a:r>
              <a:rPr lang="en-US" altLang="hu-HU"/>
              <a:t>(B)</a:t>
            </a:r>
          </a:p>
          <a:p>
            <a:pPr lvl="1" eaLnBrk="1" hangingPunct="1">
              <a:spcAft>
                <a:spcPct val="30000"/>
              </a:spcAft>
              <a:buFontTx/>
              <a:buNone/>
            </a:pPr>
            <a:r>
              <a:rPr lang="en-US" altLang="hu-HU"/>
              <a:t>r</a:t>
            </a:r>
            <a:r>
              <a:rPr lang="en-US" altLang="hu-HU" sz="2000"/>
              <a:t>2</a:t>
            </a:r>
            <a:r>
              <a:rPr lang="en-US" altLang="hu-HU"/>
              <a:t>(B)w</a:t>
            </a:r>
            <a:r>
              <a:rPr lang="en-US" altLang="hu-HU" sz="2000"/>
              <a:t>2</a:t>
            </a:r>
            <a:r>
              <a:rPr lang="en-US" altLang="hu-HU"/>
              <a:t>(B)u</a:t>
            </a:r>
            <a:r>
              <a:rPr lang="en-US" altLang="hu-HU" sz="2000"/>
              <a:t>2</a:t>
            </a:r>
            <a:r>
              <a:rPr lang="en-US" altLang="hu-HU"/>
              <a:t>(B)l</a:t>
            </a:r>
            <a:r>
              <a:rPr lang="en-US" altLang="hu-HU" sz="2000"/>
              <a:t>3</a:t>
            </a:r>
            <a:r>
              <a:rPr lang="en-US" altLang="hu-HU"/>
              <a:t>(B)r</a:t>
            </a:r>
            <a:r>
              <a:rPr lang="en-US" altLang="hu-HU" sz="2000"/>
              <a:t>3</a:t>
            </a:r>
            <a:r>
              <a:rPr lang="en-US" altLang="hu-HU"/>
              <a:t>(B)u</a:t>
            </a:r>
            <a:r>
              <a:rPr lang="en-US" altLang="hu-HU" sz="2000"/>
              <a:t>3</a:t>
            </a:r>
            <a:r>
              <a:rPr lang="en-US" altLang="hu-HU"/>
              <a:t>(B)</a:t>
            </a:r>
          </a:p>
          <a:p>
            <a:pPr lvl="1" eaLnBrk="1" hangingPunct="1">
              <a:buFontTx/>
              <a:buNone/>
            </a:pPr>
            <a:r>
              <a:rPr lang="en-US" altLang="hu-HU"/>
              <a:t>S2 = l</a:t>
            </a:r>
            <a:r>
              <a:rPr lang="en-US" altLang="hu-HU" sz="2000"/>
              <a:t>1</a:t>
            </a:r>
            <a:r>
              <a:rPr lang="en-US" altLang="hu-HU"/>
              <a:t>(A)r</a:t>
            </a:r>
            <a:r>
              <a:rPr lang="en-US" altLang="hu-HU" sz="2000"/>
              <a:t>1</a:t>
            </a:r>
            <a:r>
              <a:rPr lang="en-US" altLang="hu-HU"/>
              <a:t>(A)w</a:t>
            </a:r>
            <a:r>
              <a:rPr lang="en-US" altLang="hu-HU" sz="2000"/>
              <a:t>1</a:t>
            </a:r>
            <a:r>
              <a:rPr lang="en-US" altLang="hu-HU"/>
              <a:t>(B)u</a:t>
            </a:r>
            <a:r>
              <a:rPr lang="en-US" altLang="hu-HU" sz="2000"/>
              <a:t>1</a:t>
            </a:r>
            <a:r>
              <a:rPr lang="en-US" altLang="hu-HU"/>
              <a:t>(A)u</a:t>
            </a:r>
            <a:r>
              <a:rPr lang="en-US" altLang="hu-HU" sz="2000"/>
              <a:t>1</a:t>
            </a:r>
            <a:r>
              <a:rPr lang="en-US" altLang="hu-HU"/>
              <a:t>(B)</a:t>
            </a:r>
          </a:p>
          <a:p>
            <a:pPr lvl="1" eaLnBrk="1" hangingPunct="1">
              <a:spcAft>
                <a:spcPct val="30000"/>
              </a:spcAft>
              <a:buFontTx/>
              <a:buNone/>
            </a:pPr>
            <a:r>
              <a:rPr lang="en-US" altLang="hu-HU"/>
              <a:t>l</a:t>
            </a:r>
            <a:r>
              <a:rPr lang="en-US" altLang="hu-HU" sz="2000"/>
              <a:t>2</a:t>
            </a:r>
            <a:r>
              <a:rPr lang="en-US" altLang="hu-HU"/>
              <a:t>(B)r</a:t>
            </a:r>
            <a:r>
              <a:rPr lang="en-US" altLang="hu-HU" sz="2000"/>
              <a:t>2</a:t>
            </a:r>
            <a:r>
              <a:rPr lang="en-US" altLang="hu-HU"/>
              <a:t>(B)w</a:t>
            </a:r>
            <a:r>
              <a:rPr lang="en-US" altLang="hu-HU" sz="2000"/>
              <a:t>2</a:t>
            </a:r>
            <a:r>
              <a:rPr lang="en-US" altLang="hu-HU"/>
              <a:t>(B)l</a:t>
            </a:r>
            <a:r>
              <a:rPr lang="en-US" altLang="hu-HU" sz="2000"/>
              <a:t>3</a:t>
            </a:r>
            <a:r>
              <a:rPr lang="en-US" altLang="hu-HU"/>
              <a:t>(B)r</a:t>
            </a:r>
            <a:r>
              <a:rPr lang="en-US" altLang="hu-HU" sz="2000"/>
              <a:t>3</a:t>
            </a:r>
            <a:r>
              <a:rPr lang="en-US" altLang="hu-HU"/>
              <a:t>(B)u</a:t>
            </a:r>
            <a:r>
              <a:rPr lang="en-US" altLang="hu-HU" sz="1800"/>
              <a:t>3</a:t>
            </a:r>
            <a:r>
              <a:rPr lang="en-US" altLang="hu-HU"/>
              <a:t>(B)</a:t>
            </a:r>
          </a:p>
          <a:p>
            <a:pPr lvl="1" eaLnBrk="1" hangingPunct="1">
              <a:buFontTx/>
              <a:buNone/>
            </a:pPr>
            <a:r>
              <a:rPr lang="en-US" altLang="hu-HU"/>
              <a:t>S3 = l</a:t>
            </a:r>
            <a:r>
              <a:rPr lang="en-US" altLang="hu-HU" sz="2000"/>
              <a:t>1</a:t>
            </a:r>
            <a:r>
              <a:rPr lang="en-US" altLang="hu-HU"/>
              <a:t>(A)r</a:t>
            </a:r>
            <a:r>
              <a:rPr lang="en-US" altLang="hu-HU" sz="2000"/>
              <a:t>1</a:t>
            </a:r>
            <a:r>
              <a:rPr lang="en-US" altLang="hu-HU"/>
              <a:t>(A)u</a:t>
            </a:r>
            <a:r>
              <a:rPr lang="en-US" altLang="hu-HU" sz="2000"/>
              <a:t>1</a:t>
            </a:r>
            <a:r>
              <a:rPr lang="en-US" altLang="hu-HU"/>
              <a:t>(A)l</a:t>
            </a:r>
            <a:r>
              <a:rPr lang="en-US" altLang="hu-HU" sz="2000"/>
              <a:t>1</a:t>
            </a:r>
            <a:r>
              <a:rPr lang="en-US" altLang="hu-HU"/>
              <a:t>(B)w</a:t>
            </a:r>
            <a:r>
              <a:rPr lang="en-US" altLang="hu-HU" sz="2000"/>
              <a:t>1</a:t>
            </a:r>
            <a:r>
              <a:rPr lang="en-US" altLang="hu-HU"/>
              <a:t>(B)u</a:t>
            </a:r>
            <a:r>
              <a:rPr lang="en-US" altLang="hu-HU" sz="2000"/>
              <a:t>1</a:t>
            </a:r>
            <a:r>
              <a:rPr lang="en-US" altLang="hu-HU"/>
              <a:t>(B)</a:t>
            </a:r>
          </a:p>
          <a:p>
            <a:pPr lvl="1" eaLnBrk="1" hangingPunct="1">
              <a:buFontTx/>
              <a:buNone/>
            </a:pPr>
            <a:r>
              <a:rPr lang="en-US" altLang="hu-HU"/>
              <a:t>l</a:t>
            </a:r>
            <a:r>
              <a:rPr lang="en-US" altLang="hu-HU" sz="2000"/>
              <a:t>2</a:t>
            </a:r>
            <a:r>
              <a:rPr lang="en-US" altLang="hu-HU"/>
              <a:t>(B)r</a:t>
            </a:r>
            <a:r>
              <a:rPr lang="en-US" altLang="hu-HU" sz="2000"/>
              <a:t>2</a:t>
            </a:r>
            <a:r>
              <a:rPr lang="en-US" altLang="hu-HU"/>
              <a:t>(B)w</a:t>
            </a:r>
            <a:r>
              <a:rPr lang="en-US" altLang="hu-HU" sz="2000"/>
              <a:t>2</a:t>
            </a:r>
            <a:r>
              <a:rPr lang="en-US" altLang="hu-HU"/>
              <a:t>(B)u</a:t>
            </a:r>
            <a:r>
              <a:rPr lang="en-US" altLang="hu-HU" sz="2000"/>
              <a:t>2</a:t>
            </a:r>
            <a:r>
              <a:rPr lang="en-US" altLang="hu-HU"/>
              <a:t>(B)l</a:t>
            </a:r>
            <a:r>
              <a:rPr lang="en-US" altLang="hu-HU" sz="2000"/>
              <a:t>3</a:t>
            </a:r>
            <a:r>
              <a:rPr lang="en-US" altLang="hu-HU"/>
              <a:t>(B)r</a:t>
            </a:r>
            <a:r>
              <a:rPr lang="en-US" altLang="hu-HU" sz="2000"/>
              <a:t>3</a:t>
            </a:r>
            <a:r>
              <a:rPr lang="en-US" altLang="hu-HU"/>
              <a:t>(B)u</a:t>
            </a:r>
            <a:r>
              <a:rPr lang="en-US" altLang="hu-HU" sz="2000"/>
              <a:t>3</a:t>
            </a:r>
            <a:r>
              <a:rPr lang="en-US" altLang="hu-HU"/>
              <a:t>(B)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5B00AF6D-2F50-4ECF-A71E-786D4FCF1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400050"/>
            <a:ext cx="77724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Exercise:</a:t>
            </a:r>
            <a:endParaRPr lang="en-US" altLang="hu-HU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80F131-D7C2-462F-AEB4-B0C2C87F1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85788"/>
            <a:ext cx="7772400" cy="5510212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 dirty="0"/>
              <a:t>In most situations, the </a:t>
            </a:r>
            <a:r>
              <a:rPr lang="en-US" sz="2400" dirty="0">
                <a:solidFill>
                  <a:srgbClr val="FF0000"/>
                </a:solidFill>
              </a:rPr>
              <a:t>scheduler will execute the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reads and writes directly</a:t>
            </a:r>
            <a:r>
              <a:rPr lang="en-US" sz="2400" dirty="0"/>
              <a:t>, first calling on the buffer manager if the desired</a:t>
            </a:r>
            <a:r>
              <a:rPr lang="hu-HU" sz="2400" dirty="0"/>
              <a:t> </a:t>
            </a:r>
            <a:r>
              <a:rPr lang="en-US" sz="2400" dirty="0"/>
              <a:t>database element is not in a buffer. </a:t>
            </a:r>
            <a:endParaRPr lang="hu-HU" sz="2400" dirty="0"/>
          </a:p>
          <a:p>
            <a:pPr marL="0" indent="0">
              <a:buFontTx/>
              <a:buNone/>
              <a:defRPr/>
            </a:pPr>
            <a:endParaRPr lang="hu-HU" sz="2400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However, in some situations, it is not</a:t>
            </a:r>
            <a:r>
              <a:rPr lang="hu-HU" sz="2400" dirty="0"/>
              <a:t> </a:t>
            </a:r>
            <a:r>
              <a:rPr lang="en-US" sz="2400" dirty="0"/>
              <a:t>safe for the request to be executed immediately. </a:t>
            </a:r>
            <a:endParaRPr lang="hu-HU" sz="2400" dirty="0"/>
          </a:p>
          <a:p>
            <a:pPr>
              <a:buFontTx/>
              <a:buNone/>
              <a:defRPr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scheduler must delay the</a:t>
            </a:r>
            <a:r>
              <a:rPr lang="hu-HU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request</a:t>
            </a:r>
            <a:r>
              <a:rPr lang="en-US" sz="2400" dirty="0"/>
              <a:t>. </a:t>
            </a:r>
          </a:p>
          <a:p>
            <a:pPr marL="0" indent="0">
              <a:buFontTx/>
              <a:buNone/>
              <a:defRPr/>
            </a:pPr>
            <a:endParaRPr lang="hu-HU" sz="2400" dirty="0"/>
          </a:p>
          <a:p>
            <a:pPr marL="0" indent="0">
              <a:buFontTx/>
              <a:buNone/>
              <a:defRPr/>
            </a:pPr>
            <a:r>
              <a:rPr lang="hu-HU" sz="2400" dirty="0"/>
              <a:t>I</a:t>
            </a:r>
            <a:r>
              <a:rPr lang="en-US" sz="2400" dirty="0"/>
              <a:t>n some concurrency-control techniques, the scheduler may even abort</a:t>
            </a:r>
            <a:r>
              <a:rPr lang="hu-HU" sz="2400" dirty="0"/>
              <a:t> </a:t>
            </a:r>
            <a:r>
              <a:rPr lang="en-US" sz="2400" dirty="0"/>
              <a:t>the transaction that issued the request</a:t>
            </a:r>
            <a:endParaRPr lang="hu-HU" sz="2400" dirty="0"/>
          </a:p>
          <a:p>
            <a:pPr>
              <a:buFontTx/>
              <a:buNone/>
              <a:defRPr/>
            </a:pPr>
            <a:endParaRPr lang="hu-HU" sz="2400" dirty="0"/>
          </a:p>
          <a:p>
            <a:pPr marL="0" indent="0">
              <a:buFontTx/>
              <a:buNone/>
              <a:defRPr/>
            </a:pPr>
            <a:endParaRPr lang="hu-HU" sz="2400" dirty="0"/>
          </a:p>
        </p:txBody>
      </p:sp>
      <p:sp>
        <p:nvSpPr>
          <p:cNvPr id="8195" name="Dia számának helye 5">
            <a:extLst>
              <a:ext uri="{FF2B5EF4-FFF2-40B4-BE49-F238E27FC236}">
                <a16:creationId xmlns:a16="http://schemas.microsoft.com/office/drawing/2014/main" id="{F792A8CC-FA45-4783-B59C-020987CD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07D922-C19A-4AF6-8F2C-6178F11648E0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hu-HU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302FB8D3-7237-4DD8-B19C-F8690B6C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0AD518-6ACF-4829-8A6E-7B60BA1C094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hu-HU" sz="14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7C32E2D9-1D24-45BC-B50D-5968FCA2DF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243013"/>
            <a:ext cx="7772400" cy="5018087"/>
          </a:xfrm>
        </p:spPr>
        <p:txBody>
          <a:bodyPr/>
          <a:lstStyle/>
          <a:p>
            <a:pPr eaLnBrk="1" hangingPunct="1"/>
            <a:r>
              <a:rPr lang="en-US" altLang="hu-HU"/>
              <a:t>What schedules are legal?</a:t>
            </a:r>
            <a:br>
              <a:rPr lang="en-US" altLang="hu-HU"/>
            </a:br>
            <a:r>
              <a:rPr lang="en-US" altLang="hu-HU"/>
              <a:t>What transactions are consistent?</a:t>
            </a:r>
          </a:p>
          <a:p>
            <a:pPr lvl="1" eaLnBrk="1" hangingPunct="1">
              <a:buFontTx/>
              <a:buNone/>
            </a:pPr>
            <a:r>
              <a:rPr lang="en-US" altLang="hu-HU">
                <a:solidFill>
                  <a:srgbClr val="0070C0"/>
                </a:solidFill>
              </a:rPr>
              <a:t>S1</a:t>
            </a:r>
            <a:r>
              <a:rPr lang="en-US" altLang="hu-HU"/>
              <a:t> = l</a:t>
            </a:r>
            <a:r>
              <a:rPr lang="en-US" altLang="hu-HU" sz="2000"/>
              <a:t>1</a:t>
            </a:r>
            <a:r>
              <a:rPr lang="en-US" altLang="hu-HU"/>
              <a:t>(A)</a:t>
            </a:r>
            <a:r>
              <a:rPr lang="en-US" altLang="hu-HU">
                <a:solidFill>
                  <a:srgbClr val="FF0000"/>
                </a:solidFill>
              </a:rPr>
              <a:t>l</a:t>
            </a:r>
            <a:r>
              <a:rPr lang="en-US" altLang="hu-HU" sz="2000">
                <a:solidFill>
                  <a:srgbClr val="FF0000"/>
                </a:solidFill>
              </a:rPr>
              <a:t>1</a:t>
            </a:r>
            <a:r>
              <a:rPr lang="en-US" altLang="hu-HU">
                <a:solidFill>
                  <a:srgbClr val="FF0000"/>
                </a:solidFill>
              </a:rPr>
              <a:t>(B)</a:t>
            </a:r>
            <a:r>
              <a:rPr lang="en-US" altLang="hu-HU"/>
              <a:t>r</a:t>
            </a:r>
            <a:r>
              <a:rPr lang="en-US" altLang="hu-HU" sz="2000"/>
              <a:t>1</a:t>
            </a:r>
            <a:r>
              <a:rPr lang="en-US" altLang="hu-HU"/>
              <a:t>(A)w</a:t>
            </a:r>
            <a:r>
              <a:rPr lang="en-US" altLang="hu-HU" sz="2000"/>
              <a:t>1</a:t>
            </a:r>
            <a:r>
              <a:rPr lang="en-US" altLang="hu-HU"/>
              <a:t>(B)l</a:t>
            </a:r>
            <a:r>
              <a:rPr lang="en-US" altLang="hu-HU" sz="2000"/>
              <a:t>2</a:t>
            </a:r>
            <a:r>
              <a:rPr lang="en-US" altLang="hu-HU"/>
              <a:t>(B)u</a:t>
            </a:r>
            <a:r>
              <a:rPr lang="en-US" altLang="hu-HU" sz="2000"/>
              <a:t>1</a:t>
            </a:r>
            <a:r>
              <a:rPr lang="en-US" altLang="hu-HU"/>
              <a:t>(A)u</a:t>
            </a:r>
            <a:r>
              <a:rPr lang="en-US" altLang="hu-HU" sz="2000"/>
              <a:t>1</a:t>
            </a:r>
            <a:r>
              <a:rPr lang="en-US" altLang="hu-HU"/>
              <a:t>(B)</a:t>
            </a:r>
          </a:p>
          <a:p>
            <a:pPr lvl="1" eaLnBrk="1" hangingPunct="1">
              <a:spcAft>
                <a:spcPct val="30000"/>
              </a:spcAft>
              <a:buFontTx/>
              <a:buNone/>
            </a:pPr>
            <a:r>
              <a:rPr lang="en-US" altLang="hu-HU"/>
              <a:t>r</a:t>
            </a:r>
            <a:r>
              <a:rPr lang="en-US" altLang="hu-HU" sz="2000"/>
              <a:t>2</a:t>
            </a:r>
            <a:r>
              <a:rPr lang="en-US" altLang="hu-HU"/>
              <a:t>(B)w</a:t>
            </a:r>
            <a:r>
              <a:rPr lang="en-US" altLang="hu-HU" sz="2000"/>
              <a:t>2</a:t>
            </a:r>
            <a:r>
              <a:rPr lang="en-US" altLang="hu-HU"/>
              <a:t>(B)u</a:t>
            </a:r>
            <a:r>
              <a:rPr lang="en-US" altLang="hu-HU" sz="2000"/>
              <a:t>2</a:t>
            </a:r>
            <a:r>
              <a:rPr lang="en-US" altLang="hu-HU"/>
              <a:t>(B)l</a:t>
            </a:r>
            <a:r>
              <a:rPr lang="en-US" altLang="hu-HU" sz="2000"/>
              <a:t>3</a:t>
            </a:r>
            <a:r>
              <a:rPr lang="en-US" altLang="hu-HU"/>
              <a:t>(B)r</a:t>
            </a:r>
            <a:r>
              <a:rPr lang="en-US" altLang="hu-HU" sz="2000"/>
              <a:t>3</a:t>
            </a:r>
            <a:r>
              <a:rPr lang="en-US" altLang="hu-HU"/>
              <a:t>(B)u</a:t>
            </a:r>
            <a:r>
              <a:rPr lang="en-US" altLang="hu-HU" sz="2000"/>
              <a:t>3</a:t>
            </a:r>
            <a:r>
              <a:rPr lang="en-US" altLang="hu-HU"/>
              <a:t>(B)</a:t>
            </a:r>
            <a:r>
              <a:rPr lang="hu-HU" altLang="hu-HU" sz="1400"/>
              <a:t> </a:t>
            </a:r>
            <a:r>
              <a:rPr lang="en-US" altLang="hu-HU" sz="1600"/>
              <a:t>(</a:t>
            </a:r>
            <a:r>
              <a:rPr lang="en-US" altLang="hu-HU" sz="1600">
                <a:solidFill>
                  <a:srgbClr val="FF0000"/>
                </a:solidFill>
              </a:rPr>
              <a:t>S</a:t>
            </a:r>
            <a:r>
              <a:rPr lang="hu-HU" altLang="hu-HU" sz="1600">
                <a:solidFill>
                  <a:srgbClr val="FF0000"/>
                </a:solidFill>
              </a:rPr>
              <a:t>1</a:t>
            </a:r>
            <a:r>
              <a:rPr lang="en-US" altLang="hu-HU" sz="1600">
                <a:solidFill>
                  <a:srgbClr val="FF0000"/>
                </a:solidFill>
              </a:rPr>
              <a:t>: not</a:t>
            </a:r>
            <a:r>
              <a:rPr lang="hu-HU" altLang="hu-HU" sz="1600">
                <a:solidFill>
                  <a:srgbClr val="FF0000"/>
                </a:solidFill>
              </a:rPr>
              <a:t> </a:t>
            </a:r>
            <a:r>
              <a:rPr lang="en-US" altLang="hu-HU" sz="1600">
                <a:solidFill>
                  <a:srgbClr val="FF0000"/>
                </a:solidFill>
              </a:rPr>
              <a:t>legal </a:t>
            </a:r>
            <a:r>
              <a:rPr lang="hu-HU" altLang="hu-HU" sz="1600"/>
              <a:t>)</a:t>
            </a:r>
            <a:endParaRPr lang="en-US" altLang="hu-HU" sz="1600"/>
          </a:p>
          <a:p>
            <a:pPr lvl="1" eaLnBrk="1" hangingPunct="1">
              <a:buFontTx/>
              <a:buNone/>
            </a:pPr>
            <a:r>
              <a:rPr lang="en-US" altLang="hu-HU">
                <a:solidFill>
                  <a:srgbClr val="0070C0"/>
                </a:solidFill>
              </a:rPr>
              <a:t>S2</a:t>
            </a:r>
            <a:r>
              <a:rPr lang="en-US" altLang="hu-HU"/>
              <a:t> = l</a:t>
            </a:r>
            <a:r>
              <a:rPr lang="en-US" altLang="hu-HU" sz="2000"/>
              <a:t>1</a:t>
            </a:r>
            <a:r>
              <a:rPr lang="en-US" altLang="hu-HU"/>
              <a:t>(A)r</a:t>
            </a:r>
            <a:r>
              <a:rPr lang="en-US" altLang="hu-HU" sz="2000"/>
              <a:t>1</a:t>
            </a:r>
            <a:r>
              <a:rPr lang="en-US" altLang="hu-HU"/>
              <a:t>(A)w</a:t>
            </a:r>
            <a:r>
              <a:rPr lang="en-US" altLang="hu-HU" sz="2000"/>
              <a:t>1</a:t>
            </a:r>
            <a:r>
              <a:rPr lang="en-US" altLang="hu-HU"/>
              <a:t>(B)u</a:t>
            </a:r>
            <a:r>
              <a:rPr lang="en-US" altLang="hu-HU" sz="2000"/>
              <a:t>1</a:t>
            </a:r>
            <a:r>
              <a:rPr lang="en-US" altLang="hu-HU"/>
              <a:t>(A)u</a:t>
            </a:r>
            <a:r>
              <a:rPr lang="en-US" altLang="hu-HU" sz="2000"/>
              <a:t>1</a:t>
            </a:r>
            <a:r>
              <a:rPr lang="en-US" altLang="hu-HU"/>
              <a:t>(B)</a:t>
            </a:r>
            <a:r>
              <a:rPr lang="hu-HU" altLang="hu-HU"/>
              <a:t> </a:t>
            </a:r>
            <a:r>
              <a:rPr lang="hu-HU" altLang="hu-HU" sz="1400"/>
              <a:t>(</a:t>
            </a:r>
            <a:r>
              <a:rPr lang="en-US" altLang="hu-HU" sz="1400">
                <a:solidFill>
                  <a:srgbClr val="FF0000"/>
                </a:solidFill>
              </a:rPr>
              <a:t>T1: not consistent</a:t>
            </a:r>
            <a:r>
              <a:rPr lang="hu-HU" altLang="hu-HU" sz="1400"/>
              <a:t>)</a:t>
            </a:r>
            <a:endParaRPr lang="en-US" altLang="hu-HU" sz="1400"/>
          </a:p>
          <a:p>
            <a:pPr lvl="1" eaLnBrk="1" hangingPunct="1">
              <a:spcAft>
                <a:spcPct val="30000"/>
              </a:spcAft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l</a:t>
            </a:r>
            <a:r>
              <a:rPr lang="en-US" altLang="hu-HU" sz="2000">
                <a:solidFill>
                  <a:srgbClr val="FF0000"/>
                </a:solidFill>
              </a:rPr>
              <a:t>2</a:t>
            </a:r>
            <a:r>
              <a:rPr lang="en-US" altLang="hu-HU">
                <a:solidFill>
                  <a:srgbClr val="FF0000"/>
                </a:solidFill>
              </a:rPr>
              <a:t>(B)</a:t>
            </a:r>
            <a:r>
              <a:rPr lang="en-US" altLang="hu-HU"/>
              <a:t>r</a:t>
            </a:r>
            <a:r>
              <a:rPr lang="en-US" altLang="hu-HU" sz="2000"/>
              <a:t>2</a:t>
            </a:r>
            <a:r>
              <a:rPr lang="en-US" altLang="hu-HU"/>
              <a:t>(B)w</a:t>
            </a:r>
            <a:r>
              <a:rPr lang="en-US" altLang="hu-HU" sz="2000"/>
              <a:t>2</a:t>
            </a:r>
            <a:r>
              <a:rPr lang="en-US" altLang="hu-HU"/>
              <a:t>(B)l</a:t>
            </a:r>
            <a:r>
              <a:rPr lang="en-US" altLang="hu-HU" sz="2000"/>
              <a:t>3</a:t>
            </a:r>
            <a:r>
              <a:rPr lang="en-US" altLang="hu-HU"/>
              <a:t>(B)r</a:t>
            </a:r>
            <a:r>
              <a:rPr lang="en-US" altLang="hu-HU" sz="2000"/>
              <a:t>3</a:t>
            </a:r>
            <a:r>
              <a:rPr lang="en-US" altLang="hu-HU"/>
              <a:t>(B)u</a:t>
            </a:r>
            <a:r>
              <a:rPr lang="en-US" altLang="hu-HU" sz="1800"/>
              <a:t>3</a:t>
            </a:r>
            <a:r>
              <a:rPr lang="en-US" altLang="hu-HU"/>
              <a:t>(B)</a:t>
            </a:r>
            <a:r>
              <a:rPr lang="hu-HU" altLang="hu-HU" sz="1800"/>
              <a:t> </a:t>
            </a:r>
            <a:r>
              <a:rPr lang="en-US" altLang="hu-HU" sz="1600"/>
              <a:t>(</a:t>
            </a:r>
            <a:r>
              <a:rPr lang="en-US" altLang="hu-HU" sz="1600">
                <a:solidFill>
                  <a:srgbClr val="FF0000"/>
                </a:solidFill>
              </a:rPr>
              <a:t>S</a:t>
            </a:r>
            <a:r>
              <a:rPr lang="hu-HU" altLang="hu-HU" sz="1600">
                <a:solidFill>
                  <a:srgbClr val="FF0000"/>
                </a:solidFill>
              </a:rPr>
              <a:t>2</a:t>
            </a:r>
            <a:r>
              <a:rPr lang="en-US" altLang="hu-HU" sz="1600">
                <a:solidFill>
                  <a:srgbClr val="FF0000"/>
                </a:solidFill>
              </a:rPr>
              <a:t>: not</a:t>
            </a:r>
            <a:r>
              <a:rPr lang="hu-HU" altLang="hu-HU" sz="1600">
                <a:solidFill>
                  <a:srgbClr val="FF0000"/>
                </a:solidFill>
              </a:rPr>
              <a:t> </a:t>
            </a:r>
            <a:r>
              <a:rPr lang="en-US" altLang="hu-HU" sz="1600">
                <a:solidFill>
                  <a:srgbClr val="FF0000"/>
                </a:solidFill>
              </a:rPr>
              <a:t>legal </a:t>
            </a:r>
            <a:r>
              <a:rPr lang="hu-HU" altLang="hu-HU" sz="1600"/>
              <a:t>)</a:t>
            </a:r>
            <a:endParaRPr lang="en-US" altLang="hu-HU" sz="1600"/>
          </a:p>
          <a:p>
            <a:pPr lvl="1" eaLnBrk="1" hangingPunct="1">
              <a:buFontTx/>
              <a:buNone/>
            </a:pPr>
            <a:r>
              <a:rPr lang="en-US" altLang="hu-HU">
                <a:solidFill>
                  <a:srgbClr val="0070C0"/>
                </a:solidFill>
              </a:rPr>
              <a:t>S3</a:t>
            </a:r>
            <a:r>
              <a:rPr lang="en-US" altLang="hu-HU"/>
              <a:t> = l</a:t>
            </a:r>
            <a:r>
              <a:rPr lang="en-US" altLang="hu-HU" sz="2000"/>
              <a:t>1</a:t>
            </a:r>
            <a:r>
              <a:rPr lang="en-US" altLang="hu-HU"/>
              <a:t>(A)r</a:t>
            </a:r>
            <a:r>
              <a:rPr lang="en-US" altLang="hu-HU" sz="2000"/>
              <a:t>1</a:t>
            </a:r>
            <a:r>
              <a:rPr lang="en-US" altLang="hu-HU"/>
              <a:t>(A)u</a:t>
            </a:r>
            <a:r>
              <a:rPr lang="en-US" altLang="hu-HU" sz="2000"/>
              <a:t>1</a:t>
            </a:r>
            <a:r>
              <a:rPr lang="en-US" altLang="hu-HU"/>
              <a:t>(A)l</a:t>
            </a:r>
            <a:r>
              <a:rPr lang="en-US" altLang="hu-HU" sz="2000"/>
              <a:t>1</a:t>
            </a:r>
            <a:r>
              <a:rPr lang="en-US" altLang="hu-HU"/>
              <a:t>(B)w</a:t>
            </a:r>
            <a:r>
              <a:rPr lang="en-US" altLang="hu-HU" sz="2000"/>
              <a:t>1</a:t>
            </a:r>
            <a:r>
              <a:rPr lang="en-US" altLang="hu-HU"/>
              <a:t>(B)u</a:t>
            </a:r>
            <a:r>
              <a:rPr lang="en-US" altLang="hu-HU" sz="2000"/>
              <a:t>1</a:t>
            </a:r>
            <a:r>
              <a:rPr lang="en-US" altLang="hu-HU"/>
              <a:t>(B)</a:t>
            </a:r>
          </a:p>
          <a:p>
            <a:pPr lvl="1" eaLnBrk="1" hangingPunct="1">
              <a:buFontTx/>
              <a:buNone/>
            </a:pPr>
            <a:r>
              <a:rPr lang="en-US" altLang="hu-HU"/>
              <a:t>l</a:t>
            </a:r>
            <a:r>
              <a:rPr lang="en-US" altLang="hu-HU" sz="2000"/>
              <a:t>2</a:t>
            </a:r>
            <a:r>
              <a:rPr lang="en-US" altLang="hu-HU"/>
              <a:t>(B)r</a:t>
            </a:r>
            <a:r>
              <a:rPr lang="en-US" altLang="hu-HU" sz="2000"/>
              <a:t>2</a:t>
            </a:r>
            <a:r>
              <a:rPr lang="en-US" altLang="hu-HU"/>
              <a:t>(B)w</a:t>
            </a:r>
            <a:r>
              <a:rPr lang="en-US" altLang="hu-HU" sz="2000"/>
              <a:t>2</a:t>
            </a:r>
            <a:r>
              <a:rPr lang="en-US" altLang="hu-HU"/>
              <a:t>(B)u</a:t>
            </a:r>
            <a:r>
              <a:rPr lang="en-US" altLang="hu-HU" sz="2000"/>
              <a:t>2</a:t>
            </a:r>
            <a:r>
              <a:rPr lang="en-US" altLang="hu-HU"/>
              <a:t>(B)l</a:t>
            </a:r>
            <a:r>
              <a:rPr lang="en-US" altLang="hu-HU" sz="2000"/>
              <a:t>3</a:t>
            </a:r>
            <a:r>
              <a:rPr lang="en-US" altLang="hu-HU"/>
              <a:t>(B)r</a:t>
            </a:r>
            <a:r>
              <a:rPr lang="en-US" altLang="hu-HU" sz="2000"/>
              <a:t>3</a:t>
            </a:r>
            <a:r>
              <a:rPr lang="en-US" altLang="hu-HU"/>
              <a:t>(B)u</a:t>
            </a:r>
            <a:r>
              <a:rPr lang="en-US" altLang="hu-HU" sz="2000"/>
              <a:t>3</a:t>
            </a:r>
            <a:r>
              <a:rPr lang="en-US" altLang="hu-HU"/>
              <a:t>(B)</a:t>
            </a:r>
            <a:endParaRPr lang="hu-HU" altLang="hu-HU"/>
          </a:p>
          <a:p>
            <a:pPr lvl="1" eaLnBrk="1" hangingPunct="1">
              <a:buFontTx/>
              <a:buNone/>
            </a:pPr>
            <a:r>
              <a:rPr lang="en-US" altLang="hu-HU" sz="1800">
                <a:solidFill>
                  <a:srgbClr val="00B050"/>
                </a:solidFill>
              </a:rPr>
              <a:t>(S3: legal schedule, </a:t>
            </a:r>
            <a:r>
              <a:rPr lang="hu-HU" altLang="hu-HU" sz="1800">
                <a:solidFill>
                  <a:srgbClr val="00B050"/>
                </a:solidFill>
              </a:rPr>
              <a:t>T1,T2,T3: </a:t>
            </a:r>
            <a:r>
              <a:rPr lang="en-US" altLang="hu-HU" sz="1800">
                <a:solidFill>
                  <a:srgbClr val="00B050"/>
                </a:solidFill>
              </a:rPr>
              <a:t>consistent transactions)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CBCCA8D-2651-4D98-B7BE-E0F6F2A08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400050"/>
            <a:ext cx="77724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Exercise:</a:t>
            </a:r>
            <a:endParaRPr lang="en-US" altLang="hu-HU" sz="4400">
              <a:solidFill>
                <a:schemeClr val="tx2"/>
              </a:solidFill>
            </a:endParaRPr>
          </a:p>
        </p:txBody>
      </p:sp>
      <p:sp>
        <p:nvSpPr>
          <p:cNvPr id="45061" name="Oval 4">
            <a:extLst>
              <a:ext uri="{FF2B5EF4-FFF2-40B4-BE49-F238E27FC236}">
                <a16:creationId xmlns:a16="http://schemas.microsoft.com/office/drawing/2014/main" id="{CBDBC6CA-8B84-4AA1-9C82-B4CC96B7F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450" y="2228850"/>
            <a:ext cx="854075" cy="6238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>
              <a:solidFill>
                <a:srgbClr val="FF0000"/>
              </a:solidFill>
            </a:endParaRPr>
          </a:p>
        </p:txBody>
      </p:sp>
      <p:sp>
        <p:nvSpPr>
          <p:cNvPr id="45062" name="Oval 5">
            <a:extLst>
              <a:ext uri="{FF2B5EF4-FFF2-40B4-BE49-F238E27FC236}">
                <a16:creationId xmlns:a16="http://schemas.microsoft.com/office/drawing/2014/main" id="{FC28E3CD-6409-49F1-BE11-2D2941952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50" y="3419475"/>
            <a:ext cx="854075" cy="6238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>
              <a:solidFill>
                <a:srgbClr val="FF0000"/>
              </a:solidFill>
            </a:endParaRPr>
          </a:p>
        </p:txBody>
      </p:sp>
      <p:sp>
        <p:nvSpPr>
          <p:cNvPr id="45063" name="Oval 6">
            <a:extLst>
              <a:ext uri="{FF2B5EF4-FFF2-40B4-BE49-F238E27FC236}">
                <a16:creationId xmlns:a16="http://schemas.microsoft.com/office/drawing/2014/main" id="{4A53AEFA-D1C0-4566-AAE0-DD0F479AA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763" y="3965575"/>
            <a:ext cx="854075" cy="6238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>
            <a:extLst>
              <a:ext uri="{FF2B5EF4-FFF2-40B4-BE49-F238E27FC236}">
                <a16:creationId xmlns:a16="http://schemas.microsoft.com/office/drawing/2014/main" id="{FFA48191-5531-43F7-96B2-4FC5A0C4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F050B4-801F-4CE6-96FD-BD445F01CEC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hu-HU" sz="1400"/>
          </a:p>
        </p:txBody>
      </p:sp>
      <p:sp>
        <p:nvSpPr>
          <p:cNvPr id="46083" name="Rectangle 11">
            <a:extLst>
              <a:ext uri="{FF2B5EF4-FFF2-40B4-BE49-F238E27FC236}">
                <a16:creationId xmlns:a16="http://schemas.microsoft.com/office/drawing/2014/main" id="{CBCDB340-29A5-4EE5-ABC1-CCBBD7727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1485900"/>
            <a:ext cx="1143000" cy="449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8E83B39A-DC30-4F63-A8BD-CB4F8D541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0500"/>
            <a:ext cx="77724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Schedule F</a:t>
            </a:r>
            <a:r>
              <a:rPr lang="hu-HU" altLang="hu-HU" sz="2400">
                <a:solidFill>
                  <a:schemeClr val="tx2"/>
                </a:solidFill>
              </a:rPr>
              <a:t> </a:t>
            </a:r>
            <a:r>
              <a:rPr lang="hu-HU" altLang="hu-HU" sz="2000">
                <a:solidFill>
                  <a:schemeClr val="tx2"/>
                </a:solidFill>
              </a:rPr>
              <a:t>(</a:t>
            </a:r>
            <a:r>
              <a:rPr lang="en-US" altLang="hu-HU" sz="2000">
                <a:solidFill>
                  <a:srgbClr val="FF0000"/>
                </a:solidFill>
              </a:rPr>
              <a:t>legal schedule of consistent transactions</a:t>
            </a:r>
            <a:r>
              <a:rPr lang="hu-HU" altLang="hu-HU" sz="2000">
                <a:solidFill>
                  <a:schemeClr val="tx2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2000">
                <a:solidFill>
                  <a:schemeClr val="tx2"/>
                </a:solidFill>
              </a:rPr>
              <a:t>                               </a:t>
            </a:r>
            <a:r>
              <a:rPr lang="en-US" altLang="hu-HU" sz="2000">
                <a:solidFill>
                  <a:schemeClr val="tx2"/>
                </a:solidFill>
              </a:rPr>
              <a:t>(still not equivalent to a serial schedule)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AE946502-C3F7-42B0-90DC-9ED0978D3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3" y="1562100"/>
            <a:ext cx="8458200" cy="47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400"/>
              <a:t>T1			     	T2			       25   25	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l</a:t>
            </a:r>
            <a:r>
              <a:rPr lang="en-US" altLang="hu-HU" sz="1800"/>
              <a:t>1</a:t>
            </a:r>
            <a:r>
              <a:rPr lang="en-US" altLang="hu-HU" sz="2400"/>
              <a:t>(A);Read(A)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A   A+100;Write(A);</a:t>
            </a:r>
            <a:r>
              <a:rPr lang="en-US" altLang="hu-HU" sz="2400">
                <a:solidFill>
                  <a:srgbClr val="FF0000"/>
                </a:solidFill>
              </a:rPr>
              <a:t>u</a:t>
            </a:r>
            <a:r>
              <a:rPr lang="en-US" altLang="hu-HU" sz="1600">
                <a:solidFill>
                  <a:srgbClr val="FF0000"/>
                </a:solidFill>
              </a:rPr>
              <a:t>1</a:t>
            </a:r>
            <a:r>
              <a:rPr lang="en-US" altLang="hu-HU" sz="2400">
                <a:solidFill>
                  <a:srgbClr val="FF0000"/>
                </a:solidFill>
              </a:rPr>
              <a:t>(A)</a:t>
            </a:r>
            <a:r>
              <a:rPr lang="en-US" altLang="hu-HU" sz="2400"/>
              <a:t> 				      125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			l</a:t>
            </a:r>
            <a:r>
              <a:rPr lang="en-US" altLang="hu-HU" sz="1600"/>
              <a:t>2</a:t>
            </a:r>
            <a:r>
              <a:rPr lang="en-US" altLang="hu-HU" sz="2400"/>
              <a:t>(A);Read(A)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			A   Ax2;Write(A);u</a:t>
            </a:r>
            <a:r>
              <a:rPr lang="en-US" altLang="hu-HU" sz="1600"/>
              <a:t>2</a:t>
            </a:r>
            <a:r>
              <a:rPr lang="en-US" altLang="hu-HU" sz="2400"/>
              <a:t>(A)   250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			l</a:t>
            </a:r>
            <a:r>
              <a:rPr lang="en-US" altLang="hu-HU" sz="1600"/>
              <a:t>2</a:t>
            </a:r>
            <a:r>
              <a:rPr lang="en-US" altLang="hu-HU" sz="2400"/>
              <a:t>(B);Read(B)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			B   Bx2;Write(B);u</a:t>
            </a:r>
            <a:r>
              <a:rPr lang="en-US" altLang="hu-HU" sz="1600"/>
              <a:t>2</a:t>
            </a:r>
            <a:r>
              <a:rPr lang="en-US" altLang="hu-HU" sz="2400"/>
              <a:t>(B) 	   50</a:t>
            </a:r>
            <a:endParaRPr lang="en-US" altLang="hu-HU" sz="1800"/>
          </a:p>
          <a:p>
            <a:pPr eaLnBrk="1" hangingPunct="1"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l</a:t>
            </a:r>
            <a:r>
              <a:rPr lang="en-US" altLang="hu-HU" sz="1800">
                <a:solidFill>
                  <a:srgbClr val="FF0000"/>
                </a:solidFill>
              </a:rPr>
              <a:t>1</a:t>
            </a:r>
            <a:r>
              <a:rPr lang="en-US" altLang="hu-HU" sz="2400">
                <a:solidFill>
                  <a:srgbClr val="FF0000"/>
                </a:solidFill>
              </a:rPr>
              <a:t>(B)</a:t>
            </a:r>
            <a:r>
              <a:rPr lang="en-US" altLang="hu-HU" sz="2400"/>
              <a:t>;Read(B)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B   B+100;Write(B);u</a:t>
            </a:r>
            <a:r>
              <a:rPr lang="en-US" altLang="hu-HU" sz="1600"/>
              <a:t>1</a:t>
            </a:r>
            <a:r>
              <a:rPr lang="en-US" altLang="hu-HU" sz="2400"/>
              <a:t>(B) 					  150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						      </a:t>
            </a:r>
            <a:r>
              <a:rPr lang="en-US" altLang="hu-HU" sz="2400">
                <a:solidFill>
                  <a:srgbClr val="FF0000"/>
                </a:solidFill>
              </a:rPr>
              <a:t>250 </a:t>
            </a:r>
            <a:r>
              <a:rPr lang="hu-HU" altLang="hu-HU" sz="2400">
                <a:solidFill>
                  <a:srgbClr val="FF0000"/>
                </a:solidFill>
              </a:rPr>
              <a:t>150</a:t>
            </a:r>
            <a:endParaRPr lang="en-US" altLang="hu-HU" sz="2400">
              <a:solidFill>
                <a:srgbClr val="FF0000"/>
              </a:solidFill>
            </a:endParaRPr>
          </a:p>
        </p:txBody>
      </p:sp>
      <p:sp>
        <p:nvSpPr>
          <p:cNvPr id="46086" name="Line 4">
            <a:extLst>
              <a:ext uri="{FF2B5EF4-FFF2-40B4-BE49-F238E27FC236}">
                <a16:creationId xmlns:a16="http://schemas.microsoft.com/office/drawing/2014/main" id="{2B6C7892-AAF7-4533-95BB-F7075EB4B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763" y="20193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087" name="Line 5">
            <a:extLst>
              <a:ext uri="{FF2B5EF4-FFF2-40B4-BE49-F238E27FC236}">
                <a16:creationId xmlns:a16="http://schemas.microsoft.com/office/drawing/2014/main" id="{85CAD13D-6874-4E05-8E86-A937C96DD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0363" y="20193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088" name="Line 6">
            <a:extLst>
              <a:ext uri="{FF2B5EF4-FFF2-40B4-BE49-F238E27FC236}">
                <a16:creationId xmlns:a16="http://schemas.microsoft.com/office/drawing/2014/main" id="{0DBFA810-E975-411B-A6AE-018584DC4C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7563" y="52959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089" name="Line 7">
            <a:extLst>
              <a:ext uri="{FF2B5EF4-FFF2-40B4-BE49-F238E27FC236}">
                <a16:creationId xmlns:a16="http://schemas.microsoft.com/office/drawing/2014/main" id="{76F90171-B074-48FE-86AE-CDD8DB82DD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75163" y="43815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090" name="Line 8">
            <a:extLst>
              <a:ext uri="{FF2B5EF4-FFF2-40B4-BE49-F238E27FC236}">
                <a16:creationId xmlns:a16="http://schemas.microsoft.com/office/drawing/2014/main" id="{08729A46-6504-4513-B696-CB26EA2BEF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7563" y="26289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091" name="Line 9">
            <a:extLst>
              <a:ext uri="{FF2B5EF4-FFF2-40B4-BE49-F238E27FC236}">
                <a16:creationId xmlns:a16="http://schemas.microsoft.com/office/drawing/2014/main" id="{3F3D548E-5904-45D9-B7CB-C7FB1DECD4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75163" y="35433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092" name="Text Box 10">
            <a:extLst>
              <a:ext uri="{FF2B5EF4-FFF2-40B4-BE49-F238E27FC236}">
                <a16:creationId xmlns:a16="http://schemas.microsoft.com/office/drawing/2014/main" id="{64097BE1-0BF9-4B7A-A71A-46DFC54F2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363" y="952500"/>
            <a:ext cx="10493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A   B</a:t>
            </a:r>
          </a:p>
        </p:txBody>
      </p:sp>
      <p:sp>
        <p:nvSpPr>
          <p:cNvPr id="46093" name="Line 12">
            <a:extLst>
              <a:ext uri="{FF2B5EF4-FFF2-40B4-BE49-F238E27FC236}">
                <a16:creationId xmlns:a16="http://schemas.microsoft.com/office/drawing/2014/main" id="{6B639A64-1C62-4899-8854-A9A7C9E42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763" y="14859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094" name="Line 13">
            <a:extLst>
              <a:ext uri="{FF2B5EF4-FFF2-40B4-BE49-F238E27FC236}">
                <a16:creationId xmlns:a16="http://schemas.microsoft.com/office/drawing/2014/main" id="{8BBAB53D-9004-449D-AAFA-B710E7346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3163" y="19431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095" name="Line 14">
            <a:extLst>
              <a:ext uri="{FF2B5EF4-FFF2-40B4-BE49-F238E27FC236}">
                <a16:creationId xmlns:a16="http://schemas.microsoft.com/office/drawing/2014/main" id="{20767ABE-B437-42DA-83FE-D947EDA51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3163" y="54483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>
            <a:extLst>
              <a:ext uri="{FF2B5EF4-FFF2-40B4-BE49-F238E27FC236}">
                <a16:creationId xmlns:a16="http://schemas.microsoft.com/office/drawing/2014/main" id="{0F6C3D98-92A4-4D17-AA62-17AD9747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9F0E90-B93A-433D-B57B-26044E549BE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hu-HU" sz="14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4259B19-33EA-4EE0-88C9-EF39FAF4B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Rule #3</a:t>
            </a:r>
            <a:r>
              <a:rPr lang="en-US" altLang="hu-HU" sz="3600"/>
              <a:t>  </a:t>
            </a:r>
            <a:r>
              <a:rPr lang="en-US" altLang="hu-HU" sz="3600">
                <a:solidFill>
                  <a:srgbClr val="FF0000"/>
                </a:solidFill>
              </a:rPr>
              <a:t>Two phase locking</a:t>
            </a:r>
            <a:r>
              <a:rPr lang="en-US" altLang="hu-HU" sz="3600"/>
              <a:t> (2PL)</a:t>
            </a:r>
            <a:r>
              <a:rPr lang="en-US" altLang="hu-HU" sz="2000"/>
              <a:t/>
            </a:r>
            <a:br>
              <a:rPr lang="en-US" altLang="hu-HU" sz="2000"/>
            </a:br>
            <a:r>
              <a:rPr lang="en-US" altLang="hu-HU" sz="2000"/>
              <a:t>					</a:t>
            </a:r>
            <a:r>
              <a:rPr lang="en-US" altLang="hu-HU" sz="2400"/>
              <a:t>for transactions</a:t>
            </a:r>
            <a:endParaRPr lang="en-US" altLang="hu-HU" sz="3600" u="sng"/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46EB4146-877A-4EE0-95CF-80D934B00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T</a:t>
            </a:r>
            <a:r>
              <a:rPr lang="en-US" altLang="hu-HU" sz="2400"/>
              <a:t>i </a:t>
            </a:r>
            <a:r>
              <a:rPr lang="en-US" altLang="hu-HU"/>
              <a:t>= ……. l</a:t>
            </a:r>
            <a:r>
              <a:rPr lang="en-US" altLang="hu-HU" sz="2400"/>
              <a:t>i</a:t>
            </a:r>
            <a:r>
              <a:rPr lang="en-US" altLang="hu-HU"/>
              <a:t>(A) ………... u</a:t>
            </a:r>
            <a:r>
              <a:rPr lang="en-US" altLang="hu-HU" sz="2400"/>
              <a:t>i</a:t>
            </a:r>
            <a:r>
              <a:rPr lang="en-US" altLang="hu-HU"/>
              <a:t>(A) ……...</a:t>
            </a:r>
          </a:p>
        </p:txBody>
      </p:sp>
      <p:sp>
        <p:nvSpPr>
          <p:cNvPr id="47109" name="Line 4">
            <a:extLst>
              <a:ext uri="{FF2B5EF4-FFF2-40B4-BE49-F238E27FC236}">
                <a16:creationId xmlns:a16="http://schemas.microsoft.com/office/drawing/2014/main" id="{2D3548D5-2BA4-43C4-AA15-564DC27FBC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6875" y="29575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10" name="Line 5">
            <a:extLst>
              <a:ext uri="{FF2B5EF4-FFF2-40B4-BE49-F238E27FC236}">
                <a16:creationId xmlns:a16="http://schemas.microsoft.com/office/drawing/2014/main" id="{9C469077-42D0-472D-BCCE-39FA5D350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8863" y="2895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11" name="Line 6">
            <a:extLst>
              <a:ext uri="{FF2B5EF4-FFF2-40B4-BE49-F238E27FC236}">
                <a16:creationId xmlns:a16="http://schemas.microsoft.com/office/drawing/2014/main" id="{4ECABB9A-CC23-427A-B9B0-F9B0A5FBC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8475" y="2805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12" name="Line 7">
            <a:extLst>
              <a:ext uri="{FF2B5EF4-FFF2-40B4-BE49-F238E27FC236}">
                <a16:creationId xmlns:a16="http://schemas.microsoft.com/office/drawing/2014/main" id="{8BD35F53-44A6-41C7-A621-4172C1648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8863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13" name="Text Box 8">
            <a:extLst>
              <a:ext uri="{FF2B5EF4-FFF2-40B4-BE49-F238E27FC236}">
                <a16:creationId xmlns:a16="http://schemas.microsoft.com/office/drawing/2014/main" id="{E9DEF411-1FAD-49F3-A382-3530CBF3F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3262313"/>
            <a:ext cx="4937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no unlocks   			no locks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B487AAC9-C8CC-4F64-82BE-36BBFBD0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B1428C-4D99-4BFF-A1BC-45C937798E53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hu-HU" sz="1400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3C04968-3D2C-43D5-800E-2D530539E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127317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/>
              <a:t># locks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held by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Ti</a:t>
            </a:r>
          </a:p>
          <a:p>
            <a:pPr eaLnBrk="1" hangingPunct="1">
              <a:buFontTx/>
              <a:buNone/>
            </a:pPr>
            <a:endParaRPr lang="en-US" altLang="hu-HU" sz="2400"/>
          </a:p>
          <a:p>
            <a:pPr eaLnBrk="1" hangingPunct="1">
              <a:buFontTx/>
              <a:buNone/>
            </a:pPr>
            <a:endParaRPr lang="en-US" altLang="hu-HU" sz="2400"/>
          </a:p>
          <a:p>
            <a:pPr eaLnBrk="1" hangingPunct="1">
              <a:buFontTx/>
              <a:buNone/>
            </a:pPr>
            <a:r>
              <a:rPr lang="en-US" altLang="hu-HU" sz="2400"/>
              <a:t>								Time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       Growing		 Shrinking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         Phase		  Phase</a:t>
            </a:r>
          </a:p>
        </p:txBody>
      </p:sp>
      <p:sp>
        <p:nvSpPr>
          <p:cNvPr id="48132" name="Line 4">
            <a:extLst>
              <a:ext uri="{FF2B5EF4-FFF2-40B4-BE49-F238E27FC236}">
                <a16:creationId xmlns:a16="http://schemas.microsoft.com/office/drawing/2014/main" id="{D1DD0C13-1F5F-43B9-A442-78B38CBDD4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7888" y="3863975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33" name="Line 5">
            <a:extLst>
              <a:ext uri="{FF2B5EF4-FFF2-40B4-BE49-F238E27FC236}">
                <a16:creationId xmlns:a16="http://schemas.microsoft.com/office/drawing/2014/main" id="{464FF555-FC04-4F16-AB35-E11840DD18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7888" y="903288"/>
            <a:ext cx="0" cy="296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34" name="Line 7">
            <a:extLst>
              <a:ext uri="{FF2B5EF4-FFF2-40B4-BE49-F238E27FC236}">
                <a16:creationId xmlns:a16="http://schemas.microsoft.com/office/drawing/2014/main" id="{FD6DE88F-FF43-4B63-8F6E-E3E5CBB3FD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7888" y="43211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35" name="Line 8">
            <a:extLst>
              <a:ext uri="{FF2B5EF4-FFF2-40B4-BE49-F238E27FC236}">
                <a16:creationId xmlns:a16="http://schemas.microsoft.com/office/drawing/2014/main" id="{1816EB08-E8B4-4776-B35B-BD1249815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9888" y="43211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36" name="Line 9">
            <a:extLst>
              <a:ext uri="{FF2B5EF4-FFF2-40B4-BE49-F238E27FC236}">
                <a16:creationId xmlns:a16="http://schemas.microsoft.com/office/drawing/2014/main" id="{7B7222AF-EE14-4C45-91CA-93F336B502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7688" y="432117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37" name="Line 10">
            <a:extLst>
              <a:ext uri="{FF2B5EF4-FFF2-40B4-BE49-F238E27FC236}">
                <a16:creationId xmlns:a16="http://schemas.microsoft.com/office/drawing/2014/main" id="{45FB204D-707F-4AB5-96DF-653B6128D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8" y="43211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38" name="Line 11">
            <a:extLst>
              <a:ext uri="{FF2B5EF4-FFF2-40B4-BE49-F238E27FC236}">
                <a16:creationId xmlns:a16="http://schemas.microsoft.com/office/drawing/2014/main" id="{98D8C050-ACA7-45EE-B4B6-CD27568ADE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1288" y="35591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39" name="Line 12">
            <a:extLst>
              <a:ext uri="{FF2B5EF4-FFF2-40B4-BE49-F238E27FC236}">
                <a16:creationId xmlns:a16="http://schemas.microsoft.com/office/drawing/2014/main" id="{6008E489-9F43-468D-8337-3C798C462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1288" y="35591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40" name="Line 13">
            <a:extLst>
              <a:ext uri="{FF2B5EF4-FFF2-40B4-BE49-F238E27FC236}">
                <a16:creationId xmlns:a16="http://schemas.microsoft.com/office/drawing/2014/main" id="{4D06FF9B-B474-4A41-BB09-430E14678B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6088" y="32543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41" name="Line 14">
            <a:extLst>
              <a:ext uri="{FF2B5EF4-FFF2-40B4-BE49-F238E27FC236}">
                <a16:creationId xmlns:a16="http://schemas.microsoft.com/office/drawing/2014/main" id="{C2F8F5C7-7CD0-443C-85FF-57905EBE3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6088" y="32543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42" name="Line 15">
            <a:extLst>
              <a:ext uri="{FF2B5EF4-FFF2-40B4-BE49-F238E27FC236}">
                <a16:creationId xmlns:a16="http://schemas.microsoft.com/office/drawing/2014/main" id="{44391980-B61C-412C-A464-A30899C464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0888" y="29495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43" name="Line 16">
            <a:extLst>
              <a:ext uri="{FF2B5EF4-FFF2-40B4-BE49-F238E27FC236}">
                <a16:creationId xmlns:a16="http://schemas.microsoft.com/office/drawing/2014/main" id="{BDBB68AF-74AD-412E-B520-A0C34ECAA9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0888" y="29495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44" name="Line 17">
            <a:extLst>
              <a:ext uri="{FF2B5EF4-FFF2-40B4-BE49-F238E27FC236}">
                <a16:creationId xmlns:a16="http://schemas.microsoft.com/office/drawing/2014/main" id="{8CAD58B7-4F4D-4F9E-B937-242C5D1D0C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5688" y="26447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48145" name="Group 22">
            <a:extLst>
              <a:ext uri="{FF2B5EF4-FFF2-40B4-BE49-F238E27FC236}">
                <a16:creationId xmlns:a16="http://schemas.microsoft.com/office/drawing/2014/main" id="{449EDDBF-F92A-4DDB-8CE9-A5CC3024E775}"/>
              </a:ext>
            </a:extLst>
          </p:cNvPr>
          <p:cNvGrpSpPr>
            <a:grpSpLocks/>
          </p:cNvGrpSpPr>
          <p:nvPr/>
        </p:nvGrpSpPr>
        <p:grpSpPr bwMode="auto">
          <a:xfrm>
            <a:off x="3595688" y="2339975"/>
            <a:ext cx="304800" cy="304800"/>
            <a:chOff x="2256" y="1920"/>
            <a:chExt cx="192" cy="192"/>
          </a:xfrm>
        </p:grpSpPr>
        <p:sp>
          <p:nvSpPr>
            <p:cNvPr id="48163" name="Line 18">
              <a:extLst>
                <a:ext uri="{FF2B5EF4-FFF2-40B4-BE49-F238E27FC236}">
                  <a16:creationId xmlns:a16="http://schemas.microsoft.com/office/drawing/2014/main" id="{325E4CCD-7AAA-4844-A940-AC855351B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8164" name="Line 19">
              <a:extLst>
                <a:ext uri="{FF2B5EF4-FFF2-40B4-BE49-F238E27FC236}">
                  <a16:creationId xmlns:a16="http://schemas.microsoft.com/office/drawing/2014/main" id="{DE5DF70F-76F7-4C2C-BD8E-D16F557570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48146" name="Line 20">
            <a:extLst>
              <a:ext uri="{FF2B5EF4-FFF2-40B4-BE49-F238E27FC236}">
                <a16:creationId xmlns:a16="http://schemas.microsoft.com/office/drawing/2014/main" id="{57F82E0F-2B99-419B-A322-5517074462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0488" y="23399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47" name="Line 21">
            <a:extLst>
              <a:ext uri="{FF2B5EF4-FFF2-40B4-BE49-F238E27FC236}">
                <a16:creationId xmlns:a16="http://schemas.microsoft.com/office/drawing/2014/main" id="{F230417E-87E4-47AD-9089-C2238F910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288" y="23399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48148" name="Group 23">
            <a:extLst>
              <a:ext uri="{FF2B5EF4-FFF2-40B4-BE49-F238E27FC236}">
                <a16:creationId xmlns:a16="http://schemas.microsoft.com/office/drawing/2014/main" id="{BB46387A-21A8-4597-A364-557901A14226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433888" y="2339975"/>
            <a:ext cx="304800" cy="304800"/>
            <a:chOff x="2256" y="1920"/>
            <a:chExt cx="192" cy="192"/>
          </a:xfrm>
        </p:grpSpPr>
        <p:sp>
          <p:nvSpPr>
            <p:cNvPr id="48161" name="Line 24">
              <a:extLst>
                <a:ext uri="{FF2B5EF4-FFF2-40B4-BE49-F238E27FC236}">
                  <a16:creationId xmlns:a16="http://schemas.microsoft.com/office/drawing/2014/main" id="{0CB3CCFF-C6C8-4BF1-A705-B70CCEBE6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8162" name="Line 25">
              <a:extLst>
                <a:ext uri="{FF2B5EF4-FFF2-40B4-BE49-F238E27FC236}">
                  <a16:creationId xmlns:a16="http://schemas.microsoft.com/office/drawing/2014/main" id="{993B20DF-CCD3-4264-B541-DCED019EDC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48149" name="Group 26">
            <a:extLst>
              <a:ext uri="{FF2B5EF4-FFF2-40B4-BE49-F238E27FC236}">
                <a16:creationId xmlns:a16="http://schemas.microsoft.com/office/drawing/2014/main" id="{254220ED-BBAD-402B-9C0C-5C935998F2CB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738688" y="2644775"/>
            <a:ext cx="304800" cy="304800"/>
            <a:chOff x="2256" y="1920"/>
            <a:chExt cx="192" cy="192"/>
          </a:xfrm>
        </p:grpSpPr>
        <p:sp>
          <p:nvSpPr>
            <p:cNvPr id="48159" name="Line 27">
              <a:extLst>
                <a:ext uri="{FF2B5EF4-FFF2-40B4-BE49-F238E27FC236}">
                  <a16:creationId xmlns:a16="http://schemas.microsoft.com/office/drawing/2014/main" id="{F2A259B9-79C3-4F5E-A760-6815AA3E2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8160" name="Line 28">
              <a:extLst>
                <a:ext uri="{FF2B5EF4-FFF2-40B4-BE49-F238E27FC236}">
                  <a16:creationId xmlns:a16="http://schemas.microsoft.com/office/drawing/2014/main" id="{868A6506-F026-4881-9FB0-831741B7FF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48150" name="Group 29">
            <a:extLst>
              <a:ext uri="{FF2B5EF4-FFF2-40B4-BE49-F238E27FC236}">
                <a16:creationId xmlns:a16="http://schemas.microsoft.com/office/drawing/2014/main" id="{998D5D43-320C-4C96-B285-6D3B17050E7A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5043488" y="2949575"/>
            <a:ext cx="304800" cy="304800"/>
            <a:chOff x="2256" y="1920"/>
            <a:chExt cx="192" cy="192"/>
          </a:xfrm>
        </p:grpSpPr>
        <p:sp>
          <p:nvSpPr>
            <p:cNvPr id="48157" name="Line 30">
              <a:extLst>
                <a:ext uri="{FF2B5EF4-FFF2-40B4-BE49-F238E27FC236}">
                  <a16:creationId xmlns:a16="http://schemas.microsoft.com/office/drawing/2014/main" id="{2A99112E-F597-4D9C-A4A4-FBD960B8B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8158" name="Line 31">
              <a:extLst>
                <a:ext uri="{FF2B5EF4-FFF2-40B4-BE49-F238E27FC236}">
                  <a16:creationId xmlns:a16="http://schemas.microsoft.com/office/drawing/2014/main" id="{9312A21D-B347-4C78-A63E-37D817B4B4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48151" name="Group 32">
            <a:extLst>
              <a:ext uri="{FF2B5EF4-FFF2-40B4-BE49-F238E27FC236}">
                <a16:creationId xmlns:a16="http://schemas.microsoft.com/office/drawing/2014/main" id="{39844D09-6DFB-4173-94C3-0732F636B697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5653088" y="3559175"/>
            <a:ext cx="304800" cy="304800"/>
            <a:chOff x="2256" y="1920"/>
            <a:chExt cx="192" cy="192"/>
          </a:xfrm>
        </p:grpSpPr>
        <p:sp>
          <p:nvSpPr>
            <p:cNvPr id="48155" name="Line 33">
              <a:extLst>
                <a:ext uri="{FF2B5EF4-FFF2-40B4-BE49-F238E27FC236}">
                  <a16:creationId xmlns:a16="http://schemas.microsoft.com/office/drawing/2014/main" id="{A3FE5FAF-58FB-424D-A764-320AB65A3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8156" name="Line 34">
              <a:extLst>
                <a:ext uri="{FF2B5EF4-FFF2-40B4-BE49-F238E27FC236}">
                  <a16:creationId xmlns:a16="http://schemas.microsoft.com/office/drawing/2014/main" id="{312EEE66-D374-4206-B3FE-47B1AB807C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48152" name="Group 35">
            <a:extLst>
              <a:ext uri="{FF2B5EF4-FFF2-40B4-BE49-F238E27FC236}">
                <a16:creationId xmlns:a16="http://schemas.microsoft.com/office/drawing/2014/main" id="{084C403A-62D0-4E76-8D74-A9D78B832971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5348288" y="3254375"/>
            <a:ext cx="304800" cy="304800"/>
            <a:chOff x="2256" y="1920"/>
            <a:chExt cx="192" cy="192"/>
          </a:xfrm>
        </p:grpSpPr>
        <p:sp>
          <p:nvSpPr>
            <p:cNvPr id="48153" name="Line 36">
              <a:extLst>
                <a:ext uri="{FF2B5EF4-FFF2-40B4-BE49-F238E27FC236}">
                  <a16:creationId xmlns:a16="http://schemas.microsoft.com/office/drawing/2014/main" id="{4DC0EE81-23A3-405C-ADF9-858D5E064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8154" name="Line 37">
              <a:extLst>
                <a:ext uri="{FF2B5EF4-FFF2-40B4-BE49-F238E27FC236}">
                  <a16:creationId xmlns:a16="http://schemas.microsoft.com/office/drawing/2014/main" id="{35C4C81F-10D5-49DD-9D39-A976C33445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>
            <a:extLst>
              <a:ext uri="{FF2B5EF4-FFF2-40B4-BE49-F238E27FC236}">
                <a16:creationId xmlns:a16="http://schemas.microsoft.com/office/drawing/2014/main" id="{67D386C3-F08A-4ABB-B818-70159F5F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353D79-B9E4-4DAC-AE97-718FE7A90ED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hu-HU" sz="14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FE228DF4-C148-4CF7-B85C-61E151653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163" y="336550"/>
            <a:ext cx="7772400" cy="941388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Schedule G</a:t>
            </a:r>
          </a:p>
        </p:txBody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B9713591-E084-4BB0-931E-86342A71E3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7063" y="1447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/>
              <a:t>T1			  T2</a:t>
            </a:r>
          </a:p>
          <a:p>
            <a:pPr eaLnBrk="1" hangingPunct="1">
              <a:buFontTx/>
              <a:buNone/>
              <a:defRPr/>
            </a:pPr>
            <a:r>
              <a:rPr lang="en-US" sz="2400"/>
              <a:t>l</a:t>
            </a:r>
            <a:r>
              <a:rPr lang="en-US" sz="1800"/>
              <a:t>1</a:t>
            </a:r>
            <a:r>
              <a:rPr lang="en-US" sz="2400"/>
              <a:t>(A);Read(A)</a:t>
            </a:r>
          </a:p>
          <a:p>
            <a:pPr eaLnBrk="1" hangingPunct="1">
              <a:buFontTx/>
              <a:buNone/>
              <a:defRPr/>
            </a:pPr>
            <a:r>
              <a:rPr lang="en-US" sz="2400"/>
              <a:t>A   A+100;Write(A)</a:t>
            </a:r>
          </a:p>
          <a:p>
            <a:pPr eaLnBrk="1" hangingPunct="1">
              <a:buFontTx/>
              <a:buNone/>
              <a:defRPr/>
            </a:pPr>
            <a:r>
              <a:rPr lang="en-US" sz="2400">
                <a:solidFill>
                  <a:srgbClr val="FF0000"/>
                </a:solidFill>
              </a:rPr>
              <a:t>l</a:t>
            </a:r>
            <a:r>
              <a:rPr lang="en-US" sz="1800">
                <a:solidFill>
                  <a:srgbClr val="FF0000"/>
                </a:solidFill>
              </a:rPr>
              <a:t>1</a:t>
            </a:r>
            <a:r>
              <a:rPr lang="en-US" sz="2400">
                <a:solidFill>
                  <a:srgbClr val="FF0000"/>
                </a:solidFill>
              </a:rPr>
              <a:t>(B);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u</a:t>
            </a:r>
            <a:r>
              <a:rPr lang="en-US" sz="1600">
                <a:solidFill>
                  <a:srgbClr val="FF0000"/>
                </a:solidFill>
              </a:rPr>
              <a:t>1</a:t>
            </a:r>
            <a:r>
              <a:rPr lang="en-US" sz="2400">
                <a:solidFill>
                  <a:srgbClr val="FF0000"/>
                </a:solidFill>
              </a:rPr>
              <a:t>(A)</a:t>
            </a:r>
            <a:r>
              <a:rPr lang="en-US" sz="2400"/>
              <a:t> 				      </a:t>
            </a:r>
          </a:p>
          <a:p>
            <a:pPr eaLnBrk="1" hangingPunct="1">
              <a:buFontTx/>
              <a:buNone/>
              <a:defRPr/>
            </a:pPr>
            <a:r>
              <a:rPr lang="en-US" sz="2400"/>
              <a:t>				  l</a:t>
            </a:r>
            <a:r>
              <a:rPr lang="en-US" sz="1600"/>
              <a:t>2</a:t>
            </a:r>
            <a:r>
              <a:rPr lang="en-US" sz="2400"/>
              <a:t>(A);Read(A)</a:t>
            </a:r>
          </a:p>
          <a:p>
            <a:pPr eaLnBrk="1" hangingPunct="1">
              <a:buFontTx/>
              <a:buNone/>
              <a:defRPr/>
            </a:pPr>
            <a:r>
              <a:rPr lang="en-US" sz="2400"/>
              <a:t>				  A   Ax2;Write(A);</a:t>
            </a:r>
            <a:r>
              <a:rPr lang="en-US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l</a:t>
            </a:r>
            <a:r>
              <a:rPr lang="en-US" sz="1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2</a:t>
            </a:r>
            <a:r>
              <a:rPr lang="en-US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(B)</a:t>
            </a:r>
            <a:r>
              <a:rPr lang="en-US" sz="2400"/>
              <a:t>   </a:t>
            </a:r>
          </a:p>
        </p:txBody>
      </p:sp>
      <p:sp>
        <p:nvSpPr>
          <p:cNvPr id="49157" name="Line 5">
            <a:extLst>
              <a:ext uri="{FF2B5EF4-FFF2-40B4-BE49-F238E27FC236}">
                <a16:creationId xmlns:a16="http://schemas.microsoft.com/office/drawing/2014/main" id="{BAB5CD62-67E0-4D33-93F8-62720C7A7A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1863" y="259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9158" name="Line 6">
            <a:extLst>
              <a:ext uri="{FF2B5EF4-FFF2-40B4-BE49-F238E27FC236}">
                <a16:creationId xmlns:a16="http://schemas.microsoft.com/office/drawing/2014/main" id="{A4A157B6-FD0C-4020-BEBA-18F377826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63" y="18288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9159" name="Line 7">
            <a:extLst>
              <a:ext uri="{FF2B5EF4-FFF2-40B4-BE49-F238E27FC236}">
                <a16:creationId xmlns:a16="http://schemas.microsoft.com/office/drawing/2014/main" id="{B2AF6FD6-E25A-495F-8054-CA4367F344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33813" y="3886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9160" name="Line 8">
            <a:extLst>
              <a:ext uri="{FF2B5EF4-FFF2-40B4-BE49-F238E27FC236}">
                <a16:creationId xmlns:a16="http://schemas.microsoft.com/office/drawing/2014/main" id="{D56A339E-C312-4E5E-ABC5-54FDACE77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8213" y="1414463"/>
            <a:ext cx="0" cy="3217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9161" name="Text Box 9">
            <a:extLst>
              <a:ext uri="{FF2B5EF4-FFF2-40B4-BE49-F238E27FC236}">
                <a16:creationId xmlns:a16="http://schemas.microsoft.com/office/drawing/2014/main" id="{3D9999D3-0C65-410D-BA34-E34ACFF0E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63" y="3062288"/>
            <a:ext cx="966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delayed</a:t>
            </a:r>
            <a:endParaRPr lang="en-US" altLang="hu-HU"/>
          </a:p>
        </p:txBody>
      </p:sp>
      <p:sp>
        <p:nvSpPr>
          <p:cNvPr id="49162" name="Oval 10">
            <a:extLst>
              <a:ext uri="{FF2B5EF4-FFF2-40B4-BE49-F238E27FC236}">
                <a16:creationId xmlns:a16="http://schemas.microsoft.com/office/drawing/2014/main" id="{0809DA57-6AC6-4D3D-B784-93C1A0347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25" y="3567113"/>
            <a:ext cx="762000" cy="635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49163" name="Line 11">
            <a:extLst>
              <a:ext uri="{FF2B5EF4-FFF2-40B4-BE49-F238E27FC236}">
                <a16:creationId xmlns:a16="http://schemas.microsoft.com/office/drawing/2014/main" id="{13617CD9-C9CC-49B4-85EC-05752782E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8038" y="3382963"/>
            <a:ext cx="127000" cy="265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>
            <a:extLst>
              <a:ext uri="{FF2B5EF4-FFF2-40B4-BE49-F238E27FC236}">
                <a16:creationId xmlns:a16="http://schemas.microsoft.com/office/drawing/2014/main" id="{BDB86DB5-F061-45AE-BF16-C08CAF4C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953B48-A961-40B5-99C8-197E2CFD247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hu-HU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4DBBBE9-2E29-45D3-A5A3-138E1B9A6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263525"/>
            <a:ext cx="77724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Schedule G</a:t>
            </a:r>
          </a:p>
        </p:txBody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5B936424-8F8A-4742-BF3C-A19ABB5E8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151923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T1			    T2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l</a:t>
            </a:r>
            <a:r>
              <a:rPr lang="en-US" sz="1800"/>
              <a:t>1</a:t>
            </a:r>
            <a:r>
              <a:rPr lang="en-US" sz="2400"/>
              <a:t>(A);Read(A)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A   A+100;Write(A)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l</a:t>
            </a:r>
            <a:r>
              <a:rPr lang="en-US" sz="1800"/>
              <a:t>1</a:t>
            </a:r>
            <a:r>
              <a:rPr lang="en-US" sz="2400"/>
              <a:t>(B); u</a:t>
            </a:r>
            <a:r>
              <a:rPr lang="en-US" sz="1600"/>
              <a:t>1</a:t>
            </a:r>
            <a:r>
              <a:rPr lang="en-US" sz="2400"/>
              <a:t>(A) 				     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				    l</a:t>
            </a:r>
            <a:r>
              <a:rPr lang="en-US" sz="1600"/>
              <a:t>2</a:t>
            </a:r>
            <a:r>
              <a:rPr lang="en-US" sz="2400"/>
              <a:t>(A);Read(A)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				    A   Ax2;Write(A);</a:t>
            </a:r>
            <a:r>
              <a:rPr lang="en-US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l</a:t>
            </a:r>
            <a:r>
              <a:rPr lang="en-US" sz="1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2</a:t>
            </a:r>
            <a:r>
              <a:rPr lang="en-US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(B)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Read(B);B    B+100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Write(B); u</a:t>
            </a:r>
            <a:r>
              <a:rPr lang="en-US" sz="1600"/>
              <a:t>1</a:t>
            </a:r>
            <a:r>
              <a:rPr lang="en-US" sz="2400"/>
              <a:t>(B)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sz="2400"/>
          </a:p>
        </p:txBody>
      </p:sp>
      <p:sp>
        <p:nvSpPr>
          <p:cNvPr id="50181" name="Line 4">
            <a:extLst>
              <a:ext uri="{FF2B5EF4-FFF2-40B4-BE49-F238E27FC236}">
                <a16:creationId xmlns:a16="http://schemas.microsoft.com/office/drawing/2014/main" id="{64A12F39-BD5D-436F-B649-AA0A06A7C5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4888" y="26622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0182" name="Line 5">
            <a:extLst>
              <a:ext uri="{FF2B5EF4-FFF2-40B4-BE49-F238E27FC236}">
                <a16:creationId xmlns:a16="http://schemas.microsoft.com/office/drawing/2014/main" id="{82778B2B-2DED-4BC9-9105-1DAAFBA291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8" y="1900238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0183" name="Line 6">
            <a:extLst>
              <a:ext uri="{FF2B5EF4-FFF2-40B4-BE49-F238E27FC236}">
                <a16:creationId xmlns:a16="http://schemas.microsoft.com/office/drawing/2014/main" id="{06A82849-2612-4762-9F91-95AB8B85C3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1313" y="39433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0184" name="Line 7">
            <a:extLst>
              <a:ext uri="{FF2B5EF4-FFF2-40B4-BE49-F238E27FC236}">
                <a16:creationId xmlns:a16="http://schemas.microsoft.com/office/drawing/2014/main" id="{4C3FD003-419C-444B-BE0A-DD9B66082F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24088" y="43386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0185" name="Line 8">
            <a:extLst>
              <a:ext uri="{FF2B5EF4-FFF2-40B4-BE49-F238E27FC236}">
                <a16:creationId xmlns:a16="http://schemas.microsoft.com/office/drawing/2014/main" id="{63F1129C-9467-4BE5-9490-7B7F65D1B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1088" y="1414463"/>
            <a:ext cx="0" cy="3925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0186" name="Text Box 9">
            <a:extLst>
              <a:ext uri="{FF2B5EF4-FFF2-40B4-BE49-F238E27FC236}">
                <a16:creationId xmlns:a16="http://schemas.microsoft.com/office/drawing/2014/main" id="{8A233E44-305A-46C0-A21D-E2A11D86B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8" y="3130550"/>
            <a:ext cx="966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delayed</a:t>
            </a:r>
            <a:endParaRPr lang="en-US" altLang="hu-HU"/>
          </a:p>
        </p:txBody>
      </p:sp>
      <p:sp>
        <p:nvSpPr>
          <p:cNvPr id="50187" name="Oval 10">
            <a:extLst>
              <a:ext uri="{FF2B5EF4-FFF2-40B4-BE49-F238E27FC236}">
                <a16:creationId xmlns:a16="http://schemas.microsoft.com/office/drawing/2014/main" id="{48B808CA-4444-49FE-B25A-1A290142D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450" y="3635375"/>
            <a:ext cx="762000" cy="635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50188" name="Line 11">
            <a:extLst>
              <a:ext uri="{FF2B5EF4-FFF2-40B4-BE49-F238E27FC236}">
                <a16:creationId xmlns:a16="http://schemas.microsoft.com/office/drawing/2014/main" id="{9AA1E14D-1949-4392-8A66-192C46D48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4263" y="3451225"/>
            <a:ext cx="127000" cy="2651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>
            <a:extLst>
              <a:ext uri="{FF2B5EF4-FFF2-40B4-BE49-F238E27FC236}">
                <a16:creationId xmlns:a16="http://schemas.microsoft.com/office/drawing/2014/main" id="{4C5E997A-28B0-4BA4-AF50-41ECA4CE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F56767-D503-4BA7-B1F1-0D6E1E3B598D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hu-HU" sz="14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DCD4573-C0F6-48C7-BDA0-27EA1853D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47650"/>
            <a:ext cx="77724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Schedule G</a:t>
            </a:r>
          </a:p>
        </p:txBody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09B64C9E-0590-4D61-8B3C-DEE60B693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3" y="1346200"/>
            <a:ext cx="77724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T1			    T2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l</a:t>
            </a:r>
            <a:r>
              <a:rPr lang="en-US" sz="1800"/>
              <a:t>1</a:t>
            </a:r>
            <a:r>
              <a:rPr lang="en-US" sz="2400"/>
              <a:t>(A);Read(A)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A   A+100;Write(A)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l</a:t>
            </a:r>
            <a:r>
              <a:rPr lang="en-US" sz="1800"/>
              <a:t>1</a:t>
            </a:r>
            <a:r>
              <a:rPr lang="en-US" sz="2400"/>
              <a:t>(B); u</a:t>
            </a:r>
            <a:r>
              <a:rPr lang="en-US" sz="1600"/>
              <a:t>1</a:t>
            </a:r>
            <a:r>
              <a:rPr lang="en-US" sz="2400"/>
              <a:t>(A) 				     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				    l</a:t>
            </a:r>
            <a:r>
              <a:rPr lang="en-US" sz="1600"/>
              <a:t>2</a:t>
            </a:r>
            <a:r>
              <a:rPr lang="en-US" sz="2400"/>
              <a:t>(A);Read(A)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				    A   Ax2;Write(A);</a:t>
            </a:r>
            <a:r>
              <a:rPr lang="en-US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l</a:t>
            </a:r>
            <a:r>
              <a:rPr lang="en-US" sz="1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2</a:t>
            </a:r>
            <a:r>
              <a:rPr lang="en-US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(B)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Read(B);B    B+100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Write(B); u</a:t>
            </a:r>
            <a:r>
              <a:rPr lang="en-US" sz="1600"/>
              <a:t>1</a:t>
            </a:r>
            <a:r>
              <a:rPr lang="en-US" sz="2400"/>
              <a:t>(B) </a:t>
            </a:r>
            <a:r>
              <a:rPr lang="en-US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	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				    </a:t>
            </a:r>
            <a:r>
              <a:rPr lang="en-US" sz="2400"/>
              <a:t>l</a:t>
            </a:r>
            <a:r>
              <a:rPr lang="en-US" sz="1600"/>
              <a:t>2</a:t>
            </a:r>
            <a:r>
              <a:rPr lang="en-US" sz="2400"/>
              <a:t>(B); u</a:t>
            </a:r>
            <a:r>
              <a:rPr lang="en-US" sz="1600"/>
              <a:t>2</a:t>
            </a:r>
            <a:r>
              <a:rPr lang="en-US" sz="2400"/>
              <a:t>(A);Read(B)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				    B    Bx2;Write(B);u</a:t>
            </a:r>
            <a:r>
              <a:rPr lang="en-US" sz="1600"/>
              <a:t>2</a:t>
            </a:r>
            <a:r>
              <a:rPr lang="en-US" sz="2400"/>
              <a:t>(B);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sz="2400"/>
          </a:p>
        </p:txBody>
      </p:sp>
      <p:sp>
        <p:nvSpPr>
          <p:cNvPr id="51205" name="Line 4">
            <a:extLst>
              <a:ext uri="{FF2B5EF4-FFF2-40B4-BE49-F238E27FC236}">
                <a16:creationId xmlns:a16="http://schemas.microsoft.com/office/drawing/2014/main" id="{FC5EA31C-0F43-498F-BA54-81F5C6719C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0763" y="2489200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206" name="Line 5">
            <a:extLst>
              <a:ext uri="{FF2B5EF4-FFF2-40B4-BE49-F238E27FC236}">
                <a16:creationId xmlns:a16="http://schemas.microsoft.com/office/drawing/2014/main" id="{46DF4848-CD9A-4FE2-A1FD-B0D8E3322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963" y="1727200"/>
            <a:ext cx="5257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207" name="Line 6">
            <a:extLst>
              <a:ext uri="{FF2B5EF4-FFF2-40B4-BE49-F238E27FC236}">
                <a16:creationId xmlns:a16="http://schemas.microsoft.com/office/drawing/2014/main" id="{D9785C84-F72D-4D47-A1F0-F1E7C5055F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38613" y="3784600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208" name="Line 7">
            <a:extLst>
              <a:ext uri="{FF2B5EF4-FFF2-40B4-BE49-F238E27FC236}">
                <a16:creationId xmlns:a16="http://schemas.microsoft.com/office/drawing/2014/main" id="{5903A6F3-584B-4611-AB31-29A4F00635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1475" y="5503863"/>
            <a:ext cx="228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209" name="Line 8">
            <a:extLst>
              <a:ext uri="{FF2B5EF4-FFF2-40B4-BE49-F238E27FC236}">
                <a16:creationId xmlns:a16="http://schemas.microsoft.com/office/drawing/2014/main" id="{812C93E5-F259-4F89-BE92-ACAEAFCEFF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39963" y="4165600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210" name="Line 9">
            <a:extLst>
              <a:ext uri="{FF2B5EF4-FFF2-40B4-BE49-F238E27FC236}">
                <a16:creationId xmlns:a16="http://schemas.microsoft.com/office/drawing/2014/main" id="{C2AFB34C-0594-4C60-A37D-ADAE7C006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9825" y="1255713"/>
            <a:ext cx="0" cy="48212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211" name="Text Box 10">
            <a:extLst>
              <a:ext uri="{FF2B5EF4-FFF2-40B4-BE49-F238E27FC236}">
                <a16:creationId xmlns:a16="http://schemas.microsoft.com/office/drawing/2014/main" id="{0EBB7047-DF3F-4622-910B-4F37AE307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8" y="2981325"/>
            <a:ext cx="966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delayed</a:t>
            </a:r>
            <a:endParaRPr lang="en-US" altLang="hu-HU"/>
          </a:p>
        </p:txBody>
      </p:sp>
      <p:sp>
        <p:nvSpPr>
          <p:cNvPr id="51212" name="Oval 11">
            <a:extLst>
              <a:ext uri="{FF2B5EF4-FFF2-40B4-BE49-F238E27FC236}">
                <a16:creationId xmlns:a16="http://schemas.microsoft.com/office/drawing/2014/main" id="{CDB753BD-89F4-40C6-AA3F-5327F12B0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450" y="3486150"/>
            <a:ext cx="762000" cy="635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51213" name="Line 12">
            <a:extLst>
              <a:ext uri="{FF2B5EF4-FFF2-40B4-BE49-F238E27FC236}">
                <a16:creationId xmlns:a16="http://schemas.microsoft.com/office/drawing/2014/main" id="{F5CB7663-39C0-482F-9653-6DC9F2F5F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4263" y="3302000"/>
            <a:ext cx="127000" cy="2651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>
            <a:extLst>
              <a:ext uri="{FF2B5EF4-FFF2-40B4-BE49-F238E27FC236}">
                <a16:creationId xmlns:a16="http://schemas.microsoft.com/office/drawing/2014/main" id="{0CDB8F5A-50E8-4FD9-AD74-43347594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8C4C29-03EF-4497-9201-8D248DAC722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hu-HU" sz="1400"/>
          </a:p>
        </p:txBody>
      </p:sp>
      <p:sp>
        <p:nvSpPr>
          <p:cNvPr id="52227" name="Rectangle 11">
            <a:extLst>
              <a:ext uri="{FF2B5EF4-FFF2-40B4-BE49-F238E27FC236}">
                <a16:creationId xmlns:a16="http://schemas.microsoft.com/office/drawing/2014/main" id="{2E6EE2A4-02F8-4E7F-9F45-C77F284A3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1485900"/>
            <a:ext cx="1143000" cy="449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D09F592B-E3CE-40D3-8022-073CFB4D5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0500"/>
            <a:ext cx="77724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u="sng">
                <a:solidFill>
                  <a:schemeClr val="tx2"/>
                </a:solidFill>
              </a:rPr>
              <a:t>Schedule G</a:t>
            </a:r>
            <a:r>
              <a:rPr lang="hu-HU" altLang="hu-HU" u="sng">
                <a:solidFill>
                  <a:schemeClr val="tx2"/>
                </a:solidFill>
              </a:rPr>
              <a:t>  </a:t>
            </a:r>
            <a:r>
              <a:rPr lang="en-US" altLang="hu-HU" u="sng">
                <a:solidFill>
                  <a:srgbClr val="00B050"/>
                </a:solidFill>
              </a:rPr>
              <a:t>”good”</a:t>
            </a:r>
            <a:r>
              <a:rPr lang="hu-HU" altLang="hu-HU" u="sng">
                <a:solidFill>
                  <a:srgbClr val="00B050"/>
                </a:solidFill>
              </a:rPr>
              <a:t> </a:t>
            </a:r>
            <a:r>
              <a:rPr lang="hu-HU" altLang="hu-HU" sz="2000" u="sng"/>
              <a:t>(equivalent to a serial)</a:t>
            </a:r>
            <a:endParaRPr lang="en-US" altLang="hu-HU" sz="2000" u="sng"/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C22FCBAF-B1C9-4CCB-A0F8-3093D2345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3" y="1562100"/>
            <a:ext cx="84582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400"/>
              <a:t>T1			     	T2			       25   25	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l</a:t>
            </a:r>
            <a:r>
              <a:rPr lang="en-US" altLang="hu-HU" sz="1800"/>
              <a:t>1</a:t>
            </a:r>
            <a:r>
              <a:rPr lang="en-US" altLang="hu-HU" sz="2400"/>
              <a:t>(A);Read(A)</a:t>
            </a:r>
            <a:r>
              <a:rPr lang="hu-HU" altLang="hu-HU" sz="2400"/>
              <a:t>; </a:t>
            </a:r>
            <a:r>
              <a:rPr lang="en-US" altLang="hu-HU" sz="2400"/>
              <a:t>A   A+100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Write(A);</a:t>
            </a:r>
            <a:r>
              <a:rPr lang="hu-HU" altLang="hu-HU" sz="2400"/>
              <a:t> </a:t>
            </a:r>
            <a:r>
              <a:rPr lang="en-US" altLang="hu-HU" sz="2400">
                <a:solidFill>
                  <a:srgbClr val="FF0000"/>
                </a:solidFill>
              </a:rPr>
              <a:t>l</a:t>
            </a:r>
            <a:r>
              <a:rPr lang="en-US" altLang="hu-HU" sz="1800">
                <a:solidFill>
                  <a:srgbClr val="FF0000"/>
                </a:solidFill>
              </a:rPr>
              <a:t>1</a:t>
            </a:r>
            <a:r>
              <a:rPr lang="en-US" altLang="hu-HU" sz="2400">
                <a:solidFill>
                  <a:srgbClr val="FF0000"/>
                </a:solidFill>
              </a:rPr>
              <a:t>(B)</a:t>
            </a:r>
            <a:r>
              <a:rPr lang="hu-HU" altLang="hu-HU" sz="2400"/>
              <a:t>;</a:t>
            </a:r>
            <a:r>
              <a:rPr lang="en-US" altLang="hu-HU" sz="2400"/>
              <a:t>u</a:t>
            </a:r>
            <a:r>
              <a:rPr lang="en-US" altLang="hu-HU" sz="1600"/>
              <a:t>1</a:t>
            </a:r>
            <a:r>
              <a:rPr lang="en-US" altLang="hu-HU" sz="2400"/>
              <a:t>(A) 			</a:t>
            </a:r>
            <a:r>
              <a:rPr lang="hu-HU" altLang="hu-HU" sz="2400"/>
              <a:t>         </a:t>
            </a:r>
            <a:r>
              <a:rPr lang="en-US" altLang="hu-HU" sz="2400"/>
              <a:t>      125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			l</a:t>
            </a:r>
            <a:r>
              <a:rPr lang="en-US" altLang="hu-HU" sz="1600"/>
              <a:t>2</a:t>
            </a:r>
            <a:r>
              <a:rPr lang="en-US" altLang="hu-HU" sz="2400"/>
              <a:t>(A);Read(A)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			A   Ax2;Write(A);u</a:t>
            </a:r>
            <a:r>
              <a:rPr lang="en-US" altLang="hu-HU" sz="1600"/>
              <a:t>2</a:t>
            </a:r>
            <a:r>
              <a:rPr lang="en-US" altLang="hu-HU" sz="2400"/>
              <a:t>(A)   250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			</a:t>
            </a:r>
            <a:r>
              <a:rPr lang="en-US" altLang="hu-HU" sz="2400">
                <a:solidFill>
                  <a:srgbClr val="FF0000"/>
                </a:solidFill>
              </a:rPr>
              <a:t>l</a:t>
            </a:r>
            <a:r>
              <a:rPr lang="en-US" altLang="hu-HU" sz="1600">
                <a:solidFill>
                  <a:srgbClr val="FF0000"/>
                </a:solidFill>
              </a:rPr>
              <a:t>2</a:t>
            </a:r>
            <a:r>
              <a:rPr lang="en-US" altLang="hu-HU" sz="2400">
                <a:solidFill>
                  <a:srgbClr val="FF0000"/>
                </a:solidFill>
              </a:rPr>
              <a:t>(B)</a:t>
            </a:r>
            <a:r>
              <a:rPr lang="en-US" altLang="hu-HU" sz="2400"/>
              <a:t>;</a:t>
            </a:r>
            <a:r>
              <a:rPr lang="hu-HU" altLang="hu-HU" sz="2400"/>
              <a:t> </a:t>
            </a:r>
            <a:r>
              <a:rPr lang="en-US" altLang="hu-HU" sz="2400">
                <a:solidFill>
                  <a:srgbClr val="FF0000"/>
                </a:solidFill>
              </a:rPr>
              <a:t>delayed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Read(B)</a:t>
            </a:r>
            <a:r>
              <a:rPr lang="hu-HU" altLang="hu-HU" sz="2400"/>
              <a:t>;</a:t>
            </a:r>
            <a:endParaRPr lang="en-US" altLang="hu-HU" sz="2400"/>
          </a:p>
          <a:p>
            <a:pPr eaLnBrk="1" hangingPunct="1">
              <a:buFontTx/>
              <a:buNone/>
            </a:pPr>
            <a:r>
              <a:rPr lang="en-US" altLang="hu-HU" sz="2400"/>
              <a:t>B   B+100;Write(B);u</a:t>
            </a:r>
            <a:r>
              <a:rPr lang="en-US" altLang="hu-HU" sz="1600"/>
              <a:t>1</a:t>
            </a:r>
            <a:r>
              <a:rPr lang="en-US" altLang="hu-HU" sz="2400"/>
              <a:t>(B) 	 </a:t>
            </a:r>
            <a:r>
              <a:rPr lang="hu-HU" altLang="hu-HU" sz="2400"/>
              <a:t>                                        125</a:t>
            </a:r>
          </a:p>
          <a:p>
            <a:pPr eaLnBrk="1" hangingPunct="1">
              <a:buFontTx/>
              <a:buNone/>
            </a:pPr>
            <a:r>
              <a:rPr lang="hu-HU" altLang="hu-HU" sz="2400"/>
              <a:t>                                      </a:t>
            </a:r>
            <a:r>
              <a:rPr lang="en-US" altLang="hu-HU" sz="2400"/>
              <a:t>l</a:t>
            </a:r>
            <a:r>
              <a:rPr lang="en-US" altLang="hu-HU" sz="1600"/>
              <a:t>2</a:t>
            </a:r>
            <a:r>
              <a:rPr lang="en-US" altLang="hu-HU" sz="2400"/>
              <a:t>(B);Read(B) 		  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			 B   Bx2;Write(B);u</a:t>
            </a:r>
            <a:r>
              <a:rPr lang="en-US" altLang="hu-HU" sz="1600"/>
              <a:t>2</a:t>
            </a:r>
            <a:r>
              <a:rPr lang="en-US" altLang="hu-HU" sz="2400"/>
              <a:t>(B)  </a:t>
            </a:r>
            <a:r>
              <a:rPr lang="en-US" altLang="hu-HU" sz="2400">
                <a:solidFill>
                  <a:srgbClr val="00B050"/>
                </a:solidFill>
              </a:rPr>
              <a:t>250 </a:t>
            </a:r>
            <a:r>
              <a:rPr lang="hu-HU" altLang="hu-HU" sz="2400">
                <a:solidFill>
                  <a:srgbClr val="00B050"/>
                </a:solidFill>
              </a:rPr>
              <a:t>2</a:t>
            </a:r>
            <a:r>
              <a:rPr lang="en-US" altLang="hu-HU" sz="2400">
                <a:solidFill>
                  <a:srgbClr val="00B050"/>
                </a:solidFill>
              </a:rPr>
              <a:t>50</a:t>
            </a:r>
          </a:p>
          <a:p>
            <a:pPr eaLnBrk="1" hangingPunct="1">
              <a:buFontTx/>
              <a:buNone/>
            </a:pPr>
            <a:endParaRPr lang="en-US" altLang="hu-HU" sz="2400"/>
          </a:p>
        </p:txBody>
      </p:sp>
      <p:sp>
        <p:nvSpPr>
          <p:cNvPr id="52230" name="Line 4">
            <a:extLst>
              <a:ext uri="{FF2B5EF4-FFF2-40B4-BE49-F238E27FC236}">
                <a16:creationId xmlns:a16="http://schemas.microsoft.com/office/drawing/2014/main" id="{80F377B1-10DC-4900-9C7A-46AFCE096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763" y="20193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2231" name="Line 5">
            <a:extLst>
              <a:ext uri="{FF2B5EF4-FFF2-40B4-BE49-F238E27FC236}">
                <a16:creationId xmlns:a16="http://schemas.microsoft.com/office/drawing/2014/main" id="{CB7FD346-652D-455B-B75F-C97CCD1AA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0363" y="20193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2232" name="Line 6">
            <a:extLst>
              <a:ext uri="{FF2B5EF4-FFF2-40B4-BE49-F238E27FC236}">
                <a16:creationId xmlns:a16="http://schemas.microsoft.com/office/drawing/2014/main" id="{63755838-F6A3-464D-8D59-561E88986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4863" y="48942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2233" name="Line 7">
            <a:extLst>
              <a:ext uri="{FF2B5EF4-FFF2-40B4-BE49-F238E27FC236}">
                <a16:creationId xmlns:a16="http://schemas.microsoft.com/office/drawing/2014/main" id="{6B6967DD-7938-483B-BD06-1D07B97A63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8188" y="5759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2234" name="Line 8">
            <a:extLst>
              <a:ext uri="{FF2B5EF4-FFF2-40B4-BE49-F238E27FC236}">
                <a16:creationId xmlns:a16="http://schemas.microsoft.com/office/drawing/2014/main" id="{3C4349F6-9564-4763-B400-8C37540A3C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8925" y="22145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2235" name="Line 9">
            <a:extLst>
              <a:ext uri="{FF2B5EF4-FFF2-40B4-BE49-F238E27FC236}">
                <a16:creationId xmlns:a16="http://schemas.microsoft.com/office/drawing/2014/main" id="{DF63AE3B-B990-4FA5-A4EB-5D9995E0C7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75163" y="35433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2236" name="Text Box 10">
            <a:extLst>
              <a:ext uri="{FF2B5EF4-FFF2-40B4-BE49-F238E27FC236}">
                <a16:creationId xmlns:a16="http://schemas.microsoft.com/office/drawing/2014/main" id="{AD8A4788-7B02-452B-9A32-FD002F948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363" y="952500"/>
            <a:ext cx="10493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A   B</a:t>
            </a:r>
          </a:p>
        </p:txBody>
      </p:sp>
      <p:sp>
        <p:nvSpPr>
          <p:cNvPr id="52237" name="Line 12">
            <a:extLst>
              <a:ext uri="{FF2B5EF4-FFF2-40B4-BE49-F238E27FC236}">
                <a16:creationId xmlns:a16="http://schemas.microsoft.com/office/drawing/2014/main" id="{84657D54-BD53-4247-A6F1-CE91407FF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763" y="14859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2238" name="Line 13">
            <a:extLst>
              <a:ext uri="{FF2B5EF4-FFF2-40B4-BE49-F238E27FC236}">
                <a16:creationId xmlns:a16="http://schemas.microsoft.com/office/drawing/2014/main" id="{81E00799-CABE-4FF0-91B9-8DF1CF8CE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3163" y="19431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2239" name="Line 14">
            <a:extLst>
              <a:ext uri="{FF2B5EF4-FFF2-40B4-BE49-F238E27FC236}">
                <a16:creationId xmlns:a16="http://schemas.microsoft.com/office/drawing/2014/main" id="{79226A01-6317-4606-B667-A29F81419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3163" y="54483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>
            <a:extLst>
              <a:ext uri="{FF2B5EF4-FFF2-40B4-BE49-F238E27FC236}">
                <a16:creationId xmlns:a16="http://schemas.microsoft.com/office/drawing/2014/main" id="{33C6DF48-77D5-4DAB-ADC4-CD4AB0F2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975AF6-9F1B-48D2-B86A-1C1DC767EC2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hu-HU" sz="1400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DE420E9-C408-489F-B487-133802012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5788" y="725488"/>
            <a:ext cx="7772400" cy="19351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dirty="0"/>
              <a:t>Theorem</a:t>
            </a:r>
            <a:r>
              <a:rPr lang="en-US" altLang="hu-HU" dirty="0"/>
              <a:t>  Rules </a:t>
            </a:r>
            <a:r>
              <a:rPr lang="en-US" altLang="hu-HU" dirty="0">
                <a:solidFill>
                  <a:srgbClr val="FF0000"/>
                </a:solidFill>
              </a:rPr>
              <a:t>#1,2,3  </a:t>
            </a:r>
            <a:r>
              <a:rPr lang="en-US" altLang="hu-HU" dirty="0">
                <a:sym typeface="Symbol" panose="05050102010706020507" pitchFamily="18" charset="2"/>
              </a:rPr>
              <a:t> </a:t>
            </a:r>
            <a:r>
              <a:rPr lang="en-US" altLang="hu-HU" dirty="0"/>
              <a:t> conflict</a:t>
            </a:r>
          </a:p>
          <a:p>
            <a:pPr eaLnBrk="1" hangingPunct="1">
              <a:buFontTx/>
              <a:buNone/>
            </a:pPr>
            <a:r>
              <a:rPr lang="en-US" altLang="hu-HU" sz="2000" dirty="0"/>
              <a:t>	(</a:t>
            </a:r>
            <a:r>
              <a:rPr lang="hu-HU" altLang="hu-HU" sz="2000" dirty="0" err="1">
                <a:solidFill>
                  <a:srgbClr val="FF0000"/>
                </a:solidFill>
              </a:rPr>
              <a:t>consistency</a:t>
            </a:r>
            <a:r>
              <a:rPr lang="hu-HU" altLang="hu-HU" sz="2000" dirty="0">
                <a:solidFill>
                  <a:srgbClr val="FF0000"/>
                </a:solidFill>
              </a:rPr>
              <a:t>, </a:t>
            </a:r>
            <a:r>
              <a:rPr lang="hu-HU" altLang="hu-HU" sz="2000" dirty="0" err="1">
                <a:solidFill>
                  <a:srgbClr val="FF0000"/>
                </a:solidFill>
              </a:rPr>
              <a:t>legality</a:t>
            </a:r>
            <a:r>
              <a:rPr lang="hu-HU" altLang="hu-HU" sz="2000" dirty="0">
                <a:solidFill>
                  <a:srgbClr val="FF0000"/>
                </a:solidFill>
              </a:rPr>
              <a:t>, </a:t>
            </a:r>
            <a:r>
              <a:rPr lang="en-US" altLang="hu-HU" sz="2000" dirty="0">
                <a:solidFill>
                  <a:srgbClr val="FF0000"/>
                </a:solidFill>
              </a:rPr>
              <a:t>2PL</a:t>
            </a:r>
            <a:r>
              <a:rPr lang="en-US" altLang="hu-HU" sz="2000" dirty="0"/>
              <a:t>)</a:t>
            </a:r>
            <a:r>
              <a:rPr lang="en-US" altLang="hu-HU" dirty="0"/>
              <a:t>		    serializable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			    schedule	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>
            <a:extLst>
              <a:ext uri="{FF2B5EF4-FFF2-40B4-BE49-F238E27FC236}">
                <a16:creationId xmlns:a16="http://schemas.microsoft.com/office/drawing/2014/main" id="{421E4E6D-6FEA-43C1-B693-3369D0DA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185741-4595-457B-B247-AB5F68B9017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hu-HU" sz="1400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4BAF8127-A496-4770-BCC8-B28BF7FDB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47050" cy="4114800"/>
          </a:xfrm>
        </p:spPr>
        <p:txBody>
          <a:bodyPr/>
          <a:lstStyle/>
          <a:p>
            <a:pPr marL="0" indent="0">
              <a:buFontTx/>
              <a:buNone/>
            </a:pPr>
            <a:endParaRPr lang="hu-HU" altLang="hu-HU" dirty="0"/>
          </a:p>
          <a:p>
            <a:pPr marL="0" indent="0">
              <a:buFontTx/>
              <a:buNone/>
            </a:pPr>
            <a:r>
              <a:rPr lang="en-US" altLang="hu-HU" dirty="0"/>
              <a:t>Intuitively, each two-phase-locked transaction may be thought to execute in its entirety at the instant it issues its first unlock request. In a</a:t>
            </a:r>
            <a:r>
              <a:rPr lang="hu-HU" altLang="hu-HU" dirty="0"/>
              <a:t> </a:t>
            </a:r>
            <a:r>
              <a:rPr lang="hu-HU" altLang="hu-HU" dirty="0" err="1"/>
              <a:t>conflict-equivalent</a:t>
            </a:r>
            <a:r>
              <a:rPr lang="en-US" altLang="hu-HU" dirty="0"/>
              <a:t> serial schedule transactions appear </a:t>
            </a:r>
            <a:r>
              <a:rPr lang="en-US" altLang="hu-HU" dirty="0">
                <a:solidFill>
                  <a:srgbClr val="FF0000"/>
                </a:solidFill>
              </a:rPr>
              <a:t>in the same order as their first unlocks</a:t>
            </a:r>
            <a:r>
              <a:rPr lang="en-US" altLang="hu-HU" dirty="0"/>
              <a:t>.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FAF0A59E-FEB6-4EDF-9427-C6E17B248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593725"/>
            <a:ext cx="7772400" cy="1143000"/>
          </a:xfrm>
          <a:noFill/>
        </p:spPr>
        <p:txBody>
          <a:bodyPr/>
          <a:lstStyle/>
          <a:p>
            <a:pPr algn="l" eaLnBrk="1" hangingPunct="1"/>
            <a:r>
              <a:rPr lang="en-US" altLang="hu-HU" sz="3200" u="sng" dirty="0"/>
              <a:t>Theorem</a:t>
            </a:r>
            <a:r>
              <a:rPr lang="en-US" altLang="hu-HU" sz="3200" dirty="0"/>
              <a:t>  Rules </a:t>
            </a:r>
            <a:r>
              <a:rPr lang="en-US" altLang="hu-HU" sz="3200" dirty="0">
                <a:solidFill>
                  <a:srgbClr val="FF0000"/>
                </a:solidFill>
              </a:rPr>
              <a:t>#1,2,3  </a:t>
            </a:r>
            <a:r>
              <a:rPr lang="en-US" altLang="hu-HU" dirty="0">
                <a:sym typeface="Symbol" panose="05050102010706020507" pitchFamily="18" charset="2"/>
              </a:rPr>
              <a:t></a:t>
            </a:r>
            <a:r>
              <a:rPr lang="en-US" altLang="hu-HU" sz="3200" dirty="0"/>
              <a:t> conflict</a:t>
            </a:r>
            <a:br>
              <a:rPr lang="en-US" altLang="hu-HU" sz="3200" dirty="0"/>
            </a:br>
            <a:r>
              <a:rPr lang="hu-HU" altLang="hu-HU" sz="2000" dirty="0"/>
              <a:t>       </a:t>
            </a:r>
            <a:r>
              <a:rPr lang="en-US" altLang="hu-HU" sz="2000" dirty="0"/>
              <a:t> (</a:t>
            </a:r>
            <a:r>
              <a:rPr lang="hu-HU" altLang="hu-HU" sz="2000" dirty="0" err="1">
                <a:solidFill>
                  <a:srgbClr val="FF0000"/>
                </a:solidFill>
              </a:rPr>
              <a:t>consistency</a:t>
            </a:r>
            <a:r>
              <a:rPr lang="hu-HU" altLang="hu-HU" sz="2000" dirty="0">
                <a:solidFill>
                  <a:srgbClr val="FF0000"/>
                </a:solidFill>
              </a:rPr>
              <a:t>, </a:t>
            </a:r>
            <a:r>
              <a:rPr lang="hu-HU" altLang="hu-HU" sz="2000" dirty="0" err="1">
                <a:solidFill>
                  <a:srgbClr val="FF0000"/>
                </a:solidFill>
              </a:rPr>
              <a:t>legality</a:t>
            </a:r>
            <a:r>
              <a:rPr lang="hu-HU" altLang="hu-HU" sz="2000" dirty="0">
                <a:solidFill>
                  <a:srgbClr val="FF0000"/>
                </a:solidFill>
              </a:rPr>
              <a:t>, </a:t>
            </a:r>
            <a:r>
              <a:rPr lang="en-US" altLang="hu-HU" sz="2000" dirty="0">
                <a:solidFill>
                  <a:srgbClr val="FF0000"/>
                </a:solidFill>
              </a:rPr>
              <a:t>2PL</a:t>
            </a:r>
            <a:r>
              <a:rPr lang="en-US" altLang="hu-HU" sz="2000" dirty="0"/>
              <a:t>) </a:t>
            </a:r>
            <a:r>
              <a:rPr lang="en-US" altLang="hu-HU" sz="3200" dirty="0"/>
              <a:t>	     serializable</a:t>
            </a:r>
            <a:br>
              <a:rPr lang="en-US" altLang="hu-HU" sz="3200" dirty="0"/>
            </a:br>
            <a:r>
              <a:rPr lang="en-US" altLang="hu-HU" sz="3200" dirty="0"/>
              <a:t>					     schedule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2B8AEDCC-BEEB-44D6-AE45-FD370CF1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7AE071-62AF-4F1A-BE62-81698314D2C7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hu-HU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B0AD0DA-30DE-401A-A599-762F7FE22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9144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Example: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5FA4EDD6-268F-4905-B70A-A46E5F51D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T1:	Read(A)		T2:	Read(A)</a:t>
            </a:r>
          </a:p>
          <a:p>
            <a:pPr eaLnBrk="1" hangingPunct="1">
              <a:buFontTx/>
              <a:buNone/>
            </a:pPr>
            <a:r>
              <a:rPr lang="en-US" altLang="hu-HU"/>
              <a:t>		A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A+100		A </a:t>
            </a:r>
            <a:r>
              <a:rPr lang="en-US" altLang="hu-HU">
                <a:sym typeface="Symbol" panose="05050102010706020507" pitchFamily="18" charset="2"/>
              </a:rPr>
              <a:t> </a:t>
            </a:r>
            <a:r>
              <a:rPr lang="en-US" altLang="hu-HU"/>
              <a:t>A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</a:t>
            </a:r>
          </a:p>
          <a:p>
            <a:pPr eaLnBrk="1" hangingPunct="1">
              <a:buFontTx/>
              <a:buNone/>
            </a:pPr>
            <a:r>
              <a:rPr lang="en-US" altLang="hu-HU"/>
              <a:t>		Write(A)			Write(A)</a:t>
            </a:r>
          </a:p>
          <a:p>
            <a:pPr eaLnBrk="1" hangingPunct="1">
              <a:buFontTx/>
              <a:buNone/>
            </a:pPr>
            <a:r>
              <a:rPr lang="en-US" altLang="hu-HU"/>
              <a:t>		Read(B)			Read(B)</a:t>
            </a:r>
          </a:p>
          <a:p>
            <a:pPr eaLnBrk="1" hangingPunct="1">
              <a:buFontTx/>
              <a:buNone/>
            </a:pPr>
            <a:r>
              <a:rPr lang="en-US" altLang="hu-HU"/>
              <a:t>		B </a:t>
            </a:r>
            <a:r>
              <a:rPr lang="en-US" altLang="hu-HU">
                <a:sym typeface="Symbol" panose="05050102010706020507" pitchFamily="18" charset="2"/>
              </a:rPr>
              <a:t> </a:t>
            </a:r>
            <a:r>
              <a:rPr lang="en-US" altLang="hu-HU"/>
              <a:t>B+100		B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	B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</a:t>
            </a:r>
          </a:p>
          <a:p>
            <a:pPr eaLnBrk="1" hangingPunct="1">
              <a:buFontTx/>
              <a:buNone/>
            </a:pPr>
            <a:r>
              <a:rPr lang="en-US" altLang="hu-HU"/>
              <a:t>		Write(B)			Write(B)</a:t>
            </a:r>
          </a:p>
          <a:p>
            <a:pPr eaLnBrk="1" hangingPunct="1"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Constraint:  A=B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>
            <a:extLst>
              <a:ext uri="{FF2B5EF4-FFF2-40B4-BE49-F238E27FC236}">
                <a16:creationId xmlns:a16="http://schemas.microsoft.com/office/drawing/2014/main" id="{BCB06786-C1DC-4E9D-BC6E-D4DB8374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A0347A-CC44-4E2B-8C78-693EA1A0920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hu-HU" sz="1400"/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D1807AB1-EDA8-40B4-B25C-4FD92880E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1981200"/>
            <a:ext cx="8332787" cy="4114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u="sng" dirty="0"/>
              <a:t>Proof: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BASIS</a:t>
            </a:r>
            <a:r>
              <a:rPr lang="en-US" sz="2400" dirty="0"/>
              <a:t>: If n = 1, there is nothing to do; </a:t>
            </a:r>
            <a:r>
              <a:rPr lang="hu-HU" sz="2400" dirty="0"/>
              <a:t>S</a:t>
            </a:r>
            <a:r>
              <a:rPr lang="en-US" sz="2400" dirty="0"/>
              <a:t> is already a serial schedule.</a:t>
            </a:r>
            <a:endParaRPr lang="hu-HU" sz="2400" dirty="0"/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INDUCTION</a:t>
            </a:r>
            <a:r>
              <a:rPr lang="en-US" sz="2400" dirty="0"/>
              <a:t>: Suppose S involves n transactions </a:t>
            </a:r>
            <a:r>
              <a:rPr lang="hu-HU" sz="2400" dirty="0"/>
              <a:t/>
            </a:r>
            <a:br>
              <a:rPr lang="hu-HU" sz="2400" dirty="0"/>
            </a:br>
            <a:r>
              <a:rPr lang="en-US" sz="2400" dirty="0"/>
              <a:t>T</a:t>
            </a:r>
            <a:r>
              <a:rPr lang="hu-HU" sz="2400" baseline="-25000" dirty="0"/>
              <a:t>1</a:t>
            </a:r>
            <a:r>
              <a:rPr lang="en-US" sz="2400" dirty="0"/>
              <a:t>,T</a:t>
            </a:r>
            <a:r>
              <a:rPr lang="hu-HU" sz="2400" baseline="-25000" dirty="0"/>
              <a:t>2</a:t>
            </a:r>
            <a:r>
              <a:rPr lang="en-US" sz="2400" dirty="0"/>
              <a:t>, ... , T</a:t>
            </a:r>
            <a:r>
              <a:rPr lang="hu-HU" sz="2400" baseline="-25000" dirty="0"/>
              <a:t>n</a:t>
            </a:r>
            <a:r>
              <a:rPr lang="en-US" sz="2400" dirty="0"/>
              <a:t>, and let </a:t>
            </a:r>
            <a:r>
              <a:rPr lang="en-US" sz="2400" dirty="0">
                <a:solidFill>
                  <a:srgbClr val="00B050"/>
                </a:solidFill>
              </a:rPr>
              <a:t>T</a:t>
            </a:r>
            <a:r>
              <a:rPr lang="hu-HU" sz="2400" baseline="-25000" dirty="0">
                <a:solidFill>
                  <a:srgbClr val="00B050"/>
                </a:solidFill>
              </a:rPr>
              <a:t>i</a:t>
            </a:r>
            <a:r>
              <a:rPr lang="en-US" sz="2400" dirty="0"/>
              <a:t> be</a:t>
            </a:r>
            <a:r>
              <a:rPr lang="hu-HU" sz="2400" dirty="0"/>
              <a:t> </a:t>
            </a:r>
            <a:r>
              <a:rPr lang="en-US" sz="2400" dirty="0"/>
              <a:t>the transaction </a:t>
            </a:r>
            <a:r>
              <a:rPr lang="en-US" sz="2400" dirty="0">
                <a:solidFill>
                  <a:srgbClr val="00B050"/>
                </a:solidFill>
              </a:rPr>
              <a:t>with the first unlock</a:t>
            </a:r>
            <a:r>
              <a:rPr lang="en-US" sz="2400" dirty="0"/>
              <a:t> action in the entire schedule S, say </a:t>
            </a:r>
            <a:r>
              <a:rPr lang="hu-HU" sz="2400" dirty="0" err="1">
                <a:solidFill>
                  <a:srgbClr val="00B050"/>
                </a:solidFill>
              </a:rPr>
              <a:t>u</a:t>
            </a:r>
            <a:r>
              <a:rPr lang="hu-HU" sz="2400" baseline="-25000" dirty="0" err="1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hu-HU" sz="2400" dirty="0">
                <a:solidFill>
                  <a:srgbClr val="00B050"/>
                </a:solidFill>
              </a:rPr>
              <a:t>(x</a:t>
            </a:r>
            <a:r>
              <a:rPr lang="en-US" sz="2400" dirty="0">
                <a:solidFill>
                  <a:srgbClr val="00B050"/>
                </a:solidFill>
              </a:rPr>
              <a:t>)</a:t>
            </a:r>
            <a:r>
              <a:rPr lang="en-US" sz="2400" dirty="0"/>
              <a:t> .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We claim it is possible to </a:t>
            </a:r>
            <a:r>
              <a:rPr lang="en-US" sz="2400" dirty="0">
                <a:solidFill>
                  <a:srgbClr val="FF0000"/>
                </a:solidFill>
              </a:rPr>
              <a:t>move all the read and write actions of T</a:t>
            </a:r>
            <a:r>
              <a:rPr lang="hu-HU" sz="2400" baseline="-25000" dirty="0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forward</a:t>
            </a:r>
            <a:r>
              <a:rPr lang="en-US" sz="2400" dirty="0"/>
              <a:t> to</a:t>
            </a:r>
            <a:r>
              <a:rPr lang="hu-HU" sz="2400" dirty="0"/>
              <a:t> </a:t>
            </a:r>
            <a:r>
              <a:rPr lang="en-US" sz="2400" dirty="0"/>
              <a:t>the beginning of the schedule without passing any conflicting reads or writes.</a:t>
            </a:r>
            <a:endParaRPr lang="hu-HU" sz="2400" dirty="0"/>
          </a:p>
          <a:p>
            <a:pPr marL="0" indent="0">
              <a:buFontTx/>
              <a:buNone/>
              <a:defRPr/>
            </a:pPr>
            <a:endParaRPr lang="en-US" sz="2400" dirty="0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1D82CEB1-E48C-4FDB-9E2B-2FB4D5181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593725"/>
            <a:ext cx="7772400" cy="1143000"/>
          </a:xfrm>
          <a:noFill/>
        </p:spPr>
        <p:txBody>
          <a:bodyPr/>
          <a:lstStyle/>
          <a:p>
            <a:pPr algn="l" eaLnBrk="1" hangingPunct="1"/>
            <a:r>
              <a:rPr lang="en-US" altLang="hu-HU" sz="3200" u="sng"/>
              <a:t>Theorem</a:t>
            </a:r>
            <a:r>
              <a:rPr lang="en-US" altLang="hu-HU" sz="3200"/>
              <a:t>  Rules #1,2,3  </a:t>
            </a:r>
            <a:r>
              <a:rPr lang="en-US" altLang="hu-HU">
                <a:sym typeface="Symbol" panose="05050102010706020507" pitchFamily="18" charset="2"/>
              </a:rPr>
              <a:t></a:t>
            </a:r>
            <a:r>
              <a:rPr lang="en-US" altLang="hu-HU" sz="3200"/>
              <a:t> conflict</a:t>
            </a:r>
            <a:br>
              <a:rPr lang="en-US" altLang="hu-HU" sz="3200"/>
            </a:br>
            <a:r>
              <a:rPr lang="en-US" altLang="hu-HU" sz="3200"/>
              <a:t>			    </a:t>
            </a:r>
            <a:r>
              <a:rPr lang="hu-HU" altLang="hu-HU" sz="3200"/>
              <a:t>     </a:t>
            </a:r>
            <a:r>
              <a:rPr lang="en-US" altLang="hu-HU" sz="3200"/>
              <a:t>	     serializable</a:t>
            </a:r>
            <a:br>
              <a:rPr lang="en-US" altLang="hu-HU" sz="3200"/>
            </a:br>
            <a:r>
              <a:rPr lang="en-US" altLang="hu-HU" sz="3200"/>
              <a:t>					     schedule	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AECFD6D-1A91-434C-B9ED-84A72D250344}" type="slidenum">
              <a:rPr lang="en-US" altLang="hu-HU" sz="1400"/>
              <a:pPr eaLnBrk="1" hangingPunct="1"/>
              <a:t>51</a:t>
            </a:fld>
            <a:endParaRPr lang="en-US" altLang="hu-HU" sz="1400"/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725488"/>
            <a:ext cx="7772400" cy="19351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dirty="0" smtClean="0"/>
              <a:t>Theorem</a:t>
            </a:r>
            <a:r>
              <a:rPr lang="en-US" altLang="hu-HU" dirty="0" smtClean="0"/>
              <a:t>  Rules #1,2,3  </a:t>
            </a:r>
            <a:r>
              <a:rPr lang="en-US" altLang="hu-HU" dirty="0" smtClean="0">
                <a:sym typeface="Symbol" panose="05050102010706020507" pitchFamily="18" charset="2"/>
              </a:rPr>
              <a:t> </a:t>
            </a:r>
            <a:r>
              <a:rPr lang="en-US" altLang="hu-HU" dirty="0" smtClean="0"/>
              <a:t> conflict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			     (2PL)		    serializable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						    schedule	</a:t>
            </a:r>
          </a:p>
        </p:txBody>
      </p:sp>
      <p:sp>
        <p:nvSpPr>
          <p:cNvPr id="58374" name="Rectangle 4"/>
          <p:cNvSpPr>
            <a:spLocks noChangeArrowheads="1"/>
          </p:cNvSpPr>
          <p:nvPr/>
        </p:nvSpPr>
        <p:spPr bwMode="auto">
          <a:xfrm>
            <a:off x="685800" y="3019425"/>
            <a:ext cx="777240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hu-HU" dirty="0">
                <a:solidFill>
                  <a:srgbClr val="00B050"/>
                </a:solidFill>
              </a:rPr>
              <a:t>To help in proof: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hu-HU" u="sng" dirty="0"/>
              <a:t>Definition</a:t>
            </a:r>
            <a:r>
              <a:rPr lang="en-US" altLang="hu-HU" dirty="0"/>
              <a:t>    Shrink(</a:t>
            </a:r>
            <a:r>
              <a:rPr lang="en-US" altLang="hu-HU" dirty="0" err="1"/>
              <a:t>Ti</a:t>
            </a:r>
            <a:r>
              <a:rPr lang="en-US" altLang="hu-HU" dirty="0"/>
              <a:t>) = </a:t>
            </a:r>
            <a:r>
              <a:rPr lang="en-US" altLang="hu-HU" dirty="0">
                <a:solidFill>
                  <a:srgbClr val="00B050"/>
                </a:solidFill>
              </a:rPr>
              <a:t>SH(</a:t>
            </a:r>
            <a:r>
              <a:rPr lang="en-US" altLang="hu-HU" dirty="0" err="1">
                <a:solidFill>
                  <a:srgbClr val="00B050"/>
                </a:solidFill>
              </a:rPr>
              <a:t>Ti</a:t>
            </a:r>
            <a:r>
              <a:rPr lang="en-US" altLang="hu-HU" dirty="0">
                <a:solidFill>
                  <a:srgbClr val="00B050"/>
                </a:solidFill>
              </a:rPr>
              <a:t>)</a:t>
            </a:r>
            <a:r>
              <a:rPr lang="en-US" altLang="hu-HU" dirty="0"/>
              <a:t> =					</a:t>
            </a:r>
            <a:r>
              <a:rPr lang="en-US" altLang="hu-HU" dirty="0">
                <a:solidFill>
                  <a:srgbClr val="00B050"/>
                </a:solidFill>
              </a:rPr>
              <a:t>first unlock </a:t>
            </a:r>
            <a:r>
              <a:rPr lang="en-US" altLang="hu-HU" dirty="0"/>
              <a:t>action of </a:t>
            </a:r>
            <a:r>
              <a:rPr lang="en-US" altLang="hu-HU" dirty="0" err="1"/>
              <a:t>Ti</a:t>
            </a:r>
            <a:endParaRPr lang="en-US" altLang="hu-HU" dirty="0"/>
          </a:p>
        </p:txBody>
      </p:sp>
    </p:spTree>
    <p:extLst>
      <p:ext uri="{BB962C8B-B14F-4D97-AF65-F5344CB8AC3E}">
        <p14:creationId xmlns:p14="http://schemas.microsoft.com/office/powerpoint/2010/main" val="301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8D81BB3-6CF8-46C4-AC25-E510CE9A6927}" type="slidenum">
              <a:rPr lang="en-US" altLang="hu-HU" sz="1400"/>
              <a:pPr eaLnBrk="1" hangingPunct="1"/>
              <a:t>52</a:t>
            </a:fld>
            <a:endParaRPr lang="en-US" altLang="hu-HU" sz="1400"/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306388"/>
            <a:ext cx="7772400" cy="13874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dirty="0" smtClean="0">
                <a:solidFill>
                  <a:srgbClr val="FF0000"/>
                </a:solidFill>
              </a:rPr>
              <a:t>Lemma</a:t>
            </a:r>
            <a:endParaRPr lang="en-US" altLang="hu-HU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hu-HU" dirty="0" err="1" smtClean="0"/>
              <a:t>Ti</a:t>
            </a:r>
            <a:r>
              <a:rPr lang="en-US" altLang="hu-HU" dirty="0" smtClean="0"/>
              <a:t> </a:t>
            </a:r>
            <a:r>
              <a:rPr lang="en-US" altLang="hu-HU" dirty="0" smtClean="0">
                <a:sym typeface="Symbol" panose="05050102010706020507" pitchFamily="18" charset="2"/>
              </a:rPr>
              <a:t> </a:t>
            </a:r>
            <a:r>
              <a:rPr lang="en-US" altLang="hu-HU" dirty="0" err="1" smtClean="0"/>
              <a:t>Tj</a:t>
            </a:r>
            <a:r>
              <a:rPr lang="en-US" altLang="hu-HU" dirty="0" smtClean="0"/>
              <a:t> in S </a:t>
            </a:r>
            <a:r>
              <a:rPr lang="en-US" altLang="hu-HU" dirty="0" smtClean="0">
                <a:sym typeface="Symbol" panose="05050102010706020507" pitchFamily="18" charset="2"/>
              </a:rPr>
              <a:t> </a:t>
            </a:r>
            <a:r>
              <a:rPr lang="en-US" altLang="hu-HU" dirty="0" smtClean="0"/>
              <a:t>SH(</a:t>
            </a:r>
            <a:r>
              <a:rPr lang="en-US" altLang="hu-HU" dirty="0" err="1" smtClean="0"/>
              <a:t>Ti</a:t>
            </a:r>
            <a:r>
              <a:rPr lang="en-US" altLang="hu-HU" dirty="0" smtClean="0"/>
              <a:t>) &lt;</a:t>
            </a:r>
            <a:r>
              <a:rPr lang="en-US" altLang="hu-HU" baseline="-25000" dirty="0" smtClean="0"/>
              <a:t>S</a:t>
            </a:r>
            <a:r>
              <a:rPr lang="en-US" altLang="hu-HU" dirty="0" smtClean="0"/>
              <a:t>  SH(</a:t>
            </a:r>
            <a:r>
              <a:rPr lang="en-US" altLang="hu-HU" dirty="0" err="1" smtClean="0"/>
              <a:t>Tj</a:t>
            </a:r>
            <a:r>
              <a:rPr lang="en-US" altLang="hu-HU" dirty="0" smtClean="0"/>
              <a:t>)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496888" y="1577975"/>
            <a:ext cx="82296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hu-HU" u="sng" dirty="0"/>
              <a:t>Proof of lemma: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hu-HU" dirty="0" err="1"/>
              <a:t>Ti</a:t>
            </a:r>
            <a:r>
              <a:rPr lang="en-US" altLang="hu-HU" dirty="0"/>
              <a:t> </a:t>
            </a:r>
            <a:r>
              <a:rPr lang="en-US" altLang="hu-HU" dirty="0">
                <a:sym typeface="Symbol" panose="05050102010706020507" pitchFamily="18" charset="2"/>
              </a:rPr>
              <a:t> </a:t>
            </a:r>
            <a:r>
              <a:rPr lang="en-US" altLang="hu-HU" dirty="0" err="1"/>
              <a:t>Tj</a:t>
            </a:r>
            <a:r>
              <a:rPr lang="en-US" altLang="hu-HU" dirty="0"/>
              <a:t> means that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hu-HU" dirty="0"/>
              <a:t>	S = … p</a:t>
            </a:r>
            <a:r>
              <a:rPr lang="en-US" altLang="hu-HU" sz="2000" dirty="0"/>
              <a:t>i</a:t>
            </a:r>
            <a:r>
              <a:rPr lang="en-US" altLang="hu-HU" dirty="0"/>
              <a:t>(A) …  </a:t>
            </a:r>
            <a:r>
              <a:rPr lang="en-US" altLang="hu-HU" dirty="0" err="1"/>
              <a:t>q</a:t>
            </a:r>
            <a:r>
              <a:rPr lang="en-US" altLang="hu-HU" sz="2000" dirty="0" err="1"/>
              <a:t>j</a:t>
            </a:r>
            <a:r>
              <a:rPr lang="en-US" altLang="hu-HU" dirty="0"/>
              <a:t>(A) …;    </a:t>
            </a:r>
            <a:r>
              <a:rPr lang="en-US" altLang="hu-HU" dirty="0" err="1"/>
              <a:t>p,q</a:t>
            </a:r>
            <a:r>
              <a:rPr lang="en-US" altLang="hu-HU" dirty="0"/>
              <a:t> conflict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hu-HU" dirty="0">
                <a:solidFill>
                  <a:srgbClr val="FF0000"/>
                </a:solidFill>
              </a:rPr>
              <a:t>By rules 1,2: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hu-HU" dirty="0"/>
              <a:t>	S = … p</a:t>
            </a:r>
            <a:r>
              <a:rPr lang="en-US" altLang="hu-HU" sz="2000" dirty="0"/>
              <a:t>i</a:t>
            </a:r>
            <a:r>
              <a:rPr lang="en-US" altLang="hu-HU" dirty="0"/>
              <a:t>(A) … </a:t>
            </a:r>
            <a:r>
              <a:rPr lang="en-US" altLang="hu-HU" dirty="0" err="1"/>
              <a:t>u</a:t>
            </a:r>
            <a:r>
              <a:rPr lang="en-US" altLang="hu-HU" sz="2000" dirty="0" err="1"/>
              <a:t>i</a:t>
            </a:r>
            <a:r>
              <a:rPr lang="en-US" altLang="hu-HU" dirty="0"/>
              <a:t>(A) … </a:t>
            </a:r>
            <a:r>
              <a:rPr lang="en-US" altLang="hu-HU" dirty="0" err="1"/>
              <a:t>l</a:t>
            </a:r>
            <a:r>
              <a:rPr lang="en-US" altLang="hu-HU" sz="2000" dirty="0" err="1"/>
              <a:t>j</a:t>
            </a:r>
            <a:r>
              <a:rPr lang="en-US" altLang="hu-HU" dirty="0"/>
              <a:t>(A) ... </a:t>
            </a:r>
            <a:r>
              <a:rPr lang="en-US" altLang="hu-HU" dirty="0" err="1"/>
              <a:t>q</a:t>
            </a:r>
            <a:r>
              <a:rPr lang="en-US" altLang="hu-HU" sz="2000" dirty="0" err="1"/>
              <a:t>j</a:t>
            </a:r>
            <a:r>
              <a:rPr lang="en-US" altLang="hu-HU" dirty="0"/>
              <a:t>(A) …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533400" y="4772025"/>
            <a:ext cx="6016625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30000"/>
              </a:spcAft>
            </a:pPr>
            <a:r>
              <a:rPr lang="en-US" altLang="hu-HU" dirty="0">
                <a:solidFill>
                  <a:srgbClr val="FF0000"/>
                </a:solidFill>
              </a:rPr>
              <a:t>By rule 3:    </a:t>
            </a:r>
            <a:r>
              <a:rPr lang="en-US" altLang="hu-HU" dirty="0"/>
              <a:t>SH(</a:t>
            </a:r>
            <a:r>
              <a:rPr lang="en-US" altLang="hu-HU" dirty="0" err="1"/>
              <a:t>Ti</a:t>
            </a:r>
            <a:r>
              <a:rPr lang="en-US" altLang="hu-HU" dirty="0"/>
              <a:t>)         SH(</a:t>
            </a:r>
            <a:r>
              <a:rPr lang="en-US" altLang="hu-HU" dirty="0" err="1"/>
              <a:t>Tj</a:t>
            </a:r>
            <a:r>
              <a:rPr lang="en-US" altLang="hu-HU" dirty="0"/>
              <a:t>)</a:t>
            </a:r>
          </a:p>
          <a:p>
            <a:pPr algn="l" eaLnBrk="1" hangingPunct="1">
              <a:spcBef>
                <a:spcPct val="0"/>
              </a:spcBef>
              <a:spcAft>
                <a:spcPct val="30000"/>
              </a:spcAft>
            </a:pPr>
            <a:r>
              <a:rPr lang="en-US" altLang="hu-HU" dirty="0"/>
              <a:t>So,  SH(</a:t>
            </a:r>
            <a:r>
              <a:rPr lang="en-US" altLang="hu-HU" dirty="0" err="1"/>
              <a:t>Ti</a:t>
            </a:r>
            <a:r>
              <a:rPr lang="en-US" altLang="hu-HU" dirty="0"/>
              <a:t>) &lt;</a:t>
            </a:r>
            <a:r>
              <a:rPr lang="en-US" altLang="hu-HU" baseline="-25000" dirty="0"/>
              <a:t>S</a:t>
            </a:r>
            <a:r>
              <a:rPr lang="en-US" altLang="hu-HU" dirty="0"/>
              <a:t> SH(</a:t>
            </a:r>
            <a:r>
              <a:rPr lang="en-US" altLang="hu-HU" dirty="0" err="1"/>
              <a:t>Tj</a:t>
            </a:r>
            <a:r>
              <a:rPr lang="en-US" altLang="hu-HU" dirty="0"/>
              <a:t>)</a:t>
            </a:r>
            <a:endParaRPr lang="en-US" altLang="hu-HU" sz="2400" dirty="0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 flipH="1">
            <a:off x="1954213" y="4657725"/>
            <a:ext cx="2352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4306888" y="4513263"/>
            <a:ext cx="0" cy="246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4994275" y="4506913"/>
            <a:ext cx="0" cy="246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 flipH="1">
            <a:off x="4992688" y="4637088"/>
            <a:ext cx="2352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667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3BA2164-440E-4226-81D4-CA32FD62A75B}" type="slidenum">
              <a:rPr lang="en-US" altLang="hu-HU" sz="1400"/>
              <a:pPr eaLnBrk="1" hangingPunct="1"/>
              <a:t>53</a:t>
            </a:fld>
            <a:endParaRPr lang="en-US" altLang="hu-HU" sz="1400"/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4705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dirty="0" smtClean="0"/>
              <a:t>Proof: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(1) Assume P(S) has cycle 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			T</a:t>
            </a:r>
            <a:r>
              <a:rPr lang="en-US" altLang="hu-HU" sz="2000" dirty="0" smtClean="0"/>
              <a:t>1 </a:t>
            </a:r>
            <a:r>
              <a:rPr lang="en-US" altLang="hu-HU" sz="2400" dirty="0" smtClean="0">
                <a:sym typeface="Symbol" panose="05050102010706020507" pitchFamily="18" charset="2"/>
              </a:rPr>
              <a:t></a:t>
            </a:r>
            <a:r>
              <a:rPr lang="en-US" altLang="hu-HU" sz="2000" dirty="0" smtClean="0"/>
              <a:t> </a:t>
            </a:r>
            <a:r>
              <a:rPr lang="en-US" altLang="hu-HU" dirty="0" smtClean="0"/>
              <a:t>T</a:t>
            </a:r>
            <a:r>
              <a:rPr lang="en-US" altLang="hu-HU" sz="2000" dirty="0" smtClean="0"/>
              <a:t>2 </a:t>
            </a:r>
            <a:r>
              <a:rPr lang="en-US" altLang="hu-HU" sz="2400" dirty="0" smtClean="0">
                <a:sym typeface="Symbol" panose="05050102010706020507" pitchFamily="18" charset="2"/>
              </a:rPr>
              <a:t></a:t>
            </a:r>
            <a:r>
              <a:rPr lang="en-US" altLang="hu-HU" sz="2000" dirty="0" smtClean="0"/>
              <a:t>…. </a:t>
            </a:r>
            <a:r>
              <a:rPr lang="en-US" altLang="hu-HU" dirty="0" err="1" smtClean="0"/>
              <a:t>T</a:t>
            </a:r>
            <a:r>
              <a:rPr lang="en-US" altLang="hu-HU" sz="2000" dirty="0" err="1" smtClean="0"/>
              <a:t>n</a:t>
            </a:r>
            <a:r>
              <a:rPr lang="en-US" altLang="hu-HU" sz="2000" dirty="0" smtClean="0"/>
              <a:t> </a:t>
            </a:r>
            <a:r>
              <a:rPr lang="en-US" altLang="hu-HU" sz="2400" dirty="0" smtClean="0">
                <a:sym typeface="Symbol" panose="05050102010706020507" pitchFamily="18" charset="2"/>
              </a:rPr>
              <a:t></a:t>
            </a:r>
            <a:r>
              <a:rPr lang="en-US" altLang="hu-HU" sz="2000" dirty="0" smtClean="0"/>
              <a:t> </a:t>
            </a:r>
            <a:r>
              <a:rPr lang="en-US" altLang="hu-HU" dirty="0" smtClean="0"/>
              <a:t>T</a:t>
            </a:r>
            <a:r>
              <a:rPr lang="en-US" altLang="hu-HU" sz="2000" dirty="0" smtClean="0"/>
              <a:t>1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(2) By lemma: SH(T</a:t>
            </a:r>
            <a:r>
              <a:rPr lang="en-US" altLang="hu-HU" sz="2000" dirty="0" smtClean="0"/>
              <a:t>1</a:t>
            </a:r>
            <a:r>
              <a:rPr lang="en-US" altLang="hu-HU" sz="2800" dirty="0" smtClean="0"/>
              <a:t>) &lt;</a:t>
            </a:r>
            <a:r>
              <a:rPr lang="en-US" altLang="hu-HU" sz="2000" dirty="0" smtClean="0"/>
              <a:t> </a:t>
            </a:r>
            <a:r>
              <a:rPr lang="en-US" altLang="hu-HU" dirty="0" smtClean="0"/>
              <a:t>SH(T</a:t>
            </a:r>
            <a:r>
              <a:rPr lang="en-US" altLang="hu-HU" sz="2000" dirty="0" smtClean="0"/>
              <a:t>2</a:t>
            </a:r>
            <a:r>
              <a:rPr lang="en-US" altLang="hu-HU" sz="2800" dirty="0" smtClean="0"/>
              <a:t>) &lt;</a:t>
            </a:r>
            <a:r>
              <a:rPr lang="en-US" altLang="hu-HU" sz="2000" dirty="0" smtClean="0"/>
              <a:t> ... </a:t>
            </a:r>
            <a:r>
              <a:rPr lang="en-US" altLang="hu-HU" sz="2800" dirty="0" smtClean="0"/>
              <a:t>&lt;</a:t>
            </a:r>
            <a:r>
              <a:rPr lang="en-US" altLang="hu-HU" sz="2000" dirty="0" smtClean="0"/>
              <a:t> </a:t>
            </a:r>
            <a:r>
              <a:rPr lang="en-US" altLang="hu-HU" dirty="0" smtClean="0"/>
              <a:t>SH(T</a:t>
            </a:r>
            <a:r>
              <a:rPr lang="en-US" altLang="hu-HU" sz="2000" dirty="0" smtClean="0"/>
              <a:t>1</a:t>
            </a:r>
            <a:r>
              <a:rPr lang="en-US" altLang="hu-HU" sz="2800" dirty="0" smtClean="0"/>
              <a:t>)</a:t>
            </a:r>
            <a:endParaRPr lang="en-US" altLang="hu-HU" sz="2000" dirty="0" smtClean="0"/>
          </a:p>
          <a:p>
            <a:pPr eaLnBrk="1" hangingPunct="1">
              <a:buFontTx/>
              <a:buNone/>
            </a:pPr>
            <a:r>
              <a:rPr lang="en-US" altLang="hu-HU" dirty="0" smtClean="0"/>
              <a:t>(3) Impossible, </a:t>
            </a:r>
            <a:r>
              <a:rPr lang="en-US" altLang="hu-HU" dirty="0" smtClean="0">
                <a:solidFill>
                  <a:srgbClr val="FF0000"/>
                </a:solidFill>
              </a:rPr>
              <a:t>so P(S) acyclic</a:t>
            </a:r>
          </a:p>
          <a:p>
            <a:pPr eaLnBrk="1" hangingPunct="1">
              <a:buFontTx/>
              <a:buNone/>
            </a:pPr>
            <a:r>
              <a:rPr lang="en-US" altLang="hu-HU" dirty="0" smtClean="0"/>
              <a:t>(4) </a:t>
            </a:r>
            <a:r>
              <a:rPr lang="en-US" altLang="hu-HU" dirty="0" smtClean="0">
                <a:sym typeface="Symbol" panose="05050102010706020507" pitchFamily="18" charset="2"/>
              </a:rPr>
              <a:t></a:t>
            </a:r>
            <a:r>
              <a:rPr lang="en-US" altLang="hu-HU" dirty="0" smtClean="0"/>
              <a:t> S is conflict serializable</a:t>
            </a:r>
          </a:p>
        </p:txBody>
      </p:sp>
      <p:sp>
        <p:nvSpPr>
          <p:cNvPr id="62470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50" y="593725"/>
            <a:ext cx="7772400" cy="1143000"/>
          </a:xfrm>
          <a:noFill/>
        </p:spPr>
        <p:txBody>
          <a:bodyPr/>
          <a:lstStyle/>
          <a:p>
            <a:pPr algn="l" eaLnBrk="1" hangingPunct="1"/>
            <a:r>
              <a:rPr lang="en-US" altLang="hu-HU" sz="3200" u="sng" smtClean="0"/>
              <a:t>Theorem</a:t>
            </a:r>
            <a:r>
              <a:rPr lang="en-US" altLang="hu-HU" sz="3200" smtClean="0"/>
              <a:t>  Rules #1,2,3  </a:t>
            </a:r>
            <a:r>
              <a:rPr lang="en-US" altLang="hu-HU" smtClean="0">
                <a:sym typeface="Symbol" panose="05050102010706020507" pitchFamily="18" charset="2"/>
              </a:rPr>
              <a:t></a:t>
            </a:r>
            <a:r>
              <a:rPr lang="en-US" altLang="hu-HU" sz="3200" smtClean="0"/>
              <a:t> conflict</a:t>
            </a:r>
            <a:br>
              <a:rPr lang="en-US" altLang="hu-HU" sz="3200" smtClean="0"/>
            </a:br>
            <a:r>
              <a:rPr lang="en-US" altLang="hu-HU" sz="3200" smtClean="0"/>
              <a:t>			     (2PL)	     serializable</a:t>
            </a:r>
            <a:br>
              <a:rPr lang="en-US" altLang="hu-HU" sz="3200" smtClean="0"/>
            </a:br>
            <a:r>
              <a:rPr lang="en-US" altLang="hu-HU" sz="3200" smtClean="0"/>
              <a:t>					     schedule	</a:t>
            </a:r>
          </a:p>
        </p:txBody>
      </p:sp>
    </p:spTree>
    <p:extLst>
      <p:ext uri="{BB962C8B-B14F-4D97-AF65-F5344CB8AC3E}">
        <p14:creationId xmlns:p14="http://schemas.microsoft.com/office/powerpoint/2010/main" val="33653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>
            <a:extLst>
              <a:ext uri="{FF2B5EF4-FFF2-40B4-BE49-F238E27FC236}">
                <a16:creationId xmlns:a16="http://schemas.microsoft.com/office/drawing/2014/main" id="{E9F10107-CFA5-4C18-A3B0-1EB9E85A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FC5C1C-788E-4DD7-A32F-7CABE4CF79B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hu-HU" sz="14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FBC2F6AF-BC01-4F46-971D-A50C8EA28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7772400" cy="896938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Schedule H</a:t>
            </a:r>
            <a:r>
              <a:rPr lang="en-US" altLang="hu-HU" sz="3600"/>
              <a:t>    (T</a:t>
            </a:r>
            <a:r>
              <a:rPr lang="en-US" altLang="hu-HU" sz="2400"/>
              <a:t>2</a:t>
            </a:r>
            <a:r>
              <a:rPr lang="en-US" altLang="hu-HU" sz="3600"/>
              <a:t> reversed)</a:t>
            </a:r>
            <a:endParaRPr lang="en-US" altLang="hu-HU" sz="3600" u="sng"/>
          </a:p>
        </p:txBody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A182741F-2F82-4C3A-AD06-B5F7F310EB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dirty="0"/>
              <a:t>T1				T2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/>
              <a:t>l</a:t>
            </a:r>
            <a:r>
              <a:rPr lang="en-US" sz="1600" dirty="0"/>
              <a:t>1</a:t>
            </a:r>
            <a:r>
              <a:rPr lang="en-US" sz="2400" dirty="0"/>
              <a:t>(A); Read(A)		 l</a:t>
            </a:r>
            <a:r>
              <a:rPr lang="en-US" sz="1600" dirty="0"/>
              <a:t>2</a:t>
            </a:r>
            <a:r>
              <a:rPr lang="en-US" sz="2400" dirty="0"/>
              <a:t>(B);Read(B)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/>
              <a:t>A   A+100;Write(A)		 B   Bx2;Write(B)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l</a:t>
            </a:r>
            <a:r>
              <a:rPr lang="en-US" sz="16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1</a:t>
            </a:r>
            <a:r>
              <a:rPr lang="en-US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(B)				 l</a:t>
            </a:r>
            <a:r>
              <a:rPr lang="en-US" sz="16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2</a:t>
            </a:r>
            <a:r>
              <a:rPr lang="en-US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(A)</a:t>
            </a:r>
          </a:p>
          <a:p>
            <a:pPr eaLnBrk="1" hangingPunct="1">
              <a:buFontTx/>
              <a:buNone/>
              <a:defRPr/>
            </a:pPr>
            <a:endParaRPr lang="hu-HU" sz="2400" dirty="0"/>
          </a:p>
          <a:p>
            <a:pPr eaLnBrk="1" hangingPunct="1">
              <a:buFontTx/>
              <a:buNone/>
              <a:defRPr/>
            </a:pPr>
            <a:endParaRPr lang="hu-HU" sz="2400" dirty="0"/>
          </a:p>
          <a:p>
            <a:pPr eaLnBrk="1" hangingPunct="1">
              <a:buFontTx/>
              <a:buNone/>
              <a:defRPr/>
            </a:pPr>
            <a:endParaRPr lang="hu-HU" sz="2400" dirty="0"/>
          </a:p>
          <a:p>
            <a:pPr eaLnBrk="1" hangingPunct="1">
              <a:buFontTx/>
              <a:buNone/>
              <a:defRPr/>
            </a:pPr>
            <a:r>
              <a:rPr lang="hu-HU" sz="2400" dirty="0"/>
              <a:t>                           </a:t>
            </a:r>
            <a:r>
              <a:rPr lang="hu-HU" sz="2400" dirty="0" err="1">
                <a:solidFill>
                  <a:srgbClr val="FF0000"/>
                </a:solidFill>
              </a:rPr>
              <a:t>Deadlock</a:t>
            </a:r>
            <a:r>
              <a:rPr lang="hu-HU" sz="2400" dirty="0">
                <a:solidFill>
                  <a:srgbClr val="FF0000"/>
                </a:solidFill>
              </a:rPr>
              <a:t> !!!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325" name="Line 4">
            <a:extLst>
              <a:ext uri="{FF2B5EF4-FFF2-40B4-BE49-F238E27FC236}">
                <a16:creationId xmlns:a16="http://schemas.microsoft.com/office/drawing/2014/main" id="{4976BEB7-B773-453D-8F32-81B9E0E1C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4384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6326" name="Line 5">
            <a:extLst>
              <a:ext uri="{FF2B5EF4-FFF2-40B4-BE49-F238E27FC236}">
                <a16:creationId xmlns:a16="http://schemas.microsoft.com/office/drawing/2014/main" id="{AFBB3B68-E4E3-4750-9CAE-719CE9C587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3048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6327" name="Line 6">
            <a:extLst>
              <a:ext uri="{FF2B5EF4-FFF2-40B4-BE49-F238E27FC236}">
                <a16:creationId xmlns:a16="http://schemas.microsoft.com/office/drawing/2014/main" id="{36216871-FC5C-4697-9741-1F9A88BF54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048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6328" name="Line 7">
            <a:extLst>
              <a:ext uri="{FF2B5EF4-FFF2-40B4-BE49-F238E27FC236}">
                <a16:creationId xmlns:a16="http://schemas.microsoft.com/office/drawing/2014/main" id="{F6141F74-FEC3-4B6A-9003-74D9A0F352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25900" y="1876425"/>
            <a:ext cx="0" cy="21796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6329" name="Text Box 8">
            <a:extLst>
              <a:ext uri="{FF2B5EF4-FFF2-40B4-BE49-F238E27FC236}">
                <a16:creationId xmlns:a16="http://schemas.microsoft.com/office/drawing/2014/main" id="{24459D5C-1D71-4918-9648-078F4630D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350" y="3754438"/>
            <a:ext cx="966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delayed</a:t>
            </a:r>
            <a:endParaRPr lang="en-US" altLang="hu-HU"/>
          </a:p>
        </p:txBody>
      </p:sp>
      <p:sp>
        <p:nvSpPr>
          <p:cNvPr id="56330" name="Oval 9">
            <a:extLst>
              <a:ext uri="{FF2B5EF4-FFF2-40B4-BE49-F238E27FC236}">
                <a16:creationId xmlns:a16="http://schemas.microsoft.com/office/drawing/2014/main" id="{E129149D-4F86-4553-8BA3-481F7EB74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413" y="3255963"/>
            <a:ext cx="762000" cy="635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56331" name="Line 10">
            <a:extLst>
              <a:ext uri="{FF2B5EF4-FFF2-40B4-BE49-F238E27FC236}">
                <a16:creationId xmlns:a16="http://schemas.microsoft.com/office/drawing/2014/main" id="{F6EAFD19-A2B3-4BD6-9D4B-E5CF649A6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5563" y="3776663"/>
            <a:ext cx="150812" cy="2301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6332" name="Text Box 11">
            <a:extLst>
              <a:ext uri="{FF2B5EF4-FFF2-40B4-BE49-F238E27FC236}">
                <a16:creationId xmlns:a16="http://schemas.microsoft.com/office/drawing/2014/main" id="{C054CD45-5ECB-46CD-89CC-9BDD7F7C6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88" y="3857625"/>
            <a:ext cx="966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delayed</a:t>
            </a:r>
            <a:endParaRPr lang="en-US" altLang="hu-HU"/>
          </a:p>
        </p:txBody>
      </p:sp>
      <p:sp>
        <p:nvSpPr>
          <p:cNvPr id="56333" name="Oval 12">
            <a:extLst>
              <a:ext uri="{FF2B5EF4-FFF2-40B4-BE49-F238E27FC236}">
                <a16:creationId xmlns:a16="http://schemas.microsoft.com/office/drawing/2014/main" id="{5B86C0C6-C3B2-4540-9B95-F918FBACD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3232150"/>
            <a:ext cx="762000" cy="635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56334" name="Line 13">
            <a:extLst>
              <a:ext uri="{FF2B5EF4-FFF2-40B4-BE49-F238E27FC236}">
                <a16:creationId xmlns:a16="http://schemas.microsoft.com/office/drawing/2014/main" id="{CA37F067-E4DC-44DA-9E2E-40BCCB9A3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3963" y="3832225"/>
            <a:ext cx="127000" cy="2651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>
            <a:extLst>
              <a:ext uri="{FF2B5EF4-FFF2-40B4-BE49-F238E27FC236}">
                <a16:creationId xmlns:a16="http://schemas.microsoft.com/office/drawing/2014/main" id="{E20CA11A-524D-45FE-81C6-5C0FD2CD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2A8859-BB43-48FE-8FE8-A58CFD8F79F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hu-HU" sz="1400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3FF881C1-BB0B-4DB6-9A4C-CB34A2F2C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84238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 dirty="0"/>
              <a:t>Assume </a:t>
            </a:r>
            <a:r>
              <a:rPr lang="en-US" altLang="hu-HU" dirty="0">
                <a:solidFill>
                  <a:srgbClr val="FF0000"/>
                </a:solidFill>
              </a:rPr>
              <a:t>deadlocked transactions </a:t>
            </a:r>
            <a:r>
              <a:rPr lang="en-US" altLang="hu-HU" dirty="0"/>
              <a:t>are </a:t>
            </a:r>
            <a:r>
              <a:rPr lang="en-US" altLang="hu-HU" dirty="0">
                <a:solidFill>
                  <a:srgbClr val="FF0000"/>
                </a:solidFill>
              </a:rPr>
              <a:t>rolled back</a:t>
            </a:r>
          </a:p>
          <a:p>
            <a:pPr lvl="1" eaLnBrk="1" hangingPunct="1"/>
            <a:r>
              <a:rPr lang="en-US" altLang="hu-HU" dirty="0"/>
              <a:t>They have no effect</a:t>
            </a:r>
          </a:p>
          <a:p>
            <a:pPr lvl="1" eaLnBrk="1" hangingPunct="1"/>
            <a:r>
              <a:rPr lang="en-US" altLang="hu-HU" dirty="0"/>
              <a:t>They do not appear in schedule</a:t>
            </a:r>
          </a:p>
          <a:p>
            <a:pPr lvl="1" eaLnBrk="1" hangingPunct="1"/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E.g., Schedule H =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		</a:t>
            </a:r>
            <a:r>
              <a:rPr lang="en-US" altLang="hu-HU" sz="2000" dirty="0"/>
              <a:t>This space intentionally</a:t>
            </a:r>
          </a:p>
          <a:p>
            <a:pPr eaLnBrk="1" hangingPunct="1">
              <a:buFontTx/>
              <a:buNone/>
            </a:pPr>
            <a:r>
              <a:rPr lang="en-US" altLang="hu-HU" sz="2000" dirty="0"/>
              <a:t>					left blank!</a:t>
            </a:r>
            <a:endParaRPr lang="en-US" altLang="hu-HU" dirty="0"/>
          </a:p>
        </p:txBody>
      </p:sp>
      <p:sp>
        <p:nvSpPr>
          <p:cNvPr id="57348" name="AutoShape 4">
            <a:extLst>
              <a:ext uri="{FF2B5EF4-FFF2-40B4-BE49-F238E27FC236}">
                <a16:creationId xmlns:a16="http://schemas.microsoft.com/office/drawing/2014/main" id="{19D68693-5BB6-4476-B6E3-F10BD9A5EEAB}"/>
              </a:ext>
            </a:extLst>
          </p:cNvPr>
          <p:cNvSpPr>
            <a:spLocks/>
          </p:cNvSpPr>
          <p:nvPr/>
        </p:nvSpPr>
        <p:spPr bwMode="auto">
          <a:xfrm rot="5400000">
            <a:off x="5429250" y="2752725"/>
            <a:ext cx="304800" cy="27432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7921C98C-4833-4642-AD9B-A297BFA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12FCB3-E106-4134-8E5D-842D77AD4CF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hu-HU" sz="14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3D68E2CB-0B95-4D57-A8B6-CFDC3442D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8800" y="3810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Deadlocks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2FDAB1F-704F-401B-BB05-55639C4D2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6600" y="1473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>
                <a:solidFill>
                  <a:srgbClr val="FF0000"/>
                </a:solidFill>
              </a:rPr>
              <a:t>Detection</a:t>
            </a:r>
          </a:p>
          <a:p>
            <a:pPr lvl="1" eaLnBrk="1" hangingPunct="1"/>
            <a:r>
              <a:rPr lang="en-US" altLang="hu-HU"/>
              <a:t>Wait-for graph</a:t>
            </a:r>
          </a:p>
          <a:p>
            <a:pPr eaLnBrk="1" hangingPunct="1"/>
            <a:r>
              <a:rPr lang="en-US" altLang="hu-HU">
                <a:solidFill>
                  <a:srgbClr val="FF0000"/>
                </a:solidFill>
              </a:rPr>
              <a:t>Prevention</a:t>
            </a:r>
          </a:p>
          <a:p>
            <a:pPr lvl="1" eaLnBrk="1" hangingPunct="1"/>
            <a:r>
              <a:rPr lang="en-US" altLang="hu-HU"/>
              <a:t>Resource ordering</a:t>
            </a:r>
          </a:p>
          <a:p>
            <a:pPr lvl="1" eaLnBrk="1" hangingPunct="1"/>
            <a:r>
              <a:rPr lang="en-US" altLang="hu-HU"/>
              <a:t>Timeout</a:t>
            </a:r>
          </a:p>
          <a:p>
            <a:pPr lvl="1" eaLnBrk="1" hangingPunct="1"/>
            <a:r>
              <a:rPr lang="en-US" altLang="hu-HU"/>
              <a:t>Wait-die</a:t>
            </a:r>
          </a:p>
          <a:p>
            <a:pPr lvl="1" eaLnBrk="1" hangingPunct="1"/>
            <a:r>
              <a:rPr lang="en-US" altLang="hu-HU"/>
              <a:t>Wound-wait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>
            <a:extLst>
              <a:ext uri="{FF2B5EF4-FFF2-40B4-BE49-F238E27FC236}">
                <a16:creationId xmlns:a16="http://schemas.microsoft.com/office/drawing/2014/main" id="{2CFD4E75-E153-49FF-B56E-48985789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588B16-02D0-4461-96F4-71BB0B66BCB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hu-HU" sz="14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5CA4BFF5-CF0B-4C02-BF4D-846C0C456A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446088"/>
            <a:ext cx="7772400" cy="860425"/>
          </a:xfrm>
        </p:spPr>
        <p:txBody>
          <a:bodyPr/>
          <a:lstStyle/>
          <a:p>
            <a:pPr algn="l" eaLnBrk="1" hangingPunct="1"/>
            <a:r>
              <a:rPr lang="en-US" altLang="hu-HU" sz="4000" u="sng"/>
              <a:t>Deadlock Detection</a:t>
            </a:r>
            <a:endParaRPr lang="en-US" altLang="hu-HU"/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47CC3822-05DF-43EF-8CC5-A71552DC1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163" y="1589088"/>
            <a:ext cx="7772400" cy="2449512"/>
          </a:xfrm>
        </p:spPr>
        <p:txBody>
          <a:bodyPr/>
          <a:lstStyle/>
          <a:p>
            <a:pPr eaLnBrk="1" hangingPunct="1"/>
            <a:r>
              <a:rPr lang="en-US" altLang="hu-HU"/>
              <a:t>Build </a:t>
            </a:r>
            <a:r>
              <a:rPr lang="en-US" altLang="hu-HU">
                <a:solidFill>
                  <a:srgbClr val="FF0000"/>
                </a:solidFill>
              </a:rPr>
              <a:t>Wait-For graph</a:t>
            </a:r>
            <a:r>
              <a:rPr lang="hu-HU" altLang="hu-HU">
                <a:solidFill>
                  <a:srgbClr val="FF0000"/>
                </a:solidFill>
              </a:rPr>
              <a:t> </a:t>
            </a:r>
            <a:r>
              <a:rPr lang="en-US" altLang="hu-HU" sz="1600"/>
              <a:t>(Ti</a:t>
            </a:r>
            <a:r>
              <a:rPr lang="hu-HU" altLang="hu-HU" sz="1600"/>
              <a:t> </a:t>
            </a:r>
            <a:r>
              <a:rPr lang="en-US" altLang="hu-HU" sz="1600"/>
              <a:t>-&gt;</a:t>
            </a:r>
            <a:r>
              <a:rPr lang="hu-HU" altLang="hu-HU" sz="1600"/>
              <a:t> </a:t>
            </a:r>
            <a:r>
              <a:rPr lang="en-US" altLang="hu-HU" sz="1600"/>
              <a:t>Tj </a:t>
            </a:r>
            <a:r>
              <a:rPr lang="hu-HU" altLang="hu-HU" sz="1600"/>
              <a:t>edge </a:t>
            </a:r>
            <a:r>
              <a:rPr lang="en-US" altLang="hu-HU" sz="1600"/>
              <a:t>if Ti waits for Tj)</a:t>
            </a:r>
          </a:p>
          <a:p>
            <a:pPr eaLnBrk="1" hangingPunct="1"/>
            <a:r>
              <a:rPr lang="en-US" altLang="hu-HU"/>
              <a:t>Use lock table structures</a:t>
            </a:r>
          </a:p>
          <a:p>
            <a:pPr eaLnBrk="1" hangingPunct="1"/>
            <a:r>
              <a:rPr lang="en-US" altLang="hu-HU"/>
              <a:t>Build incrementally or periodically</a:t>
            </a:r>
          </a:p>
          <a:p>
            <a:pPr eaLnBrk="1" hangingPunct="1"/>
            <a:r>
              <a:rPr lang="en-US" altLang="hu-HU"/>
              <a:t>When cycle found, </a:t>
            </a:r>
            <a:r>
              <a:rPr lang="en-US" altLang="hu-HU">
                <a:solidFill>
                  <a:srgbClr val="FF0000"/>
                </a:solidFill>
              </a:rPr>
              <a:t>rollback victim</a:t>
            </a:r>
          </a:p>
        </p:txBody>
      </p:sp>
      <p:sp>
        <p:nvSpPr>
          <p:cNvPr id="59397" name="Oval 4">
            <a:extLst>
              <a:ext uri="{FF2B5EF4-FFF2-40B4-BE49-F238E27FC236}">
                <a16:creationId xmlns:a16="http://schemas.microsoft.com/office/drawing/2014/main" id="{653CAA0A-E920-4C7D-90D3-B5F8175CA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4506913"/>
            <a:ext cx="630237" cy="5762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T</a:t>
            </a:r>
            <a:r>
              <a:rPr lang="en-US" altLang="hu-HU" sz="2400">
                <a:latin typeface="Times New Roman" panose="02020603050405020304" pitchFamily="18" charset="0"/>
              </a:rPr>
              <a:t>1</a:t>
            </a:r>
            <a:endParaRPr lang="en-US" altLang="hu-HU">
              <a:latin typeface="Times New Roman" panose="02020603050405020304" pitchFamily="18" charset="0"/>
            </a:endParaRPr>
          </a:p>
        </p:txBody>
      </p:sp>
      <p:sp>
        <p:nvSpPr>
          <p:cNvPr id="59398" name="Oval 5">
            <a:extLst>
              <a:ext uri="{FF2B5EF4-FFF2-40B4-BE49-F238E27FC236}">
                <a16:creationId xmlns:a16="http://schemas.microsoft.com/office/drawing/2014/main" id="{3CE96FA4-803F-415E-AE33-2A010D843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238" y="5322888"/>
            <a:ext cx="630237" cy="5762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T</a:t>
            </a:r>
            <a:r>
              <a:rPr lang="en-US" altLang="hu-HU" sz="2400">
                <a:latin typeface="Times New Roman" panose="02020603050405020304" pitchFamily="18" charset="0"/>
              </a:rPr>
              <a:t>3</a:t>
            </a:r>
            <a:endParaRPr lang="en-US" altLang="hu-HU">
              <a:latin typeface="Times New Roman" panose="02020603050405020304" pitchFamily="18" charset="0"/>
            </a:endParaRPr>
          </a:p>
        </p:txBody>
      </p:sp>
      <p:sp>
        <p:nvSpPr>
          <p:cNvPr id="59399" name="Oval 6">
            <a:extLst>
              <a:ext uri="{FF2B5EF4-FFF2-40B4-BE49-F238E27FC236}">
                <a16:creationId xmlns:a16="http://schemas.microsoft.com/office/drawing/2014/main" id="{337A4F1F-8D46-4828-BBF5-E27040BDB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4430713"/>
            <a:ext cx="630238" cy="5762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T</a:t>
            </a:r>
            <a:r>
              <a:rPr lang="en-US" altLang="hu-HU" sz="2400">
                <a:latin typeface="Times New Roman" panose="02020603050405020304" pitchFamily="18" charset="0"/>
              </a:rPr>
              <a:t>2</a:t>
            </a:r>
            <a:endParaRPr lang="en-US" altLang="hu-HU">
              <a:latin typeface="Times New Roman" panose="02020603050405020304" pitchFamily="18" charset="0"/>
            </a:endParaRPr>
          </a:p>
        </p:txBody>
      </p:sp>
      <p:sp>
        <p:nvSpPr>
          <p:cNvPr id="59400" name="Oval 7">
            <a:extLst>
              <a:ext uri="{FF2B5EF4-FFF2-40B4-BE49-F238E27FC236}">
                <a16:creationId xmlns:a16="http://schemas.microsoft.com/office/drawing/2014/main" id="{086AA385-B21A-48A3-8369-5BCB47315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388" y="5224463"/>
            <a:ext cx="630237" cy="5762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T</a:t>
            </a:r>
            <a:r>
              <a:rPr lang="en-US" altLang="hu-HU" sz="2400">
                <a:latin typeface="Times New Roman" panose="02020603050405020304" pitchFamily="18" charset="0"/>
              </a:rPr>
              <a:t>6</a:t>
            </a:r>
            <a:endParaRPr lang="en-US" altLang="hu-HU">
              <a:latin typeface="Times New Roman" panose="02020603050405020304" pitchFamily="18" charset="0"/>
            </a:endParaRPr>
          </a:p>
        </p:txBody>
      </p:sp>
      <p:sp>
        <p:nvSpPr>
          <p:cNvPr id="59401" name="Oval 8">
            <a:extLst>
              <a:ext uri="{FF2B5EF4-FFF2-40B4-BE49-F238E27FC236}">
                <a16:creationId xmlns:a16="http://schemas.microsoft.com/office/drawing/2014/main" id="{FAFD6D20-2225-470F-BAE3-9426B03F5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963" y="4310063"/>
            <a:ext cx="630237" cy="5762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T</a:t>
            </a:r>
            <a:r>
              <a:rPr lang="en-US" altLang="hu-HU" sz="2400">
                <a:latin typeface="Times New Roman" panose="02020603050405020304" pitchFamily="18" charset="0"/>
              </a:rPr>
              <a:t>5</a:t>
            </a:r>
            <a:endParaRPr lang="en-US" altLang="hu-HU">
              <a:latin typeface="Times New Roman" panose="02020603050405020304" pitchFamily="18" charset="0"/>
            </a:endParaRPr>
          </a:p>
        </p:txBody>
      </p:sp>
      <p:sp>
        <p:nvSpPr>
          <p:cNvPr id="59402" name="Line 9">
            <a:extLst>
              <a:ext uri="{FF2B5EF4-FFF2-40B4-BE49-F238E27FC236}">
                <a16:creationId xmlns:a16="http://schemas.microsoft.com/office/drawing/2014/main" id="{872365CF-9743-4EF0-AB34-8DFB89E23A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2375" y="5018088"/>
            <a:ext cx="392113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03" name="Line 10">
            <a:extLst>
              <a:ext uri="{FF2B5EF4-FFF2-40B4-BE49-F238E27FC236}">
                <a16:creationId xmlns:a16="http://schemas.microsoft.com/office/drawing/2014/main" id="{25E09FCA-8C8F-4166-8FB3-41D02A6A79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4995863"/>
            <a:ext cx="36988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04" name="Line 11">
            <a:extLst>
              <a:ext uri="{FF2B5EF4-FFF2-40B4-BE49-F238E27FC236}">
                <a16:creationId xmlns:a16="http://schemas.microsoft.com/office/drawing/2014/main" id="{C419C0E7-AA9B-4AFA-9E85-D43CFFEEAB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3025" y="4735513"/>
            <a:ext cx="849313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05" name="Line 12">
            <a:extLst>
              <a:ext uri="{FF2B5EF4-FFF2-40B4-BE49-F238E27FC236}">
                <a16:creationId xmlns:a16="http://schemas.microsoft.com/office/drawing/2014/main" id="{99EB72D5-8F26-4A92-84A1-842EDF0C94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25913" y="4583113"/>
            <a:ext cx="1012825" cy="8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06" name="Line 13">
            <a:extLst>
              <a:ext uri="{FF2B5EF4-FFF2-40B4-BE49-F238E27FC236}">
                <a16:creationId xmlns:a16="http://schemas.microsoft.com/office/drawing/2014/main" id="{001288CF-19CA-421A-92A2-753B6A5EDC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27488" y="4941888"/>
            <a:ext cx="849312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07" name="Oval 14">
            <a:extLst>
              <a:ext uri="{FF2B5EF4-FFF2-40B4-BE49-F238E27FC236}">
                <a16:creationId xmlns:a16="http://schemas.microsoft.com/office/drawing/2014/main" id="{3433E18F-3430-4724-B86E-EAB408DB8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013" y="5192713"/>
            <a:ext cx="630237" cy="5762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T</a:t>
            </a:r>
            <a:r>
              <a:rPr lang="en-US" altLang="hu-HU" sz="2400">
                <a:latin typeface="Times New Roman" panose="02020603050405020304" pitchFamily="18" charset="0"/>
              </a:rPr>
              <a:t>4</a:t>
            </a:r>
            <a:endParaRPr lang="en-US" altLang="hu-HU">
              <a:latin typeface="Times New Roman" panose="02020603050405020304" pitchFamily="18" charset="0"/>
            </a:endParaRPr>
          </a:p>
        </p:txBody>
      </p:sp>
      <p:sp>
        <p:nvSpPr>
          <p:cNvPr id="59408" name="Oval 15">
            <a:extLst>
              <a:ext uri="{FF2B5EF4-FFF2-40B4-BE49-F238E27FC236}">
                <a16:creationId xmlns:a16="http://schemas.microsoft.com/office/drawing/2014/main" id="{72389A72-CE75-4165-8C7A-FF9C89D60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075" y="4876800"/>
            <a:ext cx="630238" cy="5762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T</a:t>
            </a:r>
            <a:r>
              <a:rPr lang="en-US" altLang="hu-HU" sz="2400">
                <a:latin typeface="Times New Roman" panose="02020603050405020304" pitchFamily="18" charset="0"/>
              </a:rPr>
              <a:t>7</a:t>
            </a:r>
            <a:endParaRPr lang="en-US" altLang="hu-HU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>
            <a:extLst>
              <a:ext uri="{FF2B5EF4-FFF2-40B4-BE49-F238E27FC236}">
                <a16:creationId xmlns:a16="http://schemas.microsoft.com/office/drawing/2014/main" id="{E59001D2-2388-445E-B7F3-F3524991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D82001-6B17-4519-8DD0-07505E7E5D43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hu-HU" sz="14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45B95CBB-B0AC-44ED-82D0-042FBDFD3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29368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Resource Ordering</a:t>
            </a:r>
            <a:r>
              <a:rPr lang="hu-HU" altLang="hu-HU" sz="2400"/>
              <a:t> (</a:t>
            </a:r>
            <a:r>
              <a:rPr lang="en-US" altLang="hu-HU" sz="2400"/>
              <a:t>prevention</a:t>
            </a:r>
            <a:r>
              <a:rPr lang="hu-HU" altLang="hu-HU" sz="2400"/>
              <a:t>)</a:t>
            </a:r>
            <a:endParaRPr lang="en-US" altLang="hu-HU" sz="2400"/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40C1D23-881D-445E-AF83-3B6E2B86B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3575" y="1633538"/>
            <a:ext cx="7772400" cy="2211387"/>
          </a:xfrm>
        </p:spPr>
        <p:txBody>
          <a:bodyPr/>
          <a:lstStyle/>
          <a:p>
            <a:pPr eaLnBrk="1" hangingPunct="1"/>
            <a:r>
              <a:rPr lang="en-US" altLang="hu-HU"/>
              <a:t>Order all elements A</a:t>
            </a:r>
            <a:r>
              <a:rPr lang="en-US" altLang="hu-HU" sz="2000"/>
              <a:t>1</a:t>
            </a:r>
            <a:r>
              <a:rPr lang="en-US" altLang="hu-HU"/>
              <a:t>, A</a:t>
            </a:r>
            <a:r>
              <a:rPr lang="en-US" altLang="hu-HU" sz="2000"/>
              <a:t>2</a:t>
            </a:r>
            <a:r>
              <a:rPr lang="en-US" altLang="hu-HU"/>
              <a:t>, …, A</a:t>
            </a:r>
            <a:r>
              <a:rPr lang="en-US" altLang="hu-HU" sz="2000"/>
              <a:t>n</a:t>
            </a:r>
          </a:p>
          <a:p>
            <a:pPr eaLnBrk="1" hangingPunct="1"/>
            <a:r>
              <a:rPr lang="en-US" altLang="hu-HU"/>
              <a:t>A transaction T can lock A</a:t>
            </a:r>
            <a:r>
              <a:rPr lang="en-US" altLang="hu-HU" sz="2400"/>
              <a:t>i</a:t>
            </a:r>
            <a:r>
              <a:rPr lang="en-US" altLang="hu-HU"/>
              <a:t> after A</a:t>
            </a:r>
            <a:r>
              <a:rPr lang="en-US" altLang="hu-HU" sz="1800"/>
              <a:t>j</a:t>
            </a:r>
            <a:r>
              <a:rPr lang="en-US" altLang="hu-HU"/>
              <a:t> only if  i &gt; j</a:t>
            </a:r>
          </a:p>
          <a:p>
            <a:pPr eaLnBrk="1" hangingPunct="1"/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</p:txBody>
      </p:sp>
      <p:sp>
        <p:nvSpPr>
          <p:cNvPr id="60421" name="Text Box 4">
            <a:extLst>
              <a:ext uri="{FF2B5EF4-FFF2-40B4-BE49-F238E27FC236}">
                <a16:creationId xmlns:a16="http://schemas.microsoft.com/office/drawing/2014/main" id="{0A2A96DD-62B3-4E83-B8FD-4D83A4F83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4332288"/>
            <a:ext cx="68707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Problem : Ordered lock requests </a:t>
            </a:r>
            <a:r>
              <a:rPr lang="en-US" altLang="hu-HU">
                <a:solidFill>
                  <a:srgbClr val="FF0000"/>
                </a:solidFill>
              </a:rPr>
              <a:t>not realistic</a:t>
            </a:r>
            <a:r>
              <a:rPr lang="en-US" altLang="hu-HU"/>
              <a:t> in most cases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>
            <a:extLst>
              <a:ext uri="{FF2B5EF4-FFF2-40B4-BE49-F238E27FC236}">
                <a16:creationId xmlns:a16="http://schemas.microsoft.com/office/drawing/2014/main" id="{D4F18E81-5321-4662-ADA5-E86AEBF5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381D7F-F741-4E71-B065-A14E3AEBB5A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hu-HU" sz="14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124D94E-DC3C-4013-9807-2B7AC225C0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1825" y="48895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altLang="hu-HU" sz="4000" u="sng"/>
              <a:t>Timeout</a:t>
            </a:r>
            <a:endParaRPr lang="en-US" altLang="hu-HU"/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206E3078-AC1B-4339-BE23-22608D9A8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7550" y="1676400"/>
            <a:ext cx="7772400" cy="2895600"/>
          </a:xfrm>
        </p:spPr>
        <p:txBody>
          <a:bodyPr/>
          <a:lstStyle/>
          <a:p>
            <a:pPr eaLnBrk="1" hangingPunct="1"/>
            <a:r>
              <a:rPr lang="en-US" altLang="hu-HU"/>
              <a:t>If transaction </a:t>
            </a:r>
            <a:r>
              <a:rPr lang="en-US" altLang="hu-HU">
                <a:solidFill>
                  <a:srgbClr val="FF0000"/>
                </a:solidFill>
              </a:rPr>
              <a:t>waits</a:t>
            </a:r>
            <a:r>
              <a:rPr lang="en-US" altLang="hu-HU"/>
              <a:t> more than </a:t>
            </a:r>
            <a:r>
              <a:rPr lang="en-US" altLang="hu-HU">
                <a:solidFill>
                  <a:srgbClr val="FF0000"/>
                </a:solidFill>
              </a:rPr>
              <a:t>L sec</a:t>
            </a:r>
            <a:r>
              <a:rPr lang="en-US" altLang="hu-HU"/>
              <a:t>.,</a:t>
            </a:r>
            <a:br>
              <a:rPr lang="en-US" altLang="hu-HU"/>
            </a:br>
            <a:r>
              <a:rPr lang="en-US" altLang="hu-HU"/>
              <a:t>    roll it back!</a:t>
            </a:r>
          </a:p>
          <a:p>
            <a:pPr eaLnBrk="1" hangingPunct="1"/>
            <a:r>
              <a:rPr lang="en-US" altLang="hu-HU"/>
              <a:t>Simple scheme</a:t>
            </a:r>
          </a:p>
          <a:p>
            <a:pPr eaLnBrk="1" hangingPunct="1"/>
            <a:r>
              <a:rPr lang="en-US" altLang="hu-HU"/>
              <a:t>Hard to select 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B8856E-BB48-47D5-AFF8-CEB8C7797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85788"/>
            <a:ext cx="7772400" cy="55102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dirty="0"/>
              <a:t>A </a:t>
            </a:r>
            <a:r>
              <a:rPr lang="en-US" sz="2800" i="1" dirty="0">
                <a:solidFill>
                  <a:srgbClr val="FF0000"/>
                </a:solidFill>
              </a:rPr>
              <a:t>schedule</a:t>
            </a:r>
            <a:r>
              <a:rPr lang="en-US" sz="2800" i="1" dirty="0"/>
              <a:t> is a sequence of the important actions taken by one or more transactions.</a:t>
            </a:r>
            <a:endParaRPr lang="hu-HU" sz="2800" i="1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When studying concurrency control, the important read and write </a:t>
            </a:r>
            <a:r>
              <a:rPr lang="en-US" sz="2400" dirty="0">
                <a:solidFill>
                  <a:srgbClr val="00B050"/>
                </a:solidFill>
              </a:rPr>
              <a:t>actions</a:t>
            </a:r>
            <a:r>
              <a:rPr lang="hu-HU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take place in the main-memory </a:t>
            </a:r>
            <a:r>
              <a:rPr lang="en-US" sz="2400" dirty="0"/>
              <a:t>buffers, not the disk. </a:t>
            </a:r>
            <a:endParaRPr lang="hu-HU" sz="2400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That is, a database</a:t>
            </a:r>
            <a:r>
              <a:rPr lang="hu-HU" sz="2400" dirty="0"/>
              <a:t> </a:t>
            </a:r>
            <a:r>
              <a:rPr lang="en-US" sz="2400" dirty="0"/>
              <a:t>element </a:t>
            </a:r>
            <a:r>
              <a:rPr lang="en-US" sz="2400" i="1" dirty="0"/>
              <a:t>A that is brought to a buffer by some transaction T may be read or</a:t>
            </a:r>
            <a:r>
              <a:rPr lang="hu-HU" sz="2400" i="1" dirty="0"/>
              <a:t> </a:t>
            </a:r>
            <a:r>
              <a:rPr lang="en-US" sz="2400" dirty="0"/>
              <a:t>written in that buffer not only by </a:t>
            </a:r>
            <a:r>
              <a:rPr lang="en-US" sz="2400" i="1" dirty="0"/>
              <a:t>T but by other transactions that access A.</a:t>
            </a:r>
            <a:endParaRPr lang="hu-HU" sz="2400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schedule is </a:t>
            </a:r>
            <a:r>
              <a:rPr lang="en-US" sz="2400" i="1" dirty="0">
                <a:solidFill>
                  <a:srgbClr val="FF0000"/>
                </a:solidFill>
              </a:rPr>
              <a:t>serial </a:t>
            </a:r>
            <a:r>
              <a:rPr lang="en-US" sz="2400" i="1" dirty="0"/>
              <a:t>if its actions consist of all the actions of one transaction,</a:t>
            </a:r>
            <a:r>
              <a:rPr lang="hu-HU" sz="2400" i="1" dirty="0"/>
              <a:t> </a:t>
            </a:r>
            <a:r>
              <a:rPr lang="en-US" sz="2400" dirty="0"/>
              <a:t>then all the actions of another transaction, and so on.</a:t>
            </a:r>
            <a:endParaRPr lang="hu-HU" sz="2400" dirty="0"/>
          </a:p>
          <a:p>
            <a:pPr>
              <a:buFontTx/>
              <a:buNone/>
              <a:defRPr/>
            </a:pPr>
            <a:r>
              <a:rPr lang="en-US" sz="2400" dirty="0"/>
              <a:t>No mixing of the actions</a:t>
            </a:r>
            <a:r>
              <a:rPr lang="hu-HU" sz="2400" dirty="0"/>
              <a:t> is </a:t>
            </a:r>
            <a:r>
              <a:rPr lang="en-US" sz="2400" dirty="0"/>
              <a:t>allowed.</a:t>
            </a:r>
          </a:p>
          <a:p>
            <a:pPr marL="0" indent="0">
              <a:buFontTx/>
              <a:buNone/>
              <a:defRPr/>
            </a:pPr>
            <a:endParaRPr lang="hu-HU" sz="2400" dirty="0"/>
          </a:p>
        </p:txBody>
      </p:sp>
      <p:sp>
        <p:nvSpPr>
          <p:cNvPr id="10243" name="Dia számának helye 5">
            <a:extLst>
              <a:ext uri="{FF2B5EF4-FFF2-40B4-BE49-F238E27FC236}">
                <a16:creationId xmlns:a16="http://schemas.microsoft.com/office/drawing/2014/main" id="{77F8E713-A218-4DFE-93C1-B4E9B92F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DE95AF-0CC5-45DA-B422-D0DFEB2A1F6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hu-HU" sz="1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>
            <a:extLst>
              <a:ext uri="{FF2B5EF4-FFF2-40B4-BE49-F238E27FC236}">
                <a16:creationId xmlns:a16="http://schemas.microsoft.com/office/drawing/2014/main" id="{C10842DF-D6C4-4D86-BA8C-AC1EB025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C4A850-87DC-43B3-9CE9-6A4BE8308B6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hu-HU" sz="14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D88535C7-4D3B-4C0F-9150-96317D865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609600"/>
            <a:ext cx="7953375" cy="1898650"/>
          </a:xfrm>
        </p:spPr>
        <p:txBody>
          <a:bodyPr/>
          <a:lstStyle/>
          <a:p>
            <a:pPr eaLnBrk="1" hangingPunct="1"/>
            <a:r>
              <a:rPr lang="en-US" altLang="hu-HU"/>
              <a:t>2PL subset of Serializable</a:t>
            </a:r>
            <a:r>
              <a:rPr lang="hu-HU" altLang="hu-HU"/>
              <a:t/>
            </a:r>
            <a:br>
              <a:rPr lang="hu-HU" altLang="hu-HU"/>
            </a:br>
            <a:r>
              <a:rPr lang="en-US" altLang="hu-HU" sz="1600"/>
              <a:t>(schedules that can be implemented by 2PL locks are subset of serializable schedules)</a:t>
            </a:r>
          </a:p>
        </p:txBody>
      </p:sp>
      <p:sp>
        <p:nvSpPr>
          <p:cNvPr id="62468" name="Oval 3">
            <a:extLst>
              <a:ext uri="{FF2B5EF4-FFF2-40B4-BE49-F238E27FC236}">
                <a16:creationId xmlns:a16="http://schemas.microsoft.com/office/drawing/2014/main" id="{CB2E6B5C-E20B-4433-A80A-3EB213D9E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5" y="2970213"/>
            <a:ext cx="5400675" cy="28527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62469" name="Oval 4">
            <a:extLst>
              <a:ext uri="{FF2B5EF4-FFF2-40B4-BE49-F238E27FC236}">
                <a16:creationId xmlns:a16="http://schemas.microsoft.com/office/drawing/2014/main" id="{6CE099AE-EB09-458B-B2CF-0985B8EF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913" y="3338513"/>
            <a:ext cx="2195512" cy="16335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62470" name="Text Box 5">
            <a:extLst>
              <a:ext uri="{FF2B5EF4-FFF2-40B4-BE49-F238E27FC236}">
                <a16:creationId xmlns:a16="http://schemas.microsoft.com/office/drawing/2014/main" id="{3EF40103-5B47-4AB1-B971-474A7A221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4079875"/>
            <a:ext cx="831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2PL</a:t>
            </a:r>
          </a:p>
        </p:txBody>
      </p:sp>
      <p:sp>
        <p:nvSpPr>
          <p:cNvPr id="62471" name="Text Box 6">
            <a:extLst>
              <a:ext uri="{FF2B5EF4-FFF2-40B4-BE49-F238E27FC236}">
                <a16:creationId xmlns:a16="http://schemas.microsoft.com/office/drawing/2014/main" id="{5B42C227-A594-4E64-99A8-CDB6C672A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3" y="3708400"/>
            <a:ext cx="21923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Serializable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>
            <a:extLst>
              <a:ext uri="{FF2B5EF4-FFF2-40B4-BE49-F238E27FC236}">
                <a16:creationId xmlns:a16="http://schemas.microsoft.com/office/drawing/2014/main" id="{544056D4-8495-44F1-9C13-86C2C182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FE9F24-DB96-45AC-A528-B76C6712E903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hu-HU" sz="14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FEF6135-F694-4AE0-83EB-D379AAE6A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6950"/>
          </a:xfrm>
        </p:spPr>
        <p:txBody>
          <a:bodyPr/>
          <a:lstStyle/>
          <a:p>
            <a:pPr eaLnBrk="1" hangingPunct="1"/>
            <a:r>
              <a:rPr lang="en-US" altLang="hu-HU" sz="3600"/>
              <a:t>S1: w1(x)  w3(x)  w2(y)  w1(y)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F5834447-1B21-46CB-8056-072800A7A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sz="2800">
                <a:solidFill>
                  <a:srgbClr val="FF0000"/>
                </a:solidFill>
              </a:rPr>
              <a:t>S1 cannot be achieved via 2PL</a:t>
            </a:r>
            <a:r>
              <a:rPr lang="en-US" altLang="hu-HU" sz="2800"/>
              <a:t>:</a:t>
            </a:r>
            <a:br>
              <a:rPr lang="en-US" altLang="hu-HU" sz="2800"/>
            </a:br>
            <a:r>
              <a:rPr lang="en-US" altLang="hu-HU" sz="2800"/>
              <a:t>The lock by T1 for y must occur after w2(y), so the unlock by T1 for x must occur after this point (and before w</a:t>
            </a:r>
            <a:r>
              <a:rPr lang="hu-HU" altLang="hu-HU" sz="2800"/>
              <a:t>3</a:t>
            </a:r>
            <a:r>
              <a:rPr lang="en-US" altLang="hu-HU" sz="2800"/>
              <a:t>(x)). Thus, w3(x) cannot occur under 2PL where shown in S1 because T1 holds the x lock at that point.</a:t>
            </a:r>
          </a:p>
          <a:p>
            <a:pPr eaLnBrk="1" hangingPunct="1"/>
            <a:r>
              <a:rPr lang="en-US" altLang="hu-HU" sz="2800"/>
              <a:t>However, </a:t>
            </a:r>
            <a:r>
              <a:rPr lang="en-US" altLang="hu-HU" sz="2800">
                <a:solidFill>
                  <a:srgbClr val="FF0000"/>
                </a:solidFill>
              </a:rPr>
              <a:t>S1 is serializable</a:t>
            </a:r>
            <a:r>
              <a:rPr lang="hu-HU" altLang="hu-HU" sz="2800">
                <a:solidFill>
                  <a:srgbClr val="FF0000"/>
                </a:solidFill>
              </a:rPr>
              <a:t> </a:t>
            </a:r>
            <a:r>
              <a:rPr lang="hu-HU" altLang="hu-HU" sz="1800"/>
              <a:t>(</a:t>
            </a:r>
            <a:r>
              <a:rPr lang="en-US" altLang="hu-HU" sz="1800"/>
              <a:t>conflict-serializable</a:t>
            </a:r>
            <a:r>
              <a:rPr lang="hu-HU" altLang="hu-HU" sz="1800"/>
              <a:t>)</a:t>
            </a:r>
            <a:r>
              <a:rPr lang="en-US" altLang="hu-HU" sz="2800"/>
              <a:t/>
            </a:r>
            <a:br>
              <a:rPr lang="en-US" altLang="hu-HU" sz="2800"/>
            </a:br>
            <a:r>
              <a:rPr lang="en-US" altLang="hu-HU" sz="1800"/>
              <a:t>(equivalent to T2, T1, T3).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F416CB6-46DD-4C4A-8B73-897CC2C96005}" type="slidenum">
              <a:rPr lang="en-US" altLang="hu-HU" sz="1400"/>
              <a:pPr eaLnBrk="1" hangingPunct="1"/>
              <a:t>62</a:t>
            </a:fld>
            <a:endParaRPr lang="en-US" altLang="hu-HU" sz="140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579438" y="2511425"/>
            <a:ext cx="7772400" cy="99695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dirty="0" smtClean="0">
                <a:solidFill>
                  <a:srgbClr val="00B050"/>
                </a:solidFill>
              </a:rPr>
              <a:t>S</a:t>
            </a:r>
            <a:r>
              <a:rPr lang="en-US" sz="3200" kern="1200" baseline="-25000" dirty="0" smtClean="0">
                <a:solidFill>
                  <a:srgbClr val="00B050"/>
                </a:solidFill>
                <a:ea typeface="+mn-ea"/>
                <a:cs typeface="+mn-cs"/>
              </a:rPr>
              <a:t>C</a:t>
            </a:r>
            <a:r>
              <a:rPr lang="en-US" sz="3600" dirty="0" smtClean="0">
                <a:solidFill>
                  <a:srgbClr val="00B050"/>
                </a:solidFill>
              </a:rPr>
              <a:t>: w1(A)  w2(A)  w1(B)  w2(B)</a:t>
            </a:r>
          </a:p>
        </p:txBody>
      </p:sp>
      <p:sp>
        <p:nvSpPr>
          <p:cNvPr id="65542" name="TextBox 7"/>
          <p:cNvSpPr txBox="1">
            <a:spLocks noChangeArrowheads="1"/>
          </p:cNvSpPr>
          <p:nvPr/>
        </p:nvSpPr>
        <p:spPr bwMode="auto">
          <a:xfrm>
            <a:off x="577850" y="563563"/>
            <a:ext cx="8331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hu-HU" dirty="0"/>
              <a:t>If you need a bit more practice:</a:t>
            </a:r>
          </a:p>
          <a:p>
            <a:pPr algn="l" eaLnBrk="1" hangingPunct="1"/>
            <a:r>
              <a:rPr lang="en-US" altLang="hu-HU" dirty="0"/>
              <a:t>Are our schedules S</a:t>
            </a:r>
            <a:r>
              <a:rPr lang="en-US" altLang="hu-HU" baseline="-25000" dirty="0"/>
              <a:t>C</a:t>
            </a:r>
            <a:r>
              <a:rPr lang="en-US" altLang="hu-HU" dirty="0"/>
              <a:t> and S</a:t>
            </a:r>
            <a:r>
              <a:rPr lang="en-US" altLang="hu-HU" baseline="-25000" dirty="0"/>
              <a:t>D</a:t>
            </a:r>
            <a:r>
              <a:rPr lang="en-US" altLang="hu-HU" dirty="0"/>
              <a:t> 2PL schedules?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68325" y="4092575"/>
            <a:ext cx="77724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  <a:defRPr/>
            </a:pPr>
            <a:r>
              <a:rPr lang="en-US" sz="36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baseline="-25000" dirty="0">
                <a:solidFill>
                  <a:srgbClr val="FF0000"/>
                </a:solidFill>
              </a:rPr>
              <a:t>D</a:t>
            </a:r>
            <a:r>
              <a:rPr lang="en-US" sz="36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:  w1(A)  w2(A) </a:t>
            </a:r>
            <a:r>
              <a:rPr lang="en-US" sz="3600" kern="0" dirty="0">
                <a:solidFill>
                  <a:srgbClr val="FF0000"/>
                </a:solidFill>
              </a:rPr>
              <a:t> w2(B)  </a:t>
            </a:r>
            <a:r>
              <a:rPr lang="en-US" sz="36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w1(B) </a:t>
            </a:r>
          </a:p>
        </p:txBody>
      </p:sp>
    </p:spTree>
    <p:extLst>
      <p:ext uri="{BB962C8B-B14F-4D97-AF65-F5344CB8AC3E}">
        <p14:creationId xmlns:p14="http://schemas.microsoft.com/office/powerpoint/2010/main" val="415967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>
            <a:extLst>
              <a:ext uri="{FF2B5EF4-FFF2-40B4-BE49-F238E27FC236}">
                <a16:creationId xmlns:a16="http://schemas.microsoft.com/office/drawing/2014/main" id="{BE3EAC9E-DEB2-4EEF-B020-667AF081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E9AD5F-3C26-441E-AC0C-D8996B56BE7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hu-HU" sz="1400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71C140F6-44CE-46C8-9784-77399E058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1350" y="866775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hu-HU"/>
              <a:t>Beyond this simple 2PL protocol, it is all a matter of improving performance and </a:t>
            </a:r>
            <a:r>
              <a:rPr lang="en-US" altLang="hu-HU">
                <a:solidFill>
                  <a:srgbClr val="FF0000"/>
                </a:solidFill>
              </a:rPr>
              <a:t>allowing more concurrency</a:t>
            </a:r>
            <a:r>
              <a:rPr lang="en-US" altLang="hu-HU"/>
              <a:t>….</a:t>
            </a:r>
          </a:p>
          <a:p>
            <a:pPr lvl="1" eaLnBrk="1" hangingPunct="1"/>
            <a:r>
              <a:rPr lang="en-US" altLang="hu-HU">
                <a:solidFill>
                  <a:srgbClr val="FF0000"/>
                </a:solidFill>
              </a:rPr>
              <a:t>Shared locks</a:t>
            </a:r>
          </a:p>
          <a:p>
            <a:pPr lvl="1" eaLnBrk="1" hangingPunct="1"/>
            <a:r>
              <a:rPr lang="en-US" altLang="hu-HU"/>
              <a:t>Multiple granularity</a:t>
            </a:r>
          </a:p>
          <a:p>
            <a:pPr lvl="1" eaLnBrk="1" hangingPunct="1"/>
            <a:r>
              <a:rPr lang="en-US" altLang="hu-HU"/>
              <a:t>Inserts, deletes and phantoms</a:t>
            </a:r>
          </a:p>
          <a:p>
            <a:pPr lvl="1" eaLnBrk="1" hangingPunct="1"/>
            <a:r>
              <a:rPr lang="en-US" altLang="hu-HU"/>
              <a:t>Other types of C.C. mechanisms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>
            <a:extLst>
              <a:ext uri="{FF2B5EF4-FFF2-40B4-BE49-F238E27FC236}">
                <a16:creationId xmlns:a16="http://schemas.microsoft.com/office/drawing/2014/main" id="{276E75E8-6FFE-497B-AD84-8BFF9867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B212D6-045E-48C4-8F4E-6C1E6F52C45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hu-HU" sz="14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F4FC654D-3569-4574-884E-85EFBC0C7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3937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Shared locks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CB705A83-68FC-422B-9C29-177051A4D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547813"/>
            <a:ext cx="8220075" cy="2468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So far:</a:t>
            </a:r>
          </a:p>
          <a:p>
            <a:pPr eaLnBrk="1" hangingPunct="1">
              <a:buFontTx/>
              <a:buNone/>
            </a:pPr>
            <a:r>
              <a:rPr lang="en-US" altLang="hu-HU"/>
              <a:t>S = ...</a:t>
            </a:r>
            <a:r>
              <a:rPr lang="en-US" altLang="hu-HU">
                <a:solidFill>
                  <a:srgbClr val="FF0000"/>
                </a:solidFill>
              </a:rPr>
              <a:t>l</a:t>
            </a:r>
            <a:r>
              <a:rPr lang="en-US" altLang="hu-HU" sz="2000">
                <a:solidFill>
                  <a:srgbClr val="FF0000"/>
                </a:solidFill>
              </a:rPr>
              <a:t>1</a:t>
            </a:r>
            <a:r>
              <a:rPr lang="en-US" altLang="hu-HU">
                <a:solidFill>
                  <a:srgbClr val="FF0000"/>
                </a:solidFill>
              </a:rPr>
              <a:t>(A)</a:t>
            </a:r>
            <a:r>
              <a:rPr lang="en-US" altLang="hu-HU"/>
              <a:t> r</a:t>
            </a:r>
            <a:r>
              <a:rPr lang="en-US" altLang="hu-HU" sz="2000"/>
              <a:t>1</a:t>
            </a:r>
            <a:r>
              <a:rPr lang="en-US" altLang="hu-HU"/>
              <a:t>(A) u</a:t>
            </a:r>
            <a:r>
              <a:rPr lang="en-US" altLang="hu-HU" sz="2000"/>
              <a:t>1</a:t>
            </a:r>
            <a:r>
              <a:rPr lang="en-US" altLang="hu-HU"/>
              <a:t>(A) … </a:t>
            </a:r>
            <a:r>
              <a:rPr lang="en-US" altLang="hu-HU">
                <a:solidFill>
                  <a:srgbClr val="FF0000"/>
                </a:solidFill>
              </a:rPr>
              <a:t>l</a:t>
            </a:r>
            <a:r>
              <a:rPr lang="en-US" altLang="hu-HU" sz="2000">
                <a:solidFill>
                  <a:srgbClr val="FF0000"/>
                </a:solidFill>
              </a:rPr>
              <a:t>2</a:t>
            </a:r>
            <a:r>
              <a:rPr lang="en-US" altLang="hu-HU">
                <a:solidFill>
                  <a:srgbClr val="FF0000"/>
                </a:solidFill>
              </a:rPr>
              <a:t>(A)</a:t>
            </a:r>
            <a:r>
              <a:rPr lang="en-US" altLang="hu-HU"/>
              <a:t> r</a:t>
            </a:r>
            <a:r>
              <a:rPr lang="en-US" altLang="hu-HU" sz="2000"/>
              <a:t>2</a:t>
            </a:r>
            <a:r>
              <a:rPr lang="en-US" altLang="hu-HU"/>
              <a:t>(A) u</a:t>
            </a:r>
            <a:r>
              <a:rPr lang="en-US" altLang="hu-HU" sz="2000"/>
              <a:t>2</a:t>
            </a:r>
            <a:r>
              <a:rPr lang="en-US" altLang="hu-HU"/>
              <a:t>(A) …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				</a:t>
            </a:r>
            <a:r>
              <a:rPr lang="en-US" altLang="hu-HU" sz="2400"/>
              <a:t>Do not conflict</a:t>
            </a: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</p:txBody>
      </p:sp>
      <p:sp>
        <p:nvSpPr>
          <p:cNvPr id="65541" name="Line 5">
            <a:extLst>
              <a:ext uri="{FF2B5EF4-FFF2-40B4-BE49-F238E27FC236}">
                <a16:creationId xmlns:a16="http://schemas.microsoft.com/office/drawing/2014/main" id="{0537EE24-6742-4351-95F5-D5ADCDF280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3800" y="2733675"/>
            <a:ext cx="1190625" cy="681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5542" name="Line 6">
            <a:extLst>
              <a:ext uri="{FF2B5EF4-FFF2-40B4-BE49-F238E27FC236}">
                <a16:creationId xmlns:a16="http://schemas.microsoft.com/office/drawing/2014/main" id="{0A869F66-F7FE-4018-BD21-8FA74FCE92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86100" y="2733675"/>
            <a:ext cx="1235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>
            <a:extLst>
              <a:ext uri="{FF2B5EF4-FFF2-40B4-BE49-F238E27FC236}">
                <a16:creationId xmlns:a16="http://schemas.microsoft.com/office/drawing/2014/main" id="{A34FAF00-6CE8-4C5F-AFD8-7DFEB55F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058308-2045-40EA-9850-4A62488EF520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hu-HU" sz="14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3D9893F5-F6E8-457E-9AE0-F00C66AE1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3937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>
                <a:solidFill>
                  <a:srgbClr val="FF0000"/>
                </a:solidFill>
              </a:rPr>
              <a:t>Shared locks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277D980E-D5CA-49A6-A791-B65C9E511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547813"/>
            <a:ext cx="8220075" cy="2468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So far:</a:t>
            </a:r>
          </a:p>
          <a:p>
            <a:pPr eaLnBrk="1" hangingPunct="1">
              <a:buFontTx/>
              <a:buNone/>
            </a:pPr>
            <a:r>
              <a:rPr lang="en-US" altLang="hu-HU"/>
              <a:t>S = ...l</a:t>
            </a:r>
            <a:r>
              <a:rPr lang="en-US" altLang="hu-HU" sz="2000"/>
              <a:t>1</a:t>
            </a:r>
            <a:r>
              <a:rPr lang="en-US" altLang="hu-HU"/>
              <a:t>(A) r</a:t>
            </a:r>
            <a:r>
              <a:rPr lang="en-US" altLang="hu-HU" sz="2000"/>
              <a:t>1</a:t>
            </a:r>
            <a:r>
              <a:rPr lang="en-US" altLang="hu-HU"/>
              <a:t>(A) u</a:t>
            </a:r>
            <a:r>
              <a:rPr lang="en-US" altLang="hu-HU" sz="2000"/>
              <a:t>1</a:t>
            </a:r>
            <a:r>
              <a:rPr lang="en-US" altLang="hu-HU"/>
              <a:t>(A) … l</a:t>
            </a:r>
            <a:r>
              <a:rPr lang="en-US" altLang="hu-HU" sz="2000"/>
              <a:t>2</a:t>
            </a:r>
            <a:r>
              <a:rPr lang="en-US" altLang="hu-HU"/>
              <a:t>(A) r</a:t>
            </a:r>
            <a:r>
              <a:rPr lang="en-US" altLang="hu-HU" sz="2000"/>
              <a:t>2</a:t>
            </a:r>
            <a:r>
              <a:rPr lang="en-US" altLang="hu-HU"/>
              <a:t>(A) u</a:t>
            </a:r>
            <a:r>
              <a:rPr lang="en-US" altLang="hu-HU" sz="2000"/>
              <a:t>2</a:t>
            </a:r>
            <a:r>
              <a:rPr lang="en-US" altLang="hu-HU"/>
              <a:t>(A) …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				</a:t>
            </a:r>
            <a:r>
              <a:rPr lang="en-US" altLang="hu-HU" sz="2400"/>
              <a:t>Do not conflict</a:t>
            </a: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</p:txBody>
      </p:sp>
      <p:sp>
        <p:nvSpPr>
          <p:cNvPr id="66565" name="Line 5">
            <a:extLst>
              <a:ext uri="{FF2B5EF4-FFF2-40B4-BE49-F238E27FC236}">
                <a16:creationId xmlns:a16="http://schemas.microsoft.com/office/drawing/2014/main" id="{B95F69BA-497E-4389-BF8B-C79EF25D3E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3800" y="2733675"/>
            <a:ext cx="1190625" cy="681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66" name="Line 6">
            <a:extLst>
              <a:ext uri="{FF2B5EF4-FFF2-40B4-BE49-F238E27FC236}">
                <a16:creationId xmlns:a16="http://schemas.microsoft.com/office/drawing/2014/main" id="{7B5F59AA-9937-4E0D-B898-182BF56EC6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86100" y="2733675"/>
            <a:ext cx="1235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BDC8153D-1BAE-431D-A986-9CA394753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4189413"/>
            <a:ext cx="835183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u="sng"/>
              <a:t>Instead:</a:t>
            </a:r>
          </a:p>
          <a:p>
            <a:pPr eaLnBrk="1" hangingPunct="1">
              <a:buFontTx/>
              <a:buNone/>
            </a:pPr>
            <a:r>
              <a:rPr lang="en-US" altLang="hu-HU"/>
              <a:t>S=... </a:t>
            </a:r>
            <a:r>
              <a:rPr lang="en-US" altLang="hu-HU">
                <a:solidFill>
                  <a:srgbClr val="FF0000"/>
                </a:solidFill>
              </a:rPr>
              <a:t>ls</a:t>
            </a:r>
            <a:r>
              <a:rPr lang="en-US" altLang="hu-HU" sz="2000">
                <a:solidFill>
                  <a:srgbClr val="FF0000"/>
                </a:solidFill>
              </a:rPr>
              <a:t>1</a:t>
            </a:r>
            <a:r>
              <a:rPr lang="en-US" altLang="hu-HU"/>
              <a:t>(A) r</a:t>
            </a:r>
            <a:r>
              <a:rPr lang="en-US" altLang="hu-HU" sz="2000"/>
              <a:t>1</a:t>
            </a:r>
            <a:r>
              <a:rPr lang="en-US" altLang="hu-HU"/>
              <a:t>(A) </a:t>
            </a:r>
            <a:r>
              <a:rPr lang="en-US" altLang="hu-HU">
                <a:solidFill>
                  <a:srgbClr val="FF0000"/>
                </a:solidFill>
              </a:rPr>
              <a:t>ls</a:t>
            </a:r>
            <a:r>
              <a:rPr lang="en-US" altLang="hu-HU" sz="2000">
                <a:solidFill>
                  <a:srgbClr val="FF0000"/>
                </a:solidFill>
              </a:rPr>
              <a:t>2</a:t>
            </a:r>
            <a:r>
              <a:rPr lang="en-US" altLang="hu-HU"/>
              <a:t>(A) r</a:t>
            </a:r>
            <a:r>
              <a:rPr lang="en-US" altLang="hu-HU" sz="2000"/>
              <a:t>2</a:t>
            </a:r>
            <a:r>
              <a:rPr lang="en-US" altLang="hu-HU"/>
              <a:t>(A) …. us</a:t>
            </a:r>
            <a:r>
              <a:rPr lang="en-US" altLang="hu-HU" sz="2000"/>
              <a:t>1</a:t>
            </a:r>
            <a:r>
              <a:rPr lang="en-US" altLang="hu-HU"/>
              <a:t>(A) us</a:t>
            </a:r>
            <a:r>
              <a:rPr lang="en-US" altLang="hu-HU" sz="2000"/>
              <a:t>2</a:t>
            </a:r>
            <a:r>
              <a:rPr lang="en-US" altLang="hu-HU"/>
              <a:t>(A) </a:t>
            </a:r>
          </a:p>
          <a:p>
            <a:pPr eaLnBrk="1" hangingPunct="1">
              <a:buFontTx/>
              <a:buNone/>
            </a:pPr>
            <a:endParaRPr lang="en-US" altLang="hu-HU" u="sng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>
            <a:extLst>
              <a:ext uri="{FF2B5EF4-FFF2-40B4-BE49-F238E27FC236}">
                <a16:creationId xmlns:a16="http://schemas.microsoft.com/office/drawing/2014/main" id="{2B5A535A-B8CC-47EB-A32A-A3576DAF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CA3598-2A46-44AC-9856-B0D8C32FCB5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hu-HU" sz="1400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8E101280-2EAC-471C-9257-48CD8A281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696913"/>
            <a:ext cx="7772400" cy="4389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Lock actions</a:t>
            </a:r>
          </a:p>
          <a:p>
            <a:pPr eaLnBrk="1" hangingPunct="1">
              <a:buFontTx/>
              <a:buNone/>
            </a:pPr>
            <a:r>
              <a:rPr lang="en-US" altLang="hu-HU"/>
              <a:t>l-t</a:t>
            </a:r>
            <a:r>
              <a:rPr lang="en-US" altLang="hu-HU" sz="2000"/>
              <a:t>i</a:t>
            </a:r>
            <a:r>
              <a:rPr lang="en-US" altLang="hu-HU"/>
              <a:t>(A): lock A in t mode (</a:t>
            </a:r>
            <a:r>
              <a:rPr lang="en-US" altLang="hu-HU">
                <a:solidFill>
                  <a:srgbClr val="FF0000"/>
                </a:solidFill>
              </a:rPr>
              <a:t>t is S or X</a:t>
            </a:r>
            <a:r>
              <a:rPr lang="en-US" altLang="hu-HU"/>
              <a:t>)</a:t>
            </a:r>
          </a:p>
          <a:p>
            <a:pPr eaLnBrk="1" hangingPunct="1">
              <a:buFontTx/>
              <a:buNone/>
            </a:pPr>
            <a:r>
              <a:rPr lang="en-US" altLang="hu-HU"/>
              <a:t>u-t</a:t>
            </a:r>
            <a:r>
              <a:rPr lang="en-US" altLang="hu-HU" sz="2000"/>
              <a:t>i</a:t>
            </a:r>
            <a:r>
              <a:rPr lang="en-US" altLang="hu-HU"/>
              <a:t>(A): unlock t mode (t is S or X)</a:t>
            </a:r>
          </a:p>
          <a:p>
            <a:pPr eaLnBrk="1" hangingPunct="1">
              <a:buFontTx/>
              <a:buNone/>
            </a:pPr>
            <a:endParaRPr lang="en-US" altLang="hu-HU" u="sng"/>
          </a:p>
          <a:p>
            <a:pPr eaLnBrk="1" hangingPunct="1">
              <a:buFontTx/>
              <a:buNone/>
            </a:pPr>
            <a:r>
              <a:rPr lang="en-US" altLang="hu-HU" u="sng">
                <a:solidFill>
                  <a:srgbClr val="00B050"/>
                </a:solidFill>
              </a:rPr>
              <a:t>Shorthand:</a:t>
            </a:r>
          </a:p>
          <a:p>
            <a:pPr eaLnBrk="1" hangingPunct="1">
              <a:buFontTx/>
              <a:buNone/>
            </a:pPr>
            <a:r>
              <a:rPr lang="en-US" altLang="hu-HU">
                <a:solidFill>
                  <a:srgbClr val="00B050"/>
                </a:solidFill>
              </a:rPr>
              <a:t>u</a:t>
            </a:r>
            <a:r>
              <a:rPr lang="en-US" altLang="hu-HU" sz="2000">
                <a:solidFill>
                  <a:srgbClr val="00B050"/>
                </a:solidFill>
              </a:rPr>
              <a:t>i</a:t>
            </a:r>
            <a:r>
              <a:rPr lang="en-US" altLang="hu-HU">
                <a:solidFill>
                  <a:srgbClr val="00B050"/>
                </a:solidFill>
              </a:rPr>
              <a:t>(A)</a:t>
            </a:r>
            <a:r>
              <a:rPr lang="en-US" altLang="hu-HU"/>
              <a:t>: unlock whatever modes </a:t>
            </a:r>
          </a:p>
          <a:p>
            <a:pPr eaLnBrk="1" hangingPunct="1">
              <a:buFontTx/>
              <a:buNone/>
            </a:pPr>
            <a:r>
              <a:rPr lang="en-US" altLang="hu-HU"/>
              <a:t>			T</a:t>
            </a:r>
            <a:r>
              <a:rPr lang="en-US" altLang="hu-HU" sz="2400"/>
              <a:t>i</a:t>
            </a:r>
            <a:r>
              <a:rPr lang="en-US" altLang="hu-HU"/>
              <a:t> has locked A</a:t>
            </a:r>
            <a:endParaRPr lang="en-US" altLang="hu-HU" u="sng"/>
          </a:p>
          <a:p>
            <a:pPr eaLnBrk="1" hangingPunct="1">
              <a:buFontTx/>
              <a:buNone/>
            </a:pPr>
            <a:endParaRPr lang="en-US" altLang="hu-HU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>
            <a:extLst>
              <a:ext uri="{FF2B5EF4-FFF2-40B4-BE49-F238E27FC236}">
                <a16:creationId xmlns:a16="http://schemas.microsoft.com/office/drawing/2014/main" id="{5CC21A42-6FFC-4CFB-98EE-CA1F2AC0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E34025-F6A0-4402-BF82-5F2352BE5F46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hu-HU" sz="14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075BC854-5099-4C3F-96DA-EC2C9AEF4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9900" y="393700"/>
            <a:ext cx="8040688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>
                <a:solidFill>
                  <a:srgbClr val="FF0000"/>
                </a:solidFill>
              </a:rPr>
              <a:t>Rule #1</a:t>
            </a:r>
            <a:r>
              <a:rPr lang="en-US" altLang="hu-HU" sz="3600" u="sng"/>
              <a:t> </a:t>
            </a:r>
            <a:r>
              <a:rPr lang="en-US" altLang="hu-HU" sz="3600"/>
              <a:t>  </a:t>
            </a:r>
            <a:r>
              <a:rPr lang="hu-HU" altLang="hu-HU" sz="3600">
                <a:solidFill>
                  <a:srgbClr val="FF0000"/>
                </a:solidFill>
              </a:rPr>
              <a:t>Consistency</a:t>
            </a:r>
            <a:r>
              <a:rPr lang="hu-HU" altLang="hu-HU" sz="3600"/>
              <a:t> of </a:t>
            </a:r>
            <a:r>
              <a:rPr lang="en-US" altLang="hu-HU" sz="3600"/>
              <a:t>transactions</a:t>
            </a:r>
            <a:endParaRPr lang="en-US" altLang="hu-HU" sz="3600" u="sng"/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8988F5F4-CDFC-411F-A254-220BAA64D1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9925" y="1576388"/>
            <a:ext cx="7772400" cy="45069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i</a:t>
            </a:r>
            <a:r>
              <a:rPr lang="en-US" altLang="hu-HU"/>
              <a:t> =... l-S</a:t>
            </a:r>
            <a:r>
              <a:rPr lang="en-US" altLang="hu-HU" sz="2000"/>
              <a:t>1</a:t>
            </a:r>
            <a:r>
              <a:rPr lang="en-US" altLang="hu-HU"/>
              <a:t>(A) … r</a:t>
            </a:r>
            <a:r>
              <a:rPr lang="en-US" altLang="hu-HU" sz="2000"/>
              <a:t>1</a:t>
            </a:r>
            <a:r>
              <a:rPr lang="en-US" altLang="hu-HU"/>
              <a:t>(A) …</a:t>
            </a:r>
            <a:r>
              <a:rPr lang="en-US" altLang="hu-HU" sz="2000"/>
              <a:t>  </a:t>
            </a:r>
            <a:r>
              <a:rPr lang="en-US" altLang="hu-HU"/>
              <a:t>u</a:t>
            </a:r>
            <a:r>
              <a:rPr lang="en-US" altLang="hu-HU" sz="2000"/>
              <a:t>1 </a:t>
            </a:r>
            <a:r>
              <a:rPr lang="en-US" altLang="hu-HU"/>
              <a:t>(A) …</a:t>
            </a:r>
            <a:endParaRPr lang="en-US" altLang="hu-HU" sz="2000"/>
          </a:p>
          <a:p>
            <a:pPr eaLnBrk="1" hangingPunct="1"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i</a:t>
            </a:r>
            <a:r>
              <a:rPr lang="en-US" altLang="hu-HU"/>
              <a:t> =... l-X</a:t>
            </a:r>
            <a:r>
              <a:rPr lang="en-US" altLang="hu-HU" sz="2000"/>
              <a:t>1</a:t>
            </a:r>
            <a:r>
              <a:rPr lang="en-US" altLang="hu-HU"/>
              <a:t>(A) … w</a:t>
            </a:r>
            <a:r>
              <a:rPr lang="en-US" altLang="hu-HU" sz="2000"/>
              <a:t>1</a:t>
            </a:r>
            <a:r>
              <a:rPr lang="en-US" altLang="hu-HU"/>
              <a:t>(A) …</a:t>
            </a:r>
            <a:r>
              <a:rPr lang="en-US" altLang="hu-HU" sz="2000"/>
              <a:t>  </a:t>
            </a:r>
            <a:r>
              <a:rPr lang="en-US" altLang="hu-HU"/>
              <a:t>u</a:t>
            </a:r>
            <a:r>
              <a:rPr lang="en-US" altLang="hu-HU" sz="2000"/>
              <a:t>1 </a:t>
            </a:r>
            <a:r>
              <a:rPr lang="en-US" altLang="hu-HU"/>
              <a:t>(A) …</a:t>
            </a:r>
            <a:endParaRPr lang="hu-HU" altLang="hu-HU"/>
          </a:p>
          <a:p>
            <a:pPr eaLnBrk="1" hangingPunct="1">
              <a:buFontTx/>
              <a:buNone/>
            </a:pPr>
            <a:endParaRPr lang="hu-HU" altLang="hu-HU"/>
          </a:p>
          <a:p>
            <a:r>
              <a:rPr lang="en-US" altLang="hu-HU"/>
              <a:t>A transaction </a:t>
            </a:r>
            <a:r>
              <a:rPr lang="en-US" altLang="hu-HU">
                <a:solidFill>
                  <a:srgbClr val="FF0000"/>
                </a:solidFill>
              </a:rPr>
              <a:t>may not write without </a:t>
            </a:r>
            <a:r>
              <a:rPr lang="en-US" altLang="hu-HU"/>
              <a:t>holding</a:t>
            </a:r>
            <a:r>
              <a:rPr lang="hu-HU" altLang="hu-HU"/>
              <a:t> </a:t>
            </a:r>
            <a:r>
              <a:rPr lang="en-US" altLang="hu-HU"/>
              <a:t>an </a:t>
            </a:r>
            <a:r>
              <a:rPr lang="en-US" altLang="hu-HU">
                <a:solidFill>
                  <a:srgbClr val="FF0000"/>
                </a:solidFill>
              </a:rPr>
              <a:t>exclusive lock</a:t>
            </a:r>
            <a:r>
              <a:rPr lang="en-US" altLang="hu-HU"/>
              <a:t>, and </a:t>
            </a:r>
            <a:r>
              <a:rPr lang="en-US" altLang="hu-HU">
                <a:solidFill>
                  <a:srgbClr val="FF0000"/>
                </a:solidFill>
              </a:rPr>
              <a:t>may not read without</a:t>
            </a:r>
            <a:r>
              <a:rPr lang="en-US" altLang="hu-HU"/>
              <a:t> holding </a:t>
            </a:r>
            <a:r>
              <a:rPr lang="en-US" altLang="hu-HU">
                <a:solidFill>
                  <a:srgbClr val="FF0000"/>
                </a:solidFill>
              </a:rPr>
              <a:t>some lock</a:t>
            </a:r>
            <a:r>
              <a:rPr lang="hu-HU" altLang="hu-HU"/>
              <a:t>.</a:t>
            </a:r>
          </a:p>
          <a:p>
            <a:r>
              <a:rPr lang="en-US" altLang="hu-HU"/>
              <a:t>All locks must be followed by an unlock of the same element</a:t>
            </a:r>
            <a:r>
              <a:rPr lang="hu-HU" altLang="hu-HU"/>
              <a:t>.</a:t>
            </a:r>
            <a:endParaRPr lang="en-US" altLang="hu-HU"/>
          </a:p>
          <a:p>
            <a:pPr eaLnBrk="1" hangingPunct="1">
              <a:buFontTx/>
              <a:buNone/>
            </a:pPr>
            <a:endParaRPr lang="en-US" altLang="hu-HU" sz="2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>
            <a:extLst>
              <a:ext uri="{FF2B5EF4-FFF2-40B4-BE49-F238E27FC236}">
                <a16:creationId xmlns:a16="http://schemas.microsoft.com/office/drawing/2014/main" id="{89857159-68A3-4247-A7E9-FFC9FC36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EF57C3-9006-41A6-AAA8-DF653568279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hu-HU" sz="1400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3221E1AA-8FF8-4D06-993C-BA45F2216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9925" y="596900"/>
            <a:ext cx="77724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hu-HU" altLang="hu-HU">
                <a:solidFill>
                  <a:srgbClr val="FF0000"/>
                </a:solidFill>
              </a:rPr>
              <a:t>Two-phase locking </a:t>
            </a:r>
            <a:r>
              <a:rPr lang="hu-HU" altLang="hu-HU"/>
              <a:t>of transactions:</a:t>
            </a:r>
          </a:p>
          <a:p>
            <a:pPr eaLnBrk="1" hangingPunct="1">
              <a:buFontTx/>
              <a:buNone/>
            </a:pPr>
            <a:r>
              <a:rPr lang="hu-HU" altLang="hu-HU" sz="2800"/>
              <a:t>   Locking must precede unlocking.</a:t>
            </a:r>
          </a:p>
          <a:p>
            <a:pPr eaLnBrk="1" hangingPunct="1">
              <a:buFontTx/>
              <a:buNone/>
            </a:pPr>
            <a:endParaRPr lang="hu-HU" altLang="hu-HU"/>
          </a:p>
          <a:p>
            <a:pPr>
              <a:buFontTx/>
              <a:buNone/>
            </a:pPr>
            <a:r>
              <a:rPr lang="hu-HU" altLang="hu-HU">
                <a:solidFill>
                  <a:srgbClr val="FF0000"/>
                </a:solidFill>
              </a:rPr>
              <a:t>Legality</a:t>
            </a:r>
            <a:r>
              <a:rPr lang="hu-HU" altLang="hu-HU"/>
              <a:t> of schedules:</a:t>
            </a:r>
          </a:p>
          <a:p>
            <a:pPr>
              <a:buFontTx/>
              <a:buNone/>
            </a:pPr>
            <a:r>
              <a:rPr lang="hu-HU" altLang="hu-HU"/>
              <a:t>   </a:t>
            </a:r>
            <a:r>
              <a:rPr lang="en-US" altLang="hu-HU" sz="2800"/>
              <a:t>An element may either be locked exclusively by one</a:t>
            </a:r>
            <a:r>
              <a:rPr lang="hu-HU" altLang="hu-HU" sz="2800"/>
              <a:t> </a:t>
            </a:r>
            <a:r>
              <a:rPr lang="en-US" altLang="hu-HU" sz="2800"/>
              <a:t>transaction or by several in shared mode, but not both</a:t>
            </a:r>
            <a:r>
              <a:rPr lang="hu-HU" altLang="hu-HU" sz="2800"/>
              <a:t>.</a:t>
            </a:r>
            <a:endParaRPr lang="en-US" altLang="hu-HU" sz="2800"/>
          </a:p>
          <a:p>
            <a:pPr eaLnBrk="1" hangingPunct="1">
              <a:buFontTx/>
              <a:buNone/>
            </a:pPr>
            <a:endParaRPr lang="en-US" altLang="hu-HU" sz="2000"/>
          </a:p>
          <a:p>
            <a:pPr eaLnBrk="1" hangingPunct="1">
              <a:buFontTx/>
              <a:buNone/>
            </a:pPr>
            <a:endParaRPr lang="en-US" altLang="hu-HU" sz="2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>
            <a:extLst>
              <a:ext uri="{FF2B5EF4-FFF2-40B4-BE49-F238E27FC236}">
                <a16:creationId xmlns:a16="http://schemas.microsoft.com/office/drawing/2014/main" id="{74246B44-679B-413E-9B10-6C312732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98661B-DC25-472B-B074-E42B3D9BE810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hu-HU" sz="1400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97E30683-068E-4A31-AD8E-EE3EC9B72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53816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/>
              <a:t>What about transactions that </a:t>
            </a:r>
            <a:r>
              <a:rPr lang="en-US" altLang="hu-HU">
                <a:solidFill>
                  <a:srgbClr val="FF0000"/>
                </a:solidFill>
              </a:rPr>
              <a:t>read and write same object</a:t>
            </a:r>
            <a:r>
              <a:rPr lang="en-US" altLang="hu-HU"/>
              <a:t>?</a:t>
            </a:r>
          </a:p>
          <a:p>
            <a:pPr eaLnBrk="1" hangingPunct="1"/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 u="sng"/>
              <a:t>Option 1:</a:t>
            </a:r>
            <a:r>
              <a:rPr lang="en-US" altLang="hu-HU"/>
              <a:t>  Request </a:t>
            </a:r>
            <a:r>
              <a:rPr lang="en-US" altLang="hu-HU">
                <a:solidFill>
                  <a:srgbClr val="FF0000"/>
                </a:solidFill>
              </a:rPr>
              <a:t>exclusive</a:t>
            </a:r>
            <a:r>
              <a:rPr lang="en-US" altLang="hu-HU"/>
              <a:t> lock</a:t>
            </a:r>
          </a:p>
          <a:p>
            <a:pPr eaLnBrk="1" hangingPunct="1"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i </a:t>
            </a:r>
            <a:r>
              <a:rPr lang="en-US" altLang="hu-HU"/>
              <a:t>= ...</a:t>
            </a:r>
            <a:r>
              <a:rPr lang="en-US" altLang="hu-HU">
                <a:solidFill>
                  <a:srgbClr val="FF0000"/>
                </a:solidFill>
              </a:rPr>
              <a:t>l-X</a:t>
            </a:r>
            <a:r>
              <a:rPr lang="en-US" altLang="hu-HU" sz="2000">
                <a:solidFill>
                  <a:srgbClr val="FF0000"/>
                </a:solidFill>
              </a:rPr>
              <a:t>1</a:t>
            </a:r>
            <a:r>
              <a:rPr lang="en-US" altLang="hu-HU"/>
              <a:t>(A) … r</a:t>
            </a:r>
            <a:r>
              <a:rPr lang="en-US" altLang="hu-HU" sz="2000"/>
              <a:t>1</a:t>
            </a:r>
            <a:r>
              <a:rPr lang="en-US" altLang="hu-HU"/>
              <a:t>(A) ... w</a:t>
            </a:r>
            <a:r>
              <a:rPr lang="en-US" altLang="hu-HU" sz="2000"/>
              <a:t>1</a:t>
            </a:r>
            <a:r>
              <a:rPr lang="en-US" altLang="hu-HU"/>
              <a:t>(A) ... u(A) 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6CC78109-B9E2-4680-9BBB-EA5583EE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00EC53-5325-45F6-8A94-77AF2BF394F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hu-HU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9B807D7-D006-401F-888F-5E21287AB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Schedule A</a:t>
            </a:r>
            <a:r>
              <a:rPr lang="hu-HU" altLang="hu-HU" sz="2400" dirty="0"/>
              <a:t>     </a:t>
            </a:r>
            <a:r>
              <a:rPr lang="hu-HU" altLang="hu-HU" sz="2800" dirty="0"/>
              <a:t>(</a:t>
            </a:r>
            <a:r>
              <a:rPr lang="hu-HU" altLang="hu-HU" sz="2800" dirty="0" err="1">
                <a:solidFill>
                  <a:srgbClr val="FF0000"/>
                </a:solidFill>
              </a:rPr>
              <a:t>serial</a:t>
            </a:r>
            <a:r>
              <a:rPr lang="hu-HU" altLang="hu-HU" sz="2800" dirty="0"/>
              <a:t>)</a:t>
            </a:r>
            <a:endParaRPr lang="en-US" altLang="hu-HU" sz="2800" dirty="0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E787F09-B6EA-49A9-8D14-466A3732D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655320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 dirty="0"/>
              <a:t>T1				T2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Read(A); A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A+100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Write(A);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Read(B); B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 B+100;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Write(B);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Read(A);A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 A</a:t>
            </a:r>
            <a:r>
              <a:rPr lang="en-US" altLang="hu-HU" sz="2800" dirty="0">
                <a:sym typeface="Symbol" panose="05050102010706020507" pitchFamily="18" charset="2"/>
              </a:rPr>
              <a:t></a:t>
            </a:r>
            <a:r>
              <a:rPr lang="en-US" altLang="hu-HU" sz="2400" dirty="0"/>
              <a:t>2;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Write(A);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    		Read(B);B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 B</a:t>
            </a:r>
            <a:r>
              <a:rPr lang="en-US" altLang="hu-HU" sz="2800" dirty="0">
                <a:sym typeface="Symbol" panose="05050102010706020507" pitchFamily="18" charset="2"/>
              </a:rPr>
              <a:t></a:t>
            </a:r>
            <a:r>
              <a:rPr lang="en-US" altLang="hu-HU" sz="2400" dirty="0"/>
              <a:t>2;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Write(B);</a:t>
            </a:r>
          </a:p>
          <a:p>
            <a:pPr algn="ctr" eaLnBrk="1" hangingPunct="1">
              <a:buFontTx/>
              <a:buNone/>
            </a:pPr>
            <a:r>
              <a:rPr lang="en-US" altLang="hu-HU" sz="2400" dirty="0"/>
              <a:t>			</a:t>
            </a:r>
          </a:p>
        </p:txBody>
      </p:sp>
      <p:sp>
        <p:nvSpPr>
          <p:cNvPr id="11269" name="Line 4">
            <a:extLst>
              <a:ext uri="{FF2B5EF4-FFF2-40B4-BE49-F238E27FC236}">
                <a16:creationId xmlns:a16="http://schemas.microsoft.com/office/drawing/2014/main" id="{BCE04799-1467-4454-AEC9-07FCB93BE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905000"/>
            <a:ext cx="52673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70" name="Line 5">
            <a:extLst>
              <a:ext uri="{FF2B5EF4-FFF2-40B4-BE49-F238E27FC236}">
                <a16:creationId xmlns:a16="http://schemas.microsoft.com/office/drawing/2014/main" id="{699026FB-A4D9-426E-9969-3984B45DB4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981200"/>
            <a:ext cx="1588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1271" name="Group 16">
            <a:extLst>
              <a:ext uri="{FF2B5EF4-FFF2-40B4-BE49-F238E27FC236}">
                <a16:creationId xmlns:a16="http://schemas.microsoft.com/office/drawing/2014/main" id="{DBCA0811-67AC-42D0-964E-E60C2EC71162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1039813"/>
            <a:ext cx="1689100" cy="4979987"/>
            <a:chOff x="4464" y="655"/>
            <a:chExt cx="1064" cy="3137"/>
          </a:xfrm>
        </p:grpSpPr>
        <p:sp>
          <p:nvSpPr>
            <p:cNvPr id="11272" name="Text Box 12">
              <a:extLst>
                <a:ext uri="{FF2B5EF4-FFF2-40B4-BE49-F238E27FC236}">
                  <a16:creationId xmlns:a16="http://schemas.microsoft.com/office/drawing/2014/main" id="{C7DACD40-F6D0-4AF7-A98B-026292D94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655"/>
              <a:ext cx="1016" cy="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2400"/>
                <a:t>A	B</a:t>
              </a:r>
            </a:p>
            <a:p>
              <a:pPr eaLnBrk="1" hangingPunct="1">
                <a:buFontTx/>
                <a:buNone/>
              </a:pPr>
              <a:r>
                <a:rPr lang="en-US" altLang="hu-HU" sz="2400"/>
                <a:t>25	25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125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	125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250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	250</a:t>
              </a:r>
            </a:p>
            <a:p>
              <a:pPr eaLnBrk="1" hangingPunct="1"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250</a:t>
              </a:r>
              <a:r>
                <a:rPr lang="en-US" altLang="hu-HU" sz="2400"/>
                <a:t>	</a:t>
              </a:r>
              <a:r>
                <a:rPr lang="en-US" altLang="hu-HU" sz="2400">
                  <a:solidFill>
                    <a:srgbClr val="FF0000"/>
                  </a:solidFill>
                </a:rPr>
                <a:t>250</a:t>
              </a:r>
              <a:endParaRPr lang="en-US" altLang="hu-HU" u="sng">
                <a:solidFill>
                  <a:srgbClr val="FF0000"/>
                </a:solidFill>
              </a:endParaRPr>
            </a:p>
          </p:txBody>
        </p:sp>
        <p:sp>
          <p:nvSpPr>
            <p:cNvPr id="11273" name="Line 11">
              <a:extLst>
                <a:ext uri="{FF2B5EF4-FFF2-40B4-BE49-F238E27FC236}">
                  <a16:creationId xmlns:a16="http://schemas.microsoft.com/office/drawing/2014/main" id="{ED53B775-29C9-4A9A-8338-073D31D49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9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1274" name="Line 13">
              <a:extLst>
                <a:ext uri="{FF2B5EF4-FFF2-40B4-BE49-F238E27FC236}">
                  <a16:creationId xmlns:a16="http://schemas.microsoft.com/office/drawing/2014/main" id="{30C302AF-3F3C-476E-BB29-C102E4D6E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20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1275" name="Line 14">
              <a:extLst>
                <a:ext uri="{FF2B5EF4-FFF2-40B4-BE49-F238E27FC236}">
                  <a16:creationId xmlns:a16="http://schemas.microsoft.com/office/drawing/2014/main" id="{9D0689D0-41E1-4B83-9A46-D28D52C9D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672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1276" name="Line 15">
              <a:extLst>
                <a:ext uri="{FF2B5EF4-FFF2-40B4-BE49-F238E27FC236}">
                  <a16:creationId xmlns:a16="http://schemas.microsoft.com/office/drawing/2014/main" id="{747D7CEF-A8AB-499D-B5F7-F85B7E311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4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>
            <a:extLst>
              <a:ext uri="{FF2B5EF4-FFF2-40B4-BE49-F238E27FC236}">
                <a16:creationId xmlns:a16="http://schemas.microsoft.com/office/drawing/2014/main" id="{3F8786CF-B321-4B74-BD60-5F891BB9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B28A5B-F5B2-4CC5-B713-B3FEAC5EC6D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hu-HU" sz="14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8CC6B34B-30EE-41DD-9FD0-19A7D16CE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1338" y="1520825"/>
            <a:ext cx="7772400" cy="925513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Option 2:  </a:t>
            </a:r>
            <a:r>
              <a:rPr lang="en-US" altLang="hu-HU" sz="3600" u="sng">
                <a:solidFill>
                  <a:srgbClr val="FF0000"/>
                </a:solidFill>
              </a:rPr>
              <a:t>Upgrade</a:t>
            </a:r>
            <a:r>
              <a:rPr lang="en-US" altLang="hu-HU" sz="3600"/>
              <a:t>  </a:t>
            </a:r>
            <a:endParaRPr lang="en-US" altLang="hu-HU" sz="3600" u="sng"/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A0FE496B-1A89-45FB-8D4B-960790BDA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925" y="2366963"/>
            <a:ext cx="8939213" cy="1689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000"/>
              <a:t>(E.g.,  need to read, but don’t know if will write…)</a:t>
            </a:r>
          </a:p>
          <a:p>
            <a:pPr eaLnBrk="1" hangingPunct="1">
              <a:buFontTx/>
              <a:buNone/>
            </a:pPr>
            <a:endParaRPr lang="en-US" altLang="hu-HU" sz="2000"/>
          </a:p>
          <a:p>
            <a:pPr eaLnBrk="1" hangingPunct="1"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i</a:t>
            </a:r>
            <a:r>
              <a:rPr lang="en-US" altLang="hu-HU"/>
              <a:t>=... l-S</a:t>
            </a:r>
            <a:r>
              <a:rPr lang="en-US" altLang="hu-HU" sz="2000"/>
              <a:t>1</a:t>
            </a:r>
            <a:r>
              <a:rPr lang="en-US" altLang="hu-HU"/>
              <a:t>(A) … r</a:t>
            </a:r>
            <a:r>
              <a:rPr lang="en-US" altLang="hu-HU" sz="2000"/>
              <a:t>1</a:t>
            </a:r>
            <a:r>
              <a:rPr lang="en-US" altLang="hu-HU"/>
              <a:t>(A) ...</a:t>
            </a:r>
            <a:r>
              <a:rPr lang="en-US" altLang="hu-HU" sz="2000"/>
              <a:t> </a:t>
            </a:r>
            <a:r>
              <a:rPr lang="en-US" altLang="hu-HU"/>
              <a:t>l-X</a:t>
            </a:r>
            <a:r>
              <a:rPr lang="en-US" altLang="hu-HU" sz="2000"/>
              <a:t>1</a:t>
            </a:r>
            <a:r>
              <a:rPr lang="en-US" altLang="hu-HU"/>
              <a:t>(A) …w</a:t>
            </a:r>
            <a:r>
              <a:rPr lang="en-US" altLang="hu-HU" sz="2000"/>
              <a:t>1</a:t>
            </a:r>
            <a:r>
              <a:rPr lang="en-US" altLang="hu-HU"/>
              <a:t>(A) ...u(A)…</a:t>
            </a:r>
            <a:endParaRPr lang="en-US" altLang="hu-HU" sz="2000"/>
          </a:p>
          <a:p>
            <a:pPr eaLnBrk="1" hangingPunct="1">
              <a:buFontTx/>
              <a:buNone/>
            </a:pPr>
            <a:endParaRPr lang="en-US" altLang="hu-HU" sz="2000"/>
          </a:p>
          <a:p>
            <a:pPr eaLnBrk="1" hangingPunct="1">
              <a:buFontTx/>
              <a:buNone/>
            </a:pPr>
            <a:endParaRPr lang="en-US" altLang="hu-HU" sz="2000"/>
          </a:p>
        </p:txBody>
      </p:sp>
      <p:sp>
        <p:nvSpPr>
          <p:cNvPr id="71685" name="Text Box 4">
            <a:extLst>
              <a:ext uri="{FF2B5EF4-FFF2-40B4-BE49-F238E27FC236}">
                <a16:creationId xmlns:a16="http://schemas.microsoft.com/office/drawing/2014/main" id="{5EAEBCC7-5147-425F-849A-49AF1302A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4529138"/>
            <a:ext cx="32496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Think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- Get 2nd lock on A, 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- Drop S, get X lock</a:t>
            </a:r>
            <a:endParaRPr lang="en-US" altLang="hu-HU" sz="1600"/>
          </a:p>
        </p:txBody>
      </p:sp>
      <p:sp>
        <p:nvSpPr>
          <p:cNvPr id="71686" name="Text Box 5">
            <a:extLst>
              <a:ext uri="{FF2B5EF4-FFF2-40B4-BE49-F238E27FC236}">
                <a16:creationId xmlns:a16="http://schemas.microsoft.com/office/drawing/2014/main" id="{32238539-648B-4060-8D70-9BEB583AB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333375"/>
            <a:ext cx="74342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u-HU"/>
              <a:t> What about transactions that read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   write same object?</a:t>
            </a:r>
            <a:endParaRPr lang="en-US" altLang="hu-HU" sz="2400"/>
          </a:p>
        </p:txBody>
      </p:sp>
      <p:sp>
        <p:nvSpPr>
          <p:cNvPr id="71687" name="Freeform 6">
            <a:extLst>
              <a:ext uri="{FF2B5EF4-FFF2-40B4-BE49-F238E27FC236}">
                <a16:creationId xmlns:a16="http://schemas.microsoft.com/office/drawing/2014/main" id="{1C140781-A411-4CD1-9DDE-D9AE6CEC7026}"/>
              </a:ext>
            </a:extLst>
          </p:cNvPr>
          <p:cNvSpPr>
            <a:spLocks/>
          </p:cNvSpPr>
          <p:nvPr/>
        </p:nvSpPr>
        <p:spPr bwMode="auto">
          <a:xfrm>
            <a:off x="4833938" y="3709988"/>
            <a:ext cx="779462" cy="1111250"/>
          </a:xfrm>
          <a:custGeom>
            <a:avLst/>
            <a:gdLst>
              <a:gd name="T0" fmla="*/ 2147483646 w 491"/>
              <a:gd name="T1" fmla="*/ 2147483646 h 700"/>
              <a:gd name="T2" fmla="*/ 2147483646 w 491"/>
              <a:gd name="T3" fmla="*/ 2147483646 h 700"/>
              <a:gd name="T4" fmla="*/ 2147483646 w 491"/>
              <a:gd name="T5" fmla="*/ 2147483646 h 700"/>
              <a:gd name="T6" fmla="*/ 2147483646 w 491"/>
              <a:gd name="T7" fmla="*/ 2147483646 h 700"/>
              <a:gd name="T8" fmla="*/ 2147483646 w 491"/>
              <a:gd name="T9" fmla="*/ 2147483646 h 700"/>
              <a:gd name="T10" fmla="*/ 2147483646 w 491"/>
              <a:gd name="T11" fmla="*/ 2147483646 h 700"/>
              <a:gd name="T12" fmla="*/ 2147483646 w 491"/>
              <a:gd name="T13" fmla="*/ 0 h 7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1"/>
              <a:gd name="T22" fmla="*/ 0 h 700"/>
              <a:gd name="T23" fmla="*/ 491 w 491"/>
              <a:gd name="T24" fmla="*/ 700 h 7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1" h="700">
                <a:moveTo>
                  <a:pt x="491" y="700"/>
                </a:moveTo>
                <a:cubicBezTo>
                  <a:pt x="356" y="694"/>
                  <a:pt x="280" y="693"/>
                  <a:pt x="164" y="654"/>
                </a:cubicBezTo>
                <a:cubicBezTo>
                  <a:pt x="140" y="636"/>
                  <a:pt x="115" y="618"/>
                  <a:pt x="91" y="600"/>
                </a:cubicBezTo>
                <a:cubicBezTo>
                  <a:pt x="61" y="578"/>
                  <a:pt x="54" y="535"/>
                  <a:pt x="27" y="509"/>
                </a:cubicBezTo>
                <a:cubicBezTo>
                  <a:pt x="0" y="427"/>
                  <a:pt x="20" y="318"/>
                  <a:pt x="55" y="236"/>
                </a:cubicBezTo>
                <a:cubicBezTo>
                  <a:pt x="72" y="197"/>
                  <a:pt x="97" y="153"/>
                  <a:pt x="100" y="109"/>
                </a:cubicBezTo>
                <a:cubicBezTo>
                  <a:pt x="102" y="73"/>
                  <a:pt x="100" y="36"/>
                  <a:pt x="10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>
            <a:extLst>
              <a:ext uri="{FF2B5EF4-FFF2-40B4-BE49-F238E27FC236}">
                <a16:creationId xmlns:a16="http://schemas.microsoft.com/office/drawing/2014/main" id="{2A57479C-71D1-4885-B17D-24EEB617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A1BFFC-DE43-46B5-B631-57A4CEEDED0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hu-HU" sz="14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01E55A9B-4688-4DAB-B1AA-BDF9399A9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188" y="33496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>
                <a:solidFill>
                  <a:srgbClr val="FF0000"/>
                </a:solidFill>
              </a:rPr>
              <a:t>Rule #2</a:t>
            </a:r>
            <a:r>
              <a:rPr lang="en-US" altLang="hu-HU" sz="3600"/>
              <a:t>   Legal scheduler</a:t>
            </a:r>
            <a:endParaRPr lang="en-US" altLang="hu-HU" sz="3600" u="sng"/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1A5AE7F5-FA36-4277-8178-F1E9B3FDF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3113" y="159067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S = ....l-S</a:t>
            </a:r>
            <a:r>
              <a:rPr lang="en-US" altLang="hu-HU" sz="2000"/>
              <a:t>i</a:t>
            </a:r>
            <a:r>
              <a:rPr lang="en-US" altLang="hu-HU"/>
              <a:t>(A) …  … u</a:t>
            </a:r>
            <a:r>
              <a:rPr lang="en-US" altLang="hu-HU" sz="2000"/>
              <a:t>i</a:t>
            </a:r>
            <a:r>
              <a:rPr lang="en-US" altLang="hu-HU"/>
              <a:t>(A) …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u-HU"/>
              <a:t>			 no l-X</a:t>
            </a:r>
            <a:r>
              <a:rPr lang="en-US" altLang="hu-HU" sz="2000"/>
              <a:t>j</a:t>
            </a:r>
            <a:r>
              <a:rPr lang="en-US" altLang="hu-HU"/>
              <a:t>(A)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S = ... l-X</a:t>
            </a:r>
            <a:r>
              <a:rPr lang="en-US" altLang="hu-HU" sz="2000"/>
              <a:t>i</a:t>
            </a:r>
            <a:r>
              <a:rPr lang="en-US" altLang="hu-HU"/>
              <a:t>(A) …    … u</a:t>
            </a:r>
            <a:r>
              <a:rPr lang="en-US" altLang="hu-HU" sz="2000"/>
              <a:t>i</a:t>
            </a:r>
            <a:r>
              <a:rPr lang="en-US" altLang="hu-HU"/>
              <a:t>(A) …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	  no l-X</a:t>
            </a:r>
            <a:r>
              <a:rPr lang="en-US" altLang="hu-HU" sz="2000"/>
              <a:t>j</a:t>
            </a:r>
            <a:r>
              <a:rPr lang="en-US" altLang="hu-HU"/>
              <a:t>(A)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/>
              <a:t>			  no l-S</a:t>
            </a:r>
            <a:r>
              <a:rPr lang="en-US" altLang="hu-HU" sz="2000"/>
              <a:t>j</a:t>
            </a:r>
            <a:r>
              <a:rPr lang="en-US" altLang="hu-HU"/>
              <a:t>(A)</a:t>
            </a:r>
          </a:p>
        </p:txBody>
      </p:sp>
      <p:sp>
        <p:nvSpPr>
          <p:cNvPr id="72709" name="Line 5">
            <a:extLst>
              <a:ext uri="{FF2B5EF4-FFF2-40B4-BE49-F238E27FC236}">
                <a16:creationId xmlns:a16="http://schemas.microsoft.com/office/drawing/2014/main" id="{62D3ED74-4612-4BD2-85AF-A89DFE97D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913" y="4195763"/>
            <a:ext cx="153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2710" name="Line 7">
            <a:extLst>
              <a:ext uri="{FF2B5EF4-FFF2-40B4-BE49-F238E27FC236}">
                <a16:creationId xmlns:a16="http://schemas.microsoft.com/office/drawing/2014/main" id="{6D5CF569-ACF8-4665-B320-C1AE74CFB6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4200" y="2306638"/>
            <a:ext cx="1262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>
            <a:extLst>
              <a:ext uri="{FF2B5EF4-FFF2-40B4-BE49-F238E27FC236}">
                <a16:creationId xmlns:a16="http://schemas.microsoft.com/office/drawing/2014/main" id="{CF40AB33-4AB3-4F7C-9C24-F77698C4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38C39F-A2CC-4AE2-AE4E-673CB99DFFD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hu-HU" sz="14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11317D36-7CF7-462A-AA54-DF768B54E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275" y="2921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A way to </a:t>
            </a:r>
            <a:r>
              <a:rPr lang="en-US" altLang="hu-HU" sz="3600" u="sng">
                <a:solidFill>
                  <a:srgbClr val="FF0000"/>
                </a:solidFill>
              </a:rPr>
              <a:t>summarize Rule #2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78197F53-A49A-4B44-A4BC-96B56E236A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5638" y="154781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Compatibility matrix</a:t>
            </a:r>
            <a:r>
              <a:rPr lang="en-US" altLang="hu-HU"/>
              <a:t/>
            </a:r>
            <a:br>
              <a:rPr lang="en-US" altLang="hu-HU"/>
            </a:b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Comp			  S		 X</a:t>
            </a:r>
          </a:p>
          <a:p>
            <a:pPr eaLnBrk="1" hangingPunct="1">
              <a:buFontTx/>
              <a:buNone/>
            </a:pPr>
            <a:r>
              <a:rPr lang="en-US" altLang="hu-HU"/>
              <a:t>				S    	true	     false</a:t>
            </a:r>
          </a:p>
          <a:p>
            <a:pPr eaLnBrk="1" hangingPunct="1">
              <a:buFontTx/>
              <a:buNone/>
            </a:pPr>
            <a:r>
              <a:rPr lang="en-US" altLang="hu-HU"/>
              <a:t>				X	false	     false</a:t>
            </a:r>
          </a:p>
          <a:p>
            <a:pPr eaLnBrk="1" hangingPunct="1">
              <a:buFontTx/>
              <a:buNone/>
            </a:pPr>
            <a:endParaRPr lang="en-US" altLang="hu-HU"/>
          </a:p>
        </p:txBody>
      </p:sp>
      <p:sp>
        <p:nvSpPr>
          <p:cNvPr id="73733" name="Line 4">
            <a:extLst>
              <a:ext uri="{FF2B5EF4-FFF2-40B4-BE49-F238E27FC236}">
                <a16:creationId xmlns:a16="http://schemas.microsoft.com/office/drawing/2014/main" id="{B9D3A8F8-6C00-4F32-822C-035CAB791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7438" y="3148013"/>
            <a:ext cx="35052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3734" name="Line 5">
            <a:extLst>
              <a:ext uri="{FF2B5EF4-FFF2-40B4-BE49-F238E27FC236}">
                <a16:creationId xmlns:a16="http://schemas.microsoft.com/office/drawing/2014/main" id="{DD7E6399-E182-47C4-A426-723921FFF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7438" y="3757613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3735" name="Line 6">
            <a:extLst>
              <a:ext uri="{FF2B5EF4-FFF2-40B4-BE49-F238E27FC236}">
                <a16:creationId xmlns:a16="http://schemas.microsoft.com/office/drawing/2014/main" id="{71F4490D-77D5-4F53-A85F-768CA59F4A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7438" y="4519613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3736" name="Line 7">
            <a:extLst>
              <a:ext uri="{FF2B5EF4-FFF2-40B4-BE49-F238E27FC236}">
                <a16:creationId xmlns:a16="http://schemas.microsoft.com/office/drawing/2014/main" id="{CADDFE9F-5BB4-48C6-AAE9-992F39DB6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2638" y="2767013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3737" name="Line 8">
            <a:extLst>
              <a:ext uri="{FF2B5EF4-FFF2-40B4-BE49-F238E27FC236}">
                <a16:creationId xmlns:a16="http://schemas.microsoft.com/office/drawing/2014/main" id="{BAE5469E-D95A-4B58-BF54-3D6003FC1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7238" y="2767013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3738" name="Line 9">
            <a:extLst>
              <a:ext uri="{FF2B5EF4-FFF2-40B4-BE49-F238E27FC236}">
                <a16:creationId xmlns:a16="http://schemas.microsoft.com/office/drawing/2014/main" id="{08B28868-9911-4A88-A3FF-CF369D0D3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4638" y="2767013"/>
            <a:ext cx="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>
            <a:extLst>
              <a:ext uri="{FF2B5EF4-FFF2-40B4-BE49-F238E27FC236}">
                <a16:creationId xmlns:a16="http://schemas.microsoft.com/office/drawing/2014/main" id="{41E3A875-BF36-4CB7-832B-7714C866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186CF2-D840-4327-83E0-49D9DED35E3D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hu-HU" sz="14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5AEABB45-0AB3-4054-B64C-916A9AEFE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188" y="32067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>
                <a:solidFill>
                  <a:srgbClr val="FF0000"/>
                </a:solidFill>
              </a:rPr>
              <a:t>Rule # 3</a:t>
            </a:r>
            <a:r>
              <a:rPr lang="en-US" altLang="hu-HU" sz="3600">
                <a:solidFill>
                  <a:srgbClr val="FF0000"/>
                </a:solidFill>
              </a:rPr>
              <a:t>     2PL </a:t>
            </a:r>
            <a:r>
              <a:rPr lang="en-US" altLang="hu-HU" sz="3600"/>
              <a:t>transactions</a:t>
            </a:r>
            <a:endParaRPr lang="en-US" altLang="hu-HU" sz="3600" u="sng"/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A50057FF-90E7-436C-B240-8C1CDE96B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1338" y="1576388"/>
            <a:ext cx="7772400" cy="46069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No change except for </a:t>
            </a:r>
            <a:r>
              <a:rPr lang="en-US" altLang="hu-HU">
                <a:solidFill>
                  <a:srgbClr val="FF0000"/>
                </a:solidFill>
              </a:rPr>
              <a:t>upgrades</a:t>
            </a:r>
            <a:r>
              <a:rPr lang="en-US" altLang="hu-HU"/>
              <a:t>:</a:t>
            </a:r>
          </a:p>
          <a:p>
            <a:pPr eaLnBrk="1" hangingPunct="1">
              <a:buFontTx/>
              <a:buNone/>
            </a:pPr>
            <a:r>
              <a:rPr lang="en-US" altLang="hu-HU"/>
              <a:t>(I)  If upgrade gets more locks</a:t>
            </a:r>
          </a:p>
          <a:p>
            <a:pPr eaLnBrk="1" hangingPunct="1">
              <a:buFontTx/>
              <a:buNone/>
            </a:pPr>
            <a:r>
              <a:rPr lang="en-US" altLang="hu-HU"/>
              <a:t>		(e.g., S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{S, X})  then no change!</a:t>
            </a:r>
            <a:endParaRPr lang="hu-HU" altLang="hu-HU"/>
          </a:p>
          <a:p>
            <a:pPr eaLnBrk="1" hangingPunct="1">
              <a:buFontTx/>
              <a:buNone/>
            </a:pPr>
            <a:r>
              <a:rPr lang="hu-HU" altLang="hu-HU" sz="1800"/>
              <a:t>             (</a:t>
            </a:r>
            <a:r>
              <a:rPr lang="en-US" altLang="hu-HU" sz="1800"/>
              <a:t>It is like a new lock</a:t>
            </a:r>
            <a:r>
              <a:rPr lang="hu-HU" altLang="hu-HU" sz="1800"/>
              <a:t>, </a:t>
            </a:r>
            <a:r>
              <a:rPr lang="en-US" altLang="hu-HU" sz="1800"/>
              <a:t>allowed only</a:t>
            </a:r>
            <a:r>
              <a:rPr lang="hu-HU" altLang="hu-HU" sz="1800"/>
              <a:t> </a:t>
            </a:r>
            <a:r>
              <a:rPr lang="en-US" altLang="hu-HU" sz="1800"/>
              <a:t>in the growing phase)</a:t>
            </a:r>
          </a:p>
          <a:p>
            <a:pPr eaLnBrk="1" hangingPunct="1">
              <a:buFontTx/>
              <a:buNone/>
            </a:pPr>
            <a:r>
              <a:rPr lang="en-US" altLang="hu-HU"/>
              <a:t>(II) If upgrade releases read (shared)		lock (e.g., S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X)</a:t>
            </a:r>
          </a:p>
          <a:p>
            <a:pPr eaLnBrk="1" hangingPunct="1">
              <a:buFontTx/>
              <a:buNone/>
            </a:pPr>
            <a:r>
              <a:rPr lang="en-US" altLang="hu-HU"/>
              <a:t>		- can be allowed in growing phase</a:t>
            </a:r>
            <a:endParaRPr lang="hu-HU" altLang="hu-HU"/>
          </a:p>
          <a:p>
            <a:pPr eaLnBrk="1" hangingPunct="1">
              <a:buFontTx/>
              <a:buNone/>
            </a:pPr>
            <a:r>
              <a:rPr lang="hu-HU" altLang="hu-HU" sz="2000"/>
              <a:t>           </a:t>
            </a:r>
            <a:r>
              <a:rPr lang="en-US" altLang="hu-HU" sz="2000"/>
              <a:t>(</a:t>
            </a:r>
            <a:r>
              <a:rPr lang="en-US" altLang="hu-HU" sz="2000">
                <a:solidFill>
                  <a:srgbClr val="FF0000"/>
                </a:solidFill>
              </a:rPr>
              <a:t>This is not a real release or unlock</a:t>
            </a:r>
            <a:r>
              <a:rPr lang="en-US" altLang="hu-HU" sz="2000"/>
              <a:t>)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>
            <a:extLst>
              <a:ext uri="{FF2B5EF4-FFF2-40B4-BE49-F238E27FC236}">
                <a16:creationId xmlns:a16="http://schemas.microsoft.com/office/drawing/2014/main" id="{0D163661-4FBC-4051-BCB3-CBECFA4D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008E24-7F80-4E93-8911-80A92EC878A0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hu-HU" sz="14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028F8542-C789-49E7-82FE-23C7E163C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7213" y="231298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Proof: </a:t>
            </a:r>
            <a:r>
              <a:rPr lang="en-US" altLang="hu-HU" sz="3600"/>
              <a:t> similar to X locks case</a:t>
            </a:r>
            <a:endParaRPr lang="en-US" altLang="hu-HU" sz="3600" u="sng"/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E9E8C3B1-8641-437B-A997-D10822513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4363" y="3597275"/>
            <a:ext cx="7772400" cy="2008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Detail:</a:t>
            </a:r>
          </a:p>
          <a:p>
            <a:pPr eaLnBrk="1" hangingPunct="1">
              <a:buFontTx/>
              <a:buNone/>
            </a:pPr>
            <a:r>
              <a:rPr lang="en-US" altLang="hu-HU"/>
              <a:t>l-t</a:t>
            </a:r>
            <a:r>
              <a:rPr lang="en-US" altLang="hu-HU" sz="2000"/>
              <a:t>i</a:t>
            </a:r>
            <a:r>
              <a:rPr lang="en-US" altLang="hu-HU"/>
              <a:t>(A), l-r</a:t>
            </a:r>
            <a:r>
              <a:rPr lang="en-US" altLang="hu-HU" sz="2000"/>
              <a:t>j</a:t>
            </a:r>
            <a:r>
              <a:rPr lang="en-US" altLang="hu-HU"/>
              <a:t>(A) </a:t>
            </a:r>
            <a:r>
              <a:rPr lang="en-US" altLang="hu-HU">
                <a:solidFill>
                  <a:srgbClr val="FF0000"/>
                </a:solidFill>
              </a:rPr>
              <a:t>do not conflict if comp(t,r)</a:t>
            </a:r>
          </a:p>
          <a:p>
            <a:pPr eaLnBrk="1" hangingPunct="1">
              <a:buFontTx/>
              <a:buNone/>
            </a:pPr>
            <a:r>
              <a:rPr lang="en-US" altLang="hu-HU"/>
              <a:t>l-t</a:t>
            </a:r>
            <a:r>
              <a:rPr lang="en-US" altLang="hu-HU" sz="2000"/>
              <a:t>i</a:t>
            </a:r>
            <a:r>
              <a:rPr lang="en-US" altLang="hu-HU"/>
              <a:t>(A), u-r</a:t>
            </a:r>
            <a:r>
              <a:rPr lang="en-US" altLang="hu-HU" sz="2000"/>
              <a:t>j</a:t>
            </a:r>
            <a:r>
              <a:rPr lang="en-US" altLang="hu-HU"/>
              <a:t>(A) do not conflict if comp(t,r)</a:t>
            </a:r>
          </a:p>
          <a:p>
            <a:pPr eaLnBrk="1" hangingPunct="1">
              <a:buFontTx/>
              <a:buNone/>
            </a:pPr>
            <a:endParaRPr lang="en-US" altLang="hu-HU" u="sng"/>
          </a:p>
        </p:txBody>
      </p:sp>
      <p:sp>
        <p:nvSpPr>
          <p:cNvPr id="75781" name="Rectangle 4">
            <a:extLst>
              <a:ext uri="{FF2B5EF4-FFF2-40B4-BE49-F238E27FC236}">
                <a16:creationId xmlns:a16="http://schemas.microsoft.com/office/drawing/2014/main" id="{4AD231A7-EC68-49D0-A8BA-FF189FB50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" y="727075"/>
            <a:ext cx="83058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u="sng">
                <a:solidFill>
                  <a:srgbClr val="FF0000"/>
                </a:solidFill>
              </a:rPr>
              <a:t>Theorem</a:t>
            </a:r>
            <a:r>
              <a:rPr lang="en-US" altLang="hu-HU"/>
              <a:t>  Rules 1,2,3 </a:t>
            </a:r>
            <a:r>
              <a:rPr lang="en-US" altLang="hu-HU">
                <a:sym typeface="Symbol" panose="05050102010706020507" pitchFamily="18" charset="2"/>
              </a:rPr>
              <a:t></a:t>
            </a:r>
            <a:r>
              <a:rPr lang="en-US" altLang="hu-HU"/>
              <a:t>  Conf.serializable</a:t>
            </a:r>
          </a:p>
          <a:p>
            <a:pPr eaLnBrk="1" hangingPunct="1">
              <a:buFontTx/>
              <a:buNone/>
            </a:pPr>
            <a:r>
              <a:rPr lang="en-US" altLang="hu-HU"/>
              <a:t>			for S/X locks           schedules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>
            <a:extLst>
              <a:ext uri="{FF2B5EF4-FFF2-40B4-BE49-F238E27FC236}">
                <a16:creationId xmlns:a16="http://schemas.microsoft.com/office/drawing/2014/main" id="{9AD91DE9-E54B-4EF1-B0D9-A1D603B6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FD400C-D543-441D-B8AE-E92D42118DC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hu-HU" sz="14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462C84B9-A631-4BDD-8B33-94509B73F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4025" y="45085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>
                <a:solidFill>
                  <a:srgbClr val="FF0000"/>
                </a:solidFill>
              </a:rPr>
              <a:t>Lock types beyond S/X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ABC8AEE7-4607-4D68-BA9D-9A759916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8475" y="1649413"/>
            <a:ext cx="7772400" cy="1993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Examples: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(1) increment lock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(2) update lock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>
            <a:extLst>
              <a:ext uri="{FF2B5EF4-FFF2-40B4-BE49-F238E27FC236}">
                <a16:creationId xmlns:a16="http://schemas.microsoft.com/office/drawing/2014/main" id="{B278CCEC-5344-4E53-9217-15C8807C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86EDD4-FD19-4630-9E52-8E776FC1EE7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hu-HU" sz="14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D35DA76E-9AF0-42D5-A847-96D9E26EE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5625" y="34925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/>
              <a:t>Example (1): </a:t>
            </a:r>
            <a:r>
              <a:rPr lang="en-US" altLang="hu-HU" sz="3600">
                <a:solidFill>
                  <a:srgbClr val="FF0000"/>
                </a:solidFill>
              </a:rPr>
              <a:t>increment lock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57507F88-0E0B-4902-99A3-806FC8294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5638" y="15621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/>
              <a:t>Atomic increment action: IN</a:t>
            </a:r>
            <a:r>
              <a:rPr lang="en-US" altLang="hu-HU" sz="2400"/>
              <a:t>i</a:t>
            </a:r>
            <a:r>
              <a:rPr lang="en-US" altLang="hu-HU"/>
              <a:t>(A)</a:t>
            </a:r>
          </a:p>
          <a:p>
            <a:pPr eaLnBrk="1" hangingPunct="1">
              <a:buFontTx/>
              <a:buNone/>
            </a:pPr>
            <a:r>
              <a:rPr lang="en-US" altLang="hu-HU"/>
              <a:t>			{Read(A); A </a:t>
            </a:r>
            <a:r>
              <a:rPr lang="en-US" altLang="hu-HU">
                <a:sym typeface="Symbol" panose="05050102010706020507" pitchFamily="18" charset="2"/>
              </a:rPr>
              <a:t> </a:t>
            </a:r>
            <a:r>
              <a:rPr lang="en-US" altLang="hu-HU"/>
              <a:t>A+k; Write(A)}</a:t>
            </a:r>
          </a:p>
          <a:p>
            <a:pPr eaLnBrk="1" hangingPunct="1"/>
            <a:r>
              <a:rPr lang="en-US" altLang="hu-HU"/>
              <a:t>IN</a:t>
            </a:r>
            <a:r>
              <a:rPr lang="en-US" altLang="hu-HU" sz="2400"/>
              <a:t>i</a:t>
            </a:r>
            <a:r>
              <a:rPr lang="en-US" altLang="hu-HU"/>
              <a:t>(A), IN</a:t>
            </a:r>
            <a:r>
              <a:rPr lang="en-US" altLang="hu-HU" sz="2400"/>
              <a:t>j</a:t>
            </a:r>
            <a:r>
              <a:rPr lang="en-US" altLang="hu-HU"/>
              <a:t>(A) do not conflict!</a:t>
            </a:r>
          </a:p>
          <a:p>
            <a:pPr eaLnBrk="1" hangingPunct="1">
              <a:buFontTx/>
              <a:buNone/>
            </a:pPr>
            <a:r>
              <a:rPr lang="en-US" altLang="hu-HU"/>
              <a:t>				A=7</a:t>
            </a:r>
          </a:p>
          <a:p>
            <a:pPr eaLnBrk="1" hangingPunct="1">
              <a:buFontTx/>
              <a:buNone/>
            </a:pPr>
            <a:r>
              <a:rPr lang="en-US" altLang="hu-HU"/>
              <a:t>A=5						A=17</a:t>
            </a:r>
          </a:p>
          <a:p>
            <a:pPr eaLnBrk="1" hangingPunct="1">
              <a:buFontTx/>
              <a:buNone/>
            </a:pPr>
            <a:r>
              <a:rPr lang="en-US" altLang="hu-HU"/>
              <a:t>				A=15</a:t>
            </a:r>
          </a:p>
          <a:p>
            <a:pPr eaLnBrk="1" hangingPunct="1">
              <a:buFontTx/>
              <a:buNone/>
            </a:pPr>
            <a:endParaRPr lang="en-US" altLang="hu-HU"/>
          </a:p>
        </p:txBody>
      </p:sp>
      <p:sp>
        <p:nvSpPr>
          <p:cNvPr id="77829" name="Line 5">
            <a:extLst>
              <a:ext uri="{FF2B5EF4-FFF2-40B4-BE49-F238E27FC236}">
                <a16:creationId xmlns:a16="http://schemas.microsoft.com/office/drawing/2014/main" id="{341389F7-92CA-4E55-89E9-020F6BDF4D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46238" y="36195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30" name="Line 6">
            <a:extLst>
              <a:ext uri="{FF2B5EF4-FFF2-40B4-BE49-F238E27FC236}">
                <a16:creationId xmlns:a16="http://schemas.microsoft.com/office/drawing/2014/main" id="{F81ACADE-89FF-4051-A1EB-393FDB5C7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6238" y="43815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31" name="Line 7">
            <a:extLst>
              <a:ext uri="{FF2B5EF4-FFF2-40B4-BE49-F238E27FC236}">
                <a16:creationId xmlns:a16="http://schemas.microsoft.com/office/drawing/2014/main" id="{585C088C-5B56-4CAB-ACDE-A0D90A292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1838" y="36195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32" name="Line 8">
            <a:extLst>
              <a:ext uri="{FF2B5EF4-FFF2-40B4-BE49-F238E27FC236}">
                <a16:creationId xmlns:a16="http://schemas.microsoft.com/office/drawing/2014/main" id="{B1876350-612B-4612-8078-E5CDA4B1ED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8038" y="44577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33" name="Text Box 11">
            <a:extLst>
              <a:ext uri="{FF2B5EF4-FFF2-40B4-BE49-F238E27FC236}">
                <a16:creationId xmlns:a16="http://schemas.microsoft.com/office/drawing/2014/main" id="{B322ABD4-625B-4177-A51D-202AD073D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00" y="3390900"/>
            <a:ext cx="9715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IN</a:t>
            </a:r>
            <a:r>
              <a:rPr lang="en-US" altLang="hu-HU" sz="1800"/>
              <a:t>i</a:t>
            </a:r>
            <a:r>
              <a:rPr lang="en-US" altLang="hu-HU" sz="2400"/>
              <a:t>(A)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+2</a:t>
            </a:r>
          </a:p>
        </p:txBody>
      </p:sp>
      <p:sp>
        <p:nvSpPr>
          <p:cNvPr id="77834" name="Text Box 12">
            <a:extLst>
              <a:ext uri="{FF2B5EF4-FFF2-40B4-BE49-F238E27FC236}">
                <a16:creationId xmlns:a16="http://schemas.microsoft.com/office/drawing/2014/main" id="{C5F3E8C4-1383-4C91-89C2-FED6D9AB2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438" y="3314700"/>
            <a:ext cx="984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IN</a:t>
            </a:r>
            <a:r>
              <a:rPr lang="en-US" altLang="hu-HU" sz="1800"/>
              <a:t>j</a:t>
            </a:r>
            <a:r>
              <a:rPr lang="en-US" altLang="hu-HU" sz="2400"/>
              <a:t>(A)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+10</a:t>
            </a:r>
          </a:p>
        </p:txBody>
      </p:sp>
      <p:sp>
        <p:nvSpPr>
          <p:cNvPr id="77835" name="Text Box 13">
            <a:extLst>
              <a:ext uri="{FF2B5EF4-FFF2-40B4-BE49-F238E27FC236}">
                <a16:creationId xmlns:a16="http://schemas.microsoft.com/office/drawing/2014/main" id="{51B208EB-F04A-468D-AB4F-0CD5A1806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0" y="4229100"/>
            <a:ext cx="98425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+10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IN</a:t>
            </a:r>
            <a:r>
              <a:rPr lang="en-US" altLang="hu-HU" sz="1800"/>
              <a:t>j</a:t>
            </a:r>
            <a:r>
              <a:rPr lang="en-US" altLang="hu-HU" sz="2400"/>
              <a:t>(A)</a:t>
            </a:r>
          </a:p>
        </p:txBody>
      </p:sp>
      <p:sp>
        <p:nvSpPr>
          <p:cNvPr id="77836" name="Text Box 14">
            <a:extLst>
              <a:ext uri="{FF2B5EF4-FFF2-40B4-BE49-F238E27FC236}">
                <a16:creationId xmlns:a16="http://schemas.microsoft.com/office/drawing/2014/main" id="{756B3DEE-E4EB-4F44-9F23-553482413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800" y="4305300"/>
            <a:ext cx="97155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+2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IN</a:t>
            </a:r>
            <a:r>
              <a:rPr lang="en-US" altLang="hu-HU" sz="1800"/>
              <a:t>i</a:t>
            </a:r>
            <a:r>
              <a:rPr lang="en-US" altLang="hu-HU" sz="2400"/>
              <a:t>(A)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>
            <a:extLst>
              <a:ext uri="{FF2B5EF4-FFF2-40B4-BE49-F238E27FC236}">
                <a16:creationId xmlns:a16="http://schemas.microsoft.com/office/drawing/2014/main" id="{6BEB9E13-2F90-40C5-A8D2-8CA9B621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A90F9B-7803-42DE-A1D0-A443EB81432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hu-HU" sz="1400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7BB1D7AC-974B-4415-8CE3-0FE7383A1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1688" y="113823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Comp			S	X	I</a:t>
            </a:r>
          </a:p>
          <a:p>
            <a:pPr eaLnBrk="1" hangingPunct="1">
              <a:buFontTx/>
              <a:buNone/>
            </a:pPr>
            <a:r>
              <a:rPr lang="en-US" altLang="hu-HU"/>
              <a:t>				S	</a:t>
            </a:r>
          </a:p>
          <a:p>
            <a:pPr eaLnBrk="1" hangingPunct="1">
              <a:buFontTx/>
              <a:buNone/>
            </a:pPr>
            <a:r>
              <a:rPr lang="en-US" altLang="hu-HU"/>
              <a:t>				X	</a:t>
            </a:r>
          </a:p>
          <a:p>
            <a:pPr eaLnBrk="1" hangingPunct="1">
              <a:buFontTx/>
              <a:buNone/>
            </a:pPr>
            <a:r>
              <a:rPr lang="en-US" altLang="hu-HU"/>
              <a:t>				I	</a:t>
            </a:r>
          </a:p>
        </p:txBody>
      </p:sp>
      <p:sp>
        <p:nvSpPr>
          <p:cNvPr id="78852" name="Line 4">
            <a:extLst>
              <a:ext uri="{FF2B5EF4-FFF2-40B4-BE49-F238E27FC236}">
                <a16:creationId xmlns:a16="http://schemas.microsoft.com/office/drawing/2014/main" id="{DFD6116A-2135-49E2-994F-C15B7C7C7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4888" y="1671638"/>
            <a:ext cx="3581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53" name="Line 5">
            <a:extLst>
              <a:ext uri="{FF2B5EF4-FFF2-40B4-BE49-F238E27FC236}">
                <a16:creationId xmlns:a16="http://schemas.microsoft.com/office/drawing/2014/main" id="{23B27F0F-FE32-45EE-A4B5-B94F5AD6CB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4888" y="228123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54" name="Line 6">
            <a:extLst>
              <a:ext uri="{FF2B5EF4-FFF2-40B4-BE49-F238E27FC236}">
                <a16:creationId xmlns:a16="http://schemas.microsoft.com/office/drawing/2014/main" id="{D7E151AE-9DCC-42E8-BF11-A5ED8E535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4888" y="289083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55" name="Line 7">
            <a:extLst>
              <a:ext uri="{FF2B5EF4-FFF2-40B4-BE49-F238E27FC236}">
                <a16:creationId xmlns:a16="http://schemas.microsoft.com/office/drawing/2014/main" id="{5B484AD6-9C4B-4EE1-A63B-7808C913C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4888" y="350043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56" name="Line 8">
            <a:extLst>
              <a:ext uri="{FF2B5EF4-FFF2-40B4-BE49-F238E27FC236}">
                <a16:creationId xmlns:a16="http://schemas.microsoft.com/office/drawing/2014/main" id="{F572429E-4775-4E8F-835D-4DECC93AA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488" y="1214438"/>
            <a:ext cx="0" cy="2286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57" name="Line 9">
            <a:extLst>
              <a:ext uri="{FF2B5EF4-FFF2-40B4-BE49-F238E27FC236}">
                <a16:creationId xmlns:a16="http://schemas.microsoft.com/office/drawing/2014/main" id="{0F8ECED1-AF76-4058-8D69-7305203D9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8888" y="1214438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58" name="Line 10">
            <a:extLst>
              <a:ext uri="{FF2B5EF4-FFF2-40B4-BE49-F238E27FC236}">
                <a16:creationId xmlns:a16="http://schemas.microsoft.com/office/drawing/2014/main" id="{AE2E7B97-461A-4BB9-AAD1-F23E90AA0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9488" y="1214438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59" name="Line 11">
            <a:extLst>
              <a:ext uri="{FF2B5EF4-FFF2-40B4-BE49-F238E27FC236}">
                <a16:creationId xmlns:a16="http://schemas.microsoft.com/office/drawing/2014/main" id="{DA049C35-AF53-4572-9699-764BD23F7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6288" y="1214438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>
            <a:extLst>
              <a:ext uri="{FF2B5EF4-FFF2-40B4-BE49-F238E27FC236}">
                <a16:creationId xmlns:a16="http://schemas.microsoft.com/office/drawing/2014/main" id="{4FE32B3B-0E32-41C0-80EF-5BEAE3ED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56ED63-3BB2-4075-B30C-724977F1769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hu-HU" sz="14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AB4C2A48-4DED-4AB0-925C-2ACA69B0A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1688" y="113823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Comp			S	X	I</a:t>
            </a:r>
          </a:p>
          <a:p>
            <a:pPr eaLnBrk="1" hangingPunct="1">
              <a:buFontTx/>
              <a:buNone/>
            </a:pPr>
            <a:r>
              <a:rPr lang="en-US" altLang="hu-HU"/>
              <a:t>				S	T	F	F</a:t>
            </a:r>
          </a:p>
          <a:p>
            <a:pPr eaLnBrk="1" hangingPunct="1">
              <a:buFontTx/>
              <a:buNone/>
            </a:pPr>
            <a:r>
              <a:rPr lang="en-US" altLang="hu-HU"/>
              <a:t>				X	F	F	F</a:t>
            </a:r>
          </a:p>
          <a:p>
            <a:pPr eaLnBrk="1" hangingPunct="1">
              <a:buFontTx/>
              <a:buNone/>
            </a:pPr>
            <a:r>
              <a:rPr lang="en-US" altLang="hu-HU"/>
              <a:t>				I	F	F	</a:t>
            </a:r>
            <a:r>
              <a:rPr lang="en-US" altLang="hu-HU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79876" name="Line 3">
            <a:extLst>
              <a:ext uri="{FF2B5EF4-FFF2-40B4-BE49-F238E27FC236}">
                <a16:creationId xmlns:a16="http://schemas.microsoft.com/office/drawing/2014/main" id="{34C4632B-A336-4079-A968-DBC5C584C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4888" y="1671638"/>
            <a:ext cx="3581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77" name="Line 4">
            <a:extLst>
              <a:ext uri="{FF2B5EF4-FFF2-40B4-BE49-F238E27FC236}">
                <a16:creationId xmlns:a16="http://schemas.microsoft.com/office/drawing/2014/main" id="{277C5D18-F8EB-4B31-83AA-B355385D6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4888" y="228123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78" name="Line 5">
            <a:extLst>
              <a:ext uri="{FF2B5EF4-FFF2-40B4-BE49-F238E27FC236}">
                <a16:creationId xmlns:a16="http://schemas.microsoft.com/office/drawing/2014/main" id="{7C9ADD34-AF3A-49E0-82A9-A09068864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4888" y="289083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79" name="Line 6">
            <a:extLst>
              <a:ext uri="{FF2B5EF4-FFF2-40B4-BE49-F238E27FC236}">
                <a16:creationId xmlns:a16="http://schemas.microsoft.com/office/drawing/2014/main" id="{9BFAE91B-02C8-48B2-897C-ADA816C41E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4888" y="350043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80" name="Line 7">
            <a:extLst>
              <a:ext uri="{FF2B5EF4-FFF2-40B4-BE49-F238E27FC236}">
                <a16:creationId xmlns:a16="http://schemas.microsoft.com/office/drawing/2014/main" id="{6F7575F3-B41A-4AD2-B0BC-5C7883C64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488" y="1214438"/>
            <a:ext cx="0" cy="2286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81" name="Line 8">
            <a:extLst>
              <a:ext uri="{FF2B5EF4-FFF2-40B4-BE49-F238E27FC236}">
                <a16:creationId xmlns:a16="http://schemas.microsoft.com/office/drawing/2014/main" id="{E6F896E3-08C8-4DD5-AF4C-3A5098B23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8888" y="1214438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82" name="Line 9">
            <a:extLst>
              <a:ext uri="{FF2B5EF4-FFF2-40B4-BE49-F238E27FC236}">
                <a16:creationId xmlns:a16="http://schemas.microsoft.com/office/drawing/2014/main" id="{7A439C4B-B7F4-486A-97F9-E8FFF0854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9488" y="1214438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83" name="Line 10">
            <a:extLst>
              <a:ext uri="{FF2B5EF4-FFF2-40B4-BE49-F238E27FC236}">
                <a16:creationId xmlns:a16="http://schemas.microsoft.com/office/drawing/2014/main" id="{3563B017-C28C-4549-B3DF-B47C3E318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6288" y="1214438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>
            <a:extLst>
              <a:ext uri="{FF2B5EF4-FFF2-40B4-BE49-F238E27FC236}">
                <a16:creationId xmlns:a16="http://schemas.microsoft.com/office/drawing/2014/main" id="{5F9054D6-EE05-4668-89C7-CEAD1052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4E6EF1-E160-446B-BAEF-719CA514202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hu-HU" sz="14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1C5FFDBF-75FC-4574-B7B0-9E406CBE0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4838" y="390525"/>
            <a:ext cx="7772400" cy="877888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Update locks</a:t>
            </a:r>
          </a:p>
        </p:txBody>
      </p:sp>
      <p:sp>
        <p:nvSpPr>
          <p:cNvPr id="380931" name="Rectangle 3">
            <a:extLst>
              <a:ext uri="{FF2B5EF4-FFF2-40B4-BE49-F238E27FC236}">
                <a16:creationId xmlns:a16="http://schemas.microsoft.com/office/drawing/2014/main" id="{16CBB0F0-D1D2-4BE8-BB3B-E892D4C6D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2913" y="1508125"/>
            <a:ext cx="8229600" cy="4114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/>
              <a:t>A common </a:t>
            </a:r>
            <a:r>
              <a:rPr lang="en-US" dirty="0">
                <a:solidFill>
                  <a:srgbClr val="FF0000"/>
                </a:solidFill>
              </a:rPr>
              <a:t>deadlock</a:t>
            </a:r>
            <a:r>
              <a:rPr lang="en-US" dirty="0"/>
              <a:t> problem </a:t>
            </a:r>
            <a:r>
              <a:rPr lang="en-US" dirty="0">
                <a:solidFill>
                  <a:srgbClr val="FF0000"/>
                </a:solidFill>
              </a:rPr>
              <a:t>with upgrades</a:t>
            </a:r>
            <a:r>
              <a:rPr lang="en-US" dirty="0"/>
              <a:t>: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T1				T2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l-S</a:t>
            </a:r>
            <a:r>
              <a:rPr lang="en-US" sz="2000" dirty="0"/>
              <a:t>1</a:t>
            </a:r>
            <a:r>
              <a:rPr lang="en-US" dirty="0"/>
              <a:t>(A)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					 l-S</a:t>
            </a:r>
            <a:r>
              <a:rPr lang="en-US" sz="2000" dirty="0"/>
              <a:t>2</a:t>
            </a:r>
            <a:r>
              <a:rPr lang="en-US" dirty="0"/>
              <a:t>(A)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l-X</a:t>
            </a:r>
            <a:r>
              <a:rPr 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1</a:t>
            </a:r>
            <a:r>
              <a:rPr lang="en-US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(A)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					 l-X</a:t>
            </a:r>
            <a:r>
              <a:rPr 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2</a:t>
            </a:r>
            <a:r>
              <a:rPr lang="en-US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(A)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		   </a:t>
            </a:r>
            <a:r>
              <a:rPr lang="en-US" dirty="0"/>
              <a:t>--- Deadlock ---</a:t>
            </a:r>
            <a:endParaRPr lang="en-US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  <a:p>
            <a:pPr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80901" name="Line 4">
            <a:extLst>
              <a:ext uri="{FF2B5EF4-FFF2-40B4-BE49-F238E27FC236}">
                <a16:creationId xmlns:a16="http://schemas.microsoft.com/office/drawing/2014/main" id="{7AFD2BA3-8FA1-4EBA-B94B-B8A29F9D8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113" y="2727325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02" name="Line 5">
            <a:extLst>
              <a:ext uri="{FF2B5EF4-FFF2-40B4-BE49-F238E27FC236}">
                <a16:creationId xmlns:a16="http://schemas.microsoft.com/office/drawing/2014/main" id="{1A916963-9A1F-4944-86C3-ADD60333E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6225" y="2147888"/>
            <a:ext cx="12700" cy="3590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B91D39F8-1003-40E0-9278-7874FA17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9937D4-8E04-48D6-AD1D-395F5DAECAF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hu-HU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310FD2D-A36F-4161-8AE1-F4FA264A9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Schedule B</a:t>
            </a:r>
            <a:r>
              <a:rPr lang="hu-HU" altLang="hu-HU" sz="2400" dirty="0"/>
              <a:t>    </a:t>
            </a:r>
            <a:r>
              <a:rPr lang="hu-HU" altLang="hu-HU" sz="2800" dirty="0"/>
              <a:t>(</a:t>
            </a:r>
            <a:r>
              <a:rPr lang="hu-HU" altLang="hu-HU" sz="2800" dirty="0" err="1">
                <a:solidFill>
                  <a:srgbClr val="FF0000"/>
                </a:solidFill>
              </a:rPr>
              <a:t>serial</a:t>
            </a:r>
            <a:r>
              <a:rPr lang="hu-HU" altLang="hu-HU" sz="2800" dirty="0"/>
              <a:t>)</a:t>
            </a:r>
            <a:endParaRPr lang="en-US" altLang="hu-HU" sz="2800" u="sng" dirty="0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E094110-4B32-4FA2-BBEC-17230D1C2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655320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 dirty="0"/>
              <a:t>T1				T2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Read(A);A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 A</a:t>
            </a:r>
            <a:r>
              <a:rPr lang="en-US" altLang="hu-HU" sz="2800" dirty="0">
                <a:sym typeface="Symbol" panose="05050102010706020507" pitchFamily="18" charset="2"/>
              </a:rPr>
              <a:t></a:t>
            </a:r>
            <a:r>
              <a:rPr lang="en-US" altLang="hu-HU" sz="2400" dirty="0"/>
              <a:t>2;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Write(A);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Read(B);B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 B</a:t>
            </a:r>
            <a:r>
              <a:rPr lang="en-US" altLang="hu-HU" sz="2800" dirty="0">
                <a:sym typeface="Symbol" panose="05050102010706020507" pitchFamily="18" charset="2"/>
              </a:rPr>
              <a:t></a:t>
            </a:r>
            <a:r>
              <a:rPr lang="en-US" altLang="hu-HU" sz="2400" dirty="0"/>
              <a:t>2;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Write(B);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Read(A); A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A+100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Write(A);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Read(B); B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 B+100;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Write(B);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			</a:t>
            </a:r>
          </a:p>
        </p:txBody>
      </p:sp>
      <p:sp>
        <p:nvSpPr>
          <p:cNvPr id="12293" name="Line 4">
            <a:extLst>
              <a:ext uri="{FF2B5EF4-FFF2-40B4-BE49-F238E27FC236}">
                <a16:creationId xmlns:a16="http://schemas.microsoft.com/office/drawing/2014/main" id="{13263CED-6AD9-4631-8B1D-1B5CF4D28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905000"/>
            <a:ext cx="52673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94" name="Line 5">
            <a:extLst>
              <a:ext uri="{FF2B5EF4-FFF2-40B4-BE49-F238E27FC236}">
                <a16:creationId xmlns:a16="http://schemas.microsoft.com/office/drawing/2014/main" id="{662DC3CA-4AF7-4B5C-A6C1-F7B862216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981200"/>
            <a:ext cx="1588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2295" name="Group 6">
            <a:extLst>
              <a:ext uri="{FF2B5EF4-FFF2-40B4-BE49-F238E27FC236}">
                <a16:creationId xmlns:a16="http://schemas.microsoft.com/office/drawing/2014/main" id="{3F765AD5-C02C-4F69-B927-E340D1CE0BAB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1039813"/>
            <a:ext cx="1689100" cy="4979987"/>
            <a:chOff x="4464" y="655"/>
            <a:chExt cx="1064" cy="3137"/>
          </a:xfrm>
        </p:grpSpPr>
        <p:sp>
          <p:nvSpPr>
            <p:cNvPr id="12296" name="Text Box 7">
              <a:extLst>
                <a:ext uri="{FF2B5EF4-FFF2-40B4-BE49-F238E27FC236}">
                  <a16:creationId xmlns:a16="http://schemas.microsoft.com/office/drawing/2014/main" id="{1BE22388-4D62-4E24-8EFC-7DBE8DB05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655"/>
              <a:ext cx="1016" cy="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2400"/>
                <a:t>A	B</a:t>
              </a:r>
            </a:p>
            <a:p>
              <a:pPr eaLnBrk="1" hangingPunct="1">
                <a:buFontTx/>
                <a:buNone/>
              </a:pPr>
              <a:r>
                <a:rPr lang="en-US" altLang="hu-HU" sz="2400"/>
                <a:t>25	25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50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	50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150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	150</a:t>
              </a:r>
            </a:p>
            <a:p>
              <a:pPr eaLnBrk="1" hangingPunct="1"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150</a:t>
              </a:r>
              <a:r>
                <a:rPr lang="en-US" altLang="hu-HU" sz="2400"/>
                <a:t>	</a:t>
              </a:r>
              <a:r>
                <a:rPr lang="en-US" altLang="hu-HU" sz="2400">
                  <a:solidFill>
                    <a:srgbClr val="FF0000"/>
                  </a:solidFill>
                </a:rPr>
                <a:t>150</a:t>
              </a:r>
              <a:endParaRPr lang="en-US" altLang="hu-HU" u="sng">
                <a:solidFill>
                  <a:srgbClr val="FF0000"/>
                </a:solidFill>
              </a:endParaRPr>
            </a:p>
          </p:txBody>
        </p:sp>
        <p:sp>
          <p:nvSpPr>
            <p:cNvPr id="12297" name="Line 8">
              <a:extLst>
                <a:ext uri="{FF2B5EF4-FFF2-40B4-BE49-F238E27FC236}">
                  <a16:creationId xmlns:a16="http://schemas.microsoft.com/office/drawing/2014/main" id="{E0565D55-CC4C-4EEF-955A-A3F9A4A4F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9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298" name="Line 9">
              <a:extLst>
                <a:ext uri="{FF2B5EF4-FFF2-40B4-BE49-F238E27FC236}">
                  <a16:creationId xmlns:a16="http://schemas.microsoft.com/office/drawing/2014/main" id="{0A00B0E1-EAAB-4EC8-8EB2-921BC4F61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20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299" name="Line 10">
              <a:extLst>
                <a:ext uri="{FF2B5EF4-FFF2-40B4-BE49-F238E27FC236}">
                  <a16:creationId xmlns:a16="http://schemas.microsoft.com/office/drawing/2014/main" id="{31478B2D-5D5B-4506-B161-2D4810A24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672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00" name="Line 11">
              <a:extLst>
                <a:ext uri="{FF2B5EF4-FFF2-40B4-BE49-F238E27FC236}">
                  <a16:creationId xmlns:a16="http://schemas.microsoft.com/office/drawing/2014/main" id="{13874589-F627-4C70-B30F-CF0827F7C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4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>
            <a:extLst>
              <a:ext uri="{FF2B5EF4-FFF2-40B4-BE49-F238E27FC236}">
                <a16:creationId xmlns:a16="http://schemas.microsoft.com/office/drawing/2014/main" id="{65684755-7734-4ADF-A116-0478B7F6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E61110-C1B6-4FE1-9D38-F31C44849917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hu-HU" sz="14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0979F040-0358-454A-A5A2-B51A44D71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025" y="41275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>
                <a:solidFill>
                  <a:srgbClr val="FF0000"/>
                </a:solidFill>
              </a:rPr>
              <a:t>Solution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2BF8816D-3DBB-4B32-8F6C-61A1F02B66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763" y="1611313"/>
            <a:ext cx="7772400" cy="21288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If </a:t>
            </a:r>
            <a:r>
              <a:rPr lang="en-US" altLang="hu-HU" dirty="0" err="1"/>
              <a:t>T</a:t>
            </a:r>
            <a:r>
              <a:rPr lang="en-US" altLang="hu-HU" sz="2400" dirty="0" err="1"/>
              <a:t>i</a:t>
            </a:r>
            <a:r>
              <a:rPr lang="en-US" altLang="hu-HU" dirty="0"/>
              <a:t> wants to read A and knows it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may later want to write A, it requests</a:t>
            </a:r>
          </a:p>
          <a:p>
            <a:pPr eaLnBrk="1" hangingPunct="1">
              <a:buFontTx/>
              <a:buNone/>
            </a:pPr>
            <a:r>
              <a:rPr lang="en-US" altLang="hu-HU" u="sng" dirty="0">
                <a:solidFill>
                  <a:srgbClr val="FF0000"/>
                </a:solidFill>
              </a:rPr>
              <a:t>update</a:t>
            </a:r>
            <a:r>
              <a:rPr lang="en-US" altLang="hu-HU" dirty="0">
                <a:solidFill>
                  <a:srgbClr val="FF0000"/>
                </a:solidFill>
              </a:rPr>
              <a:t> lock </a:t>
            </a:r>
            <a:r>
              <a:rPr lang="en-US" altLang="hu-HU" dirty="0"/>
              <a:t>(not shared)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>
            <a:extLst>
              <a:ext uri="{FF2B5EF4-FFF2-40B4-BE49-F238E27FC236}">
                <a16:creationId xmlns:a16="http://schemas.microsoft.com/office/drawing/2014/main" id="{E0A172DF-C876-4068-AAD0-1002538E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2D4B93-0FEA-46B3-92C2-E6891A432E7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hu-HU" sz="14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1D690713-5290-448F-8365-42F17A63F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3" y="17256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Comp			S	X	U</a:t>
            </a:r>
          </a:p>
          <a:p>
            <a:pPr eaLnBrk="1" hangingPunct="1">
              <a:buFontTx/>
              <a:buNone/>
            </a:pPr>
            <a:r>
              <a:rPr lang="en-US" altLang="hu-HU"/>
              <a:t>				S	T	F	</a:t>
            </a:r>
            <a:r>
              <a:rPr lang="en-US" altLang="hu-HU">
                <a:solidFill>
                  <a:srgbClr val="FF0000"/>
                </a:solidFill>
              </a:rPr>
              <a:t>T</a:t>
            </a:r>
          </a:p>
          <a:p>
            <a:pPr eaLnBrk="1" hangingPunct="1">
              <a:buFontTx/>
              <a:buNone/>
            </a:pPr>
            <a:r>
              <a:rPr lang="en-US" altLang="hu-HU"/>
              <a:t>				X	F	F	F</a:t>
            </a:r>
          </a:p>
          <a:p>
            <a:pPr eaLnBrk="1" hangingPunct="1">
              <a:buFontTx/>
              <a:buNone/>
            </a:pPr>
            <a:r>
              <a:rPr lang="en-US" altLang="hu-HU"/>
              <a:t>				U   </a:t>
            </a:r>
            <a:r>
              <a:rPr lang="hu-HU" altLang="hu-HU"/>
              <a:t>  </a:t>
            </a:r>
            <a:r>
              <a:rPr lang="en-US" altLang="hu-HU">
                <a:solidFill>
                  <a:srgbClr val="FF0000"/>
                </a:solidFill>
              </a:rPr>
              <a:t>F</a:t>
            </a:r>
            <a:r>
              <a:rPr lang="hu-HU" altLang="hu-HU" sz="2800"/>
              <a:t> </a:t>
            </a:r>
            <a:r>
              <a:rPr lang="en-US" altLang="hu-HU"/>
              <a:t>	F	F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        -&gt; </a:t>
            </a:r>
            <a:r>
              <a:rPr lang="en-US" altLang="hu-HU">
                <a:solidFill>
                  <a:srgbClr val="FF0000"/>
                </a:solidFill>
              </a:rPr>
              <a:t>not</a:t>
            </a:r>
            <a:r>
              <a:rPr lang="hu-HU" altLang="hu-HU">
                <a:solidFill>
                  <a:srgbClr val="FF0000"/>
                </a:solidFill>
              </a:rPr>
              <a:t> </a:t>
            </a:r>
            <a:r>
              <a:rPr lang="en-US" altLang="hu-HU">
                <a:solidFill>
                  <a:srgbClr val="FF0000"/>
                </a:solidFill>
              </a:rPr>
              <a:t>symmetric table</a:t>
            </a:r>
            <a:r>
              <a:rPr lang="hu-HU" altLang="hu-HU"/>
              <a:t> </a:t>
            </a:r>
            <a:endParaRPr lang="en-US" altLang="hu-HU"/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0E7C4CC1-7496-4982-B7E8-A1A23E14E5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063" y="4302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hu-HU" sz="3200"/>
              <a:t>             New request</a:t>
            </a:r>
          </a:p>
        </p:txBody>
      </p:sp>
      <p:sp>
        <p:nvSpPr>
          <p:cNvPr id="82949" name="Line 4">
            <a:extLst>
              <a:ext uri="{FF2B5EF4-FFF2-40B4-BE49-F238E27FC236}">
                <a16:creationId xmlns:a16="http://schemas.microsoft.com/office/drawing/2014/main" id="{B1CCBA37-A468-49AE-AE5E-F6F1AC2ED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0263" y="2259013"/>
            <a:ext cx="3581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50" name="Line 5">
            <a:extLst>
              <a:ext uri="{FF2B5EF4-FFF2-40B4-BE49-F238E27FC236}">
                <a16:creationId xmlns:a16="http://schemas.microsoft.com/office/drawing/2014/main" id="{1BA4C710-C8D3-4A58-ABE3-95D0729162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0263" y="2868613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51" name="Line 6">
            <a:extLst>
              <a:ext uri="{FF2B5EF4-FFF2-40B4-BE49-F238E27FC236}">
                <a16:creationId xmlns:a16="http://schemas.microsoft.com/office/drawing/2014/main" id="{132A8E25-4082-4421-887D-2A07AE2364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0263" y="3478213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52" name="Line 7">
            <a:extLst>
              <a:ext uri="{FF2B5EF4-FFF2-40B4-BE49-F238E27FC236}">
                <a16:creationId xmlns:a16="http://schemas.microsoft.com/office/drawing/2014/main" id="{F8A70D85-B3E1-4802-B4F2-14D5D95BD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0263" y="4087813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53" name="Line 8">
            <a:extLst>
              <a:ext uri="{FF2B5EF4-FFF2-40B4-BE49-F238E27FC236}">
                <a16:creationId xmlns:a16="http://schemas.microsoft.com/office/drawing/2014/main" id="{34157349-E651-4C46-927C-3E8804554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9863" y="1801813"/>
            <a:ext cx="0" cy="2286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54" name="Line 9">
            <a:extLst>
              <a:ext uri="{FF2B5EF4-FFF2-40B4-BE49-F238E27FC236}">
                <a16:creationId xmlns:a16="http://schemas.microsoft.com/office/drawing/2014/main" id="{5CE7081F-C797-42E6-AA34-193B1B31F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263" y="1801813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55" name="Line 10">
            <a:extLst>
              <a:ext uri="{FF2B5EF4-FFF2-40B4-BE49-F238E27FC236}">
                <a16:creationId xmlns:a16="http://schemas.microsoft.com/office/drawing/2014/main" id="{781BD5D6-F44E-4F00-AA56-C26ACBF94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4863" y="1801813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56" name="Line 11">
            <a:extLst>
              <a:ext uri="{FF2B5EF4-FFF2-40B4-BE49-F238E27FC236}">
                <a16:creationId xmlns:a16="http://schemas.microsoft.com/office/drawing/2014/main" id="{9B675057-A492-4C15-87D1-30B55960A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1663" y="1801813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57" name="AutoShape 12">
            <a:extLst>
              <a:ext uri="{FF2B5EF4-FFF2-40B4-BE49-F238E27FC236}">
                <a16:creationId xmlns:a16="http://schemas.microsoft.com/office/drawing/2014/main" id="{8455DC74-46B1-4366-80A7-59A03EF1CCE0}"/>
              </a:ext>
            </a:extLst>
          </p:cNvPr>
          <p:cNvSpPr>
            <a:spLocks/>
          </p:cNvSpPr>
          <p:nvPr/>
        </p:nvSpPr>
        <p:spPr bwMode="auto">
          <a:xfrm rot="-5400000">
            <a:off x="5427663" y="-26987"/>
            <a:ext cx="76200" cy="2819400"/>
          </a:xfrm>
          <a:prstGeom prst="rightBrace">
            <a:avLst>
              <a:gd name="adj1" fmla="val 3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82958" name="AutoShape 13">
            <a:extLst>
              <a:ext uri="{FF2B5EF4-FFF2-40B4-BE49-F238E27FC236}">
                <a16:creationId xmlns:a16="http://schemas.microsoft.com/office/drawing/2014/main" id="{C4811FDD-556F-4376-85F6-EA3023501A76}"/>
              </a:ext>
            </a:extLst>
          </p:cNvPr>
          <p:cNvSpPr>
            <a:spLocks/>
          </p:cNvSpPr>
          <p:nvPr/>
        </p:nvSpPr>
        <p:spPr bwMode="auto">
          <a:xfrm>
            <a:off x="2760663" y="2335213"/>
            <a:ext cx="381000" cy="1752600"/>
          </a:xfrm>
          <a:prstGeom prst="leftBrace">
            <a:avLst>
              <a:gd name="adj1" fmla="val 3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82959" name="Text Box 14">
            <a:extLst>
              <a:ext uri="{FF2B5EF4-FFF2-40B4-BE49-F238E27FC236}">
                <a16:creationId xmlns:a16="http://schemas.microsoft.com/office/drawing/2014/main" id="{CA0D6390-409F-44AD-B433-F6FBA450F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863" y="2774950"/>
            <a:ext cx="1165225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Lock 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already</a:t>
            </a:r>
          </a:p>
          <a:p>
            <a:pPr algn="ctr"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held in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>
            <a:extLst>
              <a:ext uri="{FF2B5EF4-FFF2-40B4-BE49-F238E27FC236}">
                <a16:creationId xmlns:a16="http://schemas.microsoft.com/office/drawing/2014/main" id="{80E685F1-C5F6-4012-911F-F9239B35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FCF4BA-463A-43B9-BE80-2F96D95D643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hu-HU" sz="1400"/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E3C828E7-DF6E-47B1-9D8F-5B60DCAA5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700088"/>
            <a:ext cx="7991475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Note: </a:t>
            </a:r>
            <a:r>
              <a:rPr lang="en-US" altLang="hu-HU"/>
              <a:t>object A may be locked in different 	  modes at the same time...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S</a:t>
            </a:r>
            <a:r>
              <a:rPr lang="en-US" altLang="hu-HU" sz="2400"/>
              <a:t>1</a:t>
            </a:r>
            <a:r>
              <a:rPr lang="en-US" altLang="hu-HU"/>
              <a:t>=...l-S</a:t>
            </a:r>
            <a:r>
              <a:rPr lang="en-US" altLang="hu-HU" sz="2000"/>
              <a:t>1</a:t>
            </a:r>
            <a:r>
              <a:rPr lang="en-US" altLang="hu-HU"/>
              <a:t>(A)…l-S</a:t>
            </a:r>
            <a:r>
              <a:rPr lang="en-US" altLang="hu-HU" sz="2000"/>
              <a:t>2</a:t>
            </a:r>
            <a:r>
              <a:rPr lang="en-US" altLang="hu-HU"/>
              <a:t>(A)…l-U</a:t>
            </a:r>
            <a:r>
              <a:rPr lang="en-US" altLang="hu-HU" sz="2000"/>
              <a:t>3</a:t>
            </a:r>
            <a:r>
              <a:rPr lang="en-US" altLang="hu-HU"/>
              <a:t>(A)…  l-S</a:t>
            </a:r>
            <a:r>
              <a:rPr lang="en-US" altLang="hu-HU" sz="2000"/>
              <a:t>4</a:t>
            </a:r>
            <a:r>
              <a:rPr lang="en-US" altLang="hu-HU"/>
              <a:t>(A)…?</a:t>
            </a:r>
          </a:p>
          <a:p>
            <a:pPr eaLnBrk="1" hangingPunct="1">
              <a:buFontTx/>
              <a:buNone/>
            </a:pPr>
            <a:r>
              <a:rPr lang="en-US" altLang="hu-HU"/>
              <a:t>							   l-U</a:t>
            </a:r>
            <a:r>
              <a:rPr lang="en-US" altLang="hu-HU" sz="2000"/>
              <a:t>4</a:t>
            </a:r>
            <a:r>
              <a:rPr lang="en-US" altLang="hu-HU"/>
              <a:t>(A)…? </a:t>
            </a:r>
          </a:p>
        </p:txBody>
      </p:sp>
      <p:sp>
        <p:nvSpPr>
          <p:cNvPr id="83972" name="AutoShape 4">
            <a:extLst>
              <a:ext uri="{FF2B5EF4-FFF2-40B4-BE49-F238E27FC236}">
                <a16:creationId xmlns:a16="http://schemas.microsoft.com/office/drawing/2014/main" id="{FC715FDF-3FFC-441E-B973-C77F05DEED38}"/>
              </a:ext>
            </a:extLst>
          </p:cNvPr>
          <p:cNvSpPr>
            <a:spLocks/>
          </p:cNvSpPr>
          <p:nvPr/>
        </p:nvSpPr>
        <p:spPr bwMode="auto">
          <a:xfrm>
            <a:off x="6343650" y="2306638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83973" name="Rectangle 5">
            <a:extLst>
              <a:ext uri="{FF2B5EF4-FFF2-40B4-BE49-F238E27FC236}">
                <a16:creationId xmlns:a16="http://schemas.microsoft.com/office/drawing/2014/main" id="{71665BBA-0922-468C-B337-878E6ECF9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4105275"/>
            <a:ext cx="7772400" cy="16779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/>
              <a:t>To grant a lock in mode t, mode t </a:t>
            </a:r>
            <a:r>
              <a:rPr lang="en-US" altLang="hu-HU">
                <a:solidFill>
                  <a:srgbClr val="FF0000"/>
                </a:solidFill>
              </a:rPr>
              <a:t>must be compatible with all currently held locks </a:t>
            </a:r>
            <a:r>
              <a:rPr lang="en-US" altLang="hu-HU"/>
              <a:t>on object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>
            <a:extLst>
              <a:ext uri="{FF2B5EF4-FFF2-40B4-BE49-F238E27FC236}">
                <a16:creationId xmlns:a16="http://schemas.microsoft.com/office/drawing/2014/main" id="{9615C658-CC52-4E34-AC68-59AC1A05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6A2A19-AC7F-4A46-9A83-381D4D18259D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hu-HU" sz="14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D543C6B-2DFA-4FF6-925B-A2D55958A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414338"/>
            <a:ext cx="7772400" cy="936625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How does </a:t>
            </a:r>
            <a:r>
              <a:rPr lang="en-US" altLang="hu-HU" sz="3600" u="sng">
                <a:solidFill>
                  <a:srgbClr val="FF0000"/>
                </a:solidFill>
              </a:rPr>
              <a:t>locking</a:t>
            </a:r>
            <a:r>
              <a:rPr lang="en-US" altLang="hu-HU" sz="3600" u="sng"/>
              <a:t> work </a:t>
            </a:r>
            <a:r>
              <a:rPr lang="en-US" altLang="hu-HU" sz="3600" u="sng">
                <a:solidFill>
                  <a:srgbClr val="FF0000"/>
                </a:solidFill>
              </a:rPr>
              <a:t>in practice</a:t>
            </a:r>
            <a:r>
              <a:rPr lang="en-US" altLang="hu-HU" sz="3600" u="sng"/>
              <a:t>?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8335555D-6D0A-400B-97FD-54B1A1C42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763" y="1820863"/>
            <a:ext cx="7772400" cy="2128837"/>
          </a:xfrm>
        </p:spPr>
        <p:txBody>
          <a:bodyPr/>
          <a:lstStyle/>
          <a:p>
            <a:pPr eaLnBrk="1" hangingPunct="1"/>
            <a:r>
              <a:rPr lang="en-US" altLang="hu-HU"/>
              <a:t>Every system is different</a:t>
            </a:r>
          </a:p>
          <a:p>
            <a:pPr eaLnBrk="1" hangingPunct="1">
              <a:buFontTx/>
              <a:buNone/>
            </a:pPr>
            <a:r>
              <a:rPr lang="en-US" altLang="hu-HU"/>
              <a:t>	</a:t>
            </a:r>
            <a:r>
              <a:rPr lang="en-US" altLang="hu-HU" sz="2400"/>
              <a:t>(E.g., may not even provide </a:t>
            </a:r>
            <a:br>
              <a:rPr lang="en-US" altLang="hu-HU" sz="2400"/>
            </a:br>
            <a:r>
              <a:rPr lang="en-US" altLang="hu-HU" sz="2400"/>
              <a:t>    CONFLICT-SERIALIZABLE schedules)</a:t>
            </a:r>
          </a:p>
          <a:p>
            <a:pPr eaLnBrk="1" hangingPunct="1"/>
            <a:r>
              <a:rPr lang="en-US" altLang="hu-HU"/>
              <a:t>But here is one (simplified) way ...</a:t>
            </a:r>
            <a:endParaRPr lang="en-US" altLang="hu-HU" sz="24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>
            <a:extLst>
              <a:ext uri="{FF2B5EF4-FFF2-40B4-BE49-F238E27FC236}">
                <a16:creationId xmlns:a16="http://schemas.microsoft.com/office/drawing/2014/main" id="{266CCAEC-BD5B-4764-8010-D88FB53C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240D41-66AC-485A-BE26-08B73431349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hu-HU" sz="1400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E369AC81-E3C1-4760-BB9A-0EEAB2BE9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5950" y="140493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(1) </a:t>
            </a:r>
            <a:r>
              <a:rPr lang="en-US" altLang="hu-HU" dirty="0">
                <a:solidFill>
                  <a:srgbClr val="FF0000"/>
                </a:solidFill>
              </a:rPr>
              <a:t>Don’t trust transactions to</a:t>
            </a:r>
            <a:r>
              <a:rPr lang="en-US" altLang="hu-HU" dirty="0"/>
              <a:t>					</a:t>
            </a:r>
            <a:r>
              <a:rPr lang="en-US" altLang="hu-HU" dirty="0">
                <a:solidFill>
                  <a:srgbClr val="FF0000"/>
                </a:solidFill>
              </a:rPr>
              <a:t>request/release</a:t>
            </a:r>
            <a:r>
              <a:rPr lang="en-US" altLang="hu-HU" dirty="0"/>
              <a:t> </a:t>
            </a:r>
            <a:r>
              <a:rPr lang="en-US" altLang="hu-HU" dirty="0">
                <a:solidFill>
                  <a:srgbClr val="FF0000"/>
                </a:solidFill>
              </a:rPr>
              <a:t>locks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(2) Hold all locks until transaction 				commits</a:t>
            </a:r>
          </a:p>
        </p:txBody>
      </p:sp>
      <p:sp>
        <p:nvSpPr>
          <p:cNvPr id="86020" name="Line 4">
            <a:extLst>
              <a:ext uri="{FF2B5EF4-FFF2-40B4-BE49-F238E27FC236}">
                <a16:creationId xmlns:a16="http://schemas.microsoft.com/office/drawing/2014/main" id="{27D64D35-2694-40D1-BA5A-1E6109FAB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353853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21" name="Line 5">
            <a:extLst>
              <a:ext uri="{FF2B5EF4-FFF2-40B4-BE49-F238E27FC236}">
                <a16:creationId xmlns:a16="http://schemas.microsoft.com/office/drawing/2014/main" id="{0379C9C1-74C5-4AA1-AD4C-3D6AEECE3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475773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22" name="Text Box 6">
            <a:extLst>
              <a:ext uri="{FF2B5EF4-FFF2-40B4-BE49-F238E27FC236}">
                <a16:creationId xmlns:a16="http://schemas.microsoft.com/office/drawing/2014/main" id="{FC33277D-BE47-49BF-908C-9A7B3AE72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63" y="3808413"/>
            <a:ext cx="7381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#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locks</a:t>
            </a:r>
          </a:p>
        </p:txBody>
      </p:sp>
      <p:sp>
        <p:nvSpPr>
          <p:cNvPr id="86023" name="Text Box 7">
            <a:extLst>
              <a:ext uri="{FF2B5EF4-FFF2-40B4-BE49-F238E27FC236}">
                <a16:creationId xmlns:a16="http://schemas.microsoft.com/office/drawing/2014/main" id="{1BC57D0A-2DEB-4814-A938-ABC03D515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9775" y="4757738"/>
            <a:ext cx="77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time</a:t>
            </a:r>
          </a:p>
        </p:txBody>
      </p:sp>
      <p:sp>
        <p:nvSpPr>
          <p:cNvPr id="86024" name="Line 8">
            <a:extLst>
              <a:ext uri="{FF2B5EF4-FFF2-40B4-BE49-F238E27FC236}">
                <a16:creationId xmlns:a16="http://schemas.microsoft.com/office/drawing/2014/main" id="{7E89330E-A27B-413D-84DF-B29D971820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9350" y="45291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25" name="Line 9">
            <a:extLst>
              <a:ext uri="{FF2B5EF4-FFF2-40B4-BE49-F238E27FC236}">
                <a16:creationId xmlns:a16="http://schemas.microsoft.com/office/drawing/2014/main" id="{A98819E0-D9C1-407D-B368-0605CC69E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350" y="45291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26" name="Line 10">
            <a:extLst>
              <a:ext uri="{FF2B5EF4-FFF2-40B4-BE49-F238E27FC236}">
                <a16:creationId xmlns:a16="http://schemas.microsoft.com/office/drawing/2014/main" id="{AE16E2C4-6769-4BBB-A63E-941B316026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7950" y="43005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27" name="Line 11">
            <a:extLst>
              <a:ext uri="{FF2B5EF4-FFF2-40B4-BE49-F238E27FC236}">
                <a16:creationId xmlns:a16="http://schemas.microsoft.com/office/drawing/2014/main" id="{4CBBE4EA-E098-4853-AD53-E1A2AC686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7950" y="43005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28" name="Line 12">
            <a:extLst>
              <a:ext uri="{FF2B5EF4-FFF2-40B4-BE49-F238E27FC236}">
                <a16:creationId xmlns:a16="http://schemas.microsoft.com/office/drawing/2014/main" id="{F44818BE-F23C-449D-A27B-DA28EDB1C1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6550" y="40719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29" name="Line 13">
            <a:extLst>
              <a:ext uri="{FF2B5EF4-FFF2-40B4-BE49-F238E27FC236}">
                <a16:creationId xmlns:a16="http://schemas.microsoft.com/office/drawing/2014/main" id="{BEE1D215-7A46-45AB-A5CE-38B925EBB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550" y="40719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30" name="Line 14">
            <a:extLst>
              <a:ext uri="{FF2B5EF4-FFF2-40B4-BE49-F238E27FC236}">
                <a16:creationId xmlns:a16="http://schemas.microsoft.com/office/drawing/2014/main" id="{4E73A1F4-0C16-4E96-8D41-59A91ACB2A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45150" y="38433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31" name="Line 15">
            <a:extLst>
              <a:ext uri="{FF2B5EF4-FFF2-40B4-BE49-F238E27FC236}">
                <a16:creationId xmlns:a16="http://schemas.microsoft.com/office/drawing/2014/main" id="{A7831AA2-35C1-4DD0-B14B-2B07045B41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5150" y="38433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32" name="Line 16">
            <a:extLst>
              <a:ext uri="{FF2B5EF4-FFF2-40B4-BE49-F238E27FC236}">
                <a16:creationId xmlns:a16="http://schemas.microsoft.com/office/drawing/2014/main" id="{F9E7C4F5-1790-4D15-94DC-C9A0989D46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73750" y="361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33" name="Line 17">
            <a:extLst>
              <a:ext uri="{FF2B5EF4-FFF2-40B4-BE49-F238E27FC236}">
                <a16:creationId xmlns:a16="http://schemas.microsoft.com/office/drawing/2014/main" id="{6B8C5F18-C71D-4D5D-B978-DCBAC6B85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0" y="36147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34" name="Line 18">
            <a:extLst>
              <a:ext uri="{FF2B5EF4-FFF2-40B4-BE49-F238E27FC236}">
                <a16:creationId xmlns:a16="http://schemas.microsoft.com/office/drawing/2014/main" id="{26F473F5-AAEA-4CEE-B5C9-CD77F805C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350" y="3614738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35" name="Text Box 19">
            <a:extLst>
              <a:ext uri="{FF2B5EF4-FFF2-40B4-BE49-F238E27FC236}">
                <a16:creationId xmlns:a16="http://schemas.microsoft.com/office/drawing/2014/main" id="{2B848504-943E-4768-BEE9-FDA65572E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3" y="566738"/>
            <a:ext cx="4559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u="sng"/>
              <a:t>Sample Locking System:</a:t>
            </a:r>
            <a:endParaRPr lang="en-US" altLang="hu-HU" sz="28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>
            <a:extLst>
              <a:ext uri="{FF2B5EF4-FFF2-40B4-BE49-F238E27FC236}">
                <a16:creationId xmlns:a16="http://schemas.microsoft.com/office/drawing/2014/main" id="{B81ACAE3-AB68-4923-88C8-9DB96711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69D1DC-FE64-45EA-91CD-266DCA6AD88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hu-HU" sz="1400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EDB396E2-98F0-484D-A423-9A9225754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8800" y="976313"/>
            <a:ext cx="8001000" cy="4114800"/>
          </a:xfrm>
        </p:spPr>
        <p:txBody>
          <a:bodyPr/>
          <a:lstStyle/>
          <a:p>
            <a:pPr lvl="4" eaLnBrk="1" hangingPunct="1">
              <a:buFontTx/>
              <a:buNone/>
            </a:pPr>
            <a:r>
              <a:rPr lang="en-US" altLang="hu-HU" dirty="0"/>
              <a:t>			</a:t>
            </a:r>
            <a:r>
              <a:rPr lang="en-US" altLang="hu-HU" sz="2400" dirty="0" err="1">
                <a:solidFill>
                  <a:srgbClr val="00B050"/>
                </a:solidFill>
              </a:rPr>
              <a:t>Ti</a:t>
            </a:r>
            <a:endParaRPr lang="en-US" altLang="hu-HU" sz="2400" dirty="0">
              <a:solidFill>
                <a:srgbClr val="00B050"/>
              </a:solidFill>
            </a:endParaRPr>
          </a:p>
          <a:p>
            <a:pPr lvl="4" eaLnBrk="1" hangingPunct="1">
              <a:buFontTx/>
              <a:buNone/>
            </a:pPr>
            <a:r>
              <a:rPr lang="en-US" altLang="hu-HU" sz="2400" dirty="0"/>
              <a:t>			   </a:t>
            </a:r>
            <a:r>
              <a:rPr lang="en-US" altLang="hu-HU" sz="2400" dirty="0">
                <a:solidFill>
                  <a:srgbClr val="00B050"/>
                </a:solidFill>
              </a:rPr>
              <a:t>Read(A),Write(B)</a:t>
            </a:r>
          </a:p>
          <a:p>
            <a:pPr lvl="4" eaLnBrk="1" hangingPunct="1">
              <a:buFontTx/>
              <a:buNone/>
            </a:pPr>
            <a:endParaRPr lang="en-US" altLang="hu-HU" sz="2400" dirty="0"/>
          </a:p>
          <a:p>
            <a:pPr lvl="4" eaLnBrk="1" hangingPunct="1">
              <a:buFontTx/>
              <a:buNone/>
            </a:pPr>
            <a:endParaRPr lang="en-US" altLang="hu-HU" sz="2400" dirty="0"/>
          </a:p>
          <a:p>
            <a:pPr lvl="4" eaLnBrk="1" hangingPunct="1">
              <a:lnSpc>
                <a:spcPct val="60000"/>
              </a:lnSpc>
              <a:buFontTx/>
              <a:buNone/>
            </a:pPr>
            <a:r>
              <a:rPr lang="en-US" altLang="hu-HU" sz="2400" dirty="0"/>
              <a:t>			   </a:t>
            </a:r>
            <a:r>
              <a:rPr lang="en-US" altLang="hu-HU" sz="2400" dirty="0">
                <a:solidFill>
                  <a:srgbClr val="FF0000"/>
                </a:solidFill>
              </a:rPr>
              <a:t>l(A)</a:t>
            </a:r>
            <a:r>
              <a:rPr lang="en-US" altLang="hu-HU" sz="2400" dirty="0"/>
              <a:t>,Read(A),</a:t>
            </a:r>
            <a:r>
              <a:rPr lang="en-US" altLang="hu-HU" sz="2400" dirty="0">
                <a:solidFill>
                  <a:srgbClr val="FF0000"/>
                </a:solidFill>
              </a:rPr>
              <a:t>l(B)</a:t>
            </a:r>
            <a:r>
              <a:rPr lang="en-US" altLang="hu-HU" sz="2400" dirty="0"/>
              <a:t>,Write(B)…</a:t>
            </a:r>
          </a:p>
          <a:p>
            <a:pPr lvl="4" eaLnBrk="1" hangingPunct="1">
              <a:lnSpc>
                <a:spcPct val="60000"/>
              </a:lnSpc>
              <a:buFontTx/>
              <a:buNone/>
            </a:pPr>
            <a:endParaRPr lang="en-US" altLang="hu-HU" sz="2400" dirty="0"/>
          </a:p>
          <a:p>
            <a:pPr lvl="4" eaLnBrk="1" hangingPunct="1">
              <a:lnSpc>
                <a:spcPct val="60000"/>
              </a:lnSpc>
              <a:buFontTx/>
              <a:buNone/>
            </a:pPr>
            <a:endParaRPr lang="en-US" altLang="hu-HU" sz="2400" dirty="0"/>
          </a:p>
          <a:p>
            <a:pPr lvl="4" eaLnBrk="1" hangingPunct="1">
              <a:lnSpc>
                <a:spcPct val="60000"/>
              </a:lnSpc>
              <a:buFontTx/>
              <a:buNone/>
            </a:pPr>
            <a:endParaRPr lang="en-US" altLang="hu-HU" sz="2400" dirty="0"/>
          </a:p>
          <a:p>
            <a:pPr lvl="4" eaLnBrk="1" hangingPunct="1">
              <a:lnSpc>
                <a:spcPct val="60000"/>
              </a:lnSpc>
              <a:buFontTx/>
              <a:buNone/>
            </a:pPr>
            <a:r>
              <a:rPr lang="en-US" altLang="hu-HU" sz="2400" dirty="0"/>
              <a:t>			   Read(A),Write(B)</a:t>
            </a:r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DEE04FC1-1944-4174-A68E-055842942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400" y="1814513"/>
            <a:ext cx="26670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>
                <a:solidFill>
                  <a:srgbClr val="FF0000"/>
                </a:solidFill>
              </a:rPr>
              <a:t>Scheduler</a:t>
            </a:r>
            <a:r>
              <a:rPr lang="en-US" altLang="hu-HU" sz="2400" dirty="0"/>
              <a:t>, part I</a:t>
            </a:r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5149E92F-CC74-48D1-A1FD-B9BF2492D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400" y="3033713"/>
            <a:ext cx="26670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Scheduler, part II</a:t>
            </a:r>
          </a:p>
        </p:txBody>
      </p:sp>
      <p:sp>
        <p:nvSpPr>
          <p:cNvPr id="87046" name="AutoShape 6">
            <a:extLst>
              <a:ext uri="{FF2B5EF4-FFF2-40B4-BE49-F238E27FC236}">
                <a16:creationId xmlns:a16="http://schemas.microsoft.com/office/drawing/2014/main" id="{2B1AA14A-08E7-436F-8400-5FF5310B0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4252913"/>
            <a:ext cx="914400" cy="762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DB</a:t>
            </a:r>
          </a:p>
        </p:txBody>
      </p:sp>
      <p:sp>
        <p:nvSpPr>
          <p:cNvPr id="87047" name="Line 7">
            <a:extLst>
              <a:ext uri="{FF2B5EF4-FFF2-40B4-BE49-F238E27FC236}">
                <a16:creationId xmlns:a16="http://schemas.microsoft.com/office/drawing/2014/main" id="{D052ECDA-8743-4138-B118-E5C32B6BF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0" y="25765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48" name="Line 8">
            <a:extLst>
              <a:ext uri="{FF2B5EF4-FFF2-40B4-BE49-F238E27FC236}">
                <a16:creationId xmlns:a16="http://schemas.microsoft.com/office/drawing/2014/main" id="{02AE8C9B-7E7B-493D-AB69-1831059642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0" y="37957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49" name="Line 9">
            <a:extLst>
              <a:ext uri="{FF2B5EF4-FFF2-40B4-BE49-F238E27FC236}">
                <a16:creationId xmlns:a16="http://schemas.microsoft.com/office/drawing/2014/main" id="{607DCCDD-18C7-43B5-B4F8-635E9A4AE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0" y="14335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50" name="Rectangle 10">
            <a:extLst>
              <a:ext uri="{FF2B5EF4-FFF2-40B4-BE49-F238E27FC236}">
                <a16:creationId xmlns:a16="http://schemas.microsoft.com/office/drawing/2014/main" id="{62A818E0-DF88-4538-9474-F9798D4A3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2119313"/>
            <a:ext cx="13716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lock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table</a:t>
            </a:r>
          </a:p>
        </p:txBody>
      </p:sp>
      <p:sp>
        <p:nvSpPr>
          <p:cNvPr id="87051" name="Line 11">
            <a:extLst>
              <a:ext uri="{FF2B5EF4-FFF2-40B4-BE49-F238E27FC236}">
                <a16:creationId xmlns:a16="http://schemas.microsoft.com/office/drawing/2014/main" id="{7976F0DF-696F-4460-9816-5E6AC4D43F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0000" y="219551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52" name="Line 12">
            <a:extLst>
              <a:ext uri="{FF2B5EF4-FFF2-40B4-BE49-F238E27FC236}">
                <a16:creationId xmlns:a16="http://schemas.microsoft.com/office/drawing/2014/main" id="{CDD17529-64F5-49AE-90BE-9FBD7DB14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3800" y="2957513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53" name="Szövegdoboz 1">
            <a:extLst>
              <a:ext uri="{FF2B5EF4-FFF2-40B4-BE49-F238E27FC236}">
                <a16:creationId xmlns:a16="http://schemas.microsoft.com/office/drawing/2014/main" id="{192956A7-F5DD-40B5-8D75-0BD58FECE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5173663"/>
            <a:ext cx="7245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2000">
                <a:solidFill>
                  <a:srgbClr val="FF0000"/>
                </a:solidFill>
              </a:rPr>
              <a:t>Scheduler requests locks (not transactions)</a:t>
            </a:r>
            <a:r>
              <a:rPr lang="hu-HU" altLang="hu-HU" sz="2000"/>
              <a:t>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5">
            <a:extLst>
              <a:ext uri="{FF2B5EF4-FFF2-40B4-BE49-F238E27FC236}">
                <a16:creationId xmlns:a16="http://schemas.microsoft.com/office/drawing/2014/main" id="{DE40EA12-1D2A-4A80-B821-B2F1C849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E22319-0F77-4123-87A1-2E66275D332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hu-HU" sz="14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A53F28C-A68A-4943-9ADA-05646FD63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" y="34448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Lock table</a:t>
            </a:r>
            <a:r>
              <a:rPr lang="en-US" altLang="hu-HU" sz="3600" dirty="0"/>
              <a:t>    </a:t>
            </a:r>
            <a:r>
              <a:rPr lang="en-US" altLang="hu-HU" sz="3600" dirty="0">
                <a:solidFill>
                  <a:srgbClr val="FF0000"/>
                </a:solidFill>
              </a:rPr>
              <a:t>Conceptually</a:t>
            </a:r>
            <a:endParaRPr lang="en-US" altLang="hu-HU" sz="3600" u="sng" dirty="0">
              <a:solidFill>
                <a:srgbClr val="FF0000"/>
              </a:solidFill>
            </a:endParaRPr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023F0B20-1DD5-4DBA-80E6-2ABB999CE2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0913" y="1727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 </a:t>
            </a:r>
          </a:p>
        </p:txBody>
      </p:sp>
      <p:sp>
        <p:nvSpPr>
          <p:cNvPr id="88069" name="Rectangle 4">
            <a:extLst>
              <a:ext uri="{FF2B5EF4-FFF2-40B4-BE49-F238E27FC236}">
                <a16:creationId xmlns:a16="http://schemas.microsoft.com/office/drawing/2014/main" id="{6C73B4B8-8107-47D4-8DEC-8646EF05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313" y="1803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A</a:t>
            </a:r>
          </a:p>
        </p:txBody>
      </p:sp>
      <p:sp>
        <p:nvSpPr>
          <p:cNvPr id="88070" name="Rectangle 5">
            <a:extLst>
              <a:ext uri="{FF2B5EF4-FFF2-40B4-BE49-F238E27FC236}">
                <a16:creationId xmlns:a16="http://schemas.microsoft.com/office/drawing/2014/main" id="{E75E63B1-07F4-47D9-B369-AFCFD4237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713" y="1803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</a:t>
            </a:r>
          </a:p>
        </p:txBody>
      </p:sp>
      <p:sp>
        <p:nvSpPr>
          <p:cNvPr id="88071" name="Rectangle 6">
            <a:extLst>
              <a:ext uri="{FF2B5EF4-FFF2-40B4-BE49-F238E27FC236}">
                <a16:creationId xmlns:a16="http://schemas.microsoft.com/office/drawing/2014/main" id="{DA2DFDE6-6E37-43CA-87B0-EE9CA3471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313" y="2260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B</a:t>
            </a:r>
          </a:p>
        </p:txBody>
      </p:sp>
      <p:sp>
        <p:nvSpPr>
          <p:cNvPr id="88072" name="Rectangle 7">
            <a:extLst>
              <a:ext uri="{FF2B5EF4-FFF2-40B4-BE49-F238E27FC236}">
                <a16:creationId xmlns:a16="http://schemas.microsoft.com/office/drawing/2014/main" id="{14CA468D-E144-4598-84AC-E37DFF326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713" y="2260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88073" name="Rectangle 8">
            <a:extLst>
              <a:ext uri="{FF2B5EF4-FFF2-40B4-BE49-F238E27FC236}">
                <a16:creationId xmlns:a16="http://schemas.microsoft.com/office/drawing/2014/main" id="{40CB7D39-3334-4FF6-AA47-9832E17AE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313" y="2717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C</a:t>
            </a:r>
          </a:p>
        </p:txBody>
      </p:sp>
      <p:sp>
        <p:nvSpPr>
          <p:cNvPr id="88074" name="Rectangle 9">
            <a:extLst>
              <a:ext uri="{FF2B5EF4-FFF2-40B4-BE49-F238E27FC236}">
                <a16:creationId xmlns:a16="http://schemas.microsoft.com/office/drawing/2014/main" id="{FCD1B663-2D31-45D6-9B1A-DC8670699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713" y="2717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88075" name="Rectangle 10">
            <a:extLst>
              <a:ext uri="{FF2B5EF4-FFF2-40B4-BE49-F238E27FC236}">
                <a16:creationId xmlns:a16="http://schemas.microsoft.com/office/drawing/2014/main" id="{D070F611-EB73-470A-9613-EFFAD4497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313" y="3175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88076" name="Rectangle 11">
            <a:extLst>
              <a:ext uri="{FF2B5EF4-FFF2-40B4-BE49-F238E27FC236}">
                <a16:creationId xmlns:a16="http://schemas.microsoft.com/office/drawing/2014/main" id="{FAF04FF0-2383-4BAB-86D5-677EB4C42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713" y="3175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</a:t>
            </a:r>
          </a:p>
        </p:txBody>
      </p:sp>
      <p:sp>
        <p:nvSpPr>
          <p:cNvPr id="88077" name="Rectangle 12">
            <a:extLst>
              <a:ext uri="{FF2B5EF4-FFF2-40B4-BE49-F238E27FC236}">
                <a16:creationId xmlns:a16="http://schemas.microsoft.com/office/drawing/2014/main" id="{3B30FEEA-CD87-443A-9D3E-D8064FBDE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313" y="3632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88078" name="Rectangle 13">
            <a:extLst>
              <a:ext uri="{FF2B5EF4-FFF2-40B4-BE49-F238E27FC236}">
                <a16:creationId xmlns:a16="http://schemas.microsoft.com/office/drawing/2014/main" id="{CE8AE719-9267-4DEC-94AC-2680532B8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713" y="3632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88079" name="Rectangle 14">
            <a:extLst>
              <a:ext uri="{FF2B5EF4-FFF2-40B4-BE49-F238E27FC236}">
                <a16:creationId xmlns:a16="http://schemas.microsoft.com/office/drawing/2014/main" id="{B2A17E0A-5755-4598-A393-DCBBFB1BC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313" y="4089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88080" name="Rectangle 15">
            <a:extLst>
              <a:ext uri="{FF2B5EF4-FFF2-40B4-BE49-F238E27FC236}">
                <a16:creationId xmlns:a16="http://schemas.microsoft.com/office/drawing/2014/main" id="{79987F4C-D3CB-413D-BE25-E206A1C2C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713" y="4089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88081" name="Rectangle 16">
            <a:extLst>
              <a:ext uri="{FF2B5EF4-FFF2-40B4-BE49-F238E27FC236}">
                <a16:creationId xmlns:a16="http://schemas.microsoft.com/office/drawing/2014/main" id="{4CD2275C-E21C-4824-9B8D-DFFD78376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313" y="4546600"/>
            <a:ext cx="533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88082" name="Rectangle 17">
            <a:extLst>
              <a:ext uri="{FF2B5EF4-FFF2-40B4-BE49-F238E27FC236}">
                <a16:creationId xmlns:a16="http://schemas.microsoft.com/office/drawing/2014/main" id="{02A4FC8C-DF89-450F-A992-4D1C3E597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713" y="4546600"/>
            <a:ext cx="533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88083" name="Text Box 18">
            <a:extLst>
              <a:ext uri="{FF2B5EF4-FFF2-40B4-BE49-F238E27FC236}">
                <a16:creationId xmlns:a16="http://schemas.microsoft.com/office/drawing/2014/main" id="{74F21069-B5BE-45D7-B614-D2E70B87516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953419" y="4610894"/>
            <a:ext cx="555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...</a:t>
            </a:r>
          </a:p>
        </p:txBody>
      </p:sp>
      <p:sp>
        <p:nvSpPr>
          <p:cNvPr id="88084" name="Rectangle 21">
            <a:extLst>
              <a:ext uri="{FF2B5EF4-FFF2-40B4-BE49-F238E27FC236}">
                <a16:creationId xmlns:a16="http://schemas.microsoft.com/office/drawing/2014/main" id="{0EC1B6A2-AF8F-4914-B0BA-8CC8A3963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2260600"/>
            <a:ext cx="2057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Lock info for B</a:t>
            </a:r>
          </a:p>
        </p:txBody>
      </p:sp>
      <p:sp>
        <p:nvSpPr>
          <p:cNvPr id="88085" name="Rectangle 22">
            <a:extLst>
              <a:ext uri="{FF2B5EF4-FFF2-40B4-BE49-F238E27FC236}">
                <a16:creationId xmlns:a16="http://schemas.microsoft.com/office/drawing/2014/main" id="{28467273-7AC5-4D08-82AF-63BC3B0A1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2794000"/>
            <a:ext cx="2057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Lock info for C</a:t>
            </a:r>
          </a:p>
        </p:txBody>
      </p:sp>
      <p:sp>
        <p:nvSpPr>
          <p:cNvPr id="88086" name="Line 23">
            <a:extLst>
              <a:ext uri="{FF2B5EF4-FFF2-40B4-BE49-F238E27FC236}">
                <a16:creationId xmlns:a16="http://schemas.microsoft.com/office/drawing/2014/main" id="{295642AB-B875-4D32-A43E-8ED86F4C8B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9713" y="2489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87" name="Line 24">
            <a:extLst>
              <a:ext uri="{FF2B5EF4-FFF2-40B4-BE49-F238E27FC236}">
                <a16:creationId xmlns:a16="http://schemas.microsoft.com/office/drawing/2014/main" id="{5BA9AD18-B9E9-4E9B-9563-84DFDF75C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9713" y="2870200"/>
            <a:ext cx="167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88" name="Line 25">
            <a:extLst>
              <a:ext uri="{FF2B5EF4-FFF2-40B4-BE49-F238E27FC236}">
                <a16:creationId xmlns:a16="http://schemas.microsoft.com/office/drawing/2014/main" id="{FA302AE9-C81A-4A21-8B4A-1A3935928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3" y="38608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89" name="Text Box 26">
            <a:extLst>
              <a:ext uri="{FF2B5EF4-FFF2-40B4-BE49-F238E27FC236}">
                <a16:creationId xmlns:a16="http://schemas.microsoft.com/office/drawing/2014/main" id="{FDB9B052-9B6D-4699-AB38-F637C3BA8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913" y="1422400"/>
            <a:ext cx="357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If null, object is unlocked</a:t>
            </a:r>
          </a:p>
        </p:txBody>
      </p:sp>
      <p:sp>
        <p:nvSpPr>
          <p:cNvPr id="88090" name="Line 27">
            <a:extLst>
              <a:ext uri="{FF2B5EF4-FFF2-40B4-BE49-F238E27FC236}">
                <a16:creationId xmlns:a16="http://schemas.microsoft.com/office/drawing/2014/main" id="{9F385AD1-D660-48C4-B1FB-1BAE0898C9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4513" y="1727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91" name="Line 28">
            <a:extLst>
              <a:ext uri="{FF2B5EF4-FFF2-40B4-BE49-F238E27FC236}">
                <a16:creationId xmlns:a16="http://schemas.microsoft.com/office/drawing/2014/main" id="{21B1D46B-B332-4F61-AF48-52718FD574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0513" y="1803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92" name="Line 29">
            <a:extLst>
              <a:ext uri="{FF2B5EF4-FFF2-40B4-BE49-F238E27FC236}">
                <a16:creationId xmlns:a16="http://schemas.microsoft.com/office/drawing/2014/main" id="{A57F49FB-95DD-4023-9528-0130D1E22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0513" y="3251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93" name="Text Box 30">
            <a:extLst>
              <a:ext uri="{FF2B5EF4-FFF2-40B4-BE49-F238E27FC236}">
                <a16:creationId xmlns:a16="http://schemas.microsoft.com/office/drawing/2014/main" id="{12D25473-50E2-49A5-AB87-6B018E614C5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405606" y="3232944"/>
            <a:ext cx="301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Every possible object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5">
            <a:extLst>
              <a:ext uri="{FF2B5EF4-FFF2-40B4-BE49-F238E27FC236}">
                <a16:creationId xmlns:a16="http://schemas.microsoft.com/office/drawing/2014/main" id="{36F3E705-7BD9-4D9A-96AD-C0272A33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705A2C-6DD9-49B1-9727-747AEB5D2C4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US" altLang="hu-HU" sz="1400"/>
          </a:p>
        </p:txBody>
      </p:sp>
      <p:sp>
        <p:nvSpPr>
          <p:cNvPr id="89091" name="Rectangle 1026">
            <a:extLst>
              <a:ext uri="{FF2B5EF4-FFF2-40B4-BE49-F238E27FC236}">
                <a16:creationId xmlns:a16="http://schemas.microsoft.com/office/drawing/2014/main" id="{AAB22F30-852E-4399-9472-09F956605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838" y="342900"/>
            <a:ext cx="7772400" cy="958850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But </a:t>
            </a:r>
            <a:r>
              <a:rPr lang="en-US" altLang="hu-HU" sz="3600" u="sng" dirty="0">
                <a:solidFill>
                  <a:srgbClr val="FF0000"/>
                </a:solidFill>
              </a:rPr>
              <a:t>use hash table:</a:t>
            </a:r>
          </a:p>
        </p:txBody>
      </p:sp>
      <p:sp>
        <p:nvSpPr>
          <p:cNvPr id="89092" name="Rectangle 1027">
            <a:extLst>
              <a:ext uri="{FF2B5EF4-FFF2-40B4-BE49-F238E27FC236}">
                <a16:creationId xmlns:a16="http://schemas.microsoft.com/office/drawing/2014/main" id="{F22C0D19-FA0D-4EC4-8BE5-8552759118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A</a:t>
            </a:r>
          </a:p>
          <a:p>
            <a:pPr eaLnBrk="1" hangingPunct="1"/>
            <a:endParaRPr lang="en-US" altLang="hu-HU"/>
          </a:p>
          <a:p>
            <a:pPr eaLnBrk="1" hangingPunct="1"/>
            <a:endParaRPr lang="en-US" altLang="hu-HU"/>
          </a:p>
          <a:p>
            <a:pPr eaLnBrk="1" hangingPunct="1"/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If object not found in hash table, it is unlocked</a:t>
            </a:r>
          </a:p>
        </p:txBody>
      </p:sp>
      <p:sp>
        <p:nvSpPr>
          <p:cNvPr id="89093" name="Rectangle 1028">
            <a:extLst>
              <a:ext uri="{FF2B5EF4-FFF2-40B4-BE49-F238E27FC236}">
                <a16:creationId xmlns:a16="http://schemas.microsoft.com/office/drawing/2014/main" id="{1F5ED954-F7C7-4D6D-90D6-112633B85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438400"/>
            <a:ext cx="2438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Lock info for A</a:t>
            </a:r>
          </a:p>
        </p:txBody>
      </p:sp>
      <p:sp>
        <p:nvSpPr>
          <p:cNvPr id="89094" name="Rectangle 1029">
            <a:extLst>
              <a:ext uri="{FF2B5EF4-FFF2-40B4-BE49-F238E27FC236}">
                <a16:creationId xmlns:a16="http://schemas.microsoft.com/office/drawing/2014/main" id="{88415D72-E3C2-47D5-95FB-E26F258E3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05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89095" name="Rectangle 1030">
            <a:extLst>
              <a:ext uri="{FF2B5EF4-FFF2-40B4-BE49-F238E27FC236}">
                <a16:creationId xmlns:a16="http://schemas.microsoft.com/office/drawing/2014/main" id="{2FB6E00A-4C3D-4C77-BA7D-AC6BE903F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438400"/>
            <a:ext cx="685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A</a:t>
            </a:r>
          </a:p>
        </p:txBody>
      </p:sp>
      <p:sp>
        <p:nvSpPr>
          <p:cNvPr id="89096" name="Rectangle 1031">
            <a:extLst>
              <a:ext uri="{FF2B5EF4-FFF2-40B4-BE49-F238E27FC236}">
                <a16:creationId xmlns:a16="http://schemas.microsoft.com/office/drawing/2014/main" id="{5A723B44-CAFD-4634-BDBA-4DE98AC27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438400"/>
            <a:ext cx="685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89097" name="Rectangle 1032">
            <a:extLst>
              <a:ext uri="{FF2B5EF4-FFF2-40B4-BE49-F238E27FC236}">
                <a16:creationId xmlns:a16="http://schemas.microsoft.com/office/drawing/2014/main" id="{DA211F58-BCDD-4A71-9535-59B62832D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71800"/>
            <a:ext cx="13716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89098" name="Text Box 1033">
            <a:extLst>
              <a:ext uri="{FF2B5EF4-FFF2-40B4-BE49-F238E27FC236}">
                <a16:creationId xmlns:a16="http://schemas.microsoft.com/office/drawing/2014/main" id="{D6FAD60E-7683-4B0B-A77B-AA1B4E8C849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602706" y="1893094"/>
            <a:ext cx="55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...</a:t>
            </a:r>
          </a:p>
        </p:txBody>
      </p:sp>
      <p:sp>
        <p:nvSpPr>
          <p:cNvPr id="89099" name="Text Box 1034">
            <a:extLst>
              <a:ext uri="{FF2B5EF4-FFF2-40B4-BE49-F238E27FC236}">
                <a16:creationId xmlns:a16="http://schemas.microsoft.com/office/drawing/2014/main" id="{9A953D26-CBC1-409A-8A01-3CBE5500223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602706" y="3264694"/>
            <a:ext cx="55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...</a:t>
            </a:r>
          </a:p>
        </p:txBody>
      </p:sp>
      <p:sp>
        <p:nvSpPr>
          <p:cNvPr id="89100" name="Oval 1035">
            <a:extLst>
              <a:ext uri="{FF2B5EF4-FFF2-40B4-BE49-F238E27FC236}">
                <a16:creationId xmlns:a16="http://schemas.microsoft.com/office/drawing/2014/main" id="{ABC5509E-2EE4-429B-81B6-38C104A82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670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H</a:t>
            </a:r>
          </a:p>
        </p:txBody>
      </p:sp>
      <p:sp>
        <p:nvSpPr>
          <p:cNvPr id="89101" name="Line 1036">
            <a:extLst>
              <a:ext uri="{FF2B5EF4-FFF2-40B4-BE49-F238E27FC236}">
                <a16:creationId xmlns:a16="http://schemas.microsoft.com/office/drawing/2014/main" id="{9BC69E52-5065-46A6-96C4-840295766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438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02" name="Line 1037">
            <a:extLst>
              <a:ext uri="{FF2B5EF4-FFF2-40B4-BE49-F238E27FC236}">
                <a16:creationId xmlns:a16="http://schemas.microsoft.com/office/drawing/2014/main" id="{C3A64B7F-DCAF-48A7-9AB1-CCFF9FE8E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19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03" name="Line 1038">
            <a:extLst>
              <a:ext uri="{FF2B5EF4-FFF2-40B4-BE49-F238E27FC236}">
                <a16:creationId xmlns:a16="http://schemas.microsoft.com/office/drawing/2014/main" id="{B4928285-03ED-4F8B-BE96-975C40E4E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43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>
            <a:extLst>
              <a:ext uri="{FF2B5EF4-FFF2-40B4-BE49-F238E27FC236}">
                <a16:creationId xmlns:a16="http://schemas.microsoft.com/office/drawing/2014/main" id="{1D4FB366-F44D-4BDC-BC8A-E50235BA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8256AF-1846-4BD2-8C44-1F9A97B35C4D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US" altLang="hu-HU" sz="14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983D5674-D304-4C0B-A14A-7414D5512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838" y="333375"/>
            <a:ext cx="7772400" cy="992188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Lock info for A </a:t>
            </a:r>
            <a:r>
              <a:rPr lang="en-US" altLang="hu-HU" sz="3600"/>
              <a:t>- example</a:t>
            </a:r>
            <a:endParaRPr lang="en-US" altLang="hu-HU" sz="3600" u="sng"/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245200AC-BD33-4ABA-8948-2CF3630F7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62242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/>
              <a:t>				         </a:t>
            </a:r>
            <a:r>
              <a:rPr lang="en-US" altLang="hu-HU" sz="2000"/>
              <a:t>tran mode wait? Nxt T_link</a:t>
            </a:r>
            <a:endParaRPr lang="en-US" altLang="hu-HU" sz="2400"/>
          </a:p>
        </p:txBody>
      </p:sp>
      <p:sp>
        <p:nvSpPr>
          <p:cNvPr id="90117" name="Rectangle 4">
            <a:extLst>
              <a:ext uri="{FF2B5EF4-FFF2-40B4-BE49-F238E27FC236}">
                <a16:creationId xmlns:a16="http://schemas.microsoft.com/office/drawing/2014/main" id="{55DB115A-8425-4F5D-B833-F38817450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1990725"/>
            <a:ext cx="22098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Object:A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Group mode:U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Waiting:</a:t>
            </a:r>
            <a:r>
              <a:rPr lang="en-US" altLang="hu-HU" sz="2400">
                <a:solidFill>
                  <a:srgbClr val="FF0000"/>
                </a:solidFill>
              </a:rPr>
              <a:t>yes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List:</a:t>
            </a:r>
          </a:p>
        </p:txBody>
      </p:sp>
      <p:sp>
        <p:nvSpPr>
          <p:cNvPr id="90118" name="Line 5">
            <a:extLst>
              <a:ext uri="{FF2B5EF4-FFF2-40B4-BE49-F238E27FC236}">
                <a16:creationId xmlns:a16="http://schemas.microsoft.com/office/drawing/2014/main" id="{BE389CD1-3EF8-415C-B1F9-D4B38E95A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" y="2222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19" name="Rectangle 6">
            <a:extLst>
              <a:ext uri="{FF2B5EF4-FFF2-40B4-BE49-F238E27FC236}">
                <a16:creationId xmlns:a16="http://schemas.microsoft.com/office/drawing/2014/main" id="{8B70B0EE-EE7F-49AE-9674-B0A4C209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155825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T1</a:t>
            </a:r>
          </a:p>
        </p:txBody>
      </p:sp>
      <p:sp>
        <p:nvSpPr>
          <p:cNvPr id="90120" name="Rectangle 7">
            <a:extLst>
              <a:ext uri="{FF2B5EF4-FFF2-40B4-BE49-F238E27FC236}">
                <a16:creationId xmlns:a16="http://schemas.microsoft.com/office/drawing/2014/main" id="{5B9025ED-E161-4E21-8D4E-F5B34C73F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50" y="2155825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S</a:t>
            </a:r>
          </a:p>
        </p:txBody>
      </p:sp>
      <p:sp>
        <p:nvSpPr>
          <p:cNvPr id="90121" name="Rectangle 8">
            <a:extLst>
              <a:ext uri="{FF2B5EF4-FFF2-40B4-BE49-F238E27FC236}">
                <a16:creationId xmlns:a16="http://schemas.microsoft.com/office/drawing/2014/main" id="{674A512C-9479-4434-AB64-4937F920F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2155825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no</a:t>
            </a:r>
          </a:p>
        </p:txBody>
      </p:sp>
      <p:sp>
        <p:nvSpPr>
          <p:cNvPr id="90122" name="Rectangle 9">
            <a:extLst>
              <a:ext uri="{FF2B5EF4-FFF2-40B4-BE49-F238E27FC236}">
                <a16:creationId xmlns:a16="http://schemas.microsoft.com/office/drawing/2014/main" id="{5B356FC0-6E89-48FD-8F67-55ED35A92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2155825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90123" name="Rectangle 10">
            <a:extLst>
              <a:ext uri="{FF2B5EF4-FFF2-40B4-BE49-F238E27FC236}">
                <a16:creationId xmlns:a16="http://schemas.microsoft.com/office/drawing/2014/main" id="{807E034E-4B69-457C-ADE8-9C2314C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650" y="2155825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90124" name="Line 11">
            <a:extLst>
              <a:ext uri="{FF2B5EF4-FFF2-40B4-BE49-F238E27FC236}">
                <a16:creationId xmlns:a16="http://schemas.microsoft.com/office/drawing/2014/main" id="{10570514-CAE8-48ED-AC2F-4E66A2A7EC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4250" y="21558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25" name="Line 12">
            <a:extLst>
              <a:ext uri="{FF2B5EF4-FFF2-40B4-BE49-F238E27FC236}">
                <a16:creationId xmlns:a16="http://schemas.microsoft.com/office/drawing/2014/main" id="{72CE37BA-F278-4CF7-A520-E39A116A5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4250" y="26892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26" name="Rectangle 13">
            <a:extLst>
              <a:ext uri="{FF2B5EF4-FFF2-40B4-BE49-F238E27FC236}">
                <a16:creationId xmlns:a16="http://schemas.microsoft.com/office/drawing/2014/main" id="{C59E2B49-75D4-480B-9F71-E5C192374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994025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T2</a:t>
            </a:r>
          </a:p>
        </p:txBody>
      </p:sp>
      <p:sp>
        <p:nvSpPr>
          <p:cNvPr id="90127" name="Rectangle 14">
            <a:extLst>
              <a:ext uri="{FF2B5EF4-FFF2-40B4-BE49-F238E27FC236}">
                <a16:creationId xmlns:a16="http://schemas.microsoft.com/office/drawing/2014/main" id="{EEAD3092-8296-48B4-881C-F47B09217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50" y="2994025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U</a:t>
            </a:r>
          </a:p>
        </p:txBody>
      </p:sp>
      <p:sp>
        <p:nvSpPr>
          <p:cNvPr id="90128" name="Rectangle 15">
            <a:extLst>
              <a:ext uri="{FF2B5EF4-FFF2-40B4-BE49-F238E27FC236}">
                <a16:creationId xmlns:a16="http://schemas.microsoft.com/office/drawing/2014/main" id="{A372C653-E484-4A6C-BE9E-1C833CE66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2994025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no</a:t>
            </a:r>
          </a:p>
        </p:txBody>
      </p:sp>
      <p:sp>
        <p:nvSpPr>
          <p:cNvPr id="90129" name="Rectangle 16">
            <a:extLst>
              <a:ext uri="{FF2B5EF4-FFF2-40B4-BE49-F238E27FC236}">
                <a16:creationId xmlns:a16="http://schemas.microsoft.com/office/drawing/2014/main" id="{650ECEC4-CC74-4431-BBC2-5C587960E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2994025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90130" name="Rectangle 17">
            <a:extLst>
              <a:ext uri="{FF2B5EF4-FFF2-40B4-BE49-F238E27FC236}">
                <a16:creationId xmlns:a16="http://schemas.microsoft.com/office/drawing/2014/main" id="{8DF15F3C-EC51-4B40-8352-6A4CA157B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650" y="2994025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90131" name="Rectangle 18">
            <a:extLst>
              <a:ext uri="{FF2B5EF4-FFF2-40B4-BE49-F238E27FC236}">
                <a16:creationId xmlns:a16="http://schemas.microsoft.com/office/drawing/2014/main" id="{8E2524F3-62BC-40EE-8402-D54A1AC11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3984625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T3</a:t>
            </a:r>
          </a:p>
        </p:txBody>
      </p:sp>
      <p:sp>
        <p:nvSpPr>
          <p:cNvPr id="393235" name="Rectangle 19">
            <a:extLst>
              <a:ext uri="{FF2B5EF4-FFF2-40B4-BE49-F238E27FC236}">
                <a16:creationId xmlns:a16="http://schemas.microsoft.com/office/drawing/2014/main" id="{EEDCE555-9E7B-4FDA-BD6D-4A5EFCB27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50" y="3984625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</a:p>
        </p:txBody>
      </p:sp>
      <p:sp>
        <p:nvSpPr>
          <p:cNvPr id="90133" name="Rectangle 20">
            <a:extLst>
              <a:ext uri="{FF2B5EF4-FFF2-40B4-BE49-F238E27FC236}">
                <a16:creationId xmlns:a16="http://schemas.microsoft.com/office/drawing/2014/main" id="{F8E5CB18-800A-4382-A920-CD923E02A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3984625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90134" name="Rectangle 21">
            <a:extLst>
              <a:ext uri="{FF2B5EF4-FFF2-40B4-BE49-F238E27FC236}">
                <a16:creationId xmlns:a16="http://schemas.microsoft.com/office/drawing/2014/main" id="{0A347CA5-A791-4F9F-9FF2-D2C8535D7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3984625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</a:t>
            </a:r>
          </a:p>
        </p:txBody>
      </p:sp>
      <p:sp>
        <p:nvSpPr>
          <p:cNvPr id="90135" name="Rectangle 22">
            <a:extLst>
              <a:ext uri="{FF2B5EF4-FFF2-40B4-BE49-F238E27FC236}">
                <a16:creationId xmlns:a16="http://schemas.microsoft.com/office/drawing/2014/main" id="{F7ED535E-AA45-46C3-B7E2-B33FA0DBB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650" y="3984625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90136" name="Line 24">
            <a:extLst>
              <a:ext uri="{FF2B5EF4-FFF2-40B4-BE49-F238E27FC236}">
                <a16:creationId xmlns:a16="http://schemas.microsoft.com/office/drawing/2014/main" id="{53D4DFE5-8737-40C2-981C-AFBAC93F2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4250" y="29940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37" name="Line 25">
            <a:extLst>
              <a:ext uri="{FF2B5EF4-FFF2-40B4-BE49-F238E27FC236}">
                <a16:creationId xmlns:a16="http://schemas.microsoft.com/office/drawing/2014/main" id="{50F6108A-D13A-4513-8C14-7A9EF433E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8050" y="3527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38" name="Line 26">
            <a:extLst>
              <a:ext uri="{FF2B5EF4-FFF2-40B4-BE49-F238E27FC236}">
                <a16:creationId xmlns:a16="http://schemas.microsoft.com/office/drawing/2014/main" id="{109F0D67-BFA3-4C60-8945-70C861CC1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4250" y="39846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39" name="Line 27">
            <a:extLst>
              <a:ext uri="{FF2B5EF4-FFF2-40B4-BE49-F238E27FC236}">
                <a16:creationId xmlns:a16="http://schemas.microsoft.com/office/drawing/2014/main" id="{9EF2A7C7-D37C-4C9B-B292-A41BBD928E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4250" y="45180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0" name="Line 29">
            <a:extLst>
              <a:ext uri="{FF2B5EF4-FFF2-40B4-BE49-F238E27FC236}">
                <a16:creationId xmlns:a16="http://schemas.microsoft.com/office/drawing/2014/main" id="{201B316F-D0FF-4EF1-BAC6-CCF48AFAB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9850" y="23844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1" name="Line 30">
            <a:extLst>
              <a:ext uri="{FF2B5EF4-FFF2-40B4-BE49-F238E27FC236}">
                <a16:creationId xmlns:a16="http://schemas.microsoft.com/office/drawing/2014/main" id="{AD35E827-ABCC-483C-BE2A-F67B63D94B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9850" y="33750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2" name="Line 31">
            <a:extLst>
              <a:ext uri="{FF2B5EF4-FFF2-40B4-BE49-F238E27FC236}">
                <a16:creationId xmlns:a16="http://schemas.microsoft.com/office/drawing/2014/main" id="{6D08DF5B-949C-4B31-A4CB-7605D5CF6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9450" y="24606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3" name="Line 32">
            <a:extLst>
              <a:ext uri="{FF2B5EF4-FFF2-40B4-BE49-F238E27FC236}">
                <a16:creationId xmlns:a16="http://schemas.microsoft.com/office/drawing/2014/main" id="{1B3DC438-BD40-4D7F-8CB7-D2ED42A4E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9450" y="32988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4" name="Line 33">
            <a:extLst>
              <a:ext uri="{FF2B5EF4-FFF2-40B4-BE49-F238E27FC236}">
                <a16:creationId xmlns:a16="http://schemas.microsoft.com/office/drawing/2014/main" id="{75125732-1DF9-4491-AC64-E4FE1A267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9450" y="43656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5" name="Line 34">
            <a:extLst>
              <a:ext uri="{FF2B5EF4-FFF2-40B4-BE49-F238E27FC236}">
                <a16:creationId xmlns:a16="http://schemas.microsoft.com/office/drawing/2014/main" id="{426FBCEE-DF85-45E6-8352-16F356B53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9450" y="28416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6" name="Line 35">
            <a:extLst>
              <a:ext uri="{FF2B5EF4-FFF2-40B4-BE49-F238E27FC236}">
                <a16:creationId xmlns:a16="http://schemas.microsoft.com/office/drawing/2014/main" id="{F0A0D612-6CD5-45F8-82F0-CAAA5B354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9450" y="36798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7" name="Line 36">
            <a:extLst>
              <a:ext uri="{FF2B5EF4-FFF2-40B4-BE49-F238E27FC236}">
                <a16:creationId xmlns:a16="http://schemas.microsoft.com/office/drawing/2014/main" id="{2539CB32-FBD3-40D4-BCE8-9EC1CAF1F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9450" y="47466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8" name="Text Box 37">
            <a:extLst>
              <a:ext uri="{FF2B5EF4-FFF2-40B4-BE49-F238E27FC236}">
                <a16:creationId xmlns:a16="http://schemas.microsoft.com/office/drawing/2014/main" id="{D76CBF55-87C6-4F2B-8A1C-990504A60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0" y="4867275"/>
            <a:ext cx="1584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To other T3 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records</a:t>
            </a:r>
          </a:p>
        </p:txBody>
      </p:sp>
      <p:sp>
        <p:nvSpPr>
          <p:cNvPr id="90149" name="Freeform 38">
            <a:extLst>
              <a:ext uri="{FF2B5EF4-FFF2-40B4-BE49-F238E27FC236}">
                <a16:creationId xmlns:a16="http://schemas.microsoft.com/office/drawing/2014/main" id="{14AB818B-54CA-4A1D-9BA3-4736C077D03A}"/>
              </a:ext>
            </a:extLst>
          </p:cNvPr>
          <p:cNvSpPr>
            <a:spLocks/>
          </p:cNvSpPr>
          <p:nvPr/>
        </p:nvSpPr>
        <p:spPr bwMode="auto">
          <a:xfrm>
            <a:off x="1928813" y="2478088"/>
            <a:ext cx="2332037" cy="927100"/>
          </a:xfrm>
          <a:custGeom>
            <a:avLst/>
            <a:gdLst>
              <a:gd name="T0" fmla="*/ 0 w 1469"/>
              <a:gd name="T1" fmla="*/ 2147483646 h 584"/>
              <a:gd name="T2" fmla="*/ 2147483646 w 1469"/>
              <a:gd name="T3" fmla="*/ 2147483646 h 584"/>
              <a:gd name="T4" fmla="*/ 2147483646 w 1469"/>
              <a:gd name="T5" fmla="*/ 2147483646 h 584"/>
              <a:gd name="T6" fmla="*/ 2147483646 w 1469"/>
              <a:gd name="T7" fmla="*/ 2147483646 h 584"/>
              <a:gd name="T8" fmla="*/ 2147483646 w 1469"/>
              <a:gd name="T9" fmla="*/ 2147483646 h 584"/>
              <a:gd name="T10" fmla="*/ 2147483646 w 1469"/>
              <a:gd name="T11" fmla="*/ 2147483646 h 584"/>
              <a:gd name="T12" fmla="*/ 2147483646 w 1469"/>
              <a:gd name="T13" fmla="*/ 2147483646 h 584"/>
              <a:gd name="T14" fmla="*/ 2147483646 w 1469"/>
              <a:gd name="T15" fmla="*/ 2147483646 h 5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69"/>
              <a:gd name="T25" fmla="*/ 0 h 584"/>
              <a:gd name="T26" fmla="*/ 1469 w 1469"/>
              <a:gd name="T27" fmla="*/ 584 h 5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69" h="584">
                <a:moveTo>
                  <a:pt x="0" y="584"/>
                </a:moveTo>
                <a:cubicBezTo>
                  <a:pt x="305" y="566"/>
                  <a:pt x="611" y="580"/>
                  <a:pt x="916" y="555"/>
                </a:cubicBezTo>
                <a:cubicBezTo>
                  <a:pt x="940" y="547"/>
                  <a:pt x="965" y="541"/>
                  <a:pt x="989" y="533"/>
                </a:cubicBezTo>
                <a:cubicBezTo>
                  <a:pt x="1002" y="515"/>
                  <a:pt x="1021" y="501"/>
                  <a:pt x="1032" y="482"/>
                </a:cubicBezTo>
                <a:cubicBezTo>
                  <a:pt x="1055" y="442"/>
                  <a:pt x="1053" y="349"/>
                  <a:pt x="1061" y="315"/>
                </a:cubicBezTo>
                <a:cubicBezTo>
                  <a:pt x="1074" y="257"/>
                  <a:pt x="1086" y="207"/>
                  <a:pt x="1112" y="155"/>
                </a:cubicBezTo>
                <a:cubicBezTo>
                  <a:pt x="1140" y="99"/>
                  <a:pt x="1178" y="17"/>
                  <a:pt x="1251" y="9"/>
                </a:cubicBezTo>
                <a:cubicBezTo>
                  <a:pt x="1332" y="0"/>
                  <a:pt x="1387" y="2"/>
                  <a:pt x="1469" y="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>
            <a:extLst>
              <a:ext uri="{FF2B5EF4-FFF2-40B4-BE49-F238E27FC236}">
                <a16:creationId xmlns:a16="http://schemas.microsoft.com/office/drawing/2014/main" id="{F9A7521D-A2E7-4E5B-80DD-8D6163CF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81F3DF-70F9-4998-90C9-EFC4E8009A4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89</a:t>
            </a:fld>
            <a:endParaRPr lang="en-US" altLang="hu-HU" sz="14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3C57C293-DFF7-4F48-BD7C-DBAB4FDB3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7688" y="33337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What are the objects we lock?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EB4BBD2B-5021-47AC-BE17-1F2B1A3D0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48431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								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								?</a:t>
            </a:r>
          </a:p>
          <a:p>
            <a:pPr eaLnBrk="1" hangingPunct="1">
              <a:buFontTx/>
              <a:buNone/>
            </a:pPr>
            <a:endParaRPr lang="en-US" altLang="hu-HU"/>
          </a:p>
        </p:txBody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9D16E321-3CE8-40DD-8407-CBCB87C90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1712913"/>
            <a:ext cx="1371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Relation A</a:t>
            </a:r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51BB42DA-B4AA-428E-BA11-7C9E07D5E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2474913"/>
            <a:ext cx="1371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Relation B</a:t>
            </a:r>
          </a:p>
        </p:txBody>
      </p:sp>
      <p:sp>
        <p:nvSpPr>
          <p:cNvPr id="91143" name="Rectangle 7">
            <a:extLst>
              <a:ext uri="{FF2B5EF4-FFF2-40B4-BE49-F238E27FC236}">
                <a16:creationId xmlns:a16="http://schemas.microsoft.com/office/drawing/2014/main" id="{03EE5B1A-C26A-4EDE-9B0C-67536CB74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3236913"/>
            <a:ext cx="13716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91144" name="Text Box 8">
            <a:extLst>
              <a:ext uri="{FF2B5EF4-FFF2-40B4-BE49-F238E27FC236}">
                <a16:creationId xmlns:a16="http://schemas.microsoft.com/office/drawing/2014/main" id="{D8D2C7FA-E542-410F-9B66-3C63463F0C0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593056" y="3606007"/>
            <a:ext cx="55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...</a:t>
            </a:r>
          </a:p>
        </p:txBody>
      </p:sp>
      <p:sp>
        <p:nvSpPr>
          <p:cNvPr id="91145" name="Rectangle 9">
            <a:extLst>
              <a:ext uri="{FF2B5EF4-FFF2-40B4-BE49-F238E27FC236}">
                <a16:creationId xmlns:a16="http://schemas.microsoft.com/office/drawing/2014/main" id="{4214D84B-ABD3-4305-9361-665E2A8B1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1712913"/>
            <a:ext cx="1371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Tuple A</a:t>
            </a:r>
          </a:p>
        </p:txBody>
      </p:sp>
      <p:sp>
        <p:nvSpPr>
          <p:cNvPr id="91146" name="Rectangle 10">
            <a:extLst>
              <a:ext uri="{FF2B5EF4-FFF2-40B4-BE49-F238E27FC236}">
                <a16:creationId xmlns:a16="http://schemas.microsoft.com/office/drawing/2014/main" id="{D6E8B31F-639F-4152-91BC-EAF6DC614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2170113"/>
            <a:ext cx="1371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Tuple B</a:t>
            </a:r>
          </a:p>
        </p:txBody>
      </p:sp>
      <p:sp>
        <p:nvSpPr>
          <p:cNvPr id="91147" name="Rectangle 11">
            <a:extLst>
              <a:ext uri="{FF2B5EF4-FFF2-40B4-BE49-F238E27FC236}">
                <a16:creationId xmlns:a16="http://schemas.microsoft.com/office/drawing/2014/main" id="{1751109E-7139-4BB8-812A-7A9AB0324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2627313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Tuple C</a:t>
            </a:r>
          </a:p>
        </p:txBody>
      </p:sp>
      <p:sp>
        <p:nvSpPr>
          <p:cNvPr id="91148" name="Rectangle 12">
            <a:extLst>
              <a:ext uri="{FF2B5EF4-FFF2-40B4-BE49-F238E27FC236}">
                <a16:creationId xmlns:a16="http://schemas.microsoft.com/office/drawing/2014/main" id="{D6C3872F-79F9-4B48-96AE-58FF9EC85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3008313"/>
            <a:ext cx="1371600" cy="243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91149" name="Text Box 14">
            <a:extLst>
              <a:ext uri="{FF2B5EF4-FFF2-40B4-BE49-F238E27FC236}">
                <a16:creationId xmlns:a16="http://schemas.microsoft.com/office/drawing/2014/main" id="{E28CE671-6036-45FD-AFD6-FCDAB1CEF66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498056" y="3682207"/>
            <a:ext cx="55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...</a:t>
            </a:r>
          </a:p>
        </p:txBody>
      </p:sp>
      <p:sp>
        <p:nvSpPr>
          <p:cNvPr id="91150" name="Rectangle 15">
            <a:extLst>
              <a:ext uri="{FF2B5EF4-FFF2-40B4-BE49-F238E27FC236}">
                <a16:creationId xmlns:a16="http://schemas.microsoft.com/office/drawing/2014/main" id="{3EEC7726-D781-4E69-AF91-81AEAFEAE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0" y="1712913"/>
            <a:ext cx="1219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Disk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block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</a:t>
            </a:r>
          </a:p>
        </p:txBody>
      </p:sp>
      <p:sp>
        <p:nvSpPr>
          <p:cNvPr id="91151" name="Rectangle 16">
            <a:extLst>
              <a:ext uri="{FF2B5EF4-FFF2-40B4-BE49-F238E27FC236}">
                <a16:creationId xmlns:a16="http://schemas.microsoft.com/office/drawing/2014/main" id="{524E7B2B-056A-4759-9572-D73E955D4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0" y="3008313"/>
            <a:ext cx="1219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Disk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block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</a:t>
            </a:r>
          </a:p>
        </p:txBody>
      </p:sp>
      <p:sp>
        <p:nvSpPr>
          <p:cNvPr id="91152" name="Rectangle 17">
            <a:extLst>
              <a:ext uri="{FF2B5EF4-FFF2-40B4-BE49-F238E27FC236}">
                <a16:creationId xmlns:a16="http://schemas.microsoft.com/office/drawing/2014/main" id="{AE7BEFDA-EA04-4589-BF05-0C4E15C14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0" y="4303713"/>
            <a:ext cx="1219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91153" name="Text Box 18">
            <a:extLst>
              <a:ext uri="{FF2B5EF4-FFF2-40B4-BE49-F238E27FC236}">
                <a16:creationId xmlns:a16="http://schemas.microsoft.com/office/drawing/2014/main" id="{F1AB510A-2A31-4AB5-9224-6621EA9DCD67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707856" y="4520407"/>
            <a:ext cx="55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...</a:t>
            </a:r>
          </a:p>
        </p:txBody>
      </p:sp>
      <p:sp>
        <p:nvSpPr>
          <p:cNvPr id="91154" name="Text Box 19">
            <a:extLst>
              <a:ext uri="{FF2B5EF4-FFF2-40B4-BE49-F238E27FC236}">
                <a16:creationId xmlns:a16="http://schemas.microsoft.com/office/drawing/2014/main" id="{5480B4BE-8BDD-44CB-A8D1-8C272947D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575" y="5502275"/>
            <a:ext cx="63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DB</a:t>
            </a:r>
          </a:p>
        </p:txBody>
      </p:sp>
      <p:sp>
        <p:nvSpPr>
          <p:cNvPr id="91155" name="Text Box 20">
            <a:extLst>
              <a:ext uri="{FF2B5EF4-FFF2-40B4-BE49-F238E27FC236}">
                <a16:creationId xmlns:a16="http://schemas.microsoft.com/office/drawing/2014/main" id="{2DA55D12-60FB-4CBD-A725-63ACA1328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5975" y="5586413"/>
            <a:ext cx="63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DB</a:t>
            </a:r>
          </a:p>
        </p:txBody>
      </p:sp>
      <p:sp>
        <p:nvSpPr>
          <p:cNvPr id="91156" name="Text Box 21">
            <a:extLst>
              <a:ext uri="{FF2B5EF4-FFF2-40B4-BE49-F238E27FC236}">
                <a16:creationId xmlns:a16="http://schemas.microsoft.com/office/drawing/2014/main" id="{CF0C2D8C-1082-467C-BE6E-C7A9E4309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5656263"/>
            <a:ext cx="63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DB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177C39-877A-49CA-9DB7-C72EC482F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85788"/>
            <a:ext cx="7772400" cy="5510212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schedule </a:t>
            </a:r>
            <a:r>
              <a:rPr lang="en-US" sz="2800" i="1" dirty="0">
                <a:solidFill>
                  <a:srgbClr val="FF0000"/>
                </a:solidFill>
              </a:rPr>
              <a:t>S is </a:t>
            </a:r>
            <a:r>
              <a:rPr lang="en-US" sz="2800" i="1" dirty="0" err="1">
                <a:solidFill>
                  <a:srgbClr val="FF0000"/>
                </a:solidFill>
              </a:rPr>
              <a:t>serializable</a:t>
            </a:r>
            <a:r>
              <a:rPr lang="en-US" sz="2800" i="1" dirty="0"/>
              <a:t> if there is a serial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schedule </a:t>
            </a:r>
            <a:r>
              <a:rPr lang="en-US" sz="2800" i="1" dirty="0"/>
              <a:t>S' such that for every initial database state, the </a:t>
            </a:r>
            <a:r>
              <a:rPr lang="en-US" sz="2800" i="1" dirty="0">
                <a:solidFill>
                  <a:srgbClr val="00B050"/>
                </a:solidFill>
              </a:rPr>
              <a:t>effects</a:t>
            </a:r>
            <a:r>
              <a:rPr lang="en-US" sz="2800" i="1" dirty="0"/>
              <a:t> of S and S‘ </a:t>
            </a:r>
            <a:r>
              <a:rPr lang="en-US" sz="2800" dirty="0"/>
              <a:t>are the </a:t>
            </a:r>
            <a:r>
              <a:rPr lang="en-US" sz="2800" dirty="0">
                <a:solidFill>
                  <a:srgbClr val="00B050"/>
                </a:solidFill>
              </a:rPr>
              <a:t>same</a:t>
            </a:r>
            <a:r>
              <a:rPr lang="en-US" sz="2800" dirty="0"/>
              <a:t>.</a:t>
            </a:r>
            <a:endParaRPr lang="en-US" sz="2400" dirty="0"/>
          </a:p>
        </p:txBody>
      </p:sp>
      <p:sp>
        <p:nvSpPr>
          <p:cNvPr id="13315" name="Dia számának helye 5">
            <a:extLst>
              <a:ext uri="{FF2B5EF4-FFF2-40B4-BE49-F238E27FC236}">
                <a16:creationId xmlns:a16="http://schemas.microsoft.com/office/drawing/2014/main" id="{778FA343-8651-4E92-8C71-A36FD1C2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908ECE-676F-4D43-AAE8-26D1665962A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hu-HU" sz="14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>
            <a:extLst>
              <a:ext uri="{FF2B5EF4-FFF2-40B4-BE49-F238E27FC236}">
                <a16:creationId xmlns:a16="http://schemas.microsoft.com/office/drawing/2014/main" id="{13D9DD84-91FE-452F-8048-4F8C3963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B8B98C-9816-43D4-9DCB-142B2B3C977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90</a:t>
            </a:fld>
            <a:endParaRPr lang="en-US" altLang="hu-HU" sz="1400"/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6929CDD2-ABCD-4CE9-A4AB-C4E7B65D4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3725" y="398463"/>
            <a:ext cx="7772400" cy="1147762"/>
          </a:xfrm>
        </p:spPr>
        <p:txBody>
          <a:bodyPr/>
          <a:lstStyle/>
          <a:p>
            <a:pPr eaLnBrk="1" hangingPunct="1"/>
            <a:r>
              <a:rPr lang="en-US" altLang="hu-HU"/>
              <a:t>Locking works in any case, but should we choose </a:t>
            </a:r>
            <a:r>
              <a:rPr lang="en-US" altLang="hu-HU" u="sng"/>
              <a:t>small</a:t>
            </a:r>
            <a:r>
              <a:rPr lang="en-US" altLang="hu-HU"/>
              <a:t> or </a:t>
            </a:r>
            <a:r>
              <a:rPr lang="en-US" altLang="hu-HU" u="sng"/>
              <a:t>large objects?</a:t>
            </a:r>
            <a:endParaRPr lang="en-US" altLang="hu-HU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5">
            <a:extLst>
              <a:ext uri="{FF2B5EF4-FFF2-40B4-BE49-F238E27FC236}">
                <a16:creationId xmlns:a16="http://schemas.microsoft.com/office/drawing/2014/main" id="{A1E21227-75E1-43BF-AD02-6E99FFC2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CEA42D-D18C-4BDE-8D71-815DF77158CD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91</a:t>
            </a:fld>
            <a:endParaRPr lang="en-US" altLang="hu-HU" sz="1400"/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EE73EAEC-4AD9-4F29-A088-562E0B29D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3725" y="398463"/>
            <a:ext cx="7772400" cy="1147762"/>
          </a:xfrm>
        </p:spPr>
        <p:txBody>
          <a:bodyPr/>
          <a:lstStyle/>
          <a:p>
            <a:pPr eaLnBrk="1" hangingPunct="1"/>
            <a:r>
              <a:rPr lang="en-US" altLang="hu-HU"/>
              <a:t>Locking works in any case, but should we choose </a:t>
            </a:r>
            <a:r>
              <a:rPr lang="en-US" altLang="hu-HU" u="sng">
                <a:solidFill>
                  <a:srgbClr val="FF0000"/>
                </a:solidFill>
              </a:rPr>
              <a:t>small</a:t>
            </a:r>
            <a:r>
              <a:rPr lang="en-US" altLang="hu-HU">
                <a:solidFill>
                  <a:srgbClr val="FF0000"/>
                </a:solidFill>
              </a:rPr>
              <a:t> or </a:t>
            </a:r>
            <a:r>
              <a:rPr lang="en-US" altLang="hu-HU" u="sng">
                <a:solidFill>
                  <a:srgbClr val="FF0000"/>
                </a:solidFill>
              </a:rPr>
              <a:t>large objects</a:t>
            </a:r>
            <a:r>
              <a:rPr lang="en-US" altLang="hu-HU" u="sng"/>
              <a:t>?</a:t>
            </a:r>
            <a:endParaRPr lang="en-US" altLang="hu-HU"/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10323F3F-D0A5-4CCF-B090-734B757CA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3" y="2038350"/>
            <a:ext cx="830738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/>
              <a:t>If we lock </a:t>
            </a:r>
            <a:r>
              <a:rPr lang="en-US" altLang="hu-HU" u="sng"/>
              <a:t>large</a:t>
            </a:r>
            <a:r>
              <a:rPr lang="en-US" altLang="hu-HU"/>
              <a:t> objects (e.g., Relations)</a:t>
            </a:r>
          </a:p>
          <a:p>
            <a:pPr lvl="1" eaLnBrk="1" hangingPunct="1"/>
            <a:r>
              <a:rPr lang="en-US" altLang="hu-HU"/>
              <a:t>Need few locks</a:t>
            </a:r>
          </a:p>
          <a:p>
            <a:pPr lvl="1" eaLnBrk="1" hangingPunct="1"/>
            <a:r>
              <a:rPr lang="en-US" altLang="hu-HU"/>
              <a:t>Low concurrency</a:t>
            </a:r>
          </a:p>
          <a:p>
            <a:pPr eaLnBrk="1" hangingPunct="1"/>
            <a:r>
              <a:rPr lang="en-US" altLang="hu-HU"/>
              <a:t>If we lock small objects (e.g., tuples,fields)</a:t>
            </a:r>
          </a:p>
          <a:p>
            <a:pPr lvl="1" eaLnBrk="1" hangingPunct="1"/>
            <a:r>
              <a:rPr lang="en-US" altLang="hu-HU"/>
              <a:t>Need more locks</a:t>
            </a:r>
          </a:p>
          <a:p>
            <a:pPr lvl="1" eaLnBrk="1" hangingPunct="1"/>
            <a:r>
              <a:rPr lang="en-US" altLang="hu-HU"/>
              <a:t>More concurrency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>
            <a:extLst>
              <a:ext uri="{FF2B5EF4-FFF2-40B4-BE49-F238E27FC236}">
                <a16:creationId xmlns:a16="http://schemas.microsoft.com/office/drawing/2014/main" id="{C601FFB3-1E83-4A73-9268-D5B4C5FB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A26949-0E49-4E45-83A4-BE00B8B3F393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92</a:t>
            </a:fld>
            <a:endParaRPr lang="en-US" altLang="hu-HU" sz="14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7CD0B060-D524-4D68-A83C-146780EB7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6575" y="449263"/>
            <a:ext cx="7772400" cy="819150"/>
          </a:xfrm>
        </p:spPr>
        <p:txBody>
          <a:bodyPr/>
          <a:lstStyle/>
          <a:p>
            <a:pPr algn="l" eaLnBrk="1" hangingPunct="1"/>
            <a:r>
              <a:rPr lang="en-US" altLang="hu-HU" sz="3600" dirty="0"/>
              <a:t>We </a:t>
            </a:r>
            <a:r>
              <a:rPr lang="en-US" altLang="hu-HU" sz="3600" u="sng" dirty="0"/>
              <a:t>can</a:t>
            </a:r>
            <a:r>
              <a:rPr lang="en-US" altLang="hu-HU" sz="3600" dirty="0"/>
              <a:t> have it both ways!!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6FA6B164-BC8A-4883-BE5B-896DDD2F57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1268414"/>
            <a:ext cx="7772400" cy="473169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Ask any janitor to give you the solution</a:t>
            </a:r>
            <a:r>
              <a:rPr lang="en-US" altLang="hu-HU" dirty="0" smtClean="0"/>
              <a:t>...</a:t>
            </a:r>
            <a:endParaRPr lang="hu-HU" altLang="hu-HU" dirty="0" smtClean="0"/>
          </a:p>
          <a:p>
            <a:pPr eaLnBrk="1" hangingPunct="1">
              <a:buFontTx/>
              <a:buNone/>
            </a:pPr>
            <a:r>
              <a:rPr lang="en-US" altLang="hu-HU" sz="2000" dirty="0" smtClean="0"/>
              <a:t>Should we close (</a:t>
            </a:r>
            <a:r>
              <a:rPr lang="en-US" altLang="hu-HU" sz="2000" dirty="0" smtClean="0">
                <a:solidFill>
                  <a:srgbClr val="00B050"/>
                </a:solidFill>
              </a:rPr>
              <a:t>lock</a:t>
            </a:r>
            <a:r>
              <a:rPr lang="en-US" altLang="hu-HU" sz="2000" dirty="0" smtClean="0"/>
              <a:t>) individual doors or restroom?</a:t>
            </a:r>
            <a:endParaRPr lang="en-US" altLang="hu-HU" sz="2000" dirty="0"/>
          </a:p>
        </p:txBody>
      </p:sp>
      <p:sp>
        <p:nvSpPr>
          <p:cNvPr id="94213" name="Line 4">
            <a:extLst>
              <a:ext uri="{FF2B5EF4-FFF2-40B4-BE49-F238E27FC236}">
                <a16:creationId xmlns:a16="http://schemas.microsoft.com/office/drawing/2014/main" id="{31B98114-C371-41AE-AC79-8C12F7902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1613" y="5135563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14" name="Line 5">
            <a:extLst>
              <a:ext uri="{FF2B5EF4-FFF2-40B4-BE49-F238E27FC236}">
                <a16:creationId xmlns:a16="http://schemas.microsoft.com/office/drawing/2014/main" id="{F1DBB9BA-5218-44A1-AC56-C1FFB48BB1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1613" y="4449763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15" name="Line 6">
            <a:extLst>
              <a:ext uri="{FF2B5EF4-FFF2-40B4-BE49-F238E27FC236}">
                <a16:creationId xmlns:a16="http://schemas.microsoft.com/office/drawing/2014/main" id="{FB331C86-95B6-4658-910F-1716A060C7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9613" y="4449763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16" name="Line 7">
            <a:extLst>
              <a:ext uri="{FF2B5EF4-FFF2-40B4-BE49-F238E27FC236}">
                <a16:creationId xmlns:a16="http://schemas.microsoft.com/office/drawing/2014/main" id="{88F0D651-1F52-48D7-8F08-11ABF467F7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5013" y="2544763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17" name="Line 8">
            <a:extLst>
              <a:ext uri="{FF2B5EF4-FFF2-40B4-BE49-F238E27FC236}">
                <a16:creationId xmlns:a16="http://schemas.microsoft.com/office/drawing/2014/main" id="{9980FE59-F5E8-4F50-940A-06B052CABB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77013" y="2544763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18" name="Line 9">
            <a:extLst>
              <a:ext uri="{FF2B5EF4-FFF2-40B4-BE49-F238E27FC236}">
                <a16:creationId xmlns:a16="http://schemas.microsoft.com/office/drawing/2014/main" id="{6645F904-726A-4138-A9EB-CD1877809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5013" y="2544763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19" name="Line 10">
            <a:extLst>
              <a:ext uri="{FF2B5EF4-FFF2-40B4-BE49-F238E27FC236}">
                <a16:creationId xmlns:a16="http://schemas.microsoft.com/office/drawing/2014/main" id="{4859CA5E-10AD-43AE-B910-9D3D62DBA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4813" y="25447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20" name="Line 11">
            <a:extLst>
              <a:ext uri="{FF2B5EF4-FFF2-40B4-BE49-F238E27FC236}">
                <a16:creationId xmlns:a16="http://schemas.microsoft.com/office/drawing/2014/main" id="{D0A07A23-0D64-4D83-BB92-85B800188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5013" y="3306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21" name="Line 13">
            <a:extLst>
              <a:ext uri="{FF2B5EF4-FFF2-40B4-BE49-F238E27FC236}">
                <a16:creationId xmlns:a16="http://schemas.microsoft.com/office/drawing/2014/main" id="{B4FC1A5A-F3EB-4759-9ABA-7F19B9ADA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25447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22" name="Line 14">
            <a:extLst>
              <a:ext uri="{FF2B5EF4-FFF2-40B4-BE49-F238E27FC236}">
                <a16:creationId xmlns:a16="http://schemas.microsoft.com/office/drawing/2014/main" id="{C66A1079-AFFC-46FA-B868-D7C2B7336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1613" y="25447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23" name="Line 15">
            <a:extLst>
              <a:ext uri="{FF2B5EF4-FFF2-40B4-BE49-F238E27FC236}">
                <a16:creationId xmlns:a16="http://schemas.microsoft.com/office/drawing/2014/main" id="{69DFC4CB-126D-4E14-9A82-05FA4AB650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0813" y="330676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24" name="Line 16">
            <a:extLst>
              <a:ext uri="{FF2B5EF4-FFF2-40B4-BE49-F238E27FC236}">
                <a16:creationId xmlns:a16="http://schemas.microsoft.com/office/drawing/2014/main" id="{A7C7C934-D4F8-4A68-A95E-F2248A866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813" y="330676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25" name="Line 17">
            <a:extLst>
              <a:ext uri="{FF2B5EF4-FFF2-40B4-BE49-F238E27FC236}">
                <a16:creationId xmlns:a16="http://schemas.microsoft.com/office/drawing/2014/main" id="{99593213-0F0C-4C3E-BB82-8A8FD4F4D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813" y="330676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26" name="Line 18">
            <a:extLst>
              <a:ext uri="{FF2B5EF4-FFF2-40B4-BE49-F238E27FC236}">
                <a16:creationId xmlns:a16="http://schemas.microsoft.com/office/drawing/2014/main" id="{FCA9F98D-A2ED-455E-BC1F-C4757472B3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2213" y="3306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27" name="Line 19">
            <a:extLst>
              <a:ext uri="{FF2B5EF4-FFF2-40B4-BE49-F238E27FC236}">
                <a16:creationId xmlns:a16="http://schemas.microsoft.com/office/drawing/2014/main" id="{225A134D-E579-4415-A49C-B6B74C2112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91213" y="3306763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28" name="Line 20">
            <a:extLst>
              <a:ext uri="{FF2B5EF4-FFF2-40B4-BE49-F238E27FC236}">
                <a16:creationId xmlns:a16="http://schemas.microsoft.com/office/drawing/2014/main" id="{8E486614-B6AD-4A17-85F8-B07DF17589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5813" y="3306763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29" name="Line 21">
            <a:extLst>
              <a:ext uri="{FF2B5EF4-FFF2-40B4-BE49-F238E27FC236}">
                <a16:creationId xmlns:a16="http://schemas.microsoft.com/office/drawing/2014/main" id="{C4DBCF7F-B1E2-4DD3-814E-255FCAA713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29013" y="3306763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30" name="Line 22">
            <a:extLst>
              <a:ext uri="{FF2B5EF4-FFF2-40B4-BE49-F238E27FC236}">
                <a16:creationId xmlns:a16="http://schemas.microsoft.com/office/drawing/2014/main" id="{1C344681-A000-4AAF-B6A0-8F1ADC57D3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6013" y="3306763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31" name="Text Box 24">
            <a:extLst>
              <a:ext uri="{FF2B5EF4-FFF2-40B4-BE49-F238E27FC236}">
                <a16:creationId xmlns:a16="http://schemas.microsoft.com/office/drawing/2014/main" id="{8FE47C4A-E933-461A-BA34-48C035E0F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6988" y="4579938"/>
            <a:ext cx="811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hall</a:t>
            </a:r>
          </a:p>
        </p:txBody>
      </p:sp>
      <p:sp>
        <p:nvSpPr>
          <p:cNvPr id="94232" name="Text Box 25">
            <a:extLst>
              <a:ext uri="{FF2B5EF4-FFF2-40B4-BE49-F238E27FC236}">
                <a16:creationId xmlns:a16="http://schemas.microsoft.com/office/drawing/2014/main" id="{E2A961C5-8458-4F4B-AA2F-4C46EAD24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438" y="2697163"/>
            <a:ext cx="879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Stall 1</a:t>
            </a:r>
          </a:p>
        </p:txBody>
      </p:sp>
      <p:sp>
        <p:nvSpPr>
          <p:cNvPr id="94233" name="Text Box 26">
            <a:extLst>
              <a:ext uri="{FF2B5EF4-FFF2-40B4-BE49-F238E27FC236}">
                <a16:creationId xmlns:a16="http://schemas.microsoft.com/office/drawing/2014/main" id="{9E5DB323-EBE4-4C48-889C-D15AF457B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438" y="2697163"/>
            <a:ext cx="879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Stall 2</a:t>
            </a:r>
          </a:p>
        </p:txBody>
      </p:sp>
      <p:sp>
        <p:nvSpPr>
          <p:cNvPr id="94234" name="Text Box 27">
            <a:extLst>
              <a:ext uri="{FF2B5EF4-FFF2-40B4-BE49-F238E27FC236}">
                <a16:creationId xmlns:a16="http://schemas.microsoft.com/office/drawing/2014/main" id="{65F035BE-1BE1-48FF-B75C-84F556087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238" y="2697163"/>
            <a:ext cx="879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Stall 3</a:t>
            </a:r>
          </a:p>
        </p:txBody>
      </p:sp>
      <p:sp>
        <p:nvSpPr>
          <p:cNvPr id="94235" name="Text Box 28">
            <a:extLst>
              <a:ext uri="{FF2B5EF4-FFF2-40B4-BE49-F238E27FC236}">
                <a16:creationId xmlns:a16="http://schemas.microsoft.com/office/drawing/2014/main" id="{D11CD779-8030-4724-99FC-89B9F51D5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2697163"/>
            <a:ext cx="879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Stall 4</a:t>
            </a:r>
          </a:p>
        </p:txBody>
      </p:sp>
      <p:sp>
        <p:nvSpPr>
          <p:cNvPr id="94236" name="Text Box 29">
            <a:extLst>
              <a:ext uri="{FF2B5EF4-FFF2-40B4-BE49-F238E27FC236}">
                <a16:creationId xmlns:a16="http://schemas.microsoft.com/office/drawing/2014/main" id="{91FB6AD5-F840-4BB2-89AE-FE00D6938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788" y="3819525"/>
            <a:ext cx="1189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restroom</a:t>
            </a:r>
            <a:endParaRPr lang="en-US" altLang="hu-HU" sz="28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5">
            <a:extLst>
              <a:ext uri="{FF2B5EF4-FFF2-40B4-BE49-F238E27FC236}">
                <a16:creationId xmlns:a16="http://schemas.microsoft.com/office/drawing/2014/main" id="{A308143B-8158-42DC-8CF9-1EC38D29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D1A999-77A2-4E27-B7CE-7CED4114DF7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93</a:t>
            </a:fld>
            <a:endParaRPr lang="en-US" altLang="hu-HU" sz="14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A49BC52F-F905-468E-8800-C2F4EBFBC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390525"/>
            <a:ext cx="7772400" cy="842963"/>
          </a:xfrm>
        </p:spPr>
        <p:txBody>
          <a:bodyPr/>
          <a:lstStyle/>
          <a:p>
            <a:pPr algn="l" eaLnBrk="1" hangingPunct="1"/>
            <a:r>
              <a:rPr lang="en-US" altLang="hu-HU" sz="3600" u="sng" dirty="0" smtClean="0"/>
              <a:t>Example</a:t>
            </a:r>
            <a:r>
              <a:rPr lang="hu-HU" altLang="hu-HU" sz="3600" u="sng" dirty="0" smtClean="0"/>
              <a:t> </a:t>
            </a:r>
            <a:r>
              <a:rPr lang="hu-HU" altLang="hu-HU" sz="2400" u="sng" dirty="0" smtClean="0"/>
              <a:t>(R: </a:t>
            </a:r>
            <a:r>
              <a:rPr lang="hu-HU" altLang="hu-HU" sz="2400" u="sng" dirty="0" err="1" smtClean="0"/>
              <a:t>relation</a:t>
            </a:r>
            <a:r>
              <a:rPr lang="hu-HU" altLang="hu-HU" sz="2400" u="sng" dirty="0" smtClean="0"/>
              <a:t>, t: </a:t>
            </a:r>
            <a:r>
              <a:rPr lang="hu-HU" altLang="hu-HU" sz="2400" u="sng" dirty="0" err="1" smtClean="0"/>
              <a:t>tuple</a:t>
            </a:r>
            <a:r>
              <a:rPr lang="hu-HU" altLang="hu-HU" sz="2400" u="sng" dirty="0" smtClean="0"/>
              <a:t>)</a:t>
            </a:r>
            <a:endParaRPr lang="en-US" altLang="hu-HU" sz="2400" u="sng" dirty="0"/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789B423C-7DC5-43D7-A563-27741D270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58908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 </a:t>
            </a:r>
          </a:p>
        </p:txBody>
      </p:sp>
      <p:sp>
        <p:nvSpPr>
          <p:cNvPr id="95237" name="Oval 4">
            <a:extLst>
              <a:ext uri="{FF2B5EF4-FFF2-40B4-BE49-F238E27FC236}">
                <a16:creationId xmlns:a16="http://schemas.microsoft.com/office/drawing/2014/main" id="{725EED5D-9419-404F-AF20-27F4CCB70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38" y="15890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R1</a:t>
            </a:r>
          </a:p>
        </p:txBody>
      </p:sp>
      <p:sp>
        <p:nvSpPr>
          <p:cNvPr id="95238" name="Oval 5">
            <a:extLst>
              <a:ext uri="{FF2B5EF4-FFF2-40B4-BE49-F238E27FC236}">
                <a16:creationId xmlns:a16="http://schemas.microsoft.com/office/drawing/2014/main" id="{B665787F-6590-4AE4-9930-BD9FBEC4C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26558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1</a:t>
            </a:r>
            <a:endParaRPr lang="en-US" altLang="hu-HU"/>
          </a:p>
        </p:txBody>
      </p:sp>
      <p:sp>
        <p:nvSpPr>
          <p:cNvPr id="95239" name="Oval 6">
            <a:extLst>
              <a:ext uri="{FF2B5EF4-FFF2-40B4-BE49-F238E27FC236}">
                <a16:creationId xmlns:a16="http://schemas.microsoft.com/office/drawing/2014/main" id="{5DB254FF-00FF-4A72-BFC8-7393DBBAF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038" y="29606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2</a:t>
            </a:r>
            <a:endParaRPr lang="en-US" altLang="hu-HU"/>
          </a:p>
        </p:txBody>
      </p:sp>
      <p:sp>
        <p:nvSpPr>
          <p:cNvPr id="95240" name="Oval 7">
            <a:extLst>
              <a:ext uri="{FF2B5EF4-FFF2-40B4-BE49-F238E27FC236}">
                <a16:creationId xmlns:a16="http://schemas.microsoft.com/office/drawing/2014/main" id="{21571FD2-B7ED-41E5-86D9-CF2B9C106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838" y="29606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3</a:t>
            </a:r>
            <a:endParaRPr lang="en-US" altLang="hu-HU"/>
          </a:p>
        </p:txBody>
      </p:sp>
      <p:sp>
        <p:nvSpPr>
          <p:cNvPr id="95241" name="Oval 8">
            <a:extLst>
              <a:ext uri="{FF2B5EF4-FFF2-40B4-BE49-F238E27FC236}">
                <a16:creationId xmlns:a16="http://schemas.microsoft.com/office/drawing/2014/main" id="{9F947A69-4F80-4460-9CBA-601430699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238" y="27320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4</a:t>
            </a:r>
            <a:endParaRPr lang="en-US" altLang="hu-HU"/>
          </a:p>
        </p:txBody>
      </p:sp>
      <p:sp>
        <p:nvSpPr>
          <p:cNvPr id="95242" name="Line 9">
            <a:extLst>
              <a:ext uri="{FF2B5EF4-FFF2-40B4-BE49-F238E27FC236}">
                <a16:creationId xmlns:a16="http://schemas.microsoft.com/office/drawing/2014/main" id="{A7A1E7C9-72ED-4F78-A4B4-498EEC297A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9438" y="1970088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5243" name="Line 10">
            <a:extLst>
              <a:ext uri="{FF2B5EF4-FFF2-40B4-BE49-F238E27FC236}">
                <a16:creationId xmlns:a16="http://schemas.microsoft.com/office/drawing/2014/main" id="{F2253432-3CD2-4E99-9DBE-4EB2A1905F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73438" y="227488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5244" name="Line 11">
            <a:extLst>
              <a:ext uri="{FF2B5EF4-FFF2-40B4-BE49-F238E27FC236}">
                <a16:creationId xmlns:a16="http://schemas.microsoft.com/office/drawing/2014/main" id="{91EC1E96-E997-4C2C-81A1-28D49B7709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7838" y="2198688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5245" name="Line 12">
            <a:extLst>
              <a:ext uri="{FF2B5EF4-FFF2-40B4-BE49-F238E27FC236}">
                <a16:creationId xmlns:a16="http://schemas.microsoft.com/office/drawing/2014/main" id="{A9B3D96B-D785-440B-A3D7-78D46787B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1817688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>
            <a:extLst>
              <a:ext uri="{FF2B5EF4-FFF2-40B4-BE49-F238E27FC236}">
                <a16:creationId xmlns:a16="http://schemas.microsoft.com/office/drawing/2014/main" id="{FEBE33A7-33BA-4522-BC1E-E50E3425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72DF64-E935-4268-B594-D17675E6E46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94</a:t>
            </a:fld>
            <a:endParaRPr lang="en-US" altLang="hu-HU" sz="14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7D993F87-E302-4591-95DB-D4503A3C4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390525"/>
            <a:ext cx="7772400" cy="842963"/>
          </a:xfrm>
        </p:spPr>
        <p:txBody>
          <a:bodyPr/>
          <a:lstStyle/>
          <a:p>
            <a:pPr algn="l" eaLnBrk="1" hangingPunct="1"/>
            <a:r>
              <a:rPr lang="en-US" altLang="hu-HU" sz="3600" u="sng" dirty="0" smtClean="0"/>
              <a:t>Example</a:t>
            </a:r>
            <a:r>
              <a:rPr lang="hu-HU" altLang="hu-HU" sz="3600" u="sng" dirty="0" smtClean="0"/>
              <a:t> </a:t>
            </a:r>
            <a:r>
              <a:rPr lang="hu-HU" altLang="hu-HU" sz="2400" u="sng" dirty="0" smtClean="0"/>
              <a:t>(</a:t>
            </a:r>
            <a:r>
              <a:rPr lang="hu-HU" altLang="hu-HU" sz="2400" u="sng" dirty="0" err="1" smtClean="0"/>
              <a:t>Warning</a:t>
            </a:r>
            <a:r>
              <a:rPr lang="hu-HU" altLang="hu-HU" sz="2400" u="sng" dirty="0" smtClean="0"/>
              <a:t> </a:t>
            </a:r>
            <a:r>
              <a:rPr lang="hu-HU" altLang="hu-HU" sz="2400" u="sng" dirty="0" err="1" smtClean="0"/>
              <a:t>or</a:t>
            </a:r>
            <a:r>
              <a:rPr lang="hu-HU" altLang="hu-HU" sz="2400" u="sng" dirty="0" smtClean="0"/>
              <a:t> </a:t>
            </a:r>
            <a:r>
              <a:rPr lang="hu-HU" altLang="hu-HU" sz="2400" u="sng" dirty="0" err="1" smtClean="0">
                <a:solidFill>
                  <a:srgbClr val="FF0000"/>
                </a:solidFill>
              </a:rPr>
              <a:t>Intention</a:t>
            </a:r>
            <a:r>
              <a:rPr lang="hu-HU" altLang="hu-HU" sz="2400" u="sng" dirty="0" smtClean="0"/>
              <a:t>)</a:t>
            </a:r>
            <a:endParaRPr lang="en-US" altLang="hu-HU" sz="2400" u="sng" dirty="0"/>
          </a:p>
        </p:txBody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D4181817-18BC-4BE6-B893-B47A90C73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58908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 </a:t>
            </a:r>
          </a:p>
        </p:txBody>
      </p:sp>
      <p:sp>
        <p:nvSpPr>
          <p:cNvPr id="96261" name="Oval 4">
            <a:extLst>
              <a:ext uri="{FF2B5EF4-FFF2-40B4-BE49-F238E27FC236}">
                <a16:creationId xmlns:a16="http://schemas.microsoft.com/office/drawing/2014/main" id="{2BFE6E9E-3E4C-4EED-B595-6B346CB18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38" y="15890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R1</a:t>
            </a:r>
          </a:p>
        </p:txBody>
      </p:sp>
      <p:sp>
        <p:nvSpPr>
          <p:cNvPr id="96262" name="Oval 5">
            <a:extLst>
              <a:ext uri="{FF2B5EF4-FFF2-40B4-BE49-F238E27FC236}">
                <a16:creationId xmlns:a16="http://schemas.microsoft.com/office/drawing/2014/main" id="{E4CF25A6-4FFC-4F4A-9531-89434B98F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26558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1</a:t>
            </a:r>
            <a:endParaRPr lang="en-US" altLang="hu-HU"/>
          </a:p>
        </p:txBody>
      </p:sp>
      <p:sp>
        <p:nvSpPr>
          <p:cNvPr id="96263" name="Oval 6">
            <a:extLst>
              <a:ext uri="{FF2B5EF4-FFF2-40B4-BE49-F238E27FC236}">
                <a16:creationId xmlns:a16="http://schemas.microsoft.com/office/drawing/2014/main" id="{279EC802-10C3-4B9F-AAA7-0A8E65B5F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038" y="29606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2</a:t>
            </a:r>
            <a:endParaRPr lang="en-US" altLang="hu-HU"/>
          </a:p>
        </p:txBody>
      </p:sp>
      <p:sp>
        <p:nvSpPr>
          <p:cNvPr id="96264" name="Oval 7">
            <a:extLst>
              <a:ext uri="{FF2B5EF4-FFF2-40B4-BE49-F238E27FC236}">
                <a16:creationId xmlns:a16="http://schemas.microsoft.com/office/drawing/2014/main" id="{98865E46-80E8-429E-BD3A-EC95ACBDF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838" y="29606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3</a:t>
            </a:r>
            <a:endParaRPr lang="en-US" altLang="hu-HU"/>
          </a:p>
        </p:txBody>
      </p:sp>
      <p:sp>
        <p:nvSpPr>
          <p:cNvPr id="96265" name="Oval 8">
            <a:extLst>
              <a:ext uri="{FF2B5EF4-FFF2-40B4-BE49-F238E27FC236}">
                <a16:creationId xmlns:a16="http://schemas.microsoft.com/office/drawing/2014/main" id="{43F68DCB-E174-4652-A85F-EA087AD45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238" y="27320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4</a:t>
            </a:r>
            <a:endParaRPr lang="en-US" altLang="hu-HU"/>
          </a:p>
        </p:txBody>
      </p:sp>
      <p:sp>
        <p:nvSpPr>
          <p:cNvPr id="96266" name="Line 9">
            <a:extLst>
              <a:ext uri="{FF2B5EF4-FFF2-40B4-BE49-F238E27FC236}">
                <a16:creationId xmlns:a16="http://schemas.microsoft.com/office/drawing/2014/main" id="{B43A37A6-8F86-43DD-B201-87A3504EE4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9438" y="1970088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6267" name="Line 10">
            <a:extLst>
              <a:ext uri="{FF2B5EF4-FFF2-40B4-BE49-F238E27FC236}">
                <a16:creationId xmlns:a16="http://schemas.microsoft.com/office/drawing/2014/main" id="{CD7291F4-0DAB-4D9C-980B-6BE2D9A10E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73438" y="227488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6268" name="Line 11">
            <a:extLst>
              <a:ext uri="{FF2B5EF4-FFF2-40B4-BE49-F238E27FC236}">
                <a16:creationId xmlns:a16="http://schemas.microsoft.com/office/drawing/2014/main" id="{F8FE1A04-6A3A-4F94-AECD-FA449B4B0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7838" y="2198688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6269" name="Line 12">
            <a:extLst>
              <a:ext uri="{FF2B5EF4-FFF2-40B4-BE49-F238E27FC236}">
                <a16:creationId xmlns:a16="http://schemas.microsoft.com/office/drawing/2014/main" id="{EDB9F791-7039-4A27-98E9-31B063422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1817688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96270" name="Group 18">
            <a:extLst>
              <a:ext uri="{FF2B5EF4-FFF2-40B4-BE49-F238E27FC236}">
                <a16:creationId xmlns:a16="http://schemas.microsoft.com/office/drawing/2014/main" id="{C0DD7BCA-0096-4AE0-A4C6-348B021B0C36}"/>
              </a:ext>
            </a:extLst>
          </p:cNvPr>
          <p:cNvGrpSpPr>
            <a:grpSpLocks/>
          </p:cNvGrpSpPr>
          <p:nvPr/>
        </p:nvGrpSpPr>
        <p:grpSpPr bwMode="auto">
          <a:xfrm>
            <a:off x="2922588" y="1079500"/>
            <a:ext cx="2725737" cy="3189288"/>
            <a:chOff x="1841" y="680"/>
            <a:chExt cx="1717" cy="2009"/>
          </a:xfrm>
        </p:grpSpPr>
        <p:sp>
          <p:nvSpPr>
            <p:cNvPr id="96271" name="Text Box 13">
              <a:extLst>
                <a:ext uri="{FF2B5EF4-FFF2-40B4-BE49-F238E27FC236}">
                  <a16:creationId xmlns:a16="http://schemas.microsoft.com/office/drawing/2014/main" id="{72B377B3-66FD-4613-9F92-073A38D52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" y="680"/>
              <a:ext cx="7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T</a:t>
              </a:r>
              <a:r>
                <a:rPr lang="en-US" altLang="hu-HU" sz="2000">
                  <a:solidFill>
                    <a:srgbClr val="FF0000"/>
                  </a:solidFill>
                </a:rPr>
                <a:t>1</a:t>
              </a:r>
              <a:r>
                <a:rPr lang="en-US" altLang="hu-HU" sz="2800">
                  <a:solidFill>
                    <a:srgbClr val="FF0000"/>
                  </a:solidFill>
                </a:rPr>
                <a:t>(IS)</a:t>
              </a:r>
            </a:p>
          </p:txBody>
        </p:sp>
        <p:sp>
          <p:nvSpPr>
            <p:cNvPr id="96272" name="Text Box 14">
              <a:extLst>
                <a:ext uri="{FF2B5EF4-FFF2-40B4-BE49-F238E27FC236}">
                  <a16:creationId xmlns:a16="http://schemas.microsoft.com/office/drawing/2014/main" id="{ACBC344E-EF26-450D-8D2F-846646BA2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4" y="2362"/>
              <a:ext cx="6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 dirty="0">
                  <a:solidFill>
                    <a:srgbClr val="FF0000"/>
                  </a:solidFill>
                </a:rPr>
                <a:t>T</a:t>
              </a:r>
              <a:r>
                <a:rPr lang="en-US" altLang="hu-HU" sz="2000" dirty="0">
                  <a:solidFill>
                    <a:srgbClr val="FF0000"/>
                  </a:solidFill>
                </a:rPr>
                <a:t>1</a:t>
              </a:r>
              <a:r>
                <a:rPr lang="en-US" altLang="hu-HU" sz="2800" dirty="0">
                  <a:solidFill>
                    <a:srgbClr val="FF0000"/>
                  </a:solidFill>
                </a:rPr>
                <a:t>(S)</a:t>
              </a:r>
            </a:p>
          </p:txBody>
        </p:sp>
        <p:sp>
          <p:nvSpPr>
            <p:cNvPr id="96273" name="Freeform 15">
              <a:extLst>
                <a:ext uri="{FF2B5EF4-FFF2-40B4-BE49-F238E27FC236}">
                  <a16:creationId xmlns:a16="http://schemas.microsoft.com/office/drawing/2014/main" id="{88BBD673-EA44-41AA-B822-139AE14B3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0" y="862"/>
              <a:ext cx="276" cy="207"/>
            </a:xfrm>
            <a:custGeom>
              <a:avLst/>
              <a:gdLst>
                <a:gd name="T0" fmla="*/ 0 w 276"/>
                <a:gd name="T1" fmla="*/ 207 h 207"/>
                <a:gd name="T2" fmla="*/ 102 w 276"/>
                <a:gd name="T3" fmla="*/ 62 h 207"/>
                <a:gd name="T4" fmla="*/ 276 w 276"/>
                <a:gd name="T5" fmla="*/ 11 h 207"/>
                <a:gd name="T6" fmla="*/ 0 60000 65536"/>
                <a:gd name="T7" fmla="*/ 0 60000 65536"/>
                <a:gd name="T8" fmla="*/ 0 60000 65536"/>
                <a:gd name="T9" fmla="*/ 0 w 276"/>
                <a:gd name="T10" fmla="*/ 0 h 207"/>
                <a:gd name="T11" fmla="*/ 276 w 276"/>
                <a:gd name="T12" fmla="*/ 207 h 2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" h="207">
                  <a:moveTo>
                    <a:pt x="0" y="207"/>
                  </a:moveTo>
                  <a:cubicBezTo>
                    <a:pt x="18" y="150"/>
                    <a:pt x="53" y="98"/>
                    <a:pt x="102" y="62"/>
                  </a:cubicBezTo>
                  <a:cubicBezTo>
                    <a:pt x="141" y="0"/>
                    <a:pt x="210" y="11"/>
                    <a:pt x="276" y="1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6274" name="Freeform 16">
              <a:extLst>
                <a:ext uri="{FF2B5EF4-FFF2-40B4-BE49-F238E27FC236}">
                  <a16:creationId xmlns:a16="http://schemas.microsoft.com/office/drawing/2014/main" id="{8A0A26D5-1371-4C8A-94B3-D430D882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" y="2175"/>
              <a:ext cx="173" cy="378"/>
            </a:xfrm>
            <a:custGeom>
              <a:avLst/>
              <a:gdLst>
                <a:gd name="T0" fmla="*/ 42 w 173"/>
                <a:gd name="T1" fmla="*/ 0 h 378"/>
                <a:gd name="T2" fmla="*/ 13 w 173"/>
                <a:gd name="T3" fmla="*/ 160 h 378"/>
                <a:gd name="T4" fmla="*/ 64 w 173"/>
                <a:gd name="T5" fmla="*/ 334 h 378"/>
                <a:gd name="T6" fmla="*/ 173 w 173"/>
                <a:gd name="T7" fmla="*/ 378 h 3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378"/>
                <a:gd name="T14" fmla="*/ 173 w 173"/>
                <a:gd name="T15" fmla="*/ 378 h 3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378">
                  <a:moveTo>
                    <a:pt x="42" y="0"/>
                  </a:moveTo>
                  <a:cubicBezTo>
                    <a:pt x="25" y="53"/>
                    <a:pt x="21" y="104"/>
                    <a:pt x="13" y="160"/>
                  </a:cubicBezTo>
                  <a:cubicBezTo>
                    <a:pt x="18" y="206"/>
                    <a:pt x="0" y="314"/>
                    <a:pt x="64" y="334"/>
                  </a:cubicBezTo>
                  <a:cubicBezTo>
                    <a:pt x="92" y="353"/>
                    <a:pt x="138" y="378"/>
                    <a:pt x="173" y="37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9" name="Rectangle 2">
            <a:extLst>
              <a:ext uri="{FF2B5EF4-FFF2-40B4-BE49-F238E27FC236}">
                <a16:creationId xmlns:a16="http://schemas.microsoft.com/office/drawing/2014/main" id="{7D993F87-E302-4591-95DB-D4503A3C4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24" y="4624388"/>
            <a:ext cx="7582328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hu-HU" altLang="hu-HU" sz="2400" kern="0" dirty="0" smtClean="0">
                <a:solidFill>
                  <a:srgbClr val="FF0000"/>
                </a:solidFill>
              </a:rPr>
              <a:t>IS:</a:t>
            </a:r>
            <a:r>
              <a:rPr lang="hu-HU" altLang="hu-HU" sz="2400" kern="0" dirty="0" smtClean="0"/>
              <a:t> </a:t>
            </a:r>
            <a:r>
              <a:rPr lang="hu-HU" altLang="hu-HU" sz="2400" kern="0" dirty="0" err="1" smtClean="0"/>
              <a:t>Intention</a:t>
            </a:r>
            <a:r>
              <a:rPr lang="hu-HU" altLang="hu-HU" sz="2400" kern="0" dirty="0" smtClean="0"/>
              <a:t> </a:t>
            </a:r>
            <a:r>
              <a:rPr lang="hu-HU" altLang="hu-HU" sz="2400" kern="0" dirty="0" err="1" smtClean="0"/>
              <a:t>to</a:t>
            </a:r>
            <a:r>
              <a:rPr lang="hu-HU" altLang="hu-HU" sz="2400" kern="0" dirty="0" smtClean="0"/>
              <a:t> </a:t>
            </a:r>
            <a:r>
              <a:rPr lang="hu-HU" altLang="hu-HU" sz="2400" kern="0" dirty="0" err="1" smtClean="0"/>
              <a:t>obtain</a:t>
            </a:r>
            <a:r>
              <a:rPr lang="hu-HU" altLang="hu-HU" sz="2400" kern="0" dirty="0" smtClean="0"/>
              <a:t> a </a:t>
            </a:r>
            <a:r>
              <a:rPr lang="hu-HU" altLang="hu-HU" sz="2400" kern="0" dirty="0" err="1" smtClean="0"/>
              <a:t>shared</a:t>
            </a:r>
            <a:r>
              <a:rPr lang="hu-HU" altLang="hu-HU" sz="2400" kern="0" dirty="0" smtClean="0"/>
              <a:t> </a:t>
            </a:r>
            <a:r>
              <a:rPr lang="hu-HU" altLang="hu-HU" sz="2400" kern="0" dirty="0" err="1" smtClean="0"/>
              <a:t>lock</a:t>
            </a:r>
            <a:r>
              <a:rPr lang="hu-HU" altLang="hu-HU" sz="2400" kern="0" dirty="0" smtClean="0"/>
              <a:t> </a:t>
            </a:r>
            <a:r>
              <a:rPr lang="hu-HU" altLang="hu-HU" sz="2400" kern="0" dirty="0" err="1" smtClean="0"/>
              <a:t>on</a:t>
            </a:r>
            <a:r>
              <a:rPr lang="hu-HU" altLang="hu-HU" sz="2400" kern="0" dirty="0" smtClean="0"/>
              <a:t> a </a:t>
            </a:r>
            <a:r>
              <a:rPr lang="hu-HU" altLang="hu-HU" sz="2400" kern="0" dirty="0" err="1" smtClean="0"/>
              <a:t>subelement</a:t>
            </a:r>
            <a:endParaRPr lang="en-US" altLang="hu-HU" sz="2400" kern="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5">
            <a:extLst>
              <a:ext uri="{FF2B5EF4-FFF2-40B4-BE49-F238E27FC236}">
                <a16:creationId xmlns:a16="http://schemas.microsoft.com/office/drawing/2014/main" id="{A44D3A1E-5AA1-4C92-BFFB-10F6F42C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8CFE19-954B-4913-BAE4-3DC94D23800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95</a:t>
            </a:fld>
            <a:endParaRPr lang="en-US" altLang="hu-HU" sz="14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CEEE6B06-CCB4-419F-8C8B-70440077D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390525"/>
            <a:ext cx="7772400" cy="842963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Example</a:t>
            </a:r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2806E7E3-7BEC-48B2-8B28-91EA98C71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58908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 </a:t>
            </a:r>
          </a:p>
        </p:txBody>
      </p:sp>
      <p:sp>
        <p:nvSpPr>
          <p:cNvPr id="97285" name="Oval 4">
            <a:extLst>
              <a:ext uri="{FF2B5EF4-FFF2-40B4-BE49-F238E27FC236}">
                <a16:creationId xmlns:a16="http://schemas.microsoft.com/office/drawing/2014/main" id="{3FD27E54-92BA-4B4E-93AF-2754292D0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38" y="15890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R1</a:t>
            </a:r>
          </a:p>
        </p:txBody>
      </p:sp>
      <p:sp>
        <p:nvSpPr>
          <p:cNvPr id="97286" name="Oval 5">
            <a:extLst>
              <a:ext uri="{FF2B5EF4-FFF2-40B4-BE49-F238E27FC236}">
                <a16:creationId xmlns:a16="http://schemas.microsoft.com/office/drawing/2014/main" id="{DD68C180-FF26-4878-B6F0-D02FD78A6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26558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1</a:t>
            </a:r>
            <a:endParaRPr lang="en-US" altLang="hu-HU"/>
          </a:p>
        </p:txBody>
      </p:sp>
      <p:sp>
        <p:nvSpPr>
          <p:cNvPr id="97287" name="Oval 6">
            <a:extLst>
              <a:ext uri="{FF2B5EF4-FFF2-40B4-BE49-F238E27FC236}">
                <a16:creationId xmlns:a16="http://schemas.microsoft.com/office/drawing/2014/main" id="{E7BA0027-E7AC-461B-B3A3-C9F7C7FEC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038" y="29606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2</a:t>
            </a:r>
            <a:endParaRPr lang="en-US" altLang="hu-HU"/>
          </a:p>
        </p:txBody>
      </p:sp>
      <p:sp>
        <p:nvSpPr>
          <p:cNvPr id="97288" name="Oval 7">
            <a:extLst>
              <a:ext uri="{FF2B5EF4-FFF2-40B4-BE49-F238E27FC236}">
                <a16:creationId xmlns:a16="http://schemas.microsoft.com/office/drawing/2014/main" id="{CDF24F28-3792-451D-945A-86ADFB2EF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838" y="29606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3</a:t>
            </a:r>
            <a:endParaRPr lang="en-US" altLang="hu-HU"/>
          </a:p>
        </p:txBody>
      </p:sp>
      <p:sp>
        <p:nvSpPr>
          <p:cNvPr id="97289" name="Oval 8">
            <a:extLst>
              <a:ext uri="{FF2B5EF4-FFF2-40B4-BE49-F238E27FC236}">
                <a16:creationId xmlns:a16="http://schemas.microsoft.com/office/drawing/2014/main" id="{195076F6-751F-46DF-B86F-1BE4D73E8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238" y="27320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4</a:t>
            </a:r>
            <a:endParaRPr lang="en-US" altLang="hu-HU"/>
          </a:p>
        </p:txBody>
      </p:sp>
      <p:sp>
        <p:nvSpPr>
          <p:cNvPr id="97290" name="Line 9">
            <a:extLst>
              <a:ext uri="{FF2B5EF4-FFF2-40B4-BE49-F238E27FC236}">
                <a16:creationId xmlns:a16="http://schemas.microsoft.com/office/drawing/2014/main" id="{DA750F32-6553-4FB3-951B-F5603721B3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9438" y="1970088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291" name="Line 10">
            <a:extLst>
              <a:ext uri="{FF2B5EF4-FFF2-40B4-BE49-F238E27FC236}">
                <a16:creationId xmlns:a16="http://schemas.microsoft.com/office/drawing/2014/main" id="{A7780672-FE52-4DCF-A33D-ADBE26FE1A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73438" y="227488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292" name="Line 11">
            <a:extLst>
              <a:ext uri="{FF2B5EF4-FFF2-40B4-BE49-F238E27FC236}">
                <a16:creationId xmlns:a16="http://schemas.microsoft.com/office/drawing/2014/main" id="{63E0C616-E2C9-43E8-A05B-ED8E069F8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7838" y="2198688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293" name="Line 12">
            <a:extLst>
              <a:ext uri="{FF2B5EF4-FFF2-40B4-BE49-F238E27FC236}">
                <a16:creationId xmlns:a16="http://schemas.microsoft.com/office/drawing/2014/main" id="{658EE7E7-B41A-490E-86CE-2B55039F7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1817688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97294" name="Group 18">
            <a:extLst>
              <a:ext uri="{FF2B5EF4-FFF2-40B4-BE49-F238E27FC236}">
                <a16:creationId xmlns:a16="http://schemas.microsoft.com/office/drawing/2014/main" id="{7160A6EE-EF04-4CC0-956F-05228F9F233D}"/>
              </a:ext>
            </a:extLst>
          </p:cNvPr>
          <p:cNvGrpSpPr>
            <a:grpSpLocks/>
          </p:cNvGrpSpPr>
          <p:nvPr/>
        </p:nvGrpSpPr>
        <p:grpSpPr bwMode="auto">
          <a:xfrm>
            <a:off x="2922588" y="1079500"/>
            <a:ext cx="2725737" cy="3189288"/>
            <a:chOff x="1841" y="680"/>
            <a:chExt cx="1717" cy="2009"/>
          </a:xfrm>
        </p:grpSpPr>
        <p:sp>
          <p:nvSpPr>
            <p:cNvPr id="97296" name="Text Box 13">
              <a:extLst>
                <a:ext uri="{FF2B5EF4-FFF2-40B4-BE49-F238E27FC236}">
                  <a16:creationId xmlns:a16="http://schemas.microsoft.com/office/drawing/2014/main" id="{B750D934-505E-4D71-A4DF-326A03BD6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" y="680"/>
              <a:ext cx="7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T</a:t>
              </a:r>
              <a:r>
                <a:rPr lang="en-US" altLang="hu-HU" sz="2000">
                  <a:solidFill>
                    <a:srgbClr val="FF0000"/>
                  </a:solidFill>
                </a:rPr>
                <a:t>1</a:t>
              </a:r>
              <a:r>
                <a:rPr lang="en-US" altLang="hu-HU" sz="2800">
                  <a:solidFill>
                    <a:srgbClr val="FF0000"/>
                  </a:solidFill>
                </a:rPr>
                <a:t>(IS)</a:t>
              </a:r>
            </a:p>
          </p:txBody>
        </p:sp>
        <p:sp>
          <p:nvSpPr>
            <p:cNvPr id="97297" name="Text Box 14">
              <a:extLst>
                <a:ext uri="{FF2B5EF4-FFF2-40B4-BE49-F238E27FC236}">
                  <a16:creationId xmlns:a16="http://schemas.microsoft.com/office/drawing/2014/main" id="{5FEF95E2-A702-4934-815E-6CFA5DB18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4" y="2362"/>
              <a:ext cx="6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T</a:t>
              </a:r>
              <a:r>
                <a:rPr lang="en-US" altLang="hu-HU" sz="2000">
                  <a:solidFill>
                    <a:srgbClr val="FF0000"/>
                  </a:solidFill>
                </a:rPr>
                <a:t>1</a:t>
              </a:r>
              <a:r>
                <a:rPr lang="en-US" altLang="hu-HU" sz="2800">
                  <a:solidFill>
                    <a:srgbClr val="FF0000"/>
                  </a:solidFill>
                </a:rPr>
                <a:t>(S)</a:t>
              </a:r>
            </a:p>
          </p:txBody>
        </p:sp>
        <p:sp>
          <p:nvSpPr>
            <p:cNvPr id="97298" name="Freeform 15">
              <a:extLst>
                <a:ext uri="{FF2B5EF4-FFF2-40B4-BE49-F238E27FC236}">
                  <a16:creationId xmlns:a16="http://schemas.microsoft.com/office/drawing/2014/main" id="{6419DDFE-1B2A-43B4-88AA-2865F33E1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0" y="862"/>
              <a:ext cx="276" cy="207"/>
            </a:xfrm>
            <a:custGeom>
              <a:avLst/>
              <a:gdLst>
                <a:gd name="T0" fmla="*/ 0 w 276"/>
                <a:gd name="T1" fmla="*/ 207 h 207"/>
                <a:gd name="T2" fmla="*/ 102 w 276"/>
                <a:gd name="T3" fmla="*/ 62 h 207"/>
                <a:gd name="T4" fmla="*/ 276 w 276"/>
                <a:gd name="T5" fmla="*/ 11 h 207"/>
                <a:gd name="T6" fmla="*/ 0 60000 65536"/>
                <a:gd name="T7" fmla="*/ 0 60000 65536"/>
                <a:gd name="T8" fmla="*/ 0 60000 65536"/>
                <a:gd name="T9" fmla="*/ 0 w 276"/>
                <a:gd name="T10" fmla="*/ 0 h 207"/>
                <a:gd name="T11" fmla="*/ 276 w 276"/>
                <a:gd name="T12" fmla="*/ 207 h 2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" h="207">
                  <a:moveTo>
                    <a:pt x="0" y="207"/>
                  </a:moveTo>
                  <a:cubicBezTo>
                    <a:pt x="18" y="150"/>
                    <a:pt x="53" y="98"/>
                    <a:pt x="102" y="62"/>
                  </a:cubicBezTo>
                  <a:cubicBezTo>
                    <a:pt x="141" y="0"/>
                    <a:pt x="210" y="11"/>
                    <a:pt x="276" y="1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7299" name="Freeform 16">
              <a:extLst>
                <a:ext uri="{FF2B5EF4-FFF2-40B4-BE49-F238E27FC236}">
                  <a16:creationId xmlns:a16="http://schemas.microsoft.com/office/drawing/2014/main" id="{F12F1395-A2C0-4D89-BC04-4519683B8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" y="2175"/>
              <a:ext cx="173" cy="378"/>
            </a:xfrm>
            <a:custGeom>
              <a:avLst/>
              <a:gdLst>
                <a:gd name="T0" fmla="*/ 42 w 173"/>
                <a:gd name="T1" fmla="*/ 0 h 378"/>
                <a:gd name="T2" fmla="*/ 13 w 173"/>
                <a:gd name="T3" fmla="*/ 160 h 378"/>
                <a:gd name="T4" fmla="*/ 64 w 173"/>
                <a:gd name="T5" fmla="*/ 334 h 378"/>
                <a:gd name="T6" fmla="*/ 173 w 173"/>
                <a:gd name="T7" fmla="*/ 378 h 3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378"/>
                <a:gd name="T14" fmla="*/ 173 w 173"/>
                <a:gd name="T15" fmla="*/ 378 h 3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378">
                  <a:moveTo>
                    <a:pt x="42" y="0"/>
                  </a:moveTo>
                  <a:cubicBezTo>
                    <a:pt x="25" y="53"/>
                    <a:pt x="21" y="104"/>
                    <a:pt x="13" y="160"/>
                  </a:cubicBezTo>
                  <a:cubicBezTo>
                    <a:pt x="18" y="206"/>
                    <a:pt x="0" y="314"/>
                    <a:pt x="64" y="334"/>
                  </a:cubicBezTo>
                  <a:cubicBezTo>
                    <a:pt x="92" y="353"/>
                    <a:pt x="138" y="378"/>
                    <a:pt x="173" y="37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97295" name="Text Box 17">
            <a:extLst>
              <a:ext uri="{FF2B5EF4-FFF2-40B4-BE49-F238E27FC236}">
                <a16:creationId xmlns:a16="http://schemas.microsoft.com/office/drawing/2014/main" id="{657D5974-9063-4CF0-B2AD-C30C85753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650" y="1109663"/>
            <a:ext cx="1220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solidFill>
                  <a:schemeClr val="accent2"/>
                </a:solidFill>
              </a:rPr>
              <a:t>, T</a:t>
            </a:r>
            <a:r>
              <a:rPr lang="en-US" altLang="hu-HU" sz="2000">
                <a:solidFill>
                  <a:schemeClr val="accent2"/>
                </a:solidFill>
              </a:rPr>
              <a:t>2</a:t>
            </a:r>
            <a:r>
              <a:rPr lang="en-US" altLang="hu-HU" sz="2800">
                <a:solidFill>
                  <a:schemeClr val="accent2"/>
                </a:solidFill>
              </a:rPr>
              <a:t>(S)</a:t>
            </a:r>
            <a:endParaRPr lang="en-US" altLang="hu-HU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5">
            <a:extLst>
              <a:ext uri="{FF2B5EF4-FFF2-40B4-BE49-F238E27FC236}">
                <a16:creationId xmlns:a16="http://schemas.microsoft.com/office/drawing/2014/main" id="{7F2D137F-E647-4380-A417-3CACC1B9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27E891-7D98-4B90-B978-2E1A965675B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96</a:t>
            </a:fld>
            <a:endParaRPr lang="en-US" altLang="hu-HU" sz="14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8C1DEB8A-11DB-4F8D-8F9B-CDE1C942B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390525"/>
            <a:ext cx="7772400" cy="842963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Example (b)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A5698BCA-A96A-4A43-A7AD-47BDF7ACE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58908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 </a:t>
            </a:r>
          </a:p>
        </p:txBody>
      </p:sp>
      <p:sp>
        <p:nvSpPr>
          <p:cNvPr id="98309" name="Oval 4">
            <a:extLst>
              <a:ext uri="{FF2B5EF4-FFF2-40B4-BE49-F238E27FC236}">
                <a16:creationId xmlns:a16="http://schemas.microsoft.com/office/drawing/2014/main" id="{22100435-E38A-45C1-88D8-CFAE86193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38" y="15890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R1</a:t>
            </a:r>
          </a:p>
        </p:txBody>
      </p:sp>
      <p:sp>
        <p:nvSpPr>
          <p:cNvPr id="98310" name="Oval 5">
            <a:extLst>
              <a:ext uri="{FF2B5EF4-FFF2-40B4-BE49-F238E27FC236}">
                <a16:creationId xmlns:a16="http://schemas.microsoft.com/office/drawing/2014/main" id="{743313EB-A5AA-4867-9D71-A418AF891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26558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1</a:t>
            </a:r>
            <a:endParaRPr lang="en-US" altLang="hu-HU"/>
          </a:p>
        </p:txBody>
      </p:sp>
      <p:sp>
        <p:nvSpPr>
          <p:cNvPr id="98311" name="Oval 6">
            <a:extLst>
              <a:ext uri="{FF2B5EF4-FFF2-40B4-BE49-F238E27FC236}">
                <a16:creationId xmlns:a16="http://schemas.microsoft.com/office/drawing/2014/main" id="{D4BFE5AB-F14B-45B1-B5EE-EA12D5297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038" y="29606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2</a:t>
            </a:r>
            <a:endParaRPr lang="en-US" altLang="hu-HU"/>
          </a:p>
        </p:txBody>
      </p:sp>
      <p:sp>
        <p:nvSpPr>
          <p:cNvPr id="98312" name="Oval 7">
            <a:extLst>
              <a:ext uri="{FF2B5EF4-FFF2-40B4-BE49-F238E27FC236}">
                <a16:creationId xmlns:a16="http://schemas.microsoft.com/office/drawing/2014/main" id="{FCB191BB-799B-4FFC-A405-5F761685B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838" y="29606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3</a:t>
            </a:r>
            <a:endParaRPr lang="en-US" altLang="hu-HU"/>
          </a:p>
        </p:txBody>
      </p:sp>
      <p:sp>
        <p:nvSpPr>
          <p:cNvPr id="98313" name="Oval 8">
            <a:extLst>
              <a:ext uri="{FF2B5EF4-FFF2-40B4-BE49-F238E27FC236}">
                <a16:creationId xmlns:a16="http://schemas.microsoft.com/office/drawing/2014/main" id="{04DF3035-F7CC-427D-85EC-27EB6F0D2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238" y="27320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4</a:t>
            </a:r>
            <a:endParaRPr lang="en-US" altLang="hu-HU"/>
          </a:p>
        </p:txBody>
      </p:sp>
      <p:sp>
        <p:nvSpPr>
          <p:cNvPr id="98314" name="Line 9">
            <a:extLst>
              <a:ext uri="{FF2B5EF4-FFF2-40B4-BE49-F238E27FC236}">
                <a16:creationId xmlns:a16="http://schemas.microsoft.com/office/drawing/2014/main" id="{86FC69F1-A28A-40EB-8ECD-EA0CC8E514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9438" y="1970088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15" name="Line 10">
            <a:extLst>
              <a:ext uri="{FF2B5EF4-FFF2-40B4-BE49-F238E27FC236}">
                <a16:creationId xmlns:a16="http://schemas.microsoft.com/office/drawing/2014/main" id="{E7AEDB80-778F-42BA-8D2B-55F8203F49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73438" y="227488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16" name="Line 11">
            <a:extLst>
              <a:ext uri="{FF2B5EF4-FFF2-40B4-BE49-F238E27FC236}">
                <a16:creationId xmlns:a16="http://schemas.microsoft.com/office/drawing/2014/main" id="{7EF02733-554E-431F-917A-81D42FBAF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7838" y="2198688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17" name="Line 12">
            <a:extLst>
              <a:ext uri="{FF2B5EF4-FFF2-40B4-BE49-F238E27FC236}">
                <a16:creationId xmlns:a16="http://schemas.microsoft.com/office/drawing/2014/main" id="{7BB364D1-A115-4700-9629-0C9FF1763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1817688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98318" name="Group 13">
            <a:extLst>
              <a:ext uri="{FF2B5EF4-FFF2-40B4-BE49-F238E27FC236}">
                <a16:creationId xmlns:a16="http://schemas.microsoft.com/office/drawing/2014/main" id="{DB8D0DC5-ABEB-46B3-A150-64ABB372A5B9}"/>
              </a:ext>
            </a:extLst>
          </p:cNvPr>
          <p:cNvGrpSpPr>
            <a:grpSpLocks/>
          </p:cNvGrpSpPr>
          <p:nvPr/>
        </p:nvGrpSpPr>
        <p:grpSpPr bwMode="auto">
          <a:xfrm>
            <a:off x="2922588" y="1079500"/>
            <a:ext cx="2725737" cy="3189288"/>
            <a:chOff x="1841" y="680"/>
            <a:chExt cx="1717" cy="2009"/>
          </a:xfrm>
        </p:grpSpPr>
        <p:sp>
          <p:nvSpPr>
            <p:cNvPr id="98319" name="Text Box 14">
              <a:extLst>
                <a:ext uri="{FF2B5EF4-FFF2-40B4-BE49-F238E27FC236}">
                  <a16:creationId xmlns:a16="http://schemas.microsoft.com/office/drawing/2014/main" id="{141C5D7E-73EA-4E50-A2DD-F186A214A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" y="680"/>
              <a:ext cx="7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T</a:t>
              </a:r>
              <a:r>
                <a:rPr lang="en-US" altLang="hu-HU" sz="2000">
                  <a:solidFill>
                    <a:srgbClr val="FF0000"/>
                  </a:solidFill>
                </a:rPr>
                <a:t>1</a:t>
              </a:r>
              <a:r>
                <a:rPr lang="en-US" altLang="hu-HU" sz="2800">
                  <a:solidFill>
                    <a:srgbClr val="FF0000"/>
                  </a:solidFill>
                </a:rPr>
                <a:t>(IS)</a:t>
              </a:r>
            </a:p>
          </p:txBody>
        </p:sp>
        <p:sp>
          <p:nvSpPr>
            <p:cNvPr id="98320" name="Text Box 15">
              <a:extLst>
                <a:ext uri="{FF2B5EF4-FFF2-40B4-BE49-F238E27FC236}">
                  <a16:creationId xmlns:a16="http://schemas.microsoft.com/office/drawing/2014/main" id="{87FF03D4-7CEF-47D8-93F9-3DB6BA534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4" y="2362"/>
              <a:ext cx="6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T</a:t>
              </a:r>
              <a:r>
                <a:rPr lang="en-US" altLang="hu-HU" sz="2000">
                  <a:solidFill>
                    <a:srgbClr val="FF0000"/>
                  </a:solidFill>
                </a:rPr>
                <a:t>1</a:t>
              </a:r>
              <a:r>
                <a:rPr lang="en-US" altLang="hu-HU" sz="2800">
                  <a:solidFill>
                    <a:srgbClr val="FF0000"/>
                  </a:solidFill>
                </a:rPr>
                <a:t>(S)</a:t>
              </a:r>
            </a:p>
          </p:txBody>
        </p:sp>
        <p:sp>
          <p:nvSpPr>
            <p:cNvPr id="98321" name="Freeform 16">
              <a:extLst>
                <a:ext uri="{FF2B5EF4-FFF2-40B4-BE49-F238E27FC236}">
                  <a16:creationId xmlns:a16="http://schemas.microsoft.com/office/drawing/2014/main" id="{23B0EE0B-A311-49AF-AF53-EEF38B065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0" y="862"/>
              <a:ext cx="276" cy="207"/>
            </a:xfrm>
            <a:custGeom>
              <a:avLst/>
              <a:gdLst>
                <a:gd name="T0" fmla="*/ 0 w 276"/>
                <a:gd name="T1" fmla="*/ 207 h 207"/>
                <a:gd name="T2" fmla="*/ 102 w 276"/>
                <a:gd name="T3" fmla="*/ 62 h 207"/>
                <a:gd name="T4" fmla="*/ 276 w 276"/>
                <a:gd name="T5" fmla="*/ 11 h 207"/>
                <a:gd name="T6" fmla="*/ 0 60000 65536"/>
                <a:gd name="T7" fmla="*/ 0 60000 65536"/>
                <a:gd name="T8" fmla="*/ 0 60000 65536"/>
                <a:gd name="T9" fmla="*/ 0 w 276"/>
                <a:gd name="T10" fmla="*/ 0 h 207"/>
                <a:gd name="T11" fmla="*/ 276 w 276"/>
                <a:gd name="T12" fmla="*/ 207 h 2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" h="207">
                  <a:moveTo>
                    <a:pt x="0" y="207"/>
                  </a:moveTo>
                  <a:cubicBezTo>
                    <a:pt x="18" y="150"/>
                    <a:pt x="53" y="98"/>
                    <a:pt x="102" y="62"/>
                  </a:cubicBezTo>
                  <a:cubicBezTo>
                    <a:pt x="141" y="0"/>
                    <a:pt x="210" y="11"/>
                    <a:pt x="276" y="1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8322" name="Freeform 17">
              <a:extLst>
                <a:ext uri="{FF2B5EF4-FFF2-40B4-BE49-F238E27FC236}">
                  <a16:creationId xmlns:a16="http://schemas.microsoft.com/office/drawing/2014/main" id="{FD5CF13C-C8BE-4538-98A5-2AA4B99B7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" y="2175"/>
              <a:ext cx="173" cy="378"/>
            </a:xfrm>
            <a:custGeom>
              <a:avLst/>
              <a:gdLst>
                <a:gd name="T0" fmla="*/ 42 w 173"/>
                <a:gd name="T1" fmla="*/ 0 h 378"/>
                <a:gd name="T2" fmla="*/ 13 w 173"/>
                <a:gd name="T3" fmla="*/ 160 h 378"/>
                <a:gd name="T4" fmla="*/ 64 w 173"/>
                <a:gd name="T5" fmla="*/ 334 h 378"/>
                <a:gd name="T6" fmla="*/ 173 w 173"/>
                <a:gd name="T7" fmla="*/ 378 h 3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378"/>
                <a:gd name="T14" fmla="*/ 173 w 173"/>
                <a:gd name="T15" fmla="*/ 378 h 3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378">
                  <a:moveTo>
                    <a:pt x="42" y="0"/>
                  </a:moveTo>
                  <a:cubicBezTo>
                    <a:pt x="25" y="53"/>
                    <a:pt x="21" y="104"/>
                    <a:pt x="13" y="160"/>
                  </a:cubicBezTo>
                  <a:cubicBezTo>
                    <a:pt x="18" y="206"/>
                    <a:pt x="0" y="314"/>
                    <a:pt x="64" y="334"/>
                  </a:cubicBezTo>
                  <a:cubicBezTo>
                    <a:pt x="92" y="353"/>
                    <a:pt x="138" y="378"/>
                    <a:pt x="173" y="37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5">
            <a:extLst>
              <a:ext uri="{FF2B5EF4-FFF2-40B4-BE49-F238E27FC236}">
                <a16:creationId xmlns:a16="http://schemas.microsoft.com/office/drawing/2014/main" id="{DACBE759-1FC1-4903-BB51-3CCD184B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0F408C-82B5-4A94-A830-7FC91F5E3013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97</a:t>
            </a:fld>
            <a:endParaRPr lang="en-US" altLang="hu-HU" sz="14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3453BF95-551E-40AC-85FE-2A41E80DA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390525"/>
            <a:ext cx="7772400" cy="842963"/>
          </a:xfrm>
        </p:spPr>
        <p:txBody>
          <a:bodyPr/>
          <a:lstStyle/>
          <a:p>
            <a:pPr algn="l" eaLnBrk="1" hangingPunct="1"/>
            <a:r>
              <a:rPr lang="en-US" altLang="hu-HU" sz="3600" u="sng" dirty="0" smtClean="0"/>
              <a:t>Example</a:t>
            </a:r>
            <a:r>
              <a:rPr lang="hu-HU" altLang="hu-HU" sz="3600" u="sng" dirty="0" smtClean="0"/>
              <a:t> (b)</a:t>
            </a:r>
            <a:endParaRPr lang="en-US" altLang="hu-HU" sz="3600" u="sng" dirty="0"/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1A8DC98E-ABF0-4DB1-A128-491215372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58908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 </a:t>
            </a:r>
          </a:p>
        </p:txBody>
      </p:sp>
      <p:sp>
        <p:nvSpPr>
          <p:cNvPr id="99333" name="Oval 4">
            <a:extLst>
              <a:ext uri="{FF2B5EF4-FFF2-40B4-BE49-F238E27FC236}">
                <a16:creationId xmlns:a16="http://schemas.microsoft.com/office/drawing/2014/main" id="{ED49B5DB-5152-4871-B283-0BDC1EE11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38" y="15890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R1</a:t>
            </a:r>
          </a:p>
        </p:txBody>
      </p:sp>
      <p:sp>
        <p:nvSpPr>
          <p:cNvPr id="99334" name="Oval 5">
            <a:extLst>
              <a:ext uri="{FF2B5EF4-FFF2-40B4-BE49-F238E27FC236}">
                <a16:creationId xmlns:a16="http://schemas.microsoft.com/office/drawing/2014/main" id="{DCB4C4FE-735F-495A-8D94-2D039A977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26558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1</a:t>
            </a:r>
            <a:endParaRPr lang="en-US" altLang="hu-HU"/>
          </a:p>
        </p:txBody>
      </p:sp>
      <p:sp>
        <p:nvSpPr>
          <p:cNvPr id="99335" name="Oval 6">
            <a:extLst>
              <a:ext uri="{FF2B5EF4-FFF2-40B4-BE49-F238E27FC236}">
                <a16:creationId xmlns:a16="http://schemas.microsoft.com/office/drawing/2014/main" id="{853CE670-48F0-48A4-8109-AAF293DD5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038" y="29606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2</a:t>
            </a:r>
            <a:endParaRPr lang="en-US" altLang="hu-HU"/>
          </a:p>
        </p:txBody>
      </p:sp>
      <p:sp>
        <p:nvSpPr>
          <p:cNvPr id="99336" name="Oval 7">
            <a:extLst>
              <a:ext uri="{FF2B5EF4-FFF2-40B4-BE49-F238E27FC236}">
                <a16:creationId xmlns:a16="http://schemas.microsoft.com/office/drawing/2014/main" id="{7B23D1E6-8A88-4EE3-BBF2-2870AB388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838" y="29606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3</a:t>
            </a:r>
            <a:endParaRPr lang="en-US" altLang="hu-HU"/>
          </a:p>
        </p:txBody>
      </p:sp>
      <p:sp>
        <p:nvSpPr>
          <p:cNvPr id="99337" name="Oval 8">
            <a:extLst>
              <a:ext uri="{FF2B5EF4-FFF2-40B4-BE49-F238E27FC236}">
                <a16:creationId xmlns:a16="http://schemas.microsoft.com/office/drawing/2014/main" id="{A385EDB3-FC15-45F1-AD64-D468BC8DB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238" y="27320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4</a:t>
            </a:r>
            <a:endParaRPr lang="en-US" altLang="hu-HU"/>
          </a:p>
        </p:txBody>
      </p:sp>
      <p:sp>
        <p:nvSpPr>
          <p:cNvPr id="99338" name="Line 9">
            <a:extLst>
              <a:ext uri="{FF2B5EF4-FFF2-40B4-BE49-F238E27FC236}">
                <a16:creationId xmlns:a16="http://schemas.microsoft.com/office/drawing/2014/main" id="{EC53E5A4-E9C5-445B-B5D8-CE5E33ABBB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9438" y="1970088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9339" name="Line 10">
            <a:extLst>
              <a:ext uri="{FF2B5EF4-FFF2-40B4-BE49-F238E27FC236}">
                <a16:creationId xmlns:a16="http://schemas.microsoft.com/office/drawing/2014/main" id="{6118717D-EA0B-4771-A429-D2B6EF7CE8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73438" y="227488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9340" name="Line 11">
            <a:extLst>
              <a:ext uri="{FF2B5EF4-FFF2-40B4-BE49-F238E27FC236}">
                <a16:creationId xmlns:a16="http://schemas.microsoft.com/office/drawing/2014/main" id="{C5E3B3BA-AC8E-47F4-A4AE-EB8709CE4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7838" y="2198688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9341" name="Line 12">
            <a:extLst>
              <a:ext uri="{FF2B5EF4-FFF2-40B4-BE49-F238E27FC236}">
                <a16:creationId xmlns:a16="http://schemas.microsoft.com/office/drawing/2014/main" id="{B656D895-A720-4338-B24D-109441335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1817688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99342" name="Group 13">
            <a:extLst>
              <a:ext uri="{FF2B5EF4-FFF2-40B4-BE49-F238E27FC236}">
                <a16:creationId xmlns:a16="http://schemas.microsoft.com/office/drawing/2014/main" id="{D89D8735-B194-49AE-8E37-57F3B3EF27B3}"/>
              </a:ext>
            </a:extLst>
          </p:cNvPr>
          <p:cNvGrpSpPr>
            <a:grpSpLocks/>
          </p:cNvGrpSpPr>
          <p:nvPr/>
        </p:nvGrpSpPr>
        <p:grpSpPr bwMode="auto">
          <a:xfrm>
            <a:off x="2922588" y="1079500"/>
            <a:ext cx="2725737" cy="3189288"/>
            <a:chOff x="1841" y="680"/>
            <a:chExt cx="1717" cy="2009"/>
          </a:xfrm>
        </p:grpSpPr>
        <p:sp>
          <p:nvSpPr>
            <p:cNvPr id="99347" name="Text Box 14">
              <a:extLst>
                <a:ext uri="{FF2B5EF4-FFF2-40B4-BE49-F238E27FC236}">
                  <a16:creationId xmlns:a16="http://schemas.microsoft.com/office/drawing/2014/main" id="{B917BBC8-D721-4CBF-9545-CA49EE822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" y="680"/>
              <a:ext cx="7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T</a:t>
              </a:r>
              <a:r>
                <a:rPr lang="en-US" altLang="hu-HU" sz="2000">
                  <a:solidFill>
                    <a:srgbClr val="FF0000"/>
                  </a:solidFill>
                </a:rPr>
                <a:t>1</a:t>
              </a:r>
              <a:r>
                <a:rPr lang="en-US" altLang="hu-HU" sz="2800">
                  <a:solidFill>
                    <a:srgbClr val="FF0000"/>
                  </a:solidFill>
                </a:rPr>
                <a:t>(IS)</a:t>
              </a:r>
            </a:p>
          </p:txBody>
        </p:sp>
        <p:sp>
          <p:nvSpPr>
            <p:cNvPr id="99348" name="Text Box 15">
              <a:extLst>
                <a:ext uri="{FF2B5EF4-FFF2-40B4-BE49-F238E27FC236}">
                  <a16:creationId xmlns:a16="http://schemas.microsoft.com/office/drawing/2014/main" id="{70A368D8-930B-4E88-8CCE-8A6AD91FB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4" y="2362"/>
              <a:ext cx="6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T</a:t>
              </a:r>
              <a:r>
                <a:rPr lang="en-US" altLang="hu-HU" sz="2000">
                  <a:solidFill>
                    <a:srgbClr val="FF0000"/>
                  </a:solidFill>
                </a:rPr>
                <a:t>1</a:t>
              </a:r>
              <a:r>
                <a:rPr lang="en-US" altLang="hu-HU" sz="2800">
                  <a:solidFill>
                    <a:srgbClr val="FF0000"/>
                  </a:solidFill>
                </a:rPr>
                <a:t>(S)</a:t>
              </a:r>
            </a:p>
          </p:txBody>
        </p:sp>
        <p:sp>
          <p:nvSpPr>
            <p:cNvPr id="99349" name="Freeform 16">
              <a:extLst>
                <a:ext uri="{FF2B5EF4-FFF2-40B4-BE49-F238E27FC236}">
                  <a16:creationId xmlns:a16="http://schemas.microsoft.com/office/drawing/2014/main" id="{600D607D-3BE1-44ED-877E-6807867C5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0" y="862"/>
              <a:ext cx="276" cy="207"/>
            </a:xfrm>
            <a:custGeom>
              <a:avLst/>
              <a:gdLst>
                <a:gd name="T0" fmla="*/ 0 w 276"/>
                <a:gd name="T1" fmla="*/ 207 h 207"/>
                <a:gd name="T2" fmla="*/ 102 w 276"/>
                <a:gd name="T3" fmla="*/ 62 h 207"/>
                <a:gd name="T4" fmla="*/ 276 w 276"/>
                <a:gd name="T5" fmla="*/ 11 h 207"/>
                <a:gd name="T6" fmla="*/ 0 60000 65536"/>
                <a:gd name="T7" fmla="*/ 0 60000 65536"/>
                <a:gd name="T8" fmla="*/ 0 60000 65536"/>
                <a:gd name="T9" fmla="*/ 0 w 276"/>
                <a:gd name="T10" fmla="*/ 0 h 207"/>
                <a:gd name="T11" fmla="*/ 276 w 276"/>
                <a:gd name="T12" fmla="*/ 207 h 2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" h="207">
                  <a:moveTo>
                    <a:pt x="0" y="207"/>
                  </a:moveTo>
                  <a:cubicBezTo>
                    <a:pt x="18" y="150"/>
                    <a:pt x="53" y="98"/>
                    <a:pt x="102" y="62"/>
                  </a:cubicBezTo>
                  <a:cubicBezTo>
                    <a:pt x="141" y="0"/>
                    <a:pt x="210" y="11"/>
                    <a:pt x="276" y="1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9350" name="Freeform 17">
              <a:extLst>
                <a:ext uri="{FF2B5EF4-FFF2-40B4-BE49-F238E27FC236}">
                  <a16:creationId xmlns:a16="http://schemas.microsoft.com/office/drawing/2014/main" id="{D6BBB360-FEFF-4133-B00A-659A3916E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" y="2175"/>
              <a:ext cx="173" cy="378"/>
            </a:xfrm>
            <a:custGeom>
              <a:avLst/>
              <a:gdLst>
                <a:gd name="T0" fmla="*/ 42 w 173"/>
                <a:gd name="T1" fmla="*/ 0 h 378"/>
                <a:gd name="T2" fmla="*/ 13 w 173"/>
                <a:gd name="T3" fmla="*/ 160 h 378"/>
                <a:gd name="T4" fmla="*/ 64 w 173"/>
                <a:gd name="T5" fmla="*/ 334 h 378"/>
                <a:gd name="T6" fmla="*/ 173 w 173"/>
                <a:gd name="T7" fmla="*/ 378 h 3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378"/>
                <a:gd name="T14" fmla="*/ 173 w 173"/>
                <a:gd name="T15" fmla="*/ 378 h 3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378">
                  <a:moveTo>
                    <a:pt x="42" y="0"/>
                  </a:moveTo>
                  <a:cubicBezTo>
                    <a:pt x="25" y="53"/>
                    <a:pt x="21" y="104"/>
                    <a:pt x="13" y="160"/>
                  </a:cubicBezTo>
                  <a:cubicBezTo>
                    <a:pt x="18" y="206"/>
                    <a:pt x="0" y="314"/>
                    <a:pt x="64" y="334"/>
                  </a:cubicBezTo>
                  <a:cubicBezTo>
                    <a:pt x="92" y="353"/>
                    <a:pt x="138" y="378"/>
                    <a:pt x="173" y="37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99343" name="Group 21">
            <a:extLst>
              <a:ext uri="{FF2B5EF4-FFF2-40B4-BE49-F238E27FC236}">
                <a16:creationId xmlns:a16="http://schemas.microsoft.com/office/drawing/2014/main" id="{1308B7D8-47D2-4526-8C90-31921543A2DD}"/>
              </a:ext>
            </a:extLst>
          </p:cNvPr>
          <p:cNvGrpSpPr>
            <a:grpSpLocks/>
          </p:cNvGrpSpPr>
          <p:nvPr/>
        </p:nvGrpSpPr>
        <p:grpSpPr bwMode="auto">
          <a:xfrm>
            <a:off x="5600700" y="1098550"/>
            <a:ext cx="1589088" cy="3128963"/>
            <a:chOff x="3528" y="692"/>
            <a:chExt cx="1001" cy="1971"/>
          </a:xfrm>
        </p:grpSpPr>
        <p:sp>
          <p:nvSpPr>
            <p:cNvPr id="99344" name="Text Box 18">
              <a:extLst>
                <a:ext uri="{FF2B5EF4-FFF2-40B4-BE49-F238E27FC236}">
                  <a16:creationId xmlns:a16="http://schemas.microsoft.com/office/drawing/2014/main" id="{DE36A5FA-0BED-4F58-80AA-8BE2CBB1F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692"/>
              <a:ext cx="85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chemeClr val="accent2"/>
                  </a:solidFill>
                </a:rPr>
                <a:t>, T</a:t>
              </a:r>
              <a:r>
                <a:rPr lang="en-US" altLang="hu-HU" sz="2000">
                  <a:solidFill>
                    <a:schemeClr val="accent2"/>
                  </a:solidFill>
                </a:rPr>
                <a:t>2</a:t>
              </a:r>
              <a:r>
                <a:rPr lang="en-US" altLang="hu-HU" sz="2800">
                  <a:solidFill>
                    <a:schemeClr val="accent2"/>
                  </a:solidFill>
                </a:rPr>
                <a:t>(IX)</a:t>
              </a:r>
              <a:endParaRPr lang="en-US" altLang="hu-HU" sz="2800">
                <a:solidFill>
                  <a:srgbClr val="FF0000"/>
                </a:solidFill>
              </a:endParaRPr>
            </a:p>
          </p:txBody>
        </p:sp>
        <p:sp>
          <p:nvSpPr>
            <p:cNvPr id="99345" name="Text Box 19">
              <a:extLst>
                <a:ext uri="{FF2B5EF4-FFF2-40B4-BE49-F238E27FC236}">
                  <a16:creationId xmlns:a16="http://schemas.microsoft.com/office/drawing/2014/main" id="{6B816F87-0EC5-489B-B74D-8A0248D1C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3" y="2336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chemeClr val="accent2"/>
                  </a:solidFill>
                </a:rPr>
                <a:t>T</a:t>
              </a:r>
              <a:r>
                <a:rPr lang="en-US" altLang="hu-HU" sz="2000">
                  <a:solidFill>
                    <a:schemeClr val="accent2"/>
                  </a:solidFill>
                </a:rPr>
                <a:t>2</a:t>
              </a:r>
              <a:r>
                <a:rPr lang="en-US" altLang="hu-HU" sz="2800">
                  <a:solidFill>
                    <a:schemeClr val="accent2"/>
                  </a:solidFill>
                </a:rPr>
                <a:t>(IX)</a:t>
              </a:r>
              <a:endParaRPr lang="en-US" altLang="hu-HU" sz="2800">
                <a:solidFill>
                  <a:srgbClr val="FF0000"/>
                </a:solidFill>
              </a:endParaRPr>
            </a:p>
          </p:txBody>
        </p:sp>
        <p:sp>
          <p:nvSpPr>
            <p:cNvPr id="99346" name="Freeform 20">
              <a:extLst>
                <a:ext uri="{FF2B5EF4-FFF2-40B4-BE49-F238E27FC236}">
                  <a16:creationId xmlns:a16="http://schemas.microsoft.com/office/drawing/2014/main" id="{15E7A759-EE2E-4296-BC54-0E8F688D9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" y="1957"/>
              <a:ext cx="311" cy="569"/>
            </a:xfrm>
            <a:custGeom>
              <a:avLst/>
              <a:gdLst>
                <a:gd name="T0" fmla="*/ 167 w 311"/>
                <a:gd name="T1" fmla="*/ 0 h 569"/>
                <a:gd name="T2" fmla="*/ 203 w 311"/>
                <a:gd name="T3" fmla="*/ 72 h 569"/>
                <a:gd name="T4" fmla="*/ 218 w 311"/>
                <a:gd name="T5" fmla="*/ 109 h 569"/>
                <a:gd name="T6" fmla="*/ 247 w 311"/>
                <a:gd name="T7" fmla="*/ 152 h 569"/>
                <a:gd name="T8" fmla="*/ 269 w 311"/>
                <a:gd name="T9" fmla="*/ 196 h 569"/>
                <a:gd name="T10" fmla="*/ 291 w 311"/>
                <a:gd name="T11" fmla="*/ 276 h 569"/>
                <a:gd name="T12" fmla="*/ 305 w 311"/>
                <a:gd name="T13" fmla="*/ 349 h 569"/>
                <a:gd name="T14" fmla="*/ 240 w 311"/>
                <a:gd name="T15" fmla="*/ 545 h 569"/>
                <a:gd name="T16" fmla="*/ 196 w 311"/>
                <a:gd name="T17" fmla="*/ 567 h 569"/>
                <a:gd name="T18" fmla="*/ 0 w 311"/>
                <a:gd name="T19" fmla="*/ 567 h 5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1"/>
                <a:gd name="T31" fmla="*/ 0 h 569"/>
                <a:gd name="T32" fmla="*/ 311 w 311"/>
                <a:gd name="T33" fmla="*/ 569 h 5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1" h="569">
                  <a:moveTo>
                    <a:pt x="167" y="0"/>
                  </a:moveTo>
                  <a:cubicBezTo>
                    <a:pt x="180" y="69"/>
                    <a:pt x="162" y="4"/>
                    <a:pt x="203" y="72"/>
                  </a:cubicBezTo>
                  <a:cubicBezTo>
                    <a:pt x="210" y="83"/>
                    <a:pt x="212" y="97"/>
                    <a:pt x="218" y="109"/>
                  </a:cubicBezTo>
                  <a:cubicBezTo>
                    <a:pt x="226" y="124"/>
                    <a:pt x="247" y="152"/>
                    <a:pt x="247" y="152"/>
                  </a:cubicBezTo>
                  <a:cubicBezTo>
                    <a:pt x="265" y="207"/>
                    <a:pt x="241" y="139"/>
                    <a:pt x="269" y="196"/>
                  </a:cubicBezTo>
                  <a:cubicBezTo>
                    <a:pt x="281" y="219"/>
                    <a:pt x="285" y="251"/>
                    <a:pt x="291" y="276"/>
                  </a:cubicBezTo>
                  <a:cubicBezTo>
                    <a:pt x="297" y="300"/>
                    <a:pt x="305" y="349"/>
                    <a:pt x="305" y="349"/>
                  </a:cubicBezTo>
                  <a:cubicBezTo>
                    <a:pt x="299" y="452"/>
                    <a:pt x="311" y="486"/>
                    <a:pt x="240" y="545"/>
                  </a:cubicBezTo>
                  <a:cubicBezTo>
                    <a:pt x="230" y="554"/>
                    <a:pt x="211" y="567"/>
                    <a:pt x="196" y="567"/>
                  </a:cubicBezTo>
                  <a:cubicBezTo>
                    <a:pt x="131" y="569"/>
                    <a:pt x="65" y="567"/>
                    <a:pt x="0" y="567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5">
            <a:extLst>
              <a:ext uri="{FF2B5EF4-FFF2-40B4-BE49-F238E27FC236}">
                <a16:creationId xmlns:a16="http://schemas.microsoft.com/office/drawing/2014/main" id="{10649915-491A-4807-A468-A96EC232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F30ABD-6BE6-45A6-824C-A29C9CAB5BB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98</a:t>
            </a:fld>
            <a:endParaRPr lang="en-US" altLang="hu-HU" sz="14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7744B5CA-B38F-4495-956F-5C70362FD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4988" y="2397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>
                <a:solidFill>
                  <a:srgbClr val="FF0000"/>
                </a:solidFill>
              </a:rPr>
              <a:t>Multiple </a:t>
            </a:r>
            <a:r>
              <a:rPr lang="en-US" altLang="hu-HU" sz="3600" u="sng" dirty="0" smtClean="0">
                <a:solidFill>
                  <a:srgbClr val="FF0000"/>
                </a:solidFill>
              </a:rPr>
              <a:t>granularity</a:t>
            </a:r>
            <a:r>
              <a:rPr lang="hu-HU" altLang="hu-HU" sz="3600" u="sng" dirty="0" smtClean="0">
                <a:solidFill>
                  <a:srgbClr val="FF0000"/>
                </a:solidFill>
              </a:rPr>
              <a:t> </a:t>
            </a:r>
            <a:r>
              <a:rPr lang="hu-HU" altLang="hu-HU" sz="2400" u="sng" dirty="0"/>
              <a:t>(</a:t>
            </a:r>
            <a:r>
              <a:rPr lang="hu-HU" altLang="hu-HU" sz="2400" u="sng" dirty="0">
                <a:solidFill>
                  <a:srgbClr val="FF0000"/>
                </a:solidFill>
              </a:rPr>
              <a:t>SIX:</a:t>
            </a:r>
            <a:r>
              <a:rPr lang="hu-HU" altLang="hu-HU" sz="2400" u="sng" dirty="0"/>
              <a:t> </a:t>
            </a:r>
            <a:r>
              <a:rPr lang="hu-HU" altLang="hu-HU" sz="2400" u="sng" dirty="0" err="1"/>
              <a:t>goup</a:t>
            </a:r>
            <a:r>
              <a:rPr lang="hu-HU" altLang="hu-HU" sz="2400" u="sng" dirty="0"/>
              <a:t> </a:t>
            </a:r>
            <a:r>
              <a:rPr lang="hu-HU" altLang="hu-HU" sz="2400" u="sng" dirty="0" err="1"/>
              <a:t>mode</a:t>
            </a:r>
            <a:r>
              <a:rPr lang="hu-HU" altLang="hu-HU" sz="2400" u="sng" dirty="0"/>
              <a:t>)</a:t>
            </a:r>
            <a:endParaRPr lang="en-US" altLang="hu-HU" sz="2400" u="sng" dirty="0">
              <a:solidFill>
                <a:srgbClr val="FF0000"/>
              </a:solidFill>
            </a:endParaRPr>
          </a:p>
        </p:txBody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76BC4D43-FFB8-4698-BCDC-CF446D59D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7538" y="1444625"/>
            <a:ext cx="7772400" cy="4419600"/>
          </a:xfrm>
        </p:spPr>
        <p:txBody>
          <a:bodyPr/>
          <a:lstStyle/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u-HU" dirty="0"/>
              <a:t>Comp			Requestor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hu-HU" dirty="0"/>
              <a:t>				  IS   IX  S   SIX  X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    IS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      Holder   IX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     S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hu-HU" dirty="0"/>
              <a:t>			  SIX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hu-HU" dirty="0"/>
              <a:t>			     X</a:t>
            </a:r>
          </a:p>
        </p:txBody>
      </p:sp>
      <p:sp>
        <p:nvSpPr>
          <p:cNvPr id="100357" name="Rectangle 4">
            <a:extLst>
              <a:ext uri="{FF2B5EF4-FFF2-40B4-BE49-F238E27FC236}">
                <a16:creationId xmlns:a16="http://schemas.microsoft.com/office/drawing/2014/main" id="{6AFB6856-86E3-4044-BE9C-D0554709B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25114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58" name="Rectangle 5">
            <a:extLst>
              <a:ext uri="{FF2B5EF4-FFF2-40B4-BE49-F238E27FC236}">
                <a16:creationId xmlns:a16="http://schemas.microsoft.com/office/drawing/2014/main" id="{9DAE406E-B2C4-4AEC-84B3-FD575B9B2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138" y="25114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59" name="Rectangle 6">
            <a:extLst>
              <a:ext uri="{FF2B5EF4-FFF2-40B4-BE49-F238E27FC236}">
                <a16:creationId xmlns:a16="http://schemas.microsoft.com/office/drawing/2014/main" id="{0FAE0B8C-1F8B-4FC9-A905-B57DF33AC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25114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60" name="Rectangle 7">
            <a:extLst>
              <a:ext uri="{FF2B5EF4-FFF2-40B4-BE49-F238E27FC236}">
                <a16:creationId xmlns:a16="http://schemas.microsoft.com/office/drawing/2014/main" id="{CCA7C268-61EA-4FDA-95F5-DCAD76DF2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25114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61" name="Rectangle 8">
            <a:extLst>
              <a:ext uri="{FF2B5EF4-FFF2-40B4-BE49-F238E27FC236}">
                <a16:creationId xmlns:a16="http://schemas.microsoft.com/office/drawing/2014/main" id="{269C6C98-B2F7-4524-8A25-616962A6E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25114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62" name="Rectangle 9">
            <a:extLst>
              <a:ext uri="{FF2B5EF4-FFF2-40B4-BE49-F238E27FC236}">
                <a16:creationId xmlns:a16="http://schemas.microsoft.com/office/drawing/2014/main" id="{0977FCB7-CD20-4C58-B683-F7047E710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31210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63" name="Rectangle 10">
            <a:extLst>
              <a:ext uri="{FF2B5EF4-FFF2-40B4-BE49-F238E27FC236}">
                <a16:creationId xmlns:a16="http://schemas.microsoft.com/office/drawing/2014/main" id="{74F6794E-A69F-4335-A6FD-1B22D3E30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37306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64" name="Rectangle 11">
            <a:extLst>
              <a:ext uri="{FF2B5EF4-FFF2-40B4-BE49-F238E27FC236}">
                <a16:creationId xmlns:a16="http://schemas.microsoft.com/office/drawing/2014/main" id="{5DFF2AA2-BCDC-4631-9FFB-B8ED7572D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43402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65" name="Rectangle 12">
            <a:extLst>
              <a:ext uri="{FF2B5EF4-FFF2-40B4-BE49-F238E27FC236}">
                <a16:creationId xmlns:a16="http://schemas.microsoft.com/office/drawing/2014/main" id="{67E3C345-7838-48BE-A55E-9FFF5F93B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49498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66" name="Rectangle 13">
            <a:extLst>
              <a:ext uri="{FF2B5EF4-FFF2-40B4-BE49-F238E27FC236}">
                <a16:creationId xmlns:a16="http://schemas.microsoft.com/office/drawing/2014/main" id="{346E59F2-AAEC-4167-8BA6-CB5256FF7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49498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67" name="Rectangle 14">
            <a:extLst>
              <a:ext uri="{FF2B5EF4-FFF2-40B4-BE49-F238E27FC236}">
                <a16:creationId xmlns:a16="http://schemas.microsoft.com/office/drawing/2014/main" id="{9D050ED4-FE09-4E19-84C8-F70BBAE5E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49498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68" name="Rectangle 15">
            <a:extLst>
              <a:ext uri="{FF2B5EF4-FFF2-40B4-BE49-F238E27FC236}">
                <a16:creationId xmlns:a16="http://schemas.microsoft.com/office/drawing/2014/main" id="{C7FC7CE9-5989-4A17-A38C-BAA459284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138" y="49498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69" name="Rectangle 16">
            <a:extLst>
              <a:ext uri="{FF2B5EF4-FFF2-40B4-BE49-F238E27FC236}">
                <a16:creationId xmlns:a16="http://schemas.microsoft.com/office/drawing/2014/main" id="{60AC3735-6F4C-47C2-8783-90044175B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49498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70" name="Rectangle 17">
            <a:extLst>
              <a:ext uri="{FF2B5EF4-FFF2-40B4-BE49-F238E27FC236}">
                <a16:creationId xmlns:a16="http://schemas.microsoft.com/office/drawing/2014/main" id="{FB483491-CF30-4E96-919D-E50A79740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43402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71" name="Rectangle 18">
            <a:extLst>
              <a:ext uri="{FF2B5EF4-FFF2-40B4-BE49-F238E27FC236}">
                <a16:creationId xmlns:a16="http://schemas.microsoft.com/office/drawing/2014/main" id="{B5E3BE0D-E1BB-4CF7-9396-B9E4C7F5B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43402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72" name="Rectangle 19">
            <a:extLst>
              <a:ext uri="{FF2B5EF4-FFF2-40B4-BE49-F238E27FC236}">
                <a16:creationId xmlns:a16="http://schemas.microsoft.com/office/drawing/2014/main" id="{B588A3B2-4614-4208-8250-07C6709A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138" y="43402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73" name="Rectangle 20">
            <a:extLst>
              <a:ext uri="{FF2B5EF4-FFF2-40B4-BE49-F238E27FC236}">
                <a16:creationId xmlns:a16="http://schemas.microsoft.com/office/drawing/2014/main" id="{B949F409-152D-4CE8-ADBF-CAF7A64A0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43402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74" name="Rectangle 21">
            <a:extLst>
              <a:ext uri="{FF2B5EF4-FFF2-40B4-BE49-F238E27FC236}">
                <a16:creationId xmlns:a16="http://schemas.microsoft.com/office/drawing/2014/main" id="{75C2F0F2-DB38-450E-81C5-6EBD43454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37306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75" name="Rectangle 22">
            <a:extLst>
              <a:ext uri="{FF2B5EF4-FFF2-40B4-BE49-F238E27FC236}">
                <a16:creationId xmlns:a16="http://schemas.microsoft.com/office/drawing/2014/main" id="{429B5D47-ACC4-46A5-AA01-3B4E858B8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37306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76" name="Rectangle 23">
            <a:extLst>
              <a:ext uri="{FF2B5EF4-FFF2-40B4-BE49-F238E27FC236}">
                <a16:creationId xmlns:a16="http://schemas.microsoft.com/office/drawing/2014/main" id="{295FAA41-0B58-42C2-A062-2FB07E2FE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138" y="37306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77" name="Rectangle 24">
            <a:extLst>
              <a:ext uri="{FF2B5EF4-FFF2-40B4-BE49-F238E27FC236}">
                <a16:creationId xmlns:a16="http://schemas.microsoft.com/office/drawing/2014/main" id="{016FE469-EE86-4E85-B3D7-69817369C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37306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78" name="Rectangle 25">
            <a:extLst>
              <a:ext uri="{FF2B5EF4-FFF2-40B4-BE49-F238E27FC236}">
                <a16:creationId xmlns:a16="http://schemas.microsoft.com/office/drawing/2014/main" id="{72A623DF-8328-4390-A94F-D9152E648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31210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79" name="Rectangle 26">
            <a:extLst>
              <a:ext uri="{FF2B5EF4-FFF2-40B4-BE49-F238E27FC236}">
                <a16:creationId xmlns:a16="http://schemas.microsoft.com/office/drawing/2014/main" id="{CE84B3ED-6294-4644-90DA-373972C2E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31210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80" name="Rectangle 27">
            <a:extLst>
              <a:ext uri="{FF2B5EF4-FFF2-40B4-BE49-F238E27FC236}">
                <a16:creationId xmlns:a16="http://schemas.microsoft.com/office/drawing/2014/main" id="{FFFF79F5-1DA8-4275-AB4B-8463DFEB6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138" y="31210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81" name="Rectangle 28">
            <a:extLst>
              <a:ext uri="{FF2B5EF4-FFF2-40B4-BE49-F238E27FC236}">
                <a16:creationId xmlns:a16="http://schemas.microsoft.com/office/drawing/2014/main" id="{2FB0269A-4CA3-4A2D-9CF3-323885C22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31210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5">
            <a:extLst>
              <a:ext uri="{FF2B5EF4-FFF2-40B4-BE49-F238E27FC236}">
                <a16:creationId xmlns:a16="http://schemas.microsoft.com/office/drawing/2014/main" id="{EC9E1BCE-4845-46E1-AAA9-EC099882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463BBE-446E-48A2-8ECE-2581D3C141E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99</a:t>
            </a:fld>
            <a:endParaRPr lang="en-US" altLang="hu-HU" sz="14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0C29911A-A413-4EA5-BD9C-79735AAED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4988" y="2397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Multiple </a:t>
            </a:r>
            <a:r>
              <a:rPr lang="en-US" altLang="hu-HU" sz="3600" u="sng" dirty="0" smtClean="0"/>
              <a:t>granularity</a:t>
            </a:r>
            <a:r>
              <a:rPr lang="hu-HU" altLang="hu-HU" sz="3600" u="sng" dirty="0" smtClean="0"/>
              <a:t> </a:t>
            </a:r>
            <a:r>
              <a:rPr lang="hu-HU" altLang="hu-HU" sz="2400" u="sng" dirty="0" smtClean="0"/>
              <a:t>(</a:t>
            </a:r>
            <a:r>
              <a:rPr lang="hu-HU" altLang="hu-HU" sz="2400" u="sng" dirty="0" smtClean="0">
                <a:solidFill>
                  <a:srgbClr val="FF0000"/>
                </a:solidFill>
              </a:rPr>
              <a:t>SIX:</a:t>
            </a:r>
            <a:r>
              <a:rPr lang="hu-HU" altLang="hu-HU" sz="2400" u="sng" dirty="0" smtClean="0"/>
              <a:t> </a:t>
            </a:r>
            <a:r>
              <a:rPr lang="hu-HU" altLang="hu-HU" sz="2400" u="sng" dirty="0" err="1" smtClean="0"/>
              <a:t>goup</a:t>
            </a:r>
            <a:r>
              <a:rPr lang="hu-HU" altLang="hu-HU" sz="2400" u="sng" dirty="0" smtClean="0"/>
              <a:t> </a:t>
            </a:r>
            <a:r>
              <a:rPr lang="hu-HU" altLang="hu-HU" sz="2400" u="sng" dirty="0" err="1" smtClean="0"/>
              <a:t>mode</a:t>
            </a:r>
            <a:r>
              <a:rPr lang="hu-HU" altLang="hu-HU" sz="2400" u="sng" dirty="0" smtClean="0"/>
              <a:t>)</a:t>
            </a:r>
            <a:endParaRPr lang="en-US" altLang="hu-HU" sz="2400" u="sng" dirty="0"/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62EB01F2-CFDF-4C2E-91E1-1EA2AC183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7538" y="1444625"/>
            <a:ext cx="7772400" cy="4419600"/>
          </a:xfrm>
        </p:spPr>
        <p:txBody>
          <a:bodyPr/>
          <a:lstStyle/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u-HU" dirty="0"/>
              <a:t>Comp			</a:t>
            </a:r>
            <a:r>
              <a:rPr lang="en-US" altLang="hu-HU" dirty="0">
                <a:solidFill>
                  <a:srgbClr val="FF0000"/>
                </a:solidFill>
              </a:rPr>
              <a:t>Requestor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hu-HU" dirty="0"/>
              <a:t>				  IS   IX  S   SIX  X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    IS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      </a:t>
            </a:r>
            <a:r>
              <a:rPr lang="en-US" altLang="hu-HU" dirty="0">
                <a:solidFill>
                  <a:srgbClr val="FF0000"/>
                </a:solidFill>
              </a:rPr>
              <a:t>Holder</a:t>
            </a:r>
            <a:r>
              <a:rPr lang="en-US" altLang="hu-HU" dirty="0"/>
              <a:t>   IX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     S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hu-HU" dirty="0"/>
              <a:t>			  SIX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hu-HU" dirty="0"/>
              <a:t>			     X</a:t>
            </a:r>
          </a:p>
        </p:txBody>
      </p:sp>
      <p:sp>
        <p:nvSpPr>
          <p:cNvPr id="101381" name="Rectangle 4">
            <a:extLst>
              <a:ext uri="{FF2B5EF4-FFF2-40B4-BE49-F238E27FC236}">
                <a16:creationId xmlns:a16="http://schemas.microsoft.com/office/drawing/2014/main" id="{4E6F46F1-CF48-4004-A8CF-ED4DD88B9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25114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</a:p>
        </p:txBody>
      </p:sp>
      <p:sp>
        <p:nvSpPr>
          <p:cNvPr id="101382" name="Rectangle 5">
            <a:extLst>
              <a:ext uri="{FF2B5EF4-FFF2-40B4-BE49-F238E27FC236}">
                <a16:creationId xmlns:a16="http://schemas.microsoft.com/office/drawing/2014/main" id="{547515D8-A2FC-4CC2-B32A-8DAD29CC6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138" y="25114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</a:p>
        </p:txBody>
      </p:sp>
      <p:sp>
        <p:nvSpPr>
          <p:cNvPr id="101383" name="Rectangle 6">
            <a:extLst>
              <a:ext uri="{FF2B5EF4-FFF2-40B4-BE49-F238E27FC236}">
                <a16:creationId xmlns:a16="http://schemas.microsoft.com/office/drawing/2014/main" id="{06833933-E30A-4C4B-8300-81813742C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25114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</a:p>
        </p:txBody>
      </p:sp>
      <p:sp>
        <p:nvSpPr>
          <p:cNvPr id="101384" name="Rectangle 7">
            <a:extLst>
              <a:ext uri="{FF2B5EF4-FFF2-40B4-BE49-F238E27FC236}">
                <a16:creationId xmlns:a16="http://schemas.microsoft.com/office/drawing/2014/main" id="{2DA61DEA-72B7-46CD-96A5-D9AB85080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25114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</a:p>
        </p:txBody>
      </p:sp>
      <p:sp>
        <p:nvSpPr>
          <p:cNvPr id="101385" name="Rectangle 8">
            <a:extLst>
              <a:ext uri="{FF2B5EF4-FFF2-40B4-BE49-F238E27FC236}">
                <a16:creationId xmlns:a16="http://schemas.microsoft.com/office/drawing/2014/main" id="{B49B323C-2B01-4E6F-BFFC-0586554E2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25114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</a:p>
        </p:txBody>
      </p:sp>
      <p:sp>
        <p:nvSpPr>
          <p:cNvPr id="101386" name="Rectangle 9">
            <a:extLst>
              <a:ext uri="{FF2B5EF4-FFF2-40B4-BE49-F238E27FC236}">
                <a16:creationId xmlns:a16="http://schemas.microsoft.com/office/drawing/2014/main" id="{722B1730-D9C9-41AA-85EF-33EBF3A34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31210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</a:p>
        </p:txBody>
      </p:sp>
      <p:sp>
        <p:nvSpPr>
          <p:cNvPr id="101387" name="Rectangle 10">
            <a:extLst>
              <a:ext uri="{FF2B5EF4-FFF2-40B4-BE49-F238E27FC236}">
                <a16:creationId xmlns:a16="http://schemas.microsoft.com/office/drawing/2014/main" id="{BEED2CD8-893E-4B10-A4FC-BD72D0E41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37306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</a:p>
        </p:txBody>
      </p:sp>
      <p:sp>
        <p:nvSpPr>
          <p:cNvPr id="101388" name="Rectangle 11">
            <a:extLst>
              <a:ext uri="{FF2B5EF4-FFF2-40B4-BE49-F238E27FC236}">
                <a16:creationId xmlns:a16="http://schemas.microsoft.com/office/drawing/2014/main" id="{7F9CDB76-7DF8-4C7B-AC47-23AD7E92C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43402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</a:p>
        </p:txBody>
      </p:sp>
      <p:sp>
        <p:nvSpPr>
          <p:cNvPr id="101389" name="Rectangle 12">
            <a:extLst>
              <a:ext uri="{FF2B5EF4-FFF2-40B4-BE49-F238E27FC236}">
                <a16:creationId xmlns:a16="http://schemas.microsoft.com/office/drawing/2014/main" id="{33747E64-0A1E-4837-9F3C-68BF2B9EA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49498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</a:p>
        </p:txBody>
      </p:sp>
      <p:sp>
        <p:nvSpPr>
          <p:cNvPr id="101390" name="Rectangle 13">
            <a:extLst>
              <a:ext uri="{FF2B5EF4-FFF2-40B4-BE49-F238E27FC236}">
                <a16:creationId xmlns:a16="http://schemas.microsoft.com/office/drawing/2014/main" id="{B00AAF43-18C7-4417-887C-DEC749387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49498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</a:p>
        </p:txBody>
      </p:sp>
      <p:sp>
        <p:nvSpPr>
          <p:cNvPr id="101391" name="Rectangle 14">
            <a:extLst>
              <a:ext uri="{FF2B5EF4-FFF2-40B4-BE49-F238E27FC236}">
                <a16:creationId xmlns:a16="http://schemas.microsoft.com/office/drawing/2014/main" id="{A66D8C61-7B19-4CF7-BF1A-21402EC68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49498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</a:p>
        </p:txBody>
      </p:sp>
      <p:sp>
        <p:nvSpPr>
          <p:cNvPr id="101392" name="Rectangle 15">
            <a:extLst>
              <a:ext uri="{FF2B5EF4-FFF2-40B4-BE49-F238E27FC236}">
                <a16:creationId xmlns:a16="http://schemas.microsoft.com/office/drawing/2014/main" id="{2654202E-4B43-418E-8435-D27EA65DB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138" y="49498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</a:p>
        </p:txBody>
      </p:sp>
      <p:sp>
        <p:nvSpPr>
          <p:cNvPr id="101393" name="Rectangle 16">
            <a:extLst>
              <a:ext uri="{FF2B5EF4-FFF2-40B4-BE49-F238E27FC236}">
                <a16:creationId xmlns:a16="http://schemas.microsoft.com/office/drawing/2014/main" id="{6DEFCAAE-1D4D-48F4-A3A2-834CB402B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49498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</a:p>
        </p:txBody>
      </p:sp>
      <p:sp>
        <p:nvSpPr>
          <p:cNvPr id="101394" name="Rectangle 17">
            <a:extLst>
              <a:ext uri="{FF2B5EF4-FFF2-40B4-BE49-F238E27FC236}">
                <a16:creationId xmlns:a16="http://schemas.microsoft.com/office/drawing/2014/main" id="{DF7735C3-3FC1-46DF-B3F2-80A9D0FF9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43402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</a:p>
        </p:txBody>
      </p:sp>
      <p:sp>
        <p:nvSpPr>
          <p:cNvPr id="101395" name="Rectangle 18">
            <a:extLst>
              <a:ext uri="{FF2B5EF4-FFF2-40B4-BE49-F238E27FC236}">
                <a16:creationId xmlns:a16="http://schemas.microsoft.com/office/drawing/2014/main" id="{9D32257C-3F81-421C-85A7-A09A7B4F2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43402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</a:p>
        </p:txBody>
      </p:sp>
      <p:sp>
        <p:nvSpPr>
          <p:cNvPr id="101396" name="Rectangle 19">
            <a:extLst>
              <a:ext uri="{FF2B5EF4-FFF2-40B4-BE49-F238E27FC236}">
                <a16:creationId xmlns:a16="http://schemas.microsoft.com/office/drawing/2014/main" id="{447F52B6-408B-44BF-AC7E-D7170E905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138" y="43402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</a:p>
        </p:txBody>
      </p:sp>
      <p:sp>
        <p:nvSpPr>
          <p:cNvPr id="101397" name="Rectangle 20">
            <a:extLst>
              <a:ext uri="{FF2B5EF4-FFF2-40B4-BE49-F238E27FC236}">
                <a16:creationId xmlns:a16="http://schemas.microsoft.com/office/drawing/2014/main" id="{4BD90750-BD4C-49FF-B287-C74AFE5E9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43402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</a:p>
        </p:txBody>
      </p:sp>
      <p:sp>
        <p:nvSpPr>
          <p:cNvPr id="101398" name="Rectangle 21">
            <a:extLst>
              <a:ext uri="{FF2B5EF4-FFF2-40B4-BE49-F238E27FC236}">
                <a16:creationId xmlns:a16="http://schemas.microsoft.com/office/drawing/2014/main" id="{3ECF62E0-3E70-41F3-9E6C-FCC764C43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37306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</a:p>
        </p:txBody>
      </p:sp>
      <p:sp>
        <p:nvSpPr>
          <p:cNvPr id="101399" name="Rectangle 22">
            <a:extLst>
              <a:ext uri="{FF2B5EF4-FFF2-40B4-BE49-F238E27FC236}">
                <a16:creationId xmlns:a16="http://schemas.microsoft.com/office/drawing/2014/main" id="{BF917AAF-E28F-4E9B-B01A-F0EE26192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37306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</a:p>
        </p:txBody>
      </p:sp>
      <p:sp>
        <p:nvSpPr>
          <p:cNvPr id="101400" name="Rectangle 23">
            <a:extLst>
              <a:ext uri="{FF2B5EF4-FFF2-40B4-BE49-F238E27FC236}">
                <a16:creationId xmlns:a16="http://schemas.microsoft.com/office/drawing/2014/main" id="{60405DA9-962B-4DD4-AA81-9FE2013F3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138" y="37306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</a:p>
        </p:txBody>
      </p:sp>
      <p:sp>
        <p:nvSpPr>
          <p:cNvPr id="101401" name="Rectangle 24">
            <a:extLst>
              <a:ext uri="{FF2B5EF4-FFF2-40B4-BE49-F238E27FC236}">
                <a16:creationId xmlns:a16="http://schemas.microsoft.com/office/drawing/2014/main" id="{5B617B90-6A39-4351-A8E9-78C31D4FC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37306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</a:p>
        </p:txBody>
      </p:sp>
      <p:sp>
        <p:nvSpPr>
          <p:cNvPr id="101402" name="Rectangle 25">
            <a:extLst>
              <a:ext uri="{FF2B5EF4-FFF2-40B4-BE49-F238E27FC236}">
                <a16:creationId xmlns:a16="http://schemas.microsoft.com/office/drawing/2014/main" id="{3D519EB4-6485-4D54-A00C-ADF6D8533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31210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</a:p>
        </p:txBody>
      </p:sp>
      <p:sp>
        <p:nvSpPr>
          <p:cNvPr id="101403" name="Rectangle 26">
            <a:extLst>
              <a:ext uri="{FF2B5EF4-FFF2-40B4-BE49-F238E27FC236}">
                <a16:creationId xmlns:a16="http://schemas.microsoft.com/office/drawing/2014/main" id="{2EDA4662-EB70-4880-983A-3C1C621EB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31210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</a:p>
        </p:txBody>
      </p:sp>
      <p:sp>
        <p:nvSpPr>
          <p:cNvPr id="101404" name="Rectangle 27">
            <a:extLst>
              <a:ext uri="{FF2B5EF4-FFF2-40B4-BE49-F238E27FC236}">
                <a16:creationId xmlns:a16="http://schemas.microsoft.com/office/drawing/2014/main" id="{F9CC2AAA-9385-4299-9D86-BC6F08195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138" y="31210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</a:p>
        </p:txBody>
      </p:sp>
      <p:sp>
        <p:nvSpPr>
          <p:cNvPr id="101405" name="Rectangle 28">
            <a:extLst>
              <a:ext uri="{FF2B5EF4-FFF2-40B4-BE49-F238E27FC236}">
                <a16:creationId xmlns:a16="http://schemas.microsoft.com/office/drawing/2014/main" id="{032DBF0D-D96F-42AF-9FF4-9EA0CD44C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31210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31618</TotalTime>
  <Words>3827</Words>
  <Application>Microsoft Office PowerPoint</Application>
  <PresentationFormat>Diavetítés a képernyőre (4:3 oldalarány)</PresentationFormat>
  <Paragraphs>1443</Paragraphs>
  <Slides>149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149</vt:i4>
      </vt:variant>
    </vt:vector>
  </HeadingPairs>
  <TitlesOfParts>
    <vt:vector size="155" baseType="lpstr">
      <vt:lpstr>Courier New</vt:lpstr>
      <vt:lpstr>Symbol</vt:lpstr>
      <vt:lpstr>Tahoma</vt:lpstr>
      <vt:lpstr>Times New Roman</vt:lpstr>
      <vt:lpstr>Wingdings 2</vt:lpstr>
      <vt:lpstr>Default Design</vt:lpstr>
      <vt:lpstr>Ullman et al. : Database System Principles  Notes 09: Concurrency Control</vt:lpstr>
      <vt:lpstr>Chapter 18 [18] Concurrency Control</vt:lpstr>
      <vt:lpstr>PowerPoint-bemutató</vt:lpstr>
      <vt:lpstr>PowerPoint-bemutató</vt:lpstr>
      <vt:lpstr>Example:</vt:lpstr>
      <vt:lpstr>PowerPoint-bemutató</vt:lpstr>
      <vt:lpstr>Schedule A     (serial)</vt:lpstr>
      <vt:lpstr>Schedule B    (serial)</vt:lpstr>
      <vt:lpstr>PowerPoint-bemutató</vt:lpstr>
      <vt:lpstr>Schedule C     (serializable)</vt:lpstr>
      <vt:lpstr>Schedule D    (not serializable)</vt:lpstr>
      <vt:lpstr>Schedule E</vt:lpstr>
      <vt:lpstr>PowerPoint-bemutató</vt:lpstr>
      <vt:lpstr>PowerPoint-bemutató</vt:lpstr>
      <vt:lpstr>PowerPoint-bemutató</vt:lpstr>
      <vt:lpstr>PowerPoint-bemutató</vt:lpstr>
      <vt:lpstr>PowerPoint-bemutató</vt:lpstr>
      <vt:lpstr>Returning to Sc</vt:lpstr>
      <vt:lpstr>Concepts</vt:lpstr>
      <vt:lpstr>What about concurrent actions?</vt:lpstr>
      <vt:lpstr>PowerPoint-bemutató</vt:lpstr>
      <vt:lpstr>PowerPoint-bemutató</vt:lpstr>
      <vt:lpstr>Definition</vt:lpstr>
      <vt:lpstr>PowerPoint-bemutató</vt:lpstr>
      <vt:lpstr>PowerPoint-bemutató</vt:lpstr>
      <vt:lpstr>Precedence graph P(S)  (S is schedule)</vt:lpstr>
      <vt:lpstr>Exercise:</vt:lpstr>
      <vt:lpstr>Another Exercise:</vt:lpstr>
      <vt:lpstr>Lemma</vt:lpstr>
      <vt:lpstr>Lemma</vt:lpstr>
      <vt:lpstr>PowerPoint-bemutató</vt:lpstr>
      <vt:lpstr>Theorem</vt:lpstr>
      <vt:lpstr>Theorem</vt:lpstr>
      <vt:lpstr>How to enforce serializable schedules?</vt:lpstr>
      <vt:lpstr>How to enforce serializable schedules?</vt:lpstr>
      <vt:lpstr>A locking protocol</vt:lpstr>
      <vt:lpstr>Rule #1:  Consistency of transactions</vt:lpstr>
      <vt:lpstr>Rule #2    Legality of schedules</vt:lpstr>
      <vt:lpstr>PowerPoint-bemutató</vt:lpstr>
      <vt:lpstr>PowerPoint-bemutató</vt:lpstr>
      <vt:lpstr>PowerPoint-bemutató</vt:lpstr>
      <vt:lpstr>Rule #3  Two phase locking (2PL)      for transactions</vt:lpstr>
      <vt:lpstr>PowerPoint-bemutató</vt:lpstr>
      <vt:lpstr>Schedule G</vt:lpstr>
      <vt:lpstr>PowerPoint-bemutató</vt:lpstr>
      <vt:lpstr>PowerPoint-bemutató</vt:lpstr>
      <vt:lpstr>PowerPoint-bemutató</vt:lpstr>
      <vt:lpstr>PowerPoint-bemutató</vt:lpstr>
      <vt:lpstr>Theorem  Rules #1,2,3   conflict         (consistency, legality, 2PL)       serializable           schedule </vt:lpstr>
      <vt:lpstr>Theorem  Rules #1,2,3   conflict                   serializable           schedule </vt:lpstr>
      <vt:lpstr>PowerPoint-bemutató</vt:lpstr>
      <vt:lpstr>PowerPoint-bemutató</vt:lpstr>
      <vt:lpstr>Theorem  Rules #1,2,3   conflict         (2PL)      serializable           schedule </vt:lpstr>
      <vt:lpstr>Schedule H    (T2 reversed)</vt:lpstr>
      <vt:lpstr>PowerPoint-bemutató</vt:lpstr>
      <vt:lpstr>Deadlocks</vt:lpstr>
      <vt:lpstr>Deadlock Detection</vt:lpstr>
      <vt:lpstr>Resource Ordering (prevention)</vt:lpstr>
      <vt:lpstr>Timeout</vt:lpstr>
      <vt:lpstr>2PL subset of Serializable (schedules that can be implemented by 2PL locks are subset of serializable schedules)</vt:lpstr>
      <vt:lpstr>S1: w1(x)  w3(x)  w2(y)  w1(y)</vt:lpstr>
      <vt:lpstr>SC: w1(A)  w2(A)  w1(B)  w2(B)</vt:lpstr>
      <vt:lpstr>PowerPoint-bemutató</vt:lpstr>
      <vt:lpstr>Shared locks</vt:lpstr>
      <vt:lpstr>Shared locks</vt:lpstr>
      <vt:lpstr>PowerPoint-bemutató</vt:lpstr>
      <vt:lpstr>Rule #1   Consistency of transactions</vt:lpstr>
      <vt:lpstr>PowerPoint-bemutató</vt:lpstr>
      <vt:lpstr>PowerPoint-bemutató</vt:lpstr>
      <vt:lpstr>Option 2:  Upgrade  </vt:lpstr>
      <vt:lpstr>Rule #2   Legal scheduler</vt:lpstr>
      <vt:lpstr>A way to summarize Rule #2</vt:lpstr>
      <vt:lpstr>Rule # 3     2PL transactions</vt:lpstr>
      <vt:lpstr>Proof:  similar to X locks case</vt:lpstr>
      <vt:lpstr>Lock types beyond S/X</vt:lpstr>
      <vt:lpstr>Example (1): increment lock</vt:lpstr>
      <vt:lpstr>PowerPoint-bemutató</vt:lpstr>
      <vt:lpstr>PowerPoint-bemutató</vt:lpstr>
      <vt:lpstr>Update locks</vt:lpstr>
      <vt:lpstr>Solution</vt:lpstr>
      <vt:lpstr>             New request</vt:lpstr>
      <vt:lpstr>PowerPoint-bemutató</vt:lpstr>
      <vt:lpstr>How does locking work in practice?</vt:lpstr>
      <vt:lpstr>PowerPoint-bemutató</vt:lpstr>
      <vt:lpstr>PowerPoint-bemutató</vt:lpstr>
      <vt:lpstr>Lock table    Conceptually</vt:lpstr>
      <vt:lpstr>But use hash table:</vt:lpstr>
      <vt:lpstr>Lock info for A - example</vt:lpstr>
      <vt:lpstr>What are the objects we lock?</vt:lpstr>
      <vt:lpstr>PowerPoint-bemutató</vt:lpstr>
      <vt:lpstr>PowerPoint-bemutató</vt:lpstr>
      <vt:lpstr>We can have it both ways!!</vt:lpstr>
      <vt:lpstr>Example (R: relation, t: tuple)</vt:lpstr>
      <vt:lpstr>Example (Warning or Intention)</vt:lpstr>
      <vt:lpstr>Example</vt:lpstr>
      <vt:lpstr>Example (b)</vt:lpstr>
      <vt:lpstr>Example (b)</vt:lpstr>
      <vt:lpstr>Multiple granularity (SIX: goup mode)</vt:lpstr>
      <vt:lpstr>Multiple granularity (SIX: goup mode)</vt:lpstr>
      <vt:lpstr>PowerPoint-bemutató</vt:lpstr>
      <vt:lpstr>PowerPoint-bemutató</vt:lpstr>
      <vt:lpstr>Rules</vt:lpstr>
      <vt:lpstr>Exercise:</vt:lpstr>
      <vt:lpstr>Exercise:</vt:lpstr>
      <vt:lpstr>Exercise:</vt:lpstr>
      <vt:lpstr>Exercise:</vt:lpstr>
      <vt:lpstr>Exercise:</vt:lpstr>
      <vt:lpstr>Insert + delete operations</vt:lpstr>
      <vt:lpstr>Modifications to locking rules:</vt:lpstr>
      <vt:lpstr>Still have a problem: Phantoms</vt:lpstr>
      <vt:lpstr>T1: Insert &lt;08,Obama,…&gt; into R T2: Insert &lt;08,McCain,…&gt; into R</vt:lpstr>
      <vt:lpstr>Solution</vt:lpstr>
      <vt:lpstr>Back to example</vt:lpstr>
      <vt:lpstr>Instead of using R, can use index on R:</vt:lpstr>
      <vt:lpstr>PowerPoint-bemutató</vt:lpstr>
      <vt:lpstr>Next:</vt:lpstr>
      <vt:lpstr>PowerPoint-bemutató</vt:lpstr>
      <vt:lpstr>PowerPoint-bemutató</vt:lpstr>
      <vt:lpstr>PowerPoint-bemutató</vt:lpstr>
      <vt:lpstr>Idea: traverse like “Monkey Bars”</vt:lpstr>
      <vt:lpstr>Idea: traverse like “Monkey Bars”</vt:lpstr>
      <vt:lpstr>Idea: traverse like “Monkey Bars”</vt:lpstr>
      <vt:lpstr>Why does this work?</vt:lpstr>
      <vt:lpstr>Rules: tree protocol (exclusive locks)</vt:lpstr>
      <vt:lpstr>PowerPoint-bemutató</vt:lpstr>
      <vt:lpstr>Tree Protocol with Shared Locks</vt:lpstr>
      <vt:lpstr>Tree Protocol with Shared Locks</vt:lpstr>
      <vt:lpstr>Tree Protocol with Shared Locks</vt:lpstr>
      <vt:lpstr>Validation</vt:lpstr>
      <vt:lpstr>Key idea</vt:lpstr>
      <vt:lpstr>PowerPoint-bemutató</vt:lpstr>
      <vt:lpstr>Example of what validation must prevent:</vt:lpstr>
      <vt:lpstr>Example of what validation must prevent:</vt:lpstr>
      <vt:lpstr>Another thing validation must prevent:</vt:lpstr>
      <vt:lpstr>Another thing validation must prevent:</vt:lpstr>
      <vt:lpstr>Another thing validation must prevent:</vt:lpstr>
      <vt:lpstr>Validation rules for Tj:</vt:lpstr>
      <vt:lpstr>PowerPoint-bemutató</vt:lpstr>
      <vt:lpstr>PowerPoint-bemutató</vt:lpstr>
      <vt:lpstr>Improving Check(Tj)</vt:lpstr>
      <vt:lpstr>Exercise:</vt:lpstr>
      <vt:lpstr>Is Validation = 2PL?</vt:lpstr>
      <vt:lpstr>S2:  w2(y)  w1(x)  w2(x)</vt:lpstr>
      <vt:lpstr>S2:  w2(y)  w1(x)  w2(x)</vt:lpstr>
      <vt:lpstr>Validation subset of 2PL?</vt:lpstr>
      <vt:lpstr>PowerPoint-bemutató</vt:lpstr>
      <vt:lpstr>Conclusion:  Validation subset 2PL</vt:lpstr>
      <vt:lpstr>PowerPoint-bemutató</vt:lpstr>
      <vt:lpstr>Summary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245: Database System Principles</dc:title>
  <dc:creator>Tibor</dc:creator>
  <cp:lastModifiedBy>admin</cp:lastModifiedBy>
  <cp:revision>474</cp:revision>
  <cp:lastPrinted>2000-02-18T01:00:30Z</cp:lastPrinted>
  <dcterms:created xsi:type="dcterms:W3CDTF">1999-07-13T19:55:20Z</dcterms:created>
  <dcterms:modified xsi:type="dcterms:W3CDTF">2019-11-26T10:59:56Z</dcterms:modified>
</cp:coreProperties>
</file>