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5A"/>
    <a:srgbClr val="01453D"/>
    <a:srgbClr val="FFFFFF"/>
    <a:srgbClr val="01312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2E0-2037-2EAB-0536-E4E3D368A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2FFC2-A3E1-BA55-2CDE-1F7BF7B3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BCCA-2B71-02C0-A055-10EDF76B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447E-301C-7824-0EFA-7AF7B2D3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6198-7B30-CE4B-A2DA-9CA1361A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725-CC8A-4BDB-9C2F-4C88A155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E33F-D130-1E23-91AA-A5575729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BA36-8B1D-C6AA-179F-3ECD36F0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BEBD-DB64-688A-1B56-FA11296B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900D-D805-7BF5-AE51-BDE47AB4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660E7-8BBD-2738-CE34-26266197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DE4D-15B9-EA31-3D39-FA8FCC9A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5881-8ACB-B6FB-213D-34E288E1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88F5-9BA0-2381-D6F9-1BD433DA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D6C2-5F9A-CBB4-CA87-3D47B58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92C0-8401-980E-0662-7822D9A8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AD4A-C264-B38A-F6DC-7C5C2249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4B1A-D52B-5339-EE04-09A153A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0AAF-F27D-737E-3FAA-0AAEDD2C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0C35-9677-6DC2-D8B8-C1A36857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B1CE-6624-B593-99E2-996EBCE3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707E-0485-68EE-92AF-4B50DD7A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9169-2F84-69DD-DB34-F0C682C5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27E1-0E96-CB66-F908-9D709EE3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F7BF-64F4-FCD7-351E-820B795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DBD5-6326-23F7-B847-2347515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6721-5925-9B13-C518-D88934E4E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37B92-CCFD-1D86-56F5-39F2B87D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28DB-FE0B-44E2-8CD5-E2B17042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68CE-233D-DBC0-F3B4-53A135F6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19D0-D63E-0F52-2CFB-319286B0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D53F-B3F9-B676-3E29-336CF5D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A42D-7C56-F429-031C-B25AD56F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3A4E-DB39-6A82-A92D-396473B1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6A156-430D-BAC5-9E13-6F706F7D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BEAD3-A3D0-26F4-BA6E-CD0FBAB1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65D3F-4BCF-6C04-D6A0-3E31C0AC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2F6BA-24B8-9923-6DE4-D4DEFC61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53929-719F-F143-0359-369D8E7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0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A9C2-C099-0391-95B6-9A7A0F6D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A8BB5-4F67-EC1A-2229-9554262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BCC9-A369-D937-6195-4C49B80D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79B12-26C7-B796-3D02-88BCFAA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D5217-5156-B846-43C9-A20F91F4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794A-48FD-340F-8CA2-911DA7A2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AF91-1797-4616-31BA-375AC1C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CBCE-3FC0-E9C8-8032-0BACBC1B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CD14-A736-5DE1-6FEF-AB9906F8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2B4C-B589-8DFA-42B0-746B013D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B802-B695-D1EE-9C56-5A28865C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DB-198C-8D4A-A1B7-261F2256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07AE-0C0D-8141-4602-429019F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9DDB-8132-4A6D-BB57-09D3479E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ABF5-D9A5-6D94-C6C7-DC4CF1CA0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774A7-1B28-4E34-656F-8F74384E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44064-16DB-C936-5254-61751898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414C-B90B-0D0A-1621-4DEEC20D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36B6-13AE-5702-E4D4-86CCAD49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3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81AF7-D4D3-FBA6-B32F-30A1AF81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9E14-2A86-0EFE-F2CD-520D6AC3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08F5-3063-6BBE-0D9A-7971DDBDE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63E8-3629-48D2-9211-0ABD30926F03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ABE8-B37D-301F-B678-988D2BA91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40AB-23E5-1F74-F275-09DF46733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630F-0E80-4E77-9119-6D441DCB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074A-E49A-C5F5-A033-DD8FE0A23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2970-AC97-341E-3730-7A0F1C505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222B-95C2-DFFD-BB00-78699F0C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688E3-6558-39AA-4158-226889648F13}"/>
              </a:ext>
            </a:extLst>
          </p:cNvPr>
          <p:cNvSpPr txBox="1"/>
          <p:nvPr/>
        </p:nvSpPr>
        <p:spPr>
          <a:xfrm>
            <a:off x="2738284" y="2448015"/>
            <a:ext cx="67154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DFD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Company</a:t>
            </a:r>
            <a:endParaRPr lang="en-IN" sz="11500" b="1" dirty="0">
              <a:solidFill>
                <a:srgbClr val="FDFD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CD6BD-334E-139D-1509-EE42A4F2233C}"/>
              </a:ext>
            </a:extLst>
          </p:cNvPr>
          <p:cNvSpPr/>
          <p:nvPr/>
        </p:nvSpPr>
        <p:spPr>
          <a:xfrm>
            <a:off x="-4444180" y="0"/>
            <a:ext cx="4257368" cy="6858000"/>
          </a:xfrm>
          <a:prstGeom prst="rect">
            <a:avLst/>
          </a:prstGeom>
          <a:solidFill>
            <a:srgbClr val="00965A"/>
          </a:solidFill>
          <a:ln>
            <a:noFill/>
          </a:ln>
          <a:effectLst>
            <a:outerShdw blurRad="139700" dist="38100" algn="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1D5C-E323-0773-61BA-B4FD0B85780B}"/>
              </a:ext>
            </a:extLst>
          </p:cNvPr>
          <p:cNvSpPr/>
          <p:nvPr/>
        </p:nvSpPr>
        <p:spPr>
          <a:xfrm>
            <a:off x="12378814" y="0"/>
            <a:ext cx="4257368" cy="6858000"/>
          </a:xfrm>
          <a:prstGeom prst="rect">
            <a:avLst/>
          </a:prstGeom>
          <a:solidFill>
            <a:srgbClr val="01453D"/>
          </a:solidFill>
          <a:ln>
            <a:noFill/>
          </a:ln>
          <a:effectLst>
            <a:outerShdw blurRad="139700" dist="38100" dir="10800000" algn="r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E7CDB-2D24-B944-89F8-23392C31D91D}"/>
              </a:ext>
            </a:extLst>
          </p:cNvPr>
          <p:cNvSpPr txBox="1"/>
          <p:nvPr/>
        </p:nvSpPr>
        <p:spPr>
          <a:xfrm>
            <a:off x="12781937" y="2812026"/>
            <a:ext cx="343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ptos" panose="020B0004020202020204" pitchFamily="34" charset="0"/>
              </a:rPr>
              <a:t>The quick brown fox jumps over the lazy dog. The quick brown fox jumps over the lazy dog. The quick brown fox jumps over the lazy dog. </a:t>
            </a:r>
            <a:endParaRPr lang="en-IN" sz="16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390F6-22A6-6BF5-A5D0-837D18DD9232}"/>
              </a:ext>
            </a:extLst>
          </p:cNvPr>
          <p:cNvSpPr txBox="1"/>
          <p:nvPr/>
        </p:nvSpPr>
        <p:spPr>
          <a:xfrm>
            <a:off x="12781937" y="4188542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ptos" panose="020B0004020202020204" pitchFamily="34" charset="0"/>
              </a:rPr>
              <a:t>- President &amp; CEO</a:t>
            </a:r>
            <a:endParaRPr lang="en-IN" sz="16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FDBB2-A35D-BA20-B3B1-DFBF5C8C75D0}"/>
              </a:ext>
            </a:extLst>
          </p:cNvPr>
          <p:cNvSpPr txBox="1"/>
          <p:nvPr/>
        </p:nvSpPr>
        <p:spPr>
          <a:xfrm>
            <a:off x="12781937" y="1769806"/>
            <a:ext cx="3431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latin typeface="Aptos" panose="020B0004020202020204" pitchFamily="34" charset="0"/>
              </a:rPr>
              <a:t>“</a:t>
            </a:r>
            <a:endParaRPr lang="en-IN" sz="6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2EBB84-0BA0-8AFC-466D-E134FAE10CE3}"/>
              </a:ext>
            </a:extLst>
          </p:cNvPr>
          <p:cNvGrpSpPr/>
          <p:nvPr/>
        </p:nvGrpSpPr>
        <p:grpSpPr>
          <a:xfrm>
            <a:off x="-4031226" y="2189977"/>
            <a:ext cx="3775587" cy="2237876"/>
            <a:chOff x="412954" y="2189977"/>
            <a:chExt cx="3775587" cy="22378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E378ED-120B-377F-BAFB-560A4CEDD53A}"/>
                </a:ext>
              </a:extLst>
            </p:cNvPr>
            <p:cNvSpPr txBox="1"/>
            <p:nvPr/>
          </p:nvSpPr>
          <p:spPr>
            <a:xfrm>
              <a:off x="412955" y="3350635"/>
              <a:ext cx="34314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ptos" panose="020B0004020202020204" pitchFamily="34" charset="0"/>
                </a:rPr>
                <a:t>The quick brown fox jumps over the lazy dog. The quick brown fox jumps over the lazy dog. The quick brown fox jumps over the lazy dog. </a:t>
              </a:r>
              <a:endParaRPr lang="en-IN" sz="1600" dirty="0">
                <a:solidFill>
                  <a:schemeClr val="bg2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94FBCF-1DAC-22CE-8ABF-4A7E2BD83AC6}"/>
                </a:ext>
              </a:extLst>
            </p:cNvPr>
            <p:cNvSpPr txBox="1"/>
            <p:nvPr/>
          </p:nvSpPr>
          <p:spPr>
            <a:xfrm>
              <a:off x="412954" y="2189977"/>
              <a:ext cx="3775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Aptos" panose="020B0004020202020204" pitchFamily="34" charset="0"/>
                </a:rPr>
                <a:t>Who are we </a:t>
              </a:r>
              <a:r>
                <a:rPr lang="en-US" sz="3200" b="1" dirty="0">
                  <a:solidFill>
                    <a:srgbClr val="01453D"/>
                  </a:solidFill>
                  <a:latin typeface="Aptos" panose="020B0004020202020204" pitchFamily="34" charset="0"/>
                </a:rPr>
                <a:t>?</a:t>
              </a:r>
              <a:endParaRPr lang="en-IN" sz="3200" b="1" dirty="0">
                <a:solidFill>
                  <a:srgbClr val="01453D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B581B6-ED0A-728E-CF5A-DDF1BB83EED5}"/>
                </a:ext>
              </a:extLst>
            </p:cNvPr>
            <p:cNvSpPr txBox="1"/>
            <p:nvPr/>
          </p:nvSpPr>
          <p:spPr>
            <a:xfrm>
              <a:off x="412955" y="2853862"/>
              <a:ext cx="3431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ptos" panose="020B0004020202020204" pitchFamily="34" charset="0"/>
                </a:rPr>
                <a:t>Missions &amp; Vision</a:t>
              </a:r>
              <a:endParaRPr lang="en-IN" sz="1600" dirty="0">
                <a:solidFill>
                  <a:schemeClr val="bg2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84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EC1DB0-D8DE-C954-0199-AC2870F14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8A33E-8A4E-93FB-A089-8DFDE727523E}"/>
              </a:ext>
            </a:extLst>
          </p:cNvPr>
          <p:cNvSpPr txBox="1"/>
          <p:nvPr/>
        </p:nvSpPr>
        <p:spPr>
          <a:xfrm>
            <a:off x="-2685190" y="2448015"/>
            <a:ext cx="67154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DFDF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Company</a:t>
            </a:r>
            <a:endParaRPr lang="en-IN" sz="11500" b="1" dirty="0">
              <a:solidFill>
                <a:srgbClr val="FDFDF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EED3-5B63-A22B-140E-893974E262BF}"/>
              </a:ext>
            </a:extLst>
          </p:cNvPr>
          <p:cNvSpPr/>
          <p:nvPr/>
        </p:nvSpPr>
        <p:spPr>
          <a:xfrm>
            <a:off x="0" y="0"/>
            <a:ext cx="4257368" cy="6858000"/>
          </a:xfrm>
          <a:prstGeom prst="rect">
            <a:avLst/>
          </a:prstGeom>
          <a:solidFill>
            <a:srgbClr val="00965A"/>
          </a:solidFill>
          <a:ln>
            <a:noFill/>
          </a:ln>
          <a:effectLst>
            <a:outerShdw blurRad="139700" dist="38100" algn="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5F9A0-C5E8-FFB7-F786-1D07B4FA1ABB}"/>
              </a:ext>
            </a:extLst>
          </p:cNvPr>
          <p:cNvSpPr/>
          <p:nvPr/>
        </p:nvSpPr>
        <p:spPr>
          <a:xfrm>
            <a:off x="7934632" y="0"/>
            <a:ext cx="4257368" cy="6858000"/>
          </a:xfrm>
          <a:prstGeom prst="rect">
            <a:avLst/>
          </a:prstGeom>
          <a:solidFill>
            <a:srgbClr val="01453D"/>
          </a:solidFill>
          <a:ln>
            <a:noFill/>
          </a:ln>
          <a:effectLst>
            <a:outerShdw blurRad="139700" dist="38100" dir="10800000" algn="r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32ABE-7965-890C-4E2A-E7CDCB2AFB95}"/>
              </a:ext>
            </a:extLst>
          </p:cNvPr>
          <p:cNvSpPr txBox="1"/>
          <p:nvPr/>
        </p:nvSpPr>
        <p:spPr>
          <a:xfrm>
            <a:off x="8337755" y="2812026"/>
            <a:ext cx="3431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ptos" panose="020B0004020202020204" pitchFamily="34" charset="0"/>
              </a:rPr>
              <a:t>The quick brown fox jumps over the lazy dog. The quick brown fox jumps over the lazy dog. The quick brown fox jumps over the lazy dog. </a:t>
            </a:r>
            <a:endParaRPr lang="en-IN" sz="16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E91F2-9362-950A-ECB3-E9D3AF7A1A0A}"/>
              </a:ext>
            </a:extLst>
          </p:cNvPr>
          <p:cNvSpPr txBox="1"/>
          <p:nvPr/>
        </p:nvSpPr>
        <p:spPr>
          <a:xfrm>
            <a:off x="8337755" y="4188542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Aptos" panose="020B0004020202020204" pitchFamily="34" charset="0"/>
              </a:rPr>
              <a:t>- President &amp; CEO</a:t>
            </a:r>
            <a:endParaRPr lang="en-IN" sz="16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1D8-3D79-7D34-6696-BF103B1F74E9}"/>
              </a:ext>
            </a:extLst>
          </p:cNvPr>
          <p:cNvSpPr txBox="1"/>
          <p:nvPr/>
        </p:nvSpPr>
        <p:spPr>
          <a:xfrm>
            <a:off x="8337755" y="1769806"/>
            <a:ext cx="3431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latin typeface="Aptos" panose="020B0004020202020204" pitchFamily="34" charset="0"/>
              </a:rPr>
              <a:t>“</a:t>
            </a:r>
            <a:endParaRPr lang="en-IN" sz="6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D7F2A7-8F0F-EBC7-F9C0-6A7DB33E7965}"/>
              </a:ext>
            </a:extLst>
          </p:cNvPr>
          <p:cNvGrpSpPr/>
          <p:nvPr/>
        </p:nvGrpSpPr>
        <p:grpSpPr>
          <a:xfrm>
            <a:off x="412954" y="2189977"/>
            <a:ext cx="3775587" cy="2237876"/>
            <a:chOff x="412954" y="2189977"/>
            <a:chExt cx="3775587" cy="22378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2E2A2F-2832-D632-75C8-63947B2160E6}"/>
                </a:ext>
              </a:extLst>
            </p:cNvPr>
            <p:cNvSpPr txBox="1"/>
            <p:nvPr/>
          </p:nvSpPr>
          <p:spPr>
            <a:xfrm>
              <a:off x="412955" y="3350635"/>
              <a:ext cx="34314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ptos" panose="020B0004020202020204" pitchFamily="34" charset="0"/>
                </a:rPr>
                <a:t>The quick brown fox jumps over the lazy dog. The quick brown fox jumps over the lazy dog. The quick brown fox jumps over the lazy dog. </a:t>
              </a:r>
              <a:endParaRPr lang="en-IN" sz="1600" dirty="0">
                <a:solidFill>
                  <a:schemeClr val="bg2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EA979B-6D74-ECEF-1CA6-A8739541EC73}"/>
                </a:ext>
              </a:extLst>
            </p:cNvPr>
            <p:cNvSpPr txBox="1"/>
            <p:nvPr/>
          </p:nvSpPr>
          <p:spPr>
            <a:xfrm>
              <a:off x="412954" y="2189977"/>
              <a:ext cx="3775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Aptos" panose="020B0004020202020204" pitchFamily="34" charset="0"/>
                </a:rPr>
                <a:t>Who are we </a:t>
              </a:r>
              <a:r>
                <a:rPr lang="en-US" sz="3200" b="1" dirty="0">
                  <a:solidFill>
                    <a:srgbClr val="01453D"/>
                  </a:solidFill>
                  <a:latin typeface="Aptos" panose="020B0004020202020204" pitchFamily="34" charset="0"/>
                </a:rPr>
                <a:t>?</a:t>
              </a:r>
              <a:endParaRPr lang="en-IN" sz="3200" b="1" dirty="0">
                <a:solidFill>
                  <a:srgbClr val="01453D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20F7EF-D075-3E43-CA08-8E3F60B5101A}"/>
                </a:ext>
              </a:extLst>
            </p:cNvPr>
            <p:cNvSpPr txBox="1"/>
            <p:nvPr/>
          </p:nvSpPr>
          <p:spPr>
            <a:xfrm>
              <a:off x="412955" y="2853862"/>
              <a:ext cx="3431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ptos" panose="020B0004020202020204" pitchFamily="34" charset="0"/>
                </a:rPr>
                <a:t>Missions &amp; Vision</a:t>
              </a:r>
              <a:endParaRPr lang="en-IN" sz="1600" dirty="0">
                <a:solidFill>
                  <a:schemeClr val="bg2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0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4E70C4D4-C394-7CD8-9565-7FC1E6C3CB73}"/>
              </a:ext>
            </a:extLst>
          </p:cNvPr>
          <p:cNvSpPr/>
          <p:nvPr/>
        </p:nvSpPr>
        <p:spPr>
          <a:xfrm>
            <a:off x="7678994" y="0"/>
            <a:ext cx="4513007" cy="6858000"/>
          </a:xfrm>
          <a:prstGeom prst="parallelogram">
            <a:avLst>
              <a:gd name="adj" fmla="val 29450"/>
            </a:avLst>
          </a:prstGeom>
          <a:solidFill>
            <a:srgbClr val="0096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A4CA7-732D-4DCE-AFAE-9697B4996054}"/>
              </a:ext>
            </a:extLst>
          </p:cNvPr>
          <p:cNvGrpSpPr/>
          <p:nvPr/>
        </p:nvGrpSpPr>
        <p:grpSpPr>
          <a:xfrm>
            <a:off x="6369479" y="1358608"/>
            <a:ext cx="3001786" cy="5240593"/>
            <a:chOff x="4595107" y="1238865"/>
            <a:chExt cx="3001786" cy="52405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6D96B5-E2A5-3FC6-42A4-6F3B7636A78D}"/>
                </a:ext>
              </a:extLst>
            </p:cNvPr>
            <p:cNvGrpSpPr/>
            <p:nvPr/>
          </p:nvGrpSpPr>
          <p:grpSpPr>
            <a:xfrm>
              <a:off x="4595107" y="1238865"/>
              <a:ext cx="3001786" cy="5240593"/>
              <a:chOff x="4595107" y="1238865"/>
              <a:chExt cx="3001786" cy="5240593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30D253-9A5D-94BE-AC92-7A82BCFAB7EB}"/>
                  </a:ext>
                </a:extLst>
              </p:cNvPr>
              <p:cNvSpPr/>
              <p:nvPr/>
            </p:nvSpPr>
            <p:spPr>
              <a:xfrm>
                <a:off x="4640826" y="1238865"/>
                <a:ext cx="2910348" cy="5240593"/>
              </a:xfrm>
              <a:prstGeom prst="roundRect">
                <a:avLst>
                  <a:gd name="adj" fmla="val 82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6E678F-A39D-FA1C-C7A6-32905CAD4EF5}"/>
                  </a:ext>
                </a:extLst>
              </p:cNvPr>
              <p:cNvSpPr/>
              <p:nvPr/>
            </p:nvSpPr>
            <p:spPr>
              <a:xfrm>
                <a:off x="7551174" y="1769806"/>
                <a:ext cx="45719" cy="6489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C3DAAA-E7A7-582A-F2E9-47178ED037CE}"/>
                  </a:ext>
                </a:extLst>
              </p:cNvPr>
              <p:cNvSpPr/>
              <p:nvPr/>
            </p:nvSpPr>
            <p:spPr>
              <a:xfrm>
                <a:off x="4595351" y="1809134"/>
                <a:ext cx="45719" cy="28513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27D9D-52C8-A362-7526-80069C5B7EDB}"/>
                  </a:ext>
                </a:extLst>
              </p:cNvPr>
              <p:cNvSpPr/>
              <p:nvPr/>
            </p:nvSpPr>
            <p:spPr>
              <a:xfrm>
                <a:off x="4595107" y="2222090"/>
                <a:ext cx="45719" cy="3932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E7C0A2-CC2B-8B59-F991-7A3C194CA22B}"/>
                </a:ext>
              </a:extLst>
            </p:cNvPr>
            <p:cNvSpPr/>
            <p:nvPr/>
          </p:nvSpPr>
          <p:spPr>
            <a:xfrm>
              <a:off x="4780199" y="1337186"/>
              <a:ext cx="2631602" cy="5043949"/>
            </a:xfrm>
            <a:prstGeom prst="roundRect">
              <a:avLst>
                <a:gd name="adj" fmla="val 6531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8980A8-8DA6-DA0C-D455-D2C5D950C0E5}"/>
              </a:ext>
            </a:extLst>
          </p:cNvPr>
          <p:cNvSpPr txBox="1"/>
          <p:nvPr/>
        </p:nvSpPr>
        <p:spPr>
          <a:xfrm>
            <a:off x="1577019" y="714753"/>
            <a:ext cx="3620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Aptos" panose="020B0004020202020204" pitchFamily="34" charset="0"/>
              </a:rPr>
              <a:t>Our Portfolio</a:t>
            </a:r>
            <a:endParaRPr lang="en-IN" sz="44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DEC9DF-2FF2-595F-08B2-953C6AAA87EC}"/>
              </a:ext>
            </a:extLst>
          </p:cNvPr>
          <p:cNvSpPr/>
          <p:nvPr/>
        </p:nvSpPr>
        <p:spPr>
          <a:xfrm>
            <a:off x="732285" y="1889549"/>
            <a:ext cx="844734" cy="791498"/>
          </a:xfrm>
          <a:prstGeom prst="ellipse">
            <a:avLst/>
          </a:prstGeom>
          <a:solidFill>
            <a:srgbClr val="0096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1</a:t>
            </a:r>
            <a:endParaRPr lang="en-IN" sz="3200" dirty="0">
              <a:latin typeface="Aptos" panose="020B00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086429-950E-826E-D79C-CFF43CF3569D}"/>
              </a:ext>
            </a:extLst>
          </p:cNvPr>
          <p:cNvSpPr/>
          <p:nvPr/>
        </p:nvSpPr>
        <p:spPr>
          <a:xfrm>
            <a:off x="732285" y="3385456"/>
            <a:ext cx="844734" cy="791498"/>
          </a:xfrm>
          <a:prstGeom prst="ellipse">
            <a:avLst/>
          </a:prstGeom>
          <a:solidFill>
            <a:srgbClr val="0096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2</a:t>
            </a:r>
            <a:endParaRPr lang="en-IN" sz="3200" dirty="0">
              <a:latin typeface="Aptos" panose="020B00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377599-8D6C-BA9E-1DAF-4D0BA7FDC1D6}"/>
              </a:ext>
            </a:extLst>
          </p:cNvPr>
          <p:cNvSpPr/>
          <p:nvPr/>
        </p:nvSpPr>
        <p:spPr>
          <a:xfrm>
            <a:off x="732285" y="4916127"/>
            <a:ext cx="844734" cy="791498"/>
          </a:xfrm>
          <a:prstGeom prst="ellipse">
            <a:avLst/>
          </a:prstGeom>
          <a:solidFill>
            <a:srgbClr val="0096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3</a:t>
            </a:r>
            <a:endParaRPr lang="en-IN" sz="3200" dirty="0">
              <a:latin typeface="Aptos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FFEE4-6FEF-697C-E21B-00DF1790CB55}"/>
              </a:ext>
            </a:extLst>
          </p:cNvPr>
          <p:cNvSpPr txBox="1"/>
          <p:nvPr/>
        </p:nvSpPr>
        <p:spPr>
          <a:xfrm>
            <a:off x="1686215" y="1826498"/>
            <a:ext cx="40905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 </a:t>
            </a:r>
            <a:r>
              <a:rPr lang="en-US" sz="1600" dirty="0">
                <a:solidFill>
                  <a:srgbClr val="FFFFFF"/>
                </a:solidFill>
                <a:latin typeface="Aptos" panose="020B0004020202020204" pitchFamily="34" charset="0"/>
              </a:rPr>
              <a:t>over the lazy dog . The quick brown fox jumps over the lazy dog</a:t>
            </a:r>
            <a:endParaRPr lang="en-IN" sz="1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20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04142-6FC3-4A15-5ACD-FD3F99E9DCB6}"/>
              </a:ext>
            </a:extLst>
          </p:cNvPr>
          <p:cNvSpPr txBox="1"/>
          <p:nvPr/>
        </p:nvSpPr>
        <p:spPr>
          <a:xfrm>
            <a:off x="1686215" y="3353931"/>
            <a:ext cx="40905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 </a:t>
            </a:r>
            <a:r>
              <a:rPr lang="en-US" sz="1600" dirty="0">
                <a:solidFill>
                  <a:srgbClr val="FFFFFF"/>
                </a:solidFill>
                <a:latin typeface="Aptos" panose="020B0004020202020204" pitchFamily="34" charset="0"/>
              </a:rPr>
              <a:t>over the lazy dog . The quick brown fox jumps over the lazy dog</a:t>
            </a:r>
            <a:endParaRPr lang="en-IN" sz="1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20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168BD1-A0A3-D33A-0263-CFA03245343E}"/>
              </a:ext>
            </a:extLst>
          </p:cNvPr>
          <p:cNvSpPr txBox="1"/>
          <p:nvPr/>
        </p:nvSpPr>
        <p:spPr>
          <a:xfrm>
            <a:off x="1686215" y="4881363"/>
            <a:ext cx="40905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 </a:t>
            </a:r>
            <a:r>
              <a:rPr lang="en-US" sz="1600" dirty="0">
                <a:solidFill>
                  <a:srgbClr val="FFFFFF"/>
                </a:solidFill>
                <a:latin typeface="Aptos" panose="020B0004020202020204" pitchFamily="34" charset="0"/>
              </a:rPr>
              <a:t>over the lazy dog . The quick brown fox jumps over the lazy dog</a:t>
            </a:r>
            <a:endParaRPr lang="en-IN" sz="1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20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F4096-4BA5-F20A-8C83-F94F9EE86D7A}"/>
              </a:ext>
            </a:extLst>
          </p:cNvPr>
          <p:cNvSpPr txBox="1"/>
          <p:nvPr/>
        </p:nvSpPr>
        <p:spPr>
          <a:xfrm>
            <a:off x="849411" y="3147926"/>
            <a:ext cx="2233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Strengths</a:t>
            </a:r>
          </a:p>
          <a:p>
            <a:r>
              <a:rPr lang="en-US" sz="1200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over the lazy dog. The quick brown fox jumps over the lazy dog.</a:t>
            </a:r>
            <a:endParaRPr lang="en-IN" sz="1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18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3733F-1E0C-ACD8-FF52-2DA7631F736A}"/>
              </a:ext>
            </a:extLst>
          </p:cNvPr>
          <p:cNvSpPr txBox="1"/>
          <p:nvPr/>
        </p:nvSpPr>
        <p:spPr>
          <a:xfrm>
            <a:off x="849411" y="2232746"/>
            <a:ext cx="868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ll MT" panose="02020503060305020303" pitchFamily="18" charset="0"/>
              </a:rPr>
              <a:t>S</a:t>
            </a:r>
            <a:endParaRPr lang="en-IN" sz="60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428E2-C622-F44E-3382-84E4A077FDC0}"/>
              </a:ext>
            </a:extLst>
          </p:cNvPr>
          <p:cNvSpPr txBox="1"/>
          <p:nvPr/>
        </p:nvSpPr>
        <p:spPr>
          <a:xfrm>
            <a:off x="3602659" y="3147926"/>
            <a:ext cx="2233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Weakness</a:t>
            </a:r>
          </a:p>
          <a:p>
            <a:r>
              <a:rPr lang="en-US" sz="1200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over the lazy dog. The quick brown fox jumps over the lazy dog.</a:t>
            </a:r>
            <a:endParaRPr lang="en-IN" sz="1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18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02B19-104D-945A-8C1D-DDCCEF788157}"/>
              </a:ext>
            </a:extLst>
          </p:cNvPr>
          <p:cNvSpPr txBox="1"/>
          <p:nvPr/>
        </p:nvSpPr>
        <p:spPr>
          <a:xfrm>
            <a:off x="3602659" y="2232746"/>
            <a:ext cx="868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ll MT" panose="02020503060305020303" pitchFamily="18" charset="0"/>
              </a:rPr>
              <a:t>W</a:t>
            </a:r>
            <a:endParaRPr lang="en-IN" sz="60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F04C3-DC4A-4B52-8F8C-65DB9EEDD072}"/>
              </a:ext>
            </a:extLst>
          </p:cNvPr>
          <p:cNvSpPr txBox="1"/>
          <p:nvPr/>
        </p:nvSpPr>
        <p:spPr>
          <a:xfrm>
            <a:off x="6355907" y="3147926"/>
            <a:ext cx="2233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Opportunities</a:t>
            </a:r>
          </a:p>
          <a:p>
            <a:r>
              <a:rPr lang="en-US" sz="1200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over the lazy dog. The quick brown fox jumps over the lazy dog.</a:t>
            </a:r>
            <a:endParaRPr lang="en-IN" sz="1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18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16617-84A0-EBEC-3162-927023D77BEB}"/>
              </a:ext>
            </a:extLst>
          </p:cNvPr>
          <p:cNvSpPr txBox="1"/>
          <p:nvPr/>
        </p:nvSpPr>
        <p:spPr>
          <a:xfrm>
            <a:off x="6337160" y="2232746"/>
            <a:ext cx="615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ll MT" panose="02020503060305020303" pitchFamily="18" charset="0"/>
              </a:rPr>
              <a:t>O</a:t>
            </a:r>
            <a:endParaRPr lang="en-IN" sz="60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79EEF-8034-761A-D199-36569527CAA3}"/>
              </a:ext>
            </a:extLst>
          </p:cNvPr>
          <p:cNvSpPr txBox="1"/>
          <p:nvPr/>
        </p:nvSpPr>
        <p:spPr>
          <a:xfrm>
            <a:off x="9109155" y="3147926"/>
            <a:ext cx="2233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</a:rPr>
              <a:t>Threats</a:t>
            </a:r>
          </a:p>
          <a:p>
            <a:r>
              <a:rPr lang="en-US" sz="1200" dirty="0">
                <a:solidFill>
                  <a:srgbClr val="FFFFFF"/>
                </a:solidFill>
                <a:latin typeface="Aptos" panose="020B0004020202020204" pitchFamily="34" charset="0"/>
              </a:rPr>
              <a:t>The quick brown fox jumps over the lazy dog. The quick brown fox jumps over the lazy dog.</a:t>
            </a:r>
            <a:endParaRPr lang="en-IN" sz="12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en-IN" sz="18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361EF-A590-D11D-A0D8-AEF1A2FB1B2F}"/>
              </a:ext>
            </a:extLst>
          </p:cNvPr>
          <p:cNvSpPr txBox="1"/>
          <p:nvPr/>
        </p:nvSpPr>
        <p:spPr>
          <a:xfrm>
            <a:off x="9071661" y="2232746"/>
            <a:ext cx="868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Bell MT" panose="02020503060305020303" pitchFamily="18" charset="0"/>
              </a:rPr>
              <a:t>T</a:t>
            </a:r>
            <a:endParaRPr lang="en-IN" sz="60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6D8EB-1D92-90C4-15E7-D2AA039C2781}"/>
              </a:ext>
            </a:extLst>
          </p:cNvPr>
          <p:cNvSpPr txBox="1"/>
          <p:nvPr/>
        </p:nvSpPr>
        <p:spPr>
          <a:xfrm>
            <a:off x="3773089" y="501958"/>
            <a:ext cx="46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  <a:latin typeface="Aptos" panose="020B0004020202020204" pitchFamily="34" charset="0"/>
              </a:rPr>
              <a:t>Market Analysis</a:t>
            </a:r>
            <a:endParaRPr lang="en-IN" sz="4000" b="1" u="sng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A3CD7-3AAB-21AF-C67F-758672AF3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1656F5-4095-A119-A208-9CA25877CCE1}"/>
              </a:ext>
            </a:extLst>
          </p:cNvPr>
          <p:cNvSpPr/>
          <p:nvPr/>
        </p:nvSpPr>
        <p:spPr>
          <a:xfrm>
            <a:off x="0" y="0"/>
            <a:ext cx="7531510" cy="6858000"/>
          </a:xfrm>
          <a:prstGeom prst="rect">
            <a:avLst/>
          </a:prstGeom>
          <a:solidFill>
            <a:srgbClr val="01453D"/>
          </a:solidFill>
          <a:ln>
            <a:noFill/>
          </a:ln>
          <a:effectLst>
            <a:outerShdw blurRad="139700" dist="38100" algn="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388107-39DC-1A8E-3E32-078494775B59}"/>
              </a:ext>
            </a:extLst>
          </p:cNvPr>
          <p:cNvGrpSpPr/>
          <p:nvPr/>
        </p:nvGrpSpPr>
        <p:grpSpPr>
          <a:xfrm>
            <a:off x="363793" y="2080990"/>
            <a:ext cx="2233435" cy="2696020"/>
            <a:chOff x="363793" y="2713703"/>
            <a:chExt cx="2233435" cy="26960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7FA6EC-9AD8-355A-B254-9A8F2F09C994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A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8D4799-97D3-97E3-951D-7301221F735A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6" name="Circle: Hollow 5">
                <a:extLst>
                  <a:ext uri="{FF2B5EF4-FFF2-40B4-BE49-F238E27FC236}">
                    <a16:creationId xmlns:a16="http://schemas.microsoft.com/office/drawing/2014/main" id="{85C25256-D689-2B6C-8326-0F9331ABFFC4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79C39144-DA79-C40B-4E8E-12153F0985FD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6889537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A36EED-A978-7CBA-239C-FABE81FE4694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40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7716AE-D82D-0C8A-DC79-6E89ADE6A2AF}"/>
              </a:ext>
            </a:extLst>
          </p:cNvPr>
          <p:cNvGrpSpPr/>
          <p:nvPr/>
        </p:nvGrpSpPr>
        <p:grpSpPr>
          <a:xfrm>
            <a:off x="2671538" y="2080990"/>
            <a:ext cx="2233435" cy="2696020"/>
            <a:chOff x="363793" y="2713703"/>
            <a:chExt cx="2233435" cy="26960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40F549-F7F1-11F9-22C5-DB4D5D740678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B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DFDA07-424C-7796-2914-635E3BD99DBD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2B4FE381-8341-2F05-9DCF-51B69A843D9F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6CDAE313-E799-D2D7-6C44-58FC7B9209A3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2499121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77BADD-EF05-26B4-F698-001F41E36AA3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65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ACD4CA-5D1A-7A90-3B67-C800A8B00492}"/>
              </a:ext>
            </a:extLst>
          </p:cNvPr>
          <p:cNvGrpSpPr/>
          <p:nvPr/>
        </p:nvGrpSpPr>
        <p:grpSpPr>
          <a:xfrm>
            <a:off x="4979282" y="2080990"/>
            <a:ext cx="2233435" cy="2696020"/>
            <a:chOff x="363793" y="2713703"/>
            <a:chExt cx="2233435" cy="26960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571FA9-68B9-FC45-9480-C08E30C8D702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C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F8670B-524D-50E0-D833-1FB8190FC684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26" name="Circle: Hollow 25">
                <a:extLst>
                  <a:ext uri="{FF2B5EF4-FFF2-40B4-BE49-F238E27FC236}">
                    <a16:creationId xmlns:a16="http://schemas.microsoft.com/office/drawing/2014/main" id="{37F54784-B0A9-ECCB-C85A-FF823ADDB609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3E78293B-3670-90A7-6480-E5834268C1AC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19764594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C78FE7-01DC-21C2-DD8C-97970EB2A586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85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98EA440-77E1-7607-FF20-BC9FD2584749}"/>
              </a:ext>
            </a:extLst>
          </p:cNvPr>
          <p:cNvSpPr txBox="1"/>
          <p:nvPr/>
        </p:nvSpPr>
        <p:spPr>
          <a:xfrm>
            <a:off x="1442844" y="332609"/>
            <a:ext cx="46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  <a:latin typeface="Aptos" panose="020B0004020202020204" pitchFamily="34" charset="0"/>
              </a:rPr>
              <a:t>Market Share</a:t>
            </a:r>
            <a:endParaRPr lang="en-IN" sz="4000" b="1" u="sng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1F18F-F1FE-A2CB-A076-5BB901F5742C}"/>
              </a:ext>
            </a:extLst>
          </p:cNvPr>
          <p:cNvSpPr/>
          <p:nvPr/>
        </p:nvSpPr>
        <p:spPr>
          <a:xfrm>
            <a:off x="12555793" y="0"/>
            <a:ext cx="4257368" cy="6858000"/>
          </a:xfrm>
          <a:prstGeom prst="rect">
            <a:avLst/>
          </a:prstGeom>
          <a:solidFill>
            <a:srgbClr val="00965A"/>
          </a:solidFill>
          <a:ln>
            <a:noFill/>
          </a:ln>
          <a:effectLst>
            <a:outerShdw blurRad="139700" dist="38100" dir="10800000" algn="r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96324-C682-CB29-1185-F6668D8DB9F4}"/>
              </a:ext>
            </a:extLst>
          </p:cNvPr>
          <p:cNvSpPr txBox="1"/>
          <p:nvPr/>
        </p:nvSpPr>
        <p:spPr>
          <a:xfrm>
            <a:off x="12968747" y="3340803"/>
            <a:ext cx="3431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Aptos" panose="020B0004020202020204" pitchFamily="34" charset="0"/>
              </a:rPr>
              <a:t>The quick brown fox jumps over the lazy dog. The quick brown fox jumps over the lazy dog. The quick brown fox jumps over the lazy dog. </a:t>
            </a:r>
            <a:endParaRPr lang="en-IN" sz="14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2967B-3126-1136-2574-71670245E155}"/>
              </a:ext>
            </a:extLst>
          </p:cNvPr>
          <p:cNvSpPr txBox="1"/>
          <p:nvPr/>
        </p:nvSpPr>
        <p:spPr>
          <a:xfrm>
            <a:off x="12796683" y="2180145"/>
            <a:ext cx="37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Aptos" panose="020B0004020202020204" pitchFamily="34" charset="0"/>
              </a:rPr>
              <a:t>Thank You</a:t>
            </a:r>
            <a:endParaRPr lang="en-IN" sz="3600" b="1" dirty="0">
              <a:solidFill>
                <a:srgbClr val="01453D"/>
              </a:solidFill>
              <a:latin typeface="Aptos" panose="020B00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DCF265-EC0F-8BBA-F5AE-EBDF27FFD346}"/>
              </a:ext>
            </a:extLst>
          </p:cNvPr>
          <p:cNvSpPr txBox="1"/>
          <p:nvPr/>
        </p:nvSpPr>
        <p:spPr>
          <a:xfrm>
            <a:off x="13054780" y="2844030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ptos" panose="020B0004020202020204" pitchFamily="34" charset="0"/>
              </a:rPr>
              <a:t>Get in Touch !</a:t>
            </a:r>
            <a:endParaRPr lang="en-IN" sz="1600" b="1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810C7-F82A-8223-E935-9E5373FE0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9947DF-BB4C-031E-7311-F188DCAFD288}"/>
              </a:ext>
            </a:extLst>
          </p:cNvPr>
          <p:cNvSpPr/>
          <p:nvPr/>
        </p:nvSpPr>
        <p:spPr>
          <a:xfrm>
            <a:off x="7934632" y="0"/>
            <a:ext cx="4257368" cy="6858000"/>
          </a:xfrm>
          <a:prstGeom prst="rect">
            <a:avLst/>
          </a:prstGeom>
          <a:solidFill>
            <a:srgbClr val="00965A"/>
          </a:solidFill>
          <a:ln>
            <a:noFill/>
          </a:ln>
          <a:effectLst>
            <a:outerShdw blurRad="139700" dist="38100" dir="10800000" algn="r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73998-5BD5-1634-1243-23E69EF7F1EF}"/>
              </a:ext>
            </a:extLst>
          </p:cNvPr>
          <p:cNvSpPr txBox="1"/>
          <p:nvPr/>
        </p:nvSpPr>
        <p:spPr>
          <a:xfrm>
            <a:off x="8347586" y="3340803"/>
            <a:ext cx="3431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Aptos" panose="020B0004020202020204" pitchFamily="34" charset="0"/>
              </a:rPr>
              <a:t>The quick brown fox jumps over the lazy dog. The quick brown fox jumps over the lazy dog. The quick brown fox jumps over the lazy dog. </a:t>
            </a:r>
            <a:endParaRPr lang="en-IN" sz="1400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93BA-A4A6-7D7F-D67B-5431CAC3E920}"/>
              </a:ext>
            </a:extLst>
          </p:cNvPr>
          <p:cNvSpPr txBox="1"/>
          <p:nvPr/>
        </p:nvSpPr>
        <p:spPr>
          <a:xfrm>
            <a:off x="8175522" y="2180145"/>
            <a:ext cx="377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Aptos" panose="020B0004020202020204" pitchFamily="34" charset="0"/>
              </a:rPr>
              <a:t>Thank You</a:t>
            </a:r>
            <a:endParaRPr lang="en-IN" sz="3600" b="1" dirty="0">
              <a:solidFill>
                <a:srgbClr val="01453D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C306E-36B0-7A7A-5606-BC9C06C57AF8}"/>
              </a:ext>
            </a:extLst>
          </p:cNvPr>
          <p:cNvSpPr txBox="1"/>
          <p:nvPr/>
        </p:nvSpPr>
        <p:spPr>
          <a:xfrm>
            <a:off x="8433619" y="2844030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ptos" panose="020B0004020202020204" pitchFamily="34" charset="0"/>
              </a:rPr>
              <a:t>Get in Touch !</a:t>
            </a:r>
            <a:endParaRPr lang="en-IN" sz="1600" b="1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E26A5C-1696-A0A0-4C1D-97055D2CF3E8}"/>
              </a:ext>
            </a:extLst>
          </p:cNvPr>
          <p:cNvSpPr/>
          <p:nvPr/>
        </p:nvSpPr>
        <p:spPr>
          <a:xfrm>
            <a:off x="-7772400" y="0"/>
            <a:ext cx="7531510" cy="6858000"/>
          </a:xfrm>
          <a:prstGeom prst="rect">
            <a:avLst/>
          </a:prstGeom>
          <a:solidFill>
            <a:srgbClr val="01453D"/>
          </a:solidFill>
          <a:ln>
            <a:noFill/>
          </a:ln>
          <a:effectLst>
            <a:outerShdw blurRad="139700" dist="38100" algn="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07643-3B69-7FFC-DD06-33036FA9F2B4}"/>
              </a:ext>
            </a:extLst>
          </p:cNvPr>
          <p:cNvGrpSpPr/>
          <p:nvPr/>
        </p:nvGrpSpPr>
        <p:grpSpPr>
          <a:xfrm>
            <a:off x="-7408607" y="2080990"/>
            <a:ext cx="2233435" cy="2696020"/>
            <a:chOff x="363793" y="2713703"/>
            <a:chExt cx="2233435" cy="26960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F94AFF-E041-0232-15CE-BB601AB385A8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A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C59641-D96D-24E3-6406-B557FDF86EFE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35" name="Circle: Hollow 34">
                <a:extLst>
                  <a:ext uri="{FF2B5EF4-FFF2-40B4-BE49-F238E27FC236}">
                    <a16:creationId xmlns:a16="http://schemas.microsoft.com/office/drawing/2014/main" id="{0344D6FD-23D8-5CAB-168E-3F4C5920EAB8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1AA4A556-7902-1458-8DDA-32C55FF2C952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6889537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FBDFC8-2962-3E2C-E5BD-3B25445AAF74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40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3DD177-AA34-9149-6410-FF4CE6F0FDF7}"/>
              </a:ext>
            </a:extLst>
          </p:cNvPr>
          <p:cNvGrpSpPr/>
          <p:nvPr/>
        </p:nvGrpSpPr>
        <p:grpSpPr>
          <a:xfrm>
            <a:off x="-5100862" y="2080990"/>
            <a:ext cx="2233435" cy="2696020"/>
            <a:chOff x="363793" y="2713703"/>
            <a:chExt cx="2233435" cy="26960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F98B56-BBAF-AFC1-83E7-2573627FC2F6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B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7B4455-F896-8DE9-C36D-2FDEB22F4107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41" name="Circle: Hollow 40">
                <a:extLst>
                  <a:ext uri="{FF2B5EF4-FFF2-40B4-BE49-F238E27FC236}">
                    <a16:creationId xmlns:a16="http://schemas.microsoft.com/office/drawing/2014/main" id="{C54AACE8-5C7B-D766-9D4C-81CD9569620C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284E1D9C-6A06-8853-CF73-76B8BA54DFAD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2499121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29B49C-E550-A4BA-ACCE-37DDDDD29287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65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7E357C-F9D9-C22C-3225-1495A5CCBBD0}"/>
              </a:ext>
            </a:extLst>
          </p:cNvPr>
          <p:cNvGrpSpPr/>
          <p:nvPr/>
        </p:nvGrpSpPr>
        <p:grpSpPr>
          <a:xfrm>
            <a:off x="-2793118" y="2080990"/>
            <a:ext cx="2233435" cy="2696020"/>
            <a:chOff x="363793" y="2713703"/>
            <a:chExt cx="2233435" cy="26960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F2A9FA-303C-CDC0-8FF7-0A3BA386D653}"/>
                </a:ext>
              </a:extLst>
            </p:cNvPr>
            <p:cNvSpPr txBox="1"/>
            <p:nvPr/>
          </p:nvSpPr>
          <p:spPr>
            <a:xfrm>
              <a:off x="363793" y="4455616"/>
              <a:ext cx="223343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Product C</a:t>
              </a:r>
            </a:p>
            <a:p>
              <a:pPr algn="ctr"/>
              <a:r>
                <a:rPr lang="en-US" sz="1200" dirty="0">
                  <a:solidFill>
                    <a:srgbClr val="FFFFFF"/>
                  </a:solidFill>
                  <a:latin typeface="Aptos" panose="020B0004020202020204" pitchFamily="34" charset="0"/>
                </a:rPr>
                <a:t>The quick brown fox jumps over the lazy dog. The quick brown fox jumps over the lazy.</a:t>
              </a:r>
              <a:endParaRPr lang="en-IN" sz="1800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5CF555-D581-B1D5-049E-903ECF8862C8}"/>
                </a:ext>
              </a:extLst>
            </p:cNvPr>
            <p:cNvGrpSpPr/>
            <p:nvPr/>
          </p:nvGrpSpPr>
          <p:grpSpPr>
            <a:xfrm>
              <a:off x="688510" y="2713703"/>
              <a:ext cx="1584001" cy="1602658"/>
              <a:chOff x="639096" y="2713703"/>
              <a:chExt cx="1584001" cy="1602658"/>
            </a:xfrm>
          </p:grpSpPr>
          <p:sp>
            <p:nvSpPr>
              <p:cNvPr id="47" name="Circle: Hollow 46">
                <a:extLst>
                  <a:ext uri="{FF2B5EF4-FFF2-40B4-BE49-F238E27FC236}">
                    <a16:creationId xmlns:a16="http://schemas.microsoft.com/office/drawing/2014/main" id="{EC93D5FA-0B5D-89BF-E759-459E8B399D2A}"/>
                  </a:ext>
                </a:extLst>
              </p:cNvPr>
              <p:cNvSpPr/>
              <p:nvPr/>
            </p:nvSpPr>
            <p:spPr>
              <a:xfrm>
                <a:off x="639097" y="2713703"/>
                <a:ext cx="1584000" cy="1602658"/>
              </a:xfrm>
              <a:prstGeom prst="donut">
                <a:avLst>
                  <a:gd name="adj" fmla="val 18095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004DBF72-CAB0-04AF-ACC4-B1CDD1DE4A2F}"/>
                  </a:ext>
                </a:extLst>
              </p:cNvPr>
              <p:cNvSpPr/>
              <p:nvPr/>
            </p:nvSpPr>
            <p:spPr>
              <a:xfrm>
                <a:off x="639096" y="2713704"/>
                <a:ext cx="1583999" cy="1602657"/>
              </a:xfrm>
              <a:prstGeom prst="blockArc">
                <a:avLst>
                  <a:gd name="adj1" fmla="val 19764594"/>
                  <a:gd name="adj2" fmla="val 16363251"/>
                  <a:gd name="adj3" fmla="val 18661"/>
                </a:avLst>
              </a:prstGeom>
              <a:solidFill>
                <a:srgbClr val="0096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30D396-F6DF-3149-7CBB-B4D6414E01CD}"/>
                </a:ext>
              </a:extLst>
            </p:cNvPr>
            <p:cNvSpPr txBox="1"/>
            <p:nvPr/>
          </p:nvSpPr>
          <p:spPr>
            <a:xfrm>
              <a:off x="1081976" y="3253422"/>
              <a:ext cx="79706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85</a:t>
              </a:r>
              <a:r>
                <a:rPr lang="en-US" sz="14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%</a:t>
              </a:r>
              <a:r>
                <a:rPr lang="en-US" sz="1200" b="1" dirty="0">
                  <a:solidFill>
                    <a:srgbClr val="FFFFFF"/>
                  </a:solidFill>
                  <a:latin typeface="Aptos" panose="020B0004020202020204" pitchFamily="34" charset="0"/>
                </a:rPr>
                <a:t>.</a:t>
              </a:r>
              <a:endParaRPr lang="en-IN" sz="1800" b="1" dirty="0">
                <a:solidFill>
                  <a:srgbClr val="FFFFFF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5BC4339-0DC5-6053-208A-93689BBB5553}"/>
              </a:ext>
            </a:extLst>
          </p:cNvPr>
          <p:cNvSpPr txBox="1"/>
          <p:nvPr/>
        </p:nvSpPr>
        <p:spPr>
          <a:xfrm>
            <a:off x="-6329556" y="332609"/>
            <a:ext cx="464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FFFFFF"/>
                </a:solidFill>
                <a:latin typeface="Aptos" panose="020B0004020202020204" pitchFamily="34" charset="0"/>
              </a:rPr>
              <a:t>Market Share</a:t>
            </a:r>
            <a:endParaRPr lang="en-IN" sz="4000" b="1" u="sng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3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Singh</dc:creator>
  <cp:lastModifiedBy>Karan Singh</cp:lastModifiedBy>
  <cp:revision>2</cp:revision>
  <dcterms:created xsi:type="dcterms:W3CDTF">2024-10-06T20:36:18Z</dcterms:created>
  <dcterms:modified xsi:type="dcterms:W3CDTF">2024-11-07T07:04:11Z</dcterms:modified>
</cp:coreProperties>
</file>