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05564" y="2502422"/>
            <a:ext cx="2478600" cy="1314300"/>
          </a:xfrm>
          <a:prstGeom prst="rect">
            <a:avLst/>
          </a:prstGeom>
          <a:noFill/>
          <a:ln>
            <a:noFill/>
          </a:ln>
        </p:spPr>
        <p:txBody>
          <a:bodyPr spcFirstLastPara="1" wrap="square" lIns="0" tIns="0" rIns="0" bIns="0" anchor="ctr" anchorCtr="0">
            <a:noAutofit/>
          </a:bodyPr>
          <a:lstStyle/>
          <a:p>
            <a:pPr lvl="0" algn="ctr">
              <a:buClr>
                <a:srgbClr val="D4DF33"/>
              </a:buClr>
            </a:pPr>
            <a:r>
              <a:rPr lang="en-US" sz="4000" dirty="0" err="1" smtClean="0">
                <a:solidFill>
                  <a:srgbClr val="D4DF33"/>
                </a:solidFill>
              </a:rPr>
              <a:t>PowerCO</a:t>
            </a:r>
            <a:r>
              <a:rPr lang="en-US" sz="4000" dirty="0" smtClean="0">
                <a:solidFill>
                  <a:srgbClr val="D4DF33"/>
                </a:solidFill>
              </a:rPr>
              <a:t> </a:t>
            </a:r>
            <a:r>
              <a:rPr lang="en-US" sz="4000" dirty="0">
                <a:solidFill>
                  <a:srgbClr val="D4DF33"/>
                </a:solidFill>
              </a:rPr>
              <a:t>Churn Analysis Executive </a:t>
            </a:r>
            <a:r>
              <a:rPr lang="en-US" sz="4000" dirty="0" smtClean="0">
                <a:solidFill>
                  <a:srgbClr val="D4DF33"/>
                </a:solidFill>
              </a:rPr>
              <a:t>Overview</a:t>
            </a:r>
            <a:endParaRPr sz="4000" dirty="0"/>
          </a:p>
        </p:txBody>
      </p:sp>
      <p:sp>
        <p:nvSpPr>
          <p:cNvPr id="512" name="Google Shape;512;p1"/>
          <p:cNvSpPr txBox="1"/>
          <p:nvPr/>
        </p:nvSpPr>
        <p:spPr>
          <a:xfrm>
            <a:off x="4807938" y="755779"/>
            <a:ext cx="6352500" cy="5495730"/>
          </a:xfrm>
          <a:prstGeom prst="rect">
            <a:avLst/>
          </a:prstGeom>
          <a:noFill/>
          <a:ln>
            <a:noFill/>
          </a:ln>
        </p:spPr>
        <p:txBody>
          <a:bodyPr spcFirstLastPara="1" wrap="square" lIns="91425" tIns="45700" rIns="91425" bIns="45700" anchor="t" anchorCtr="0">
            <a:noAutofit/>
          </a:bodyPr>
          <a:lstStyle/>
          <a:p>
            <a:pPr algn="ctr"/>
            <a:r>
              <a:rPr lang="en-US" sz="2000" b="1" dirty="0" smtClean="0">
                <a:solidFill>
                  <a:schemeClr val="accent2"/>
                </a:solidFill>
                <a:latin typeface="Trebuchet MS" panose="020B0603020202020204" pitchFamily="34" charset="0"/>
              </a:rPr>
              <a:t>Churn Alarming:</a:t>
            </a:r>
            <a:endParaRPr lang="en-US" sz="2000" dirty="0" smtClean="0">
              <a:solidFill>
                <a:schemeClr val="accent2"/>
              </a:solidFill>
              <a:latin typeface="Trebuchet MS" panose="020B0603020202020204" pitchFamily="34" charset="0"/>
            </a:endParaRPr>
          </a:p>
          <a:p>
            <a:pPr lvl="1" algn="ctr"/>
            <a:r>
              <a:rPr lang="en-US" sz="2000" dirty="0" smtClean="0">
                <a:latin typeface="Trebuchet MS" panose="020B0603020202020204" pitchFamily="34" charset="0"/>
              </a:rPr>
              <a:t>Churn rate rings at 9.7%, sounding an urgency bell across our 14,606 SME customers.</a:t>
            </a:r>
          </a:p>
          <a:p>
            <a:pPr lvl="1" algn="ctr"/>
            <a:endParaRPr lang="en-US" sz="2000" dirty="0" smtClean="0">
              <a:latin typeface="Trebuchet MS" panose="020B0603020202020204" pitchFamily="34" charset="0"/>
            </a:endParaRPr>
          </a:p>
          <a:p>
            <a:pPr algn="ctr"/>
            <a:r>
              <a:rPr lang="en-US" sz="2000" b="1" dirty="0" smtClean="0">
                <a:solidFill>
                  <a:schemeClr val="accent2"/>
                </a:solidFill>
                <a:latin typeface="Trebuchet MS" panose="020B0603020202020204" pitchFamily="34" charset="0"/>
              </a:rPr>
              <a:t>Predictive Triumph:</a:t>
            </a:r>
            <a:endParaRPr lang="en-US" sz="2000" dirty="0" smtClean="0">
              <a:solidFill>
                <a:schemeClr val="accent2"/>
              </a:solidFill>
              <a:latin typeface="Trebuchet MS" panose="020B0603020202020204" pitchFamily="34" charset="0"/>
            </a:endParaRPr>
          </a:p>
          <a:p>
            <a:pPr lvl="1" algn="ctr"/>
            <a:r>
              <a:rPr lang="en-US" sz="2000" dirty="0" smtClean="0">
                <a:latin typeface="Trebuchet MS" panose="020B0603020202020204" pitchFamily="34" charset="0"/>
              </a:rPr>
              <a:t>Our model stands strong, forecasting churn effectively, empowering proactive measures.</a:t>
            </a:r>
          </a:p>
          <a:p>
            <a:pPr lvl="1" algn="ctr"/>
            <a:endParaRPr lang="en-US" sz="2000" dirty="0" smtClean="0">
              <a:latin typeface="Trebuchet MS" panose="020B0603020202020204" pitchFamily="34" charset="0"/>
            </a:endParaRPr>
          </a:p>
          <a:p>
            <a:pPr algn="ctr"/>
            <a:r>
              <a:rPr lang="en-US" sz="2000" b="1" dirty="0" smtClean="0">
                <a:solidFill>
                  <a:schemeClr val="accent2"/>
                </a:solidFill>
                <a:latin typeface="Trebuchet MS" panose="020B0603020202020204" pitchFamily="34" charset="0"/>
              </a:rPr>
              <a:t>Surprise Unveiled:</a:t>
            </a:r>
            <a:endParaRPr lang="en-US" sz="2000" dirty="0" smtClean="0">
              <a:solidFill>
                <a:schemeClr val="accent2"/>
              </a:solidFill>
              <a:latin typeface="Trebuchet MS" panose="020B0603020202020204" pitchFamily="34" charset="0"/>
            </a:endParaRPr>
          </a:p>
          <a:p>
            <a:pPr lvl="1" algn="ctr"/>
            <a:r>
              <a:rPr lang="en-US" sz="2000" dirty="0" smtClean="0">
                <a:latin typeface="Trebuchet MS" panose="020B0603020202020204" pitchFamily="34" charset="0"/>
              </a:rPr>
              <a:t>Strikingly, price sensitivity isn’t the main churn architect. Instead, yearly consumption, forecasted figures, and net margins steal the spotlight.</a:t>
            </a:r>
          </a:p>
          <a:p>
            <a:pPr lvl="1" algn="ctr"/>
            <a:endParaRPr lang="en-US" sz="2000" dirty="0" smtClean="0">
              <a:latin typeface="Trebuchet MS" panose="020B0603020202020204" pitchFamily="34" charset="0"/>
            </a:endParaRPr>
          </a:p>
          <a:p>
            <a:pPr algn="ctr"/>
            <a:r>
              <a:rPr lang="en-US" sz="2000" b="1" dirty="0" smtClean="0">
                <a:solidFill>
                  <a:schemeClr val="accent2"/>
                </a:solidFill>
                <a:latin typeface="Trebuchet MS" panose="020B0603020202020204" pitchFamily="34" charset="0"/>
              </a:rPr>
              <a:t>Strategic Discounts:</a:t>
            </a:r>
            <a:endParaRPr lang="en-US" sz="2000" dirty="0" smtClean="0">
              <a:solidFill>
                <a:schemeClr val="accent2"/>
              </a:solidFill>
              <a:latin typeface="Trebuchet MS" panose="020B0603020202020204" pitchFamily="34" charset="0"/>
            </a:endParaRPr>
          </a:p>
          <a:p>
            <a:pPr lvl="1" algn="ctr"/>
            <a:r>
              <a:rPr lang="en-US" sz="2000" dirty="0" smtClean="0">
                <a:latin typeface="Trebuchet MS" panose="020B0603020202020204" pitchFamily="34" charset="0"/>
              </a:rPr>
              <a:t>The 20% discount strategy holds promise, but the magic happens when it's reserved for high-value customers in churn jeopardy.</a:t>
            </a:r>
            <a:endParaRPr lang="en-US" sz="2000" dirty="0">
              <a:latin typeface="Trebuchet MS" panose="020B06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97</Words>
  <Application>Microsoft Office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PowerCO Churn Analysis Executive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of Churn Analysis for Power CO</dc:title>
  <dc:creator>The Boston Consulting Group</dc:creator>
  <cp:lastModifiedBy>Karan</cp:lastModifiedBy>
  <cp:revision>4</cp:revision>
  <dcterms:created xsi:type="dcterms:W3CDTF">2016-11-04T11:46:04Z</dcterms:created>
  <dcterms:modified xsi:type="dcterms:W3CDTF">2024-01-13T17:52:53Z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